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27"/>
  </p:notesMasterIdLst>
  <p:handoutMasterIdLst>
    <p:handoutMasterId r:id="rId28"/>
  </p:handoutMasterIdLst>
  <p:sldIdLst>
    <p:sldId id="274" r:id="rId4"/>
    <p:sldId id="258" r:id="rId5"/>
    <p:sldId id="259" r:id="rId6"/>
    <p:sldId id="260" r:id="rId7"/>
    <p:sldId id="262" r:id="rId8"/>
    <p:sldId id="263" r:id="rId9"/>
    <p:sldId id="264" r:id="rId10"/>
    <p:sldId id="261" r:id="rId11"/>
    <p:sldId id="278" r:id="rId12"/>
    <p:sldId id="277" r:id="rId13"/>
    <p:sldId id="270" r:id="rId14"/>
    <p:sldId id="276" r:id="rId15"/>
    <p:sldId id="267" r:id="rId16"/>
    <p:sldId id="272" r:id="rId17"/>
    <p:sldId id="273" r:id="rId18"/>
    <p:sldId id="268" r:id="rId19"/>
    <p:sldId id="280" r:id="rId20"/>
    <p:sldId id="279" r:id="rId21"/>
    <p:sldId id="265" r:id="rId22"/>
    <p:sldId id="266" r:id="rId23"/>
    <p:sldId id="269" r:id="rId24"/>
    <p:sldId id="271" r:id="rId25"/>
    <p:sldId id="257"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5" d="100"/>
          <a:sy n="85" d="100"/>
        </p:scale>
        <p:origin x="1334" y="72"/>
      </p:cViewPr>
      <p:guideLst>
        <p:guide orient="horz" pos="2183"/>
        <p:guide pos="2880"/>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9236F9-A488-41BF-BC54-9273B4FC5505}" type="datetimeFigureOut">
              <a:rPr lang="en-US" smtClean="0"/>
              <a:t>11/28/2018</a:t>
            </a:fld>
            <a:endParaRPr lang="en-US"/>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1BD65C-1070-4174-8718-477C284F2B8D}" type="slidenum">
              <a:rPr lang="en-US" smtClean="0"/>
              <a:t>‹N›</a:t>
            </a:fld>
            <a:endParaRPr lang="en-US"/>
          </a:p>
        </p:txBody>
      </p:sp>
    </p:spTree>
    <p:extLst>
      <p:ext uri="{BB962C8B-B14F-4D97-AF65-F5344CB8AC3E}">
        <p14:creationId xmlns:p14="http://schemas.microsoft.com/office/powerpoint/2010/main" val="1992406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B43A00-18E7-40C4-94A2-C0260E46243E}" type="datetimeFigureOut">
              <a:rPr lang="en-US" smtClean="0"/>
              <a:t>11/28/2018</a:t>
            </a:fld>
            <a:endParaRPr lang="en-US"/>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42DE1-CBD2-4FE4-A60C-8A2F5CF0A250}" type="slidenum">
              <a:rPr lang="en-US" smtClean="0"/>
              <a:t>‹N›</a:t>
            </a:fld>
            <a:endParaRPr lang="en-US"/>
          </a:p>
        </p:txBody>
      </p:sp>
    </p:spTree>
    <p:extLst>
      <p:ext uri="{BB962C8B-B14F-4D97-AF65-F5344CB8AC3E}">
        <p14:creationId xmlns:p14="http://schemas.microsoft.com/office/powerpoint/2010/main" val="271486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8DF42DE1-CBD2-4FE4-A60C-8A2F5CF0A250}" type="slidenum">
              <a:rPr lang="en-US" smtClean="0"/>
              <a:t>1</a:t>
            </a:fld>
            <a:endParaRPr lang="en-US"/>
          </a:p>
        </p:txBody>
      </p:sp>
    </p:spTree>
    <p:extLst>
      <p:ext uri="{BB962C8B-B14F-4D97-AF65-F5344CB8AC3E}">
        <p14:creationId xmlns:p14="http://schemas.microsoft.com/office/powerpoint/2010/main" val="1673804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AD7115-697B-43E7-BE89-4FC71A45D7F2}" type="slidenum">
              <a:rPr lang="en-US" altLang="it-IT">
                <a:solidFill>
                  <a:srgbClr val="000000"/>
                </a:solidFill>
              </a:rPr>
              <a:pPr/>
              <a:t>13</a:t>
            </a:fld>
            <a:endParaRPr lang="en-US" altLang="it-IT">
              <a:solidFill>
                <a:srgbClr val="000000"/>
              </a:solidFill>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509265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A59F9E-D36E-4B63-9E80-86CA73FEEF3D}" type="slidenum">
              <a:rPr lang="en-US" altLang="it-IT">
                <a:solidFill>
                  <a:srgbClr val="000000"/>
                </a:solidFill>
              </a:rPr>
              <a:pPr/>
              <a:t>14</a:t>
            </a:fld>
            <a:endParaRPr lang="en-US" altLang="it-IT">
              <a:solidFill>
                <a:srgbClr val="000000"/>
              </a:solidFill>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1063536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4D68D6-A32B-4A5F-8EC5-232EE3BACF20}" type="slidenum">
              <a:rPr lang="en-US" altLang="it-IT">
                <a:solidFill>
                  <a:srgbClr val="000000"/>
                </a:solidFill>
              </a:rPr>
              <a:pPr/>
              <a:t>15</a:t>
            </a:fld>
            <a:endParaRPr lang="en-US" altLang="it-IT">
              <a:solidFill>
                <a:srgbClr val="000000"/>
              </a:solidFill>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1991566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4CE068-5845-4208-8D9F-DB5368F7DE83}" type="slidenum">
              <a:rPr lang="en-US" altLang="it-IT">
                <a:solidFill>
                  <a:srgbClr val="000000"/>
                </a:solidFill>
              </a:rPr>
              <a:pPr/>
              <a:t>16</a:t>
            </a:fld>
            <a:endParaRPr lang="en-US" altLang="it-IT">
              <a:solidFill>
                <a:srgbClr val="000000"/>
              </a:solidFill>
            </a:endParaRPr>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372993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7473D-F1BE-4421-A336-F6F9F5EDB6E8}" type="slidenum">
              <a:rPr lang="en-US" altLang="it-IT">
                <a:solidFill>
                  <a:srgbClr val="000000"/>
                </a:solidFill>
              </a:rPr>
              <a:pPr/>
              <a:t>19</a:t>
            </a:fld>
            <a:endParaRPr lang="en-US" altLang="it-IT">
              <a:solidFill>
                <a:srgbClr val="000000"/>
              </a:solidFill>
            </a:endParaRPr>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538284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C16D1C-5DED-4D26-B81E-85E598004259}" type="slidenum">
              <a:rPr lang="en-US" altLang="it-IT">
                <a:solidFill>
                  <a:srgbClr val="000000"/>
                </a:solidFill>
              </a:rPr>
              <a:pPr/>
              <a:t>20</a:t>
            </a:fld>
            <a:endParaRPr lang="en-US" altLang="it-IT">
              <a:solidFill>
                <a:srgbClr val="000000"/>
              </a:solidFill>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440246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A338B2-2C30-4E7F-B15A-C48ED2A14D66}" type="slidenum">
              <a:rPr lang="en-US" altLang="it-IT">
                <a:solidFill>
                  <a:srgbClr val="000000"/>
                </a:solidFill>
              </a:rPr>
              <a:pPr/>
              <a:t>21</a:t>
            </a:fld>
            <a:endParaRPr lang="en-US" altLang="it-IT">
              <a:solidFill>
                <a:srgbClr val="000000"/>
              </a:solidFill>
            </a:endParaRPr>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84410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4CC234-3D29-48F4-99B9-46E4C8969457}" type="slidenum">
              <a:rPr lang="en-US" altLang="it-IT">
                <a:solidFill>
                  <a:srgbClr val="000000"/>
                </a:solidFill>
              </a:rPr>
              <a:pPr/>
              <a:t>2</a:t>
            </a:fld>
            <a:endParaRPr lang="en-US" altLang="it-IT">
              <a:solidFill>
                <a:srgbClr val="000000"/>
              </a:solidFill>
            </a:endParaRPr>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1032003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8C1A2A-B277-42BD-A403-7CA6610E7438}" type="slidenum">
              <a:rPr lang="en-US" altLang="it-IT">
                <a:solidFill>
                  <a:srgbClr val="000000"/>
                </a:solidFill>
              </a:rPr>
              <a:pPr/>
              <a:t>3</a:t>
            </a:fld>
            <a:endParaRPr lang="en-US" altLang="it-IT">
              <a:solidFill>
                <a:srgbClr val="000000"/>
              </a:solidFill>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600485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11A77-9698-4107-93CA-1F4F1D0167EE}" type="slidenum">
              <a:rPr lang="en-US" altLang="it-IT">
                <a:solidFill>
                  <a:srgbClr val="000000"/>
                </a:solidFill>
              </a:rPr>
              <a:pPr/>
              <a:t>4</a:t>
            </a:fld>
            <a:endParaRPr lang="en-US" altLang="it-IT">
              <a:solidFill>
                <a:srgbClr val="000000"/>
              </a:solidFill>
            </a:endParaRPr>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077002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05F7CB-C4CE-41DA-A5E2-0A6069F6BCEB}" type="slidenum">
              <a:rPr lang="en-US" altLang="it-IT">
                <a:solidFill>
                  <a:srgbClr val="000000"/>
                </a:solidFill>
              </a:rPr>
              <a:pPr/>
              <a:t>5</a:t>
            </a:fld>
            <a:endParaRPr lang="en-US" altLang="it-IT">
              <a:solidFill>
                <a:srgbClr val="000000"/>
              </a:solidFill>
            </a:endParaRPr>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991320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C119A-F8EF-4423-A5F6-8AC73058B2B8}" type="slidenum">
              <a:rPr lang="en-US" altLang="it-IT">
                <a:solidFill>
                  <a:srgbClr val="000000"/>
                </a:solidFill>
              </a:rPr>
              <a:pPr/>
              <a:t>6</a:t>
            </a:fld>
            <a:endParaRPr lang="en-US" altLang="it-IT">
              <a:solidFill>
                <a:srgbClr val="000000"/>
              </a:solidFill>
            </a:endParaRP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602296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CB35F-CEB3-478E-A9B0-BA512FF02094}" type="slidenum">
              <a:rPr lang="en-US" altLang="it-IT">
                <a:solidFill>
                  <a:srgbClr val="000000"/>
                </a:solidFill>
              </a:rPr>
              <a:pPr/>
              <a:t>7</a:t>
            </a:fld>
            <a:endParaRPr lang="en-US" altLang="it-IT">
              <a:solidFill>
                <a:srgbClr val="000000"/>
              </a:solidFill>
            </a:endParaRPr>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743054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8E49E3-7170-4991-962A-71E9001041F6}" type="slidenum">
              <a:rPr lang="en-US" altLang="it-IT">
                <a:solidFill>
                  <a:srgbClr val="000000"/>
                </a:solidFill>
              </a:rPr>
              <a:pPr/>
              <a:t>8</a:t>
            </a:fld>
            <a:endParaRPr lang="en-US" altLang="it-IT">
              <a:solidFill>
                <a:srgbClr val="000000"/>
              </a:solidFill>
            </a:endParaRPr>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1325704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8DF42DE1-CBD2-4FE4-A60C-8A2F5CF0A250}" type="slidenum">
              <a:rPr lang="en-US" smtClean="0"/>
              <a:t>12</a:t>
            </a:fld>
            <a:endParaRPr lang="en-US"/>
          </a:p>
        </p:txBody>
      </p:sp>
    </p:spTree>
    <p:extLst>
      <p:ext uri="{BB962C8B-B14F-4D97-AF65-F5344CB8AC3E}">
        <p14:creationId xmlns:p14="http://schemas.microsoft.com/office/powerpoint/2010/main" val="3873861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187159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345187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2066653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FC1A443-B730-4823-BAC6-F57EE6D2A1DF}"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2969587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EBB01616-9365-4AD2-9378-EA4281C98221}"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1347629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44D8D00-AACC-497A-8E89-58E3599F3E49}"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803985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5AE05962-CDB4-4253-8FFF-E3317CC001CE}"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1944449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lstStyle>
          <a:p>
            <a:endParaRPr lang="en-US" altLang="it-IT">
              <a:solidFill>
                <a:srgbClr val="000000"/>
              </a:solidFill>
            </a:endParaRPr>
          </a:p>
        </p:txBody>
      </p:sp>
      <p:sp>
        <p:nvSpPr>
          <p:cNvPr id="8" name="Segnaposto piè di pagina 7"/>
          <p:cNvSpPr>
            <a:spLocks noGrp="1"/>
          </p:cNvSpPr>
          <p:nvPr>
            <p:ph type="ftr" sz="quarter" idx="11"/>
          </p:nvPr>
        </p:nvSpPr>
        <p:spPr/>
        <p:txBody>
          <a:bodyPr/>
          <a:lstStyle>
            <a:lvl1pPr>
              <a:defRPr/>
            </a:lvl1pPr>
          </a:lstStyle>
          <a:p>
            <a:endParaRPr lang="en-US" altLang="it-IT">
              <a:solidFill>
                <a:srgbClr val="000000"/>
              </a:solidFill>
            </a:endParaRPr>
          </a:p>
        </p:txBody>
      </p:sp>
      <p:sp>
        <p:nvSpPr>
          <p:cNvPr id="9" name="Segnaposto numero diapositiva 8"/>
          <p:cNvSpPr>
            <a:spLocks noGrp="1"/>
          </p:cNvSpPr>
          <p:nvPr>
            <p:ph type="sldNum" sz="quarter" idx="12"/>
          </p:nvPr>
        </p:nvSpPr>
        <p:spPr/>
        <p:txBody>
          <a:bodyPr/>
          <a:lstStyle>
            <a:lvl1pPr>
              <a:defRPr/>
            </a:lvl1pPr>
          </a:lstStyle>
          <a:p>
            <a:fld id="{909F2C1C-106F-4252-93EC-E74A663DDC6E}"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4063196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lstStyle>
          <a:p>
            <a:endParaRPr lang="en-US" altLang="it-IT">
              <a:solidFill>
                <a:srgbClr val="000000"/>
              </a:solidFill>
            </a:endParaRPr>
          </a:p>
        </p:txBody>
      </p:sp>
      <p:sp>
        <p:nvSpPr>
          <p:cNvPr id="4" name="Segnaposto piè di pagina 3"/>
          <p:cNvSpPr>
            <a:spLocks noGrp="1"/>
          </p:cNvSpPr>
          <p:nvPr>
            <p:ph type="ftr" sz="quarter" idx="11"/>
          </p:nvPr>
        </p:nvSpPr>
        <p:spPr/>
        <p:txBody>
          <a:bodyPr/>
          <a:lstStyle>
            <a:lvl1pPr>
              <a:defRPr/>
            </a:lvl1pPr>
          </a:lstStyle>
          <a:p>
            <a:endParaRPr lang="en-US" altLang="it-IT">
              <a:solidFill>
                <a:srgbClr val="000000"/>
              </a:solidFill>
            </a:endParaRPr>
          </a:p>
        </p:txBody>
      </p:sp>
      <p:sp>
        <p:nvSpPr>
          <p:cNvPr id="5" name="Segnaposto numero diapositiva 4"/>
          <p:cNvSpPr>
            <a:spLocks noGrp="1"/>
          </p:cNvSpPr>
          <p:nvPr>
            <p:ph type="sldNum" sz="quarter" idx="12"/>
          </p:nvPr>
        </p:nvSpPr>
        <p:spPr/>
        <p:txBody>
          <a:bodyPr/>
          <a:lstStyle>
            <a:lvl1pPr>
              <a:defRPr/>
            </a:lvl1pPr>
          </a:lstStyle>
          <a:p>
            <a:fld id="{9A75175F-B439-460D-8051-C66FE7BB8A7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287235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en-US" altLang="it-IT">
              <a:solidFill>
                <a:srgbClr val="000000"/>
              </a:solidFill>
            </a:endParaRPr>
          </a:p>
        </p:txBody>
      </p:sp>
      <p:sp>
        <p:nvSpPr>
          <p:cNvPr id="3" name="Segnaposto piè di pagina 2"/>
          <p:cNvSpPr>
            <a:spLocks noGrp="1"/>
          </p:cNvSpPr>
          <p:nvPr>
            <p:ph type="ftr" sz="quarter" idx="11"/>
          </p:nvPr>
        </p:nvSpPr>
        <p:spPr/>
        <p:txBody>
          <a:bodyPr/>
          <a:lstStyle>
            <a:lvl1pPr>
              <a:defRPr/>
            </a:lvl1pPr>
          </a:lstStyle>
          <a:p>
            <a:endParaRPr lang="en-US" altLang="it-IT">
              <a:solidFill>
                <a:srgbClr val="000000"/>
              </a:solidFill>
            </a:endParaRPr>
          </a:p>
        </p:txBody>
      </p:sp>
      <p:sp>
        <p:nvSpPr>
          <p:cNvPr id="4" name="Segnaposto numero diapositiva 3"/>
          <p:cNvSpPr>
            <a:spLocks noGrp="1"/>
          </p:cNvSpPr>
          <p:nvPr>
            <p:ph type="sldNum" sz="quarter" idx="12"/>
          </p:nvPr>
        </p:nvSpPr>
        <p:spPr/>
        <p:txBody>
          <a:bodyPr/>
          <a:lstStyle>
            <a:lvl1pPr>
              <a:defRPr/>
            </a:lvl1pPr>
          </a:lstStyle>
          <a:p>
            <a:fld id="{100DEF85-BC6F-4260-9670-E31135D03E1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4265995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1ADB69A8-A0D6-4A41-AD8F-12D7F76A199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450015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2805262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EF3330A9-7287-4D4E-9559-9FCDB78BC2D5}"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621562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CEB38340-D452-44B3-8F90-A7164A0A09D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8958542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04761C35-09BC-4728-95FB-7F0FC748D25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40727692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 name="Segnaposto data 2"/>
          <p:cNvSpPr>
            <a:spLocks noGrp="1"/>
          </p:cNvSpPr>
          <p:nvPr>
            <p:ph type="dt" sz="half" idx="10"/>
          </p:nvPr>
        </p:nvSpPr>
        <p:spPr>
          <a:xfrm>
            <a:off x="457200" y="6245225"/>
            <a:ext cx="2133600" cy="476250"/>
          </a:xfrm>
        </p:spPr>
        <p:txBody>
          <a:bodyPr/>
          <a:lstStyle>
            <a:lvl1pPr>
              <a:defRPr/>
            </a:lvl1pPr>
          </a:lstStyle>
          <a:p>
            <a:endParaRPr lang="en-US" altLang="it-IT">
              <a:solidFill>
                <a:srgbClr val="000000"/>
              </a:solidFill>
            </a:endParaRPr>
          </a:p>
        </p:txBody>
      </p:sp>
      <p:sp>
        <p:nvSpPr>
          <p:cNvPr id="4" name="Segnaposto piè di pagina 3"/>
          <p:cNvSpPr>
            <a:spLocks noGrp="1"/>
          </p:cNvSpPr>
          <p:nvPr>
            <p:ph type="ftr" sz="quarter" idx="11"/>
          </p:nvPr>
        </p:nvSpPr>
        <p:spPr>
          <a:xfrm>
            <a:off x="3124200" y="6245225"/>
            <a:ext cx="2895600" cy="476250"/>
          </a:xfrm>
        </p:spPr>
        <p:txBody>
          <a:bodyPr/>
          <a:lstStyle>
            <a:lvl1pPr>
              <a:defRPr/>
            </a:lvl1pPr>
          </a:lstStyle>
          <a:p>
            <a:endParaRPr lang="en-US" altLang="it-IT">
              <a:solidFill>
                <a:srgbClr val="000000"/>
              </a:solidFill>
            </a:endParaRPr>
          </a:p>
        </p:txBody>
      </p:sp>
      <p:sp>
        <p:nvSpPr>
          <p:cNvPr id="5" name="Segnaposto numero diapositiva 4"/>
          <p:cNvSpPr>
            <a:spLocks noGrp="1"/>
          </p:cNvSpPr>
          <p:nvPr>
            <p:ph type="sldNum" sz="quarter" idx="12"/>
          </p:nvPr>
        </p:nvSpPr>
        <p:spPr>
          <a:xfrm>
            <a:off x="6553200" y="6245225"/>
            <a:ext cx="2133600" cy="476250"/>
          </a:xfrm>
        </p:spPr>
        <p:txBody>
          <a:bodyPr/>
          <a:lstStyle>
            <a:lvl1pPr>
              <a:defRPr/>
            </a:lvl1pPr>
          </a:lstStyle>
          <a:p>
            <a:fld id="{AF9C96C1-BBC5-4A00-855D-60940B99984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2589394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FC1A443-B730-4823-BAC6-F57EE6D2A1DF}"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8105359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EBB01616-9365-4AD2-9378-EA4281C98221}"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0823855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44D8D00-AACC-497A-8E89-58E3599F3E49}"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13564331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5AE05962-CDB4-4253-8FFF-E3317CC001CE}"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22512938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lstStyle>
          <a:p>
            <a:endParaRPr lang="en-US" altLang="it-IT">
              <a:solidFill>
                <a:srgbClr val="000000"/>
              </a:solidFill>
            </a:endParaRPr>
          </a:p>
        </p:txBody>
      </p:sp>
      <p:sp>
        <p:nvSpPr>
          <p:cNvPr id="8" name="Segnaposto piè di pagina 7"/>
          <p:cNvSpPr>
            <a:spLocks noGrp="1"/>
          </p:cNvSpPr>
          <p:nvPr>
            <p:ph type="ftr" sz="quarter" idx="11"/>
          </p:nvPr>
        </p:nvSpPr>
        <p:spPr/>
        <p:txBody>
          <a:bodyPr/>
          <a:lstStyle>
            <a:lvl1pPr>
              <a:defRPr/>
            </a:lvl1pPr>
          </a:lstStyle>
          <a:p>
            <a:endParaRPr lang="en-US" altLang="it-IT">
              <a:solidFill>
                <a:srgbClr val="000000"/>
              </a:solidFill>
            </a:endParaRPr>
          </a:p>
        </p:txBody>
      </p:sp>
      <p:sp>
        <p:nvSpPr>
          <p:cNvPr id="9" name="Segnaposto numero diapositiva 8"/>
          <p:cNvSpPr>
            <a:spLocks noGrp="1"/>
          </p:cNvSpPr>
          <p:nvPr>
            <p:ph type="sldNum" sz="quarter" idx="12"/>
          </p:nvPr>
        </p:nvSpPr>
        <p:spPr/>
        <p:txBody>
          <a:bodyPr/>
          <a:lstStyle>
            <a:lvl1pPr>
              <a:defRPr/>
            </a:lvl1pPr>
          </a:lstStyle>
          <a:p>
            <a:fld id="{909F2C1C-106F-4252-93EC-E74A663DDC6E}"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41027569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lstStyle>
          <a:p>
            <a:endParaRPr lang="en-US" altLang="it-IT">
              <a:solidFill>
                <a:srgbClr val="000000"/>
              </a:solidFill>
            </a:endParaRPr>
          </a:p>
        </p:txBody>
      </p:sp>
      <p:sp>
        <p:nvSpPr>
          <p:cNvPr id="4" name="Segnaposto piè di pagina 3"/>
          <p:cNvSpPr>
            <a:spLocks noGrp="1"/>
          </p:cNvSpPr>
          <p:nvPr>
            <p:ph type="ftr" sz="quarter" idx="11"/>
          </p:nvPr>
        </p:nvSpPr>
        <p:spPr/>
        <p:txBody>
          <a:bodyPr/>
          <a:lstStyle>
            <a:lvl1pPr>
              <a:defRPr/>
            </a:lvl1pPr>
          </a:lstStyle>
          <a:p>
            <a:endParaRPr lang="en-US" altLang="it-IT">
              <a:solidFill>
                <a:srgbClr val="000000"/>
              </a:solidFill>
            </a:endParaRPr>
          </a:p>
        </p:txBody>
      </p:sp>
      <p:sp>
        <p:nvSpPr>
          <p:cNvPr id="5" name="Segnaposto numero diapositiva 4"/>
          <p:cNvSpPr>
            <a:spLocks noGrp="1"/>
          </p:cNvSpPr>
          <p:nvPr>
            <p:ph type="sldNum" sz="quarter" idx="12"/>
          </p:nvPr>
        </p:nvSpPr>
        <p:spPr/>
        <p:txBody>
          <a:bodyPr/>
          <a:lstStyle>
            <a:lvl1pPr>
              <a:defRPr/>
            </a:lvl1pPr>
          </a:lstStyle>
          <a:p>
            <a:fld id="{9A75175F-B439-460D-8051-C66FE7BB8A7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5528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39489997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en-US" altLang="it-IT">
              <a:solidFill>
                <a:srgbClr val="000000"/>
              </a:solidFill>
            </a:endParaRPr>
          </a:p>
        </p:txBody>
      </p:sp>
      <p:sp>
        <p:nvSpPr>
          <p:cNvPr id="3" name="Segnaposto piè di pagina 2"/>
          <p:cNvSpPr>
            <a:spLocks noGrp="1"/>
          </p:cNvSpPr>
          <p:nvPr>
            <p:ph type="ftr" sz="quarter" idx="11"/>
          </p:nvPr>
        </p:nvSpPr>
        <p:spPr/>
        <p:txBody>
          <a:bodyPr/>
          <a:lstStyle>
            <a:lvl1pPr>
              <a:defRPr/>
            </a:lvl1pPr>
          </a:lstStyle>
          <a:p>
            <a:endParaRPr lang="en-US" altLang="it-IT">
              <a:solidFill>
                <a:srgbClr val="000000"/>
              </a:solidFill>
            </a:endParaRPr>
          </a:p>
        </p:txBody>
      </p:sp>
      <p:sp>
        <p:nvSpPr>
          <p:cNvPr id="4" name="Segnaposto numero diapositiva 3"/>
          <p:cNvSpPr>
            <a:spLocks noGrp="1"/>
          </p:cNvSpPr>
          <p:nvPr>
            <p:ph type="sldNum" sz="quarter" idx="12"/>
          </p:nvPr>
        </p:nvSpPr>
        <p:spPr/>
        <p:txBody>
          <a:bodyPr/>
          <a:lstStyle>
            <a:lvl1pPr>
              <a:defRPr/>
            </a:lvl1pPr>
          </a:lstStyle>
          <a:p>
            <a:fld id="{100DEF85-BC6F-4260-9670-E31135D03E1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3016410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1ADB69A8-A0D6-4A41-AD8F-12D7F76A199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1707408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ltLang="it-IT">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ltLang="it-IT">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EF3330A9-7287-4D4E-9559-9FCDB78BC2D5}"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0784353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CEB38340-D452-44B3-8F90-A7164A0A09D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17823792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lvl1pPr>
              <a:defRPr/>
            </a:lvl1pPr>
          </a:lstStyle>
          <a:p>
            <a:endParaRPr lang="en-US" altLang="it-IT">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ltLang="it-IT">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04761C35-09BC-4728-95FB-7F0FC748D257}"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39934090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3" name="Segnaposto data 2"/>
          <p:cNvSpPr>
            <a:spLocks noGrp="1"/>
          </p:cNvSpPr>
          <p:nvPr>
            <p:ph type="dt" sz="half" idx="10"/>
          </p:nvPr>
        </p:nvSpPr>
        <p:spPr>
          <a:xfrm>
            <a:off x="457200" y="6245225"/>
            <a:ext cx="2133600" cy="476250"/>
          </a:xfrm>
        </p:spPr>
        <p:txBody>
          <a:bodyPr/>
          <a:lstStyle>
            <a:lvl1pPr>
              <a:defRPr/>
            </a:lvl1pPr>
          </a:lstStyle>
          <a:p>
            <a:endParaRPr lang="en-US" altLang="it-IT">
              <a:solidFill>
                <a:srgbClr val="000000"/>
              </a:solidFill>
            </a:endParaRPr>
          </a:p>
        </p:txBody>
      </p:sp>
      <p:sp>
        <p:nvSpPr>
          <p:cNvPr id="4" name="Segnaposto piè di pagina 3"/>
          <p:cNvSpPr>
            <a:spLocks noGrp="1"/>
          </p:cNvSpPr>
          <p:nvPr>
            <p:ph type="ftr" sz="quarter" idx="11"/>
          </p:nvPr>
        </p:nvSpPr>
        <p:spPr>
          <a:xfrm>
            <a:off x="3124200" y="6245225"/>
            <a:ext cx="2895600" cy="476250"/>
          </a:xfrm>
        </p:spPr>
        <p:txBody>
          <a:bodyPr/>
          <a:lstStyle>
            <a:lvl1pPr>
              <a:defRPr/>
            </a:lvl1pPr>
          </a:lstStyle>
          <a:p>
            <a:endParaRPr lang="en-US" altLang="it-IT">
              <a:solidFill>
                <a:srgbClr val="000000"/>
              </a:solidFill>
            </a:endParaRPr>
          </a:p>
        </p:txBody>
      </p:sp>
      <p:sp>
        <p:nvSpPr>
          <p:cNvPr id="5" name="Segnaposto numero diapositiva 4"/>
          <p:cNvSpPr>
            <a:spLocks noGrp="1"/>
          </p:cNvSpPr>
          <p:nvPr>
            <p:ph type="sldNum" sz="quarter" idx="12"/>
          </p:nvPr>
        </p:nvSpPr>
        <p:spPr>
          <a:xfrm>
            <a:off x="6553200" y="6245225"/>
            <a:ext cx="2133600" cy="476250"/>
          </a:xfrm>
        </p:spPr>
        <p:txBody>
          <a:bodyPr/>
          <a:lstStyle>
            <a:lvl1pPr>
              <a:defRPr/>
            </a:lvl1pPr>
          </a:lstStyle>
          <a:p>
            <a:fld id="{AF9C96C1-BBC5-4A00-855D-60940B999840}" type="slidenum">
              <a:rPr lang="en-US" altLang="it-IT">
                <a:solidFill>
                  <a:srgbClr val="000000"/>
                </a:solidFill>
              </a:rPr>
              <a:pPr/>
              <a:t>‹N›</a:t>
            </a:fld>
            <a:endParaRPr lang="en-US" altLang="it-IT">
              <a:solidFill>
                <a:srgbClr val="000000"/>
              </a:solidFill>
            </a:endParaRPr>
          </a:p>
        </p:txBody>
      </p:sp>
    </p:spTree>
    <p:extLst>
      <p:ext uri="{BB962C8B-B14F-4D97-AF65-F5344CB8AC3E}">
        <p14:creationId xmlns:p14="http://schemas.microsoft.com/office/powerpoint/2010/main" val="1125366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2603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139460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2370261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1505944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31816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BC890-A423-4432-B404-C07776A149E6}" type="slidenum">
              <a:rPr lang="en-US" smtClean="0"/>
              <a:t>‹N›</a:t>
            </a:fld>
            <a:endParaRPr lang="en-US"/>
          </a:p>
        </p:txBody>
      </p:sp>
    </p:spTree>
    <p:extLst>
      <p:ext uri="{BB962C8B-B14F-4D97-AF65-F5344CB8AC3E}">
        <p14:creationId xmlns:p14="http://schemas.microsoft.com/office/powerpoint/2010/main" val="2907036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BC890-A423-4432-B404-C07776A149E6}" type="slidenum">
              <a:rPr lang="en-US" smtClean="0"/>
              <a:t>‹N›</a:t>
            </a:fld>
            <a:endParaRPr lang="en-US"/>
          </a:p>
        </p:txBody>
      </p:sp>
    </p:spTree>
    <p:extLst>
      <p:ext uri="{BB962C8B-B14F-4D97-AF65-F5344CB8AC3E}">
        <p14:creationId xmlns:p14="http://schemas.microsoft.com/office/powerpoint/2010/main" val="601337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atin typeface="+mn-lt"/>
              </a:defRPr>
            </a:lvl1pPr>
          </a:lstStyle>
          <a:p>
            <a:pPr fontAlgn="base">
              <a:spcBef>
                <a:spcPct val="0"/>
              </a:spcBef>
              <a:spcAft>
                <a:spcPct val="0"/>
              </a:spcAft>
            </a:pPr>
            <a:endParaRPr lang="en-US" altLang="it-IT" sz="140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latin typeface="+mn-lt"/>
              </a:defRPr>
            </a:lvl1pPr>
          </a:lstStyle>
          <a:p>
            <a:pPr fontAlgn="base">
              <a:spcBef>
                <a:spcPct val="0"/>
              </a:spcBef>
              <a:spcAft>
                <a:spcPct val="0"/>
              </a:spcAft>
            </a:pPr>
            <a:endParaRPr lang="en-US" altLang="it-IT" sz="140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atin typeface="+mn-lt"/>
              </a:defRPr>
            </a:lvl1pPr>
          </a:lstStyle>
          <a:p>
            <a:pPr fontAlgn="base">
              <a:spcBef>
                <a:spcPct val="0"/>
              </a:spcBef>
              <a:spcAft>
                <a:spcPct val="0"/>
              </a:spcAft>
            </a:pPr>
            <a:fld id="{693FC416-7AAB-404E-942E-715F93A8D356}" type="slidenum">
              <a:rPr lang="en-US" altLang="it-IT" sz="1400">
                <a:solidFill>
                  <a:srgbClr val="000000"/>
                </a:solidFill>
              </a:rPr>
              <a:pPr fontAlgn="base">
                <a:spcBef>
                  <a:spcPct val="0"/>
                </a:spcBef>
                <a:spcAft>
                  <a:spcPct val="0"/>
                </a:spcAft>
              </a:pPr>
              <a:t>‹N›</a:t>
            </a:fld>
            <a:endParaRPr lang="en-US" altLang="it-IT" sz="1400">
              <a:solidFill>
                <a:srgbClr val="000000"/>
              </a:solidFill>
            </a:endParaRPr>
          </a:p>
        </p:txBody>
      </p:sp>
    </p:spTree>
    <p:extLst>
      <p:ext uri="{BB962C8B-B14F-4D97-AF65-F5344CB8AC3E}">
        <p14:creationId xmlns:p14="http://schemas.microsoft.com/office/powerpoint/2010/main" val="673464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atin typeface="+mn-lt"/>
              </a:defRPr>
            </a:lvl1pPr>
          </a:lstStyle>
          <a:p>
            <a:pPr fontAlgn="base">
              <a:spcBef>
                <a:spcPct val="0"/>
              </a:spcBef>
              <a:spcAft>
                <a:spcPct val="0"/>
              </a:spcAft>
            </a:pPr>
            <a:endParaRPr lang="en-US" altLang="it-IT" sz="140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latin typeface="+mn-lt"/>
              </a:defRPr>
            </a:lvl1pPr>
          </a:lstStyle>
          <a:p>
            <a:pPr fontAlgn="base">
              <a:spcBef>
                <a:spcPct val="0"/>
              </a:spcBef>
              <a:spcAft>
                <a:spcPct val="0"/>
              </a:spcAft>
            </a:pPr>
            <a:endParaRPr lang="en-US" altLang="it-IT" sz="140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atin typeface="+mn-lt"/>
              </a:defRPr>
            </a:lvl1pPr>
          </a:lstStyle>
          <a:p>
            <a:pPr fontAlgn="base">
              <a:spcBef>
                <a:spcPct val="0"/>
              </a:spcBef>
              <a:spcAft>
                <a:spcPct val="0"/>
              </a:spcAft>
            </a:pPr>
            <a:fld id="{693FC416-7AAB-404E-942E-715F93A8D356}" type="slidenum">
              <a:rPr lang="en-US" altLang="it-IT" sz="1400">
                <a:solidFill>
                  <a:srgbClr val="000000"/>
                </a:solidFill>
              </a:rPr>
              <a:pPr fontAlgn="base">
                <a:spcBef>
                  <a:spcPct val="0"/>
                </a:spcBef>
                <a:spcAft>
                  <a:spcPct val="0"/>
                </a:spcAft>
              </a:pPr>
              <a:t>‹N›</a:t>
            </a:fld>
            <a:endParaRPr lang="en-US" altLang="it-IT" sz="1400">
              <a:solidFill>
                <a:srgbClr val="000000"/>
              </a:solidFill>
            </a:endParaRPr>
          </a:p>
        </p:txBody>
      </p:sp>
    </p:spTree>
    <p:extLst>
      <p:ext uri="{BB962C8B-B14F-4D97-AF65-F5344CB8AC3E}">
        <p14:creationId xmlns:p14="http://schemas.microsoft.com/office/powerpoint/2010/main" val="26791316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8.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5.wmf"/><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4.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6.xml"/><Relationship Id="rId7" Type="http://schemas.openxmlformats.org/officeDocument/2006/relationships/image" Target="../media/image29.wmf"/><Relationship Id="rId12" Type="http://schemas.openxmlformats.org/officeDocument/2006/relationships/image" Target="../media/image32.png"/><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30.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data 9"/>
          <p:cNvSpPr>
            <a:spLocks noGrp="1"/>
          </p:cNvSpPr>
          <p:nvPr>
            <p:ph type="dt" sz="half" idx="10"/>
          </p:nvPr>
        </p:nvSpPr>
        <p:spPr/>
        <p:txBody>
          <a:bodyPr/>
          <a:lstStyle/>
          <a:p>
            <a:r>
              <a:rPr lang="it-IT" smtClean="0"/>
              <a:t>30/11/18</a:t>
            </a:r>
            <a:endParaRPr lang="en-US"/>
          </a:p>
        </p:txBody>
      </p:sp>
      <p:sp>
        <p:nvSpPr>
          <p:cNvPr id="11" name="Segnaposto piè di pagina 10"/>
          <p:cNvSpPr>
            <a:spLocks noGrp="1"/>
          </p:cNvSpPr>
          <p:nvPr>
            <p:ph type="ftr" sz="quarter" idx="11"/>
          </p:nvPr>
        </p:nvSpPr>
        <p:spPr/>
        <p:txBody>
          <a:bodyPr/>
          <a:lstStyle/>
          <a:p>
            <a:r>
              <a:rPr lang="en-US" dirty="0" err="1" smtClean="0"/>
              <a:t>Klash</a:t>
            </a:r>
            <a:r>
              <a:rPr lang="en-US" dirty="0" smtClean="0"/>
              <a:t> kick-off meeting LNF</a:t>
            </a:r>
            <a:endParaRPr lang="en-US" dirty="0"/>
          </a:p>
        </p:txBody>
      </p:sp>
      <p:sp>
        <p:nvSpPr>
          <p:cNvPr id="12" name="Segnaposto numero diapositiva 11"/>
          <p:cNvSpPr>
            <a:spLocks noGrp="1"/>
          </p:cNvSpPr>
          <p:nvPr>
            <p:ph type="sldNum" sz="quarter" idx="12"/>
          </p:nvPr>
        </p:nvSpPr>
        <p:spPr/>
        <p:txBody>
          <a:bodyPr/>
          <a:lstStyle/>
          <a:p>
            <a:fld id="{188BC890-A423-4432-B404-C07776A149E6}" type="slidenum">
              <a:rPr lang="en-US" smtClean="0"/>
              <a:t>1</a:t>
            </a:fld>
            <a:endParaRPr lang="en-US"/>
          </a:p>
        </p:txBody>
      </p:sp>
      <p:sp>
        <p:nvSpPr>
          <p:cNvPr id="13" name="CasellaDiTesto 12"/>
          <p:cNvSpPr txBox="1"/>
          <p:nvPr/>
        </p:nvSpPr>
        <p:spPr>
          <a:xfrm>
            <a:off x="2686050" y="2277037"/>
            <a:ext cx="3908611" cy="830997"/>
          </a:xfrm>
          <a:prstGeom prst="rect">
            <a:avLst/>
          </a:prstGeom>
          <a:noFill/>
        </p:spPr>
        <p:txBody>
          <a:bodyPr wrap="square" rtlCol="0">
            <a:spAutoFit/>
          </a:bodyPr>
          <a:lstStyle/>
          <a:p>
            <a:r>
              <a:rPr lang="en-US" sz="2400" dirty="0" smtClean="0"/>
              <a:t>Un </a:t>
            </a:r>
            <a:r>
              <a:rPr lang="en-US" sz="2400" dirty="0" err="1" smtClean="0"/>
              <a:t>amplificatore</a:t>
            </a:r>
            <a:r>
              <a:rPr lang="en-US" sz="2400" dirty="0" smtClean="0"/>
              <a:t> SQUID per </a:t>
            </a:r>
            <a:r>
              <a:rPr lang="en-US" sz="2400" dirty="0" err="1" smtClean="0"/>
              <a:t>il</a:t>
            </a:r>
            <a:r>
              <a:rPr lang="en-US" sz="2400" dirty="0" smtClean="0"/>
              <a:t> </a:t>
            </a:r>
            <a:r>
              <a:rPr lang="en-US" sz="2400" dirty="0" err="1" smtClean="0"/>
              <a:t>segnale</a:t>
            </a:r>
            <a:r>
              <a:rPr lang="en-US" sz="2400" dirty="0" smtClean="0"/>
              <a:t> del </a:t>
            </a:r>
            <a:r>
              <a:rPr lang="en-US" sz="2400" dirty="0" err="1" smtClean="0"/>
              <a:t>rivelatore</a:t>
            </a:r>
            <a:r>
              <a:rPr lang="en-US" sz="2400" dirty="0" smtClean="0"/>
              <a:t> KLASH</a:t>
            </a:r>
            <a:endParaRPr lang="en-US" sz="2400" dirty="0"/>
          </a:p>
        </p:txBody>
      </p:sp>
      <p:sp>
        <p:nvSpPr>
          <p:cNvPr id="14" name="CasellaDiTesto 13"/>
          <p:cNvSpPr txBox="1"/>
          <p:nvPr/>
        </p:nvSpPr>
        <p:spPr>
          <a:xfrm>
            <a:off x="2686050" y="3451414"/>
            <a:ext cx="2338845" cy="369332"/>
          </a:xfrm>
          <a:prstGeom prst="rect">
            <a:avLst/>
          </a:prstGeom>
          <a:noFill/>
        </p:spPr>
        <p:txBody>
          <a:bodyPr wrap="none" rtlCol="0">
            <a:spAutoFit/>
          </a:bodyPr>
          <a:lstStyle/>
          <a:p>
            <a:r>
              <a:rPr lang="en-US" dirty="0" smtClean="0"/>
              <a:t>Paolo Falferi FBK/TIFPA</a:t>
            </a:r>
            <a:endParaRPr lang="en-US" dirty="0"/>
          </a:p>
        </p:txBody>
      </p:sp>
      <p:pic>
        <p:nvPicPr>
          <p:cNvPr id="17" name="Picture 24" descr="logo_fb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4533" y="630568"/>
            <a:ext cx="1125895" cy="953835"/>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uppo 17"/>
          <p:cNvGrpSpPr/>
          <p:nvPr/>
        </p:nvGrpSpPr>
        <p:grpSpPr>
          <a:xfrm>
            <a:off x="628650" y="564068"/>
            <a:ext cx="1336421" cy="1086833"/>
            <a:chOff x="2260095" y="2171684"/>
            <a:chExt cx="1336421" cy="1086833"/>
          </a:xfrm>
        </p:grpSpPr>
        <p:pic>
          <p:nvPicPr>
            <p:cNvPr id="21" name="Picture 22" descr="Unità di Trento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0095" y="2171684"/>
              <a:ext cx="1336421" cy="19850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3" descr="Sit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23738" y="3086039"/>
              <a:ext cx="1172778" cy="17247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6" descr="Logo_CNR-IFN_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23738" y="2297216"/>
              <a:ext cx="811790" cy="810844"/>
            </a:xfrm>
            <a:prstGeom prst="rect">
              <a:avLst/>
            </a:prstGeom>
            <a:noFill/>
            <a:extLst>
              <a:ext uri="{909E8E84-426E-40DD-AFC4-6F175D3DCCD1}">
                <a14:hiddenFill xmlns:a14="http://schemas.microsoft.com/office/drawing/2010/main">
                  <a:solidFill>
                    <a:srgbClr val="FFFFFF"/>
                  </a:solidFill>
                </a14:hiddenFill>
              </a:ext>
            </a:extLst>
          </p:spPr>
        </p:pic>
      </p:grpSp>
      <p:pic>
        <p:nvPicPr>
          <p:cNvPr id="24" name="Immagine 23"/>
          <p:cNvPicPr>
            <a:picLocks noChangeAspect="1"/>
          </p:cNvPicPr>
          <p:nvPr/>
        </p:nvPicPr>
        <p:blipFill>
          <a:blip r:embed="rId7"/>
          <a:stretch>
            <a:fillRect/>
          </a:stretch>
        </p:blipFill>
        <p:spPr>
          <a:xfrm>
            <a:off x="556800" y="4791869"/>
            <a:ext cx="2571750" cy="1028700"/>
          </a:xfrm>
          <a:prstGeom prst="rect">
            <a:avLst/>
          </a:prstGeom>
        </p:spPr>
      </p:pic>
      <p:pic>
        <p:nvPicPr>
          <p:cNvPr id="25" name="Immagine 24"/>
          <p:cNvPicPr>
            <a:picLocks noChangeAspect="1"/>
          </p:cNvPicPr>
          <p:nvPr/>
        </p:nvPicPr>
        <p:blipFill>
          <a:blip r:embed="rId8"/>
          <a:stretch>
            <a:fillRect/>
          </a:stretch>
        </p:blipFill>
        <p:spPr>
          <a:xfrm>
            <a:off x="6799613" y="4905888"/>
            <a:ext cx="1715737" cy="914681"/>
          </a:xfrm>
          <a:prstGeom prst="rect">
            <a:avLst/>
          </a:prstGeom>
        </p:spPr>
      </p:pic>
    </p:spTree>
    <p:extLst>
      <p:ext uri="{BB962C8B-B14F-4D97-AF65-F5344CB8AC3E}">
        <p14:creationId xmlns:p14="http://schemas.microsoft.com/office/powerpoint/2010/main" val="2394354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p:cNvGrpSpPr/>
          <p:nvPr/>
        </p:nvGrpSpPr>
        <p:grpSpPr>
          <a:xfrm>
            <a:off x="430485" y="1344813"/>
            <a:ext cx="4024800" cy="750133"/>
            <a:chOff x="1528659" y="906674"/>
            <a:chExt cx="4024800" cy="750133"/>
          </a:xfrm>
        </p:grpSpPr>
        <p:pic>
          <p:nvPicPr>
            <p:cNvPr id="2" name="Immagine 1"/>
            <p:cNvPicPr>
              <a:picLocks noChangeAspect="1"/>
            </p:cNvPicPr>
            <p:nvPr/>
          </p:nvPicPr>
          <p:blipFill>
            <a:blip r:embed="rId2"/>
            <a:stretch>
              <a:fillRect/>
            </a:stretch>
          </p:blipFill>
          <p:spPr>
            <a:xfrm>
              <a:off x="1528659" y="906674"/>
              <a:ext cx="4024800" cy="400933"/>
            </a:xfrm>
            <a:prstGeom prst="rect">
              <a:avLst/>
            </a:prstGeom>
          </p:spPr>
        </p:pic>
        <p:pic>
          <p:nvPicPr>
            <p:cNvPr id="3" name="Immagine 2"/>
            <p:cNvPicPr>
              <a:picLocks noChangeAspect="1"/>
            </p:cNvPicPr>
            <p:nvPr/>
          </p:nvPicPr>
          <p:blipFill>
            <a:blip r:embed="rId3"/>
            <a:stretch>
              <a:fillRect/>
            </a:stretch>
          </p:blipFill>
          <p:spPr>
            <a:xfrm>
              <a:off x="1554459" y="1307607"/>
              <a:ext cx="3999000" cy="349200"/>
            </a:xfrm>
            <a:prstGeom prst="rect">
              <a:avLst/>
            </a:prstGeom>
          </p:spPr>
        </p:pic>
      </p:grpSp>
      <p:sp>
        <p:nvSpPr>
          <p:cNvPr id="5" name="CasellaDiTesto 4"/>
          <p:cNvSpPr txBox="1"/>
          <p:nvPr/>
        </p:nvSpPr>
        <p:spPr>
          <a:xfrm>
            <a:off x="440008" y="2124085"/>
            <a:ext cx="3998210" cy="276999"/>
          </a:xfrm>
          <a:prstGeom prst="rect">
            <a:avLst/>
          </a:prstGeom>
          <a:noFill/>
        </p:spPr>
        <p:txBody>
          <a:bodyPr wrap="none" rtlCol="0">
            <a:spAutoFit/>
          </a:bodyPr>
          <a:lstStyle/>
          <a:p>
            <a:r>
              <a:rPr lang="en-US" sz="1200" dirty="0">
                <a:solidFill>
                  <a:srgbClr val="FF0000"/>
                </a:solidFill>
                <a:latin typeface="Calibri" panose="020F0502020204030204" pitchFamily="34" charset="0"/>
                <a:cs typeface="Calibri" panose="020F0502020204030204" pitchFamily="34" charset="0"/>
              </a:rPr>
              <a:t>M. A. </a:t>
            </a:r>
            <a:r>
              <a:rPr lang="en-US" sz="1200" dirty="0" smtClean="0">
                <a:solidFill>
                  <a:srgbClr val="FF0000"/>
                </a:solidFill>
                <a:latin typeface="Calibri" panose="020F0502020204030204" pitchFamily="34" charset="0"/>
                <a:cs typeface="Calibri" panose="020F0502020204030204" pitchFamily="34" charset="0"/>
              </a:rPr>
              <a:t>Tarasov</a:t>
            </a:r>
            <a:r>
              <a:rPr lang="en-US" sz="1200" dirty="0">
                <a:solidFill>
                  <a:srgbClr val="FF0000"/>
                </a:solidFill>
                <a:latin typeface="Calibri" panose="020F0502020204030204" pitchFamily="34" charset="0"/>
                <a:cs typeface="Calibri" panose="020F0502020204030204" pitchFamily="34" charset="0"/>
              </a:rPr>
              <a:t> </a:t>
            </a:r>
            <a:r>
              <a:rPr lang="en-US" sz="1200" dirty="0" smtClean="0">
                <a:solidFill>
                  <a:srgbClr val="FF0000"/>
                </a:solidFill>
                <a:latin typeface="Calibri" panose="020F0502020204030204" pitchFamily="34" charset="0"/>
                <a:cs typeface="Calibri" panose="020F0502020204030204" pitchFamily="34" charset="0"/>
              </a:rPr>
              <a:t>et al., </a:t>
            </a:r>
            <a:r>
              <a:rPr lang="en-US" sz="1200" dirty="0">
                <a:solidFill>
                  <a:srgbClr val="FF0000"/>
                </a:solidFill>
                <a:latin typeface="Calibri" panose="020F0502020204030204" pitchFamily="34" charset="0"/>
                <a:cs typeface="Calibri" panose="020F0502020204030204" pitchFamily="34" charset="0"/>
              </a:rPr>
              <a:t>IEEE Trans. </a:t>
            </a:r>
            <a:r>
              <a:rPr lang="en-US" sz="1200" dirty="0" smtClean="0">
                <a:solidFill>
                  <a:srgbClr val="FF0000"/>
                </a:solidFill>
                <a:latin typeface="Calibri" panose="020F0502020204030204" pitchFamily="34" charset="0"/>
                <a:cs typeface="Calibri" panose="020F0502020204030204" pitchFamily="34" charset="0"/>
              </a:rPr>
              <a:t>Appl. </a:t>
            </a:r>
            <a:r>
              <a:rPr lang="en-US" sz="1200" dirty="0" err="1" smtClean="0">
                <a:solidFill>
                  <a:srgbClr val="FF0000"/>
                </a:solidFill>
                <a:latin typeface="Calibri" panose="020F0502020204030204" pitchFamily="34" charset="0"/>
                <a:cs typeface="Calibri" panose="020F0502020204030204" pitchFamily="34" charset="0"/>
              </a:rPr>
              <a:t>Supercond</a:t>
            </a:r>
            <a:r>
              <a:rPr lang="en-US" sz="1200" dirty="0">
                <a:solidFill>
                  <a:srgbClr val="FF0000"/>
                </a:solidFill>
                <a:latin typeface="Calibri" panose="020F0502020204030204" pitchFamily="34" charset="0"/>
                <a:cs typeface="Calibri" panose="020F0502020204030204" pitchFamily="34" charset="0"/>
              </a:rPr>
              <a:t>. 2, </a:t>
            </a:r>
            <a:r>
              <a:rPr lang="en-US" sz="1200" dirty="0" smtClean="0">
                <a:solidFill>
                  <a:srgbClr val="FF0000"/>
                </a:solidFill>
                <a:latin typeface="Calibri" panose="020F0502020204030204" pitchFamily="34" charset="0"/>
                <a:cs typeface="Calibri" panose="020F0502020204030204" pitchFamily="34" charset="0"/>
              </a:rPr>
              <a:t>79 </a:t>
            </a:r>
            <a:r>
              <a:rPr lang="en-US" sz="1200" dirty="0">
                <a:solidFill>
                  <a:srgbClr val="FF0000"/>
                </a:solidFill>
                <a:latin typeface="Calibri" panose="020F0502020204030204" pitchFamily="34" charset="0"/>
                <a:cs typeface="Calibri" panose="020F0502020204030204" pitchFamily="34" charset="0"/>
              </a:rPr>
              <a:t>(1992</a:t>
            </a:r>
            <a:r>
              <a:rPr lang="en-US" sz="1200" dirty="0" smtClean="0">
                <a:solidFill>
                  <a:srgbClr val="FF0000"/>
                </a:solidFill>
                <a:latin typeface="Calibri" panose="020F0502020204030204" pitchFamily="34" charset="0"/>
                <a:cs typeface="Calibri" panose="020F0502020204030204" pitchFamily="34" charset="0"/>
              </a:rPr>
              <a:t>)</a:t>
            </a:r>
            <a:endParaRPr lang="en-US" sz="1200" dirty="0">
              <a:solidFill>
                <a:srgbClr val="FF0000"/>
              </a:solidFill>
              <a:latin typeface="Calibri" panose="020F0502020204030204" pitchFamily="34" charset="0"/>
              <a:cs typeface="Calibri" panose="020F0502020204030204" pitchFamily="34" charset="0"/>
            </a:endParaRPr>
          </a:p>
        </p:txBody>
      </p:sp>
      <p:pic>
        <p:nvPicPr>
          <p:cNvPr id="6" name="Immagine 5"/>
          <p:cNvPicPr>
            <a:picLocks noChangeAspect="1"/>
          </p:cNvPicPr>
          <p:nvPr/>
        </p:nvPicPr>
        <p:blipFill>
          <a:blip r:embed="rId4"/>
          <a:stretch>
            <a:fillRect/>
          </a:stretch>
        </p:blipFill>
        <p:spPr>
          <a:xfrm>
            <a:off x="482085" y="2666220"/>
            <a:ext cx="3973200" cy="801867"/>
          </a:xfrm>
          <a:prstGeom prst="rect">
            <a:avLst/>
          </a:prstGeom>
        </p:spPr>
      </p:pic>
      <p:sp>
        <p:nvSpPr>
          <p:cNvPr id="7" name="CasellaDiTesto 6"/>
          <p:cNvSpPr txBox="1"/>
          <p:nvPr/>
        </p:nvSpPr>
        <p:spPr>
          <a:xfrm>
            <a:off x="430485" y="3575556"/>
            <a:ext cx="3293530" cy="276999"/>
          </a:xfrm>
          <a:prstGeom prst="rect">
            <a:avLst/>
          </a:prstGeom>
          <a:noFill/>
        </p:spPr>
        <p:txBody>
          <a:bodyPr wrap="none" rtlCol="0">
            <a:spAutoFit/>
          </a:bodyPr>
          <a:lstStyle/>
          <a:p>
            <a:r>
              <a:rPr lang="en-US" sz="1200" dirty="0">
                <a:solidFill>
                  <a:srgbClr val="FF0000"/>
                </a:solidFill>
                <a:latin typeface="Calibri" panose="020F0502020204030204" pitchFamily="34" charset="0"/>
                <a:cs typeface="Calibri" panose="020F0502020204030204" pitchFamily="34" charset="0"/>
              </a:rPr>
              <a:t>L. </a:t>
            </a:r>
            <a:r>
              <a:rPr lang="en-US" sz="1200" dirty="0" err="1" smtClean="0">
                <a:solidFill>
                  <a:srgbClr val="FF0000"/>
                </a:solidFill>
                <a:latin typeface="Calibri" panose="020F0502020204030204" pitchFamily="34" charset="0"/>
                <a:cs typeface="Calibri" panose="020F0502020204030204" pitchFamily="34" charset="0"/>
              </a:rPr>
              <a:t>Spietz</a:t>
            </a:r>
            <a:r>
              <a:rPr lang="en-US" sz="1200" dirty="0">
                <a:solidFill>
                  <a:srgbClr val="FF0000"/>
                </a:solidFill>
                <a:latin typeface="Calibri" panose="020F0502020204030204" pitchFamily="34" charset="0"/>
                <a:cs typeface="Calibri" panose="020F0502020204030204" pitchFamily="34" charset="0"/>
              </a:rPr>
              <a:t> </a:t>
            </a:r>
            <a:r>
              <a:rPr lang="en-US" sz="1200" dirty="0" smtClean="0">
                <a:solidFill>
                  <a:srgbClr val="FF0000"/>
                </a:solidFill>
                <a:latin typeface="Calibri" panose="020F0502020204030204" pitchFamily="34" charset="0"/>
                <a:cs typeface="Calibri" panose="020F0502020204030204" pitchFamily="34" charset="0"/>
              </a:rPr>
              <a:t>et al., </a:t>
            </a:r>
            <a:r>
              <a:rPr lang="en-US" sz="1200" dirty="0">
                <a:solidFill>
                  <a:srgbClr val="FF0000"/>
                </a:solidFill>
                <a:latin typeface="Calibri" panose="020F0502020204030204" pitchFamily="34" charset="0"/>
                <a:cs typeface="Calibri" panose="020F0502020204030204" pitchFamily="34" charset="0"/>
              </a:rPr>
              <a:t>Appl. Phys. Lett. 95, </a:t>
            </a:r>
            <a:r>
              <a:rPr lang="en-US" sz="1200" dirty="0" smtClean="0">
                <a:solidFill>
                  <a:srgbClr val="FF0000"/>
                </a:solidFill>
                <a:latin typeface="Calibri" panose="020F0502020204030204" pitchFamily="34" charset="0"/>
                <a:cs typeface="Calibri" panose="020F0502020204030204" pitchFamily="34" charset="0"/>
              </a:rPr>
              <a:t>092505 (2009)</a:t>
            </a:r>
            <a:endParaRPr lang="en-US" sz="1200" dirty="0">
              <a:solidFill>
                <a:srgbClr val="FF0000"/>
              </a:solidFill>
              <a:latin typeface="Calibri" panose="020F0502020204030204" pitchFamily="34" charset="0"/>
              <a:cs typeface="Calibri" panose="020F0502020204030204" pitchFamily="34" charset="0"/>
            </a:endParaRPr>
          </a:p>
        </p:txBody>
      </p:sp>
      <p:sp>
        <p:nvSpPr>
          <p:cNvPr id="8" name="Rettangolo 7"/>
          <p:cNvSpPr/>
          <p:nvPr/>
        </p:nvSpPr>
        <p:spPr>
          <a:xfrm>
            <a:off x="5264156" y="1489470"/>
            <a:ext cx="2857868" cy="923330"/>
          </a:xfrm>
          <a:prstGeom prst="rect">
            <a:avLst/>
          </a:prstGeom>
        </p:spPr>
        <p:txBody>
          <a:bodyPr wrap="square">
            <a:spAutoFit/>
          </a:bodyPr>
          <a:lstStyle/>
          <a:p>
            <a:r>
              <a:rPr lang="en-US" dirty="0" err="1">
                <a:latin typeface="Calibri" panose="020F0502020204030204" pitchFamily="34" charset="0"/>
                <a:cs typeface="Calibri" panose="020F0502020204030204" pitchFamily="34" charset="0"/>
              </a:rPr>
              <a:t>Sono</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stati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sviluppati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diversi</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metodi</a:t>
            </a: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per </a:t>
            </a:r>
            <a:r>
              <a:rPr lang="en-US" dirty="0" err="1" smtClean="0">
                <a:latin typeface="Calibri" panose="020F0502020204030204" pitchFamily="34" charset="0"/>
                <a:cs typeface="Calibri" panose="020F0502020204030204" pitchFamily="34" charset="0"/>
              </a:rPr>
              <a:t>estendere</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la </a:t>
            </a:r>
            <a:r>
              <a:rPr lang="en-US" dirty="0" err="1">
                <a:latin typeface="Calibri" panose="020F0502020204030204" pitchFamily="34" charset="0"/>
                <a:cs typeface="Calibri" panose="020F0502020204030204" pitchFamily="34" charset="0"/>
              </a:rPr>
              <a:t>freq</a:t>
            </a:r>
            <a:r>
              <a:rPr lang="en-US" dirty="0">
                <a:latin typeface="Calibri" panose="020F0502020204030204" pitchFamily="34" charset="0"/>
                <a:cs typeface="Calibri" panose="020F0502020204030204" pitchFamily="34" charset="0"/>
              </a:rPr>
              <a:t> di </a:t>
            </a:r>
            <a:r>
              <a:rPr lang="en-US" dirty="0" err="1">
                <a:latin typeface="Calibri" panose="020F0502020204030204" pitchFamily="34" charset="0"/>
                <a:cs typeface="Calibri" panose="020F0502020204030204" pitchFamily="34" charset="0"/>
              </a:rPr>
              <a:t>operazione</a:t>
            </a:r>
            <a:r>
              <a:rPr lang="en-US" dirty="0">
                <a:latin typeface="Calibri" panose="020F0502020204030204" pitchFamily="34" charset="0"/>
                <a:cs typeface="Calibri" panose="020F0502020204030204" pitchFamily="34" charset="0"/>
              </a:rPr>
              <a:t>.</a:t>
            </a:r>
          </a:p>
        </p:txBody>
      </p:sp>
      <p:pic>
        <p:nvPicPr>
          <p:cNvPr id="9" name="Immagine 8"/>
          <p:cNvPicPr>
            <a:picLocks noChangeAspect="1"/>
          </p:cNvPicPr>
          <p:nvPr/>
        </p:nvPicPr>
        <p:blipFill>
          <a:blip r:embed="rId5"/>
          <a:stretch>
            <a:fillRect/>
          </a:stretch>
        </p:blipFill>
        <p:spPr>
          <a:xfrm>
            <a:off x="267111" y="4070786"/>
            <a:ext cx="3973200" cy="1855934"/>
          </a:xfrm>
          <a:prstGeom prst="rect">
            <a:avLst/>
          </a:prstGeom>
        </p:spPr>
      </p:pic>
      <p:sp>
        <p:nvSpPr>
          <p:cNvPr id="10" name="CasellaDiTesto 9"/>
          <p:cNvSpPr txBox="1"/>
          <p:nvPr/>
        </p:nvSpPr>
        <p:spPr>
          <a:xfrm>
            <a:off x="456285" y="5918522"/>
            <a:ext cx="3858942" cy="276999"/>
          </a:xfrm>
          <a:prstGeom prst="rect">
            <a:avLst/>
          </a:prstGeom>
          <a:noFill/>
        </p:spPr>
        <p:txBody>
          <a:bodyPr wrap="none" rtlCol="0">
            <a:spAutoFit/>
          </a:bodyPr>
          <a:lstStyle/>
          <a:p>
            <a:r>
              <a:rPr lang="fr-FR" sz="1200" dirty="0" smtClean="0">
                <a:solidFill>
                  <a:srgbClr val="FF0000"/>
                </a:solidFill>
                <a:latin typeface="Calibri" panose="020F0502020204030204" pitchFamily="34" charset="0"/>
                <a:cs typeface="Calibri" panose="020F0502020204030204" pitchFamily="34" charset="0"/>
              </a:rPr>
              <a:t>D. </a:t>
            </a:r>
            <a:r>
              <a:rPr lang="fr-FR" sz="1200" dirty="0" err="1" smtClean="0">
                <a:solidFill>
                  <a:srgbClr val="FF0000"/>
                </a:solidFill>
                <a:latin typeface="Calibri" panose="020F0502020204030204" pitchFamily="34" charset="0"/>
                <a:cs typeface="Calibri" panose="020F0502020204030204" pitchFamily="34" charset="0"/>
              </a:rPr>
              <a:t>Drung</a:t>
            </a:r>
            <a:r>
              <a:rPr lang="fr-FR" sz="1200" dirty="0" smtClean="0">
                <a:solidFill>
                  <a:srgbClr val="FF0000"/>
                </a:solidFill>
                <a:latin typeface="Calibri" panose="020F0502020204030204" pitchFamily="34" charset="0"/>
                <a:cs typeface="Calibri" panose="020F0502020204030204" pitchFamily="34" charset="0"/>
              </a:rPr>
              <a:t> et al., IEEE </a:t>
            </a:r>
            <a:r>
              <a:rPr lang="fr-FR" sz="1200" dirty="0">
                <a:solidFill>
                  <a:srgbClr val="FF0000"/>
                </a:solidFill>
                <a:latin typeface="Calibri" panose="020F0502020204030204" pitchFamily="34" charset="0"/>
                <a:cs typeface="Calibri" panose="020F0502020204030204" pitchFamily="34" charset="0"/>
              </a:rPr>
              <a:t>Trans. </a:t>
            </a:r>
            <a:r>
              <a:rPr lang="fr-FR" sz="1200" dirty="0" err="1">
                <a:solidFill>
                  <a:srgbClr val="FF0000"/>
                </a:solidFill>
                <a:latin typeface="Calibri" panose="020F0502020204030204" pitchFamily="34" charset="0"/>
                <a:cs typeface="Calibri" panose="020F0502020204030204" pitchFamily="34" charset="0"/>
              </a:rPr>
              <a:t>Appl</a:t>
            </a:r>
            <a:r>
              <a:rPr lang="fr-FR" sz="1200" dirty="0">
                <a:solidFill>
                  <a:srgbClr val="FF0000"/>
                </a:solidFill>
                <a:latin typeface="Calibri" panose="020F0502020204030204" pitchFamily="34" charset="0"/>
                <a:cs typeface="Calibri" panose="020F0502020204030204" pitchFamily="34" charset="0"/>
              </a:rPr>
              <a:t>. </a:t>
            </a:r>
            <a:r>
              <a:rPr lang="fr-FR" sz="1200" dirty="0" err="1" smtClean="0">
                <a:solidFill>
                  <a:srgbClr val="FF0000"/>
                </a:solidFill>
                <a:latin typeface="Calibri" panose="020F0502020204030204" pitchFamily="34" charset="0"/>
                <a:cs typeface="Calibri" panose="020F0502020204030204" pitchFamily="34" charset="0"/>
              </a:rPr>
              <a:t>Supercond</a:t>
            </a:r>
            <a:r>
              <a:rPr lang="fr-FR" sz="1200" dirty="0" smtClean="0">
                <a:solidFill>
                  <a:srgbClr val="FF0000"/>
                </a:solidFill>
                <a:latin typeface="Calibri" panose="020F0502020204030204" pitchFamily="34" charset="0"/>
                <a:cs typeface="Calibri" panose="020F0502020204030204" pitchFamily="34" charset="0"/>
              </a:rPr>
              <a:t>. 15, 777 (2005)</a:t>
            </a:r>
            <a:endParaRPr lang="en-US" sz="1200" dirty="0">
              <a:solidFill>
                <a:srgbClr val="FF0000"/>
              </a:solidFill>
              <a:latin typeface="Calibri" panose="020F0502020204030204" pitchFamily="34" charset="0"/>
              <a:cs typeface="Calibri" panose="020F0502020204030204" pitchFamily="34" charset="0"/>
            </a:endParaRPr>
          </a:p>
        </p:txBody>
      </p:sp>
      <p:pic>
        <p:nvPicPr>
          <p:cNvPr id="11" name="Immagine 10"/>
          <p:cNvPicPr>
            <a:picLocks noChangeAspect="1"/>
          </p:cNvPicPr>
          <p:nvPr/>
        </p:nvPicPr>
        <p:blipFill>
          <a:blip r:embed="rId6"/>
          <a:stretch>
            <a:fillRect/>
          </a:stretch>
        </p:blipFill>
        <p:spPr>
          <a:xfrm>
            <a:off x="3998877" y="4410246"/>
            <a:ext cx="4714817" cy="933728"/>
          </a:xfrm>
          <a:prstGeom prst="rect">
            <a:avLst/>
          </a:prstGeom>
        </p:spPr>
      </p:pic>
      <p:sp>
        <p:nvSpPr>
          <p:cNvPr id="14" name="Rettangolo 13"/>
          <p:cNvSpPr/>
          <p:nvPr/>
        </p:nvSpPr>
        <p:spPr>
          <a:xfrm>
            <a:off x="267111" y="4070786"/>
            <a:ext cx="8634842" cy="224036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ttangolo 14"/>
          <p:cNvSpPr/>
          <p:nvPr/>
        </p:nvSpPr>
        <p:spPr>
          <a:xfrm>
            <a:off x="267111" y="2581574"/>
            <a:ext cx="4304890" cy="1270981"/>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ttangolo 15"/>
          <p:cNvSpPr/>
          <p:nvPr/>
        </p:nvSpPr>
        <p:spPr>
          <a:xfrm>
            <a:off x="279642" y="1228849"/>
            <a:ext cx="4304890" cy="123888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5"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6"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10</a:t>
            </a:r>
            <a:endParaRPr lang="en-US" dirty="0">
              <a:solidFill>
                <a:prstClr val="black">
                  <a:tint val="75000"/>
                </a:prstClr>
              </a:solidFill>
              <a:latin typeface="Calibri" panose="020F0502020204030204"/>
            </a:endParaRPr>
          </a:p>
        </p:txBody>
      </p:sp>
      <p:sp>
        <p:nvSpPr>
          <p:cNvPr id="20" name="CasellaDiTesto 19"/>
          <p:cNvSpPr txBox="1"/>
          <p:nvPr/>
        </p:nvSpPr>
        <p:spPr>
          <a:xfrm>
            <a:off x="833717"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21" name="CasellaDiTesto 20"/>
          <p:cNvSpPr txBox="1"/>
          <p:nvPr/>
        </p:nvSpPr>
        <p:spPr>
          <a:xfrm>
            <a:off x="6293222" y="385482"/>
            <a:ext cx="2052917" cy="646331"/>
          </a:xfrm>
          <a:prstGeom prst="rect">
            <a:avLst/>
          </a:prstGeom>
          <a:noFill/>
          <a:ln w="25400">
            <a:solidFill>
              <a:srgbClr val="FF0000"/>
            </a:solidFill>
          </a:ln>
        </p:spPr>
        <p:txBody>
          <a:bodyPr wrap="square" rtlCol="0">
            <a:spAutoFit/>
          </a:bodyPr>
          <a:lstStyle/>
          <a:p>
            <a:r>
              <a:rPr lang="en-US" dirty="0" smtClean="0">
                <a:solidFill>
                  <a:srgbClr val="FF0000"/>
                </a:solidFill>
                <a:latin typeface="Calibri" panose="020F0502020204030204" pitchFamily="34" charset="0"/>
                <a:cs typeface="Calibri" panose="020F0502020204030204" pitchFamily="34" charset="0"/>
              </a:rPr>
              <a:t>Il </a:t>
            </a:r>
            <a:r>
              <a:rPr lang="en-US" dirty="0" err="1" smtClean="0">
                <a:solidFill>
                  <a:srgbClr val="FF0000"/>
                </a:solidFill>
                <a:latin typeface="Calibri" panose="020F0502020204030204" pitchFamily="34" charset="0"/>
                <a:cs typeface="Calibri" panose="020F0502020204030204" pitchFamily="34" charset="0"/>
              </a:rPr>
              <a:t>Problema</a:t>
            </a:r>
            <a:r>
              <a:rPr lang="en-US" dirty="0" smtClean="0">
                <a:solidFill>
                  <a:srgbClr val="FF0000"/>
                </a:solidFill>
                <a:latin typeface="Calibri" panose="020F0502020204030204" pitchFamily="34" charset="0"/>
                <a:cs typeface="Calibri" panose="020F0502020204030204" pitchFamily="34" charset="0"/>
              </a:rPr>
              <a:t> </a:t>
            </a:r>
            <a:endParaRPr lang="en-US" dirty="0" smtClean="0">
              <a:solidFill>
                <a:srgbClr val="FF0000"/>
              </a:solidFill>
              <a:latin typeface="Calibri" panose="020F0502020204030204" pitchFamily="34" charset="0"/>
              <a:cs typeface="Calibri" panose="020F0502020204030204" pitchFamily="34" charset="0"/>
            </a:endParaRPr>
          </a:p>
          <a:p>
            <a:r>
              <a:rPr lang="en-US" dirty="0" err="1" smtClean="0">
                <a:solidFill>
                  <a:srgbClr val="FF0000"/>
                </a:solidFill>
                <a:latin typeface="Calibri" panose="020F0502020204030204" pitchFamily="34" charset="0"/>
                <a:cs typeface="Calibri" panose="020F0502020204030204" pitchFamily="34" charset="0"/>
              </a:rPr>
              <a:t>dell’alta</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frequenza</a:t>
            </a:r>
            <a:endParaRPr lang="en-US"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8347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Text Box 6"/>
          <p:cNvSpPr txBox="1">
            <a:spLocks noChangeArrowheads="1"/>
          </p:cNvSpPr>
          <p:nvPr/>
        </p:nvSpPr>
        <p:spPr bwMode="auto">
          <a:xfrm>
            <a:off x="250825" y="1341438"/>
            <a:ext cx="5395913"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fontAlgn="base">
              <a:spcBef>
                <a:spcPct val="0"/>
              </a:spcBef>
              <a:spcAft>
                <a:spcPct val="0"/>
              </a:spcAft>
            </a:pPr>
            <a:endParaRPr lang="en-US" altLang="it-IT" sz="1200" dirty="0">
              <a:solidFill>
                <a:srgbClr val="000000"/>
              </a:solidFill>
              <a:latin typeface="Comic Sans MS" panose="030F0702030302020204" pitchFamily="66" charset="0"/>
            </a:endParaRPr>
          </a:p>
          <a:p>
            <a:pPr algn="just" fontAlgn="base">
              <a:spcBef>
                <a:spcPct val="0"/>
              </a:spcBef>
              <a:spcAft>
                <a:spcPct val="0"/>
              </a:spcAft>
            </a:pPr>
            <a:r>
              <a:rPr lang="en-US" altLang="it-IT" sz="1200" dirty="0" smtClean="0">
                <a:latin typeface="Comic Sans MS" panose="030F0702030302020204" pitchFamily="66" charset="0"/>
              </a:rPr>
              <a:t>I</a:t>
            </a:r>
            <a:r>
              <a:rPr lang="en-US" altLang="it-IT" sz="1200" dirty="0" smtClean="0">
                <a:solidFill>
                  <a:srgbClr val="000000"/>
                </a:solidFill>
                <a:latin typeface="Comic Sans MS" panose="030F0702030302020204" pitchFamily="66" charset="0"/>
              </a:rPr>
              <a:t>n </a:t>
            </a:r>
            <a:r>
              <a:rPr lang="en-US" altLang="it-IT" sz="1200" dirty="0">
                <a:solidFill>
                  <a:srgbClr val="000000"/>
                </a:solidFill>
                <a:latin typeface="Comic Sans MS" panose="030F0702030302020204" pitchFamily="66" charset="0"/>
              </a:rPr>
              <a:t>contrast to the conventional input scheme the signal is applied between one end of the coil and the washer (the other end of the coil is left open). The washer provides the </a:t>
            </a:r>
            <a:r>
              <a:rPr lang="en-US" altLang="it-IT" sz="1200" dirty="0" err="1">
                <a:solidFill>
                  <a:srgbClr val="000000"/>
                </a:solidFill>
                <a:latin typeface="Comic Sans MS" panose="030F0702030302020204" pitchFamily="66" charset="0"/>
              </a:rPr>
              <a:t>groundplane</a:t>
            </a:r>
            <a:r>
              <a:rPr lang="en-US" altLang="it-IT" sz="1200" dirty="0">
                <a:solidFill>
                  <a:srgbClr val="000000"/>
                </a:solidFill>
                <a:latin typeface="Comic Sans MS" panose="030F0702030302020204" pitchFamily="66" charset="0"/>
              </a:rPr>
              <a:t> for the resulting </a:t>
            </a:r>
            <a:r>
              <a:rPr lang="en-US" altLang="it-IT" sz="1200" dirty="0" err="1">
                <a:solidFill>
                  <a:srgbClr val="000000"/>
                </a:solidFill>
                <a:latin typeface="Comic Sans MS" panose="030F0702030302020204" pitchFamily="66" charset="0"/>
              </a:rPr>
              <a:t>microstrip</a:t>
            </a:r>
            <a:endParaRPr lang="en-US" altLang="it-IT" sz="1200" dirty="0">
              <a:solidFill>
                <a:srgbClr val="000000"/>
              </a:solidFill>
              <a:latin typeface="Comic Sans MS" panose="030F0702030302020204" pitchFamily="66" charset="0"/>
            </a:endParaRPr>
          </a:p>
          <a:p>
            <a:pPr algn="just" fontAlgn="base">
              <a:spcBef>
                <a:spcPct val="0"/>
              </a:spcBef>
              <a:spcAft>
                <a:spcPct val="0"/>
              </a:spcAft>
            </a:pPr>
            <a:endParaRPr lang="en-US" altLang="it-IT" sz="1200" dirty="0">
              <a:solidFill>
                <a:srgbClr val="000000"/>
              </a:solidFill>
              <a:latin typeface="Comic Sans MS" panose="030F0702030302020204" pitchFamily="66" charset="0"/>
            </a:endParaRPr>
          </a:p>
          <a:p>
            <a:pPr algn="just" fontAlgn="base">
              <a:spcBef>
                <a:spcPct val="0"/>
              </a:spcBef>
              <a:spcAft>
                <a:spcPct val="0"/>
              </a:spcAft>
            </a:pPr>
            <a:r>
              <a:rPr lang="en-US" altLang="it-IT" sz="1200" dirty="0">
                <a:solidFill>
                  <a:srgbClr val="FF0000"/>
                </a:solidFill>
                <a:latin typeface="Comic Sans MS" panose="030F0702030302020204" pitchFamily="66" charset="0"/>
              </a:rPr>
              <a:t>Compared to cold semiconductor amplifiers</a:t>
            </a:r>
            <a:r>
              <a:rPr lang="en-US" altLang="it-IT" sz="1200" dirty="0">
                <a:solidFill>
                  <a:srgbClr val="000000"/>
                </a:solidFill>
                <a:latin typeface="Comic Sans MS" panose="030F0702030302020204" pitchFamily="66" charset="0"/>
              </a:rPr>
              <a:t>, MSA offer </a:t>
            </a:r>
            <a:r>
              <a:rPr lang="en-US" altLang="it-IT" sz="1200" dirty="0">
                <a:solidFill>
                  <a:srgbClr val="FF0000"/>
                </a:solidFill>
                <a:latin typeface="Comic Sans MS" panose="030F0702030302020204" pitchFamily="66" charset="0"/>
              </a:rPr>
              <a:t>lower noise</a:t>
            </a:r>
            <a:r>
              <a:rPr lang="en-US" altLang="it-IT" sz="1200" dirty="0">
                <a:solidFill>
                  <a:srgbClr val="000000"/>
                </a:solidFill>
                <a:latin typeface="Comic Sans MS" panose="030F0702030302020204" pitchFamily="66" charset="0"/>
              </a:rPr>
              <a:t> (a factor 50 for </a:t>
            </a:r>
            <a:r>
              <a:rPr lang="en-US" altLang="it-IT" sz="1200" dirty="0">
                <a:solidFill>
                  <a:srgbClr val="000000"/>
                </a:solidFill>
                <a:latin typeface="Symbol" panose="05050102010706020507" pitchFamily="18" charset="2"/>
              </a:rPr>
              <a:t>n</a:t>
            </a:r>
            <a:r>
              <a:rPr lang="en-US" altLang="it-IT" sz="1200" dirty="0">
                <a:solidFill>
                  <a:srgbClr val="000000"/>
                </a:solidFill>
                <a:latin typeface="Comic Sans MS" panose="030F0702030302020204" pitchFamily="66" charset="0"/>
              </a:rPr>
              <a:t> &lt; 1GHz) and </a:t>
            </a:r>
            <a:r>
              <a:rPr lang="en-US" altLang="it-IT" sz="1200" dirty="0">
                <a:solidFill>
                  <a:srgbClr val="FF0000"/>
                </a:solidFill>
                <a:latin typeface="Comic Sans MS" panose="030F0702030302020204" pitchFamily="66" charset="0"/>
              </a:rPr>
              <a:t>much lower power</a:t>
            </a:r>
            <a:r>
              <a:rPr lang="en-US" altLang="it-IT" sz="1200" dirty="0">
                <a:solidFill>
                  <a:srgbClr val="000000"/>
                </a:solidFill>
                <a:latin typeface="Comic Sans MS" panose="030F0702030302020204" pitchFamily="66" charset="0"/>
              </a:rPr>
              <a:t> </a:t>
            </a:r>
            <a:r>
              <a:rPr lang="en-US" altLang="it-IT" sz="1200" dirty="0">
                <a:solidFill>
                  <a:srgbClr val="FF0000"/>
                </a:solidFill>
                <a:latin typeface="Comic Sans MS" panose="030F0702030302020204" pitchFamily="66" charset="0"/>
              </a:rPr>
              <a:t>dissipation</a:t>
            </a:r>
            <a:r>
              <a:rPr lang="en-US" altLang="it-IT" sz="1200" dirty="0">
                <a:solidFill>
                  <a:srgbClr val="000000"/>
                </a:solidFill>
                <a:latin typeface="Comic Sans MS" panose="030F0702030302020204" pitchFamily="66" charset="0"/>
              </a:rPr>
              <a:t>.</a:t>
            </a:r>
          </a:p>
          <a:p>
            <a:pPr algn="just" fontAlgn="base">
              <a:spcBef>
                <a:spcPct val="0"/>
              </a:spcBef>
              <a:spcAft>
                <a:spcPct val="0"/>
              </a:spcAft>
            </a:pPr>
            <a:endParaRPr lang="en-US" altLang="it-IT" sz="1200" dirty="0">
              <a:solidFill>
                <a:srgbClr val="000000"/>
              </a:solidFill>
              <a:latin typeface="Comic Sans MS" panose="030F0702030302020204" pitchFamily="66" charset="0"/>
            </a:endParaRPr>
          </a:p>
          <a:p>
            <a:pPr algn="just" fontAlgn="base">
              <a:spcBef>
                <a:spcPct val="0"/>
              </a:spcBef>
              <a:spcAft>
                <a:spcPct val="0"/>
              </a:spcAft>
            </a:pPr>
            <a:r>
              <a:rPr lang="en-US" altLang="it-IT" sz="1200" dirty="0">
                <a:solidFill>
                  <a:srgbClr val="FF0000"/>
                </a:solidFill>
                <a:latin typeface="Comic Sans MS" panose="030F0702030302020204" pitchFamily="66" charset="0"/>
              </a:rPr>
              <a:t>Near-quantum-limited</a:t>
            </a:r>
            <a:r>
              <a:rPr lang="en-US" altLang="it-IT" sz="1200" dirty="0">
                <a:solidFill>
                  <a:srgbClr val="000000"/>
                </a:solidFill>
                <a:latin typeface="Comic Sans MS" panose="030F0702030302020204" pitchFamily="66" charset="0"/>
              </a:rPr>
              <a:t> performance in the gigahertz </a:t>
            </a:r>
            <a:r>
              <a:rPr lang="en-US" altLang="it-IT" sz="1200" dirty="0" smtClean="0">
                <a:solidFill>
                  <a:srgbClr val="000000"/>
                </a:solidFill>
                <a:latin typeface="Comic Sans MS" panose="030F0702030302020204" pitchFamily="66" charset="0"/>
              </a:rPr>
              <a:t>range</a:t>
            </a:r>
          </a:p>
          <a:p>
            <a:pPr algn="just" fontAlgn="base">
              <a:spcBef>
                <a:spcPct val="0"/>
              </a:spcBef>
              <a:spcAft>
                <a:spcPct val="0"/>
              </a:spcAft>
            </a:pPr>
            <a:endParaRPr lang="en-US" altLang="it-IT" sz="1200" dirty="0">
              <a:solidFill>
                <a:srgbClr val="000000"/>
              </a:solidFill>
              <a:latin typeface="Comic Sans MS" panose="030F0702030302020204" pitchFamily="66" charset="0"/>
            </a:endParaRPr>
          </a:p>
          <a:p>
            <a:pPr algn="just" fontAlgn="base">
              <a:spcBef>
                <a:spcPct val="0"/>
              </a:spcBef>
              <a:spcAft>
                <a:spcPct val="0"/>
              </a:spcAft>
            </a:pPr>
            <a:r>
              <a:rPr lang="en-US" altLang="it-IT" sz="1200" dirty="0" smtClean="0">
                <a:solidFill>
                  <a:srgbClr val="000000"/>
                </a:solidFill>
                <a:latin typeface="Comic Sans MS" panose="030F0702030302020204" pitchFamily="66" charset="0"/>
              </a:rPr>
              <a:t>The </a:t>
            </a:r>
            <a:r>
              <a:rPr lang="en-US" altLang="it-IT" sz="1200" dirty="0">
                <a:solidFill>
                  <a:srgbClr val="000000"/>
                </a:solidFill>
                <a:latin typeface="Comic Sans MS" panose="030F0702030302020204" pitchFamily="66" charset="0"/>
              </a:rPr>
              <a:t>resonant frequency </a:t>
            </a:r>
            <a:r>
              <a:rPr lang="en-US" altLang="it-IT" sz="1200" dirty="0" smtClean="0">
                <a:solidFill>
                  <a:srgbClr val="000000"/>
                </a:solidFill>
                <a:latin typeface="Comic Sans MS" panose="030F0702030302020204" pitchFamily="66" charset="0"/>
              </a:rPr>
              <a:t>can be changed </a:t>
            </a:r>
          </a:p>
          <a:p>
            <a:pPr algn="just" fontAlgn="base">
              <a:spcBef>
                <a:spcPct val="0"/>
              </a:spcBef>
              <a:spcAft>
                <a:spcPct val="0"/>
              </a:spcAft>
            </a:pPr>
            <a:r>
              <a:rPr lang="en-US" altLang="it-IT" sz="1200" dirty="0" smtClean="0">
                <a:solidFill>
                  <a:srgbClr val="000000"/>
                </a:solidFill>
                <a:latin typeface="Comic Sans MS" panose="030F0702030302020204" pitchFamily="66" charset="0"/>
              </a:rPr>
              <a:t>by </a:t>
            </a:r>
            <a:r>
              <a:rPr lang="en-US" altLang="it-IT" sz="1200" dirty="0">
                <a:solidFill>
                  <a:srgbClr val="000000"/>
                </a:solidFill>
                <a:latin typeface="Comic Sans MS" panose="030F0702030302020204" pitchFamily="66" charset="0"/>
              </a:rPr>
              <a:t>connecting a </a:t>
            </a:r>
            <a:r>
              <a:rPr lang="en-US" altLang="it-IT" sz="1200" dirty="0" err="1">
                <a:solidFill>
                  <a:srgbClr val="000000"/>
                </a:solidFill>
                <a:latin typeface="Comic Sans MS" panose="030F0702030302020204" pitchFamily="66" charset="0"/>
              </a:rPr>
              <a:t>varactor</a:t>
            </a:r>
            <a:r>
              <a:rPr lang="en-US" altLang="it-IT" sz="1200" dirty="0">
                <a:solidFill>
                  <a:srgbClr val="000000"/>
                </a:solidFill>
                <a:latin typeface="Comic Sans MS" panose="030F0702030302020204" pitchFamily="66" charset="0"/>
              </a:rPr>
              <a:t> diode</a:t>
            </a:r>
            <a:endParaRPr lang="en-US" altLang="it-IT" sz="1200" dirty="0">
              <a:solidFill>
                <a:srgbClr val="000000"/>
              </a:solidFill>
              <a:latin typeface="Comic Sans MS" panose="030F0702030302020204" pitchFamily="66" charset="0"/>
            </a:endParaRPr>
          </a:p>
        </p:txBody>
      </p:sp>
      <p:sp>
        <p:nvSpPr>
          <p:cNvPr id="30730" name="Text Box 10"/>
          <p:cNvSpPr txBox="1">
            <a:spLocks noChangeArrowheads="1"/>
          </p:cNvSpPr>
          <p:nvPr/>
        </p:nvSpPr>
        <p:spPr bwMode="auto">
          <a:xfrm>
            <a:off x="138894" y="1106308"/>
            <a:ext cx="40735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altLang="it-IT" dirty="0" err="1">
                <a:solidFill>
                  <a:srgbClr val="000000"/>
                </a:solidFill>
                <a:latin typeface="Comic Sans MS" panose="030F0702030302020204" pitchFamily="66" charset="0"/>
              </a:rPr>
              <a:t>Microstrip</a:t>
            </a:r>
            <a:r>
              <a:rPr lang="en-US" altLang="it-IT" dirty="0">
                <a:solidFill>
                  <a:srgbClr val="000000"/>
                </a:solidFill>
                <a:latin typeface="Comic Sans MS" panose="030F0702030302020204" pitchFamily="66" charset="0"/>
              </a:rPr>
              <a:t> SQUID </a:t>
            </a:r>
            <a:r>
              <a:rPr lang="en-US" altLang="it-IT" dirty="0" smtClean="0">
                <a:solidFill>
                  <a:srgbClr val="000000"/>
                </a:solidFill>
                <a:latin typeface="Comic Sans MS" panose="030F0702030302020204" pitchFamily="66" charset="0"/>
              </a:rPr>
              <a:t>Amplifier (MSA)</a:t>
            </a:r>
            <a:endParaRPr lang="en-US" altLang="it-IT" dirty="0">
              <a:solidFill>
                <a:srgbClr val="000000"/>
              </a:solidFill>
              <a:latin typeface="Comic Sans MS" panose="030F0702030302020204" pitchFamily="66" charset="0"/>
            </a:endParaRPr>
          </a:p>
        </p:txBody>
      </p:sp>
      <p:grpSp>
        <p:nvGrpSpPr>
          <p:cNvPr id="30739" name="Group 19"/>
          <p:cNvGrpSpPr>
            <a:grpSpLocks/>
          </p:cNvGrpSpPr>
          <p:nvPr/>
        </p:nvGrpSpPr>
        <p:grpSpPr bwMode="auto">
          <a:xfrm>
            <a:off x="6350000" y="2075674"/>
            <a:ext cx="2447925" cy="1235075"/>
            <a:chOff x="3651" y="1858"/>
            <a:chExt cx="1778" cy="933"/>
          </a:xfrm>
        </p:grpSpPr>
        <p:pic>
          <p:nvPicPr>
            <p:cNvPr id="30737"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 y="1858"/>
              <a:ext cx="1778" cy="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38" name="Rectangle 18"/>
            <p:cNvSpPr>
              <a:spLocks noChangeArrowheads="1"/>
            </p:cNvSpPr>
            <p:nvPr/>
          </p:nvSpPr>
          <p:spPr bwMode="auto">
            <a:xfrm>
              <a:off x="3674" y="1858"/>
              <a:ext cx="272" cy="18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30742" name="Group 22"/>
          <p:cNvGrpSpPr>
            <a:grpSpLocks/>
          </p:cNvGrpSpPr>
          <p:nvPr/>
        </p:nvGrpSpPr>
        <p:grpSpPr bwMode="auto">
          <a:xfrm>
            <a:off x="5167313" y="3834928"/>
            <a:ext cx="3165475" cy="2554287"/>
            <a:chOff x="3255" y="2523"/>
            <a:chExt cx="1994" cy="1609"/>
          </a:xfrm>
        </p:grpSpPr>
        <p:pic>
          <p:nvPicPr>
            <p:cNvPr id="3073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5" y="2523"/>
              <a:ext cx="1994" cy="1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41" name="Text Box 21"/>
            <p:cNvSpPr txBox="1">
              <a:spLocks noChangeArrowheads="1"/>
            </p:cNvSpPr>
            <p:nvPr/>
          </p:nvSpPr>
          <p:spPr bwMode="auto">
            <a:xfrm>
              <a:off x="4293" y="3453"/>
              <a:ext cx="956" cy="23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900" dirty="0">
                  <a:solidFill>
                    <a:srgbClr val="000000"/>
                  </a:solidFill>
                  <a:latin typeface="Times New Roman" panose="02020603050405020304" pitchFamily="18" charset="0"/>
                </a:rPr>
                <a:t>Quantum Noise Temperature</a:t>
              </a:r>
            </a:p>
            <a:p>
              <a:pPr fontAlgn="base">
                <a:spcBef>
                  <a:spcPct val="0"/>
                </a:spcBef>
                <a:spcAft>
                  <a:spcPct val="0"/>
                </a:spcAft>
              </a:pPr>
              <a:r>
                <a:rPr lang="en-US" altLang="it-IT" sz="900" dirty="0">
                  <a:solidFill>
                    <a:srgbClr val="000000"/>
                  </a:solidFill>
                  <a:latin typeface="Times New Roman" panose="02020603050405020304" pitchFamily="18" charset="0"/>
                </a:rPr>
                <a:t>at 700 MHz: 33mK</a:t>
              </a:r>
            </a:p>
          </p:txBody>
        </p:sp>
      </p:grpSp>
      <p:sp>
        <p:nvSpPr>
          <p:cNvPr id="30745" name="AutoShape 25"/>
          <p:cNvSpPr>
            <a:spLocks noChangeArrowheads="1"/>
          </p:cNvSpPr>
          <p:nvPr/>
        </p:nvSpPr>
        <p:spPr bwMode="auto">
          <a:xfrm rot="991688">
            <a:off x="5746751" y="2059496"/>
            <a:ext cx="869950" cy="142875"/>
          </a:xfrm>
          <a:prstGeom prst="rightArrow">
            <a:avLst>
              <a:gd name="adj1" fmla="val 50000"/>
              <a:gd name="adj2" fmla="val 15222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0746" name="AutoShape 26"/>
          <p:cNvSpPr>
            <a:spLocks noChangeArrowheads="1"/>
          </p:cNvSpPr>
          <p:nvPr/>
        </p:nvSpPr>
        <p:spPr bwMode="auto">
          <a:xfrm rot="1903001">
            <a:off x="4474315" y="3633367"/>
            <a:ext cx="1360764" cy="106661"/>
          </a:xfrm>
          <a:prstGeom prst="rightArrow">
            <a:avLst>
              <a:gd name="adj1" fmla="val 50000"/>
              <a:gd name="adj2" fmla="val 15222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0727" name="Text Box 7"/>
          <p:cNvSpPr txBox="1">
            <a:spLocks noChangeArrowheads="1"/>
          </p:cNvSpPr>
          <p:nvPr/>
        </p:nvSpPr>
        <p:spPr bwMode="auto">
          <a:xfrm>
            <a:off x="539750" y="5699125"/>
            <a:ext cx="2016125" cy="46672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200">
                <a:solidFill>
                  <a:srgbClr val="000000"/>
                </a:solidFill>
                <a:latin typeface="Comic Sans MS" panose="030F0702030302020204" pitchFamily="66" charset="0"/>
              </a:rPr>
              <a:t>Only one manufacturer of MSA: ez SQUID</a:t>
            </a:r>
          </a:p>
        </p:txBody>
      </p:sp>
      <p:sp>
        <p:nvSpPr>
          <p:cNvPr id="30747" name="Text Box 27"/>
          <p:cNvSpPr txBox="1">
            <a:spLocks noChangeArrowheads="1"/>
          </p:cNvSpPr>
          <p:nvPr/>
        </p:nvSpPr>
        <p:spPr bwMode="auto">
          <a:xfrm>
            <a:off x="250825" y="4298950"/>
            <a:ext cx="38719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fontAlgn="base">
              <a:spcBef>
                <a:spcPct val="0"/>
              </a:spcBef>
              <a:spcAft>
                <a:spcPct val="0"/>
              </a:spcAft>
            </a:pPr>
            <a:r>
              <a:rPr lang="en-US" altLang="it-IT" sz="1200" dirty="0">
                <a:solidFill>
                  <a:srgbClr val="000000"/>
                </a:solidFill>
                <a:latin typeface="Comic Sans MS" panose="030F0702030302020204" pitchFamily="66" charset="0"/>
              </a:rPr>
              <a:t>A MSA has recently replaced the HEMT amplifier of the </a:t>
            </a:r>
            <a:r>
              <a:rPr lang="en-US" altLang="it-IT" sz="1200" dirty="0">
                <a:solidFill>
                  <a:srgbClr val="FF0000"/>
                </a:solidFill>
                <a:latin typeface="Comic Sans MS" panose="030F0702030302020204" pitchFamily="66" charset="0"/>
              </a:rPr>
              <a:t>Axion Dark Matter </a:t>
            </a:r>
            <a:r>
              <a:rPr lang="en-US" altLang="it-IT" sz="1200" dirty="0" err="1">
                <a:solidFill>
                  <a:srgbClr val="FF0000"/>
                </a:solidFill>
                <a:latin typeface="Comic Sans MS" panose="030F0702030302020204" pitchFamily="66" charset="0"/>
              </a:rPr>
              <a:t>eXperiment</a:t>
            </a:r>
            <a:r>
              <a:rPr lang="en-US" altLang="it-IT" sz="1200" dirty="0">
                <a:solidFill>
                  <a:srgbClr val="000000"/>
                </a:solidFill>
                <a:latin typeface="Comic Sans MS" panose="030F0702030302020204" pitchFamily="66" charset="0"/>
              </a:rPr>
              <a:t> that uses a microwave cavity </a:t>
            </a:r>
            <a:r>
              <a:rPr lang="en-US" altLang="it-IT" sz="1200" dirty="0" smtClean="0">
                <a:solidFill>
                  <a:srgbClr val="000000"/>
                </a:solidFill>
                <a:latin typeface="Comic Sans MS" panose="030F0702030302020204" pitchFamily="66" charset="0"/>
              </a:rPr>
              <a:t>at 800 MHz operating </a:t>
            </a:r>
            <a:r>
              <a:rPr lang="en-US" altLang="it-IT" sz="1200" dirty="0">
                <a:solidFill>
                  <a:srgbClr val="000000"/>
                </a:solidFill>
                <a:latin typeface="Comic Sans MS" panose="030F0702030302020204" pitchFamily="66" charset="0"/>
              </a:rPr>
              <a:t>at ultracryogenic temperatures</a:t>
            </a:r>
          </a:p>
        </p:txBody>
      </p:sp>
      <p:sp>
        <p:nvSpPr>
          <p:cNvPr id="30748" name="Text Box 28"/>
          <p:cNvSpPr txBox="1">
            <a:spLocks noChangeArrowheads="1"/>
          </p:cNvSpPr>
          <p:nvPr/>
        </p:nvSpPr>
        <p:spPr bwMode="auto">
          <a:xfrm rot="16200000">
            <a:off x="7764463" y="4387850"/>
            <a:ext cx="17970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00">
                <a:solidFill>
                  <a:srgbClr val="000000"/>
                </a:solidFill>
                <a:latin typeface="Comic Sans MS" panose="030F0702030302020204" pitchFamily="66" charset="0"/>
              </a:rPr>
              <a:t>M. Muck and R. McDermott</a:t>
            </a:r>
          </a:p>
        </p:txBody>
      </p:sp>
      <p:sp>
        <p:nvSpPr>
          <p:cNvPr id="25"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6"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7"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11</a:t>
            </a:r>
            <a:endParaRPr lang="en-US" dirty="0">
              <a:solidFill>
                <a:prstClr val="black">
                  <a:tint val="75000"/>
                </a:prstClr>
              </a:solidFill>
              <a:latin typeface="Calibri" panose="020F0502020204030204"/>
            </a:endParaRPr>
          </a:p>
        </p:txBody>
      </p:sp>
      <p:sp>
        <p:nvSpPr>
          <p:cNvPr id="22" name="CasellaDiTesto 21"/>
          <p:cNvSpPr txBox="1"/>
          <p:nvPr/>
        </p:nvSpPr>
        <p:spPr>
          <a:xfrm>
            <a:off x="833717"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23" name="CasellaDiTesto 22"/>
          <p:cNvSpPr txBox="1"/>
          <p:nvPr/>
        </p:nvSpPr>
        <p:spPr>
          <a:xfrm>
            <a:off x="6293222" y="385482"/>
            <a:ext cx="2052917" cy="646331"/>
          </a:xfrm>
          <a:prstGeom prst="rect">
            <a:avLst/>
          </a:prstGeom>
          <a:noFill/>
          <a:ln w="25400">
            <a:solidFill>
              <a:srgbClr val="FF0000"/>
            </a:solidFill>
          </a:ln>
        </p:spPr>
        <p:txBody>
          <a:bodyPr wrap="square" rtlCol="0">
            <a:spAutoFit/>
          </a:bodyPr>
          <a:lstStyle/>
          <a:p>
            <a:r>
              <a:rPr lang="en-US" dirty="0" smtClean="0">
                <a:solidFill>
                  <a:srgbClr val="FF0000"/>
                </a:solidFill>
                <a:latin typeface="Calibri" panose="020F0502020204030204" pitchFamily="34" charset="0"/>
                <a:cs typeface="Calibri" panose="020F0502020204030204" pitchFamily="34" charset="0"/>
              </a:rPr>
              <a:t>Il </a:t>
            </a:r>
            <a:r>
              <a:rPr lang="en-US" dirty="0" err="1" smtClean="0">
                <a:solidFill>
                  <a:srgbClr val="FF0000"/>
                </a:solidFill>
                <a:latin typeface="Calibri" panose="020F0502020204030204" pitchFamily="34" charset="0"/>
                <a:cs typeface="Calibri" panose="020F0502020204030204" pitchFamily="34" charset="0"/>
              </a:rPr>
              <a:t>Problema</a:t>
            </a:r>
            <a:r>
              <a:rPr lang="en-US" dirty="0" smtClean="0">
                <a:solidFill>
                  <a:srgbClr val="FF0000"/>
                </a:solidFill>
                <a:latin typeface="Calibri" panose="020F0502020204030204" pitchFamily="34" charset="0"/>
                <a:cs typeface="Calibri" panose="020F0502020204030204" pitchFamily="34" charset="0"/>
              </a:rPr>
              <a:t> </a:t>
            </a:r>
            <a:endParaRPr lang="en-US" dirty="0" smtClean="0">
              <a:solidFill>
                <a:srgbClr val="FF0000"/>
              </a:solidFill>
              <a:latin typeface="Calibri" panose="020F0502020204030204" pitchFamily="34" charset="0"/>
              <a:cs typeface="Calibri" panose="020F0502020204030204" pitchFamily="34" charset="0"/>
            </a:endParaRPr>
          </a:p>
          <a:p>
            <a:r>
              <a:rPr lang="en-US" dirty="0" err="1" smtClean="0">
                <a:solidFill>
                  <a:srgbClr val="FF0000"/>
                </a:solidFill>
                <a:latin typeface="Calibri" panose="020F0502020204030204" pitchFamily="34" charset="0"/>
                <a:cs typeface="Calibri" panose="020F0502020204030204" pitchFamily="34" charset="0"/>
              </a:rPr>
              <a:t>dell’alta</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frequenza</a:t>
            </a:r>
            <a:endParaRPr lang="en-US"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1396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81795" y="1272988"/>
            <a:ext cx="2646109" cy="369332"/>
          </a:xfrm>
          <a:prstGeom prst="rect">
            <a:avLst/>
          </a:prstGeom>
          <a:noFill/>
          <a:ln w="25400">
            <a:solidFill>
              <a:srgbClr val="FF0000"/>
            </a:solidFill>
          </a:ln>
        </p:spPr>
        <p:txBody>
          <a:bodyPr wrap="none" rtlCol="0">
            <a:spAutoFit/>
          </a:bodyPr>
          <a:lstStyle/>
          <a:p>
            <a:r>
              <a:rPr lang="en-US" dirty="0" err="1">
                <a:solidFill>
                  <a:srgbClr val="FF0000"/>
                </a:solidFill>
                <a:latin typeface="Calibri" panose="020F0502020204030204" pitchFamily="34" charset="0"/>
                <a:cs typeface="Calibri" panose="020F0502020204030204" pitchFamily="34" charset="0"/>
              </a:rPr>
              <a:t>A</a:t>
            </a:r>
            <a:r>
              <a:rPr lang="en-US" dirty="0" err="1" smtClean="0">
                <a:solidFill>
                  <a:srgbClr val="FF0000"/>
                </a:solidFill>
                <a:latin typeface="Calibri" panose="020F0502020204030204" pitchFamily="34" charset="0"/>
                <a:cs typeface="Calibri" panose="020F0502020204030204" pitchFamily="34" charset="0"/>
              </a:rPr>
              <a:t>ccoppiamento</a:t>
            </a:r>
            <a:r>
              <a:rPr lang="en-US" dirty="0" smtClean="0">
                <a:solidFill>
                  <a:srgbClr val="FF0000"/>
                </a:solidFill>
                <a:latin typeface="Calibri" panose="020F0502020204030204" pitchFamily="34" charset="0"/>
                <a:cs typeface="Calibri" panose="020F0502020204030204" pitchFamily="34" charset="0"/>
              </a:rPr>
              <a:t> con </a:t>
            </a:r>
            <a:r>
              <a:rPr lang="en-US" dirty="0" err="1" smtClean="0">
                <a:solidFill>
                  <a:srgbClr val="FF0000"/>
                </a:solidFill>
                <a:latin typeface="Calibri" panose="020F0502020204030204" pitchFamily="34" charset="0"/>
                <a:cs typeface="Calibri" panose="020F0502020204030204" pitchFamily="34" charset="0"/>
              </a:rPr>
              <a:t>cavità</a:t>
            </a:r>
            <a:endParaRPr lang="en-US" dirty="0">
              <a:solidFill>
                <a:srgbClr val="FF0000"/>
              </a:solidFill>
              <a:latin typeface="Calibri" panose="020F0502020204030204" pitchFamily="34" charset="0"/>
              <a:cs typeface="Calibri" panose="020F0502020204030204" pitchFamily="34" charset="0"/>
            </a:endParaRPr>
          </a:p>
        </p:txBody>
      </p:sp>
      <p:sp>
        <p:nvSpPr>
          <p:cNvPr id="3" name="CasellaDiTesto 2"/>
          <p:cNvSpPr txBox="1"/>
          <p:nvPr/>
        </p:nvSpPr>
        <p:spPr>
          <a:xfrm>
            <a:off x="2089397" y="2152815"/>
            <a:ext cx="3110129" cy="1815882"/>
          </a:xfrm>
          <a:prstGeom prst="rect">
            <a:avLst/>
          </a:prstGeom>
          <a:noFill/>
        </p:spPr>
        <p:txBody>
          <a:bodyPr wrap="square" rtlCol="0">
            <a:spAutoFit/>
          </a:bodyPr>
          <a:lstStyle/>
          <a:p>
            <a:r>
              <a:rPr lang="en-US" sz="1400" dirty="0" err="1" smtClean="0">
                <a:solidFill>
                  <a:srgbClr val="FF0000"/>
                </a:solidFill>
                <a:latin typeface="Calibri" panose="020F0502020204030204" pitchFamily="34" charset="0"/>
                <a:cs typeface="Calibri" panose="020F0502020204030204" pitchFamily="34" charset="0"/>
              </a:rPr>
              <a:t>Accoppiamento</a:t>
            </a:r>
            <a:r>
              <a:rPr lang="en-US" sz="1400" dirty="0" smtClean="0">
                <a:solidFill>
                  <a:srgbClr val="FF0000"/>
                </a:solidFill>
                <a:latin typeface="Calibri" panose="020F0502020204030204" pitchFamily="34" charset="0"/>
                <a:cs typeface="Calibri" panose="020F0502020204030204" pitchFamily="34" charset="0"/>
              </a:rPr>
              <a:t> </a:t>
            </a:r>
            <a:r>
              <a:rPr lang="en-US" sz="1400" dirty="0" err="1" smtClean="0">
                <a:solidFill>
                  <a:srgbClr val="FF0000"/>
                </a:solidFill>
                <a:latin typeface="Calibri" panose="020F0502020204030204" pitchFamily="34" charset="0"/>
                <a:cs typeface="Calibri" panose="020F0502020204030204" pitchFamily="34" charset="0"/>
              </a:rPr>
              <a:t>tipo</a:t>
            </a:r>
            <a:r>
              <a:rPr lang="en-US" sz="1400" dirty="0" smtClean="0">
                <a:solidFill>
                  <a:srgbClr val="FF0000"/>
                </a:solidFill>
                <a:latin typeface="Calibri" panose="020F0502020204030204" pitchFamily="34" charset="0"/>
                <a:cs typeface="Calibri" panose="020F0502020204030204" pitchFamily="34" charset="0"/>
              </a:rPr>
              <a:t> ADMX </a:t>
            </a:r>
            <a:r>
              <a:rPr lang="en-US" sz="1400" dirty="0" err="1" smtClean="0">
                <a:solidFill>
                  <a:srgbClr val="FF0000"/>
                </a:solidFill>
                <a:latin typeface="Calibri" panose="020F0502020204030204" pitchFamily="34" charset="0"/>
                <a:cs typeface="Calibri" panose="020F0502020204030204" pitchFamily="34" charset="0"/>
              </a:rPr>
              <a:t>cioè</a:t>
            </a:r>
            <a:endParaRPr lang="en-US" sz="1400" dirty="0" smtClean="0">
              <a:solidFill>
                <a:srgbClr val="FF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“critically coupled antenna” </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“MSA load-matched to 50 Ohm via a terminated Circulator”</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Non </a:t>
            </a:r>
            <a:r>
              <a:rPr lang="en-US" sz="1400" dirty="0" err="1" smtClean="0">
                <a:latin typeface="Calibri" panose="020F0502020204030204" pitchFamily="34" charset="0"/>
                <a:cs typeface="Calibri" panose="020F0502020204030204" pitchFamily="34" charset="0"/>
              </a:rPr>
              <a:t>sente</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i</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disturbi</a:t>
            </a:r>
            <a:r>
              <a:rPr lang="en-US" sz="1400" dirty="0" smtClean="0">
                <a:latin typeface="Calibri" panose="020F0502020204030204" pitchFamily="34" charset="0"/>
                <a:cs typeface="Calibri" panose="020F0502020204030204" pitchFamily="34" charset="0"/>
              </a:rPr>
              <a:t> a </a:t>
            </a:r>
            <a:r>
              <a:rPr lang="en-US" sz="1400" dirty="0" err="1" smtClean="0">
                <a:latin typeface="Calibri" panose="020F0502020204030204" pitchFamily="34" charset="0"/>
                <a:cs typeface="Calibri" panose="020F0502020204030204" pitchFamily="34" charset="0"/>
              </a:rPr>
              <a:t>basse</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frequenze</a:t>
            </a:r>
            <a:endParaRPr lang="en-US" sz="1400"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Su ADMX </a:t>
            </a:r>
            <a:r>
              <a:rPr lang="en-US" sz="1400" dirty="0" err="1" smtClean="0">
                <a:latin typeface="Calibri" panose="020F0502020204030204" pitchFamily="34" charset="0"/>
                <a:cs typeface="Calibri" panose="020F0502020204030204" pitchFamily="34" charset="0"/>
              </a:rPr>
              <a:t>funziona</a:t>
            </a:r>
            <a:endParaRPr lang="en-US" sz="1400"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400" dirty="0" err="1" smtClean="0">
                <a:solidFill>
                  <a:srgbClr val="FF0000"/>
                </a:solidFill>
                <a:latin typeface="Calibri" panose="020F0502020204030204" pitchFamily="34" charset="0"/>
                <a:cs typeface="Calibri" panose="020F0502020204030204" pitchFamily="34" charset="0"/>
              </a:rPr>
              <a:t>Funziona</a:t>
            </a:r>
            <a:r>
              <a:rPr lang="en-US" sz="1400" dirty="0" smtClean="0">
                <a:solidFill>
                  <a:srgbClr val="FF0000"/>
                </a:solidFill>
                <a:latin typeface="Calibri" panose="020F0502020204030204" pitchFamily="34" charset="0"/>
                <a:cs typeface="Calibri" panose="020F0502020204030204" pitchFamily="34" charset="0"/>
              </a:rPr>
              <a:t> </a:t>
            </a:r>
            <a:r>
              <a:rPr lang="en-US" sz="1400" dirty="0" err="1" smtClean="0">
                <a:solidFill>
                  <a:srgbClr val="FF0000"/>
                </a:solidFill>
                <a:latin typeface="Calibri" panose="020F0502020204030204" pitchFamily="34" charset="0"/>
                <a:cs typeface="Calibri" panose="020F0502020204030204" pitchFamily="34" charset="0"/>
              </a:rPr>
              <a:t>giù</a:t>
            </a:r>
            <a:r>
              <a:rPr lang="en-US" sz="1400" dirty="0" smtClean="0">
                <a:solidFill>
                  <a:srgbClr val="FF0000"/>
                </a:solidFill>
                <a:latin typeface="Calibri" panose="020F0502020204030204" pitchFamily="34" charset="0"/>
                <a:cs typeface="Calibri" panose="020F0502020204030204" pitchFamily="34" charset="0"/>
              </a:rPr>
              <a:t> </a:t>
            </a:r>
            <a:r>
              <a:rPr lang="en-US" sz="1400" dirty="0" err="1" smtClean="0">
                <a:solidFill>
                  <a:srgbClr val="FF0000"/>
                </a:solidFill>
                <a:latin typeface="Calibri" panose="020F0502020204030204" pitchFamily="34" charset="0"/>
                <a:cs typeface="Calibri" panose="020F0502020204030204" pitchFamily="34" charset="0"/>
              </a:rPr>
              <a:t>fino</a:t>
            </a:r>
            <a:r>
              <a:rPr lang="en-US" sz="1400" dirty="0" smtClean="0">
                <a:solidFill>
                  <a:srgbClr val="FF0000"/>
                </a:solidFill>
                <a:latin typeface="Calibri" panose="020F0502020204030204" pitchFamily="34" charset="0"/>
                <a:cs typeface="Calibri" panose="020F0502020204030204" pitchFamily="34" charset="0"/>
              </a:rPr>
              <a:t> </a:t>
            </a:r>
            <a:r>
              <a:rPr lang="en-US" sz="1400" dirty="0">
                <a:solidFill>
                  <a:srgbClr val="FF0000"/>
                </a:solidFill>
                <a:latin typeface="Calibri" panose="020F0502020204030204" pitchFamily="34" charset="0"/>
                <a:cs typeface="Calibri" panose="020F0502020204030204" pitchFamily="34" charset="0"/>
              </a:rPr>
              <a:t>a </a:t>
            </a:r>
            <a:r>
              <a:rPr lang="en-US" sz="1400" dirty="0" smtClean="0">
                <a:solidFill>
                  <a:srgbClr val="FF0000"/>
                </a:solidFill>
                <a:latin typeface="Calibri" panose="020F0502020204030204" pitchFamily="34" charset="0"/>
                <a:cs typeface="Calibri" panose="020F0502020204030204" pitchFamily="34" charset="0"/>
              </a:rPr>
              <a:t>70 MHz? </a:t>
            </a:r>
          </a:p>
        </p:txBody>
      </p:sp>
      <p:sp>
        <p:nvSpPr>
          <p:cNvPr id="6" name="CasellaDiTesto 5"/>
          <p:cNvSpPr txBox="1"/>
          <p:nvPr/>
        </p:nvSpPr>
        <p:spPr>
          <a:xfrm>
            <a:off x="242045" y="2297667"/>
            <a:ext cx="764312" cy="461665"/>
          </a:xfrm>
          <a:prstGeom prst="rect">
            <a:avLst/>
          </a:prstGeom>
          <a:noFill/>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MSA</a:t>
            </a:r>
            <a:endParaRPr lang="en-US" sz="2400" dirty="0">
              <a:solidFill>
                <a:srgbClr val="FF0000"/>
              </a:solidFill>
              <a:latin typeface="Calibri" panose="020F0502020204030204" pitchFamily="34" charset="0"/>
              <a:cs typeface="Calibri" panose="020F0502020204030204" pitchFamily="34" charset="0"/>
            </a:endParaRPr>
          </a:p>
        </p:txBody>
      </p:sp>
      <p:sp>
        <p:nvSpPr>
          <p:cNvPr id="7" name="CasellaDiTesto 6"/>
          <p:cNvSpPr txBox="1"/>
          <p:nvPr/>
        </p:nvSpPr>
        <p:spPr>
          <a:xfrm>
            <a:off x="125503" y="4529876"/>
            <a:ext cx="995785" cy="461665"/>
          </a:xfrm>
          <a:prstGeom prst="rect">
            <a:avLst/>
          </a:prstGeom>
          <a:noFill/>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SQUID</a:t>
            </a:r>
            <a:endParaRPr lang="en-US" sz="2400" dirty="0">
              <a:solidFill>
                <a:srgbClr val="FF0000"/>
              </a:solidFill>
              <a:latin typeface="Calibri" panose="020F0502020204030204" pitchFamily="34" charset="0"/>
              <a:cs typeface="Calibri" panose="020F0502020204030204" pitchFamily="34" charset="0"/>
            </a:endParaRPr>
          </a:p>
        </p:txBody>
      </p:sp>
      <p:sp>
        <p:nvSpPr>
          <p:cNvPr id="8" name="Freccia a destra 7"/>
          <p:cNvSpPr/>
          <p:nvPr/>
        </p:nvSpPr>
        <p:spPr>
          <a:xfrm>
            <a:off x="1139423" y="2411957"/>
            <a:ext cx="466167" cy="2330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pic>
        <p:nvPicPr>
          <p:cNvPr id="10" name="Immagine 9"/>
          <p:cNvPicPr>
            <a:picLocks noChangeAspect="1"/>
          </p:cNvPicPr>
          <p:nvPr/>
        </p:nvPicPr>
        <p:blipFill>
          <a:blip r:embed="rId3"/>
          <a:stretch>
            <a:fillRect/>
          </a:stretch>
        </p:blipFill>
        <p:spPr>
          <a:xfrm>
            <a:off x="5586052" y="1841847"/>
            <a:ext cx="3181431" cy="2261753"/>
          </a:xfrm>
          <a:prstGeom prst="rect">
            <a:avLst/>
          </a:prstGeom>
        </p:spPr>
      </p:pic>
      <p:sp>
        <p:nvSpPr>
          <p:cNvPr id="11" name="CasellaDiTesto 10"/>
          <p:cNvSpPr txBox="1"/>
          <p:nvPr/>
        </p:nvSpPr>
        <p:spPr>
          <a:xfrm>
            <a:off x="1918446" y="4278592"/>
            <a:ext cx="3451413" cy="1384995"/>
          </a:xfrm>
          <a:prstGeom prst="rect">
            <a:avLst/>
          </a:prstGeom>
          <a:noFill/>
        </p:spPr>
        <p:txBody>
          <a:bodyPr wrap="square" rtlCol="0">
            <a:spAutoFit/>
          </a:bodyPr>
          <a:lstStyle/>
          <a:p>
            <a:r>
              <a:rPr lang="en-US" sz="1400" dirty="0" err="1" smtClean="0">
                <a:solidFill>
                  <a:srgbClr val="FF0000"/>
                </a:solidFill>
                <a:latin typeface="Calibri" panose="020F0502020204030204" pitchFamily="34" charset="0"/>
                <a:cs typeface="Calibri" panose="020F0502020204030204" pitchFamily="34" charset="0"/>
              </a:rPr>
              <a:t>Accoppiamento</a:t>
            </a:r>
            <a:r>
              <a:rPr lang="en-US" sz="1400" dirty="0" smtClean="0">
                <a:solidFill>
                  <a:srgbClr val="FF0000"/>
                </a:solidFill>
                <a:latin typeface="Calibri" panose="020F0502020204030204" pitchFamily="34" charset="0"/>
                <a:cs typeface="Calibri" panose="020F0502020204030204" pitchFamily="34" charset="0"/>
              </a:rPr>
              <a:t> </a:t>
            </a:r>
            <a:r>
              <a:rPr lang="en-US" sz="1400" dirty="0" err="1" smtClean="0">
                <a:solidFill>
                  <a:srgbClr val="FF0000"/>
                </a:solidFill>
                <a:latin typeface="Calibri" panose="020F0502020204030204" pitchFamily="34" charset="0"/>
                <a:cs typeface="Calibri" panose="020F0502020204030204" pitchFamily="34" charset="0"/>
              </a:rPr>
              <a:t>magnetico</a:t>
            </a:r>
            <a:r>
              <a:rPr lang="en-US" sz="1400" dirty="0" smtClean="0">
                <a:solidFill>
                  <a:srgbClr val="FF0000"/>
                </a:solidFill>
                <a:latin typeface="Calibri" panose="020F0502020204030204" pitchFamily="34" charset="0"/>
                <a:cs typeface="Calibri" panose="020F0502020204030204" pitchFamily="34" charset="0"/>
              </a:rPr>
              <a:t> “</a:t>
            </a:r>
            <a:r>
              <a:rPr lang="en-US" sz="1400" dirty="0" err="1" smtClean="0">
                <a:solidFill>
                  <a:srgbClr val="FF0000"/>
                </a:solidFill>
                <a:latin typeface="Calibri" panose="020F0502020204030204" pitchFamily="34" charset="0"/>
                <a:cs typeface="Calibri" panose="020F0502020204030204" pitchFamily="34" charset="0"/>
              </a:rPr>
              <a:t>tradizionale</a:t>
            </a:r>
            <a:r>
              <a:rPr lang="en-US" sz="1400" dirty="0" smtClean="0">
                <a:solidFill>
                  <a:srgbClr val="FF0000"/>
                </a:solidFill>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Per non </a:t>
            </a:r>
            <a:r>
              <a:rPr lang="en-US" sz="1400" dirty="0" err="1" smtClean="0">
                <a:latin typeface="Calibri" panose="020F0502020204030204" pitchFamily="34" charset="0"/>
                <a:cs typeface="Calibri" panose="020F0502020204030204" pitchFamily="34" charset="0"/>
              </a:rPr>
              <a:t>sentire</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rumore</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vibrazionale</a:t>
            </a:r>
            <a:r>
              <a:rPr lang="en-US" sz="1400" baseline="30000" dirty="0">
                <a:latin typeface="Calibri" panose="020F0502020204030204" pitchFamily="34" charset="0"/>
                <a:cs typeface="Calibri" panose="020F0502020204030204" pitchFamily="34" charset="0"/>
                <a:sym typeface="Symbol" panose="05050102010706020507" pitchFamily="18" charset="2"/>
              </a:rPr>
              <a:t> </a:t>
            </a:r>
            <a:r>
              <a:rPr lang="en-US" sz="1400" dirty="0" smtClean="0">
                <a:latin typeface="Calibri" panose="020F0502020204030204" pitchFamily="34" charset="0"/>
                <a:cs typeface="Calibri" panose="020F0502020204030204" pitchFamily="34" charset="0"/>
              </a:rPr>
              <a:t> ci </a:t>
            </a:r>
            <a:r>
              <a:rPr lang="en-US" sz="1400" dirty="0" err="1" smtClean="0">
                <a:latin typeface="Calibri" panose="020F0502020204030204" pitchFamily="34" charset="0"/>
                <a:cs typeface="Calibri" panose="020F0502020204030204" pitchFamily="34" charset="0"/>
              </a:rPr>
              <a:t>deve</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essere</a:t>
            </a:r>
            <a:r>
              <a:rPr lang="en-US" sz="1400" dirty="0" smtClean="0">
                <a:latin typeface="Calibri" panose="020F0502020204030204" pitchFamily="34" charset="0"/>
                <a:cs typeface="Calibri" panose="020F0502020204030204" pitchFamily="34" charset="0"/>
              </a:rPr>
              <a:t> un </a:t>
            </a:r>
            <a:r>
              <a:rPr lang="en-US" sz="1400" dirty="0" err="1" smtClean="0">
                <a:latin typeface="Calibri" panose="020F0502020204030204" pitchFamily="34" charset="0"/>
                <a:cs typeface="Calibri" panose="020F0502020204030204" pitchFamily="34" charset="0"/>
              </a:rPr>
              <a:t>accoppiamento</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passa</a:t>
            </a:r>
            <a:r>
              <a:rPr lang="en-US" sz="1400" dirty="0" smtClean="0">
                <a:latin typeface="Calibri" panose="020F0502020204030204" pitchFamily="34" charset="0"/>
                <a:cs typeface="Calibri" panose="020F0502020204030204" pitchFamily="34" charset="0"/>
              </a:rPr>
              <a:t> alto o </a:t>
            </a:r>
            <a:r>
              <a:rPr lang="en-US" sz="1400" dirty="0" err="1" smtClean="0">
                <a:latin typeface="Calibri" panose="020F0502020204030204" pitchFamily="34" charset="0"/>
                <a:cs typeface="Calibri" panose="020F0502020204030204" pitchFamily="34" charset="0"/>
              </a:rPr>
              <a:t>banda</a:t>
            </a:r>
            <a:r>
              <a:rPr lang="en-US" sz="1400" dirty="0" smtClean="0">
                <a:latin typeface="Calibri" panose="020F0502020204030204" pitchFamily="34" charset="0"/>
                <a:cs typeface="Calibri" panose="020F0502020204030204" pitchFamily="34" charset="0"/>
              </a:rPr>
              <a:t> ad alto Q</a:t>
            </a:r>
          </a:p>
          <a:p>
            <a:pPr marL="285750" indent="-285750">
              <a:buFont typeface="Arial" panose="020B0604020202020204" pitchFamily="34" charset="0"/>
              <a:buChar char="•"/>
            </a:pPr>
            <a:r>
              <a:rPr lang="en-US" sz="1400" dirty="0" err="1" smtClean="0">
                <a:latin typeface="Calibri" panose="020F0502020204030204" pitchFamily="34" charset="0"/>
                <a:cs typeface="Calibri" panose="020F0502020204030204" pitchFamily="34" charset="0"/>
              </a:rPr>
              <a:t>Va</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simulato</a:t>
            </a:r>
            <a:r>
              <a:rPr lang="en-US" sz="1400" dirty="0" smtClean="0">
                <a:latin typeface="Calibri" panose="020F0502020204030204" pitchFamily="34" charset="0"/>
                <a:cs typeface="Calibri" panose="020F0502020204030204" pitchFamily="34" charset="0"/>
              </a:rPr>
              <a:t> e </a:t>
            </a:r>
            <a:r>
              <a:rPr lang="en-US" sz="1400" dirty="0" err="1" smtClean="0">
                <a:latin typeface="Calibri" panose="020F0502020204030204" pitchFamily="34" charset="0"/>
                <a:cs typeface="Calibri" panose="020F0502020204030204" pitchFamily="34" charset="0"/>
              </a:rPr>
              <a:t>ottimizzato</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l’intero</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sistema</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cavità</a:t>
            </a:r>
            <a:r>
              <a:rPr lang="en-US" sz="1400" dirty="0" smtClean="0">
                <a:latin typeface="Calibri" panose="020F0502020204030204" pitchFamily="34" charset="0"/>
                <a:cs typeface="Calibri" panose="020F0502020204030204" pitchFamily="34" charset="0"/>
              </a:rPr>
              <a:t>-pickup-squid</a:t>
            </a:r>
            <a:endParaRPr lang="en-US" sz="1400" dirty="0">
              <a:latin typeface="Calibri" panose="020F0502020204030204" pitchFamily="34" charset="0"/>
              <a:cs typeface="Calibri" panose="020F0502020204030204" pitchFamily="34" charset="0"/>
            </a:endParaRPr>
          </a:p>
        </p:txBody>
      </p:sp>
      <p:pic>
        <p:nvPicPr>
          <p:cNvPr id="163" name="Immagine 162"/>
          <p:cNvPicPr>
            <a:picLocks noChangeAspect="1"/>
          </p:cNvPicPr>
          <p:nvPr/>
        </p:nvPicPr>
        <p:blipFill>
          <a:blip r:embed="rId4"/>
          <a:stretch>
            <a:fillRect/>
          </a:stretch>
        </p:blipFill>
        <p:spPr>
          <a:xfrm>
            <a:off x="5448781" y="4413495"/>
            <a:ext cx="3455972" cy="1311989"/>
          </a:xfrm>
          <a:prstGeom prst="rect">
            <a:avLst/>
          </a:prstGeom>
        </p:spPr>
      </p:pic>
      <p:sp>
        <p:nvSpPr>
          <p:cNvPr id="164" name="Freccia a destra 163"/>
          <p:cNvSpPr/>
          <p:nvPr/>
        </p:nvSpPr>
        <p:spPr>
          <a:xfrm>
            <a:off x="1238035" y="4644166"/>
            <a:ext cx="466167" cy="2330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 name="CasellaDiTesto 3"/>
          <p:cNvSpPr txBox="1"/>
          <p:nvPr/>
        </p:nvSpPr>
        <p:spPr>
          <a:xfrm>
            <a:off x="2232212" y="5819593"/>
            <a:ext cx="2420856" cy="307777"/>
          </a:xfrm>
          <a:prstGeom prst="rect">
            <a:avLst/>
          </a:prstGeom>
          <a:noFill/>
        </p:spPr>
        <p:txBody>
          <a:bodyPr wrap="none" rtlCol="0">
            <a:spAutoFit/>
          </a:bodyPr>
          <a:lstStyle/>
          <a:p>
            <a:r>
              <a:rPr lang="en-US" sz="1400" baseline="30000" dirty="0" smtClean="0">
                <a:latin typeface="Calibri" panose="020F0502020204030204" pitchFamily="34" charset="0"/>
                <a:cs typeface="Calibri" panose="020F0502020204030204" pitchFamily="34" charset="0"/>
                <a:sym typeface="Symbol" panose="05050102010706020507" pitchFamily="18" charset="2"/>
              </a:rPr>
              <a:t></a:t>
            </a:r>
            <a:r>
              <a:rPr lang="en-US" sz="1400" dirty="0" smtClean="0">
                <a:latin typeface="Calibri" panose="020F0502020204030204" pitchFamily="34" charset="0"/>
                <a:cs typeface="Calibri" panose="020F0502020204030204" pitchFamily="34" charset="0"/>
                <a:sym typeface="Symbol" panose="05050102010706020507" pitchFamily="18" charset="2"/>
              </a:rPr>
              <a:t> </a:t>
            </a:r>
            <a:r>
              <a:rPr lang="el-GR" sz="1400" dirty="0" smtClean="0">
                <a:latin typeface="Calibri" panose="020F0502020204030204" pitchFamily="34" charset="0"/>
                <a:cs typeface="Calibri" panose="020F0502020204030204" pitchFamily="34" charset="0"/>
                <a:sym typeface="Symbol" panose="05050102010706020507" pitchFamily="18" charset="2"/>
              </a:rPr>
              <a:t>Δ</a:t>
            </a:r>
            <a:r>
              <a:rPr lang="it-IT" sz="1400" dirty="0" smtClean="0">
                <a:latin typeface="Calibri" panose="020F0502020204030204" pitchFamily="34" charset="0"/>
                <a:cs typeface="Calibri" panose="020F0502020204030204" pitchFamily="34" charset="0"/>
                <a:sym typeface="Symbol" panose="05050102010706020507" pitchFamily="18" charset="2"/>
              </a:rPr>
              <a:t>S = 1 </a:t>
            </a:r>
            <a:r>
              <a:rPr lang="el-GR" sz="1400" dirty="0" smtClean="0">
                <a:latin typeface="Calibri" panose="020F0502020204030204" pitchFamily="34" charset="0"/>
                <a:cs typeface="Calibri" panose="020F0502020204030204" pitchFamily="34" charset="0"/>
                <a:sym typeface="Symbol" panose="05050102010706020507" pitchFamily="18" charset="2"/>
              </a:rPr>
              <a:t>μ</a:t>
            </a:r>
            <a:r>
              <a:rPr lang="it-IT" sz="1400" dirty="0" smtClean="0">
                <a:latin typeface="Calibri" panose="020F0502020204030204" pitchFamily="34" charset="0"/>
                <a:cs typeface="Calibri" panose="020F0502020204030204" pitchFamily="34" charset="0"/>
                <a:sym typeface="Symbol" panose="05050102010706020507" pitchFamily="18" charset="2"/>
              </a:rPr>
              <a:t>m</a:t>
            </a:r>
            <a:r>
              <a:rPr lang="it-IT" sz="1400" baseline="30000" dirty="0" smtClean="0">
                <a:latin typeface="Calibri" panose="020F0502020204030204" pitchFamily="34" charset="0"/>
                <a:cs typeface="Calibri" panose="020F0502020204030204" pitchFamily="34" charset="0"/>
                <a:sym typeface="Symbol" panose="05050102010706020507" pitchFamily="18" charset="2"/>
              </a:rPr>
              <a:t>2</a:t>
            </a:r>
            <a:r>
              <a:rPr lang="it-IT" sz="1400" dirty="0" smtClean="0">
                <a:latin typeface="Calibri" panose="020F0502020204030204" pitchFamily="34" charset="0"/>
                <a:cs typeface="Calibri" panose="020F0502020204030204" pitchFamily="34" charset="0"/>
                <a:sym typeface="Symbol" panose="05050102010706020507" pitchFamily="18" charset="2"/>
              </a:rPr>
              <a:t> in 0.6 T =&gt; 300 </a:t>
            </a:r>
            <a:r>
              <a:rPr lang="en-US" altLang="it-IT" sz="1400" dirty="0" smtClean="0">
                <a:latin typeface="Symbol" panose="05050102010706020507" pitchFamily="18" charset="2"/>
              </a:rPr>
              <a:t>F</a:t>
            </a:r>
            <a:r>
              <a:rPr lang="en-US" altLang="it-IT" sz="1400" baseline="-25000" dirty="0" smtClean="0"/>
              <a:t>0</a:t>
            </a:r>
            <a:endParaRPr lang="en-US" sz="1400" baseline="-25000" dirty="0">
              <a:latin typeface="Calibri" panose="020F0502020204030204" pitchFamily="34" charset="0"/>
              <a:cs typeface="Calibri" panose="020F0502020204030204" pitchFamily="34" charset="0"/>
            </a:endParaRPr>
          </a:p>
        </p:txBody>
      </p:sp>
      <p:sp>
        <p:nvSpPr>
          <p:cNvPr id="18" name="Parentesi quadra chiusa 17"/>
          <p:cNvSpPr/>
          <p:nvPr/>
        </p:nvSpPr>
        <p:spPr>
          <a:xfrm rot="5400000">
            <a:off x="5829189" y="5035986"/>
            <a:ext cx="72000" cy="684000"/>
          </a:xfrm>
          <a:prstGeom prst="rightBracket">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Parentesi quadra chiusa 20"/>
          <p:cNvSpPr/>
          <p:nvPr/>
        </p:nvSpPr>
        <p:spPr>
          <a:xfrm rot="5400000">
            <a:off x="6682301" y="4930376"/>
            <a:ext cx="72000" cy="900000"/>
          </a:xfrm>
          <a:prstGeom prst="rightBracket">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Parentesi quadra chiusa 21"/>
          <p:cNvSpPr/>
          <p:nvPr/>
        </p:nvSpPr>
        <p:spPr>
          <a:xfrm rot="5400000">
            <a:off x="7892788" y="5016475"/>
            <a:ext cx="72000" cy="1512000"/>
          </a:xfrm>
          <a:prstGeom prst="rightBracket">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CasellaDiTesto 18"/>
          <p:cNvSpPr txBox="1"/>
          <p:nvPr/>
        </p:nvSpPr>
        <p:spPr>
          <a:xfrm>
            <a:off x="5584103" y="5377986"/>
            <a:ext cx="547650" cy="276999"/>
          </a:xfrm>
          <a:prstGeom prst="rect">
            <a:avLst/>
          </a:prstGeom>
          <a:noFill/>
        </p:spPr>
        <p:txBody>
          <a:bodyPr wrap="none" rtlCol="0">
            <a:spAutoFit/>
          </a:bodyPr>
          <a:lstStyle/>
          <a:p>
            <a:r>
              <a:rPr lang="en-US" sz="1200" dirty="0" err="1" smtClean="0">
                <a:solidFill>
                  <a:srgbClr val="FF0000"/>
                </a:solidFill>
                <a:latin typeface="Calibri" panose="020F0502020204030204" pitchFamily="34" charset="0"/>
                <a:cs typeface="Calibri" panose="020F0502020204030204" pitchFamily="34" charset="0"/>
              </a:rPr>
              <a:t>cavità</a:t>
            </a:r>
            <a:endParaRPr lang="en-US" sz="1200" dirty="0">
              <a:solidFill>
                <a:srgbClr val="FF0000"/>
              </a:solidFill>
              <a:latin typeface="Calibri" panose="020F0502020204030204" pitchFamily="34" charset="0"/>
              <a:cs typeface="Calibri" panose="020F0502020204030204" pitchFamily="34" charset="0"/>
            </a:endParaRPr>
          </a:p>
        </p:txBody>
      </p:sp>
      <p:sp>
        <p:nvSpPr>
          <p:cNvPr id="24" name="CasellaDiTesto 23"/>
          <p:cNvSpPr txBox="1"/>
          <p:nvPr/>
        </p:nvSpPr>
        <p:spPr>
          <a:xfrm>
            <a:off x="6133609" y="5388156"/>
            <a:ext cx="1150316" cy="461665"/>
          </a:xfrm>
          <a:prstGeom prst="rect">
            <a:avLst/>
          </a:prstGeom>
          <a:noFill/>
        </p:spPr>
        <p:txBody>
          <a:bodyPr wrap="none" rtlCol="0">
            <a:spAutoFit/>
          </a:bodyPr>
          <a:lstStyle/>
          <a:p>
            <a:pPr algn="ctr"/>
            <a:r>
              <a:rPr lang="en-US" sz="1200" dirty="0" err="1">
                <a:solidFill>
                  <a:srgbClr val="FF0000"/>
                </a:solidFill>
                <a:latin typeface="Calibri" panose="020F0502020204030204" pitchFamily="34" charset="0"/>
                <a:cs typeface="Calibri" panose="020F0502020204030204" pitchFamily="34" charset="0"/>
              </a:rPr>
              <a:t>a</a:t>
            </a:r>
            <a:r>
              <a:rPr lang="en-US" sz="1200" dirty="0" err="1" smtClean="0">
                <a:solidFill>
                  <a:srgbClr val="FF0000"/>
                </a:solidFill>
                <a:latin typeface="Calibri" panose="020F0502020204030204" pitchFamily="34" charset="0"/>
                <a:cs typeface="Calibri" panose="020F0502020204030204" pitchFamily="34" charset="0"/>
              </a:rPr>
              <a:t>ccoppiamento</a:t>
            </a:r>
            <a:endParaRPr lang="en-US" sz="1200" dirty="0" smtClean="0">
              <a:solidFill>
                <a:srgbClr val="FF0000"/>
              </a:solidFill>
              <a:latin typeface="Calibri" panose="020F0502020204030204" pitchFamily="34" charset="0"/>
              <a:cs typeface="Calibri" panose="020F0502020204030204" pitchFamily="34" charset="0"/>
            </a:endParaRPr>
          </a:p>
          <a:p>
            <a:pPr algn="ctr"/>
            <a:r>
              <a:rPr lang="en-US" sz="1200" dirty="0" err="1" smtClean="0">
                <a:solidFill>
                  <a:srgbClr val="FF0000"/>
                </a:solidFill>
                <a:latin typeface="Calibri" panose="020F0502020204030204" pitchFamily="34" charset="0"/>
                <a:cs typeface="Calibri" panose="020F0502020204030204" pitchFamily="34" charset="0"/>
              </a:rPr>
              <a:t>risonante</a:t>
            </a:r>
            <a:endParaRPr lang="en-US" sz="1200" dirty="0">
              <a:solidFill>
                <a:srgbClr val="FF0000"/>
              </a:solidFill>
              <a:latin typeface="Calibri" panose="020F0502020204030204" pitchFamily="34" charset="0"/>
              <a:cs typeface="Calibri" panose="020F0502020204030204" pitchFamily="34" charset="0"/>
            </a:endParaRPr>
          </a:p>
        </p:txBody>
      </p:sp>
      <p:sp>
        <p:nvSpPr>
          <p:cNvPr id="25" name="CasellaDiTesto 24"/>
          <p:cNvSpPr txBox="1"/>
          <p:nvPr/>
        </p:nvSpPr>
        <p:spPr>
          <a:xfrm>
            <a:off x="7632873" y="5834981"/>
            <a:ext cx="591829" cy="276999"/>
          </a:xfrm>
          <a:prstGeom prst="rect">
            <a:avLst/>
          </a:prstGeom>
          <a:noFill/>
        </p:spPr>
        <p:txBody>
          <a:bodyPr wrap="none" rtlCol="0">
            <a:spAutoFit/>
          </a:bodyPr>
          <a:lstStyle/>
          <a:p>
            <a:r>
              <a:rPr lang="en-US" sz="1200" dirty="0" smtClean="0">
                <a:solidFill>
                  <a:srgbClr val="FF0000"/>
                </a:solidFill>
                <a:latin typeface="Calibri" panose="020F0502020204030204" pitchFamily="34" charset="0"/>
                <a:cs typeface="Calibri" panose="020F0502020204030204" pitchFamily="34" charset="0"/>
              </a:rPr>
              <a:t>SQUID</a:t>
            </a:r>
            <a:endParaRPr lang="en-US" sz="1200" dirty="0">
              <a:solidFill>
                <a:srgbClr val="FF0000"/>
              </a:solidFill>
              <a:latin typeface="Calibri" panose="020F0502020204030204" pitchFamily="34" charset="0"/>
              <a:cs typeface="Calibri" panose="020F0502020204030204" pitchFamily="34" charset="0"/>
            </a:endParaRPr>
          </a:p>
        </p:txBody>
      </p:sp>
      <p:sp>
        <p:nvSpPr>
          <p:cNvPr id="29"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30"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31"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12</a:t>
            </a:r>
            <a:endParaRPr lang="en-US" dirty="0">
              <a:solidFill>
                <a:prstClr val="black">
                  <a:tint val="75000"/>
                </a:prstClr>
              </a:solidFill>
              <a:latin typeface="Calibri" panose="020F0502020204030204"/>
            </a:endParaRPr>
          </a:p>
        </p:txBody>
      </p:sp>
      <p:sp>
        <p:nvSpPr>
          <p:cNvPr id="23" name="CasellaDiTesto 22"/>
          <p:cNvSpPr txBox="1"/>
          <p:nvPr/>
        </p:nvSpPr>
        <p:spPr>
          <a:xfrm>
            <a:off x="833717"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26" name="CasellaDiTesto 25"/>
          <p:cNvSpPr txBox="1"/>
          <p:nvPr/>
        </p:nvSpPr>
        <p:spPr>
          <a:xfrm>
            <a:off x="6293222" y="385482"/>
            <a:ext cx="2052917" cy="646331"/>
          </a:xfrm>
          <a:prstGeom prst="rect">
            <a:avLst/>
          </a:prstGeom>
          <a:noFill/>
          <a:ln w="25400">
            <a:solidFill>
              <a:srgbClr val="FF0000"/>
            </a:solidFill>
          </a:ln>
        </p:spPr>
        <p:txBody>
          <a:bodyPr wrap="square" rtlCol="0">
            <a:spAutoFit/>
          </a:bodyPr>
          <a:lstStyle/>
          <a:p>
            <a:r>
              <a:rPr lang="en-US" dirty="0" smtClean="0">
                <a:solidFill>
                  <a:srgbClr val="FF0000"/>
                </a:solidFill>
                <a:latin typeface="Calibri" panose="020F0502020204030204" pitchFamily="34" charset="0"/>
                <a:cs typeface="Calibri" panose="020F0502020204030204" pitchFamily="34" charset="0"/>
              </a:rPr>
              <a:t>Il </a:t>
            </a:r>
            <a:r>
              <a:rPr lang="en-US" dirty="0" err="1" smtClean="0">
                <a:solidFill>
                  <a:srgbClr val="FF0000"/>
                </a:solidFill>
                <a:latin typeface="Calibri" panose="020F0502020204030204" pitchFamily="34" charset="0"/>
                <a:cs typeface="Calibri" panose="020F0502020204030204" pitchFamily="34" charset="0"/>
              </a:rPr>
              <a:t>Problema</a:t>
            </a:r>
            <a:r>
              <a:rPr lang="en-US" dirty="0" smtClean="0">
                <a:solidFill>
                  <a:srgbClr val="FF0000"/>
                </a:solidFill>
                <a:latin typeface="Calibri" panose="020F0502020204030204" pitchFamily="34" charset="0"/>
                <a:cs typeface="Calibri" panose="020F0502020204030204" pitchFamily="34" charset="0"/>
              </a:rPr>
              <a:t> </a:t>
            </a:r>
            <a:endParaRPr lang="en-US" dirty="0" smtClean="0">
              <a:solidFill>
                <a:srgbClr val="FF0000"/>
              </a:solidFill>
              <a:latin typeface="Calibri" panose="020F0502020204030204" pitchFamily="34" charset="0"/>
              <a:cs typeface="Calibri" panose="020F0502020204030204" pitchFamily="34" charset="0"/>
            </a:endParaRPr>
          </a:p>
          <a:p>
            <a:r>
              <a:rPr lang="en-US" dirty="0" err="1" smtClean="0">
                <a:solidFill>
                  <a:srgbClr val="FF0000"/>
                </a:solidFill>
                <a:latin typeface="Calibri" panose="020F0502020204030204" pitchFamily="34" charset="0"/>
                <a:cs typeface="Calibri" panose="020F0502020204030204" pitchFamily="34" charset="0"/>
              </a:rPr>
              <a:t>dell’alta</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frequenza</a:t>
            </a:r>
            <a:endParaRPr lang="en-US"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3357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5334000" y="3092267"/>
            <a:ext cx="2400300" cy="1219200"/>
            <a:chOff x="3360" y="624"/>
            <a:chExt cx="1512" cy="768"/>
          </a:xfrm>
        </p:grpSpPr>
        <p:sp>
          <p:nvSpPr>
            <p:cNvPr id="16387" name="Rectangle 3"/>
            <p:cNvSpPr>
              <a:spLocks noChangeArrowheads="1"/>
            </p:cNvSpPr>
            <p:nvPr/>
          </p:nvSpPr>
          <p:spPr bwMode="auto">
            <a:xfrm>
              <a:off x="3816" y="624"/>
              <a:ext cx="1056" cy="76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6388" name="Group 4"/>
            <p:cNvGrpSpPr>
              <a:grpSpLocks noChangeAspect="1"/>
            </p:cNvGrpSpPr>
            <p:nvPr/>
          </p:nvGrpSpPr>
          <p:grpSpPr bwMode="auto">
            <a:xfrm flipV="1">
              <a:off x="4014" y="780"/>
              <a:ext cx="271" cy="34"/>
              <a:chOff x="5537" y="4520"/>
              <a:chExt cx="453" cy="57"/>
            </a:xfrm>
          </p:grpSpPr>
          <p:grpSp>
            <p:nvGrpSpPr>
              <p:cNvPr id="16389" name="Group 5"/>
              <p:cNvGrpSpPr>
                <a:grpSpLocks noChangeAspect="1"/>
              </p:cNvGrpSpPr>
              <p:nvPr/>
            </p:nvGrpSpPr>
            <p:grpSpPr bwMode="auto">
              <a:xfrm rot="5400000">
                <a:off x="5622" y="4435"/>
                <a:ext cx="57" cy="227"/>
                <a:chOff x="5311" y="4859"/>
                <a:chExt cx="113" cy="452"/>
              </a:xfrm>
            </p:grpSpPr>
            <p:grpSp>
              <p:nvGrpSpPr>
                <p:cNvPr id="16390" name="Group 6"/>
                <p:cNvGrpSpPr>
                  <a:grpSpLocks noChangeAspect="1"/>
                </p:cNvGrpSpPr>
                <p:nvPr/>
              </p:nvGrpSpPr>
              <p:grpSpPr bwMode="auto">
                <a:xfrm flipV="1">
                  <a:off x="5311" y="4859"/>
                  <a:ext cx="113" cy="226"/>
                  <a:chOff x="5311" y="4859"/>
                  <a:chExt cx="113" cy="226"/>
                </a:xfrm>
              </p:grpSpPr>
              <p:sp>
                <p:nvSpPr>
                  <p:cNvPr id="16391" name="Arc 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392" name="Arc 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393" name="Group 9"/>
                <p:cNvGrpSpPr>
                  <a:grpSpLocks noChangeAspect="1"/>
                </p:cNvGrpSpPr>
                <p:nvPr/>
              </p:nvGrpSpPr>
              <p:grpSpPr bwMode="auto">
                <a:xfrm flipV="1">
                  <a:off x="5311" y="5085"/>
                  <a:ext cx="113" cy="226"/>
                  <a:chOff x="5311" y="4859"/>
                  <a:chExt cx="113" cy="226"/>
                </a:xfrm>
              </p:grpSpPr>
              <p:sp>
                <p:nvSpPr>
                  <p:cNvPr id="16394" name="Arc 10"/>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395" name="Arc 11"/>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396" name="Group 12"/>
              <p:cNvGrpSpPr>
                <a:grpSpLocks noChangeAspect="1"/>
              </p:cNvGrpSpPr>
              <p:nvPr/>
            </p:nvGrpSpPr>
            <p:grpSpPr bwMode="auto">
              <a:xfrm rot="5400000">
                <a:off x="5848" y="4435"/>
                <a:ext cx="57" cy="227"/>
                <a:chOff x="5311" y="4859"/>
                <a:chExt cx="113" cy="452"/>
              </a:xfrm>
            </p:grpSpPr>
            <p:grpSp>
              <p:nvGrpSpPr>
                <p:cNvPr id="16397" name="Group 13"/>
                <p:cNvGrpSpPr>
                  <a:grpSpLocks noChangeAspect="1"/>
                </p:cNvGrpSpPr>
                <p:nvPr/>
              </p:nvGrpSpPr>
              <p:grpSpPr bwMode="auto">
                <a:xfrm flipV="1">
                  <a:off x="5311" y="4859"/>
                  <a:ext cx="113" cy="226"/>
                  <a:chOff x="5311" y="4859"/>
                  <a:chExt cx="113" cy="226"/>
                </a:xfrm>
              </p:grpSpPr>
              <p:sp>
                <p:nvSpPr>
                  <p:cNvPr id="16398" name="Arc 1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399" name="Arc 1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00" name="Group 16"/>
                <p:cNvGrpSpPr>
                  <a:grpSpLocks noChangeAspect="1"/>
                </p:cNvGrpSpPr>
                <p:nvPr/>
              </p:nvGrpSpPr>
              <p:grpSpPr bwMode="auto">
                <a:xfrm flipV="1">
                  <a:off x="5311" y="5085"/>
                  <a:ext cx="113" cy="226"/>
                  <a:chOff x="5311" y="4859"/>
                  <a:chExt cx="113" cy="226"/>
                </a:xfrm>
              </p:grpSpPr>
              <p:sp>
                <p:nvSpPr>
                  <p:cNvPr id="16401" name="Arc 1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2" name="Arc 1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6403" name="Rectangle 19"/>
            <p:cNvSpPr>
              <a:spLocks noChangeArrowheads="1"/>
            </p:cNvSpPr>
            <p:nvPr/>
          </p:nvSpPr>
          <p:spPr bwMode="auto">
            <a:xfrm>
              <a:off x="4512" y="864"/>
              <a:ext cx="144" cy="336"/>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4" name="Line 20"/>
            <p:cNvSpPr>
              <a:spLocks noChangeShapeType="1"/>
            </p:cNvSpPr>
            <p:nvPr/>
          </p:nvSpPr>
          <p:spPr bwMode="auto">
            <a:xfrm flipH="1">
              <a:off x="3384" y="816"/>
              <a:ext cx="62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5" name="Line 21"/>
            <p:cNvSpPr>
              <a:spLocks noChangeShapeType="1"/>
            </p:cNvSpPr>
            <p:nvPr/>
          </p:nvSpPr>
          <p:spPr bwMode="auto">
            <a:xfrm>
              <a:off x="4296" y="816"/>
              <a:ext cx="2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6" name="Line 22"/>
            <p:cNvSpPr>
              <a:spLocks noChangeShapeType="1"/>
            </p:cNvSpPr>
            <p:nvPr/>
          </p:nvSpPr>
          <p:spPr bwMode="auto">
            <a:xfrm>
              <a:off x="4584" y="816"/>
              <a:ext cx="0" cy="4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7" name="Line 23"/>
            <p:cNvSpPr>
              <a:spLocks noChangeShapeType="1"/>
            </p:cNvSpPr>
            <p:nvPr/>
          </p:nvSpPr>
          <p:spPr bwMode="auto">
            <a:xfrm>
              <a:off x="4584" y="1200"/>
              <a:ext cx="0" cy="4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8" name="Line 24"/>
            <p:cNvSpPr>
              <a:spLocks noChangeShapeType="1"/>
            </p:cNvSpPr>
            <p:nvPr/>
          </p:nvSpPr>
          <p:spPr bwMode="auto">
            <a:xfrm flipH="1">
              <a:off x="3384" y="1248"/>
              <a:ext cx="12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09" name="Oval 25"/>
            <p:cNvSpPr>
              <a:spLocks noChangeArrowheads="1"/>
            </p:cNvSpPr>
            <p:nvPr/>
          </p:nvSpPr>
          <p:spPr bwMode="auto">
            <a:xfrm>
              <a:off x="3362" y="804"/>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10" name="Oval 26"/>
            <p:cNvSpPr>
              <a:spLocks noChangeArrowheads="1"/>
            </p:cNvSpPr>
            <p:nvPr/>
          </p:nvSpPr>
          <p:spPr bwMode="auto">
            <a:xfrm>
              <a:off x="3360" y="1238"/>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11" name="Text Box 27"/>
            <p:cNvSpPr txBox="1">
              <a:spLocks noChangeAspect="1" noChangeArrowheads="1"/>
            </p:cNvSpPr>
            <p:nvPr/>
          </p:nvSpPr>
          <p:spPr bwMode="auto">
            <a:xfrm>
              <a:off x="3984" y="816"/>
              <a:ext cx="576" cy="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a:solidFill>
                    <a:srgbClr val="000000"/>
                  </a:solidFill>
                  <a:latin typeface="Comic Sans MS" panose="030F0702030302020204" pitchFamily="66" charset="0"/>
                </a:rPr>
                <a:t>L</a:t>
              </a:r>
              <a:r>
                <a:rPr lang="it-IT" altLang="it-IT" sz="1600" baseline="-25000">
                  <a:solidFill>
                    <a:srgbClr val="000000"/>
                  </a:solidFill>
                  <a:latin typeface="Comic Sans MS" panose="030F0702030302020204" pitchFamily="66" charset="0"/>
                </a:rPr>
                <a:t>i </a:t>
              </a:r>
              <a:r>
                <a:rPr lang="it-IT" altLang="it-IT" sz="1600">
                  <a:solidFill>
                    <a:srgbClr val="000000"/>
                  </a:solidFill>
                  <a:latin typeface="Comic Sans MS" panose="030F0702030302020204" pitchFamily="66" charset="0"/>
                  <a:sym typeface="Symbol" panose="05050102010706020507" pitchFamily="18" charset="2"/>
                </a:rPr>
                <a:t> H</a:t>
              </a:r>
              <a:endParaRPr lang="it-IT" altLang="it-IT" sz="1600" baseline="-25000">
                <a:solidFill>
                  <a:srgbClr val="000000"/>
                </a:solidFill>
                <a:latin typeface="Comic Sans MS" panose="030F0702030302020204" pitchFamily="66" charset="0"/>
              </a:endParaRPr>
            </a:p>
          </p:txBody>
        </p:sp>
        <p:sp>
          <p:nvSpPr>
            <p:cNvPr id="16412" name="Text Box 28"/>
            <p:cNvSpPr txBox="1">
              <a:spLocks noChangeArrowheads="1"/>
            </p:cNvSpPr>
            <p:nvPr/>
          </p:nvSpPr>
          <p:spPr bwMode="auto">
            <a:xfrm>
              <a:off x="4488" y="914"/>
              <a:ext cx="194"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400">
                  <a:solidFill>
                    <a:srgbClr val="FF0000"/>
                  </a:solidFill>
                  <a:latin typeface="Comic Sans MS" panose="030F0702030302020204" pitchFamily="66" charset="0"/>
                </a:rPr>
                <a:t>Z</a:t>
              </a:r>
            </a:p>
          </p:txBody>
        </p:sp>
      </p:grpSp>
      <p:sp>
        <p:nvSpPr>
          <p:cNvPr id="16413" name="Text Box 29"/>
          <p:cNvSpPr txBox="1">
            <a:spLocks noChangeArrowheads="1"/>
          </p:cNvSpPr>
          <p:nvPr/>
        </p:nvSpPr>
        <p:spPr bwMode="auto">
          <a:xfrm>
            <a:off x="5410200" y="4540067"/>
            <a:ext cx="3276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2000">
                <a:solidFill>
                  <a:srgbClr val="000000"/>
                </a:solidFill>
                <a:latin typeface="Comic Sans MS" panose="030F0702030302020204" pitchFamily="66" charset="0"/>
              </a:rPr>
              <a:t>Z</a:t>
            </a:r>
            <a:r>
              <a:rPr lang="en-US" altLang="it-IT" sz="2000" baseline="-25000">
                <a:solidFill>
                  <a:srgbClr val="000000"/>
                </a:solidFill>
                <a:latin typeface="Comic Sans MS" panose="030F0702030302020204" pitchFamily="66" charset="0"/>
              </a:rPr>
              <a:t>in</a:t>
            </a:r>
            <a:r>
              <a:rPr lang="en-US" altLang="it-IT" sz="2000">
                <a:solidFill>
                  <a:srgbClr val="000000"/>
                </a:solidFill>
                <a:latin typeface="Comic Sans MS" panose="030F0702030302020204" pitchFamily="66" charset="0"/>
              </a:rPr>
              <a:t>= i</a:t>
            </a:r>
            <a:r>
              <a:rPr lang="en-US" altLang="it-IT" sz="2000">
                <a:solidFill>
                  <a:srgbClr val="000000"/>
                </a:solidFill>
                <a:latin typeface="Comic Sans MS" panose="030F0702030302020204" pitchFamily="66" charset="0"/>
                <a:sym typeface="Symbol" panose="05050102010706020507" pitchFamily="18" charset="2"/>
              </a:rPr>
              <a:t>L</a:t>
            </a:r>
            <a:r>
              <a:rPr lang="en-US" altLang="it-IT" sz="2000" baseline="-25000">
                <a:solidFill>
                  <a:srgbClr val="000000"/>
                </a:solidFill>
                <a:latin typeface="Comic Sans MS" panose="030F0702030302020204" pitchFamily="66" charset="0"/>
                <a:sym typeface="Symbol" panose="05050102010706020507" pitchFamily="18" charset="2"/>
              </a:rPr>
              <a:t>i</a:t>
            </a:r>
            <a:r>
              <a:rPr lang="en-US" altLang="it-IT" sz="2000">
                <a:solidFill>
                  <a:srgbClr val="000000"/>
                </a:solidFill>
                <a:latin typeface="Comic Sans MS" panose="030F0702030302020204" pitchFamily="66" charset="0"/>
                <a:sym typeface="Symbol" panose="05050102010706020507" pitchFamily="18" charset="2"/>
              </a:rPr>
              <a:t> + </a:t>
            </a:r>
            <a:r>
              <a:rPr lang="en-US" altLang="it-IT" sz="2000">
                <a:solidFill>
                  <a:srgbClr val="FF0000"/>
                </a:solidFill>
                <a:latin typeface="Comic Sans MS" panose="030F0702030302020204" pitchFamily="66" charset="0"/>
                <a:sym typeface="Symbol" panose="05050102010706020507" pitchFamily="18" charset="2"/>
              </a:rPr>
              <a:t>Z(, I</a:t>
            </a:r>
            <a:r>
              <a:rPr lang="en-US" altLang="it-IT" sz="2000" baseline="-25000">
                <a:solidFill>
                  <a:srgbClr val="FF0000"/>
                </a:solidFill>
                <a:latin typeface="Comic Sans MS" panose="030F0702030302020204" pitchFamily="66" charset="0"/>
                <a:sym typeface="Symbol" panose="05050102010706020507" pitchFamily="18" charset="2"/>
              </a:rPr>
              <a:t>bias</a:t>
            </a:r>
            <a:r>
              <a:rPr lang="en-US" altLang="it-IT" sz="2000">
                <a:solidFill>
                  <a:srgbClr val="FF0000"/>
                </a:solidFill>
                <a:latin typeface="Comic Sans MS" panose="030F0702030302020204" pitchFamily="66" charset="0"/>
                <a:sym typeface="Symbol" panose="05050102010706020507" pitchFamily="18" charset="2"/>
              </a:rPr>
              <a:t>, , ….)</a:t>
            </a:r>
            <a:r>
              <a:rPr lang="en-US" altLang="it-IT" sz="2000">
                <a:solidFill>
                  <a:srgbClr val="000000"/>
                </a:solidFill>
                <a:latin typeface="Comic Sans MS" panose="030F0702030302020204" pitchFamily="66" charset="0"/>
                <a:sym typeface="Symbol" panose="05050102010706020507" pitchFamily="18" charset="2"/>
              </a:rPr>
              <a:t> </a:t>
            </a:r>
          </a:p>
        </p:txBody>
      </p:sp>
      <p:sp>
        <p:nvSpPr>
          <p:cNvPr id="16414" name="Text Box 30"/>
          <p:cNvSpPr txBox="1">
            <a:spLocks noChangeArrowheads="1"/>
          </p:cNvSpPr>
          <p:nvPr/>
        </p:nvSpPr>
        <p:spPr bwMode="auto">
          <a:xfrm>
            <a:off x="533400" y="2489018"/>
            <a:ext cx="27654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dirty="0">
                <a:solidFill>
                  <a:srgbClr val="000000"/>
                </a:solidFill>
                <a:latin typeface="Comic Sans MS" panose="030F0702030302020204" pitchFamily="66" charset="0"/>
              </a:rPr>
              <a:t>The SQUID amplifier</a:t>
            </a:r>
          </a:p>
        </p:txBody>
      </p:sp>
      <p:grpSp>
        <p:nvGrpSpPr>
          <p:cNvPr id="16557" name="Group 173"/>
          <p:cNvGrpSpPr>
            <a:grpSpLocks/>
          </p:cNvGrpSpPr>
          <p:nvPr/>
        </p:nvGrpSpPr>
        <p:grpSpPr bwMode="auto">
          <a:xfrm>
            <a:off x="533400" y="2831917"/>
            <a:ext cx="3203575" cy="1562100"/>
            <a:chOff x="336" y="1366"/>
            <a:chExt cx="2018" cy="984"/>
          </a:xfrm>
        </p:grpSpPr>
        <p:sp>
          <p:nvSpPr>
            <p:cNvPr id="16416" name="Line 32"/>
            <p:cNvSpPr>
              <a:spLocks noChangeAspect="1" noChangeShapeType="1"/>
            </p:cNvSpPr>
            <p:nvPr/>
          </p:nvSpPr>
          <p:spPr bwMode="auto">
            <a:xfrm flipH="1">
              <a:off x="1092" y="1639"/>
              <a:ext cx="5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17" name="Line 33"/>
            <p:cNvSpPr>
              <a:spLocks noChangeAspect="1" noChangeShapeType="1"/>
            </p:cNvSpPr>
            <p:nvPr/>
          </p:nvSpPr>
          <p:spPr bwMode="auto">
            <a:xfrm>
              <a:off x="1092" y="1639"/>
              <a:ext cx="0" cy="6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18" name="Line 34"/>
            <p:cNvSpPr>
              <a:spLocks noChangeAspect="1" noChangeShapeType="1"/>
            </p:cNvSpPr>
            <p:nvPr/>
          </p:nvSpPr>
          <p:spPr bwMode="auto">
            <a:xfrm>
              <a:off x="1092" y="1978"/>
              <a:ext cx="0" cy="6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19" name="Line 35"/>
            <p:cNvSpPr>
              <a:spLocks noChangeAspect="1" noChangeShapeType="1"/>
            </p:cNvSpPr>
            <p:nvPr/>
          </p:nvSpPr>
          <p:spPr bwMode="auto">
            <a:xfrm>
              <a:off x="1092" y="2046"/>
              <a:ext cx="5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6420" name="Group 36"/>
            <p:cNvGrpSpPr>
              <a:grpSpLocks noChangeAspect="1"/>
            </p:cNvGrpSpPr>
            <p:nvPr/>
          </p:nvGrpSpPr>
          <p:grpSpPr bwMode="auto">
            <a:xfrm>
              <a:off x="935" y="1707"/>
              <a:ext cx="325" cy="273"/>
              <a:chOff x="4294" y="6215"/>
              <a:chExt cx="544" cy="452"/>
            </a:xfrm>
          </p:grpSpPr>
          <p:grpSp>
            <p:nvGrpSpPr>
              <p:cNvPr id="16421" name="Group 37"/>
              <p:cNvGrpSpPr>
                <a:grpSpLocks noChangeAspect="1"/>
              </p:cNvGrpSpPr>
              <p:nvPr/>
            </p:nvGrpSpPr>
            <p:grpSpPr bwMode="auto">
              <a:xfrm>
                <a:off x="4744" y="6396"/>
                <a:ext cx="94" cy="90"/>
                <a:chOff x="3969" y="6804"/>
                <a:chExt cx="567" cy="567"/>
              </a:xfrm>
            </p:grpSpPr>
            <p:sp>
              <p:nvSpPr>
                <p:cNvPr id="16422" name="Line 38"/>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23" name="Line 39"/>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24" name="Group 40"/>
              <p:cNvGrpSpPr>
                <a:grpSpLocks noChangeAspect="1"/>
              </p:cNvGrpSpPr>
              <p:nvPr/>
            </p:nvGrpSpPr>
            <p:grpSpPr bwMode="auto">
              <a:xfrm>
                <a:off x="4340" y="6215"/>
                <a:ext cx="452" cy="452"/>
                <a:chOff x="2599" y="8249"/>
                <a:chExt cx="452" cy="452"/>
              </a:xfrm>
            </p:grpSpPr>
            <p:grpSp>
              <p:nvGrpSpPr>
                <p:cNvPr id="16425" name="Group 41"/>
                <p:cNvGrpSpPr>
                  <a:grpSpLocks noChangeAspect="1"/>
                </p:cNvGrpSpPr>
                <p:nvPr/>
              </p:nvGrpSpPr>
              <p:grpSpPr bwMode="auto">
                <a:xfrm>
                  <a:off x="2825" y="8249"/>
                  <a:ext cx="226" cy="452"/>
                  <a:chOff x="2825" y="8249"/>
                  <a:chExt cx="226" cy="452"/>
                </a:xfrm>
              </p:grpSpPr>
              <p:sp>
                <p:nvSpPr>
                  <p:cNvPr id="16426" name="Arc 42"/>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27" name="Arc 43"/>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28" name="Group 44"/>
                <p:cNvGrpSpPr>
                  <a:grpSpLocks noChangeAspect="1"/>
                </p:cNvGrpSpPr>
                <p:nvPr/>
              </p:nvGrpSpPr>
              <p:grpSpPr bwMode="auto">
                <a:xfrm flipH="1">
                  <a:off x="2599" y="8249"/>
                  <a:ext cx="226" cy="452"/>
                  <a:chOff x="2825" y="8249"/>
                  <a:chExt cx="226" cy="452"/>
                </a:xfrm>
              </p:grpSpPr>
              <p:sp>
                <p:nvSpPr>
                  <p:cNvPr id="16429" name="Arc 45"/>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30" name="Arc 46"/>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431" name="Group 47"/>
              <p:cNvGrpSpPr>
                <a:grpSpLocks noChangeAspect="1"/>
              </p:cNvGrpSpPr>
              <p:nvPr/>
            </p:nvGrpSpPr>
            <p:grpSpPr bwMode="auto">
              <a:xfrm>
                <a:off x="4294" y="6396"/>
                <a:ext cx="94" cy="90"/>
                <a:chOff x="3969" y="6804"/>
                <a:chExt cx="567" cy="567"/>
              </a:xfrm>
            </p:grpSpPr>
            <p:sp>
              <p:nvSpPr>
                <p:cNvPr id="16432" name="Line 48"/>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33" name="Line 49"/>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434" name="Group 50"/>
            <p:cNvGrpSpPr>
              <a:grpSpLocks/>
            </p:cNvGrpSpPr>
            <p:nvPr/>
          </p:nvGrpSpPr>
          <p:grpSpPr bwMode="auto">
            <a:xfrm>
              <a:off x="720" y="2086"/>
              <a:ext cx="340" cy="264"/>
              <a:chOff x="1146" y="1116"/>
              <a:chExt cx="340" cy="264"/>
            </a:xfrm>
          </p:grpSpPr>
          <p:grpSp>
            <p:nvGrpSpPr>
              <p:cNvPr id="16435" name="Group 51"/>
              <p:cNvGrpSpPr>
                <a:grpSpLocks noChangeAspect="1"/>
              </p:cNvGrpSpPr>
              <p:nvPr/>
            </p:nvGrpSpPr>
            <p:grpSpPr bwMode="auto">
              <a:xfrm flipV="1">
                <a:off x="1215" y="1116"/>
                <a:ext cx="271" cy="34"/>
                <a:chOff x="5537" y="4520"/>
                <a:chExt cx="453" cy="57"/>
              </a:xfrm>
            </p:grpSpPr>
            <p:grpSp>
              <p:nvGrpSpPr>
                <p:cNvPr id="16436" name="Group 52"/>
                <p:cNvGrpSpPr>
                  <a:grpSpLocks noChangeAspect="1"/>
                </p:cNvGrpSpPr>
                <p:nvPr/>
              </p:nvGrpSpPr>
              <p:grpSpPr bwMode="auto">
                <a:xfrm rot="5400000">
                  <a:off x="5622" y="4435"/>
                  <a:ext cx="57" cy="227"/>
                  <a:chOff x="5311" y="4859"/>
                  <a:chExt cx="113" cy="452"/>
                </a:xfrm>
              </p:grpSpPr>
              <p:grpSp>
                <p:nvGrpSpPr>
                  <p:cNvPr id="16437" name="Group 53"/>
                  <p:cNvGrpSpPr>
                    <a:grpSpLocks noChangeAspect="1"/>
                  </p:cNvGrpSpPr>
                  <p:nvPr/>
                </p:nvGrpSpPr>
                <p:grpSpPr bwMode="auto">
                  <a:xfrm flipV="1">
                    <a:off x="5311" y="4859"/>
                    <a:ext cx="113" cy="226"/>
                    <a:chOff x="5311" y="4859"/>
                    <a:chExt cx="113" cy="226"/>
                  </a:xfrm>
                </p:grpSpPr>
                <p:sp>
                  <p:nvSpPr>
                    <p:cNvPr id="16438" name="Arc 5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39" name="Arc 5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40" name="Group 56"/>
                  <p:cNvGrpSpPr>
                    <a:grpSpLocks noChangeAspect="1"/>
                  </p:cNvGrpSpPr>
                  <p:nvPr/>
                </p:nvGrpSpPr>
                <p:grpSpPr bwMode="auto">
                  <a:xfrm flipV="1">
                    <a:off x="5311" y="5085"/>
                    <a:ext cx="113" cy="226"/>
                    <a:chOff x="5311" y="4859"/>
                    <a:chExt cx="113" cy="226"/>
                  </a:xfrm>
                </p:grpSpPr>
                <p:sp>
                  <p:nvSpPr>
                    <p:cNvPr id="16441" name="Arc 5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42" name="Arc 5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443" name="Group 59"/>
                <p:cNvGrpSpPr>
                  <a:grpSpLocks noChangeAspect="1"/>
                </p:cNvGrpSpPr>
                <p:nvPr/>
              </p:nvGrpSpPr>
              <p:grpSpPr bwMode="auto">
                <a:xfrm rot="5400000">
                  <a:off x="5848" y="4435"/>
                  <a:ext cx="57" cy="227"/>
                  <a:chOff x="5311" y="4859"/>
                  <a:chExt cx="113" cy="452"/>
                </a:xfrm>
              </p:grpSpPr>
              <p:grpSp>
                <p:nvGrpSpPr>
                  <p:cNvPr id="16444" name="Group 60"/>
                  <p:cNvGrpSpPr>
                    <a:grpSpLocks noChangeAspect="1"/>
                  </p:cNvGrpSpPr>
                  <p:nvPr/>
                </p:nvGrpSpPr>
                <p:grpSpPr bwMode="auto">
                  <a:xfrm flipV="1">
                    <a:off x="5311" y="4859"/>
                    <a:ext cx="113" cy="226"/>
                    <a:chOff x="5311" y="4859"/>
                    <a:chExt cx="113" cy="226"/>
                  </a:xfrm>
                </p:grpSpPr>
                <p:sp>
                  <p:nvSpPr>
                    <p:cNvPr id="16445" name="Arc 6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46" name="Arc 6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47" name="Group 63"/>
                  <p:cNvGrpSpPr>
                    <a:grpSpLocks noChangeAspect="1"/>
                  </p:cNvGrpSpPr>
                  <p:nvPr/>
                </p:nvGrpSpPr>
                <p:grpSpPr bwMode="auto">
                  <a:xfrm flipV="1">
                    <a:off x="5311" y="5085"/>
                    <a:ext cx="113" cy="226"/>
                    <a:chOff x="5311" y="4859"/>
                    <a:chExt cx="113" cy="226"/>
                  </a:xfrm>
                </p:grpSpPr>
                <p:sp>
                  <p:nvSpPr>
                    <p:cNvPr id="16448" name="Arc 6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49" name="Arc 6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6450" name="Line 66"/>
              <p:cNvSpPr>
                <a:spLocks noChangeAspect="1" noChangeShapeType="1"/>
              </p:cNvSpPr>
              <p:nvPr/>
            </p:nvSpPr>
            <p:spPr bwMode="auto">
              <a:xfrm>
                <a:off x="1215" y="1147"/>
                <a:ext cx="0" cy="11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6451" name="Group 67"/>
              <p:cNvGrpSpPr>
                <a:grpSpLocks noChangeAspect="1"/>
              </p:cNvGrpSpPr>
              <p:nvPr/>
            </p:nvGrpSpPr>
            <p:grpSpPr bwMode="auto">
              <a:xfrm>
                <a:off x="1146" y="1243"/>
                <a:ext cx="135" cy="137"/>
                <a:chOff x="7345" y="7119"/>
                <a:chExt cx="226" cy="228"/>
              </a:xfrm>
            </p:grpSpPr>
            <p:sp>
              <p:nvSpPr>
                <p:cNvPr id="16452" name="AutoShape 68"/>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53" name="Line 69"/>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6454" name="Line 70"/>
              <p:cNvSpPr>
                <a:spLocks noChangeAspect="1" noChangeShapeType="1"/>
              </p:cNvSpPr>
              <p:nvPr/>
            </p:nvSpPr>
            <p:spPr bwMode="auto">
              <a:xfrm>
                <a:off x="1484" y="1147"/>
                <a:ext cx="0" cy="20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55" name="Group 71"/>
            <p:cNvGrpSpPr>
              <a:grpSpLocks noChangeAspect="1"/>
            </p:cNvGrpSpPr>
            <p:nvPr/>
          </p:nvGrpSpPr>
          <p:grpSpPr bwMode="auto">
            <a:xfrm>
              <a:off x="1632" y="1558"/>
              <a:ext cx="271" cy="544"/>
              <a:chOff x="3096" y="2228"/>
              <a:chExt cx="135" cy="271"/>
            </a:xfrm>
          </p:grpSpPr>
          <p:sp>
            <p:nvSpPr>
              <p:cNvPr id="16456" name="Line 72"/>
              <p:cNvSpPr>
                <a:spLocks noChangeAspect="1" noChangeShapeType="1"/>
              </p:cNvSpPr>
              <p:nvPr/>
            </p:nvSpPr>
            <p:spPr bwMode="auto">
              <a:xfrm>
                <a:off x="3096" y="2228"/>
                <a:ext cx="0" cy="27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57" name="Line 73"/>
              <p:cNvSpPr>
                <a:spLocks noChangeAspect="1" noChangeShapeType="1"/>
              </p:cNvSpPr>
              <p:nvPr/>
            </p:nvSpPr>
            <p:spPr bwMode="auto">
              <a:xfrm>
                <a:off x="3096" y="2228"/>
                <a:ext cx="135" cy="136"/>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58" name="Line 74"/>
              <p:cNvSpPr>
                <a:spLocks noChangeAspect="1" noChangeShapeType="1"/>
              </p:cNvSpPr>
              <p:nvPr/>
            </p:nvSpPr>
            <p:spPr bwMode="auto">
              <a:xfrm flipH="1">
                <a:off x="3096" y="2364"/>
                <a:ext cx="135" cy="13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59" name="Group 75"/>
            <p:cNvGrpSpPr>
              <a:grpSpLocks noChangeAspect="1"/>
            </p:cNvGrpSpPr>
            <p:nvPr/>
          </p:nvGrpSpPr>
          <p:grpSpPr bwMode="auto">
            <a:xfrm>
              <a:off x="1245" y="2047"/>
              <a:ext cx="136" cy="138"/>
              <a:chOff x="7345" y="7119"/>
              <a:chExt cx="226" cy="228"/>
            </a:xfrm>
          </p:grpSpPr>
          <p:sp>
            <p:nvSpPr>
              <p:cNvPr id="16460" name="AutoShape 76"/>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61" name="Line 77"/>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6462" name="Line 78"/>
            <p:cNvSpPr>
              <a:spLocks noChangeAspect="1" noChangeShapeType="1"/>
            </p:cNvSpPr>
            <p:nvPr/>
          </p:nvSpPr>
          <p:spPr bwMode="auto">
            <a:xfrm flipH="1" flipV="1">
              <a:off x="1092" y="1366"/>
              <a:ext cx="0" cy="27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63" name="Line 79"/>
            <p:cNvSpPr>
              <a:spLocks noChangeAspect="1" noChangeShapeType="1"/>
            </p:cNvSpPr>
            <p:nvPr/>
          </p:nvSpPr>
          <p:spPr bwMode="auto">
            <a:xfrm flipH="1">
              <a:off x="1092" y="1516"/>
              <a:ext cx="34" cy="39"/>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64" name="Line 80"/>
            <p:cNvSpPr>
              <a:spLocks noChangeAspect="1" noChangeShapeType="1"/>
            </p:cNvSpPr>
            <p:nvPr/>
          </p:nvSpPr>
          <p:spPr bwMode="auto">
            <a:xfrm>
              <a:off x="1056" y="1516"/>
              <a:ext cx="36" cy="39"/>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65" name="Text Box 81"/>
            <p:cNvSpPr txBox="1">
              <a:spLocks noChangeAspect="1" noChangeArrowheads="1"/>
            </p:cNvSpPr>
            <p:nvPr/>
          </p:nvSpPr>
          <p:spPr bwMode="auto">
            <a:xfrm>
              <a:off x="751" y="1482"/>
              <a:ext cx="305"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16466" name="Line 82"/>
            <p:cNvSpPr>
              <a:spLocks noChangeShapeType="1"/>
            </p:cNvSpPr>
            <p:nvPr/>
          </p:nvSpPr>
          <p:spPr bwMode="auto">
            <a:xfrm flipV="1">
              <a:off x="1056" y="2324"/>
              <a:ext cx="953" cy="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67" name="Line 83"/>
            <p:cNvSpPr>
              <a:spLocks noChangeShapeType="1"/>
            </p:cNvSpPr>
            <p:nvPr/>
          </p:nvSpPr>
          <p:spPr bwMode="auto">
            <a:xfrm>
              <a:off x="1902" y="1831"/>
              <a:ext cx="43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6468" name="Group 84"/>
            <p:cNvGrpSpPr>
              <a:grpSpLocks/>
            </p:cNvGrpSpPr>
            <p:nvPr/>
          </p:nvGrpSpPr>
          <p:grpSpPr bwMode="auto">
            <a:xfrm>
              <a:off x="336" y="1702"/>
              <a:ext cx="407" cy="296"/>
              <a:chOff x="457" y="665"/>
              <a:chExt cx="407" cy="296"/>
            </a:xfrm>
          </p:grpSpPr>
          <p:sp>
            <p:nvSpPr>
              <p:cNvPr id="16469" name="Line 85"/>
              <p:cNvSpPr>
                <a:spLocks noChangeAspect="1" noChangeShapeType="1"/>
              </p:cNvSpPr>
              <p:nvPr/>
            </p:nvSpPr>
            <p:spPr bwMode="auto">
              <a:xfrm>
                <a:off x="480" y="677"/>
                <a:ext cx="339"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6470" name="Group 86"/>
              <p:cNvGrpSpPr>
                <a:grpSpLocks noChangeAspect="1"/>
              </p:cNvGrpSpPr>
              <p:nvPr/>
            </p:nvGrpSpPr>
            <p:grpSpPr bwMode="auto">
              <a:xfrm rot="-5400000">
                <a:off x="700" y="796"/>
                <a:ext cx="273" cy="36"/>
                <a:chOff x="5537" y="4520"/>
                <a:chExt cx="453" cy="57"/>
              </a:xfrm>
            </p:grpSpPr>
            <p:grpSp>
              <p:nvGrpSpPr>
                <p:cNvPr id="16471" name="Group 87"/>
                <p:cNvGrpSpPr>
                  <a:grpSpLocks noChangeAspect="1"/>
                </p:cNvGrpSpPr>
                <p:nvPr/>
              </p:nvGrpSpPr>
              <p:grpSpPr bwMode="auto">
                <a:xfrm rot="5400000">
                  <a:off x="5622" y="4435"/>
                  <a:ext cx="57" cy="227"/>
                  <a:chOff x="5311" y="4859"/>
                  <a:chExt cx="113" cy="452"/>
                </a:xfrm>
              </p:grpSpPr>
              <p:grpSp>
                <p:nvGrpSpPr>
                  <p:cNvPr id="16472" name="Group 88"/>
                  <p:cNvGrpSpPr>
                    <a:grpSpLocks noChangeAspect="1"/>
                  </p:cNvGrpSpPr>
                  <p:nvPr/>
                </p:nvGrpSpPr>
                <p:grpSpPr bwMode="auto">
                  <a:xfrm flipV="1">
                    <a:off x="5311" y="4859"/>
                    <a:ext cx="113" cy="226"/>
                    <a:chOff x="5311" y="4859"/>
                    <a:chExt cx="113" cy="226"/>
                  </a:xfrm>
                </p:grpSpPr>
                <p:sp>
                  <p:nvSpPr>
                    <p:cNvPr id="16473" name="Arc 8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74" name="Arc 9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75" name="Group 91"/>
                  <p:cNvGrpSpPr>
                    <a:grpSpLocks noChangeAspect="1"/>
                  </p:cNvGrpSpPr>
                  <p:nvPr/>
                </p:nvGrpSpPr>
                <p:grpSpPr bwMode="auto">
                  <a:xfrm flipV="1">
                    <a:off x="5311" y="5085"/>
                    <a:ext cx="113" cy="226"/>
                    <a:chOff x="5311" y="4859"/>
                    <a:chExt cx="113" cy="226"/>
                  </a:xfrm>
                </p:grpSpPr>
                <p:sp>
                  <p:nvSpPr>
                    <p:cNvPr id="16476" name="Arc 9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77" name="Arc 9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478" name="Group 94"/>
                <p:cNvGrpSpPr>
                  <a:grpSpLocks noChangeAspect="1"/>
                </p:cNvGrpSpPr>
                <p:nvPr/>
              </p:nvGrpSpPr>
              <p:grpSpPr bwMode="auto">
                <a:xfrm rot="5400000">
                  <a:off x="5848" y="4435"/>
                  <a:ext cx="57" cy="227"/>
                  <a:chOff x="5311" y="4859"/>
                  <a:chExt cx="113" cy="452"/>
                </a:xfrm>
              </p:grpSpPr>
              <p:grpSp>
                <p:nvGrpSpPr>
                  <p:cNvPr id="16479" name="Group 95"/>
                  <p:cNvGrpSpPr>
                    <a:grpSpLocks noChangeAspect="1"/>
                  </p:cNvGrpSpPr>
                  <p:nvPr/>
                </p:nvGrpSpPr>
                <p:grpSpPr bwMode="auto">
                  <a:xfrm flipV="1">
                    <a:off x="5311" y="4859"/>
                    <a:ext cx="113" cy="226"/>
                    <a:chOff x="5311" y="4859"/>
                    <a:chExt cx="113" cy="226"/>
                  </a:xfrm>
                </p:grpSpPr>
                <p:sp>
                  <p:nvSpPr>
                    <p:cNvPr id="16480" name="Arc 9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81" name="Arc 9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82" name="Group 98"/>
                  <p:cNvGrpSpPr>
                    <a:grpSpLocks noChangeAspect="1"/>
                  </p:cNvGrpSpPr>
                  <p:nvPr/>
                </p:nvGrpSpPr>
                <p:grpSpPr bwMode="auto">
                  <a:xfrm flipV="1">
                    <a:off x="5311" y="5085"/>
                    <a:ext cx="113" cy="226"/>
                    <a:chOff x="5311" y="4859"/>
                    <a:chExt cx="113" cy="226"/>
                  </a:xfrm>
                </p:grpSpPr>
                <p:sp>
                  <p:nvSpPr>
                    <p:cNvPr id="16483" name="Arc 9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84" name="Arc 10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6485" name="Line 101"/>
              <p:cNvSpPr>
                <a:spLocks noChangeAspect="1" noChangeShapeType="1"/>
              </p:cNvSpPr>
              <p:nvPr/>
            </p:nvSpPr>
            <p:spPr bwMode="auto">
              <a:xfrm>
                <a:off x="480" y="948"/>
                <a:ext cx="339"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86" name="Text Box 102"/>
              <p:cNvSpPr txBox="1">
                <a:spLocks noChangeAspect="1" noChangeArrowheads="1"/>
              </p:cNvSpPr>
              <p:nvPr/>
            </p:nvSpPr>
            <p:spPr bwMode="auto">
              <a:xfrm>
                <a:off x="624" y="720"/>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FF0000"/>
                    </a:solidFill>
                    <a:latin typeface="Comic Sans MS" panose="030F0702030302020204" pitchFamily="66" charset="0"/>
                  </a:rPr>
                  <a:t>L</a:t>
                </a:r>
                <a:r>
                  <a:rPr lang="it-IT" altLang="it-IT" sz="1400" baseline="-25000">
                    <a:solidFill>
                      <a:srgbClr val="FF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16487" name="Oval 103"/>
              <p:cNvSpPr>
                <a:spLocks noChangeArrowheads="1"/>
              </p:cNvSpPr>
              <p:nvPr/>
            </p:nvSpPr>
            <p:spPr bwMode="auto">
              <a:xfrm>
                <a:off x="469" y="665"/>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88" name="Oval 104"/>
              <p:cNvSpPr>
                <a:spLocks noChangeArrowheads="1"/>
              </p:cNvSpPr>
              <p:nvPr/>
            </p:nvSpPr>
            <p:spPr bwMode="auto">
              <a:xfrm>
                <a:off x="457" y="938"/>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6489" name="Oval 105"/>
            <p:cNvSpPr>
              <a:spLocks noChangeArrowheads="1"/>
            </p:cNvSpPr>
            <p:nvPr/>
          </p:nvSpPr>
          <p:spPr bwMode="auto">
            <a:xfrm>
              <a:off x="2331" y="1819"/>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90" name="Text Box 106"/>
            <p:cNvSpPr txBox="1">
              <a:spLocks noChangeAspect="1" noChangeArrowheads="1"/>
            </p:cNvSpPr>
            <p:nvPr/>
          </p:nvSpPr>
          <p:spPr bwMode="auto">
            <a:xfrm>
              <a:off x="816" y="1894"/>
              <a:ext cx="305"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f</a:t>
              </a:r>
              <a:endParaRPr lang="it-IT" altLang="it-IT" sz="800" baseline="-25000">
                <a:solidFill>
                  <a:srgbClr val="000000"/>
                </a:solidFill>
                <a:latin typeface="Comic Sans MS" panose="030F0702030302020204" pitchFamily="66" charset="0"/>
              </a:endParaRPr>
            </a:p>
          </p:txBody>
        </p:sp>
        <p:sp>
          <p:nvSpPr>
            <p:cNvPr id="16491" name="Text Box 107"/>
            <p:cNvSpPr txBox="1">
              <a:spLocks noChangeArrowheads="1"/>
            </p:cNvSpPr>
            <p:nvPr/>
          </p:nvSpPr>
          <p:spPr bwMode="auto">
            <a:xfrm>
              <a:off x="1622" y="1711"/>
              <a:ext cx="192"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G</a:t>
              </a:r>
            </a:p>
          </p:txBody>
        </p:sp>
        <p:grpSp>
          <p:nvGrpSpPr>
            <p:cNvPr id="16492" name="Group 108"/>
            <p:cNvGrpSpPr>
              <a:grpSpLocks noChangeAspect="1"/>
            </p:cNvGrpSpPr>
            <p:nvPr/>
          </p:nvGrpSpPr>
          <p:grpSpPr bwMode="auto">
            <a:xfrm rot="5400000">
              <a:off x="1906" y="2064"/>
              <a:ext cx="275" cy="68"/>
              <a:chOff x="5537" y="4181"/>
              <a:chExt cx="904" cy="113"/>
            </a:xfrm>
          </p:grpSpPr>
          <p:grpSp>
            <p:nvGrpSpPr>
              <p:cNvPr id="16493" name="Group 109"/>
              <p:cNvGrpSpPr>
                <a:grpSpLocks noChangeAspect="1"/>
              </p:cNvGrpSpPr>
              <p:nvPr/>
            </p:nvGrpSpPr>
            <p:grpSpPr bwMode="auto">
              <a:xfrm>
                <a:off x="5537" y="4181"/>
                <a:ext cx="452" cy="113"/>
                <a:chOff x="5537" y="4181"/>
                <a:chExt cx="452" cy="113"/>
              </a:xfrm>
            </p:grpSpPr>
            <p:grpSp>
              <p:nvGrpSpPr>
                <p:cNvPr id="16494" name="Group 110"/>
                <p:cNvGrpSpPr>
                  <a:grpSpLocks noChangeAspect="1"/>
                </p:cNvGrpSpPr>
                <p:nvPr/>
              </p:nvGrpSpPr>
              <p:grpSpPr bwMode="auto">
                <a:xfrm>
                  <a:off x="5537" y="4181"/>
                  <a:ext cx="226" cy="113"/>
                  <a:chOff x="5537" y="4181"/>
                  <a:chExt cx="226" cy="113"/>
                </a:xfrm>
              </p:grpSpPr>
              <p:sp>
                <p:nvSpPr>
                  <p:cNvPr id="16495" name="Line 111"/>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96" name="Line 112"/>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497" name="Group 113"/>
                <p:cNvGrpSpPr>
                  <a:grpSpLocks noChangeAspect="1"/>
                </p:cNvGrpSpPr>
                <p:nvPr/>
              </p:nvGrpSpPr>
              <p:grpSpPr bwMode="auto">
                <a:xfrm>
                  <a:off x="5763" y="4181"/>
                  <a:ext cx="226" cy="113"/>
                  <a:chOff x="5537" y="4181"/>
                  <a:chExt cx="226" cy="113"/>
                </a:xfrm>
              </p:grpSpPr>
              <p:sp>
                <p:nvSpPr>
                  <p:cNvPr id="16498" name="Line 114"/>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499" name="Line 115"/>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6500" name="Group 116"/>
              <p:cNvGrpSpPr>
                <a:grpSpLocks noChangeAspect="1"/>
              </p:cNvGrpSpPr>
              <p:nvPr/>
            </p:nvGrpSpPr>
            <p:grpSpPr bwMode="auto">
              <a:xfrm>
                <a:off x="5989" y="4181"/>
                <a:ext cx="452" cy="113"/>
                <a:chOff x="5537" y="4181"/>
                <a:chExt cx="452" cy="113"/>
              </a:xfrm>
            </p:grpSpPr>
            <p:grpSp>
              <p:nvGrpSpPr>
                <p:cNvPr id="16501" name="Group 117"/>
                <p:cNvGrpSpPr>
                  <a:grpSpLocks noChangeAspect="1"/>
                </p:cNvGrpSpPr>
                <p:nvPr/>
              </p:nvGrpSpPr>
              <p:grpSpPr bwMode="auto">
                <a:xfrm>
                  <a:off x="5537" y="4181"/>
                  <a:ext cx="226" cy="113"/>
                  <a:chOff x="5537" y="4181"/>
                  <a:chExt cx="226" cy="113"/>
                </a:xfrm>
              </p:grpSpPr>
              <p:sp>
                <p:nvSpPr>
                  <p:cNvPr id="16502" name="Line 118"/>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03" name="Line 119"/>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6504" name="Group 120"/>
                <p:cNvGrpSpPr>
                  <a:grpSpLocks noChangeAspect="1"/>
                </p:cNvGrpSpPr>
                <p:nvPr/>
              </p:nvGrpSpPr>
              <p:grpSpPr bwMode="auto">
                <a:xfrm>
                  <a:off x="5763" y="4181"/>
                  <a:ext cx="226" cy="113"/>
                  <a:chOff x="5537" y="4181"/>
                  <a:chExt cx="226" cy="113"/>
                </a:xfrm>
              </p:grpSpPr>
              <p:sp>
                <p:nvSpPr>
                  <p:cNvPr id="16505" name="Line 121"/>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06" name="Line 122"/>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6507" name="Line 123"/>
            <p:cNvSpPr>
              <a:spLocks noChangeShapeType="1"/>
            </p:cNvSpPr>
            <p:nvPr/>
          </p:nvSpPr>
          <p:spPr bwMode="auto">
            <a:xfrm flipV="1">
              <a:off x="2008" y="2230"/>
              <a:ext cx="0" cy="96"/>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08" name="Line 124"/>
            <p:cNvSpPr>
              <a:spLocks noChangeShapeType="1"/>
            </p:cNvSpPr>
            <p:nvPr/>
          </p:nvSpPr>
          <p:spPr bwMode="auto">
            <a:xfrm flipH="1" flipV="1">
              <a:off x="2005" y="1828"/>
              <a:ext cx="1" cy="12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09" name="Text Box 125"/>
            <p:cNvSpPr txBox="1">
              <a:spLocks noChangeArrowheads="1"/>
            </p:cNvSpPr>
            <p:nvPr/>
          </p:nvSpPr>
          <p:spPr bwMode="auto">
            <a:xfrm>
              <a:off x="470" y="1997"/>
              <a:ext cx="394"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M</a:t>
              </a:r>
              <a:r>
                <a:rPr lang="en-US" altLang="it-IT" sz="1400" baseline="-25000">
                  <a:solidFill>
                    <a:srgbClr val="000000"/>
                  </a:solidFill>
                  <a:latin typeface="Comic Sans MS" panose="030F0702030302020204" pitchFamily="66" charset="0"/>
                </a:rPr>
                <a:t>i-f</a:t>
              </a:r>
              <a:endParaRPr lang="en-US" altLang="it-IT" sz="1400">
                <a:solidFill>
                  <a:srgbClr val="000000"/>
                </a:solidFill>
                <a:latin typeface="Comic Sans MS" panose="030F0702030302020204" pitchFamily="66" charset="0"/>
              </a:endParaRPr>
            </a:p>
          </p:txBody>
        </p:sp>
      </p:grpSp>
      <p:grpSp>
        <p:nvGrpSpPr>
          <p:cNvPr id="16510" name="Group 126"/>
          <p:cNvGrpSpPr>
            <a:grpSpLocks/>
          </p:cNvGrpSpPr>
          <p:nvPr/>
        </p:nvGrpSpPr>
        <p:grpSpPr bwMode="auto">
          <a:xfrm>
            <a:off x="1009650" y="4992699"/>
            <a:ext cx="457200" cy="538163"/>
            <a:chOff x="672" y="2736"/>
            <a:chExt cx="288" cy="339"/>
          </a:xfrm>
        </p:grpSpPr>
        <p:sp>
          <p:nvSpPr>
            <p:cNvPr id="16511" name="AutoShape 127"/>
            <p:cNvSpPr>
              <a:spLocks noChangeArrowheads="1"/>
            </p:cNvSpPr>
            <p:nvPr/>
          </p:nvSpPr>
          <p:spPr bwMode="auto">
            <a:xfrm>
              <a:off x="672" y="2736"/>
              <a:ext cx="288" cy="288"/>
            </a:xfrm>
            <a:prstGeom prst="triangle">
              <a:avLst>
                <a:gd name="adj" fmla="val 50000"/>
              </a:avLst>
            </a:prstGeom>
            <a:solidFill>
              <a:srgbClr val="FFFF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12" name="Text Box 128"/>
            <p:cNvSpPr txBox="1">
              <a:spLocks noChangeArrowheads="1"/>
            </p:cNvSpPr>
            <p:nvPr/>
          </p:nvSpPr>
          <p:spPr bwMode="auto">
            <a:xfrm>
              <a:off x="720" y="2787"/>
              <a:ext cx="16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2400">
                  <a:solidFill>
                    <a:srgbClr val="FF0000"/>
                  </a:solidFill>
                  <a:latin typeface="Comic Sans MS" panose="030F0702030302020204" pitchFamily="66" charset="0"/>
                </a:rPr>
                <a:t>!</a:t>
              </a:r>
            </a:p>
          </p:txBody>
        </p:sp>
      </p:grpSp>
      <p:sp>
        <p:nvSpPr>
          <p:cNvPr id="16513" name="Text Box 129"/>
          <p:cNvSpPr txBox="1">
            <a:spLocks noChangeArrowheads="1"/>
          </p:cNvSpPr>
          <p:nvPr/>
        </p:nvSpPr>
        <p:spPr bwMode="auto">
          <a:xfrm>
            <a:off x="1619250" y="4940312"/>
            <a:ext cx="3009900" cy="107950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Usually negligible.</a:t>
            </a:r>
          </a:p>
          <a:p>
            <a:pPr eaLnBrk="0" fontAlgn="base" hangingPunct="0">
              <a:spcBef>
                <a:spcPct val="0"/>
              </a:spcBef>
              <a:spcAft>
                <a:spcPct val="0"/>
              </a:spcAft>
            </a:pPr>
            <a:r>
              <a:rPr lang="en-US" altLang="it-IT" sz="1600">
                <a:solidFill>
                  <a:srgbClr val="000000"/>
                </a:solidFill>
                <a:latin typeface="Comic Sans MS" panose="030F0702030302020204" pitchFamily="66" charset="0"/>
              </a:rPr>
              <a:t>Important with high Q input load and at high frequency </a:t>
            </a:r>
            <a:r>
              <a:rPr lang="en-US" altLang="it-IT" sz="1600">
                <a:solidFill>
                  <a:srgbClr val="000000"/>
                </a:solidFill>
                <a:latin typeface="Comic Sans MS" panose="030F0702030302020204" pitchFamily="66" charset="0"/>
                <a:cs typeface="Times New Roman" panose="02020603050405020304" pitchFamily="18" charset="0"/>
              </a:rPr>
              <a:t>signals </a:t>
            </a:r>
            <a:r>
              <a:rPr lang="en-US" altLang="it-IT" sz="1600">
                <a:solidFill>
                  <a:srgbClr val="000000"/>
                </a:solidFill>
                <a:latin typeface="Comic Sans MS" panose="030F0702030302020204" pitchFamily="66" charset="0"/>
              </a:rPr>
              <a:t>(</a:t>
            </a:r>
            <a:r>
              <a:rPr lang="en-US" altLang="it-IT" sz="1600">
                <a:solidFill>
                  <a:srgbClr val="000000"/>
                </a:solidFill>
                <a:latin typeface="Comic Sans MS" panose="030F0702030302020204" pitchFamily="66" charset="0"/>
                <a:cs typeface="Times New Roman" panose="02020603050405020304" pitchFamily="18" charset="0"/>
              </a:rPr>
              <a:t>~MHz)</a:t>
            </a:r>
          </a:p>
        </p:txBody>
      </p:sp>
      <p:sp>
        <p:nvSpPr>
          <p:cNvPr id="16544" name="Text Box 160"/>
          <p:cNvSpPr txBox="1">
            <a:spLocks noChangeArrowheads="1"/>
          </p:cNvSpPr>
          <p:nvPr/>
        </p:nvSpPr>
        <p:spPr bwMode="auto">
          <a:xfrm>
            <a:off x="5776912" y="2464411"/>
            <a:ext cx="2238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dirty="0">
                <a:solidFill>
                  <a:srgbClr val="000000"/>
                </a:solidFill>
                <a:latin typeface="Comic Sans MS" panose="030F0702030302020204" pitchFamily="66" charset="0"/>
              </a:rPr>
              <a:t>its input impedance</a:t>
            </a:r>
          </a:p>
        </p:txBody>
      </p:sp>
      <p:sp>
        <p:nvSpPr>
          <p:cNvPr id="16553" name="Line 169"/>
          <p:cNvSpPr>
            <a:spLocks noChangeShapeType="1"/>
          </p:cNvSpPr>
          <p:nvPr/>
        </p:nvSpPr>
        <p:spPr bwMode="auto">
          <a:xfrm flipV="1">
            <a:off x="4781550" y="4936942"/>
            <a:ext cx="2343150" cy="693738"/>
          </a:xfrm>
          <a:prstGeom prst="line">
            <a:avLst/>
          </a:prstGeom>
          <a:noFill/>
          <a:ln w="1905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56" name="Text Box 172"/>
          <p:cNvSpPr txBox="1">
            <a:spLocks noChangeArrowheads="1"/>
          </p:cNvSpPr>
          <p:nvPr/>
        </p:nvSpPr>
        <p:spPr bwMode="auto">
          <a:xfrm>
            <a:off x="1955675" y="1966409"/>
            <a:ext cx="5030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altLang="it-IT" dirty="0">
                <a:solidFill>
                  <a:srgbClr val="000000"/>
                </a:solidFill>
                <a:latin typeface="Comic Sans MS" panose="030F0702030302020204" pitchFamily="66" charset="0"/>
              </a:rPr>
              <a:t>Input Impedance of the dc SQUID Amplifier</a:t>
            </a:r>
          </a:p>
        </p:txBody>
      </p:sp>
      <p:sp>
        <p:nvSpPr>
          <p:cNvPr id="16559" name="Text Box 175"/>
          <p:cNvSpPr txBox="1">
            <a:spLocks noChangeArrowheads="1"/>
          </p:cNvSpPr>
          <p:nvPr/>
        </p:nvSpPr>
        <p:spPr bwMode="auto">
          <a:xfrm>
            <a:off x="3203575" y="3247842"/>
            <a:ext cx="473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V</a:t>
            </a:r>
            <a:r>
              <a:rPr lang="en-US" altLang="it-IT" sz="1400" baseline="-25000">
                <a:solidFill>
                  <a:srgbClr val="000000"/>
                </a:solidFill>
                <a:latin typeface="Comic Sans MS" panose="030F0702030302020204" pitchFamily="66" charset="0"/>
              </a:rPr>
              <a:t>out</a:t>
            </a:r>
          </a:p>
        </p:txBody>
      </p:sp>
      <p:sp>
        <p:nvSpPr>
          <p:cNvPr id="16560" name="Line 176"/>
          <p:cNvSpPr>
            <a:spLocks noChangeShapeType="1"/>
          </p:cNvSpPr>
          <p:nvPr/>
        </p:nvSpPr>
        <p:spPr bwMode="auto">
          <a:xfrm>
            <a:off x="746125" y="3384367"/>
            <a:ext cx="52388"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6561" name="Text Box 177"/>
          <p:cNvSpPr txBox="1">
            <a:spLocks noChangeArrowheads="1"/>
          </p:cNvSpPr>
          <p:nvPr/>
        </p:nvSpPr>
        <p:spPr bwMode="auto">
          <a:xfrm>
            <a:off x="496888" y="3031942"/>
            <a:ext cx="3730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I</a:t>
            </a:r>
            <a:r>
              <a:rPr lang="en-US" altLang="it-IT" sz="1400" baseline="-25000">
                <a:solidFill>
                  <a:srgbClr val="000000"/>
                </a:solidFill>
                <a:latin typeface="Comic Sans MS" panose="030F0702030302020204" pitchFamily="66" charset="0"/>
              </a:rPr>
              <a:t>in</a:t>
            </a:r>
          </a:p>
        </p:txBody>
      </p:sp>
      <p:sp>
        <p:nvSpPr>
          <p:cNvPr id="138" name="CasellaDiTesto 137"/>
          <p:cNvSpPr txBox="1"/>
          <p:nvPr/>
        </p:nvSpPr>
        <p:spPr>
          <a:xfrm>
            <a:off x="5078039" y="1174006"/>
            <a:ext cx="1159292" cy="369332"/>
          </a:xfrm>
          <a:prstGeom prst="rect">
            <a:avLst/>
          </a:prstGeom>
          <a:noFill/>
          <a:ln w="25400">
            <a:solidFill>
              <a:srgbClr val="FF0000"/>
            </a:solidFill>
          </a:ln>
        </p:spPr>
        <p:txBody>
          <a:bodyPr wrap="none" rtlCol="0">
            <a:spAutoFit/>
          </a:bodyPr>
          <a:lstStyle/>
          <a:p>
            <a:r>
              <a:rPr lang="en-US" dirty="0" err="1">
                <a:solidFill>
                  <a:srgbClr val="FF0000"/>
                </a:solidFill>
              </a:rPr>
              <a:t>I</a:t>
            </a:r>
            <a:r>
              <a:rPr lang="en-US" dirty="0" err="1" smtClean="0">
                <a:solidFill>
                  <a:srgbClr val="FF0000"/>
                </a:solidFill>
              </a:rPr>
              <a:t>nstabilità</a:t>
            </a:r>
            <a:endParaRPr lang="en-US" dirty="0">
              <a:solidFill>
                <a:srgbClr val="FF0000"/>
              </a:solidFill>
            </a:endParaRPr>
          </a:p>
        </p:txBody>
      </p:sp>
      <p:sp>
        <p:nvSpPr>
          <p:cNvPr id="140" name="CasellaDiTesto 139"/>
          <p:cNvSpPr txBox="1"/>
          <p:nvPr/>
        </p:nvSpPr>
        <p:spPr>
          <a:xfrm>
            <a:off x="429731" y="1174006"/>
            <a:ext cx="4006225" cy="369332"/>
          </a:xfrm>
          <a:prstGeom prst="rect">
            <a:avLst/>
          </a:prstGeom>
          <a:noFill/>
          <a:ln w="25400">
            <a:solidFill>
              <a:srgbClr val="FF0000"/>
            </a:solidFill>
          </a:ln>
        </p:spPr>
        <p:txBody>
          <a:bodyPr wrap="none" rtlCol="0">
            <a:spAutoFit/>
          </a:bodyPr>
          <a:lstStyle/>
          <a:p>
            <a:r>
              <a:rPr lang="en-US" dirty="0" err="1">
                <a:solidFill>
                  <a:srgbClr val="FF0000"/>
                </a:solidFill>
              </a:rPr>
              <a:t>A</a:t>
            </a:r>
            <a:r>
              <a:rPr lang="en-US" dirty="0" err="1" smtClean="0">
                <a:solidFill>
                  <a:srgbClr val="FF0000"/>
                </a:solidFill>
              </a:rPr>
              <a:t>ccoppiamento</a:t>
            </a:r>
            <a:r>
              <a:rPr lang="en-US" dirty="0" smtClean="0">
                <a:solidFill>
                  <a:srgbClr val="FF0000"/>
                </a:solidFill>
              </a:rPr>
              <a:t> </a:t>
            </a:r>
            <a:r>
              <a:rPr lang="en-US" dirty="0" err="1" smtClean="0">
                <a:solidFill>
                  <a:srgbClr val="FF0000"/>
                </a:solidFill>
              </a:rPr>
              <a:t>magnetico</a:t>
            </a:r>
            <a:r>
              <a:rPr lang="en-US" dirty="0" smtClean="0">
                <a:solidFill>
                  <a:srgbClr val="FF0000"/>
                </a:solidFill>
              </a:rPr>
              <a:t> con </a:t>
            </a:r>
            <a:r>
              <a:rPr lang="en-US" dirty="0" err="1" smtClean="0">
                <a:solidFill>
                  <a:srgbClr val="FF0000"/>
                </a:solidFill>
              </a:rPr>
              <a:t>cavità</a:t>
            </a:r>
            <a:endParaRPr lang="en-US" dirty="0">
              <a:solidFill>
                <a:srgbClr val="FF0000"/>
              </a:solidFill>
            </a:endParaRPr>
          </a:p>
        </p:txBody>
      </p:sp>
      <p:sp>
        <p:nvSpPr>
          <p:cNvPr id="142" name="CasellaDiTesto 141"/>
          <p:cNvSpPr txBox="1"/>
          <p:nvPr/>
        </p:nvSpPr>
        <p:spPr>
          <a:xfrm>
            <a:off x="2232212"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2" name="Freccia a destra 1"/>
          <p:cNvSpPr/>
          <p:nvPr/>
        </p:nvSpPr>
        <p:spPr>
          <a:xfrm>
            <a:off x="4557528" y="1222420"/>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48"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49"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13</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721799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fi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376" y="2282176"/>
            <a:ext cx="6313488" cy="3525837"/>
          </a:xfrm>
          <a:prstGeom prst="rect">
            <a:avLst/>
          </a:prstGeom>
          <a:noFill/>
          <a:extLst>
            <a:ext uri="{909E8E84-426E-40DD-AFC4-6F175D3DCCD1}">
              <a14:hiddenFill xmlns:a14="http://schemas.microsoft.com/office/drawing/2010/main">
                <a:solidFill>
                  <a:srgbClr val="FFFFFF"/>
                </a:solidFill>
              </a14:hiddenFill>
            </a:ext>
          </a:extLst>
        </p:spPr>
      </p:pic>
      <p:sp>
        <p:nvSpPr>
          <p:cNvPr id="47113" name="Text Box 9"/>
          <p:cNvSpPr txBox="1">
            <a:spLocks noChangeArrowheads="1"/>
          </p:cNvSpPr>
          <p:nvPr/>
        </p:nvSpPr>
        <p:spPr bwMode="auto">
          <a:xfrm>
            <a:off x="5108951" y="5955651"/>
            <a:ext cx="1892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D(f) =D</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/(1+if/f</a:t>
            </a:r>
            <a:r>
              <a:rPr lang="en-US" altLang="it-IT" sz="1600" baseline="-25000">
                <a:solidFill>
                  <a:srgbClr val="000000"/>
                </a:solidFill>
                <a:latin typeface="Comic Sans MS" panose="030F0702030302020204" pitchFamily="66" charset="0"/>
              </a:rPr>
              <a:t>D</a:t>
            </a:r>
            <a:r>
              <a:rPr lang="en-US" altLang="it-IT" sz="1600">
                <a:solidFill>
                  <a:srgbClr val="000000"/>
                </a:solidFill>
                <a:latin typeface="Comic Sans MS" panose="030F0702030302020204" pitchFamily="66" charset="0"/>
              </a:rPr>
              <a:t>)</a:t>
            </a:r>
          </a:p>
        </p:txBody>
      </p:sp>
      <p:sp>
        <p:nvSpPr>
          <p:cNvPr id="47114" name="Rectangle 10"/>
          <p:cNvSpPr>
            <a:spLocks noChangeArrowheads="1"/>
          </p:cNvSpPr>
          <p:nvPr/>
        </p:nvSpPr>
        <p:spPr bwMode="auto">
          <a:xfrm>
            <a:off x="2907089" y="3866501"/>
            <a:ext cx="1044575" cy="16557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7115" name="Rectangle 11"/>
          <p:cNvSpPr>
            <a:spLocks noChangeArrowheads="1"/>
          </p:cNvSpPr>
          <p:nvPr/>
        </p:nvSpPr>
        <p:spPr bwMode="auto">
          <a:xfrm>
            <a:off x="3951664" y="4479276"/>
            <a:ext cx="3281362" cy="1812925"/>
          </a:xfrm>
          <a:prstGeom prst="rect">
            <a:avLst/>
          </a:prstGeom>
          <a:solidFill>
            <a:schemeClr val="bg1"/>
          </a:solidFill>
          <a:ln>
            <a:noFill/>
          </a:ln>
          <a:effectLs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7116" name="Rectangle 12"/>
          <p:cNvSpPr>
            <a:spLocks noChangeArrowheads="1"/>
          </p:cNvSpPr>
          <p:nvPr/>
        </p:nvSpPr>
        <p:spPr bwMode="auto">
          <a:xfrm>
            <a:off x="6761539" y="3506138"/>
            <a:ext cx="71437" cy="9731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2" name="CasellaDiTesto 11"/>
          <p:cNvSpPr txBox="1"/>
          <p:nvPr/>
        </p:nvSpPr>
        <p:spPr>
          <a:xfrm>
            <a:off x="4262247" y="1174006"/>
            <a:ext cx="1159292" cy="369332"/>
          </a:xfrm>
          <a:prstGeom prst="rect">
            <a:avLst/>
          </a:prstGeom>
          <a:noFill/>
          <a:ln w="25400">
            <a:solidFill>
              <a:srgbClr val="FF0000"/>
            </a:solidFill>
          </a:ln>
        </p:spPr>
        <p:txBody>
          <a:bodyPr wrap="none" rtlCol="0">
            <a:spAutoFit/>
          </a:bodyPr>
          <a:lstStyle/>
          <a:p>
            <a:r>
              <a:rPr lang="en-US" dirty="0" err="1">
                <a:solidFill>
                  <a:srgbClr val="FF0000"/>
                </a:solidFill>
              </a:rPr>
              <a:t>I</a:t>
            </a:r>
            <a:r>
              <a:rPr lang="en-US" dirty="0" err="1" smtClean="0">
                <a:solidFill>
                  <a:srgbClr val="FF0000"/>
                </a:solidFill>
              </a:rPr>
              <a:t>nstabilità</a:t>
            </a:r>
            <a:endParaRPr lang="en-US" dirty="0">
              <a:solidFill>
                <a:srgbClr val="FF0000"/>
              </a:solidFill>
            </a:endParaRPr>
          </a:p>
        </p:txBody>
      </p:sp>
      <p:sp>
        <p:nvSpPr>
          <p:cNvPr id="13" name="CasellaDiTesto 12"/>
          <p:cNvSpPr txBox="1"/>
          <p:nvPr/>
        </p:nvSpPr>
        <p:spPr>
          <a:xfrm>
            <a:off x="429731" y="1174006"/>
            <a:ext cx="2994787" cy="646331"/>
          </a:xfrm>
          <a:prstGeom prst="rect">
            <a:avLst/>
          </a:prstGeom>
          <a:noFill/>
          <a:ln w="25400">
            <a:solidFill>
              <a:srgbClr val="FF0000"/>
            </a:solidFill>
          </a:ln>
        </p:spPr>
        <p:txBody>
          <a:bodyPr wrap="square" rtlCol="0">
            <a:spAutoFit/>
          </a:bodyPr>
          <a:lstStyle/>
          <a:p>
            <a:r>
              <a:rPr lang="en-US" dirty="0" err="1">
                <a:solidFill>
                  <a:srgbClr val="FF0000"/>
                </a:solidFill>
              </a:rPr>
              <a:t>A</a:t>
            </a:r>
            <a:r>
              <a:rPr lang="en-US" dirty="0" err="1" smtClean="0">
                <a:solidFill>
                  <a:srgbClr val="FF0000"/>
                </a:solidFill>
              </a:rPr>
              <a:t>ccoppiamento</a:t>
            </a:r>
            <a:r>
              <a:rPr lang="en-US" dirty="0" smtClean="0">
                <a:solidFill>
                  <a:srgbClr val="FF0000"/>
                </a:solidFill>
              </a:rPr>
              <a:t> </a:t>
            </a:r>
            <a:r>
              <a:rPr lang="en-US" dirty="0" err="1" smtClean="0">
                <a:solidFill>
                  <a:srgbClr val="FF0000"/>
                </a:solidFill>
              </a:rPr>
              <a:t>magnetico</a:t>
            </a:r>
            <a:r>
              <a:rPr lang="en-US" dirty="0" smtClean="0">
                <a:solidFill>
                  <a:srgbClr val="FF0000"/>
                </a:solidFill>
              </a:rPr>
              <a:t> con </a:t>
            </a:r>
            <a:r>
              <a:rPr lang="en-US" dirty="0" err="1" smtClean="0">
                <a:solidFill>
                  <a:srgbClr val="FF0000"/>
                </a:solidFill>
              </a:rPr>
              <a:t>cavità</a:t>
            </a:r>
            <a:endParaRPr lang="en-US" dirty="0">
              <a:solidFill>
                <a:srgbClr val="FF0000"/>
              </a:solidFill>
            </a:endParaRPr>
          </a:p>
        </p:txBody>
      </p:sp>
      <p:sp>
        <p:nvSpPr>
          <p:cNvPr id="14" name="CasellaDiTesto 13"/>
          <p:cNvSpPr txBox="1"/>
          <p:nvPr/>
        </p:nvSpPr>
        <p:spPr>
          <a:xfrm>
            <a:off x="2232212"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15" name="Freccia a destra 14"/>
          <p:cNvSpPr/>
          <p:nvPr/>
        </p:nvSpPr>
        <p:spPr>
          <a:xfrm>
            <a:off x="3643125" y="1222420"/>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sellaDiTesto 15"/>
          <p:cNvSpPr txBox="1"/>
          <p:nvPr/>
        </p:nvSpPr>
        <p:spPr>
          <a:xfrm>
            <a:off x="6321403" y="1174005"/>
            <a:ext cx="1197764" cy="646331"/>
          </a:xfrm>
          <a:prstGeom prst="rect">
            <a:avLst/>
          </a:prstGeom>
          <a:noFill/>
          <a:ln w="25400">
            <a:solidFill>
              <a:srgbClr val="FF0000"/>
            </a:solidFill>
          </a:ln>
        </p:spPr>
        <p:txBody>
          <a:bodyPr wrap="none" rtlCol="0">
            <a:spAutoFit/>
          </a:bodyPr>
          <a:lstStyle/>
          <a:p>
            <a:r>
              <a:rPr lang="en-US" dirty="0" smtClean="0">
                <a:solidFill>
                  <a:srgbClr val="FF0000"/>
                </a:solidFill>
              </a:rPr>
              <a:t>Feedback</a:t>
            </a:r>
          </a:p>
          <a:p>
            <a:r>
              <a:rPr lang="it-IT" dirty="0" err="1" smtClean="0">
                <a:solidFill>
                  <a:srgbClr val="FF0000"/>
                </a:solidFill>
              </a:rPr>
              <a:t>cooling</a:t>
            </a:r>
            <a:endParaRPr lang="en-US" dirty="0">
              <a:solidFill>
                <a:srgbClr val="FF0000"/>
              </a:solidFill>
            </a:endParaRPr>
          </a:p>
        </p:txBody>
      </p:sp>
      <p:sp>
        <p:nvSpPr>
          <p:cNvPr id="17" name="Freccia a destra 16"/>
          <p:cNvSpPr/>
          <p:nvPr/>
        </p:nvSpPr>
        <p:spPr>
          <a:xfrm>
            <a:off x="5705011" y="1222416"/>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1"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2"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14</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561106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7115"/>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7114"/>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471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4" grpId="0" animBg="1"/>
      <p:bldP spid="47115" grpId="0" animBg="1"/>
      <p:bldP spid="471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Text Box 3"/>
          <p:cNvSpPr txBox="1">
            <a:spLocks noChangeArrowheads="1"/>
          </p:cNvSpPr>
          <p:nvPr/>
        </p:nvSpPr>
        <p:spPr bwMode="auto">
          <a:xfrm>
            <a:off x="1054100" y="5786086"/>
            <a:ext cx="70056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400" dirty="0">
                <a:solidFill>
                  <a:srgbClr val="000000"/>
                </a:solidFill>
                <a:latin typeface="Comic Sans MS" panose="030F0702030302020204" pitchFamily="66" charset="0"/>
              </a:rPr>
              <a:t>Power spectral density of the SQUID input current for four different values of the feedback amplifier gain D</a:t>
            </a:r>
            <a:r>
              <a:rPr lang="en-US" altLang="it-IT" sz="1400" baseline="-25000" dirty="0">
                <a:solidFill>
                  <a:srgbClr val="000000"/>
                </a:solidFill>
                <a:latin typeface="Comic Sans MS" panose="030F0702030302020204" pitchFamily="66" charset="0"/>
              </a:rPr>
              <a:t>0</a:t>
            </a:r>
          </a:p>
        </p:txBody>
      </p:sp>
      <p:grpSp>
        <p:nvGrpSpPr>
          <p:cNvPr id="49156" name="Group 4"/>
          <p:cNvGrpSpPr>
            <a:grpSpLocks noChangeAspect="1"/>
          </p:cNvGrpSpPr>
          <p:nvPr/>
        </p:nvGrpSpPr>
        <p:grpSpPr bwMode="auto">
          <a:xfrm>
            <a:off x="357806" y="2247626"/>
            <a:ext cx="4795068" cy="3259507"/>
            <a:chOff x="816" y="1138"/>
            <a:chExt cx="3538" cy="2405"/>
          </a:xfrm>
        </p:grpSpPr>
        <p:pic>
          <p:nvPicPr>
            <p:cNvPr id="49157" name="Picture 5" descr="fig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 y="1138"/>
              <a:ext cx="3538" cy="2405"/>
            </a:xfrm>
            <a:prstGeom prst="rect">
              <a:avLst/>
            </a:prstGeom>
            <a:noFill/>
            <a:extLst>
              <a:ext uri="{909E8E84-426E-40DD-AFC4-6F175D3DCCD1}">
                <a14:hiddenFill xmlns:a14="http://schemas.microsoft.com/office/drawing/2010/main">
                  <a:solidFill>
                    <a:srgbClr val="FFFFFF"/>
                  </a:solidFill>
                </a14:hiddenFill>
              </a:ext>
            </a:extLst>
          </p:spPr>
        </p:pic>
        <p:sp>
          <p:nvSpPr>
            <p:cNvPr id="49158" name="Text Box 6"/>
            <p:cNvSpPr txBox="1">
              <a:spLocks noChangeArrowheads="1"/>
            </p:cNvSpPr>
            <p:nvPr/>
          </p:nvSpPr>
          <p:spPr bwMode="auto">
            <a:xfrm>
              <a:off x="2290" y="1207"/>
              <a:ext cx="317" cy="16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50">
                  <a:solidFill>
                    <a:srgbClr val="000000"/>
                  </a:solidFill>
                  <a:latin typeface="Comic Sans MS" panose="030F0702030302020204" pitchFamily="66" charset="0"/>
                </a:rPr>
                <a:t>D</a:t>
              </a:r>
              <a:r>
                <a:rPr lang="en-US" altLang="it-IT" sz="1050" baseline="-25000">
                  <a:solidFill>
                    <a:srgbClr val="000000"/>
                  </a:solidFill>
                  <a:latin typeface="Comic Sans MS" panose="030F0702030302020204" pitchFamily="66" charset="0"/>
                </a:rPr>
                <a:t>0</a:t>
              </a:r>
              <a:r>
                <a:rPr lang="en-US" altLang="it-IT" sz="1050">
                  <a:solidFill>
                    <a:srgbClr val="000000"/>
                  </a:solidFill>
                  <a:latin typeface="Comic Sans MS" panose="030F0702030302020204" pitchFamily="66" charset="0"/>
                </a:rPr>
                <a:t>=2</a:t>
              </a:r>
            </a:p>
          </p:txBody>
        </p:sp>
        <p:sp>
          <p:nvSpPr>
            <p:cNvPr id="49159" name="Text Box 7"/>
            <p:cNvSpPr txBox="1">
              <a:spLocks noChangeArrowheads="1"/>
            </p:cNvSpPr>
            <p:nvPr/>
          </p:nvSpPr>
          <p:spPr bwMode="auto">
            <a:xfrm>
              <a:off x="2880" y="1981"/>
              <a:ext cx="358" cy="16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50">
                  <a:solidFill>
                    <a:srgbClr val="000000"/>
                  </a:solidFill>
                  <a:latin typeface="Comic Sans MS" panose="030F0702030302020204" pitchFamily="66" charset="0"/>
                </a:rPr>
                <a:t>D</a:t>
              </a:r>
              <a:r>
                <a:rPr lang="en-US" altLang="it-IT" sz="1050" baseline="-25000">
                  <a:solidFill>
                    <a:srgbClr val="000000"/>
                  </a:solidFill>
                  <a:latin typeface="Comic Sans MS" panose="030F0702030302020204" pitchFamily="66" charset="0"/>
                </a:rPr>
                <a:t>0</a:t>
              </a:r>
              <a:r>
                <a:rPr lang="en-US" altLang="it-IT" sz="1050">
                  <a:solidFill>
                    <a:srgbClr val="000000"/>
                  </a:solidFill>
                  <a:latin typeface="Comic Sans MS" panose="030F0702030302020204" pitchFamily="66" charset="0"/>
                </a:rPr>
                <a:t>=10</a:t>
              </a:r>
            </a:p>
          </p:txBody>
        </p:sp>
        <p:sp>
          <p:nvSpPr>
            <p:cNvPr id="49160" name="Text Box 8"/>
            <p:cNvSpPr txBox="1">
              <a:spLocks noChangeArrowheads="1"/>
            </p:cNvSpPr>
            <p:nvPr/>
          </p:nvSpPr>
          <p:spPr bwMode="auto">
            <a:xfrm>
              <a:off x="2880" y="2659"/>
              <a:ext cx="372" cy="16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50" dirty="0">
                  <a:solidFill>
                    <a:srgbClr val="000000"/>
                  </a:solidFill>
                  <a:latin typeface="Comic Sans MS" panose="030F0702030302020204" pitchFamily="66" charset="0"/>
                </a:rPr>
                <a:t>D</a:t>
              </a:r>
              <a:r>
                <a:rPr lang="en-US" altLang="it-IT" sz="1050" baseline="-25000" dirty="0">
                  <a:solidFill>
                    <a:srgbClr val="000000"/>
                  </a:solidFill>
                  <a:latin typeface="Comic Sans MS" panose="030F0702030302020204" pitchFamily="66" charset="0"/>
                </a:rPr>
                <a:t>0</a:t>
              </a:r>
              <a:r>
                <a:rPr lang="en-US" altLang="it-IT" sz="1050" dirty="0">
                  <a:solidFill>
                    <a:srgbClr val="000000"/>
                  </a:solidFill>
                  <a:latin typeface="Comic Sans MS" panose="030F0702030302020204" pitchFamily="66" charset="0"/>
                </a:rPr>
                <a:t>=50</a:t>
              </a:r>
            </a:p>
          </p:txBody>
        </p:sp>
        <p:sp>
          <p:nvSpPr>
            <p:cNvPr id="49161" name="Text Box 9"/>
            <p:cNvSpPr txBox="1">
              <a:spLocks noChangeArrowheads="1"/>
            </p:cNvSpPr>
            <p:nvPr/>
          </p:nvSpPr>
          <p:spPr bwMode="auto">
            <a:xfrm>
              <a:off x="2154" y="2886"/>
              <a:ext cx="412" cy="16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50">
                  <a:solidFill>
                    <a:srgbClr val="000000"/>
                  </a:solidFill>
                  <a:latin typeface="Comic Sans MS" panose="030F0702030302020204" pitchFamily="66" charset="0"/>
                </a:rPr>
                <a:t>D</a:t>
              </a:r>
              <a:r>
                <a:rPr lang="en-US" altLang="it-IT" sz="1050" baseline="-25000">
                  <a:solidFill>
                    <a:srgbClr val="000000"/>
                  </a:solidFill>
                  <a:latin typeface="Comic Sans MS" panose="030F0702030302020204" pitchFamily="66" charset="0"/>
                </a:rPr>
                <a:t>0</a:t>
              </a:r>
              <a:r>
                <a:rPr lang="en-US" altLang="it-IT" sz="1050">
                  <a:solidFill>
                    <a:srgbClr val="000000"/>
                  </a:solidFill>
                  <a:latin typeface="Comic Sans MS" panose="030F0702030302020204" pitchFamily="66" charset="0"/>
                </a:rPr>
                <a:t>=100</a:t>
              </a:r>
            </a:p>
          </p:txBody>
        </p:sp>
      </p:grpSp>
      <p:sp>
        <p:nvSpPr>
          <p:cNvPr id="49162" name="Text Box 10"/>
          <p:cNvSpPr txBox="1">
            <a:spLocks noChangeArrowheads="1"/>
          </p:cNvSpPr>
          <p:nvPr/>
        </p:nvSpPr>
        <p:spPr bwMode="auto">
          <a:xfrm>
            <a:off x="5384239" y="3142875"/>
            <a:ext cx="3338419" cy="75713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30000"/>
              </a:spcAft>
            </a:pPr>
            <a:r>
              <a:rPr lang="en-US" altLang="it-IT" sz="1200" dirty="0" smtClean="0">
                <a:solidFill>
                  <a:srgbClr val="000000"/>
                </a:solidFill>
                <a:latin typeface="Comic Sans MS" panose="030F0702030302020204" pitchFamily="66" charset="0"/>
              </a:rPr>
              <a:t>Resonance </a:t>
            </a:r>
            <a:r>
              <a:rPr lang="en-US" altLang="it-IT" sz="1200" dirty="0">
                <a:solidFill>
                  <a:srgbClr val="000000"/>
                </a:solidFill>
                <a:latin typeface="Comic Sans MS" panose="030F0702030302020204" pitchFamily="66" charset="0"/>
              </a:rPr>
              <a:t>Frequency = 11.5 kHz</a:t>
            </a:r>
          </a:p>
          <a:p>
            <a:pPr fontAlgn="base">
              <a:spcBef>
                <a:spcPct val="0"/>
              </a:spcBef>
              <a:spcAft>
                <a:spcPct val="30000"/>
              </a:spcAft>
            </a:pPr>
            <a:r>
              <a:rPr lang="en-US" altLang="it-IT" sz="1200" dirty="0" smtClean="0">
                <a:solidFill>
                  <a:srgbClr val="000000"/>
                </a:solidFill>
                <a:latin typeface="Comic Sans MS" panose="030F0702030302020204" pitchFamily="66" charset="0"/>
              </a:rPr>
              <a:t>Operating </a:t>
            </a:r>
            <a:r>
              <a:rPr lang="en-US" altLang="it-IT" sz="1200" dirty="0">
                <a:solidFill>
                  <a:srgbClr val="000000"/>
                </a:solidFill>
                <a:latin typeface="Comic Sans MS" panose="030F0702030302020204" pitchFamily="66" charset="0"/>
              </a:rPr>
              <a:t>Temperature = 135 </a:t>
            </a:r>
            <a:r>
              <a:rPr lang="en-US" altLang="it-IT" sz="1200" dirty="0" err="1">
                <a:solidFill>
                  <a:srgbClr val="000000"/>
                </a:solidFill>
                <a:latin typeface="Comic Sans MS" panose="030F0702030302020204" pitchFamily="66" charset="0"/>
              </a:rPr>
              <a:t>mK</a:t>
            </a:r>
            <a:endParaRPr lang="en-US" altLang="it-IT" sz="1200" dirty="0">
              <a:solidFill>
                <a:srgbClr val="000000"/>
              </a:solidFill>
              <a:latin typeface="Comic Sans MS" panose="030F0702030302020204" pitchFamily="66" charset="0"/>
            </a:endParaRPr>
          </a:p>
          <a:p>
            <a:pPr fontAlgn="base">
              <a:spcBef>
                <a:spcPct val="0"/>
              </a:spcBef>
              <a:spcAft>
                <a:spcPct val="30000"/>
              </a:spcAft>
            </a:pPr>
            <a:r>
              <a:rPr lang="en-US" altLang="it-IT" sz="1200" dirty="0" smtClean="0">
                <a:solidFill>
                  <a:srgbClr val="000000"/>
                </a:solidFill>
                <a:latin typeface="Comic Sans MS" panose="030F0702030302020204" pitchFamily="66" charset="0"/>
              </a:rPr>
              <a:t>Minimum </a:t>
            </a:r>
            <a:r>
              <a:rPr lang="en-US" altLang="it-IT" sz="1200" dirty="0">
                <a:solidFill>
                  <a:srgbClr val="000000"/>
                </a:solidFill>
                <a:latin typeface="Comic Sans MS" panose="030F0702030302020204" pitchFamily="66" charset="0"/>
              </a:rPr>
              <a:t>Effective Temperature = 14 </a:t>
            </a:r>
            <a:r>
              <a:rPr lang="en-US" altLang="it-IT" sz="1200" dirty="0" err="1">
                <a:solidFill>
                  <a:srgbClr val="000000"/>
                </a:solidFill>
                <a:latin typeface="Symbol" panose="05050102010706020507" pitchFamily="18" charset="2"/>
              </a:rPr>
              <a:t>m</a:t>
            </a:r>
            <a:r>
              <a:rPr lang="en-US" altLang="it-IT" sz="1200" dirty="0" err="1">
                <a:solidFill>
                  <a:srgbClr val="000000"/>
                </a:solidFill>
                <a:latin typeface="Comic Sans MS" panose="030F0702030302020204" pitchFamily="66" charset="0"/>
              </a:rPr>
              <a:t>K</a:t>
            </a:r>
            <a:endParaRPr lang="en-US" altLang="it-IT" sz="1200" dirty="0">
              <a:solidFill>
                <a:srgbClr val="000000"/>
              </a:solidFill>
              <a:latin typeface="Comic Sans MS" panose="030F0702030302020204" pitchFamily="66" charset="0"/>
            </a:endParaRPr>
          </a:p>
        </p:txBody>
      </p:sp>
      <p:sp>
        <p:nvSpPr>
          <p:cNvPr id="15" name="CasellaDiTesto 14"/>
          <p:cNvSpPr txBox="1"/>
          <p:nvPr/>
        </p:nvSpPr>
        <p:spPr>
          <a:xfrm>
            <a:off x="4262247" y="1174006"/>
            <a:ext cx="1159292" cy="369332"/>
          </a:xfrm>
          <a:prstGeom prst="rect">
            <a:avLst/>
          </a:prstGeom>
          <a:noFill/>
          <a:ln w="25400">
            <a:solidFill>
              <a:srgbClr val="FF0000"/>
            </a:solidFill>
          </a:ln>
        </p:spPr>
        <p:txBody>
          <a:bodyPr wrap="none" rtlCol="0">
            <a:spAutoFit/>
          </a:bodyPr>
          <a:lstStyle/>
          <a:p>
            <a:r>
              <a:rPr lang="en-US" dirty="0" err="1">
                <a:solidFill>
                  <a:srgbClr val="FF0000"/>
                </a:solidFill>
              </a:rPr>
              <a:t>I</a:t>
            </a:r>
            <a:r>
              <a:rPr lang="en-US" dirty="0" err="1" smtClean="0">
                <a:solidFill>
                  <a:srgbClr val="FF0000"/>
                </a:solidFill>
              </a:rPr>
              <a:t>nstabilità</a:t>
            </a:r>
            <a:endParaRPr lang="en-US" dirty="0">
              <a:solidFill>
                <a:srgbClr val="FF0000"/>
              </a:solidFill>
            </a:endParaRPr>
          </a:p>
        </p:txBody>
      </p:sp>
      <p:sp>
        <p:nvSpPr>
          <p:cNvPr id="16" name="CasellaDiTesto 15"/>
          <p:cNvSpPr txBox="1"/>
          <p:nvPr/>
        </p:nvSpPr>
        <p:spPr>
          <a:xfrm>
            <a:off x="429731" y="1174006"/>
            <a:ext cx="2994787" cy="646331"/>
          </a:xfrm>
          <a:prstGeom prst="rect">
            <a:avLst/>
          </a:prstGeom>
          <a:noFill/>
          <a:ln w="25400">
            <a:solidFill>
              <a:srgbClr val="FF0000"/>
            </a:solidFill>
          </a:ln>
        </p:spPr>
        <p:txBody>
          <a:bodyPr wrap="square" rtlCol="0">
            <a:spAutoFit/>
          </a:bodyPr>
          <a:lstStyle/>
          <a:p>
            <a:r>
              <a:rPr lang="en-US" dirty="0" err="1">
                <a:solidFill>
                  <a:srgbClr val="FF0000"/>
                </a:solidFill>
              </a:rPr>
              <a:t>A</a:t>
            </a:r>
            <a:r>
              <a:rPr lang="en-US" dirty="0" err="1" smtClean="0">
                <a:solidFill>
                  <a:srgbClr val="FF0000"/>
                </a:solidFill>
              </a:rPr>
              <a:t>ccoppiamento</a:t>
            </a:r>
            <a:r>
              <a:rPr lang="en-US" dirty="0" smtClean="0">
                <a:solidFill>
                  <a:srgbClr val="FF0000"/>
                </a:solidFill>
              </a:rPr>
              <a:t> </a:t>
            </a:r>
            <a:r>
              <a:rPr lang="en-US" dirty="0" err="1" smtClean="0">
                <a:solidFill>
                  <a:srgbClr val="FF0000"/>
                </a:solidFill>
              </a:rPr>
              <a:t>magnetico</a:t>
            </a:r>
            <a:r>
              <a:rPr lang="en-US" dirty="0" smtClean="0">
                <a:solidFill>
                  <a:srgbClr val="FF0000"/>
                </a:solidFill>
              </a:rPr>
              <a:t> con </a:t>
            </a:r>
            <a:r>
              <a:rPr lang="en-US" dirty="0" err="1" smtClean="0">
                <a:solidFill>
                  <a:srgbClr val="FF0000"/>
                </a:solidFill>
              </a:rPr>
              <a:t>cavità</a:t>
            </a:r>
            <a:endParaRPr lang="en-US" dirty="0">
              <a:solidFill>
                <a:srgbClr val="FF0000"/>
              </a:solidFill>
            </a:endParaRPr>
          </a:p>
        </p:txBody>
      </p:sp>
      <p:sp>
        <p:nvSpPr>
          <p:cNvPr id="17" name="CasellaDiTesto 16"/>
          <p:cNvSpPr txBox="1"/>
          <p:nvPr/>
        </p:nvSpPr>
        <p:spPr>
          <a:xfrm>
            <a:off x="2232212"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18" name="Freccia a destra 17"/>
          <p:cNvSpPr/>
          <p:nvPr/>
        </p:nvSpPr>
        <p:spPr>
          <a:xfrm>
            <a:off x="3643125" y="1222420"/>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sellaDiTesto 18"/>
          <p:cNvSpPr txBox="1"/>
          <p:nvPr/>
        </p:nvSpPr>
        <p:spPr>
          <a:xfrm>
            <a:off x="6285542" y="1174005"/>
            <a:ext cx="1197764" cy="646331"/>
          </a:xfrm>
          <a:prstGeom prst="rect">
            <a:avLst/>
          </a:prstGeom>
          <a:noFill/>
          <a:ln w="25400">
            <a:solidFill>
              <a:srgbClr val="FF0000"/>
            </a:solidFill>
          </a:ln>
        </p:spPr>
        <p:txBody>
          <a:bodyPr wrap="none" rtlCol="0">
            <a:spAutoFit/>
          </a:bodyPr>
          <a:lstStyle/>
          <a:p>
            <a:r>
              <a:rPr lang="en-US" dirty="0" smtClean="0">
                <a:solidFill>
                  <a:srgbClr val="FF0000"/>
                </a:solidFill>
              </a:rPr>
              <a:t>Feedback</a:t>
            </a:r>
          </a:p>
          <a:p>
            <a:r>
              <a:rPr lang="it-IT" dirty="0" err="1" smtClean="0">
                <a:solidFill>
                  <a:srgbClr val="FF0000"/>
                </a:solidFill>
              </a:rPr>
              <a:t>cooling</a:t>
            </a:r>
            <a:endParaRPr lang="en-US" dirty="0">
              <a:solidFill>
                <a:srgbClr val="FF0000"/>
              </a:solidFill>
            </a:endParaRPr>
          </a:p>
        </p:txBody>
      </p:sp>
      <p:sp>
        <p:nvSpPr>
          <p:cNvPr id="20" name="Freccia a destra 19"/>
          <p:cNvSpPr/>
          <p:nvPr/>
        </p:nvSpPr>
        <p:spPr>
          <a:xfrm>
            <a:off x="5722938" y="1222416"/>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4"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5"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15</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1778640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2" name="Object 4"/>
          <p:cNvGraphicFramePr>
            <a:graphicFrameLocks noChangeAspect="1"/>
          </p:cNvGraphicFramePr>
          <p:nvPr>
            <p:extLst>
              <p:ext uri="{D42A27DB-BD31-4B8C-83A1-F6EECF244321}">
                <p14:modId xmlns:p14="http://schemas.microsoft.com/office/powerpoint/2010/main" val="158909970"/>
              </p:ext>
            </p:extLst>
          </p:nvPr>
        </p:nvGraphicFramePr>
        <p:xfrm>
          <a:off x="7204452" y="4344934"/>
          <a:ext cx="1503360" cy="751680"/>
        </p:xfrm>
        <a:graphic>
          <a:graphicData uri="http://schemas.openxmlformats.org/presentationml/2006/ole">
            <mc:AlternateContent xmlns:mc="http://schemas.openxmlformats.org/markup-compatibility/2006">
              <mc:Choice xmlns:v="urn:schemas-microsoft-com:vml" Requires="v">
                <p:oleObj spid="_x0000_s1171" name="Equation" r:id="rId4" imgW="939600" imgH="469800" progId="Equation.3">
                  <p:embed/>
                </p:oleObj>
              </mc:Choice>
              <mc:Fallback>
                <p:oleObj name="Equation" r:id="rId4" imgW="939600" imgH="469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4452" y="4344934"/>
                        <a:ext cx="1503360" cy="7516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3" name="Object 5"/>
          <p:cNvGraphicFramePr>
            <a:graphicFrameLocks noChangeAspect="1"/>
          </p:cNvGraphicFramePr>
          <p:nvPr>
            <p:extLst>
              <p:ext uri="{D42A27DB-BD31-4B8C-83A1-F6EECF244321}">
                <p14:modId xmlns:p14="http://schemas.microsoft.com/office/powerpoint/2010/main" val="4245051414"/>
              </p:ext>
            </p:extLst>
          </p:nvPr>
        </p:nvGraphicFramePr>
        <p:xfrm>
          <a:off x="3417888" y="5115336"/>
          <a:ext cx="1828800" cy="629568"/>
        </p:xfrm>
        <a:graphic>
          <a:graphicData uri="http://schemas.openxmlformats.org/presentationml/2006/ole">
            <mc:AlternateContent xmlns:mc="http://schemas.openxmlformats.org/markup-compatibility/2006">
              <mc:Choice xmlns:v="urn:schemas-microsoft-com:vml" Requires="v">
                <p:oleObj spid="_x0000_s1172" name="Equation" r:id="rId6" imgW="1143000" imgH="393480" progId="Equation.3">
                  <p:embed/>
                </p:oleObj>
              </mc:Choice>
              <mc:Fallback>
                <p:oleObj name="Equation" r:id="rId6" imgW="114300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7888" y="5115336"/>
                        <a:ext cx="1828800" cy="629568"/>
                      </a:xfrm>
                      <a:prstGeom prst="rect">
                        <a:avLst/>
                      </a:prstGeom>
                      <a:solidFill>
                        <a:schemeClr val="bg1"/>
                      </a:solidFill>
                      <a:ln>
                        <a:noFill/>
                      </a:ln>
                      <a:effectLst/>
                      <a:extLst/>
                    </p:spPr>
                  </p:pic>
                </p:oleObj>
              </mc:Fallback>
            </mc:AlternateContent>
          </a:graphicData>
        </a:graphic>
      </p:graphicFrame>
      <p:grpSp>
        <p:nvGrpSpPr>
          <p:cNvPr id="4" name="Gruppo 3"/>
          <p:cNvGrpSpPr/>
          <p:nvPr/>
        </p:nvGrpSpPr>
        <p:grpSpPr>
          <a:xfrm>
            <a:off x="762000" y="2202853"/>
            <a:ext cx="3203576" cy="1691290"/>
            <a:chOff x="762000" y="1969769"/>
            <a:chExt cx="3203576" cy="1691290"/>
          </a:xfrm>
        </p:grpSpPr>
        <p:sp>
          <p:nvSpPr>
            <p:cNvPr id="17419" name="Line 11"/>
            <p:cNvSpPr>
              <a:spLocks noChangeAspect="1" noChangeShapeType="1"/>
            </p:cNvSpPr>
            <p:nvPr/>
          </p:nvSpPr>
          <p:spPr bwMode="auto">
            <a:xfrm flipH="1">
              <a:off x="1962150" y="2532347"/>
              <a:ext cx="8572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20" name="Line 12"/>
            <p:cNvSpPr>
              <a:spLocks noChangeAspect="1" noChangeShapeType="1"/>
            </p:cNvSpPr>
            <p:nvPr/>
          </p:nvSpPr>
          <p:spPr bwMode="auto">
            <a:xfrm>
              <a:off x="1962150" y="2532347"/>
              <a:ext cx="0" cy="10795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21" name="Line 13"/>
            <p:cNvSpPr>
              <a:spLocks noChangeAspect="1" noChangeShapeType="1"/>
            </p:cNvSpPr>
            <p:nvPr/>
          </p:nvSpPr>
          <p:spPr bwMode="auto">
            <a:xfrm>
              <a:off x="1962150" y="3070509"/>
              <a:ext cx="0" cy="10795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22" name="Line 14"/>
            <p:cNvSpPr>
              <a:spLocks noChangeAspect="1" noChangeShapeType="1"/>
            </p:cNvSpPr>
            <p:nvPr/>
          </p:nvSpPr>
          <p:spPr bwMode="auto">
            <a:xfrm>
              <a:off x="1962150" y="3178459"/>
              <a:ext cx="8572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nvGrpSpPr>
            <p:cNvPr id="17423" name="Group 15"/>
            <p:cNvGrpSpPr>
              <a:grpSpLocks noChangeAspect="1"/>
            </p:cNvGrpSpPr>
            <p:nvPr/>
          </p:nvGrpSpPr>
          <p:grpSpPr bwMode="auto">
            <a:xfrm>
              <a:off x="1712913" y="2640297"/>
              <a:ext cx="515938" cy="433388"/>
              <a:chOff x="4294" y="6215"/>
              <a:chExt cx="544" cy="452"/>
            </a:xfrm>
          </p:grpSpPr>
          <p:grpSp>
            <p:nvGrpSpPr>
              <p:cNvPr id="17424" name="Group 16"/>
              <p:cNvGrpSpPr>
                <a:grpSpLocks noChangeAspect="1"/>
              </p:cNvGrpSpPr>
              <p:nvPr/>
            </p:nvGrpSpPr>
            <p:grpSpPr bwMode="auto">
              <a:xfrm>
                <a:off x="4744" y="6396"/>
                <a:ext cx="94" cy="90"/>
                <a:chOff x="3969" y="6804"/>
                <a:chExt cx="567" cy="567"/>
              </a:xfrm>
            </p:grpSpPr>
            <p:sp>
              <p:nvSpPr>
                <p:cNvPr id="17425" name="Line 17"/>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26" name="Line 18"/>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27" name="Group 19"/>
              <p:cNvGrpSpPr>
                <a:grpSpLocks noChangeAspect="1"/>
              </p:cNvGrpSpPr>
              <p:nvPr/>
            </p:nvGrpSpPr>
            <p:grpSpPr bwMode="auto">
              <a:xfrm>
                <a:off x="4340" y="6215"/>
                <a:ext cx="452" cy="452"/>
                <a:chOff x="2599" y="8249"/>
                <a:chExt cx="452" cy="452"/>
              </a:xfrm>
            </p:grpSpPr>
            <p:grpSp>
              <p:nvGrpSpPr>
                <p:cNvPr id="17428" name="Group 20"/>
                <p:cNvGrpSpPr>
                  <a:grpSpLocks noChangeAspect="1"/>
                </p:cNvGrpSpPr>
                <p:nvPr/>
              </p:nvGrpSpPr>
              <p:grpSpPr bwMode="auto">
                <a:xfrm>
                  <a:off x="2825" y="8249"/>
                  <a:ext cx="226" cy="452"/>
                  <a:chOff x="2825" y="8249"/>
                  <a:chExt cx="226" cy="452"/>
                </a:xfrm>
              </p:grpSpPr>
              <p:sp>
                <p:nvSpPr>
                  <p:cNvPr id="17429" name="Arc 21"/>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30" name="Arc 22"/>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31" name="Group 23"/>
                <p:cNvGrpSpPr>
                  <a:grpSpLocks noChangeAspect="1"/>
                </p:cNvGrpSpPr>
                <p:nvPr/>
              </p:nvGrpSpPr>
              <p:grpSpPr bwMode="auto">
                <a:xfrm flipH="1">
                  <a:off x="2599" y="8249"/>
                  <a:ext cx="226" cy="452"/>
                  <a:chOff x="2825" y="8249"/>
                  <a:chExt cx="226" cy="452"/>
                </a:xfrm>
              </p:grpSpPr>
              <p:sp>
                <p:nvSpPr>
                  <p:cNvPr id="17432" name="Arc 24"/>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33" name="Arc 25"/>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nvGrpSpPr>
              <p:cNvPr id="17434" name="Group 26"/>
              <p:cNvGrpSpPr>
                <a:grpSpLocks noChangeAspect="1"/>
              </p:cNvGrpSpPr>
              <p:nvPr/>
            </p:nvGrpSpPr>
            <p:grpSpPr bwMode="auto">
              <a:xfrm>
                <a:off x="4294" y="6396"/>
                <a:ext cx="94" cy="90"/>
                <a:chOff x="3969" y="6804"/>
                <a:chExt cx="567" cy="567"/>
              </a:xfrm>
            </p:grpSpPr>
            <p:sp>
              <p:nvSpPr>
                <p:cNvPr id="17435" name="Line 27"/>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36" name="Line 28"/>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nvGrpSpPr>
            <p:cNvPr id="17437" name="Group 29"/>
            <p:cNvGrpSpPr>
              <a:grpSpLocks/>
            </p:cNvGrpSpPr>
            <p:nvPr/>
          </p:nvGrpSpPr>
          <p:grpSpPr bwMode="auto">
            <a:xfrm>
              <a:off x="1371600" y="3241959"/>
              <a:ext cx="539750" cy="419100"/>
              <a:chOff x="1146" y="1116"/>
              <a:chExt cx="340" cy="264"/>
            </a:xfrm>
          </p:grpSpPr>
          <p:grpSp>
            <p:nvGrpSpPr>
              <p:cNvPr id="17438" name="Group 30"/>
              <p:cNvGrpSpPr>
                <a:grpSpLocks noChangeAspect="1"/>
              </p:cNvGrpSpPr>
              <p:nvPr/>
            </p:nvGrpSpPr>
            <p:grpSpPr bwMode="auto">
              <a:xfrm flipV="1">
                <a:off x="1215" y="1116"/>
                <a:ext cx="271" cy="34"/>
                <a:chOff x="5537" y="4520"/>
                <a:chExt cx="453" cy="57"/>
              </a:xfrm>
            </p:grpSpPr>
            <p:grpSp>
              <p:nvGrpSpPr>
                <p:cNvPr id="17439" name="Group 31"/>
                <p:cNvGrpSpPr>
                  <a:grpSpLocks noChangeAspect="1"/>
                </p:cNvGrpSpPr>
                <p:nvPr/>
              </p:nvGrpSpPr>
              <p:grpSpPr bwMode="auto">
                <a:xfrm rot="5400000">
                  <a:off x="5622" y="4435"/>
                  <a:ext cx="57" cy="227"/>
                  <a:chOff x="5311" y="4859"/>
                  <a:chExt cx="113" cy="452"/>
                </a:xfrm>
              </p:grpSpPr>
              <p:grpSp>
                <p:nvGrpSpPr>
                  <p:cNvPr id="17440" name="Group 32"/>
                  <p:cNvGrpSpPr>
                    <a:grpSpLocks noChangeAspect="1"/>
                  </p:cNvGrpSpPr>
                  <p:nvPr/>
                </p:nvGrpSpPr>
                <p:grpSpPr bwMode="auto">
                  <a:xfrm flipV="1">
                    <a:off x="5311" y="4859"/>
                    <a:ext cx="113" cy="226"/>
                    <a:chOff x="5311" y="4859"/>
                    <a:chExt cx="113" cy="226"/>
                  </a:xfrm>
                </p:grpSpPr>
                <p:sp>
                  <p:nvSpPr>
                    <p:cNvPr id="17441" name="Arc 33"/>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42" name="Arc 34"/>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43" name="Group 35"/>
                  <p:cNvGrpSpPr>
                    <a:grpSpLocks noChangeAspect="1"/>
                  </p:cNvGrpSpPr>
                  <p:nvPr/>
                </p:nvGrpSpPr>
                <p:grpSpPr bwMode="auto">
                  <a:xfrm flipV="1">
                    <a:off x="5311" y="5085"/>
                    <a:ext cx="113" cy="226"/>
                    <a:chOff x="5311" y="4859"/>
                    <a:chExt cx="113" cy="226"/>
                  </a:xfrm>
                </p:grpSpPr>
                <p:sp>
                  <p:nvSpPr>
                    <p:cNvPr id="17444" name="Arc 3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45" name="Arc 3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nvGrpSpPr>
                <p:cNvPr id="17446" name="Group 38"/>
                <p:cNvGrpSpPr>
                  <a:grpSpLocks noChangeAspect="1"/>
                </p:cNvGrpSpPr>
                <p:nvPr/>
              </p:nvGrpSpPr>
              <p:grpSpPr bwMode="auto">
                <a:xfrm rot="5400000">
                  <a:off x="5848" y="4435"/>
                  <a:ext cx="57" cy="227"/>
                  <a:chOff x="5311" y="4859"/>
                  <a:chExt cx="113" cy="452"/>
                </a:xfrm>
              </p:grpSpPr>
              <p:grpSp>
                <p:nvGrpSpPr>
                  <p:cNvPr id="17447" name="Group 39"/>
                  <p:cNvGrpSpPr>
                    <a:grpSpLocks noChangeAspect="1"/>
                  </p:cNvGrpSpPr>
                  <p:nvPr/>
                </p:nvGrpSpPr>
                <p:grpSpPr bwMode="auto">
                  <a:xfrm flipV="1">
                    <a:off x="5311" y="4859"/>
                    <a:ext cx="113" cy="226"/>
                    <a:chOff x="5311" y="4859"/>
                    <a:chExt cx="113" cy="226"/>
                  </a:xfrm>
                </p:grpSpPr>
                <p:sp>
                  <p:nvSpPr>
                    <p:cNvPr id="17448" name="Arc 40"/>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49" name="Arc 41"/>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50" name="Group 42"/>
                  <p:cNvGrpSpPr>
                    <a:grpSpLocks noChangeAspect="1"/>
                  </p:cNvGrpSpPr>
                  <p:nvPr/>
                </p:nvGrpSpPr>
                <p:grpSpPr bwMode="auto">
                  <a:xfrm flipV="1">
                    <a:off x="5311" y="5085"/>
                    <a:ext cx="113" cy="226"/>
                    <a:chOff x="5311" y="4859"/>
                    <a:chExt cx="113" cy="226"/>
                  </a:xfrm>
                </p:grpSpPr>
                <p:sp>
                  <p:nvSpPr>
                    <p:cNvPr id="17451" name="Arc 43"/>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52" name="Arc 44"/>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sp>
            <p:nvSpPr>
              <p:cNvPr id="17453" name="Line 45"/>
              <p:cNvSpPr>
                <a:spLocks noChangeAspect="1" noChangeShapeType="1"/>
              </p:cNvSpPr>
              <p:nvPr/>
            </p:nvSpPr>
            <p:spPr bwMode="auto">
              <a:xfrm>
                <a:off x="1215" y="1147"/>
                <a:ext cx="0" cy="11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nvGrpSpPr>
              <p:cNvPr id="17454" name="Group 46"/>
              <p:cNvGrpSpPr>
                <a:grpSpLocks noChangeAspect="1"/>
              </p:cNvGrpSpPr>
              <p:nvPr/>
            </p:nvGrpSpPr>
            <p:grpSpPr bwMode="auto">
              <a:xfrm>
                <a:off x="1146" y="1243"/>
                <a:ext cx="135" cy="137"/>
                <a:chOff x="7345" y="7119"/>
                <a:chExt cx="226" cy="228"/>
              </a:xfrm>
            </p:grpSpPr>
            <p:sp>
              <p:nvSpPr>
                <p:cNvPr id="17455" name="AutoShape 47"/>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56" name="Line 48"/>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sp>
            <p:nvSpPr>
              <p:cNvPr id="17457" name="Line 49"/>
              <p:cNvSpPr>
                <a:spLocks noChangeAspect="1" noChangeShapeType="1"/>
              </p:cNvSpPr>
              <p:nvPr/>
            </p:nvSpPr>
            <p:spPr bwMode="auto">
              <a:xfrm>
                <a:off x="1484" y="1147"/>
                <a:ext cx="0" cy="20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58" name="Group 50"/>
            <p:cNvGrpSpPr>
              <a:grpSpLocks noChangeAspect="1"/>
            </p:cNvGrpSpPr>
            <p:nvPr/>
          </p:nvGrpSpPr>
          <p:grpSpPr bwMode="auto">
            <a:xfrm>
              <a:off x="2819400" y="2403759"/>
              <a:ext cx="430213" cy="863600"/>
              <a:chOff x="3096" y="2228"/>
              <a:chExt cx="135" cy="271"/>
            </a:xfrm>
          </p:grpSpPr>
          <p:sp>
            <p:nvSpPr>
              <p:cNvPr id="17459" name="Line 51"/>
              <p:cNvSpPr>
                <a:spLocks noChangeAspect="1" noChangeShapeType="1"/>
              </p:cNvSpPr>
              <p:nvPr/>
            </p:nvSpPr>
            <p:spPr bwMode="auto">
              <a:xfrm>
                <a:off x="3096" y="2228"/>
                <a:ext cx="0" cy="27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460" name="Line 52"/>
              <p:cNvSpPr>
                <a:spLocks noChangeAspect="1" noChangeShapeType="1"/>
              </p:cNvSpPr>
              <p:nvPr/>
            </p:nvSpPr>
            <p:spPr bwMode="auto">
              <a:xfrm>
                <a:off x="3096" y="2228"/>
                <a:ext cx="135" cy="136"/>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461" name="Line 53"/>
              <p:cNvSpPr>
                <a:spLocks noChangeAspect="1" noChangeShapeType="1"/>
              </p:cNvSpPr>
              <p:nvPr/>
            </p:nvSpPr>
            <p:spPr bwMode="auto">
              <a:xfrm flipH="1">
                <a:off x="3096" y="2364"/>
                <a:ext cx="135" cy="13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grpSp>
          <p:nvGrpSpPr>
            <p:cNvPr id="17462" name="Group 54"/>
            <p:cNvGrpSpPr>
              <a:grpSpLocks noChangeAspect="1"/>
            </p:cNvGrpSpPr>
            <p:nvPr/>
          </p:nvGrpSpPr>
          <p:grpSpPr bwMode="auto">
            <a:xfrm>
              <a:off x="2205038" y="3180047"/>
              <a:ext cx="215900" cy="219075"/>
              <a:chOff x="7345" y="7119"/>
              <a:chExt cx="226" cy="228"/>
            </a:xfrm>
          </p:grpSpPr>
          <p:sp>
            <p:nvSpPr>
              <p:cNvPr id="17463" name="AutoShape 55"/>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64" name="Line 56"/>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sp>
          <p:nvSpPr>
            <p:cNvPr id="17465" name="Line 57"/>
            <p:cNvSpPr>
              <a:spLocks noChangeAspect="1" noChangeShapeType="1"/>
            </p:cNvSpPr>
            <p:nvPr/>
          </p:nvSpPr>
          <p:spPr bwMode="auto">
            <a:xfrm flipH="1" flipV="1">
              <a:off x="1962150" y="2098959"/>
              <a:ext cx="0" cy="43338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66" name="Line 58"/>
            <p:cNvSpPr>
              <a:spLocks noChangeAspect="1" noChangeShapeType="1"/>
            </p:cNvSpPr>
            <p:nvPr/>
          </p:nvSpPr>
          <p:spPr bwMode="auto">
            <a:xfrm flipH="1">
              <a:off x="1962150" y="2337084"/>
              <a:ext cx="53975" cy="619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67" name="Line 59"/>
            <p:cNvSpPr>
              <a:spLocks noChangeAspect="1" noChangeShapeType="1"/>
            </p:cNvSpPr>
            <p:nvPr/>
          </p:nvSpPr>
          <p:spPr bwMode="auto">
            <a:xfrm>
              <a:off x="1905000" y="2337084"/>
              <a:ext cx="57150" cy="619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68" name="Text Box 60"/>
            <p:cNvSpPr txBox="1">
              <a:spLocks noChangeAspect="1" noChangeArrowheads="1"/>
            </p:cNvSpPr>
            <p:nvPr/>
          </p:nvSpPr>
          <p:spPr bwMode="auto">
            <a:xfrm>
              <a:off x="1420813" y="2435514"/>
              <a:ext cx="484188"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dirty="0">
                  <a:solidFill>
                    <a:srgbClr val="000000"/>
                  </a:solidFill>
                  <a:latin typeface="Calibri" panose="020F0502020204030204" pitchFamily="34" charset="0"/>
                  <a:cs typeface="Calibri" panose="020F0502020204030204" pitchFamily="34" charset="0"/>
                </a:rPr>
                <a:t>M</a:t>
              </a:r>
              <a:r>
                <a:rPr lang="it-IT" altLang="it-IT" sz="1600" baseline="-25000" dirty="0">
                  <a:solidFill>
                    <a:srgbClr val="000000"/>
                  </a:solidFill>
                  <a:latin typeface="Calibri" panose="020F0502020204030204" pitchFamily="34" charset="0"/>
                  <a:cs typeface="Calibri" panose="020F0502020204030204" pitchFamily="34" charset="0"/>
                </a:rPr>
                <a:t>i</a:t>
              </a:r>
              <a:endParaRPr lang="it-IT" altLang="it-IT" sz="900" baseline="-25000" dirty="0">
                <a:solidFill>
                  <a:srgbClr val="000000"/>
                </a:solidFill>
                <a:latin typeface="Calibri" panose="020F0502020204030204" pitchFamily="34" charset="0"/>
                <a:cs typeface="Calibri" panose="020F0502020204030204" pitchFamily="34" charset="0"/>
              </a:endParaRPr>
            </a:p>
          </p:txBody>
        </p:sp>
        <p:sp>
          <p:nvSpPr>
            <p:cNvPr id="17469" name="Line 61"/>
            <p:cNvSpPr>
              <a:spLocks noChangeShapeType="1"/>
            </p:cNvSpPr>
            <p:nvPr/>
          </p:nvSpPr>
          <p:spPr bwMode="auto">
            <a:xfrm flipV="1">
              <a:off x="1905000" y="3619784"/>
              <a:ext cx="1512888" cy="317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470" name="Line 62"/>
            <p:cNvSpPr>
              <a:spLocks noChangeShapeType="1"/>
            </p:cNvSpPr>
            <p:nvPr/>
          </p:nvSpPr>
          <p:spPr bwMode="auto">
            <a:xfrm>
              <a:off x="3248025" y="2837147"/>
              <a:ext cx="6858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nvGrpSpPr>
            <p:cNvPr id="17471" name="Group 63"/>
            <p:cNvGrpSpPr>
              <a:grpSpLocks/>
            </p:cNvGrpSpPr>
            <p:nvPr/>
          </p:nvGrpSpPr>
          <p:grpSpPr bwMode="auto">
            <a:xfrm>
              <a:off x="762000" y="2632359"/>
              <a:ext cx="646113" cy="469900"/>
              <a:chOff x="457" y="665"/>
              <a:chExt cx="407" cy="296"/>
            </a:xfrm>
          </p:grpSpPr>
          <p:sp>
            <p:nvSpPr>
              <p:cNvPr id="17472" name="Line 64"/>
              <p:cNvSpPr>
                <a:spLocks noChangeAspect="1" noChangeShapeType="1"/>
              </p:cNvSpPr>
              <p:nvPr/>
            </p:nvSpPr>
            <p:spPr bwMode="auto">
              <a:xfrm>
                <a:off x="480" y="677"/>
                <a:ext cx="339"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nvGrpSpPr>
              <p:cNvPr id="17473" name="Group 65"/>
              <p:cNvGrpSpPr>
                <a:grpSpLocks noChangeAspect="1"/>
              </p:cNvGrpSpPr>
              <p:nvPr/>
            </p:nvGrpSpPr>
            <p:grpSpPr bwMode="auto">
              <a:xfrm rot="-5400000">
                <a:off x="700" y="796"/>
                <a:ext cx="273" cy="36"/>
                <a:chOff x="5537" y="4520"/>
                <a:chExt cx="453" cy="57"/>
              </a:xfrm>
            </p:grpSpPr>
            <p:grpSp>
              <p:nvGrpSpPr>
                <p:cNvPr id="17474" name="Group 66"/>
                <p:cNvGrpSpPr>
                  <a:grpSpLocks noChangeAspect="1"/>
                </p:cNvGrpSpPr>
                <p:nvPr/>
              </p:nvGrpSpPr>
              <p:grpSpPr bwMode="auto">
                <a:xfrm rot="5400000">
                  <a:off x="5622" y="4435"/>
                  <a:ext cx="57" cy="227"/>
                  <a:chOff x="5311" y="4859"/>
                  <a:chExt cx="113" cy="452"/>
                </a:xfrm>
              </p:grpSpPr>
              <p:grpSp>
                <p:nvGrpSpPr>
                  <p:cNvPr id="17475" name="Group 67"/>
                  <p:cNvGrpSpPr>
                    <a:grpSpLocks noChangeAspect="1"/>
                  </p:cNvGrpSpPr>
                  <p:nvPr/>
                </p:nvGrpSpPr>
                <p:grpSpPr bwMode="auto">
                  <a:xfrm flipV="1">
                    <a:off x="5311" y="4859"/>
                    <a:ext cx="113" cy="226"/>
                    <a:chOff x="5311" y="4859"/>
                    <a:chExt cx="113" cy="226"/>
                  </a:xfrm>
                </p:grpSpPr>
                <p:sp>
                  <p:nvSpPr>
                    <p:cNvPr id="17476" name="Arc 6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77" name="Arc 6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78" name="Group 70"/>
                  <p:cNvGrpSpPr>
                    <a:grpSpLocks noChangeAspect="1"/>
                  </p:cNvGrpSpPr>
                  <p:nvPr/>
                </p:nvGrpSpPr>
                <p:grpSpPr bwMode="auto">
                  <a:xfrm flipV="1">
                    <a:off x="5311" y="5085"/>
                    <a:ext cx="113" cy="226"/>
                    <a:chOff x="5311" y="4859"/>
                    <a:chExt cx="113" cy="226"/>
                  </a:xfrm>
                </p:grpSpPr>
                <p:sp>
                  <p:nvSpPr>
                    <p:cNvPr id="17479" name="Arc 7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80" name="Arc 7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nvGrpSpPr>
                <p:cNvPr id="17481" name="Group 73"/>
                <p:cNvGrpSpPr>
                  <a:grpSpLocks noChangeAspect="1"/>
                </p:cNvGrpSpPr>
                <p:nvPr/>
              </p:nvGrpSpPr>
              <p:grpSpPr bwMode="auto">
                <a:xfrm rot="5400000">
                  <a:off x="5848" y="4435"/>
                  <a:ext cx="57" cy="227"/>
                  <a:chOff x="5311" y="4859"/>
                  <a:chExt cx="113" cy="452"/>
                </a:xfrm>
              </p:grpSpPr>
              <p:grpSp>
                <p:nvGrpSpPr>
                  <p:cNvPr id="17482" name="Group 74"/>
                  <p:cNvGrpSpPr>
                    <a:grpSpLocks noChangeAspect="1"/>
                  </p:cNvGrpSpPr>
                  <p:nvPr/>
                </p:nvGrpSpPr>
                <p:grpSpPr bwMode="auto">
                  <a:xfrm flipV="1">
                    <a:off x="5311" y="4859"/>
                    <a:ext cx="113" cy="226"/>
                    <a:chOff x="5311" y="4859"/>
                    <a:chExt cx="113" cy="226"/>
                  </a:xfrm>
                </p:grpSpPr>
                <p:sp>
                  <p:nvSpPr>
                    <p:cNvPr id="17483" name="Arc 7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84" name="Arc 7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485" name="Group 77"/>
                  <p:cNvGrpSpPr>
                    <a:grpSpLocks noChangeAspect="1"/>
                  </p:cNvGrpSpPr>
                  <p:nvPr/>
                </p:nvGrpSpPr>
                <p:grpSpPr bwMode="auto">
                  <a:xfrm flipV="1">
                    <a:off x="5311" y="5085"/>
                    <a:ext cx="113" cy="226"/>
                    <a:chOff x="5311" y="4859"/>
                    <a:chExt cx="113" cy="226"/>
                  </a:xfrm>
                </p:grpSpPr>
                <p:sp>
                  <p:nvSpPr>
                    <p:cNvPr id="17486" name="Arc 7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87" name="Arc 7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grpSp>
          <p:sp>
            <p:nvSpPr>
              <p:cNvPr id="17488" name="Line 80"/>
              <p:cNvSpPr>
                <a:spLocks noChangeAspect="1" noChangeShapeType="1"/>
              </p:cNvSpPr>
              <p:nvPr/>
            </p:nvSpPr>
            <p:spPr bwMode="auto">
              <a:xfrm>
                <a:off x="480" y="948"/>
                <a:ext cx="339"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89" name="Text Box 81"/>
              <p:cNvSpPr txBox="1">
                <a:spLocks noChangeAspect="1" noChangeArrowheads="1"/>
              </p:cNvSpPr>
              <p:nvPr/>
            </p:nvSpPr>
            <p:spPr bwMode="auto">
              <a:xfrm>
                <a:off x="624" y="720"/>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dirty="0">
                    <a:solidFill>
                      <a:srgbClr val="000000"/>
                    </a:solidFill>
                    <a:latin typeface="Calibri" panose="020F0502020204030204" pitchFamily="34" charset="0"/>
                    <a:cs typeface="Calibri" panose="020F0502020204030204" pitchFamily="34" charset="0"/>
                  </a:rPr>
                  <a:t>L</a:t>
                </a:r>
                <a:r>
                  <a:rPr lang="it-IT" altLang="it-IT" sz="1600" baseline="-25000" dirty="0">
                    <a:solidFill>
                      <a:srgbClr val="000000"/>
                    </a:solidFill>
                    <a:latin typeface="Calibri" panose="020F0502020204030204" pitchFamily="34" charset="0"/>
                    <a:cs typeface="Calibri" panose="020F0502020204030204" pitchFamily="34" charset="0"/>
                  </a:rPr>
                  <a:t>i</a:t>
                </a:r>
                <a:endParaRPr lang="it-IT" altLang="it-IT" sz="900" baseline="-25000" dirty="0">
                  <a:solidFill>
                    <a:srgbClr val="000000"/>
                  </a:solidFill>
                  <a:latin typeface="Calibri" panose="020F0502020204030204" pitchFamily="34" charset="0"/>
                  <a:cs typeface="Calibri" panose="020F0502020204030204" pitchFamily="34" charset="0"/>
                </a:endParaRPr>
              </a:p>
            </p:txBody>
          </p:sp>
          <p:sp>
            <p:nvSpPr>
              <p:cNvPr id="17490" name="Oval 82"/>
              <p:cNvSpPr>
                <a:spLocks noChangeArrowheads="1"/>
              </p:cNvSpPr>
              <p:nvPr/>
            </p:nvSpPr>
            <p:spPr bwMode="auto">
              <a:xfrm>
                <a:off x="469" y="665"/>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491" name="Oval 83"/>
              <p:cNvSpPr>
                <a:spLocks noChangeArrowheads="1"/>
              </p:cNvSpPr>
              <p:nvPr/>
            </p:nvSpPr>
            <p:spPr bwMode="auto">
              <a:xfrm>
                <a:off x="457" y="938"/>
                <a:ext cx="23" cy="2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sp>
          <p:nvSpPr>
            <p:cNvPr id="17492" name="Oval 84"/>
            <p:cNvSpPr>
              <a:spLocks noChangeArrowheads="1"/>
            </p:cNvSpPr>
            <p:nvPr/>
          </p:nvSpPr>
          <p:spPr bwMode="auto">
            <a:xfrm>
              <a:off x="3929063" y="2818097"/>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493" name="Text Box 85"/>
            <p:cNvSpPr txBox="1">
              <a:spLocks noChangeArrowheads="1"/>
            </p:cNvSpPr>
            <p:nvPr/>
          </p:nvSpPr>
          <p:spPr bwMode="auto">
            <a:xfrm>
              <a:off x="2803525" y="2670459"/>
              <a:ext cx="314510"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alibri" panose="020F0502020204030204" pitchFamily="34" charset="0"/>
                  <a:cs typeface="Calibri" panose="020F0502020204030204" pitchFamily="34" charset="0"/>
                </a:rPr>
                <a:t>G</a:t>
              </a:r>
            </a:p>
          </p:txBody>
        </p:sp>
        <p:grpSp>
          <p:nvGrpSpPr>
            <p:cNvPr id="17494" name="Group 86"/>
            <p:cNvGrpSpPr>
              <a:grpSpLocks noChangeAspect="1"/>
            </p:cNvGrpSpPr>
            <p:nvPr/>
          </p:nvGrpSpPr>
          <p:grpSpPr bwMode="auto">
            <a:xfrm rot="5400000">
              <a:off x="3254375" y="3207034"/>
              <a:ext cx="436563" cy="107950"/>
              <a:chOff x="5537" y="4181"/>
              <a:chExt cx="904" cy="113"/>
            </a:xfrm>
          </p:grpSpPr>
          <p:grpSp>
            <p:nvGrpSpPr>
              <p:cNvPr id="17495" name="Group 87"/>
              <p:cNvGrpSpPr>
                <a:grpSpLocks noChangeAspect="1"/>
              </p:cNvGrpSpPr>
              <p:nvPr/>
            </p:nvGrpSpPr>
            <p:grpSpPr bwMode="auto">
              <a:xfrm>
                <a:off x="5537" y="4181"/>
                <a:ext cx="452" cy="113"/>
                <a:chOff x="5537" y="4181"/>
                <a:chExt cx="452" cy="113"/>
              </a:xfrm>
            </p:grpSpPr>
            <p:grpSp>
              <p:nvGrpSpPr>
                <p:cNvPr id="17496" name="Group 88"/>
                <p:cNvGrpSpPr>
                  <a:grpSpLocks noChangeAspect="1"/>
                </p:cNvGrpSpPr>
                <p:nvPr/>
              </p:nvGrpSpPr>
              <p:grpSpPr bwMode="auto">
                <a:xfrm>
                  <a:off x="5537" y="4181"/>
                  <a:ext cx="226" cy="113"/>
                  <a:chOff x="5537" y="4181"/>
                  <a:chExt cx="226" cy="113"/>
                </a:xfrm>
              </p:grpSpPr>
              <p:sp>
                <p:nvSpPr>
                  <p:cNvPr id="17497" name="Line 89"/>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498" name="Line 90"/>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grpSp>
              <p:nvGrpSpPr>
                <p:cNvPr id="17499" name="Group 91"/>
                <p:cNvGrpSpPr>
                  <a:grpSpLocks noChangeAspect="1"/>
                </p:cNvGrpSpPr>
                <p:nvPr/>
              </p:nvGrpSpPr>
              <p:grpSpPr bwMode="auto">
                <a:xfrm>
                  <a:off x="5763" y="4181"/>
                  <a:ext cx="226" cy="113"/>
                  <a:chOff x="5537" y="4181"/>
                  <a:chExt cx="226" cy="113"/>
                </a:xfrm>
              </p:grpSpPr>
              <p:sp>
                <p:nvSpPr>
                  <p:cNvPr id="17500" name="Line 92"/>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501" name="Line 93"/>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grpSp>
          <p:grpSp>
            <p:nvGrpSpPr>
              <p:cNvPr id="17502" name="Group 94"/>
              <p:cNvGrpSpPr>
                <a:grpSpLocks noChangeAspect="1"/>
              </p:cNvGrpSpPr>
              <p:nvPr/>
            </p:nvGrpSpPr>
            <p:grpSpPr bwMode="auto">
              <a:xfrm>
                <a:off x="5989" y="4181"/>
                <a:ext cx="452" cy="113"/>
                <a:chOff x="5537" y="4181"/>
                <a:chExt cx="452" cy="113"/>
              </a:xfrm>
            </p:grpSpPr>
            <p:grpSp>
              <p:nvGrpSpPr>
                <p:cNvPr id="17503" name="Group 95"/>
                <p:cNvGrpSpPr>
                  <a:grpSpLocks noChangeAspect="1"/>
                </p:cNvGrpSpPr>
                <p:nvPr/>
              </p:nvGrpSpPr>
              <p:grpSpPr bwMode="auto">
                <a:xfrm>
                  <a:off x="5537" y="4181"/>
                  <a:ext cx="226" cy="113"/>
                  <a:chOff x="5537" y="4181"/>
                  <a:chExt cx="226" cy="113"/>
                </a:xfrm>
              </p:grpSpPr>
              <p:sp>
                <p:nvSpPr>
                  <p:cNvPr id="17504" name="Line 96"/>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505" name="Line 97"/>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grpSp>
              <p:nvGrpSpPr>
                <p:cNvPr id="17506" name="Group 98"/>
                <p:cNvGrpSpPr>
                  <a:grpSpLocks noChangeAspect="1"/>
                </p:cNvGrpSpPr>
                <p:nvPr/>
              </p:nvGrpSpPr>
              <p:grpSpPr bwMode="auto">
                <a:xfrm>
                  <a:off x="5763" y="4181"/>
                  <a:ext cx="226" cy="113"/>
                  <a:chOff x="5537" y="4181"/>
                  <a:chExt cx="226" cy="113"/>
                </a:xfrm>
              </p:grpSpPr>
              <p:sp>
                <p:nvSpPr>
                  <p:cNvPr id="17507" name="Line 99"/>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508" name="Line 100"/>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grpSp>
          </p:grpSp>
        </p:grpSp>
        <p:sp>
          <p:nvSpPr>
            <p:cNvPr id="17509" name="Line 101"/>
            <p:cNvSpPr>
              <a:spLocks noChangeShapeType="1"/>
            </p:cNvSpPr>
            <p:nvPr/>
          </p:nvSpPr>
          <p:spPr bwMode="auto">
            <a:xfrm flipV="1">
              <a:off x="3416300" y="3470559"/>
              <a:ext cx="0" cy="1524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510" name="Line 102"/>
            <p:cNvSpPr>
              <a:spLocks noChangeShapeType="1"/>
            </p:cNvSpPr>
            <p:nvPr/>
          </p:nvSpPr>
          <p:spPr bwMode="auto">
            <a:xfrm flipH="1" flipV="1">
              <a:off x="3411538" y="2832384"/>
              <a:ext cx="1588" cy="2016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600">
                <a:solidFill>
                  <a:srgbClr val="000000"/>
                </a:solidFill>
                <a:latin typeface="Calibri" panose="020F0502020204030204" pitchFamily="34" charset="0"/>
                <a:cs typeface="Calibri" panose="020F0502020204030204" pitchFamily="34" charset="0"/>
              </a:endParaRPr>
            </a:p>
          </p:txBody>
        </p:sp>
        <p:sp>
          <p:nvSpPr>
            <p:cNvPr id="17511" name="Text Box 103"/>
            <p:cNvSpPr txBox="1">
              <a:spLocks noChangeArrowheads="1"/>
            </p:cNvSpPr>
            <p:nvPr/>
          </p:nvSpPr>
          <p:spPr bwMode="auto">
            <a:xfrm>
              <a:off x="1752600" y="2708559"/>
              <a:ext cx="473075"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1600">
                  <a:solidFill>
                    <a:srgbClr val="000000"/>
                  </a:solidFill>
                  <a:latin typeface="Calibri" panose="020F0502020204030204" pitchFamily="34" charset="0"/>
                  <a:cs typeface="Calibri" panose="020F0502020204030204" pitchFamily="34" charset="0"/>
                </a:rPr>
                <a:t>L</a:t>
              </a:r>
              <a:r>
                <a:rPr lang="en-US" altLang="it-IT" sz="1600" baseline="-25000">
                  <a:solidFill>
                    <a:srgbClr val="000000"/>
                  </a:solidFill>
                  <a:latin typeface="Calibri" panose="020F0502020204030204" pitchFamily="34" charset="0"/>
                  <a:cs typeface="Calibri" panose="020F0502020204030204" pitchFamily="34" charset="0"/>
                </a:rPr>
                <a:t>SQ</a:t>
              </a:r>
              <a:endParaRPr lang="en-US" altLang="it-IT">
                <a:solidFill>
                  <a:srgbClr val="000000"/>
                </a:solidFill>
                <a:latin typeface="Calibri" panose="020F0502020204030204" pitchFamily="34" charset="0"/>
                <a:cs typeface="Calibri" panose="020F0502020204030204" pitchFamily="34" charset="0"/>
              </a:endParaRPr>
            </a:p>
          </p:txBody>
        </p:sp>
        <p:sp>
          <p:nvSpPr>
            <p:cNvPr id="17512" name="Text Box 104"/>
            <p:cNvSpPr txBox="1">
              <a:spLocks noChangeArrowheads="1"/>
            </p:cNvSpPr>
            <p:nvPr/>
          </p:nvSpPr>
          <p:spPr bwMode="auto">
            <a:xfrm>
              <a:off x="1515765" y="1969769"/>
              <a:ext cx="930063" cy="307777"/>
            </a:xfrm>
            <a:prstGeom prst="rect">
              <a:avLst/>
            </a:prstGeom>
            <a:solidFill>
              <a:schemeClr val="bg1"/>
            </a:solidFill>
            <a:ln w="12700">
              <a:solidFill>
                <a:schemeClr val="tx1"/>
              </a:solidFill>
            </a:ln>
            <a:effectLst/>
            <a:extLst/>
          </p:spPr>
          <p:txBody>
            <a:bodyPr wrap="none">
              <a:spAutoFit/>
            </a:bodyPr>
            <a:lstStyle/>
            <a:p>
              <a:pPr eaLnBrk="0" fontAlgn="base" hangingPunct="0">
                <a:spcBef>
                  <a:spcPct val="0"/>
                </a:spcBef>
                <a:spcAft>
                  <a:spcPct val="0"/>
                </a:spcAft>
              </a:pPr>
              <a:r>
                <a:rPr lang="en-US" altLang="it-IT" sz="1400" dirty="0">
                  <a:solidFill>
                    <a:srgbClr val="000000"/>
                  </a:solidFill>
                  <a:latin typeface="Calibri" panose="020F0502020204030204" pitchFamily="34" charset="0"/>
                  <a:cs typeface="Calibri" panose="020F0502020204030204" pitchFamily="34" charset="0"/>
                </a:rPr>
                <a:t>FLL SQUID</a:t>
              </a:r>
            </a:p>
          </p:txBody>
        </p:sp>
      </p:grpSp>
      <p:sp>
        <p:nvSpPr>
          <p:cNvPr id="17547" name="Text Box 139"/>
          <p:cNvSpPr txBox="1">
            <a:spLocks noChangeArrowheads="1"/>
          </p:cNvSpPr>
          <p:nvPr/>
        </p:nvSpPr>
        <p:spPr bwMode="auto">
          <a:xfrm>
            <a:off x="3325341" y="4188153"/>
            <a:ext cx="309245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1400" dirty="0" smtClean="0">
                <a:solidFill>
                  <a:srgbClr val="FF0000"/>
                </a:solidFill>
                <a:latin typeface="Calibri" panose="020F0502020204030204" pitchFamily="34" charset="0"/>
                <a:cs typeface="Calibri" panose="020F0502020204030204" pitchFamily="34" charset="0"/>
              </a:rPr>
              <a:t>Back-</a:t>
            </a:r>
            <a:r>
              <a:rPr lang="en-US" altLang="it-IT" sz="1400" dirty="0">
                <a:solidFill>
                  <a:srgbClr val="FF0000"/>
                </a:solidFill>
                <a:latin typeface="Calibri" panose="020F0502020204030204" pitchFamily="34" charset="0"/>
                <a:cs typeface="Calibri" panose="020F0502020204030204" pitchFamily="34" charset="0"/>
              </a:rPr>
              <a:t>a</a:t>
            </a:r>
            <a:r>
              <a:rPr lang="en-US" altLang="it-IT" sz="1400" dirty="0" smtClean="0">
                <a:solidFill>
                  <a:srgbClr val="FF0000"/>
                </a:solidFill>
                <a:latin typeface="Calibri" panose="020F0502020204030204" pitchFamily="34" charset="0"/>
                <a:cs typeface="Calibri" panose="020F0502020204030204" pitchFamily="34" charset="0"/>
              </a:rPr>
              <a:t>ction </a:t>
            </a:r>
            <a:r>
              <a:rPr lang="en-US" altLang="it-IT" sz="1400" dirty="0">
                <a:solidFill>
                  <a:srgbClr val="FF0000"/>
                </a:solidFill>
                <a:latin typeface="Calibri" panose="020F0502020204030204" pitchFamily="34" charset="0"/>
                <a:cs typeface="Calibri" panose="020F0502020204030204" pitchFamily="34" charset="0"/>
              </a:rPr>
              <a:t>Noise </a:t>
            </a:r>
          </a:p>
          <a:p>
            <a:pPr eaLnBrk="0" fontAlgn="base" hangingPunct="0">
              <a:spcBef>
                <a:spcPct val="0"/>
              </a:spcBef>
              <a:spcAft>
                <a:spcPct val="0"/>
              </a:spcAft>
            </a:pPr>
            <a:r>
              <a:rPr lang="en-US" altLang="it-IT" sz="1400" dirty="0">
                <a:solidFill>
                  <a:srgbClr val="FF0000"/>
                </a:solidFill>
                <a:latin typeface="Calibri" panose="020F0502020204030204" pitchFamily="34" charset="0"/>
                <a:cs typeface="Calibri" panose="020F0502020204030204" pitchFamily="34" charset="0"/>
              </a:rPr>
              <a:t>Usually negligible.</a:t>
            </a:r>
          </a:p>
          <a:p>
            <a:pPr eaLnBrk="0" fontAlgn="base" hangingPunct="0">
              <a:spcBef>
                <a:spcPct val="0"/>
              </a:spcBef>
              <a:spcAft>
                <a:spcPct val="0"/>
              </a:spcAft>
            </a:pPr>
            <a:r>
              <a:rPr lang="en-US" altLang="it-IT" sz="1400" dirty="0">
                <a:solidFill>
                  <a:srgbClr val="FF0000"/>
                </a:solidFill>
                <a:latin typeface="Calibri" panose="020F0502020204030204" pitchFamily="34" charset="0"/>
                <a:cs typeface="Calibri" panose="020F0502020204030204" pitchFamily="34" charset="0"/>
              </a:rPr>
              <a:t>Important with high Q input load</a:t>
            </a:r>
          </a:p>
          <a:p>
            <a:pPr eaLnBrk="0" fontAlgn="base" hangingPunct="0">
              <a:spcBef>
                <a:spcPct val="0"/>
              </a:spcBef>
              <a:spcAft>
                <a:spcPct val="0"/>
              </a:spcAft>
            </a:pPr>
            <a:r>
              <a:rPr lang="en-US" altLang="it-IT" sz="1400" dirty="0">
                <a:solidFill>
                  <a:srgbClr val="FF0000"/>
                </a:solidFill>
                <a:latin typeface="Calibri" panose="020F0502020204030204" pitchFamily="34" charset="0"/>
                <a:cs typeface="Calibri" panose="020F0502020204030204" pitchFamily="34" charset="0"/>
              </a:rPr>
              <a:t>and at high frequency (~MHz)</a:t>
            </a:r>
          </a:p>
        </p:txBody>
      </p:sp>
      <p:sp>
        <p:nvSpPr>
          <p:cNvPr id="17548" name="Text Box 140"/>
          <p:cNvSpPr txBox="1">
            <a:spLocks noChangeArrowheads="1"/>
          </p:cNvSpPr>
          <p:nvPr/>
        </p:nvSpPr>
        <p:spPr bwMode="auto">
          <a:xfrm>
            <a:off x="6345602" y="4453009"/>
            <a:ext cx="7920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400" dirty="0">
                <a:solidFill>
                  <a:srgbClr val="000000"/>
                </a:solidFill>
                <a:latin typeface="Calibri" panose="020F0502020204030204" pitchFamily="34" charset="0"/>
                <a:cs typeface="Calibri" panose="020F0502020204030204" pitchFamily="34" charset="0"/>
              </a:rPr>
              <a:t>Additive</a:t>
            </a:r>
          </a:p>
          <a:p>
            <a:pPr eaLnBrk="0" fontAlgn="base" hangingPunct="0">
              <a:spcBef>
                <a:spcPct val="0"/>
              </a:spcBef>
              <a:spcAft>
                <a:spcPct val="0"/>
              </a:spcAft>
            </a:pPr>
            <a:r>
              <a:rPr lang="en-US" altLang="it-IT" sz="1400" dirty="0">
                <a:solidFill>
                  <a:srgbClr val="000000"/>
                </a:solidFill>
                <a:latin typeface="Calibri" panose="020F0502020204030204" pitchFamily="34" charset="0"/>
                <a:cs typeface="Calibri" panose="020F0502020204030204" pitchFamily="34" charset="0"/>
              </a:rPr>
              <a:t>Noise</a:t>
            </a:r>
            <a:endParaRPr lang="en-US" altLang="it-IT" dirty="0">
              <a:solidFill>
                <a:srgbClr val="000000"/>
              </a:solidFill>
              <a:latin typeface="Calibri" panose="020F0502020204030204" pitchFamily="34" charset="0"/>
              <a:cs typeface="Calibri" panose="020F0502020204030204" pitchFamily="34" charset="0"/>
            </a:endParaRPr>
          </a:p>
        </p:txBody>
      </p:sp>
      <p:grpSp>
        <p:nvGrpSpPr>
          <p:cNvPr id="5" name="Gruppo 4"/>
          <p:cNvGrpSpPr/>
          <p:nvPr/>
        </p:nvGrpSpPr>
        <p:grpSpPr>
          <a:xfrm>
            <a:off x="4766790" y="2287425"/>
            <a:ext cx="2604293" cy="1687897"/>
            <a:chOff x="930275" y="3915469"/>
            <a:chExt cx="2604293" cy="1687897"/>
          </a:xfrm>
        </p:grpSpPr>
        <p:grpSp>
          <p:nvGrpSpPr>
            <p:cNvPr id="17515" name="Group 107"/>
            <p:cNvGrpSpPr>
              <a:grpSpLocks noChangeAspect="1"/>
            </p:cNvGrpSpPr>
            <p:nvPr/>
          </p:nvGrpSpPr>
          <p:grpSpPr bwMode="auto">
            <a:xfrm rot="16200000">
              <a:off x="1654175" y="4405596"/>
              <a:ext cx="52388" cy="376238"/>
              <a:chOff x="3402" y="1701"/>
              <a:chExt cx="567" cy="4536"/>
            </a:xfrm>
          </p:grpSpPr>
          <p:grpSp>
            <p:nvGrpSpPr>
              <p:cNvPr id="17516" name="Group 108"/>
              <p:cNvGrpSpPr>
                <a:grpSpLocks noChangeAspect="1"/>
              </p:cNvGrpSpPr>
              <p:nvPr/>
            </p:nvGrpSpPr>
            <p:grpSpPr bwMode="auto">
              <a:xfrm>
                <a:off x="3402" y="1701"/>
                <a:ext cx="567" cy="1134"/>
                <a:chOff x="3402" y="1701"/>
                <a:chExt cx="567" cy="1134"/>
              </a:xfrm>
            </p:grpSpPr>
            <p:sp>
              <p:nvSpPr>
                <p:cNvPr id="17517" name="Arc 109"/>
                <p:cNvSpPr>
                  <a:spLocks noChangeAspect="1"/>
                </p:cNvSpPr>
                <p:nvPr/>
              </p:nvSpPr>
              <p:spPr bwMode="auto">
                <a:xfrm>
                  <a:off x="3402" y="1701"/>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18" name="Arc 110"/>
                <p:cNvSpPr>
                  <a:spLocks noChangeAspect="1"/>
                </p:cNvSpPr>
                <p:nvPr/>
              </p:nvSpPr>
              <p:spPr bwMode="auto">
                <a:xfrm flipV="1">
                  <a:off x="3402" y="2268"/>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519" name="Group 111"/>
              <p:cNvGrpSpPr>
                <a:grpSpLocks noChangeAspect="1"/>
              </p:cNvGrpSpPr>
              <p:nvPr/>
            </p:nvGrpSpPr>
            <p:grpSpPr bwMode="auto">
              <a:xfrm>
                <a:off x="3402" y="2835"/>
                <a:ext cx="567" cy="1134"/>
                <a:chOff x="3402" y="1701"/>
                <a:chExt cx="567" cy="1134"/>
              </a:xfrm>
            </p:grpSpPr>
            <p:sp>
              <p:nvSpPr>
                <p:cNvPr id="17520" name="Arc 112"/>
                <p:cNvSpPr>
                  <a:spLocks noChangeAspect="1"/>
                </p:cNvSpPr>
                <p:nvPr/>
              </p:nvSpPr>
              <p:spPr bwMode="auto">
                <a:xfrm>
                  <a:off x="3402" y="1701"/>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21" name="Arc 113"/>
                <p:cNvSpPr>
                  <a:spLocks noChangeAspect="1"/>
                </p:cNvSpPr>
                <p:nvPr/>
              </p:nvSpPr>
              <p:spPr bwMode="auto">
                <a:xfrm flipV="1">
                  <a:off x="3402" y="2268"/>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522" name="Group 114"/>
              <p:cNvGrpSpPr>
                <a:grpSpLocks noChangeAspect="1"/>
              </p:cNvGrpSpPr>
              <p:nvPr/>
            </p:nvGrpSpPr>
            <p:grpSpPr bwMode="auto">
              <a:xfrm>
                <a:off x="3402" y="3969"/>
                <a:ext cx="567" cy="1134"/>
                <a:chOff x="3402" y="1701"/>
                <a:chExt cx="567" cy="1134"/>
              </a:xfrm>
            </p:grpSpPr>
            <p:sp>
              <p:nvSpPr>
                <p:cNvPr id="17523" name="Arc 115"/>
                <p:cNvSpPr>
                  <a:spLocks noChangeAspect="1"/>
                </p:cNvSpPr>
                <p:nvPr/>
              </p:nvSpPr>
              <p:spPr bwMode="auto">
                <a:xfrm>
                  <a:off x="3402" y="1701"/>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24" name="Arc 116"/>
                <p:cNvSpPr>
                  <a:spLocks noChangeAspect="1"/>
                </p:cNvSpPr>
                <p:nvPr/>
              </p:nvSpPr>
              <p:spPr bwMode="auto">
                <a:xfrm flipV="1">
                  <a:off x="3402" y="2268"/>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nvGrpSpPr>
              <p:cNvPr id="17525" name="Group 117"/>
              <p:cNvGrpSpPr>
                <a:grpSpLocks noChangeAspect="1"/>
              </p:cNvGrpSpPr>
              <p:nvPr/>
            </p:nvGrpSpPr>
            <p:grpSpPr bwMode="auto">
              <a:xfrm>
                <a:off x="3402" y="5103"/>
                <a:ext cx="567" cy="1134"/>
                <a:chOff x="3402" y="1701"/>
                <a:chExt cx="567" cy="1134"/>
              </a:xfrm>
            </p:grpSpPr>
            <p:sp>
              <p:nvSpPr>
                <p:cNvPr id="17526" name="Arc 118"/>
                <p:cNvSpPr>
                  <a:spLocks noChangeAspect="1"/>
                </p:cNvSpPr>
                <p:nvPr/>
              </p:nvSpPr>
              <p:spPr bwMode="auto">
                <a:xfrm>
                  <a:off x="3402" y="1701"/>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27" name="Arc 119"/>
                <p:cNvSpPr>
                  <a:spLocks noChangeAspect="1"/>
                </p:cNvSpPr>
                <p:nvPr/>
              </p:nvSpPr>
              <p:spPr bwMode="auto">
                <a:xfrm flipV="1">
                  <a:off x="3402" y="2268"/>
                  <a:ext cx="567" cy="56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grpSp>
        </p:grpSp>
        <p:sp>
          <p:nvSpPr>
            <p:cNvPr id="17528" name="Oval 120"/>
            <p:cNvSpPr>
              <a:spLocks noChangeAspect="1" noChangeArrowheads="1"/>
            </p:cNvSpPr>
            <p:nvPr/>
          </p:nvSpPr>
          <p:spPr bwMode="auto">
            <a:xfrm>
              <a:off x="2063750" y="4508784"/>
              <a:ext cx="217488" cy="21590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29" name="Line 121"/>
            <p:cNvSpPr>
              <a:spLocks noChangeAspect="1" noChangeShapeType="1"/>
            </p:cNvSpPr>
            <p:nvPr/>
          </p:nvSpPr>
          <p:spPr bwMode="auto">
            <a:xfrm flipH="1" flipV="1">
              <a:off x="1873250" y="4619909"/>
              <a:ext cx="17303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0" name="Rectangle 122"/>
            <p:cNvSpPr>
              <a:spLocks noChangeAspect="1" noChangeArrowheads="1"/>
            </p:cNvSpPr>
            <p:nvPr/>
          </p:nvSpPr>
          <p:spPr bwMode="auto">
            <a:xfrm>
              <a:off x="2473325" y="4615146"/>
              <a:ext cx="538163" cy="75247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31" name="Line 123"/>
            <p:cNvSpPr>
              <a:spLocks noChangeAspect="1" noChangeShapeType="1"/>
            </p:cNvSpPr>
            <p:nvPr/>
          </p:nvSpPr>
          <p:spPr bwMode="auto">
            <a:xfrm flipH="1" flipV="1">
              <a:off x="2282825" y="4615146"/>
              <a:ext cx="193675" cy="317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2" name="Oval 124"/>
            <p:cNvSpPr>
              <a:spLocks noChangeAspect="1" noChangeArrowheads="1"/>
            </p:cNvSpPr>
            <p:nvPr/>
          </p:nvSpPr>
          <p:spPr bwMode="auto">
            <a:xfrm>
              <a:off x="2366963" y="4805646"/>
              <a:ext cx="215900" cy="217488"/>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3" name="Oval 125"/>
            <p:cNvSpPr>
              <a:spLocks noChangeAspect="1" noChangeArrowheads="1"/>
            </p:cNvSpPr>
            <p:nvPr/>
          </p:nvSpPr>
          <p:spPr bwMode="auto">
            <a:xfrm>
              <a:off x="2363788" y="4894546"/>
              <a:ext cx="217488" cy="21590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4" name="Oval 126"/>
            <p:cNvSpPr>
              <a:spLocks noChangeAspect="1" noChangeArrowheads="1"/>
            </p:cNvSpPr>
            <p:nvPr/>
          </p:nvSpPr>
          <p:spPr bwMode="auto">
            <a:xfrm>
              <a:off x="2366963" y="4808821"/>
              <a:ext cx="215900" cy="215900"/>
            </a:xfrm>
            <a:prstGeom prst="ellipse">
              <a:avLst/>
            </a:pr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5" name="Line 127"/>
            <p:cNvSpPr>
              <a:spLocks noChangeAspect="1" noChangeShapeType="1"/>
            </p:cNvSpPr>
            <p:nvPr/>
          </p:nvSpPr>
          <p:spPr bwMode="auto">
            <a:xfrm>
              <a:off x="969963" y="5367621"/>
              <a:ext cx="149383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36" name="Oval 128"/>
            <p:cNvSpPr>
              <a:spLocks noChangeAspect="1" noChangeArrowheads="1"/>
            </p:cNvSpPr>
            <p:nvPr/>
          </p:nvSpPr>
          <p:spPr bwMode="auto">
            <a:xfrm>
              <a:off x="2905125" y="4870734"/>
              <a:ext cx="214313" cy="21590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37" name="Line 129"/>
            <p:cNvSpPr>
              <a:spLocks noChangeAspect="1" noChangeShapeType="1"/>
            </p:cNvSpPr>
            <p:nvPr/>
          </p:nvSpPr>
          <p:spPr bwMode="auto">
            <a:xfrm flipH="1">
              <a:off x="3009900" y="4900896"/>
              <a:ext cx="0" cy="1619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38" name="Line 130"/>
            <p:cNvSpPr>
              <a:spLocks noChangeAspect="1" noChangeShapeType="1"/>
            </p:cNvSpPr>
            <p:nvPr/>
          </p:nvSpPr>
          <p:spPr bwMode="auto">
            <a:xfrm flipH="1" flipV="1">
              <a:off x="2968625" y="5023134"/>
              <a:ext cx="36513" cy="3333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39" name="Line 131"/>
            <p:cNvSpPr>
              <a:spLocks noChangeAspect="1" noChangeShapeType="1"/>
            </p:cNvSpPr>
            <p:nvPr/>
          </p:nvSpPr>
          <p:spPr bwMode="auto">
            <a:xfrm flipV="1">
              <a:off x="3019425" y="5023134"/>
              <a:ext cx="33338" cy="3333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40" name="AutoShape 132"/>
            <p:cNvSpPr>
              <a:spLocks noChangeAspect="1" noChangeArrowheads="1"/>
            </p:cNvSpPr>
            <p:nvPr/>
          </p:nvSpPr>
          <p:spPr bwMode="auto">
            <a:xfrm rot="5400000">
              <a:off x="2563812" y="4632609"/>
              <a:ext cx="1250950" cy="690563"/>
            </a:xfrm>
            <a:prstGeom prst="triangle">
              <a:avLst>
                <a:gd name="adj" fmla="val 50000"/>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41" name="Text Box 133"/>
            <p:cNvSpPr txBox="1">
              <a:spLocks noChangeAspect="1" noChangeArrowheads="1"/>
            </p:cNvSpPr>
            <p:nvPr/>
          </p:nvSpPr>
          <p:spPr bwMode="auto">
            <a:xfrm>
              <a:off x="1960563" y="4186521"/>
              <a:ext cx="503238" cy="379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dirty="0" err="1">
                  <a:solidFill>
                    <a:srgbClr val="000000"/>
                  </a:solidFill>
                  <a:latin typeface="Calibri" panose="020F0502020204030204" pitchFamily="34" charset="0"/>
                  <a:cs typeface="Calibri" panose="020F0502020204030204" pitchFamily="34" charset="0"/>
                </a:rPr>
                <a:t>V</a:t>
              </a:r>
              <a:r>
                <a:rPr lang="it-IT" altLang="it-IT" sz="1600" baseline="-25000" dirty="0" err="1">
                  <a:solidFill>
                    <a:srgbClr val="000000"/>
                  </a:solidFill>
                  <a:latin typeface="Calibri" panose="020F0502020204030204" pitchFamily="34" charset="0"/>
                  <a:cs typeface="Calibri" panose="020F0502020204030204" pitchFamily="34" charset="0"/>
                </a:rPr>
                <a:t>n</a:t>
              </a:r>
              <a:endParaRPr lang="it-IT" altLang="it-IT" sz="1050" dirty="0">
                <a:solidFill>
                  <a:srgbClr val="000000"/>
                </a:solidFill>
                <a:latin typeface="Calibri" panose="020F0502020204030204" pitchFamily="34" charset="0"/>
                <a:cs typeface="Calibri" panose="020F0502020204030204" pitchFamily="34" charset="0"/>
              </a:endParaRPr>
            </a:p>
          </p:txBody>
        </p:sp>
        <p:sp>
          <p:nvSpPr>
            <p:cNvPr id="17542" name="Text Box 134"/>
            <p:cNvSpPr txBox="1">
              <a:spLocks noChangeAspect="1" noChangeArrowheads="1"/>
            </p:cNvSpPr>
            <p:nvPr/>
          </p:nvSpPr>
          <p:spPr bwMode="auto">
            <a:xfrm>
              <a:off x="2086910" y="4777071"/>
              <a:ext cx="420688" cy="333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dirty="0">
                  <a:solidFill>
                    <a:srgbClr val="000000"/>
                  </a:solidFill>
                  <a:latin typeface="Calibri" panose="020F0502020204030204" pitchFamily="34" charset="0"/>
                  <a:cs typeface="Calibri" panose="020F0502020204030204" pitchFamily="34" charset="0"/>
                </a:rPr>
                <a:t>I</a:t>
              </a:r>
              <a:r>
                <a:rPr lang="it-IT" altLang="it-IT" sz="1600" baseline="-25000" dirty="0">
                  <a:solidFill>
                    <a:srgbClr val="000000"/>
                  </a:solidFill>
                  <a:latin typeface="Calibri" panose="020F0502020204030204" pitchFamily="34" charset="0"/>
                  <a:cs typeface="Calibri" panose="020F0502020204030204" pitchFamily="34" charset="0"/>
                </a:rPr>
                <a:t>n</a:t>
              </a:r>
              <a:endParaRPr lang="it-IT" altLang="it-IT" sz="1050" baseline="-25000" dirty="0">
                <a:solidFill>
                  <a:srgbClr val="000000"/>
                </a:solidFill>
                <a:latin typeface="Calibri" panose="020F0502020204030204" pitchFamily="34" charset="0"/>
                <a:cs typeface="Calibri" panose="020F0502020204030204" pitchFamily="34" charset="0"/>
              </a:endParaRPr>
            </a:p>
          </p:txBody>
        </p:sp>
        <p:sp>
          <p:nvSpPr>
            <p:cNvPr id="17543" name="Text Box 135"/>
            <p:cNvSpPr txBox="1">
              <a:spLocks noChangeAspect="1" noChangeArrowheads="1"/>
            </p:cNvSpPr>
            <p:nvPr/>
          </p:nvSpPr>
          <p:spPr bwMode="auto">
            <a:xfrm>
              <a:off x="1563970" y="4254876"/>
              <a:ext cx="481013" cy="379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600" dirty="0">
                  <a:solidFill>
                    <a:srgbClr val="000000"/>
                  </a:solidFill>
                  <a:latin typeface="Calibri" panose="020F0502020204030204" pitchFamily="34" charset="0"/>
                  <a:cs typeface="Calibri" panose="020F0502020204030204" pitchFamily="34" charset="0"/>
                </a:rPr>
                <a:t>L</a:t>
              </a:r>
              <a:r>
                <a:rPr lang="it-IT" altLang="it-IT" sz="1600" baseline="-25000" dirty="0">
                  <a:solidFill>
                    <a:srgbClr val="000000"/>
                  </a:solidFill>
                  <a:latin typeface="Calibri" panose="020F0502020204030204" pitchFamily="34" charset="0"/>
                  <a:cs typeface="Calibri" panose="020F0502020204030204" pitchFamily="34" charset="0"/>
                </a:rPr>
                <a:t>i</a:t>
              </a:r>
              <a:endParaRPr lang="it-IT" altLang="it-IT" sz="1050" baseline="-25000" dirty="0">
                <a:solidFill>
                  <a:srgbClr val="000000"/>
                </a:solidFill>
                <a:latin typeface="Calibri" panose="020F0502020204030204" pitchFamily="34" charset="0"/>
                <a:cs typeface="Calibri" panose="020F0502020204030204" pitchFamily="34" charset="0"/>
              </a:endParaRPr>
            </a:p>
          </p:txBody>
        </p:sp>
        <p:sp>
          <p:nvSpPr>
            <p:cNvPr id="17544" name="Line 136"/>
            <p:cNvSpPr>
              <a:spLocks noChangeAspect="1" noChangeShapeType="1"/>
            </p:cNvSpPr>
            <p:nvPr/>
          </p:nvSpPr>
          <p:spPr bwMode="auto">
            <a:xfrm flipH="1">
              <a:off x="977900" y="4610384"/>
              <a:ext cx="51435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45" name="Oval 137"/>
            <p:cNvSpPr>
              <a:spLocks noChangeArrowheads="1"/>
            </p:cNvSpPr>
            <p:nvPr/>
          </p:nvSpPr>
          <p:spPr bwMode="auto">
            <a:xfrm>
              <a:off x="936625" y="459609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46" name="Oval 138"/>
            <p:cNvSpPr>
              <a:spLocks noChangeArrowheads="1"/>
            </p:cNvSpPr>
            <p:nvPr/>
          </p:nvSpPr>
          <p:spPr bwMode="auto">
            <a:xfrm>
              <a:off x="930275" y="5353334"/>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Calibri" panose="020F0502020204030204" pitchFamily="34" charset="0"/>
                <a:cs typeface="Calibri" panose="020F0502020204030204" pitchFamily="34" charset="0"/>
              </a:endParaRPr>
            </a:p>
          </p:txBody>
        </p:sp>
        <p:sp>
          <p:nvSpPr>
            <p:cNvPr id="17551" name="Text Box 143"/>
            <p:cNvSpPr txBox="1">
              <a:spLocks noChangeArrowheads="1"/>
            </p:cNvSpPr>
            <p:nvPr/>
          </p:nvSpPr>
          <p:spPr bwMode="auto">
            <a:xfrm>
              <a:off x="1346133" y="3915469"/>
              <a:ext cx="1130438" cy="307777"/>
            </a:xfrm>
            <a:prstGeom prst="rect">
              <a:avLst/>
            </a:prstGeom>
            <a:solidFill>
              <a:schemeClr val="bg1"/>
            </a:solidFill>
            <a:ln>
              <a:solidFill>
                <a:schemeClr val="tx1"/>
              </a:solidFill>
            </a:ln>
            <a:effectLst/>
            <a:extLst/>
          </p:spPr>
          <p:txBody>
            <a:bodyPr wrap="none">
              <a:spAutoFit/>
            </a:bodyPr>
            <a:lstStyle/>
            <a:p>
              <a:pPr eaLnBrk="0" fontAlgn="base" hangingPunct="0">
                <a:spcBef>
                  <a:spcPct val="0"/>
                </a:spcBef>
                <a:spcAft>
                  <a:spcPct val="0"/>
                </a:spcAft>
              </a:pPr>
              <a:r>
                <a:rPr lang="en-US" altLang="it-IT" sz="1400" dirty="0">
                  <a:solidFill>
                    <a:srgbClr val="000000"/>
                  </a:solidFill>
                  <a:latin typeface="Calibri" panose="020F0502020204030204" pitchFamily="34" charset="0"/>
                  <a:cs typeface="Calibri" panose="020F0502020204030204" pitchFamily="34" charset="0"/>
                </a:rPr>
                <a:t>Noise Model</a:t>
              </a:r>
            </a:p>
          </p:txBody>
        </p:sp>
      </p:grpSp>
      <p:grpSp>
        <p:nvGrpSpPr>
          <p:cNvPr id="17554" name="Group 146"/>
          <p:cNvGrpSpPr>
            <a:grpSpLocks/>
          </p:cNvGrpSpPr>
          <p:nvPr/>
        </p:nvGrpSpPr>
        <p:grpSpPr bwMode="auto">
          <a:xfrm>
            <a:off x="2538680" y="4453098"/>
            <a:ext cx="457200" cy="542924"/>
            <a:chOff x="672" y="2736"/>
            <a:chExt cx="288" cy="342"/>
          </a:xfrm>
        </p:grpSpPr>
        <p:sp>
          <p:nvSpPr>
            <p:cNvPr id="17555" name="AutoShape 147"/>
            <p:cNvSpPr>
              <a:spLocks noChangeArrowheads="1"/>
            </p:cNvSpPr>
            <p:nvPr/>
          </p:nvSpPr>
          <p:spPr bwMode="auto">
            <a:xfrm>
              <a:off x="672" y="2736"/>
              <a:ext cx="288" cy="288"/>
            </a:xfrm>
            <a:prstGeom prst="triangle">
              <a:avLst>
                <a:gd name="adj" fmla="val 50000"/>
              </a:avLst>
            </a:prstGeom>
            <a:solidFill>
              <a:srgbClr val="FFFF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56" name="Text Box 148"/>
            <p:cNvSpPr txBox="1">
              <a:spLocks noChangeArrowheads="1"/>
            </p:cNvSpPr>
            <p:nvPr/>
          </p:nvSpPr>
          <p:spPr bwMode="auto">
            <a:xfrm>
              <a:off x="720" y="2787"/>
              <a:ext cx="180" cy="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2400">
                  <a:solidFill>
                    <a:srgbClr val="FF0000"/>
                  </a:solidFill>
                  <a:latin typeface="Calibri" panose="020F0502020204030204" pitchFamily="34" charset="0"/>
                  <a:cs typeface="Calibri" panose="020F0502020204030204" pitchFamily="34" charset="0"/>
                </a:rPr>
                <a:t>!</a:t>
              </a:r>
            </a:p>
          </p:txBody>
        </p:sp>
      </p:grpSp>
      <p:sp>
        <p:nvSpPr>
          <p:cNvPr id="154" name="CasellaDiTesto 153"/>
          <p:cNvSpPr txBox="1"/>
          <p:nvPr/>
        </p:nvSpPr>
        <p:spPr>
          <a:xfrm>
            <a:off x="4262247" y="1174006"/>
            <a:ext cx="2005677" cy="369332"/>
          </a:xfrm>
          <a:prstGeom prst="rect">
            <a:avLst/>
          </a:prstGeom>
          <a:noFill/>
          <a:ln w="25400">
            <a:solidFill>
              <a:srgbClr val="FF0000"/>
            </a:solidFill>
          </a:ln>
        </p:spPr>
        <p:txBody>
          <a:bodyPr wrap="none" rtlCol="0">
            <a:spAutoFit/>
          </a:bodyPr>
          <a:lstStyle/>
          <a:p>
            <a:r>
              <a:rPr lang="en-US" dirty="0">
                <a:solidFill>
                  <a:srgbClr val="FF0000"/>
                </a:solidFill>
              </a:rPr>
              <a:t>B</a:t>
            </a:r>
            <a:r>
              <a:rPr lang="en-US" dirty="0" smtClean="0">
                <a:solidFill>
                  <a:srgbClr val="FF0000"/>
                </a:solidFill>
              </a:rPr>
              <a:t>ack-action noise</a:t>
            </a:r>
            <a:endParaRPr lang="en-US" dirty="0">
              <a:solidFill>
                <a:srgbClr val="FF0000"/>
              </a:solidFill>
            </a:endParaRPr>
          </a:p>
        </p:txBody>
      </p:sp>
      <p:sp>
        <p:nvSpPr>
          <p:cNvPr id="155" name="CasellaDiTesto 154"/>
          <p:cNvSpPr txBox="1"/>
          <p:nvPr/>
        </p:nvSpPr>
        <p:spPr>
          <a:xfrm>
            <a:off x="429731" y="1174006"/>
            <a:ext cx="2994787" cy="646331"/>
          </a:xfrm>
          <a:prstGeom prst="rect">
            <a:avLst/>
          </a:prstGeom>
          <a:noFill/>
          <a:ln w="25400">
            <a:solidFill>
              <a:srgbClr val="FF0000"/>
            </a:solidFill>
          </a:ln>
        </p:spPr>
        <p:txBody>
          <a:bodyPr wrap="square" rtlCol="0">
            <a:spAutoFit/>
          </a:bodyPr>
          <a:lstStyle/>
          <a:p>
            <a:r>
              <a:rPr lang="en-US" dirty="0" err="1">
                <a:solidFill>
                  <a:srgbClr val="FF0000"/>
                </a:solidFill>
              </a:rPr>
              <a:t>A</a:t>
            </a:r>
            <a:r>
              <a:rPr lang="en-US" dirty="0" err="1" smtClean="0">
                <a:solidFill>
                  <a:srgbClr val="FF0000"/>
                </a:solidFill>
              </a:rPr>
              <a:t>ccoppiamento</a:t>
            </a:r>
            <a:r>
              <a:rPr lang="en-US" dirty="0" smtClean="0">
                <a:solidFill>
                  <a:srgbClr val="FF0000"/>
                </a:solidFill>
              </a:rPr>
              <a:t> </a:t>
            </a:r>
            <a:r>
              <a:rPr lang="en-US" dirty="0" err="1" smtClean="0">
                <a:solidFill>
                  <a:srgbClr val="FF0000"/>
                </a:solidFill>
              </a:rPr>
              <a:t>magnetico</a:t>
            </a:r>
            <a:r>
              <a:rPr lang="en-US" dirty="0" smtClean="0">
                <a:solidFill>
                  <a:srgbClr val="FF0000"/>
                </a:solidFill>
              </a:rPr>
              <a:t> con </a:t>
            </a:r>
            <a:r>
              <a:rPr lang="en-US" dirty="0" err="1" smtClean="0">
                <a:solidFill>
                  <a:srgbClr val="FF0000"/>
                </a:solidFill>
              </a:rPr>
              <a:t>cavità</a:t>
            </a:r>
            <a:endParaRPr lang="en-US" dirty="0">
              <a:solidFill>
                <a:srgbClr val="FF0000"/>
              </a:solidFill>
            </a:endParaRPr>
          </a:p>
        </p:txBody>
      </p:sp>
      <p:sp>
        <p:nvSpPr>
          <p:cNvPr id="156" name="CasellaDiTesto 155"/>
          <p:cNvSpPr txBox="1"/>
          <p:nvPr/>
        </p:nvSpPr>
        <p:spPr>
          <a:xfrm>
            <a:off x="2232212"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157" name="Freccia a destra 156"/>
          <p:cNvSpPr/>
          <p:nvPr/>
        </p:nvSpPr>
        <p:spPr>
          <a:xfrm>
            <a:off x="3643125" y="1222420"/>
            <a:ext cx="368674" cy="288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49" name="AutoShape 141"/>
          <p:cNvSpPr>
            <a:spLocks noChangeArrowheads="1"/>
          </p:cNvSpPr>
          <p:nvPr/>
        </p:nvSpPr>
        <p:spPr bwMode="auto">
          <a:xfrm rot="17876985">
            <a:off x="5085039" y="3598483"/>
            <a:ext cx="1155167" cy="144000"/>
          </a:xfrm>
          <a:prstGeom prst="rightArrow">
            <a:avLst>
              <a:gd name="adj1" fmla="val 50000"/>
              <a:gd name="adj2" fmla="val 20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17550" name="AutoShape 142"/>
          <p:cNvSpPr>
            <a:spLocks noChangeArrowheads="1"/>
          </p:cNvSpPr>
          <p:nvPr/>
        </p:nvSpPr>
        <p:spPr bwMode="auto">
          <a:xfrm rot="3933914">
            <a:off x="6194664" y="3862786"/>
            <a:ext cx="914400" cy="144000"/>
          </a:xfrm>
          <a:prstGeom prst="leftArrow">
            <a:avLst>
              <a:gd name="adj1" fmla="val 50000"/>
              <a:gd name="adj2" fmla="val 1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alibri" panose="020F0502020204030204" pitchFamily="34" charset="0"/>
              <a:cs typeface="Calibri" panose="020F0502020204030204" pitchFamily="34" charset="0"/>
            </a:endParaRPr>
          </a:p>
        </p:txBody>
      </p:sp>
      <p:sp>
        <p:nvSpPr>
          <p:cNvPr id="6" name="Rettangolo 5"/>
          <p:cNvSpPr/>
          <p:nvPr/>
        </p:nvSpPr>
        <p:spPr>
          <a:xfrm>
            <a:off x="2420938" y="4188153"/>
            <a:ext cx="3502487" cy="1611321"/>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ttangolo 6"/>
          <p:cNvSpPr/>
          <p:nvPr/>
        </p:nvSpPr>
        <p:spPr>
          <a:xfrm>
            <a:off x="6344113" y="4367222"/>
            <a:ext cx="2363699" cy="76222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58"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59"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16</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832007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635188" y="385482"/>
            <a:ext cx="1873623" cy="369332"/>
          </a:xfrm>
          <a:prstGeom prst="rect">
            <a:avLst/>
          </a:prstGeom>
          <a:noFill/>
        </p:spPr>
        <p:txBody>
          <a:bodyPr wrap="square" rtlCol="0">
            <a:spAutoFit/>
          </a:bodyPr>
          <a:lstStyle/>
          <a:p>
            <a:r>
              <a:rPr lang="it-IT" dirty="0" err="1" smtClean="0"/>
              <a:t>Things</a:t>
            </a:r>
            <a:r>
              <a:rPr lang="it-IT" dirty="0" smtClean="0"/>
              <a:t> to do list</a:t>
            </a:r>
          </a:p>
        </p:txBody>
      </p:sp>
      <p:sp>
        <p:nvSpPr>
          <p:cNvPr id="3" name="CasellaDiTesto 2"/>
          <p:cNvSpPr txBox="1"/>
          <p:nvPr/>
        </p:nvSpPr>
        <p:spPr>
          <a:xfrm>
            <a:off x="878541" y="1551563"/>
            <a:ext cx="7664824" cy="350865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it-IT" sz="1600" dirty="0"/>
              <a:t>Verificare la possibilità di utilizzo di </a:t>
            </a:r>
            <a:r>
              <a:rPr lang="it-IT" sz="1600" dirty="0" smtClean="0"/>
              <a:t>un </a:t>
            </a:r>
            <a:r>
              <a:rPr lang="it-IT" sz="1600" dirty="0" err="1" smtClean="0"/>
              <a:t>Microstrip</a:t>
            </a:r>
            <a:r>
              <a:rPr lang="it-IT" sz="1600" dirty="0" smtClean="0"/>
              <a:t> </a:t>
            </a:r>
            <a:r>
              <a:rPr lang="it-IT" sz="1600" dirty="0"/>
              <a:t>SQUID </a:t>
            </a:r>
            <a:r>
              <a:rPr lang="it-IT" sz="1600" dirty="0" err="1"/>
              <a:t>Amplifier</a:t>
            </a:r>
            <a:r>
              <a:rPr lang="it-IT" sz="1600" dirty="0"/>
              <a:t> fino a 70 </a:t>
            </a:r>
            <a:r>
              <a:rPr lang="it-IT" sz="1600" dirty="0" smtClean="0"/>
              <a:t>MHz e nel caso acquistarne uno (</a:t>
            </a:r>
            <a:r>
              <a:rPr lang="it-IT" sz="1600" dirty="0" err="1" smtClean="0"/>
              <a:t>ezSQUID</a:t>
            </a:r>
            <a:r>
              <a:rPr lang="it-IT" sz="1600" dirty="0" smtClean="0"/>
              <a:t>)</a:t>
            </a:r>
            <a:endParaRPr lang="it-IT" sz="1600" dirty="0"/>
          </a:p>
          <a:p>
            <a:pPr marL="285750" indent="-285750">
              <a:spcAft>
                <a:spcPts val="600"/>
              </a:spcAft>
              <a:buFont typeface="Arial" panose="020B0604020202020204" pitchFamily="34" charset="0"/>
              <a:buChar char="•"/>
            </a:pPr>
            <a:r>
              <a:rPr lang="it-IT" sz="1600" dirty="0"/>
              <a:t>Costruzione di una test </a:t>
            </a:r>
            <a:r>
              <a:rPr lang="it-IT" sz="1600" dirty="0" err="1"/>
              <a:t>facility</a:t>
            </a:r>
            <a:r>
              <a:rPr lang="it-IT" sz="1600" dirty="0"/>
              <a:t> operante in </a:t>
            </a:r>
            <a:r>
              <a:rPr lang="it-IT" sz="1600" dirty="0" err="1"/>
              <a:t>LHe</a:t>
            </a:r>
            <a:endParaRPr lang="it-IT" sz="1600" dirty="0"/>
          </a:p>
          <a:p>
            <a:pPr marL="285750" indent="-285750">
              <a:spcAft>
                <a:spcPts val="600"/>
              </a:spcAft>
              <a:buFont typeface="Arial" panose="020B0604020202020204" pitchFamily="34" charset="0"/>
              <a:buChar char="•"/>
            </a:pPr>
            <a:r>
              <a:rPr lang="it-IT" sz="1600" dirty="0" smtClean="0"/>
              <a:t>Acquisire </a:t>
            </a:r>
            <a:r>
              <a:rPr lang="it-IT" sz="1600" dirty="0"/>
              <a:t>e testare sensori SQUID custom realizzati per alta frequenza (bassa capacità parassita fra input coil e SQUID </a:t>
            </a:r>
            <a:r>
              <a:rPr lang="it-IT" sz="1600" dirty="0" err="1"/>
              <a:t>loop</a:t>
            </a:r>
            <a:r>
              <a:rPr lang="it-IT" sz="1600" dirty="0"/>
              <a:t>) da </a:t>
            </a:r>
            <a:r>
              <a:rPr lang="it-IT" sz="1600" dirty="0" err="1"/>
              <a:t>Supracon</a:t>
            </a:r>
            <a:r>
              <a:rPr lang="it-IT" sz="1600" dirty="0"/>
              <a:t>? PTB/Magnicon? IBS/Corea?</a:t>
            </a:r>
          </a:p>
          <a:p>
            <a:pPr marL="285750" indent="-285750">
              <a:spcAft>
                <a:spcPts val="600"/>
              </a:spcAft>
              <a:buFont typeface="Arial" panose="020B0604020202020204" pitchFamily="34" charset="0"/>
              <a:buChar char="•"/>
            </a:pPr>
            <a:r>
              <a:rPr lang="it-IT" sz="1600" dirty="0"/>
              <a:t>Elettronica </a:t>
            </a:r>
            <a:r>
              <a:rPr lang="it-IT" sz="1600" dirty="0" smtClean="0"/>
              <a:t>dedicata, </a:t>
            </a:r>
            <a:r>
              <a:rPr lang="it-IT" sz="1600" dirty="0"/>
              <a:t>veloce e a basso </a:t>
            </a:r>
            <a:r>
              <a:rPr lang="it-IT" sz="1600" dirty="0" smtClean="0"/>
              <a:t>rumore, su modello di quella del PTB</a:t>
            </a:r>
            <a:endParaRPr lang="it-IT" sz="1600" dirty="0"/>
          </a:p>
          <a:p>
            <a:pPr marL="285750" indent="-285750">
              <a:spcAft>
                <a:spcPts val="600"/>
              </a:spcAft>
              <a:buFont typeface="Arial" panose="020B0604020202020204" pitchFamily="34" charset="0"/>
              <a:buChar char="•"/>
            </a:pPr>
            <a:r>
              <a:rPr lang="it-IT" sz="1600" dirty="0" smtClean="0"/>
              <a:t>Cavo </a:t>
            </a:r>
            <a:r>
              <a:rPr lang="it-IT" sz="1600" dirty="0"/>
              <a:t>criogenico speciale </a:t>
            </a:r>
            <a:r>
              <a:rPr lang="it-IT" sz="1600" dirty="0" smtClean="0"/>
              <a:t>più corto possibile tra </a:t>
            </a:r>
            <a:r>
              <a:rPr lang="it-IT" sz="1600" dirty="0"/>
              <a:t>elettronica e sensore squid </a:t>
            </a:r>
            <a:endParaRPr lang="it-IT" sz="1600" dirty="0" smtClean="0"/>
          </a:p>
          <a:p>
            <a:pPr marL="285750" indent="-285750">
              <a:spcAft>
                <a:spcPts val="600"/>
              </a:spcAft>
              <a:buFont typeface="Arial" panose="020B0604020202020204" pitchFamily="34" charset="0"/>
              <a:buChar char="•"/>
            </a:pPr>
            <a:r>
              <a:rPr lang="it-IT" sz="1600" dirty="0" smtClean="0"/>
              <a:t>Progettazione FEM del sistema cavità – pick-up – linea risonante – SQUID con ottimizzazione del rumore</a:t>
            </a:r>
          </a:p>
          <a:p>
            <a:pPr marL="285750" indent="-285750">
              <a:spcAft>
                <a:spcPts val="600"/>
              </a:spcAft>
              <a:buFont typeface="Arial" panose="020B0604020202020204" pitchFamily="34" charset="0"/>
              <a:buChar char="•"/>
            </a:pPr>
            <a:r>
              <a:rPr lang="it-IT" sz="1600" dirty="0" smtClean="0"/>
              <a:t>Costruzione di una linea risonante a basse perdite tra pick-up e induttanza di ingresso dello SQUID</a:t>
            </a:r>
          </a:p>
        </p:txBody>
      </p:sp>
      <p:sp>
        <p:nvSpPr>
          <p:cNvPr id="11"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2"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3"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17</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856537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16774" y="3244334"/>
            <a:ext cx="710451" cy="369332"/>
          </a:xfrm>
          <a:prstGeom prst="rect">
            <a:avLst/>
          </a:prstGeom>
          <a:noFill/>
        </p:spPr>
        <p:txBody>
          <a:bodyPr wrap="none" rtlCol="0">
            <a:spAutoFit/>
          </a:bodyPr>
          <a:lstStyle/>
          <a:p>
            <a:r>
              <a:rPr lang="it-IT" dirty="0" smtClean="0"/>
              <a:t>FINE</a:t>
            </a:r>
            <a:endParaRPr lang="en-US" dirty="0"/>
          </a:p>
        </p:txBody>
      </p:sp>
    </p:spTree>
    <p:extLst>
      <p:ext uri="{BB962C8B-B14F-4D97-AF65-F5344CB8AC3E}">
        <p14:creationId xmlns:p14="http://schemas.microsoft.com/office/powerpoint/2010/main" val="2716656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385763" y="1958975"/>
            <a:ext cx="4186237"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it-IT" sz="1400">
                <a:solidFill>
                  <a:srgbClr val="000000"/>
                </a:solidFill>
                <a:latin typeface="Comic Sans MS" panose="030F0702030302020204" pitchFamily="66" charset="0"/>
              </a:rPr>
              <a:t>High spatial resolution</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small pickup loop (</a:t>
            </a:r>
            <a:r>
              <a:rPr lang="en-US" altLang="it-IT" sz="1400">
                <a:solidFill>
                  <a:srgbClr val="000000"/>
                </a:solidFill>
                <a:latin typeface="Symbol" panose="05050102010706020507" pitchFamily="18" charset="2"/>
              </a:rPr>
              <a:t>F</a:t>
            </a:r>
            <a:r>
              <a:rPr lang="en-US" altLang="it-IT" sz="1400">
                <a:solidFill>
                  <a:srgbClr val="000000"/>
                </a:solidFill>
                <a:latin typeface="Comic Sans MS" panose="030F0702030302020204" pitchFamily="66" charset="0"/>
              </a:rPr>
              <a:t> ≈ 10 </a:t>
            </a:r>
            <a:r>
              <a:rPr lang="en-US" altLang="it-IT" sz="1400">
                <a:solidFill>
                  <a:srgbClr val="000000"/>
                </a:solidFill>
                <a:latin typeface="Symbol" panose="05050102010706020507" pitchFamily="18" charset="2"/>
              </a:rPr>
              <a:t>m</a:t>
            </a:r>
            <a:r>
              <a:rPr lang="en-US" altLang="it-IT" sz="1400">
                <a:solidFill>
                  <a:srgbClr val="000000"/>
                </a:solidFill>
                <a:latin typeface="Comic Sans MS" panose="030F0702030302020204" pitchFamily="66" charset="0"/>
              </a:rPr>
              <a:t>m)</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SQUID loop as pickup</a:t>
            </a:r>
          </a:p>
          <a:p>
            <a:pPr algn="ctr" fontAlgn="base">
              <a:spcBef>
                <a:spcPct val="0"/>
              </a:spcBef>
              <a:spcAft>
                <a:spcPct val="0"/>
              </a:spcAft>
            </a:pPr>
            <a:r>
              <a:rPr lang="en-US" altLang="it-IT" sz="1400">
                <a:solidFill>
                  <a:srgbClr val="000000"/>
                </a:solidFill>
                <a:latin typeface="Comic Sans MS" panose="030F0702030302020204" pitchFamily="66" charset="0"/>
              </a:rPr>
              <a:t>(uncoupled SQUID)</a:t>
            </a:r>
          </a:p>
        </p:txBody>
      </p:sp>
      <p:pic>
        <p:nvPicPr>
          <p:cNvPr id="2458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184650"/>
            <a:ext cx="41211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3" name="Text Box 7"/>
          <p:cNvSpPr txBox="1">
            <a:spLocks noChangeArrowheads="1"/>
          </p:cNvSpPr>
          <p:nvPr/>
        </p:nvSpPr>
        <p:spPr bwMode="auto">
          <a:xfrm>
            <a:off x="5148263" y="1668463"/>
            <a:ext cx="403225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it-IT" sz="1400">
                <a:solidFill>
                  <a:srgbClr val="000000"/>
                </a:solidFill>
                <a:latin typeface="Comic Sans MS" panose="030F0702030302020204" pitchFamily="66" charset="0"/>
              </a:rPr>
              <a:t>High field resolution</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large pickup loop</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thin-film or wire-wound coil connected to a coupled SQUID</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Best performance</a:t>
            </a:r>
          </a:p>
          <a:p>
            <a:pPr algn="ctr" fontAlgn="base">
              <a:spcBef>
                <a:spcPct val="0"/>
              </a:spcBef>
              <a:spcAft>
                <a:spcPct val="0"/>
              </a:spcAft>
            </a:pPr>
            <a:r>
              <a:rPr lang="en-US" altLang="it-IT" sz="1400">
                <a:solidFill>
                  <a:srgbClr val="000000"/>
                </a:solidFill>
                <a:latin typeface="Comic Sans MS" panose="030F0702030302020204" pitchFamily="66" charset="0"/>
              </a:rPr>
              <a:t>S</a:t>
            </a:r>
            <a:r>
              <a:rPr lang="en-US" altLang="it-IT" sz="1400" baseline="-25000">
                <a:solidFill>
                  <a:srgbClr val="000000"/>
                </a:solidFill>
                <a:latin typeface="Comic Sans MS" panose="030F0702030302020204" pitchFamily="66" charset="0"/>
              </a:rPr>
              <a:t>B</a:t>
            </a:r>
            <a:r>
              <a:rPr lang="en-US" altLang="it-IT" sz="1400">
                <a:solidFill>
                  <a:srgbClr val="000000"/>
                </a:solidFill>
                <a:latin typeface="Comic Sans MS" panose="030F0702030302020204" pitchFamily="66" charset="0"/>
              </a:rPr>
              <a:t> </a:t>
            </a:r>
            <a:r>
              <a:rPr lang="en-US" altLang="it-IT" sz="1400" baseline="30000">
                <a:solidFill>
                  <a:srgbClr val="000000"/>
                </a:solidFill>
                <a:latin typeface="Comic Sans MS" panose="030F0702030302020204" pitchFamily="66" charset="0"/>
              </a:rPr>
              <a:t>1/2</a:t>
            </a:r>
            <a:r>
              <a:rPr lang="en-US" altLang="it-IT" sz="1400">
                <a:solidFill>
                  <a:srgbClr val="000000"/>
                </a:solidFill>
                <a:latin typeface="Comic Sans MS" panose="030F0702030302020204" pitchFamily="66" charset="0"/>
              </a:rPr>
              <a:t> = 0.9 fT/Hz</a:t>
            </a:r>
            <a:r>
              <a:rPr lang="en-US" altLang="it-IT" sz="1400" baseline="30000">
                <a:solidFill>
                  <a:srgbClr val="000000"/>
                </a:solidFill>
                <a:latin typeface="Comic Sans MS" panose="030F0702030302020204" pitchFamily="66" charset="0"/>
              </a:rPr>
              <a:t>1/2</a:t>
            </a:r>
            <a:endParaRPr lang="en-US" altLang="it-IT" sz="1400">
              <a:solidFill>
                <a:srgbClr val="000000"/>
              </a:solidFill>
              <a:latin typeface="Comic Sans MS" panose="030F0702030302020204" pitchFamily="66" charset="0"/>
            </a:endParaRPr>
          </a:p>
        </p:txBody>
      </p:sp>
      <p:sp>
        <p:nvSpPr>
          <p:cNvPr id="24585" name="Text Box 9"/>
          <p:cNvSpPr txBox="1">
            <a:spLocks noChangeArrowheads="1"/>
          </p:cNvSpPr>
          <p:nvPr/>
        </p:nvSpPr>
        <p:spPr bwMode="auto">
          <a:xfrm>
            <a:off x="215900" y="1011238"/>
            <a:ext cx="42910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600">
                <a:solidFill>
                  <a:srgbClr val="000000"/>
                </a:solidFill>
                <a:latin typeface="Comic Sans MS" panose="030F0702030302020204" pitchFamily="66" charset="0"/>
              </a:rPr>
              <a:t>Magnetometers for High Spatial Resolution</a:t>
            </a:r>
          </a:p>
          <a:p>
            <a:pPr algn="ctr" fontAlgn="base">
              <a:spcBef>
                <a:spcPct val="0"/>
              </a:spcBef>
              <a:spcAft>
                <a:spcPct val="0"/>
              </a:spcAft>
            </a:pPr>
            <a:r>
              <a:rPr lang="en-US" altLang="it-IT" sz="1600">
                <a:solidFill>
                  <a:srgbClr val="000000"/>
                </a:solidFill>
                <a:latin typeface="Comic Sans MS" panose="030F0702030302020204" pitchFamily="66" charset="0"/>
              </a:rPr>
              <a:t>(for scanning magnetic microscopes)</a:t>
            </a:r>
          </a:p>
        </p:txBody>
      </p:sp>
      <p:sp>
        <p:nvSpPr>
          <p:cNvPr id="24586" name="Text Box 10"/>
          <p:cNvSpPr txBox="1">
            <a:spLocks noChangeArrowheads="1"/>
          </p:cNvSpPr>
          <p:nvPr/>
        </p:nvSpPr>
        <p:spPr bwMode="auto">
          <a:xfrm>
            <a:off x="4895850" y="1004888"/>
            <a:ext cx="4090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Magnetometers for High Field Resolution</a:t>
            </a:r>
          </a:p>
        </p:txBody>
      </p:sp>
      <p:sp>
        <p:nvSpPr>
          <p:cNvPr id="24587" name="AutoShape 11"/>
          <p:cNvSpPr>
            <a:spLocks noChangeArrowheads="1"/>
          </p:cNvSpPr>
          <p:nvPr/>
        </p:nvSpPr>
        <p:spPr bwMode="auto">
          <a:xfrm>
            <a:off x="2268538" y="2276475"/>
            <a:ext cx="358775" cy="252413"/>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588" name="AutoShape 12"/>
          <p:cNvSpPr>
            <a:spLocks noChangeArrowheads="1"/>
          </p:cNvSpPr>
          <p:nvPr/>
        </p:nvSpPr>
        <p:spPr bwMode="auto">
          <a:xfrm>
            <a:off x="2268538" y="2960688"/>
            <a:ext cx="358775" cy="25241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24660" name="Group 84"/>
          <p:cNvGrpSpPr>
            <a:grpSpLocks/>
          </p:cNvGrpSpPr>
          <p:nvPr/>
        </p:nvGrpSpPr>
        <p:grpSpPr bwMode="auto">
          <a:xfrm>
            <a:off x="4708525" y="4652963"/>
            <a:ext cx="4076700" cy="1728787"/>
            <a:chOff x="2966" y="2636"/>
            <a:chExt cx="2568" cy="1089"/>
          </a:xfrm>
        </p:grpSpPr>
        <p:sp>
          <p:nvSpPr>
            <p:cNvPr id="24590" name="Text Box 14"/>
            <p:cNvSpPr txBox="1">
              <a:spLocks noChangeAspect="1" noChangeArrowheads="1"/>
            </p:cNvSpPr>
            <p:nvPr/>
          </p:nvSpPr>
          <p:spPr bwMode="auto">
            <a:xfrm>
              <a:off x="4909" y="2636"/>
              <a:ext cx="305"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24608" name="Text Box 32"/>
            <p:cNvSpPr txBox="1">
              <a:spLocks noChangeAspect="1" noChangeArrowheads="1"/>
            </p:cNvSpPr>
            <p:nvPr/>
          </p:nvSpPr>
          <p:spPr bwMode="auto">
            <a:xfrm>
              <a:off x="4726" y="2876"/>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24621" name="Text Box 45"/>
            <p:cNvSpPr txBox="1">
              <a:spLocks noChangeAspect="1" noChangeArrowheads="1"/>
            </p:cNvSpPr>
            <p:nvPr/>
          </p:nvSpPr>
          <p:spPr bwMode="auto">
            <a:xfrm flipH="1">
              <a:off x="3436" y="2876"/>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p</a:t>
              </a:r>
              <a:endParaRPr lang="it-IT" altLang="it-IT" sz="800" baseline="-25000">
                <a:solidFill>
                  <a:srgbClr val="000000"/>
                </a:solidFill>
                <a:latin typeface="Comic Sans MS" panose="030F0702030302020204" pitchFamily="66" charset="0"/>
              </a:endParaRPr>
            </a:p>
          </p:txBody>
        </p:sp>
        <p:grpSp>
          <p:nvGrpSpPr>
            <p:cNvPr id="24659" name="Group 83"/>
            <p:cNvGrpSpPr>
              <a:grpSpLocks/>
            </p:cNvGrpSpPr>
            <p:nvPr/>
          </p:nvGrpSpPr>
          <p:grpSpPr bwMode="auto">
            <a:xfrm>
              <a:off x="3169" y="2691"/>
              <a:ext cx="2365" cy="545"/>
              <a:chOff x="3032" y="2691"/>
              <a:chExt cx="2365" cy="545"/>
            </a:xfrm>
          </p:grpSpPr>
          <p:sp>
            <p:nvSpPr>
              <p:cNvPr id="24591" name="Line 15"/>
              <p:cNvSpPr>
                <a:spLocks noChangeAspect="1" noChangeShapeType="1"/>
              </p:cNvSpPr>
              <p:nvPr/>
            </p:nvSpPr>
            <p:spPr bwMode="auto">
              <a:xfrm>
                <a:off x="4450" y="2833"/>
                <a:ext cx="339"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24592" name="Group 16"/>
              <p:cNvGrpSpPr>
                <a:grpSpLocks noChangeAspect="1"/>
              </p:cNvGrpSpPr>
              <p:nvPr/>
            </p:nvGrpSpPr>
            <p:grpSpPr bwMode="auto">
              <a:xfrm rot="-5400000">
                <a:off x="4670" y="2952"/>
                <a:ext cx="273" cy="36"/>
                <a:chOff x="5537" y="4520"/>
                <a:chExt cx="453" cy="57"/>
              </a:xfrm>
            </p:grpSpPr>
            <p:grpSp>
              <p:nvGrpSpPr>
                <p:cNvPr id="24593" name="Group 17"/>
                <p:cNvGrpSpPr>
                  <a:grpSpLocks noChangeAspect="1"/>
                </p:cNvGrpSpPr>
                <p:nvPr/>
              </p:nvGrpSpPr>
              <p:grpSpPr bwMode="auto">
                <a:xfrm rot="5400000">
                  <a:off x="5622" y="4435"/>
                  <a:ext cx="57" cy="227"/>
                  <a:chOff x="5311" y="4859"/>
                  <a:chExt cx="113" cy="452"/>
                </a:xfrm>
              </p:grpSpPr>
              <p:grpSp>
                <p:nvGrpSpPr>
                  <p:cNvPr id="24594" name="Group 18"/>
                  <p:cNvGrpSpPr>
                    <a:grpSpLocks noChangeAspect="1"/>
                  </p:cNvGrpSpPr>
                  <p:nvPr/>
                </p:nvGrpSpPr>
                <p:grpSpPr bwMode="auto">
                  <a:xfrm flipV="1">
                    <a:off x="5311" y="4859"/>
                    <a:ext cx="113" cy="226"/>
                    <a:chOff x="5311" y="4859"/>
                    <a:chExt cx="113" cy="226"/>
                  </a:xfrm>
                </p:grpSpPr>
                <p:sp>
                  <p:nvSpPr>
                    <p:cNvPr id="24595" name="Arc 1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596" name="Arc 2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597" name="Group 21"/>
                  <p:cNvGrpSpPr>
                    <a:grpSpLocks noChangeAspect="1"/>
                  </p:cNvGrpSpPr>
                  <p:nvPr/>
                </p:nvGrpSpPr>
                <p:grpSpPr bwMode="auto">
                  <a:xfrm flipV="1">
                    <a:off x="5311" y="5085"/>
                    <a:ext cx="113" cy="226"/>
                    <a:chOff x="5311" y="4859"/>
                    <a:chExt cx="113" cy="226"/>
                  </a:xfrm>
                </p:grpSpPr>
                <p:sp>
                  <p:nvSpPr>
                    <p:cNvPr id="24598" name="Arc 2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599" name="Arc 2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24600" name="Group 24"/>
                <p:cNvGrpSpPr>
                  <a:grpSpLocks noChangeAspect="1"/>
                </p:cNvGrpSpPr>
                <p:nvPr/>
              </p:nvGrpSpPr>
              <p:grpSpPr bwMode="auto">
                <a:xfrm rot="5400000">
                  <a:off x="5848" y="4435"/>
                  <a:ext cx="57" cy="227"/>
                  <a:chOff x="5311" y="4859"/>
                  <a:chExt cx="113" cy="452"/>
                </a:xfrm>
              </p:grpSpPr>
              <p:grpSp>
                <p:nvGrpSpPr>
                  <p:cNvPr id="24601" name="Group 25"/>
                  <p:cNvGrpSpPr>
                    <a:grpSpLocks noChangeAspect="1"/>
                  </p:cNvGrpSpPr>
                  <p:nvPr/>
                </p:nvGrpSpPr>
                <p:grpSpPr bwMode="auto">
                  <a:xfrm flipV="1">
                    <a:off x="5311" y="4859"/>
                    <a:ext cx="113" cy="226"/>
                    <a:chOff x="5311" y="4859"/>
                    <a:chExt cx="113" cy="226"/>
                  </a:xfrm>
                </p:grpSpPr>
                <p:sp>
                  <p:nvSpPr>
                    <p:cNvPr id="24602" name="Arc 2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03" name="Arc 2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04" name="Group 28"/>
                  <p:cNvGrpSpPr>
                    <a:grpSpLocks noChangeAspect="1"/>
                  </p:cNvGrpSpPr>
                  <p:nvPr/>
                </p:nvGrpSpPr>
                <p:grpSpPr bwMode="auto">
                  <a:xfrm flipV="1">
                    <a:off x="5311" y="5085"/>
                    <a:ext cx="113" cy="226"/>
                    <a:chOff x="5311" y="4859"/>
                    <a:chExt cx="113" cy="226"/>
                  </a:xfrm>
                </p:grpSpPr>
                <p:sp>
                  <p:nvSpPr>
                    <p:cNvPr id="24605" name="Arc 2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06" name="Arc 3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24607" name="Line 31"/>
              <p:cNvSpPr>
                <a:spLocks noChangeAspect="1" noChangeShapeType="1"/>
              </p:cNvSpPr>
              <p:nvPr/>
            </p:nvSpPr>
            <p:spPr bwMode="auto">
              <a:xfrm>
                <a:off x="4450" y="3104"/>
                <a:ext cx="339"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09" name="Oval 33"/>
              <p:cNvSpPr>
                <a:spLocks noChangeArrowheads="1"/>
              </p:cNvSpPr>
              <p:nvPr/>
            </p:nvSpPr>
            <p:spPr bwMode="auto">
              <a:xfrm>
                <a:off x="4439" y="2821"/>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10" name="Oval 34"/>
              <p:cNvSpPr>
                <a:spLocks noChangeArrowheads="1"/>
              </p:cNvSpPr>
              <p:nvPr/>
            </p:nvSpPr>
            <p:spPr bwMode="auto">
              <a:xfrm>
                <a:off x="4427" y="3094"/>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11" name="Oval 35"/>
              <p:cNvSpPr>
                <a:spLocks noChangeAspect="1" noChangeArrowheads="1"/>
              </p:cNvSpPr>
              <p:nvPr/>
            </p:nvSpPr>
            <p:spPr bwMode="auto">
              <a:xfrm>
                <a:off x="5022" y="2784"/>
                <a:ext cx="347" cy="346"/>
              </a:xfrm>
              <a:prstGeom prst="ellipse">
                <a:avLst/>
              </a:prstGeom>
              <a:noFill/>
              <a:ln w="1905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24612" name="Group 36"/>
              <p:cNvGrpSpPr>
                <a:grpSpLocks noChangeAspect="1"/>
              </p:cNvGrpSpPr>
              <p:nvPr/>
            </p:nvGrpSpPr>
            <p:grpSpPr bwMode="auto">
              <a:xfrm>
                <a:off x="5340" y="2928"/>
                <a:ext cx="57" cy="58"/>
                <a:chOff x="4032" y="864"/>
                <a:chExt cx="96" cy="96"/>
              </a:xfrm>
            </p:grpSpPr>
            <p:sp>
              <p:nvSpPr>
                <p:cNvPr id="24613" name="Line 37"/>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14" name="Line 38"/>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15" name="Group 39"/>
              <p:cNvGrpSpPr>
                <a:grpSpLocks noChangeAspect="1"/>
              </p:cNvGrpSpPr>
              <p:nvPr/>
            </p:nvGrpSpPr>
            <p:grpSpPr bwMode="auto">
              <a:xfrm>
                <a:off x="4993" y="2928"/>
                <a:ext cx="58" cy="58"/>
                <a:chOff x="4032" y="864"/>
                <a:chExt cx="96" cy="96"/>
              </a:xfrm>
            </p:grpSpPr>
            <p:sp>
              <p:nvSpPr>
                <p:cNvPr id="24616" name="Line 40"/>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17" name="Line 41"/>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24618" name="Line 42"/>
              <p:cNvSpPr>
                <a:spLocks noChangeAspect="1" noChangeShapeType="1"/>
              </p:cNvSpPr>
              <p:nvPr/>
            </p:nvSpPr>
            <p:spPr bwMode="auto">
              <a:xfrm flipH="1">
                <a:off x="3598" y="2833"/>
                <a:ext cx="83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19" name="Line 43"/>
              <p:cNvSpPr>
                <a:spLocks noChangeAspect="1" noChangeShapeType="1"/>
              </p:cNvSpPr>
              <p:nvPr/>
            </p:nvSpPr>
            <p:spPr bwMode="auto">
              <a:xfrm flipH="1">
                <a:off x="3598" y="3104"/>
                <a:ext cx="83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24622" name="Group 46"/>
              <p:cNvGrpSpPr>
                <a:grpSpLocks/>
              </p:cNvGrpSpPr>
              <p:nvPr/>
            </p:nvGrpSpPr>
            <p:grpSpPr bwMode="auto">
              <a:xfrm>
                <a:off x="3032" y="2691"/>
                <a:ext cx="272" cy="273"/>
                <a:chOff x="295" y="3095"/>
                <a:chExt cx="36" cy="273"/>
              </a:xfrm>
            </p:grpSpPr>
            <p:grpSp>
              <p:nvGrpSpPr>
                <p:cNvPr id="24623" name="Group 47"/>
                <p:cNvGrpSpPr>
                  <a:grpSpLocks noChangeAspect="1"/>
                </p:cNvGrpSpPr>
                <p:nvPr/>
              </p:nvGrpSpPr>
              <p:grpSpPr bwMode="auto">
                <a:xfrm flipH="1">
                  <a:off x="295" y="3231"/>
                  <a:ext cx="36" cy="137"/>
                  <a:chOff x="5311" y="4859"/>
                  <a:chExt cx="113" cy="452"/>
                </a:xfrm>
              </p:grpSpPr>
              <p:grpSp>
                <p:nvGrpSpPr>
                  <p:cNvPr id="24624" name="Group 48"/>
                  <p:cNvGrpSpPr>
                    <a:grpSpLocks noChangeAspect="1"/>
                  </p:cNvGrpSpPr>
                  <p:nvPr/>
                </p:nvGrpSpPr>
                <p:grpSpPr bwMode="auto">
                  <a:xfrm flipV="1">
                    <a:off x="5311" y="4859"/>
                    <a:ext cx="113" cy="226"/>
                    <a:chOff x="5311" y="4859"/>
                    <a:chExt cx="113" cy="226"/>
                  </a:xfrm>
                </p:grpSpPr>
                <p:sp>
                  <p:nvSpPr>
                    <p:cNvPr id="24625" name="Arc 4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26" name="Arc 5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27" name="Group 51"/>
                  <p:cNvGrpSpPr>
                    <a:grpSpLocks noChangeAspect="1"/>
                  </p:cNvGrpSpPr>
                  <p:nvPr/>
                </p:nvGrpSpPr>
                <p:grpSpPr bwMode="auto">
                  <a:xfrm flipV="1">
                    <a:off x="5311" y="5085"/>
                    <a:ext cx="113" cy="226"/>
                    <a:chOff x="5311" y="4859"/>
                    <a:chExt cx="113" cy="226"/>
                  </a:xfrm>
                </p:grpSpPr>
                <p:sp>
                  <p:nvSpPr>
                    <p:cNvPr id="24628" name="Arc 5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29" name="Arc 5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24630" name="Group 54"/>
                <p:cNvGrpSpPr>
                  <a:grpSpLocks noChangeAspect="1"/>
                </p:cNvGrpSpPr>
                <p:nvPr/>
              </p:nvGrpSpPr>
              <p:grpSpPr bwMode="auto">
                <a:xfrm flipH="1">
                  <a:off x="295" y="3095"/>
                  <a:ext cx="36" cy="137"/>
                  <a:chOff x="5311" y="4859"/>
                  <a:chExt cx="113" cy="452"/>
                </a:xfrm>
              </p:grpSpPr>
              <p:grpSp>
                <p:nvGrpSpPr>
                  <p:cNvPr id="24631" name="Group 55"/>
                  <p:cNvGrpSpPr>
                    <a:grpSpLocks noChangeAspect="1"/>
                  </p:cNvGrpSpPr>
                  <p:nvPr/>
                </p:nvGrpSpPr>
                <p:grpSpPr bwMode="auto">
                  <a:xfrm flipV="1">
                    <a:off x="5311" y="4859"/>
                    <a:ext cx="113" cy="226"/>
                    <a:chOff x="5311" y="4859"/>
                    <a:chExt cx="113" cy="226"/>
                  </a:xfrm>
                </p:grpSpPr>
                <p:sp>
                  <p:nvSpPr>
                    <p:cNvPr id="24632" name="Arc 5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33" name="Arc 5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34" name="Group 58"/>
                  <p:cNvGrpSpPr>
                    <a:grpSpLocks noChangeAspect="1"/>
                  </p:cNvGrpSpPr>
                  <p:nvPr/>
                </p:nvGrpSpPr>
                <p:grpSpPr bwMode="auto">
                  <a:xfrm flipV="1">
                    <a:off x="5311" y="5085"/>
                    <a:ext cx="113" cy="226"/>
                    <a:chOff x="5311" y="4859"/>
                    <a:chExt cx="113" cy="226"/>
                  </a:xfrm>
                </p:grpSpPr>
                <p:sp>
                  <p:nvSpPr>
                    <p:cNvPr id="24635" name="Arc 5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36" name="Arc 6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grpSp>
            <p:nvGrpSpPr>
              <p:cNvPr id="24637" name="Group 61"/>
              <p:cNvGrpSpPr>
                <a:grpSpLocks/>
              </p:cNvGrpSpPr>
              <p:nvPr/>
            </p:nvGrpSpPr>
            <p:grpSpPr bwMode="auto">
              <a:xfrm>
                <a:off x="3032" y="2958"/>
                <a:ext cx="272" cy="273"/>
                <a:chOff x="295" y="3095"/>
                <a:chExt cx="36" cy="273"/>
              </a:xfrm>
            </p:grpSpPr>
            <p:grpSp>
              <p:nvGrpSpPr>
                <p:cNvPr id="24638" name="Group 62"/>
                <p:cNvGrpSpPr>
                  <a:grpSpLocks noChangeAspect="1"/>
                </p:cNvGrpSpPr>
                <p:nvPr/>
              </p:nvGrpSpPr>
              <p:grpSpPr bwMode="auto">
                <a:xfrm flipH="1">
                  <a:off x="295" y="3231"/>
                  <a:ext cx="36" cy="137"/>
                  <a:chOff x="5311" y="4859"/>
                  <a:chExt cx="113" cy="452"/>
                </a:xfrm>
              </p:grpSpPr>
              <p:grpSp>
                <p:nvGrpSpPr>
                  <p:cNvPr id="24639" name="Group 63"/>
                  <p:cNvGrpSpPr>
                    <a:grpSpLocks noChangeAspect="1"/>
                  </p:cNvGrpSpPr>
                  <p:nvPr/>
                </p:nvGrpSpPr>
                <p:grpSpPr bwMode="auto">
                  <a:xfrm flipV="1">
                    <a:off x="5311" y="4859"/>
                    <a:ext cx="113" cy="226"/>
                    <a:chOff x="5311" y="4859"/>
                    <a:chExt cx="113" cy="226"/>
                  </a:xfrm>
                </p:grpSpPr>
                <p:sp>
                  <p:nvSpPr>
                    <p:cNvPr id="24640" name="Arc 6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41" name="Arc 6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42" name="Group 66"/>
                  <p:cNvGrpSpPr>
                    <a:grpSpLocks noChangeAspect="1"/>
                  </p:cNvGrpSpPr>
                  <p:nvPr/>
                </p:nvGrpSpPr>
                <p:grpSpPr bwMode="auto">
                  <a:xfrm flipV="1">
                    <a:off x="5311" y="5085"/>
                    <a:ext cx="113" cy="226"/>
                    <a:chOff x="5311" y="4859"/>
                    <a:chExt cx="113" cy="226"/>
                  </a:xfrm>
                </p:grpSpPr>
                <p:sp>
                  <p:nvSpPr>
                    <p:cNvPr id="24643" name="Arc 6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44" name="Arc 6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24645" name="Group 69"/>
                <p:cNvGrpSpPr>
                  <a:grpSpLocks noChangeAspect="1"/>
                </p:cNvGrpSpPr>
                <p:nvPr/>
              </p:nvGrpSpPr>
              <p:grpSpPr bwMode="auto">
                <a:xfrm flipH="1">
                  <a:off x="295" y="3095"/>
                  <a:ext cx="36" cy="137"/>
                  <a:chOff x="5311" y="4859"/>
                  <a:chExt cx="113" cy="452"/>
                </a:xfrm>
              </p:grpSpPr>
              <p:grpSp>
                <p:nvGrpSpPr>
                  <p:cNvPr id="24646" name="Group 70"/>
                  <p:cNvGrpSpPr>
                    <a:grpSpLocks noChangeAspect="1"/>
                  </p:cNvGrpSpPr>
                  <p:nvPr/>
                </p:nvGrpSpPr>
                <p:grpSpPr bwMode="auto">
                  <a:xfrm flipV="1">
                    <a:off x="5311" y="4859"/>
                    <a:ext cx="113" cy="226"/>
                    <a:chOff x="5311" y="4859"/>
                    <a:chExt cx="113" cy="226"/>
                  </a:xfrm>
                </p:grpSpPr>
                <p:sp>
                  <p:nvSpPr>
                    <p:cNvPr id="24647" name="Arc 7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48" name="Arc 7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24649" name="Group 73"/>
                  <p:cNvGrpSpPr>
                    <a:grpSpLocks noChangeAspect="1"/>
                  </p:cNvGrpSpPr>
                  <p:nvPr/>
                </p:nvGrpSpPr>
                <p:grpSpPr bwMode="auto">
                  <a:xfrm flipV="1">
                    <a:off x="5311" y="5085"/>
                    <a:ext cx="113" cy="226"/>
                    <a:chOff x="5311" y="4859"/>
                    <a:chExt cx="113" cy="226"/>
                  </a:xfrm>
                </p:grpSpPr>
                <p:sp>
                  <p:nvSpPr>
                    <p:cNvPr id="24650" name="Arc 7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51" name="Arc 7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24652" name="Line 76"/>
              <p:cNvSpPr>
                <a:spLocks noChangeShapeType="1"/>
              </p:cNvSpPr>
              <p:nvPr/>
            </p:nvSpPr>
            <p:spPr bwMode="auto">
              <a:xfrm>
                <a:off x="3304" y="2691"/>
                <a:ext cx="29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53" name="Line 77"/>
              <p:cNvSpPr>
                <a:spLocks noChangeShapeType="1"/>
              </p:cNvSpPr>
              <p:nvPr/>
            </p:nvSpPr>
            <p:spPr bwMode="auto">
              <a:xfrm>
                <a:off x="3304" y="3230"/>
                <a:ext cx="29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54" name="Line 78"/>
              <p:cNvSpPr>
                <a:spLocks noChangeShapeType="1"/>
              </p:cNvSpPr>
              <p:nvPr/>
            </p:nvSpPr>
            <p:spPr bwMode="auto">
              <a:xfrm>
                <a:off x="3598" y="2691"/>
                <a:ext cx="1" cy="142"/>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55" name="Line 79"/>
              <p:cNvSpPr>
                <a:spLocks noChangeShapeType="1"/>
              </p:cNvSpPr>
              <p:nvPr/>
            </p:nvSpPr>
            <p:spPr bwMode="auto">
              <a:xfrm>
                <a:off x="3599" y="3094"/>
                <a:ext cx="1" cy="142"/>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24656" name="Text Box 80"/>
            <p:cNvSpPr txBox="1">
              <a:spLocks noChangeAspect="1" noChangeArrowheads="1"/>
            </p:cNvSpPr>
            <p:nvPr/>
          </p:nvSpPr>
          <p:spPr bwMode="auto">
            <a:xfrm>
              <a:off x="5227" y="2840"/>
              <a:ext cx="216"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s</a:t>
              </a:r>
              <a:endParaRPr lang="it-IT" altLang="it-IT" sz="800" baseline="-25000">
                <a:solidFill>
                  <a:srgbClr val="000000"/>
                </a:solidFill>
                <a:latin typeface="Comic Sans MS" panose="030F0702030302020204" pitchFamily="66" charset="0"/>
              </a:endParaRPr>
            </a:p>
          </p:txBody>
        </p:sp>
        <p:sp>
          <p:nvSpPr>
            <p:cNvPr id="24657" name="Text Box 81"/>
            <p:cNvSpPr txBox="1">
              <a:spLocks noChangeArrowheads="1"/>
            </p:cNvSpPr>
            <p:nvPr/>
          </p:nvSpPr>
          <p:spPr bwMode="auto">
            <a:xfrm>
              <a:off x="3946" y="3097"/>
              <a:ext cx="6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200">
                  <a:solidFill>
                    <a:srgbClr val="000000"/>
                  </a:solidFill>
                  <a:latin typeface="Comic Sans MS" panose="030F0702030302020204" pitchFamily="66" charset="0"/>
                </a:rPr>
                <a:t>Flux </a:t>
              </a:r>
            </a:p>
            <a:p>
              <a:pPr algn="ctr" fontAlgn="base">
                <a:spcBef>
                  <a:spcPct val="0"/>
                </a:spcBef>
                <a:spcAft>
                  <a:spcPct val="0"/>
                </a:spcAft>
              </a:pPr>
              <a:r>
                <a:rPr lang="en-US" altLang="it-IT" sz="1200">
                  <a:solidFill>
                    <a:srgbClr val="000000"/>
                  </a:solidFill>
                  <a:latin typeface="Comic Sans MS" panose="030F0702030302020204" pitchFamily="66" charset="0"/>
                </a:rPr>
                <a:t>Transformer</a:t>
              </a:r>
            </a:p>
          </p:txBody>
        </p:sp>
        <p:sp>
          <p:nvSpPr>
            <p:cNvPr id="24658" name="Text Box 82"/>
            <p:cNvSpPr txBox="1">
              <a:spLocks noChangeArrowheads="1"/>
            </p:cNvSpPr>
            <p:nvPr/>
          </p:nvSpPr>
          <p:spPr bwMode="auto">
            <a:xfrm>
              <a:off x="2966" y="3265"/>
              <a:ext cx="923"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400">
                  <a:solidFill>
                    <a:srgbClr val="000000"/>
                  </a:solidFill>
                  <a:latin typeface="Comic Sans MS" panose="030F0702030302020204" pitchFamily="66" charset="0"/>
                </a:rPr>
                <a:t>Wire-wound or </a:t>
              </a:r>
            </a:p>
            <a:p>
              <a:pPr algn="ctr" fontAlgn="base">
                <a:spcBef>
                  <a:spcPct val="0"/>
                </a:spcBef>
                <a:spcAft>
                  <a:spcPct val="0"/>
                </a:spcAft>
              </a:pPr>
              <a:r>
                <a:rPr lang="en-US" altLang="it-IT" sz="1400">
                  <a:solidFill>
                    <a:srgbClr val="000000"/>
                  </a:solidFill>
                  <a:latin typeface="Comic Sans MS" panose="030F0702030302020204" pitchFamily="66" charset="0"/>
                </a:rPr>
                <a:t>Thin-film</a:t>
              </a:r>
            </a:p>
            <a:p>
              <a:pPr algn="ctr" fontAlgn="base">
                <a:spcBef>
                  <a:spcPct val="0"/>
                </a:spcBef>
                <a:spcAft>
                  <a:spcPct val="0"/>
                </a:spcAft>
              </a:pPr>
              <a:r>
                <a:rPr lang="en-US" altLang="it-IT" sz="1400">
                  <a:solidFill>
                    <a:srgbClr val="000000"/>
                  </a:solidFill>
                  <a:latin typeface="Comic Sans MS" panose="030F0702030302020204" pitchFamily="66" charset="0"/>
                </a:rPr>
                <a:t>Pickup</a:t>
              </a:r>
            </a:p>
          </p:txBody>
        </p:sp>
      </p:grpSp>
      <p:sp>
        <p:nvSpPr>
          <p:cNvPr id="24661" name="AutoShape 85"/>
          <p:cNvSpPr>
            <a:spLocks noChangeArrowheads="1"/>
          </p:cNvSpPr>
          <p:nvPr/>
        </p:nvSpPr>
        <p:spPr bwMode="auto">
          <a:xfrm>
            <a:off x="7004050" y="2024063"/>
            <a:ext cx="358775" cy="25241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62" name="AutoShape 86"/>
          <p:cNvSpPr>
            <a:spLocks noChangeArrowheads="1"/>
          </p:cNvSpPr>
          <p:nvPr/>
        </p:nvSpPr>
        <p:spPr bwMode="auto">
          <a:xfrm>
            <a:off x="7004050" y="2671763"/>
            <a:ext cx="358775" cy="25241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24663" name="Rectangle 87"/>
          <p:cNvSpPr>
            <a:spLocks noChangeArrowheads="1"/>
          </p:cNvSpPr>
          <p:nvPr/>
        </p:nvSpPr>
        <p:spPr bwMode="auto">
          <a:xfrm>
            <a:off x="2414588" y="169863"/>
            <a:ext cx="4244975" cy="4159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30000"/>
              </a:spcAft>
            </a:pPr>
            <a:r>
              <a:rPr lang="en-US" altLang="it-IT" sz="2000">
                <a:solidFill>
                  <a:srgbClr val="FF0000"/>
                </a:solidFill>
                <a:latin typeface="Comic Sans MS" panose="030F0702030302020204" pitchFamily="66" charset="0"/>
              </a:rPr>
              <a:t>Magnetometers and Gradiometers</a:t>
            </a:r>
          </a:p>
        </p:txBody>
      </p:sp>
    </p:spTree>
    <p:extLst>
      <p:ext uri="{BB962C8B-B14F-4D97-AF65-F5344CB8AC3E}">
        <p14:creationId xmlns:p14="http://schemas.microsoft.com/office/powerpoint/2010/main" val="1775247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395288" y="649288"/>
            <a:ext cx="8461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a:solidFill>
                  <a:srgbClr val="000000"/>
                </a:solidFill>
                <a:latin typeface="Comic Sans MS" panose="030F0702030302020204" pitchFamily="66" charset="0"/>
              </a:rPr>
              <a:t>The Superconducting Quantum Interference Device combines two phenomena</a:t>
            </a:r>
          </a:p>
        </p:txBody>
      </p:sp>
      <p:grpSp>
        <p:nvGrpSpPr>
          <p:cNvPr id="3100" name="Group 28"/>
          <p:cNvGrpSpPr>
            <a:grpSpLocks/>
          </p:cNvGrpSpPr>
          <p:nvPr/>
        </p:nvGrpSpPr>
        <p:grpSpPr bwMode="auto">
          <a:xfrm>
            <a:off x="4675188" y="1127398"/>
            <a:ext cx="3929062" cy="2301875"/>
            <a:chOff x="156" y="2591"/>
            <a:chExt cx="2475" cy="1450"/>
          </a:xfrm>
        </p:grpSpPr>
        <p:pic>
          <p:nvPicPr>
            <p:cNvPr id="3087"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 y="2856"/>
              <a:ext cx="2475" cy="1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94" name="Text Box 22"/>
            <p:cNvSpPr txBox="1">
              <a:spLocks noChangeArrowheads="1"/>
            </p:cNvSpPr>
            <p:nvPr/>
          </p:nvSpPr>
          <p:spPr bwMode="auto">
            <a:xfrm>
              <a:off x="635" y="2591"/>
              <a:ext cx="149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Josephson Tunneling</a:t>
              </a:r>
            </a:p>
          </p:txBody>
        </p:sp>
      </p:grpSp>
      <p:sp>
        <p:nvSpPr>
          <p:cNvPr id="3096" name="Text Box 24"/>
          <p:cNvSpPr txBox="1">
            <a:spLocks noChangeArrowheads="1"/>
          </p:cNvSpPr>
          <p:nvPr/>
        </p:nvSpPr>
        <p:spPr bwMode="auto">
          <a:xfrm>
            <a:off x="808038" y="4715148"/>
            <a:ext cx="31511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a:solidFill>
                  <a:srgbClr val="000000"/>
                </a:solidFill>
                <a:latin typeface="Symbol" panose="05050102010706020507" pitchFamily="18" charset="2"/>
              </a:rPr>
              <a:t>F</a:t>
            </a:r>
            <a:r>
              <a:rPr lang="en-US" altLang="it-IT" baseline="-25000">
                <a:solidFill>
                  <a:srgbClr val="000000"/>
                </a:solidFill>
                <a:latin typeface="Comic Sans MS" panose="030F0702030302020204" pitchFamily="66" charset="0"/>
              </a:rPr>
              <a:t>0</a:t>
            </a:r>
            <a:r>
              <a:rPr lang="en-US" altLang="it-IT">
                <a:solidFill>
                  <a:srgbClr val="000000"/>
                </a:solidFill>
                <a:latin typeface="Comic Sans MS" panose="030F0702030302020204" pitchFamily="66" charset="0"/>
              </a:rPr>
              <a:t>=h/2e ≈ 2</a:t>
            </a:r>
            <a:r>
              <a:rPr lang="en-US" altLang="it-IT">
                <a:solidFill>
                  <a:srgbClr val="000000"/>
                </a:solidFill>
                <a:latin typeface="Comic Sans MS" panose="030F0702030302020204" pitchFamily="66" charset="0"/>
                <a:sym typeface="Symbol" panose="05050102010706020507" pitchFamily="18" charset="2"/>
              </a:rPr>
              <a:t></a:t>
            </a:r>
            <a:r>
              <a:rPr lang="en-US" altLang="it-IT">
                <a:solidFill>
                  <a:srgbClr val="000000"/>
                </a:solidFill>
                <a:latin typeface="Comic Sans MS" panose="030F0702030302020204" pitchFamily="66" charset="0"/>
              </a:rPr>
              <a:t>10</a:t>
            </a:r>
            <a:r>
              <a:rPr lang="en-US" altLang="it-IT" baseline="30000">
                <a:solidFill>
                  <a:srgbClr val="000000"/>
                </a:solidFill>
                <a:latin typeface="Comic Sans MS" panose="030F0702030302020204" pitchFamily="66" charset="0"/>
              </a:rPr>
              <a:t>-15</a:t>
            </a:r>
            <a:r>
              <a:rPr lang="en-US" altLang="it-IT">
                <a:solidFill>
                  <a:srgbClr val="000000"/>
                </a:solidFill>
                <a:latin typeface="Comic Sans MS" panose="030F0702030302020204" pitchFamily="66" charset="0"/>
              </a:rPr>
              <a:t> Wb</a:t>
            </a:r>
          </a:p>
          <a:p>
            <a:pPr fontAlgn="base">
              <a:spcBef>
                <a:spcPct val="0"/>
              </a:spcBef>
              <a:spcAft>
                <a:spcPct val="0"/>
              </a:spcAft>
            </a:pPr>
            <a:r>
              <a:rPr lang="en-US" altLang="it-IT">
                <a:solidFill>
                  <a:srgbClr val="000000"/>
                </a:solidFill>
                <a:latin typeface="Comic Sans MS" panose="030F0702030302020204" pitchFamily="66" charset="0"/>
              </a:rPr>
              <a:t>is the Flux Quantum</a:t>
            </a:r>
          </a:p>
        </p:txBody>
      </p:sp>
      <p:grpSp>
        <p:nvGrpSpPr>
          <p:cNvPr id="3098" name="Group 26"/>
          <p:cNvGrpSpPr>
            <a:grpSpLocks/>
          </p:cNvGrpSpPr>
          <p:nvPr/>
        </p:nvGrpSpPr>
        <p:grpSpPr bwMode="auto">
          <a:xfrm>
            <a:off x="1114425" y="1548085"/>
            <a:ext cx="2016125" cy="2135188"/>
            <a:chOff x="702" y="936"/>
            <a:chExt cx="1270" cy="1345"/>
          </a:xfrm>
        </p:grpSpPr>
        <p:grpSp>
          <p:nvGrpSpPr>
            <p:cNvPr id="3097" name="Group 25"/>
            <p:cNvGrpSpPr>
              <a:grpSpLocks noChangeAspect="1"/>
            </p:cNvGrpSpPr>
            <p:nvPr/>
          </p:nvGrpSpPr>
          <p:grpSpPr bwMode="auto">
            <a:xfrm>
              <a:off x="702" y="1356"/>
              <a:ext cx="1270" cy="925"/>
              <a:chOff x="702" y="1356"/>
              <a:chExt cx="1588" cy="1157"/>
            </a:xfrm>
          </p:grpSpPr>
          <p:grpSp>
            <p:nvGrpSpPr>
              <p:cNvPr id="3086" name="Group 14"/>
              <p:cNvGrpSpPr>
                <a:grpSpLocks noChangeAspect="1"/>
              </p:cNvGrpSpPr>
              <p:nvPr/>
            </p:nvGrpSpPr>
            <p:grpSpPr bwMode="auto">
              <a:xfrm>
                <a:off x="702" y="1356"/>
                <a:ext cx="1588" cy="680"/>
                <a:chOff x="2086" y="1820"/>
                <a:chExt cx="1588" cy="680"/>
              </a:xfrm>
            </p:grpSpPr>
            <p:sp>
              <p:nvSpPr>
                <p:cNvPr id="3080" name="AutoShape 8"/>
                <p:cNvSpPr>
                  <a:spLocks noChangeAspect="1" noChangeArrowheads="1"/>
                </p:cNvSpPr>
                <p:nvPr/>
              </p:nvSpPr>
              <p:spPr bwMode="auto">
                <a:xfrm>
                  <a:off x="2086" y="1820"/>
                  <a:ext cx="1588" cy="68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CCFF"/>
                </a:solidFill>
                <a:ln w="9525">
                  <a:round/>
                  <a:headEnd/>
                  <a:tailEnd/>
                </a:ln>
                <a:effectLst/>
                <a:scene3d>
                  <a:camera prst="legacyObliqueBottom"/>
                  <a:lightRig rig="legacyNormal4" dir="t"/>
                </a:scene3d>
                <a:sp3d extrusionH="430200" prstMaterial="legacyMatte">
                  <a:bevelT w="13500" h="13500" prst="angle"/>
                  <a:bevelB w="13500" h="13500" prst="angle"/>
                  <a:extrusionClr>
                    <a:srgbClr val="99CCFF"/>
                  </a:extrusionClr>
                  <a:contourClr>
                    <a:srgbClr val="99CC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085" name="Arc 13"/>
                <p:cNvSpPr>
                  <a:spLocks noChangeAspect="1"/>
                </p:cNvSpPr>
                <p:nvPr/>
              </p:nvSpPr>
              <p:spPr bwMode="auto">
                <a:xfrm flipH="1" flipV="1">
                  <a:off x="2268" y="1933"/>
                  <a:ext cx="612" cy="476"/>
                </a:xfrm>
                <a:custGeom>
                  <a:avLst/>
                  <a:gdLst>
                    <a:gd name="G0" fmla="+- 0 0 0"/>
                    <a:gd name="G1" fmla="+- 21600 0 0"/>
                    <a:gd name="G2" fmla="+- 21600 0 0"/>
                    <a:gd name="T0" fmla="*/ 0 w 21600"/>
                    <a:gd name="T1" fmla="*/ 0 h 40560"/>
                    <a:gd name="T2" fmla="*/ 10348 w 21600"/>
                    <a:gd name="T3" fmla="*/ 40560 h 40560"/>
                    <a:gd name="T4" fmla="*/ 0 w 21600"/>
                    <a:gd name="T5" fmla="*/ 21600 h 40560"/>
                  </a:gdLst>
                  <a:ahLst/>
                  <a:cxnLst>
                    <a:cxn ang="0">
                      <a:pos x="T0" y="T1"/>
                    </a:cxn>
                    <a:cxn ang="0">
                      <a:pos x="T2" y="T3"/>
                    </a:cxn>
                    <a:cxn ang="0">
                      <a:pos x="T4" y="T5"/>
                    </a:cxn>
                  </a:cxnLst>
                  <a:rect l="0" t="0" r="r" b="b"/>
                  <a:pathLst>
                    <a:path w="21600" h="40560" fill="none" extrusionOk="0">
                      <a:moveTo>
                        <a:pt x="-1" y="0"/>
                      </a:moveTo>
                      <a:cubicBezTo>
                        <a:pt x="11929" y="0"/>
                        <a:pt x="21600" y="9670"/>
                        <a:pt x="21600" y="21600"/>
                      </a:cubicBezTo>
                      <a:cubicBezTo>
                        <a:pt x="21600" y="29502"/>
                        <a:pt x="17284" y="36774"/>
                        <a:pt x="10347" y="40559"/>
                      </a:cubicBezTo>
                    </a:path>
                    <a:path w="21600" h="40560" stroke="0" extrusionOk="0">
                      <a:moveTo>
                        <a:pt x="-1" y="0"/>
                      </a:moveTo>
                      <a:cubicBezTo>
                        <a:pt x="11929" y="0"/>
                        <a:pt x="21600" y="9670"/>
                        <a:pt x="21600" y="21600"/>
                      </a:cubicBezTo>
                      <a:cubicBezTo>
                        <a:pt x="21600" y="29502"/>
                        <a:pt x="17284" y="36774"/>
                        <a:pt x="10347" y="40559"/>
                      </a:cubicBezTo>
                      <a:lnTo>
                        <a:pt x="0" y="21600"/>
                      </a:lnTo>
                      <a:close/>
                    </a:path>
                  </a:pathLst>
                </a:custGeom>
                <a:noFill/>
                <a:ln w="19050">
                  <a:solidFill>
                    <a:schemeClr val="tx1"/>
                  </a:solidFill>
                  <a:round/>
                  <a:headEnd type="triangle" w="lg" len="lg"/>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3089" name="Line 17"/>
              <p:cNvSpPr>
                <a:spLocks noChangeAspect="1" noChangeShapeType="1"/>
              </p:cNvSpPr>
              <p:nvPr/>
            </p:nvSpPr>
            <p:spPr bwMode="auto">
              <a:xfrm>
                <a:off x="1496" y="2218"/>
                <a:ext cx="0" cy="29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3088" name="Line 16"/>
            <p:cNvSpPr>
              <a:spLocks noChangeShapeType="1"/>
            </p:cNvSpPr>
            <p:nvPr/>
          </p:nvSpPr>
          <p:spPr bwMode="auto">
            <a:xfrm flipV="1">
              <a:off x="1338" y="936"/>
              <a:ext cx="0" cy="793"/>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3090" name="Text Box 18"/>
          <p:cNvSpPr txBox="1">
            <a:spLocks noChangeArrowheads="1"/>
          </p:cNvSpPr>
          <p:nvPr/>
        </p:nvSpPr>
        <p:spPr bwMode="auto">
          <a:xfrm>
            <a:off x="1476375" y="1811610"/>
            <a:ext cx="1887538" cy="31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Symbol" panose="05050102010706020507" pitchFamily="18" charset="2"/>
              </a:rPr>
              <a:t>F</a:t>
            </a:r>
            <a:r>
              <a:rPr lang="en-US" altLang="it-IT" sz="1400">
                <a:solidFill>
                  <a:srgbClr val="000000"/>
                </a:solidFill>
                <a:latin typeface="Comic Sans MS" panose="030F0702030302020204" pitchFamily="66" charset="0"/>
              </a:rPr>
              <a:t>=n</a:t>
            </a:r>
            <a:r>
              <a:rPr lang="en-US" altLang="it-IT" sz="1400">
                <a:solidFill>
                  <a:srgbClr val="000000"/>
                </a:solidFill>
                <a:latin typeface="Symbol" panose="05050102010706020507" pitchFamily="18" charset="2"/>
              </a:rPr>
              <a:t>F</a:t>
            </a:r>
            <a:r>
              <a:rPr lang="en-US" altLang="it-IT" sz="1400" baseline="-25000">
                <a:solidFill>
                  <a:srgbClr val="000000"/>
                </a:solidFill>
                <a:latin typeface="Comic Sans MS" panose="030F0702030302020204" pitchFamily="66" charset="0"/>
              </a:rPr>
              <a:t>0</a:t>
            </a:r>
            <a:r>
              <a:rPr lang="en-US" altLang="it-IT" sz="1400">
                <a:solidFill>
                  <a:srgbClr val="000000"/>
                </a:solidFill>
                <a:latin typeface="Comic Sans MS" panose="030F0702030302020204" pitchFamily="66" charset="0"/>
              </a:rPr>
              <a:t> (n=0, ±1, ±2...)</a:t>
            </a:r>
            <a:endParaRPr lang="en-US" altLang="it-IT" sz="1400" baseline="-25000">
              <a:solidFill>
                <a:srgbClr val="000000"/>
              </a:solidFill>
              <a:latin typeface="Comic Sans MS" panose="030F0702030302020204" pitchFamily="66" charset="0"/>
            </a:endParaRPr>
          </a:p>
        </p:txBody>
      </p:sp>
      <p:sp>
        <p:nvSpPr>
          <p:cNvPr id="3091" name="Text Box 19"/>
          <p:cNvSpPr txBox="1">
            <a:spLocks noChangeArrowheads="1"/>
          </p:cNvSpPr>
          <p:nvPr/>
        </p:nvSpPr>
        <p:spPr bwMode="auto">
          <a:xfrm>
            <a:off x="1511300" y="2578373"/>
            <a:ext cx="3095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I</a:t>
            </a:r>
          </a:p>
        </p:txBody>
      </p:sp>
      <p:sp>
        <p:nvSpPr>
          <p:cNvPr id="3092" name="Text Box 20"/>
          <p:cNvSpPr txBox="1">
            <a:spLocks noChangeArrowheads="1"/>
          </p:cNvSpPr>
          <p:nvPr/>
        </p:nvSpPr>
        <p:spPr bwMode="auto">
          <a:xfrm>
            <a:off x="1079500" y="1092473"/>
            <a:ext cx="2084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Flux Quantization</a:t>
            </a:r>
          </a:p>
        </p:txBody>
      </p:sp>
      <p:sp>
        <p:nvSpPr>
          <p:cNvPr id="3106" name="Text Box 34"/>
          <p:cNvSpPr txBox="1">
            <a:spLocks noChangeArrowheads="1"/>
          </p:cNvSpPr>
          <p:nvPr/>
        </p:nvSpPr>
        <p:spPr bwMode="auto">
          <a:xfrm>
            <a:off x="771525" y="3575323"/>
            <a:ext cx="2862263" cy="5270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Th: F. London (1950)</a:t>
            </a:r>
          </a:p>
          <a:p>
            <a:pPr fontAlgn="base">
              <a:spcBef>
                <a:spcPct val="0"/>
              </a:spcBef>
              <a:spcAft>
                <a:spcPct val="0"/>
              </a:spcAft>
            </a:pPr>
            <a:r>
              <a:rPr lang="en-US" altLang="it-IT" sz="1400">
                <a:solidFill>
                  <a:srgbClr val="000000"/>
                </a:solidFill>
                <a:latin typeface="Comic Sans MS" panose="030F0702030302020204" pitchFamily="66" charset="0"/>
              </a:rPr>
              <a:t>Exp: Deaver and Fairbank (1961)</a:t>
            </a:r>
          </a:p>
        </p:txBody>
      </p:sp>
      <p:sp>
        <p:nvSpPr>
          <p:cNvPr id="3107" name="Text Box 35"/>
          <p:cNvSpPr txBox="1">
            <a:spLocks noChangeArrowheads="1"/>
          </p:cNvSpPr>
          <p:nvPr/>
        </p:nvSpPr>
        <p:spPr bwMode="auto">
          <a:xfrm>
            <a:off x="5219700" y="3575323"/>
            <a:ext cx="2897188" cy="5270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Th: Josephson (1962)</a:t>
            </a:r>
          </a:p>
          <a:p>
            <a:pPr fontAlgn="base">
              <a:spcBef>
                <a:spcPct val="0"/>
              </a:spcBef>
              <a:spcAft>
                <a:spcPct val="0"/>
              </a:spcAft>
            </a:pPr>
            <a:r>
              <a:rPr lang="en-US" altLang="it-IT" sz="1400">
                <a:solidFill>
                  <a:srgbClr val="000000"/>
                </a:solidFill>
                <a:latin typeface="Comic Sans MS" panose="030F0702030302020204" pitchFamily="66" charset="0"/>
              </a:rPr>
              <a:t>Exp: Anderson and Rowell (1963)</a:t>
            </a:r>
          </a:p>
        </p:txBody>
      </p:sp>
      <p:sp>
        <p:nvSpPr>
          <p:cNvPr id="3108" name="Text Box 36"/>
          <p:cNvSpPr txBox="1">
            <a:spLocks noChangeArrowheads="1"/>
          </p:cNvSpPr>
          <p:nvPr/>
        </p:nvSpPr>
        <p:spPr bwMode="auto">
          <a:xfrm>
            <a:off x="1558925" y="3038748"/>
            <a:ext cx="11287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000">
                <a:solidFill>
                  <a:srgbClr val="000000"/>
                </a:solidFill>
                <a:latin typeface="Comic Sans MS" panose="030F0702030302020204" pitchFamily="66" charset="0"/>
              </a:rPr>
              <a:t>Superconductor</a:t>
            </a:r>
          </a:p>
        </p:txBody>
      </p:sp>
      <p:sp>
        <p:nvSpPr>
          <p:cNvPr id="3116" name="Text Box 44"/>
          <p:cNvSpPr txBox="1">
            <a:spLocks noChangeArrowheads="1"/>
          </p:cNvSpPr>
          <p:nvPr/>
        </p:nvSpPr>
        <p:spPr bwMode="auto">
          <a:xfrm>
            <a:off x="4787900" y="5558110"/>
            <a:ext cx="43561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400">
                <a:solidFill>
                  <a:srgbClr val="000000"/>
                </a:solidFill>
                <a:latin typeface="Comic Sans MS" panose="030F0702030302020204" pitchFamily="66" charset="0"/>
              </a:rPr>
              <a:t>I</a:t>
            </a:r>
            <a:r>
              <a:rPr lang="en-US" altLang="it-IT" sz="1400" baseline="-25000">
                <a:solidFill>
                  <a:srgbClr val="000000"/>
                </a:solidFill>
                <a:latin typeface="Comic Sans MS" panose="030F0702030302020204" pitchFamily="66" charset="0"/>
              </a:rPr>
              <a:t>0</a:t>
            </a:r>
            <a:r>
              <a:rPr lang="en-US" altLang="it-IT" sz="1400">
                <a:solidFill>
                  <a:srgbClr val="000000"/>
                </a:solidFill>
                <a:latin typeface="Comic Sans MS" panose="030F0702030302020204" pitchFamily="66" charset="0"/>
              </a:rPr>
              <a:t> is the Critical Current (maximum supercurrent)</a:t>
            </a:r>
          </a:p>
          <a:p>
            <a:pPr fontAlgn="base">
              <a:spcBef>
                <a:spcPct val="0"/>
              </a:spcBef>
              <a:spcAft>
                <a:spcPct val="0"/>
              </a:spcAft>
            </a:pPr>
            <a:r>
              <a:rPr lang="en-US" altLang="it-IT" sz="1400">
                <a:solidFill>
                  <a:srgbClr val="000000"/>
                </a:solidFill>
                <a:latin typeface="Symbol" panose="05050102010706020507" pitchFamily="18" charset="2"/>
              </a:rPr>
              <a:t>f</a:t>
            </a:r>
            <a:r>
              <a:rPr lang="en-US" altLang="it-IT" sz="1400">
                <a:solidFill>
                  <a:srgbClr val="000000"/>
                </a:solidFill>
                <a:latin typeface="Comic Sans MS" panose="030F0702030302020204" pitchFamily="66" charset="0"/>
              </a:rPr>
              <a:t> is the phase of the macroscopic wave-function that describes the Cooper pair condensate</a:t>
            </a:r>
          </a:p>
        </p:txBody>
      </p:sp>
      <p:grpSp>
        <p:nvGrpSpPr>
          <p:cNvPr id="3118" name="Group 46"/>
          <p:cNvGrpSpPr>
            <a:grpSpLocks/>
          </p:cNvGrpSpPr>
          <p:nvPr/>
        </p:nvGrpSpPr>
        <p:grpSpPr bwMode="auto">
          <a:xfrm>
            <a:off x="5295900" y="4259535"/>
            <a:ext cx="2805113" cy="1219200"/>
            <a:chOff x="3150" y="2694"/>
            <a:chExt cx="1767" cy="768"/>
          </a:xfrm>
        </p:grpSpPr>
        <p:sp>
          <p:nvSpPr>
            <p:cNvPr id="3104" name="Text Box 32"/>
            <p:cNvSpPr txBox="1">
              <a:spLocks noChangeArrowheads="1"/>
            </p:cNvSpPr>
            <p:nvPr/>
          </p:nvSpPr>
          <p:spPr bwMode="auto">
            <a:xfrm>
              <a:off x="3150" y="2809"/>
              <a:ext cx="1767" cy="6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20000"/>
                </a:spcAft>
              </a:pPr>
              <a:endParaRPr lang="en-US" altLang="it-IT">
                <a:solidFill>
                  <a:srgbClr val="000000"/>
                </a:solidFill>
                <a:latin typeface="Comic Sans MS" panose="030F0702030302020204" pitchFamily="66" charset="0"/>
              </a:endParaRPr>
            </a:p>
            <a:p>
              <a:pPr fontAlgn="base">
                <a:spcBef>
                  <a:spcPct val="0"/>
                </a:spcBef>
                <a:spcAft>
                  <a:spcPct val="20000"/>
                </a:spcAft>
              </a:pPr>
              <a:r>
                <a:rPr lang="en-US" altLang="it-IT">
                  <a:solidFill>
                    <a:srgbClr val="000000"/>
                  </a:solidFill>
                  <a:latin typeface="Comic Sans MS" panose="030F0702030302020204" pitchFamily="66" charset="0"/>
                </a:rPr>
                <a:t>I=I</a:t>
              </a:r>
              <a:r>
                <a:rPr lang="en-US" altLang="it-IT" baseline="-25000">
                  <a:solidFill>
                    <a:srgbClr val="000000"/>
                  </a:solidFill>
                  <a:latin typeface="Comic Sans MS" panose="030F0702030302020204" pitchFamily="66" charset="0"/>
                </a:rPr>
                <a:t>0</a:t>
              </a:r>
              <a:r>
                <a:rPr lang="en-US" altLang="it-IT">
                  <a:solidFill>
                    <a:srgbClr val="000000"/>
                  </a:solidFill>
                  <a:latin typeface="Comic Sans MS" panose="030F0702030302020204" pitchFamily="66" charset="0"/>
                </a:rPr>
                <a:t>sin</a:t>
              </a:r>
              <a:r>
                <a:rPr lang="en-US" altLang="it-IT">
                  <a:solidFill>
                    <a:srgbClr val="000000"/>
                  </a:solidFill>
                  <a:latin typeface="Symbol" panose="05050102010706020507" pitchFamily="18" charset="2"/>
                </a:rPr>
                <a:t>d</a:t>
              </a:r>
              <a:r>
                <a:rPr lang="en-US" altLang="it-IT">
                  <a:solidFill>
                    <a:srgbClr val="000000"/>
                  </a:solidFill>
                  <a:latin typeface="Comic Sans MS" panose="030F0702030302020204" pitchFamily="66" charset="0"/>
                </a:rPr>
                <a:t>   </a:t>
              </a:r>
              <a:r>
                <a:rPr lang="en-US" altLang="it-IT">
                  <a:solidFill>
                    <a:srgbClr val="000000"/>
                  </a:solidFill>
                  <a:latin typeface="Symbol" panose="05050102010706020507" pitchFamily="18" charset="2"/>
                </a:rPr>
                <a:t>d</a:t>
              </a:r>
              <a:r>
                <a:rPr lang="en-US" altLang="it-IT">
                  <a:solidFill>
                    <a:srgbClr val="000000"/>
                  </a:solidFill>
                  <a:latin typeface="Comic Sans MS" panose="030F0702030302020204" pitchFamily="66" charset="0"/>
                </a:rPr>
                <a:t>=</a:t>
              </a:r>
              <a:r>
                <a:rPr lang="en-US" altLang="it-IT">
                  <a:solidFill>
                    <a:srgbClr val="000000"/>
                  </a:solidFill>
                  <a:latin typeface="Symbol" panose="05050102010706020507" pitchFamily="18" charset="2"/>
                </a:rPr>
                <a:t>f</a:t>
              </a:r>
              <a:r>
                <a:rPr lang="en-US" altLang="it-IT" baseline="-25000">
                  <a:solidFill>
                    <a:srgbClr val="000000"/>
                  </a:solidFill>
                  <a:latin typeface="Comic Sans MS" panose="030F0702030302020204" pitchFamily="66" charset="0"/>
                </a:rPr>
                <a:t>1</a:t>
              </a:r>
              <a:r>
                <a:rPr lang="en-US" altLang="it-IT">
                  <a:solidFill>
                    <a:srgbClr val="000000"/>
                  </a:solidFill>
                  <a:latin typeface="Comic Sans MS" panose="030F0702030302020204" pitchFamily="66" charset="0"/>
                </a:rPr>
                <a:t>-</a:t>
              </a:r>
              <a:r>
                <a:rPr lang="en-US" altLang="it-IT">
                  <a:solidFill>
                    <a:srgbClr val="000000"/>
                  </a:solidFill>
                  <a:latin typeface="Symbol" panose="05050102010706020507" pitchFamily="18" charset="2"/>
                </a:rPr>
                <a:t>f</a:t>
              </a:r>
              <a:r>
                <a:rPr lang="en-US" altLang="it-IT" baseline="-25000">
                  <a:solidFill>
                    <a:srgbClr val="000000"/>
                  </a:solidFill>
                  <a:latin typeface="Comic Sans MS" panose="030F0702030302020204" pitchFamily="66" charset="0"/>
                </a:rPr>
                <a:t>2</a:t>
              </a:r>
            </a:p>
            <a:p>
              <a:pPr fontAlgn="base">
                <a:spcBef>
                  <a:spcPct val="0"/>
                </a:spcBef>
                <a:spcAft>
                  <a:spcPct val="20000"/>
                </a:spcAft>
              </a:pPr>
              <a:r>
                <a:rPr lang="en-US" altLang="it-IT">
                  <a:solidFill>
                    <a:srgbClr val="000000"/>
                  </a:solidFill>
                  <a:latin typeface="Comic Sans MS" panose="030F0702030302020204" pitchFamily="66" charset="0"/>
                </a:rPr>
                <a:t>d</a:t>
              </a:r>
              <a:r>
                <a:rPr lang="en-US" altLang="it-IT">
                  <a:solidFill>
                    <a:srgbClr val="000000"/>
                  </a:solidFill>
                  <a:latin typeface="Symbol" panose="05050102010706020507" pitchFamily="18" charset="2"/>
                </a:rPr>
                <a:t>d</a:t>
              </a:r>
              <a:r>
                <a:rPr lang="en-US" altLang="it-IT">
                  <a:solidFill>
                    <a:srgbClr val="000000"/>
                  </a:solidFill>
                  <a:latin typeface="Comic Sans MS" panose="030F0702030302020204" pitchFamily="66" charset="0"/>
                </a:rPr>
                <a:t>/dt=2eV/</a:t>
              </a:r>
              <a:r>
                <a:rPr lang="en-US" altLang="it-IT">
                  <a:solidFill>
                    <a:srgbClr val="000000"/>
                  </a:solidFill>
                  <a:latin typeface="MT Extra" panose="05050102010205020202" pitchFamily="18" charset="2"/>
                </a:rPr>
                <a:t>h</a:t>
              </a:r>
              <a:r>
                <a:rPr lang="en-US" altLang="it-IT">
                  <a:solidFill>
                    <a:srgbClr val="000000"/>
                  </a:solidFill>
                  <a:latin typeface="Comic Sans MS" panose="030F0702030302020204" pitchFamily="66" charset="0"/>
                </a:rPr>
                <a:t>=2</a:t>
              </a:r>
              <a:r>
                <a:rPr lang="en-US" altLang="it-IT">
                  <a:solidFill>
                    <a:srgbClr val="000000"/>
                  </a:solidFill>
                  <a:latin typeface="Symbol" panose="05050102010706020507" pitchFamily="18" charset="2"/>
                </a:rPr>
                <a:t>p</a:t>
              </a:r>
              <a:r>
                <a:rPr lang="en-US" altLang="it-IT">
                  <a:solidFill>
                    <a:srgbClr val="000000"/>
                  </a:solidFill>
                  <a:latin typeface="Comic Sans MS" panose="030F0702030302020204" pitchFamily="66" charset="0"/>
                </a:rPr>
                <a:t>V/</a:t>
              </a:r>
              <a:r>
                <a:rPr lang="en-US" altLang="it-IT">
                  <a:solidFill>
                    <a:srgbClr val="000000"/>
                  </a:solidFill>
                  <a:latin typeface="Symbol" panose="05050102010706020507" pitchFamily="18" charset="2"/>
                </a:rPr>
                <a:t>F</a:t>
              </a:r>
              <a:r>
                <a:rPr lang="en-US" altLang="it-IT" baseline="-25000">
                  <a:solidFill>
                    <a:srgbClr val="000000"/>
                  </a:solidFill>
                  <a:latin typeface="Comic Sans MS" panose="030F0702030302020204" pitchFamily="66" charset="0"/>
                </a:rPr>
                <a:t>0</a:t>
              </a:r>
              <a:endParaRPr lang="en-US" altLang="it-IT">
                <a:solidFill>
                  <a:srgbClr val="000000"/>
                </a:solidFill>
                <a:latin typeface="Comic Sans MS" panose="030F0702030302020204" pitchFamily="66" charset="0"/>
              </a:endParaRPr>
            </a:p>
          </p:txBody>
        </p:sp>
        <p:sp>
          <p:nvSpPr>
            <p:cNvPr id="3117" name="Text Box 45"/>
            <p:cNvSpPr txBox="1">
              <a:spLocks noChangeArrowheads="1"/>
            </p:cNvSpPr>
            <p:nvPr/>
          </p:nvSpPr>
          <p:spPr bwMode="auto">
            <a:xfrm>
              <a:off x="3252" y="2694"/>
              <a:ext cx="1510" cy="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Josephson Equations</a:t>
              </a:r>
            </a:p>
          </p:txBody>
        </p:sp>
      </p:grpSp>
      <p:sp>
        <p:nvSpPr>
          <p:cNvPr id="3119" name="Text Box 47"/>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3120" name="Text Box 48"/>
          <p:cNvSpPr txBox="1">
            <a:spLocks noChangeArrowheads="1"/>
          </p:cNvSpPr>
          <p:nvPr/>
        </p:nvSpPr>
        <p:spPr bwMode="auto">
          <a:xfrm>
            <a:off x="504825" y="5572398"/>
            <a:ext cx="34909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400">
                <a:solidFill>
                  <a:srgbClr val="000000"/>
                </a:solidFill>
                <a:latin typeface="Comic Sans MS" panose="030F0702030302020204" pitchFamily="66" charset="0"/>
              </a:rPr>
              <a:t>h ≈ 6.6x10</a:t>
            </a:r>
            <a:r>
              <a:rPr lang="en-US" altLang="it-IT" sz="1400" baseline="30000">
                <a:solidFill>
                  <a:srgbClr val="000000"/>
                </a:solidFill>
                <a:latin typeface="Comic Sans MS" panose="030F0702030302020204" pitchFamily="66" charset="0"/>
              </a:rPr>
              <a:t>-34</a:t>
            </a:r>
            <a:r>
              <a:rPr lang="en-US" altLang="it-IT" sz="1400">
                <a:solidFill>
                  <a:srgbClr val="000000"/>
                </a:solidFill>
                <a:latin typeface="Comic Sans MS" panose="030F0702030302020204" pitchFamily="66" charset="0"/>
              </a:rPr>
              <a:t> Js is the Planck constant</a:t>
            </a:r>
          </a:p>
          <a:p>
            <a:pPr fontAlgn="base">
              <a:spcBef>
                <a:spcPct val="0"/>
              </a:spcBef>
              <a:spcAft>
                <a:spcPct val="0"/>
              </a:spcAft>
            </a:pPr>
            <a:r>
              <a:rPr lang="en-US" altLang="it-IT" sz="1400">
                <a:solidFill>
                  <a:srgbClr val="000000"/>
                </a:solidFill>
                <a:latin typeface="Comic Sans MS" panose="030F0702030302020204" pitchFamily="66" charset="0"/>
              </a:rPr>
              <a:t>e ≈ 1.6x10</a:t>
            </a:r>
            <a:r>
              <a:rPr lang="en-US" altLang="it-IT" sz="1400" baseline="30000">
                <a:solidFill>
                  <a:srgbClr val="000000"/>
                </a:solidFill>
                <a:latin typeface="Comic Sans MS" panose="030F0702030302020204" pitchFamily="66" charset="0"/>
              </a:rPr>
              <a:t>-19</a:t>
            </a:r>
            <a:r>
              <a:rPr lang="en-US" altLang="it-IT" sz="1400">
                <a:solidFill>
                  <a:srgbClr val="000000"/>
                </a:solidFill>
                <a:latin typeface="Comic Sans MS" panose="030F0702030302020204" pitchFamily="66" charset="0"/>
              </a:rPr>
              <a:t> C is the electron charge</a:t>
            </a:r>
          </a:p>
        </p:txBody>
      </p:sp>
      <p:sp>
        <p:nvSpPr>
          <p:cNvPr id="36"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37"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38"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2</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26746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 y="2241550"/>
            <a:ext cx="3838575" cy="378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21" name="Rectangle 5"/>
          <p:cNvSpPr>
            <a:spLocks noChangeArrowheads="1"/>
          </p:cNvSpPr>
          <p:nvPr/>
        </p:nvSpPr>
        <p:spPr bwMode="auto">
          <a:xfrm>
            <a:off x="2414588" y="169863"/>
            <a:ext cx="4244975" cy="4159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30000"/>
              </a:spcAft>
            </a:pPr>
            <a:r>
              <a:rPr lang="en-US" altLang="it-IT" sz="2000">
                <a:solidFill>
                  <a:srgbClr val="FF0000"/>
                </a:solidFill>
                <a:latin typeface="Comic Sans MS" panose="030F0702030302020204" pitchFamily="66" charset="0"/>
              </a:rPr>
              <a:t>Magnetometers and Gradiometers</a:t>
            </a:r>
          </a:p>
        </p:txBody>
      </p:sp>
      <p:sp>
        <p:nvSpPr>
          <p:cNvPr id="34824" name="Text Box 8"/>
          <p:cNvSpPr txBox="1">
            <a:spLocks noChangeArrowheads="1"/>
          </p:cNvSpPr>
          <p:nvPr/>
        </p:nvSpPr>
        <p:spPr bwMode="auto">
          <a:xfrm>
            <a:off x="268288" y="1085850"/>
            <a:ext cx="3924300"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400">
                <a:solidFill>
                  <a:srgbClr val="000000"/>
                </a:solidFill>
                <a:latin typeface="Comic Sans MS" panose="030F0702030302020204" pitchFamily="66" charset="0"/>
              </a:rPr>
              <a:t>(a) Magnetometer</a:t>
            </a:r>
          </a:p>
          <a:p>
            <a:pPr fontAlgn="base">
              <a:spcBef>
                <a:spcPct val="0"/>
              </a:spcBef>
              <a:spcAft>
                <a:spcPct val="0"/>
              </a:spcAft>
            </a:pPr>
            <a:r>
              <a:rPr lang="en-US" altLang="it-IT" sz="1400">
                <a:solidFill>
                  <a:srgbClr val="000000"/>
                </a:solidFill>
                <a:latin typeface="Comic Sans MS" panose="030F0702030302020204" pitchFamily="66" charset="0"/>
              </a:rPr>
              <a:t>(b) First-derivative axial gradiometer</a:t>
            </a:r>
          </a:p>
          <a:p>
            <a:pPr fontAlgn="base">
              <a:spcBef>
                <a:spcPct val="0"/>
              </a:spcBef>
              <a:spcAft>
                <a:spcPct val="0"/>
              </a:spcAft>
            </a:pPr>
            <a:r>
              <a:rPr lang="en-US" altLang="it-IT" sz="1400">
                <a:solidFill>
                  <a:srgbClr val="000000"/>
                </a:solidFill>
                <a:latin typeface="Comic Sans MS" panose="030F0702030302020204" pitchFamily="66" charset="0"/>
              </a:rPr>
              <a:t>(c) Second-derivative axial gradiometer</a:t>
            </a:r>
          </a:p>
          <a:p>
            <a:pPr fontAlgn="base">
              <a:spcBef>
                <a:spcPct val="0"/>
              </a:spcBef>
              <a:spcAft>
                <a:spcPct val="0"/>
              </a:spcAft>
            </a:pPr>
            <a:r>
              <a:rPr lang="en-US" altLang="it-IT" sz="1400">
                <a:solidFill>
                  <a:srgbClr val="000000"/>
                </a:solidFill>
                <a:latin typeface="Comic Sans MS" panose="030F0702030302020204" pitchFamily="66" charset="0"/>
              </a:rPr>
              <a:t>(d) Thin-film planar first-order gradiometer (parallel and series pick-up loops)</a:t>
            </a:r>
          </a:p>
        </p:txBody>
      </p:sp>
      <p:sp>
        <p:nvSpPr>
          <p:cNvPr id="34826" name="Text Box 10"/>
          <p:cNvSpPr txBox="1">
            <a:spLocks noChangeArrowheads="1"/>
          </p:cNvSpPr>
          <p:nvPr/>
        </p:nvSpPr>
        <p:spPr bwMode="auto">
          <a:xfrm>
            <a:off x="4581525" y="800100"/>
            <a:ext cx="4200525"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400">
                <a:solidFill>
                  <a:srgbClr val="000000"/>
                </a:solidFill>
                <a:latin typeface="Comic Sans MS" panose="030F0702030302020204" pitchFamily="66" charset="0"/>
              </a:rPr>
              <a:t>When </a:t>
            </a:r>
          </a:p>
          <a:p>
            <a:pPr fontAlgn="base">
              <a:spcBef>
                <a:spcPct val="0"/>
              </a:spcBef>
              <a:spcAft>
                <a:spcPct val="0"/>
              </a:spcAft>
            </a:pPr>
            <a:r>
              <a:rPr lang="en-US" altLang="it-IT" sz="1400">
                <a:solidFill>
                  <a:srgbClr val="000000"/>
                </a:solidFill>
                <a:latin typeface="Comic Sans MS" panose="030F0702030302020204" pitchFamily="66" charset="0"/>
              </a:rPr>
              <a:t>the magnetic field source is "distant" or</a:t>
            </a:r>
          </a:p>
          <a:p>
            <a:pPr fontAlgn="base">
              <a:spcBef>
                <a:spcPct val="0"/>
              </a:spcBef>
              <a:spcAft>
                <a:spcPct val="0"/>
              </a:spcAft>
            </a:pPr>
            <a:r>
              <a:rPr lang="en-US" altLang="it-IT" sz="1400">
                <a:solidFill>
                  <a:srgbClr val="000000"/>
                </a:solidFill>
                <a:latin typeface="Comic Sans MS" panose="030F0702030302020204" pitchFamily="66" charset="0"/>
              </a:rPr>
              <a:t>the environment is magnetically noisy </a:t>
            </a:r>
          </a:p>
          <a:p>
            <a:pPr fontAlgn="base">
              <a:spcBef>
                <a:spcPct val="0"/>
              </a:spcBef>
              <a:spcAft>
                <a:spcPct val="0"/>
              </a:spcAft>
            </a:pPr>
            <a:endParaRPr lang="en-US" altLang="it-IT" sz="1400">
              <a:solidFill>
                <a:srgbClr val="000000"/>
              </a:solidFill>
              <a:latin typeface="Comic Sans MS" panose="030F0702030302020204" pitchFamily="66" charset="0"/>
            </a:endParaRPr>
          </a:p>
          <a:p>
            <a:pPr fontAlgn="base">
              <a:spcBef>
                <a:spcPct val="0"/>
              </a:spcBef>
              <a:spcAft>
                <a:spcPct val="0"/>
              </a:spcAft>
            </a:pPr>
            <a:r>
              <a:rPr lang="en-US" altLang="it-IT" sz="1400">
                <a:solidFill>
                  <a:srgbClr val="000000"/>
                </a:solidFill>
                <a:latin typeface="Comic Sans MS" panose="030F0702030302020204" pitchFamily="66" charset="0"/>
              </a:rPr>
              <a:t>Magnetometer      </a:t>
            </a:r>
            <a:r>
              <a:rPr lang="en-US" altLang="it-IT" sz="1400">
                <a:solidFill>
                  <a:srgbClr val="FF0000"/>
                </a:solidFill>
                <a:latin typeface="Comic Sans MS" panose="030F0702030302020204" pitchFamily="66" charset="0"/>
              </a:rPr>
              <a:t>GRADIOMETER</a:t>
            </a:r>
          </a:p>
        </p:txBody>
      </p:sp>
      <p:sp>
        <p:nvSpPr>
          <p:cNvPr id="34827" name="Text Box 11"/>
          <p:cNvSpPr txBox="1">
            <a:spLocks noChangeArrowheads="1"/>
          </p:cNvSpPr>
          <p:nvPr/>
        </p:nvSpPr>
        <p:spPr bwMode="auto">
          <a:xfrm>
            <a:off x="209550" y="6191250"/>
            <a:ext cx="3887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200">
                <a:solidFill>
                  <a:srgbClr val="000000"/>
                </a:solidFill>
                <a:latin typeface="Comic Sans MS" panose="030F0702030302020204" pitchFamily="66" charset="0"/>
              </a:rPr>
              <a:t>pick-up balance up to 0.001% (with high-precision fabrication and post-assembly balancing)</a:t>
            </a:r>
          </a:p>
        </p:txBody>
      </p:sp>
      <p:sp>
        <p:nvSpPr>
          <p:cNvPr id="34829" name="Rectangle 13"/>
          <p:cNvSpPr>
            <a:spLocks noChangeArrowheads="1"/>
          </p:cNvSpPr>
          <p:nvPr/>
        </p:nvSpPr>
        <p:spPr bwMode="auto">
          <a:xfrm>
            <a:off x="209550" y="908050"/>
            <a:ext cx="3983038" cy="57610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34833" name="Group 17"/>
          <p:cNvGrpSpPr>
            <a:grpSpLocks/>
          </p:cNvGrpSpPr>
          <p:nvPr/>
        </p:nvGrpSpPr>
        <p:grpSpPr bwMode="auto">
          <a:xfrm>
            <a:off x="4464050" y="2312988"/>
            <a:ext cx="4318000" cy="2089150"/>
            <a:chOff x="2812" y="1616"/>
            <a:chExt cx="2767" cy="1316"/>
          </a:xfrm>
        </p:grpSpPr>
        <p:sp>
          <p:nvSpPr>
            <p:cNvPr id="34822" name="Text Box 6"/>
            <p:cNvSpPr txBox="1">
              <a:spLocks noChangeArrowheads="1"/>
            </p:cNvSpPr>
            <p:nvPr/>
          </p:nvSpPr>
          <p:spPr bwMode="auto">
            <a:xfrm>
              <a:off x="2812" y="1616"/>
              <a:ext cx="2767" cy="1316"/>
            </a:xfrm>
            <a:prstGeom prst="rect">
              <a:avLst/>
            </a:prstGeom>
            <a:noFill/>
            <a:ln w="1905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30000"/>
                </a:spcAft>
              </a:pPr>
              <a:r>
                <a:rPr lang="en-US" altLang="it-IT" sz="1400">
                  <a:solidFill>
                    <a:srgbClr val="0033CC"/>
                  </a:solidFill>
                  <a:latin typeface="Comic Sans MS" panose="030F0702030302020204" pitchFamily="66" charset="0"/>
                </a:rPr>
                <a:t>Thin-Film Planar Gradiometers</a:t>
              </a:r>
            </a:p>
            <a:p>
              <a:pPr algn="ctr" fontAlgn="base">
                <a:spcBef>
                  <a:spcPct val="0"/>
                </a:spcBef>
                <a:spcAft>
                  <a:spcPct val="0"/>
                </a:spcAft>
              </a:pPr>
              <a:r>
                <a:rPr lang="en-US" altLang="it-IT" sz="1400">
                  <a:solidFill>
                    <a:srgbClr val="000000"/>
                  </a:solidFill>
                  <a:latin typeface="Comic Sans MS" panose="030F0702030302020204" pitchFamily="66" charset="0"/>
                </a:rPr>
                <a:t>Two-dimensional film </a:t>
              </a:r>
            </a:p>
            <a:p>
              <a:pPr algn="ct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FF0000"/>
                  </a:solidFill>
                  <a:latin typeface="Comic Sans MS" panose="030F0702030302020204" pitchFamily="66" charset="0"/>
                </a:rPr>
                <a:t>Planar Gradiometers</a:t>
              </a:r>
              <a:r>
                <a:rPr lang="en-US" altLang="it-IT" sz="1400">
                  <a:solidFill>
                    <a:srgbClr val="000000"/>
                  </a:solidFill>
                  <a:latin typeface="Comic Sans MS" panose="030F0702030302020204" pitchFamily="66" charset="0"/>
                </a:rPr>
                <a:t> </a:t>
              </a:r>
            </a:p>
            <a:p>
              <a:pPr algn="ctr" fontAlgn="base">
                <a:spcBef>
                  <a:spcPct val="0"/>
                </a:spcBef>
                <a:spcAft>
                  <a:spcPct val="0"/>
                </a:spcAft>
              </a:pPr>
              <a:r>
                <a:rPr lang="en-US" altLang="it-IT" sz="1400">
                  <a:solidFill>
                    <a:srgbClr val="000000"/>
                  </a:solidFill>
                  <a:latin typeface="Comic Sans MS" panose="030F0702030302020204" pitchFamily="66" charset="0"/>
                </a:rPr>
                <a:t>(activity in brain or heart)</a:t>
              </a:r>
            </a:p>
            <a:p>
              <a:pPr algn="ctr" fontAlgn="base">
                <a:spcBef>
                  <a:spcPct val="0"/>
                </a:spcBef>
                <a:spcAft>
                  <a:spcPct val="0"/>
                </a:spcAft>
              </a:pPr>
              <a:r>
                <a:rPr lang="en-US" altLang="it-IT" sz="1400">
                  <a:solidFill>
                    <a:srgbClr val="000000"/>
                  </a:solidFill>
                  <a:latin typeface="Comic Sans MS" panose="030F0702030302020204" pitchFamily="66" charset="0"/>
                </a:rPr>
                <a:t>and </a:t>
              </a:r>
            </a:p>
            <a:p>
              <a:pPr algn="ctr" fontAlgn="base">
                <a:spcBef>
                  <a:spcPct val="0"/>
                </a:spcBef>
                <a:spcAft>
                  <a:spcPct val="0"/>
                </a:spcAft>
              </a:pPr>
              <a:r>
                <a:rPr lang="en-US" altLang="it-IT" sz="1400">
                  <a:solidFill>
                    <a:srgbClr val="FF0000"/>
                  </a:solidFill>
                  <a:latin typeface="Comic Sans MS" panose="030F0702030302020204" pitchFamily="66" charset="0"/>
                </a:rPr>
                <a:t>Miniature Susceptometers</a:t>
              </a:r>
              <a:r>
                <a:rPr lang="en-US" altLang="it-IT" sz="1400">
                  <a:solidFill>
                    <a:srgbClr val="000000"/>
                  </a:solidFill>
                  <a:latin typeface="Comic Sans MS" panose="030F0702030302020204" pitchFamily="66" charset="0"/>
                </a:rPr>
                <a:t> </a:t>
              </a:r>
            </a:p>
            <a:p>
              <a:pPr algn="ctr" fontAlgn="base">
                <a:spcBef>
                  <a:spcPct val="0"/>
                </a:spcBef>
                <a:spcAft>
                  <a:spcPct val="0"/>
                </a:spcAft>
              </a:pPr>
              <a:r>
                <a:rPr lang="en-US" altLang="it-IT" sz="1400">
                  <a:solidFill>
                    <a:srgbClr val="000000"/>
                  </a:solidFill>
                  <a:latin typeface="Comic Sans MS" panose="030F0702030302020204" pitchFamily="66" charset="0"/>
                </a:rPr>
                <a:t>(magnetic properties of particles down to 10 </a:t>
              </a:r>
              <a:r>
                <a:rPr lang="en-US" altLang="it-IT" sz="1400">
                  <a:solidFill>
                    <a:srgbClr val="000000"/>
                  </a:solidFill>
                  <a:latin typeface="Symbol" panose="05050102010706020507" pitchFamily="18" charset="2"/>
                </a:rPr>
                <a:t>m</a:t>
              </a:r>
              <a:r>
                <a:rPr lang="en-US" altLang="it-IT" sz="1400">
                  <a:solidFill>
                    <a:srgbClr val="000000"/>
                  </a:solidFill>
                  <a:latin typeface="Comic Sans MS" panose="030F0702030302020204" pitchFamily="66" charset="0"/>
                </a:rPr>
                <a:t>m diam and magnetic calorimeter x-ray detectors )</a:t>
              </a:r>
            </a:p>
          </p:txBody>
        </p:sp>
        <p:sp>
          <p:nvSpPr>
            <p:cNvPr id="34830" name="AutoShape 14"/>
            <p:cNvSpPr>
              <a:spLocks noChangeArrowheads="1"/>
            </p:cNvSpPr>
            <p:nvPr/>
          </p:nvSpPr>
          <p:spPr bwMode="auto">
            <a:xfrm>
              <a:off x="4142" y="1979"/>
              <a:ext cx="159" cy="113"/>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34834" name="Group 18"/>
          <p:cNvGrpSpPr>
            <a:grpSpLocks/>
          </p:cNvGrpSpPr>
          <p:nvPr/>
        </p:nvGrpSpPr>
        <p:grpSpPr bwMode="auto">
          <a:xfrm>
            <a:off x="4464050" y="4581525"/>
            <a:ext cx="4318000" cy="1663700"/>
            <a:chOff x="2846" y="2933"/>
            <a:chExt cx="2688" cy="1048"/>
          </a:xfrm>
        </p:grpSpPr>
        <p:sp>
          <p:nvSpPr>
            <p:cNvPr id="34828" name="Text Box 12"/>
            <p:cNvSpPr txBox="1">
              <a:spLocks noChangeArrowheads="1"/>
            </p:cNvSpPr>
            <p:nvPr/>
          </p:nvSpPr>
          <p:spPr bwMode="auto">
            <a:xfrm>
              <a:off x="2846" y="2933"/>
              <a:ext cx="2688" cy="104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30000"/>
                </a:spcAft>
              </a:pPr>
              <a:r>
                <a:rPr lang="en-US" altLang="it-IT" sz="1400">
                  <a:solidFill>
                    <a:srgbClr val="0033CC"/>
                  </a:solidFill>
                  <a:latin typeface="Comic Sans MS" panose="030F0702030302020204" pitchFamily="66" charset="0"/>
                </a:rPr>
                <a:t>Wire-Wound Axial Gradiometers</a:t>
              </a:r>
            </a:p>
            <a:p>
              <a:pPr algn="ctr" fontAlgn="base">
                <a:spcBef>
                  <a:spcPct val="0"/>
                </a:spcBef>
                <a:spcAft>
                  <a:spcPct val="0"/>
                </a:spcAft>
              </a:pPr>
              <a:r>
                <a:rPr lang="en-US" altLang="it-IT" sz="1400">
                  <a:solidFill>
                    <a:srgbClr val="000000"/>
                  </a:solidFill>
                  <a:latin typeface="Comic Sans MS" panose="030F0702030302020204" pitchFamily="66" charset="0"/>
                </a:rPr>
                <a:t>deep-lying sources</a:t>
              </a:r>
            </a:p>
            <a:p>
              <a:pPr fontAlgn="base">
                <a:spcBef>
                  <a:spcPct val="0"/>
                </a:spcBef>
                <a:spcAft>
                  <a:spcPct val="0"/>
                </a:spcAft>
              </a:pPr>
              <a:endParaRPr lang="en-US" altLang="it-IT" sz="1400">
                <a:solidFill>
                  <a:srgbClr val="000000"/>
                </a:solidFill>
                <a:latin typeface="Comic Sans MS" panose="030F0702030302020204" pitchFamily="66" charset="0"/>
              </a:endParaRPr>
            </a:p>
            <a:p>
              <a:pPr algn="ctr" fontAlgn="base">
                <a:spcBef>
                  <a:spcPct val="0"/>
                </a:spcBef>
                <a:spcAft>
                  <a:spcPct val="0"/>
                </a:spcAft>
              </a:pPr>
              <a:r>
                <a:rPr lang="en-US" altLang="it-IT" sz="1400">
                  <a:solidFill>
                    <a:srgbClr val="000000"/>
                  </a:solidFill>
                  <a:latin typeface="Comic Sans MS" panose="030F0702030302020204" pitchFamily="66" charset="0"/>
                </a:rPr>
                <a:t>Long baseline axial gradiometers</a:t>
              </a:r>
            </a:p>
            <a:p>
              <a:pPr fontAlgn="base">
                <a:spcBef>
                  <a:spcPct val="0"/>
                </a:spcBef>
                <a:spcAft>
                  <a:spcPct val="0"/>
                </a:spcAft>
              </a:pPr>
              <a:endParaRPr lang="en-US" altLang="it-IT" sz="1400">
                <a:solidFill>
                  <a:srgbClr val="000000"/>
                </a:solidFill>
                <a:latin typeface="Comic Sans MS" panose="030F0702030302020204" pitchFamily="66" charset="0"/>
              </a:endParaRPr>
            </a:p>
            <a:p>
              <a:pPr fontAlgn="base">
                <a:spcBef>
                  <a:spcPct val="0"/>
                </a:spcBef>
                <a:spcAft>
                  <a:spcPct val="0"/>
                </a:spcAft>
              </a:pPr>
              <a:r>
                <a:rPr lang="en-US" altLang="it-IT" sz="1400">
                  <a:solidFill>
                    <a:srgbClr val="000000"/>
                  </a:solidFill>
                  <a:latin typeface="Comic Sans MS" panose="030F0702030302020204" pitchFamily="66" charset="0"/>
                </a:rPr>
                <a:t>wire-wound pickup coils transformer-coupled to the SQUID</a:t>
              </a:r>
            </a:p>
          </p:txBody>
        </p:sp>
        <p:sp>
          <p:nvSpPr>
            <p:cNvPr id="34831" name="AutoShape 15"/>
            <p:cNvSpPr>
              <a:spLocks noChangeArrowheads="1"/>
            </p:cNvSpPr>
            <p:nvPr/>
          </p:nvSpPr>
          <p:spPr bwMode="auto">
            <a:xfrm>
              <a:off x="4127" y="3294"/>
              <a:ext cx="159" cy="113"/>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4832" name="AutoShape 16"/>
            <p:cNvSpPr>
              <a:spLocks noChangeArrowheads="1"/>
            </p:cNvSpPr>
            <p:nvPr/>
          </p:nvSpPr>
          <p:spPr bwMode="auto">
            <a:xfrm>
              <a:off x="4127" y="3567"/>
              <a:ext cx="159" cy="113"/>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34835" name="Line 19"/>
          <p:cNvSpPr>
            <a:spLocks noChangeShapeType="1"/>
          </p:cNvSpPr>
          <p:nvPr/>
        </p:nvSpPr>
        <p:spPr bwMode="auto">
          <a:xfrm>
            <a:off x="4716463" y="1628775"/>
            <a:ext cx="1008062" cy="3270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4836" name="Line 20"/>
          <p:cNvSpPr>
            <a:spLocks noChangeShapeType="1"/>
          </p:cNvSpPr>
          <p:nvPr/>
        </p:nvSpPr>
        <p:spPr bwMode="auto">
          <a:xfrm flipH="1">
            <a:off x="4716463" y="1625600"/>
            <a:ext cx="1008062" cy="3270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4838" name="Text Box 22"/>
          <p:cNvSpPr txBox="1">
            <a:spLocks noChangeArrowheads="1"/>
          </p:cNvSpPr>
          <p:nvPr/>
        </p:nvSpPr>
        <p:spPr bwMode="auto">
          <a:xfrm>
            <a:off x="158750" y="5540375"/>
            <a:ext cx="15525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900">
                <a:solidFill>
                  <a:srgbClr val="000000"/>
                </a:solidFill>
                <a:latin typeface="Comic Sans MS" panose="030F0702030302020204" pitchFamily="66" charset="0"/>
              </a:rPr>
              <a:t>A. Braginski and J. Clarke</a:t>
            </a:r>
          </a:p>
        </p:txBody>
      </p:sp>
    </p:spTree>
    <p:extLst>
      <p:ext uri="{BB962C8B-B14F-4D97-AF65-F5344CB8AC3E}">
        <p14:creationId xmlns:p14="http://schemas.microsoft.com/office/powerpoint/2010/main" val="5388844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2"/>
          <p:cNvGraphicFramePr>
            <a:graphicFrameLocks noChangeAspect="1"/>
          </p:cNvGraphicFramePr>
          <p:nvPr/>
        </p:nvGraphicFramePr>
        <p:xfrm>
          <a:off x="611188" y="1979613"/>
          <a:ext cx="3302000" cy="419100"/>
        </p:xfrm>
        <a:graphic>
          <a:graphicData uri="http://schemas.openxmlformats.org/presentationml/2006/ole">
            <mc:AlternateContent xmlns:mc="http://schemas.openxmlformats.org/markup-compatibility/2006">
              <mc:Choice xmlns:v="urn:schemas-microsoft-com:vml" Requires="v">
                <p:oleObj spid="_x0000_s2254" name="Equation" r:id="rId4" imgW="2476440" imgH="291960" progId="Equation.3">
                  <p:embed/>
                </p:oleObj>
              </mc:Choice>
              <mc:Fallback>
                <p:oleObj name="Equation" r:id="rId4" imgW="2476440" imgH="29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979613"/>
                        <a:ext cx="33020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59" name="Text Box 3"/>
          <p:cNvSpPr txBox="1">
            <a:spLocks noChangeArrowheads="1"/>
          </p:cNvSpPr>
          <p:nvPr/>
        </p:nvSpPr>
        <p:spPr bwMode="auto">
          <a:xfrm>
            <a:off x="611188" y="1427163"/>
            <a:ext cx="2251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a:solidFill>
                  <a:srgbClr val="000000"/>
                </a:solidFill>
                <a:latin typeface="Comic Sans MS" panose="030F0702030302020204" pitchFamily="66" charset="0"/>
              </a:rPr>
              <a:t>Noise Temperature</a:t>
            </a:r>
          </a:p>
        </p:txBody>
      </p:sp>
      <p:graphicFrame>
        <p:nvGraphicFramePr>
          <p:cNvPr id="19460" name="Object 4"/>
          <p:cNvGraphicFramePr>
            <a:graphicFrameLocks noChangeAspect="1"/>
          </p:cNvGraphicFramePr>
          <p:nvPr/>
        </p:nvGraphicFramePr>
        <p:xfrm>
          <a:off x="719138" y="3843338"/>
          <a:ext cx="1476375" cy="430212"/>
        </p:xfrm>
        <a:graphic>
          <a:graphicData uri="http://schemas.openxmlformats.org/presentationml/2006/ole">
            <mc:AlternateContent xmlns:mc="http://schemas.openxmlformats.org/markup-compatibility/2006">
              <mc:Choice xmlns:v="urn:schemas-microsoft-com:vml" Requires="v">
                <p:oleObj spid="_x0000_s2255" name="Equation" r:id="rId6" imgW="787320" imgH="228600" progId="Equation.3">
                  <p:embed/>
                </p:oleObj>
              </mc:Choice>
              <mc:Fallback>
                <p:oleObj name="Equation" r:id="rId6" imgW="7873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9138" y="3843338"/>
                        <a:ext cx="1476375" cy="430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1" name="Text Box 5"/>
          <p:cNvSpPr txBox="1">
            <a:spLocks noChangeArrowheads="1"/>
          </p:cNvSpPr>
          <p:nvPr/>
        </p:nvSpPr>
        <p:spPr bwMode="auto">
          <a:xfrm>
            <a:off x="533400" y="3233738"/>
            <a:ext cx="447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a:solidFill>
                  <a:srgbClr val="000000"/>
                </a:solidFill>
                <a:latin typeface="Comic Sans MS" panose="030F0702030302020204" pitchFamily="66" charset="0"/>
              </a:rPr>
              <a:t>“True” Energy Resolution</a:t>
            </a:r>
          </a:p>
        </p:txBody>
      </p:sp>
      <p:sp>
        <p:nvSpPr>
          <p:cNvPr id="19462" name="Text Box 6"/>
          <p:cNvSpPr txBox="1">
            <a:spLocks noChangeArrowheads="1"/>
          </p:cNvSpPr>
          <p:nvPr/>
        </p:nvSpPr>
        <p:spPr bwMode="auto">
          <a:xfrm>
            <a:off x="5441950" y="5314950"/>
            <a:ext cx="2819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fontAlgn="base" hangingPunct="0">
              <a:spcBef>
                <a:spcPct val="0"/>
              </a:spcBef>
              <a:spcAft>
                <a:spcPct val="0"/>
              </a:spcAft>
            </a:pPr>
            <a:r>
              <a:rPr lang="en-US" altLang="it-IT" sz="1600">
                <a:solidFill>
                  <a:srgbClr val="000000"/>
                </a:solidFill>
                <a:latin typeface="Comic Sans MS" panose="030F0702030302020204" pitchFamily="66" charset="0"/>
              </a:rPr>
              <a:t>Energy Resolution from additive noise is incomplete</a:t>
            </a:r>
          </a:p>
        </p:txBody>
      </p:sp>
      <p:graphicFrame>
        <p:nvGraphicFramePr>
          <p:cNvPr id="19463" name="Object 7"/>
          <p:cNvGraphicFramePr>
            <a:graphicFrameLocks noChangeAspect="1"/>
          </p:cNvGraphicFramePr>
          <p:nvPr/>
        </p:nvGraphicFramePr>
        <p:xfrm>
          <a:off x="5981700" y="5907088"/>
          <a:ext cx="1793875" cy="725487"/>
        </p:xfrm>
        <a:graphic>
          <a:graphicData uri="http://schemas.openxmlformats.org/presentationml/2006/ole">
            <mc:AlternateContent xmlns:mc="http://schemas.openxmlformats.org/markup-compatibility/2006">
              <mc:Choice xmlns:v="urn:schemas-microsoft-com:vml" Requires="v">
                <p:oleObj spid="_x0000_s2256" name="Equation" r:id="rId8" imgW="1130040" imgH="457200" progId="Equation.3">
                  <p:embed/>
                </p:oleObj>
              </mc:Choice>
              <mc:Fallback>
                <p:oleObj name="Equation" r:id="rId8" imgW="1130040" imgH="4572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81700" y="5907088"/>
                        <a:ext cx="1793875"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4" name="Object 8"/>
          <p:cNvGraphicFramePr>
            <a:graphicFrameLocks noChangeAspect="1"/>
          </p:cNvGraphicFramePr>
          <p:nvPr/>
        </p:nvGraphicFramePr>
        <p:xfrm>
          <a:off x="719138" y="5351463"/>
          <a:ext cx="2844800" cy="1108075"/>
        </p:xfrm>
        <a:graphic>
          <a:graphicData uri="http://schemas.openxmlformats.org/presentationml/2006/ole">
            <mc:AlternateContent xmlns:mc="http://schemas.openxmlformats.org/markup-compatibility/2006">
              <mc:Choice xmlns:v="urn:schemas-microsoft-com:vml" Requires="v">
                <p:oleObj spid="_x0000_s2257" name="Equation" r:id="rId10" imgW="2019240" imgH="787320" progId="Equation.3">
                  <p:embed/>
                </p:oleObj>
              </mc:Choice>
              <mc:Fallback>
                <p:oleObj name="Equation" r:id="rId10" imgW="2019240" imgH="78732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9138" y="5351463"/>
                        <a:ext cx="2844800" cy="110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5" name="Text Box 9"/>
          <p:cNvSpPr txBox="1">
            <a:spLocks noChangeArrowheads="1"/>
          </p:cNvSpPr>
          <p:nvPr/>
        </p:nvSpPr>
        <p:spPr bwMode="auto">
          <a:xfrm>
            <a:off x="606425" y="4759325"/>
            <a:ext cx="2705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a:solidFill>
                  <a:srgbClr val="000000"/>
                </a:solidFill>
                <a:latin typeface="Comic Sans MS" panose="030F0702030302020204" pitchFamily="66" charset="0"/>
              </a:rPr>
              <a:t>Noise Impedance</a:t>
            </a:r>
          </a:p>
        </p:txBody>
      </p:sp>
      <p:pic>
        <p:nvPicPr>
          <p:cNvPr id="19468"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11638" y="1879600"/>
            <a:ext cx="4572000" cy="316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9" name="Text Box 13"/>
          <p:cNvSpPr txBox="1">
            <a:spLocks noChangeArrowheads="1"/>
          </p:cNvSpPr>
          <p:nvPr/>
        </p:nvSpPr>
        <p:spPr bwMode="auto">
          <a:xfrm>
            <a:off x="4859338" y="1579563"/>
            <a:ext cx="33956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Quantum Magnetics two-stage SQUID</a:t>
            </a:r>
          </a:p>
        </p:txBody>
      </p:sp>
      <p:sp>
        <p:nvSpPr>
          <p:cNvPr id="19471" name="Text Box 15"/>
          <p:cNvSpPr txBox="1">
            <a:spLocks noChangeArrowheads="1"/>
          </p:cNvSpPr>
          <p:nvPr/>
        </p:nvSpPr>
        <p:spPr bwMode="auto">
          <a:xfrm>
            <a:off x="5435600" y="2239963"/>
            <a:ext cx="833438" cy="31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8.9 kHz</a:t>
            </a:r>
          </a:p>
        </p:txBody>
      </p:sp>
      <p:sp>
        <p:nvSpPr>
          <p:cNvPr id="19473" name="Text Box 17"/>
          <p:cNvSpPr txBox="1">
            <a:spLocks noChangeArrowheads="1"/>
          </p:cNvSpPr>
          <p:nvPr/>
        </p:nvSpPr>
        <p:spPr bwMode="auto">
          <a:xfrm>
            <a:off x="2174875" y="800100"/>
            <a:ext cx="4737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altLang="it-IT">
                <a:solidFill>
                  <a:srgbClr val="000000"/>
                </a:solidFill>
                <a:latin typeface="Comic Sans MS" panose="030F0702030302020204" pitchFamily="66" charset="0"/>
              </a:rPr>
              <a:t>Noise Sources of the dc SQUID Amplifier</a:t>
            </a:r>
          </a:p>
        </p:txBody>
      </p:sp>
    </p:spTree>
    <p:extLst>
      <p:ext uri="{BB962C8B-B14F-4D97-AF65-F5344CB8AC3E}">
        <p14:creationId xmlns:p14="http://schemas.microsoft.com/office/powerpoint/2010/main" val="3185955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3" name="Gruppo 382"/>
          <p:cNvGrpSpPr/>
          <p:nvPr/>
        </p:nvGrpSpPr>
        <p:grpSpPr>
          <a:xfrm>
            <a:off x="1118157" y="2430463"/>
            <a:ext cx="5887203" cy="2222500"/>
            <a:chOff x="1118157" y="2430463"/>
            <a:chExt cx="5887203" cy="2222500"/>
          </a:xfrm>
        </p:grpSpPr>
        <p:grpSp>
          <p:nvGrpSpPr>
            <p:cNvPr id="147" name="Group 4"/>
            <p:cNvGrpSpPr>
              <a:grpSpLocks noChangeAspect="1"/>
            </p:cNvGrpSpPr>
            <p:nvPr/>
          </p:nvGrpSpPr>
          <p:grpSpPr bwMode="auto">
            <a:xfrm>
              <a:off x="4816475" y="3348038"/>
              <a:ext cx="133350" cy="133350"/>
              <a:chOff x="3969" y="6804"/>
              <a:chExt cx="567" cy="567"/>
            </a:xfrm>
          </p:grpSpPr>
          <p:sp>
            <p:nvSpPr>
              <p:cNvPr id="212" name="Line 5"/>
              <p:cNvSpPr>
                <a:spLocks noChangeAspect="1" noChangeShapeType="1"/>
              </p:cNvSpPr>
              <p:nvPr/>
            </p:nvSpPr>
            <p:spPr bwMode="auto">
              <a:xfrm>
                <a:off x="3969" y="6804"/>
                <a:ext cx="567" cy="56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13" name="Line 6"/>
              <p:cNvSpPr>
                <a:spLocks noChangeAspect="1" noChangeShapeType="1"/>
              </p:cNvSpPr>
              <p:nvPr/>
            </p:nvSpPr>
            <p:spPr bwMode="auto">
              <a:xfrm flipH="1">
                <a:off x="3969" y="6804"/>
                <a:ext cx="567" cy="56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48" name="Group 7"/>
            <p:cNvGrpSpPr>
              <a:grpSpLocks noChangeAspect="1"/>
            </p:cNvGrpSpPr>
            <p:nvPr/>
          </p:nvGrpSpPr>
          <p:grpSpPr bwMode="auto">
            <a:xfrm>
              <a:off x="4168775" y="3343276"/>
              <a:ext cx="134938" cy="133350"/>
              <a:chOff x="3969" y="6804"/>
              <a:chExt cx="567" cy="567"/>
            </a:xfrm>
          </p:grpSpPr>
          <p:sp>
            <p:nvSpPr>
              <p:cNvPr id="210" name="Line 8"/>
              <p:cNvSpPr>
                <a:spLocks noChangeAspect="1" noChangeShapeType="1"/>
              </p:cNvSpPr>
              <p:nvPr/>
            </p:nvSpPr>
            <p:spPr bwMode="auto">
              <a:xfrm>
                <a:off x="3969" y="6804"/>
                <a:ext cx="567" cy="56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11" name="Line 9"/>
              <p:cNvSpPr>
                <a:spLocks noChangeAspect="1" noChangeShapeType="1"/>
              </p:cNvSpPr>
              <p:nvPr/>
            </p:nvSpPr>
            <p:spPr bwMode="auto">
              <a:xfrm flipH="1">
                <a:off x="3969" y="6804"/>
                <a:ext cx="567" cy="56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49" name="Group 10"/>
            <p:cNvGrpSpPr>
              <a:grpSpLocks noChangeAspect="1"/>
            </p:cNvGrpSpPr>
            <p:nvPr/>
          </p:nvGrpSpPr>
          <p:grpSpPr bwMode="auto">
            <a:xfrm>
              <a:off x="4235450" y="3081338"/>
              <a:ext cx="647700" cy="657225"/>
              <a:chOff x="2599" y="8249"/>
              <a:chExt cx="452" cy="452"/>
            </a:xfrm>
          </p:grpSpPr>
          <p:grpSp>
            <p:nvGrpSpPr>
              <p:cNvPr id="204" name="Group 11"/>
              <p:cNvGrpSpPr>
                <a:grpSpLocks noChangeAspect="1"/>
              </p:cNvGrpSpPr>
              <p:nvPr/>
            </p:nvGrpSpPr>
            <p:grpSpPr bwMode="auto">
              <a:xfrm>
                <a:off x="2825" y="8249"/>
                <a:ext cx="226" cy="452"/>
                <a:chOff x="2825" y="8249"/>
                <a:chExt cx="226" cy="452"/>
              </a:xfrm>
            </p:grpSpPr>
            <p:sp>
              <p:nvSpPr>
                <p:cNvPr id="208" name="Arc 12"/>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09" name="Arc 13"/>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205" name="Group 14"/>
              <p:cNvGrpSpPr>
                <a:grpSpLocks noChangeAspect="1"/>
              </p:cNvGrpSpPr>
              <p:nvPr/>
            </p:nvGrpSpPr>
            <p:grpSpPr bwMode="auto">
              <a:xfrm flipH="1">
                <a:off x="2599" y="8249"/>
                <a:ext cx="226" cy="452"/>
                <a:chOff x="2825" y="8249"/>
                <a:chExt cx="226" cy="452"/>
              </a:xfrm>
            </p:grpSpPr>
            <p:sp>
              <p:nvSpPr>
                <p:cNvPr id="206" name="Arc 15"/>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07" name="Arc 16"/>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150" name="Group 17"/>
            <p:cNvGrpSpPr>
              <a:grpSpLocks noChangeAspect="1"/>
            </p:cNvGrpSpPr>
            <p:nvPr/>
          </p:nvGrpSpPr>
          <p:grpSpPr bwMode="auto">
            <a:xfrm flipV="1">
              <a:off x="4159250" y="4246563"/>
              <a:ext cx="642938" cy="80963"/>
              <a:chOff x="5537" y="4520"/>
              <a:chExt cx="453" cy="57"/>
            </a:xfrm>
          </p:grpSpPr>
          <p:grpSp>
            <p:nvGrpSpPr>
              <p:cNvPr id="190" name="Group 18"/>
              <p:cNvGrpSpPr>
                <a:grpSpLocks noChangeAspect="1"/>
              </p:cNvGrpSpPr>
              <p:nvPr/>
            </p:nvGrpSpPr>
            <p:grpSpPr bwMode="auto">
              <a:xfrm rot="5400000">
                <a:off x="5622" y="4435"/>
                <a:ext cx="57" cy="227"/>
                <a:chOff x="5311" y="4859"/>
                <a:chExt cx="113" cy="452"/>
              </a:xfrm>
            </p:grpSpPr>
            <p:grpSp>
              <p:nvGrpSpPr>
                <p:cNvPr id="198" name="Group 19"/>
                <p:cNvGrpSpPr>
                  <a:grpSpLocks noChangeAspect="1"/>
                </p:cNvGrpSpPr>
                <p:nvPr/>
              </p:nvGrpSpPr>
              <p:grpSpPr bwMode="auto">
                <a:xfrm flipV="1">
                  <a:off x="5311" y="4859"/>
                  <a:ext cx="113" cy="226"/>
                  <a:chOff x="5311" y="4859"/>
                  <a:chExt cx="113" cy="226"/>
                </a:xfrm>
              </p:grpSpPr>
              <p:sp>
                <p:nvSpPr>
                  <p:cNvPr id="202" name="Arc 20"/>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03" name="Arc 21"/>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99" name="Group 22"/>
                <p:cNvGrpSpPr>
                  <a:grpSpLocks noChangeAspect="1"/>
                </p:cNvGrpSpPr>
                <p:nvPr/>
              </p:nvGrpSpPr>
              <p:grpSpPr bwMode="auto">
                <a:xfrm flipV="1">
                  <a:off x="5311" y="5085"/>
                  <a:ext cx="113" cy="226"/>
                  <a:chOff x="5311" y="4859"/>
                  <a:chExt cx="113" cy="226"/>
                </a:xfrm>
              </p:grpSpPr>
              <p:sp>
                <p:nvSpPr>
                  <p:cNvPr id="200" name="Arc 23"/>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01" name="Arc 24"/>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191" name="Group 25"/>
              <p:cNvGrpSpPr>
                <a:grpSpLocks noChangeAspect="1"/>
              </p:cNvGrpSpPr>
              <p:nvPr/>
            </p:nvGrpSpPr>
            <p:grpSpPr bwMode="auto">
              <a:xfrm rot="5400000">
                <a:off x="5848" y="4435"/>
                <a:ext cx="57" cy="227"/>
                <a:chOff x="5311" y="4859"/>
                <a:chExt cx="113" cy="452"/>
              </a:xfrm>
            </p:grpSpPr>
            <p:grpSp>
              <p:nvGrpSpPr>
                <p:cNvPr id="192" name="Group 26"/>
                <p:cNvGrpSpPr>
                  <a:grpSpLocks noChangeAspect="1"/>
                </p:cNvGrpSpPr>
                <p:nvPr/>
              </p:nvGrpSpPr>
              <p:grpSpPr bwMode="auto">
                <a:xfrm flipV="1">
                  <a:off x="5311" y="4859"/>
                  <a:ext cx="113" cy="226"/>
                  <a:chOff x="5311" y="4859"/>
                  <a:chExt cx="113" cy="226"/>
                </a:xfrm>
              </p:grpSpPr>
              <p:sp>
                <p:nvSpPr>
                  <p:cNvPr id="196" name="Arc 2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97" name="Arc 2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93" name="Group 29"/>
                <p:cNvGrpSpPr>
                  <a:grpSpLocks noChangeAspect="1"/>
                </p:cNvGrpSpPr>
                <p:nvPr/>
              </p:nvGrpSpPr>
              <p:grpSpPr bwMode="auto">
                <a:xfrm flipV="1">
                  <a:off x="5311" y="5085"/>
                  <a:ext cx="113" cy="226"/>
                  <a:chOff x="5311" y="4859"/>
                  <a:chExt cx="113" cy="226"/>
                </a:xfrm>
              </p:grpSpPr>
              <p:sp>
                <p:nvSpPr>
                  <p:cNvPr id="194" name="Arc 30"/>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95" name="Arc 31"/>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grpSp>
          <p:nvGrpSpPr>
            <p:cNvPr id="151" name="Group 32"/>
            <p:cNvGrpSpPr>
              <a:grpSpLocks noChangeAspect="1"/>
            </p:cNvGrpSpPr>
            <p:nvPr/>
          </p:nvGrpSpPr>
          <p:grpSpPr bwMode="auto">
            <a:xfrm>
              <a:off x="3997325" y="4319588"/>
              <a:ext cx="323850" cy="333375"/>
              <a:chOff x="7345" y="7119"/>
              <a:chExt cx="226" cy="228"/>
            </a:xfrm>
          </p:grpSpPr>
          <p:sp>
            <p:nvSpPr>
              <p:cNvPr id="188" name="AutoShape 33"/>
              <p:cNvSpPr>
                <a:spLocks noChangeAspect="1" noChangeArrowheads="1"/>
              </p:cNvSpPr>
              <p:nvPr/>
            </p:nvSpPr>
            <p:spPr bwMode="auto">
              <a:xfrm flipV="1">
                <a:off x="7345" y="7232"/>
                <a:ext cx="226" cy="115"/>
              </a:xfrm>
              <a:prstGeom prst="triangle">
                <a:avLst>
                  <a:gd name="adj" fmla="val 50000"/>
                </a:avLst>
              </a:prstGeom>
              <a:noFill/>
              <a:ln w="254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89" name="Line 34"/>
              <p:cNvSpPr>
                <a:spLocks noChangeAspect="1" noChangeShapeType="1"/>
              </p:cNvSpPr>
              <p:nvPr/>
            </p:nvSpPr>
            <p:spPr bwMode="auto">
              <a:xfrm flipV="1">
                <a:off x="7458" y="7119"/>
                <a:ext cx="0"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sp>
          <p:nvSpPr>
            <p:cNvPr id="152" name="Line 35"/>
            <p:cNvSpPr>
              <a:spLocks noChangeAspect="1" noChangeShapeType="1"/>
            </p:cNvSpPr>
            <p:nvPr/>
          </p:nvSpPr>
          <p:spPr bwMode="auto">
            <a:xfrm>
              <a:off x="4794250" y="4338638"/>
              <a:ext cx="703561"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nvGrpSpPr>
            <p:cNvPr id="153" name="Group 36"/>
            <p:cNvGrpSpPr>
              <a:grpSpLocks noChangeAspect="1"/>
            </p:cNvGrpSpPr>
            <p:nvPr/>
          </p:nvGrpSpPr>
          <p:grpSpPr bwMode="auto">
            <a:xfrm>
              <a:off x="5516227" y="4178207"/>
              <a:ext cx="652463" cy="166688"/>
              <a:chOff x="5537" y="4181"/>
              <a:chExt cx="904" cy="113"/>
            </a:xfrm>
          </p:grpSpPr>
          <p:grpSp>
            <p:nvGrpSpPr>
              <p:cNvPr id="174" name="Group 37"/>
              <p:cNvGrpSpPr>
                <a:grpSpLocks noChangeAspect="1"/>
              </p:cNvGrpSpPr>
              <p:nvPr/>
            </p:nvGrpSpPr>
            <p:grpSpPr bwMode="auto">
              <a:xfrm>
                <a:off x="5537" y="4181"/>
                <a:ext cx="452" cy="113"/>
                <a:chOff x="5537" y="4181"/>
                <a:chExt cx="452" cy="113"/>
              </a:xfrm>
            </p:grpSpPr>
            <p:grpSp>
              <p:nvGrpSpPr>
                <p:cNvPr id="182" name="Group 38"/>
                <p:cNvGrpSpPr>
                  <a:grpSpLocks noChangeAspect="1"/>
                </p:cNvGrpSpPr>
                <p:nvPr/>
              </p:nvGrpSpPr>
              <p:grpSpPr bwMode="auto">
                <a:xfrm>
                  <a:off x="5537" y="4181"/>
                  <a:ext cx="226" cy="113"/>
                  <a:chOff x="5537" y="4181"/>
                  <a:chExt cx="226" cy="113"/>
                </a:xfrm>
              </p:grpSpPr>
              <p:sp>
                <p:nvSpPr>
                  <p:cNvPr id="186" name="Line 39"/>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87" name="Line 40"/>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83" name="Group 41"/>
                <p:cNvGrpSpPr>
                  <a:grpSpLocks noChangeAspect="1"/>
                </p:cNvGrpSpPr>
                <p:nvPr/>
              </p:nvGrpSpPr>
              <p:grpSpPr bwMode="auto">
                <a:xfrm>
                  <a:off x="5763" y="4181"/>
                  <a:ext cx="226" cy="113"/>
                  <a:chOff x="5537" y="4181"/>
                  <a:chExt cx="226" cy="113"/>
                </a:xfrm>
              </p:grpSpPr>
              <p:sp>
                <p:nvSpPr>
                  <p:cNvPr id="184" name="Line 42"/>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85" name="Line 43"/>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175" name="Group 44"/>
              <p:cNvGrpSpPr>
                <a:grpSpLocks noChangeAspect="1"/>
              </p:cNvGrpSpPr>
              <p:nvPr/>
            </p:nvGrpSpPr>
            <p:grpSpPr bwMode="auto">
              <a:xfrm>
                <a:off x="5989" y="4181"/>
                <a:ext cx="452" cy="113"/>
                <a:chOff x="5537" y="4181"/>
                <a:chExt cx="452" cy="113"/>
              </a:xfrm>
            </p:grpSpPr>
            <p:grpSp>
              <p:nvGrpSpPr>
                <p:cNvPr id="176" name="Group 45"/>
                <p:cNvGrpSpPr>
                  <a:grpSpLocks noChangeAspect="1"/>
                </p:cNvGrpSpPr>
                <p:nvPr/>
              </p:nvGrpSpPr>
              <p:grpSpPr bwMode="auto">
                <a:xfrm>
                  <a:off x="5537" y="4181"/>
                  <a:ext cx="226" cy="113"/>
                  <a:chOff x="5537" y="4181"/>
                  <a:chExt cx="226" cy="113"/>
                </a:xfrm>
              </p:grpSpPr>
              <p:sp>
                <p:nvSpPr>
                  <p:cNvPr id="180" name="Line 46"/>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81" name="Line 47"/>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77" name="Group 48"/>
                <p:cNvGrpSpPr>
                  <a:grpSpLocks noChangeAspect="1"/>
                </p:cNvGrpSpPr>
                <p:nvPr/>
              </p:nvGrpSpPr>
              <p:grpSpPr bwMode="auto">
                <a:xfrm>
                  <a:off x="5763" y="4181"/>
                  <a:ext cx="226" cy="113"/>
                  <a:chOff x="5537" y="4181"/>
                  <a:chExt cx="226" cy="113"/>
                </a:xfrm>
              </p:grpSpPr>
              <p:sp>
                <p:nvSpPr>
                  <p:cNvPr id="178" name="Line 49"/>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79" name="Line 50"/>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sp>
          <p:nvSpPr>
            <p:cNvPr id="154" name="Line 51"/>
            <p:cNvSpPr>
              <a:spLocks noChangeAspect="1" noChangeShapeType="1"/>
            </p:cNvSpPr>
            <p:nvPr/>
          </p:nvSpPr>
          <p:spPr bwMode="auto">
            <a:xfrm>
              <a:off x="6168691" y="4346765"/>
              <a:ext cx="312791"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55" name="Line 52"/>
            <p:cNvSpPr>
              <a:spLocks noChangeAspect="1" noChangeShapeType="1"/>
            </p:cNvSpPr>
            <p:nvPr/>
          </p:nvSpPr>
          <p:spPr bwMode="auto">
            <a:xfrm flipV="1">
              <a:off x="6481482" y="3409950"/>
              <a:ext cx="0" cy="930275"/>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56" name="Text Box 53"/>
            <p:cNvSpPr txBox="1">
              <a:spLocks noChangeAspect="1" noChangeArrowheads="1"/>
            </p:cNvSpPr>
            <p:nvPr/>
          </p:nvSpPr>
          <p:spPr bwMode="auto">
            <a:xfrm>
              <a:off x="6283047" y="2872911"/>
              <a:ext cx="722313" cy="37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err="1" smtClean="0">
                  <a:ln>
                    <a:noFill/>
                  </a:ln>
                  <a:solidFill>
                    <a:srgbClr val="000000"/>
                  </a:solidFill>
                  <a:effectLst/>
                  <a:uLnTx/>
                  <a:uFillTx/>
                  <a:latin typeface="Comic Sans MS" panose="030F0702030302020204" pitchFamily="66" charset="0"/>
                </a:rPr>
                <a:t>V</a:t>
              </a:r>
              <a:r>
                <a:rPr kumimoji="0" lang="it-IT" altLang="it-IT" sz="1600" b="0" i="0" u="none" strike="noStrike" kern="0" cap="none" spc="0" normalizeH="0" baseline="-25000" noProof="0" dirty="0" err="1" smtClean="0">
                  <a:ln>
                    <a:noFill/>
                  </a:ln>
                  <a:solidFill>
                    <a:srgbClr val="000000"/>
                  </a:solidFill>
                  <a:effectLst/>
                  <a:uLnTx/>
                  <a:uFillTx/>
                  <a:latin typeface="Comic Sans MS" panose="030F0702030302020204" pitchFamily="66" charset="0"/>
                </a:rPr>
                <a:t>out</a:t>
              </a:r>
              <a:endPar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endParaRPr>
            </a:p>
          </p:txBody>
        </p:sp>
        <p:sp>
          <p:nvSpPr>
            <p:cNvPr id="157" name="Line 54"/>
            <p:cNvSpPr>
              <a:spLocks noChangeAspect="1" noChangeShapeType="1"/>
            </p:cNvSpPr>
            <p:nvPr/>
          </p:nvSpPr>
          <p:spPr bwMode="auto">
            <a:xfrm>
              <a:off x="4559300" y="2909888"/>
              <a:ext cx="0" cy="16668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58" name="Line 55"/>
            <p:cNvSpPr>
              <a:spLocks noChangeAspect="1" noChangeShapeType="1"/>
            </p:cNvSpPr>
            <p:nvPr/>
          </p:nvSpPr>
          <p:spPr bwMode="auto">
            <a:xfrm>
              <a:off x="4559300" y="3733801"/>
              <a:ext cx="0" cy="16668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59" name="Line 56"/>
            <p:cNvSpPr>
              <a:spLocks noChangeAspect="1" noChangeShapeType="1"/>
            </p:cNvSpPr>
            <p:nvPr/>
          </p:nvSpPr>
          <p:spPr bwMode="auto">
            <a:xfrm flipV="1">
              <a:off x="4559300" y="2430463"/>
              <a:ext cx="0" cy="47466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60" name="Line 57"/>
            <p:cNvSpPr>
              <a:spLocks noChangeAspect="1" noChangeShapeType="1"/>
            </p:cNvSpPr>
            <p:nvPr/>
          </p:nvSpPr>
          <p:spPr bwMode="auto">
            <a:xfrm flipH="1">
              <a:off x="4559300" y="2706688"/>
              <a:ext cx="90488" cy="117475"/>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61" name="Line 58"/>
            <p:cNvSpPr>
              <a:spLocks noChangeAspect="1" noChangeShapeType="1"/>
            </p:cNvSpPr>
            <p:nvPr/>
          </p:nvSpPr>
          <p:spPr bwMode="auto">
            <a:xfrm>
              <a:off x="4483100" y="2706688"/>
              <a:ext cx="80963" cy="117475"/>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62" name="Line 59"/>
            <p:cNvSpPr>
              <a:spLocks noChangeAspect="1" noChangeShapeType="1"/>
            </p:cNvSpPr>
            <p:nvPr/>
          </p:nvSpPr>
          <p:spPr bwMode="auto">
            <a:xfrm>
              <a:off x="6015039" y="3411538"/>
              <a:ext cx="887786"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63" name="Line 60"/>
            <p:cNvSpPr>
              <a:spLocks noChangeAspect="1" noChangeShapeType="1"/>
            </p:cNvSpPr>
            <p:nvPr/>
          </p:nvSpPr>
          <p:spPr bwMode="auto">
            <a:xfrm flipH="1">
              <a:off x="4559300" y="2909888"/>
              <a:ext cx="814388"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64" name="Line 61"/>
            <p:cNvSpPr>
              <a:spLocks noChangeAspect="1" noChangeShapeType="1"/>
            </p:cNvSpPr>
            <p:nvPr/>
          </p:nvSpPr>
          <p:spPr bwMode="auto">
            <a:xfrm>
              <a:off x="4559300" y="3900488"/>
              <a:ext cx="814388"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nvGrpSpPr>
            <p:cNvPr id="165" name="Group 62"/>
            <p:cNvGrpSpPr>
              <a:grpSpLocks/>
            </p:cNvGrpSpPr>
            <p:nvPr/>
          </p:nvGrpSpPr>
          <p:grpSpPr bwMode="auto">
            <a:xfrm>
              <a:off x="6888255" y="3295651"/>
              <a:ext cx="107950" cy="215900"/>
              <a:chOff x="1156" y="1888"/>
              <a:chExt cx="68" cy="136"/>
            </a:xfrm>
          </p:grpSpPr>
          <p:sp>
            <p:nvSpPr>
              <p:cNvPr id="172" name="Line 63"/>
              <p:cNvSpPr>
                <a:spLocks noChangeShapeType="1"/>
              </p:cNvSpPr>
              <p:nvPr/>
            </p:nvSpPr>
            <p:spPr bwMode="auto">
              <a:xfrm>
                <a:off x="1156" y="1888"/>
                <a:ext cx="68" cy="6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73" name="Line 64"/>
              <p:cNvSpPr>
                <a:spLocks noChangeShapeType="1"/>
              </p:cNvSpPr>
              <p:nvPr/>
            </p:nvSpPr>
            <p:spPr bwMode="auto">
              <a:xfrm flipV="1">
                <a:off x="1156" y="1956"/>
                <a:ext cx="68" cy="6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166" name="Group 65"/>
            <p:cNvGrpSpPr>
              <a:grpSpLocks/>
            </p:cNvGrpSpPr>
            <p:nvPr/>
          </p:nvGrpSpPr>
          <p:grpSpPr bwMode="auto">
            <a:xfrm>
              <a:off x="5364163" y="2743201"/>
              <a:ext cx="650875" cy="1323975"/>
              <a:chOff x="2880" y="1744"/>
              <a:chExt cx="410" cy="834"/>
            </a:xfrm>
          </p:grpSpPr>
          <p:sp>
            <p:nvSpPr>
              <p:cNvPr id="167" name="Line 66"/>
              <p:cNvSpPr>
                <a:spLocks noChangeAspect="1" noChangeShapeType="1"/>
              </p:cNvSpPr>
              <p:nvPr/>
            </p:nvSpPr>
            <p:spPr bwMode="auto">
              <a:xfrm>
                <a:off x="2886" y="1744"/>
                <a:ext cx="0" cy="834"/>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nvGrpSpPr>
              <p:cNvPr id="168" name="Group 67"/>
              <p:cNvGrpSpPr>
                <a:grpSpLocks/>
              </p:cNvGrpSpPr>
              <p:nvPr/>
            </p:nvGrpSpPr>
            <p:grpSpPr bwMode="auto">
              <a:xfrm>
                <a:off x="2880" y="1744"/>
                <a:ext cx="410" cy="834"/>
                <a:chOff x="2880" y="1744"/>
                <a:chExt cx="410" cy="834"/>
              </a:xfrm>
            </p:grpSpPr>
            <p:sp>
              <p:nvSpPr>
                <p:cNvPr id="169" name="Line 68"/>
                <p:cNvSpPr>
                  <a:spLocks noChangeAspect="1" noChangeShapeType="1"/>
                </p:cNvSpPr>
                <p:nvPr/>
              </p:nvSpPr>
              <p:spPr bwMode="auto">
                <a:xfrm>
                  <a:off x="2886" y="1744"/>
                  <a:ext cx="404" cy="42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70" name="Line 69"/>
                <p:cNvSpPr>
                  <a:spLocks noChangeAspect="1" noChangeShapeType="1"/>
                </p:cNvSpPr>
                <p:nvPr/>
              </p:nvSpPr>
              <p:spPr bwMode="auto">
                <a:xfrm flipH="1">
                  <a:off x="2886" y="2164"/>
                  <a:ext cx="404" cy="414"/>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171" name="Text Box 70"/>
                <p:cNvSpPr txBox="1">
                  <a:spLocks noChangeAspect="1" noChangeArrowheads="1"/>
                </p:cNvSpPr>
                <p:nvPr/>
              </p:nvSpPr>
              <p:spPr bwMode="auto">
                <a:xfrm>
                  <a:off x="2880" y="2012"/>
                  <a:ext cx="331" cy="2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smtClean="0">
                      <a:ln>
                        <a:noFill/>
                      </a:ln>
                      <a:solidFill>
                        <a:srgbClr val="000000"/>
                      </a:solidFill>
                      <a:effectLst/>
                      <a:uLnTx/>
                      <a:uFillTx/>
                      <a:latin typeface="Comic Sans MS" panose="030F0702030302020204" pitchFamily="66" charset="0"/>
                    </a:rPr>
                    <a:t>A</a:t>
                  </a:r>
                  <a:endParaRPr kumimoji="0" lang="it-IT" altLang="it-IT" sz="1600" b="0" i="0" u="none" strike="noStrike" kern="0" cap="none" spc="0" normalizeH="0" baseline="-25000" noProof="0" smtClean="0">
                    <a:ln>
                      <a:noFill/>
                    </a:ln>
                    <a:solidFill>
                      <a:srgbClr val="000000"/>
                    </a:solidFill>
                    <a:effectLst/>
                    <a:uLnTx/>
                    <a:uFillTx/>
                    <a:latin typeface="Comic Sans MS" panose="030F0702030302020204" pitchFamily="66" charset="0"/>
                  </a:endParaRPr>
                </a:p>
              </p:txBody>
            </p:sp>
          </p:grpSp>
        </p:grpSp>
        <p:grpSp>
          <p:nvGrpSpPr>
            <p:cNvPr id="338" name="Group 151"/>
            <p:cNvGrpSpPr>
              <a:grpSpLocks noChangeAspect="1"/>
            </p:cNvGrpSpPr>
            <p:nvPr/>
          </p:nvGrpSpPr>
          <p:grpSpPr bwMode="auto">
            <a:xfrm rot="16200000" flipV="1">
              <a:off x="2230341" y="3355511"/>
              <a:ext cx="642938" cy="80963"/>
              <a:chOff x="5537" y="4520"/>
              <a:chExt cx="453" cy="57"/>
            </a:xfrm>
          </p:grpSpPr>
          <p:grpSp>
            <p:nvGrpSpPr>
              <p:cNvPr id="354" name="Group 152"/>
              <p:cNvGrpSpPr>
                <a:grpSpLocks noChangeAspect="1"/>
              </p:cNvGrpSpPr>
              <p:nvPr/>
            </p:nvGrpSpPr>
            <p:grpSpPr bwMode="auto">
              <a:xfrm rot="5400000">
                <a:off x="5622" y="4435"/>
                <a:ext cx="57" cy="227"/>
                <a:chOff x="5311" y="4859"/>
                <a:chExt cx="113" cy="452"/>
              </a:xfrm>
            </p:grpSpPr>
            <p:grpSp>
              <p:nvGrpSpPr>
                <p:cNvPr id="362" name="Group 153"/>
                <p:cNvGrpSpPr>
                  <a:grpSpLocks noChangeAspect="1"/>
                </p:cNvGrpSpPr>
                <p:nvPr/>
              </p:nvGrpSpPr>
              <p:grpSpPr bwMode="auto">
                <a:xfrm flipV="1">
                  <a:off x="5311" y="4859"/>
                  <a:ext cx="113" cy="226"/>
                  <a:chOff x="5311" y="4859"/>
                  <a:chExt cx="113" cy="226"/>
                </a:xfrm>
              </p:grpSpPr>
              <p:sp>
                <p:nvSpPr>
                  <p:cNvPr id="366" name="Arc 15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67" name="Arc 15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63" name="Group 156"/>
                <p:cNvGrpSpPr>
                  <a:grpSpLocks noChangeAspect="1"/>
                </p:cNvGrpSpPr>
                <p:nvPr/>
              </p:nvGrpSpPr>
              <p:grpSpPr bwMode="auto">
                <a:xfrm flipV="1">
                  <a:off x="5311" y="5085"/>
                  <a:ext cx="113" cy="226"/>
                  <a:chOff x="5311" y="4859"/>
                  <a:chExt cx="113" cy="226"/>
                </a:xfrm>
              </p:grpSpPr>
              <p:sp>
                <p:nvSpPr>
                  <p:cNvPr id="364" name="Arc 15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65" name="Arc 15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355" name="Group 159"/>
              <p:cNvGrpSpPr>
                <a:grpSpLocks noChangeAspect="1"/>
              </p:cNvGrpSpPr>
              <p:nvPr/>
            </p:nvGrpSpPr>
            <p:grpSpPr bwMode="auto">
              <a:xfrm rot="5400000">
                <a:off x="5848" y="4435"/>
                <a:ext cx="57" cy="227"/>
                <a:chOff x="5311" y="4859"/>
                <a:chExt cx="113" cy="452"/>
              </a:xfrm>
            </p:grpSpPr>
            <p:grpSp>
              <p:nvGrpSpPr>
                <p:cNvPr id="356" name="Group 160"/>
                <p:cNvGrpSpPr>
                  <a:grpSpLocks noChangeAspect="1"/>
                </p:cNvGrpSpPr>
                <p:nvPr/>
              </p:nvGrpSpPr>
              <p:grpSpPr bwMode="auto">
                <a:xfrm flipV="1">
                  <a:off x="5311" y="4859"/>
                  <a:ext cx="113" cy="226"/>
                  <a:chOff x="5311" y="4859"/>
                  <a:chExt cx="113" cy="226"/>
                </a:xfrm>
              </p:grpSpPr>
              <p:sp>
                <p:nvSpPr>
                  <p:cNvPr id="360" name="Arc 16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61" name="Arc 16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57" name="Group 163"/>
                <p:cNvGrpSpPr>
                  <a:grpSpLocks noChangeAspect="1"/>
                </p:cNvGrpSpPr>
                <p:nvPr/>
              </p:nvGrpSpPr>
              <p:grpSpPr bwMode="auto">
                <a:xfrm flipV="1">
                  <a:off x="5311" y="5085"/>
                  <a:ext cx="113" cy="226"/>
                  <a:chOff x="5311" y="4859"/>
                  <a:chExt cx="113" cy="226"/>
                </a:xfrm>
              </p:grpSpPr>
              <p:sp>
                <p:nvSpPr>
                  <p:cNvPr id="358" name="Arc 16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59" name="Arc 16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grpSp>
          <p:nvGrpSpPr>
            <p:cNvPr id="339" name="Group 166"/>
            <p:cNvGrpSpPr>
              <a:grpSpLocks noChangeAspect="1"/>
            </p:cNvGrpSpPr>
            <p:nvPr/>
          </p:nvGrpSpPr>
          <p:grpSpPr bwMode="auto">
            <a:xfrm rot="5400000" flipV="1">
              <a:off x="3586163" y="3350749"/>
              <a:ext cx="642938" cy="80963"/>
              <a:chOff x="5537" y="4520"/>
              <a:chExt cx="453" cy="57"/>
            </a:xfrm>
          </p:grpSpPr>
          <p:grpSp>
            <p:nvGrpSpPr>
              <p:cNvPr id="340" name="Group 167"/>
              <p:cNvGrpSpPr>
                <a:grpSpLocks noChangeAspect="1"/>
              </p:cNvGrpSpPr>
              <p:nvPr/>
            </p:nvGrpSpPr>
            <p:grpSpPr bwMode="auto">
              <a:xfrm rot="5400000">
                <a:off x="5622" y="4435"/>
                <a:ext cx="57" cy="227"/>
                <a:chOff x="5311" y="4859"/>
                <a:chExt cx="113" cy="452"/>
              </a:xfrm>
            </p:grpSpPr>
            <p:grpSp>
              <p:nvGrpSpPr>
                <p:cNvPr id="348" name="Group 168"/>
                <p:cNvGrpSpPr>
                  <a:grpSpLocks noChangeAspect="1"/>
                </p:cNvGrpSpPr>
                <p:nvPr/>
              </p:nvGrpSpPr>
              <p:grpSpPr bwMode="auto">
                <a:xfrm flipV="1">
                  <a:off x="5311" y="4859"/>
                  <a:ext cx="113" cy="226"/>
                  <a:chOff x="5311" y="4859"/>
                  <a:chExt cx="113" cy="226"/>
                </a:xfrm>
              </p:grpSpPr>
              <p:sp>
                <p:nvSpPr>
                  <p:cNvPr id="352" name="Arc 16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53" name="Arc 17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49" name="Group 171"/>
                <p:cNvGrpSpPr>
                  <a:grpSpLocks noChangeAspect="1"/>
                </p:cNvGrpSpPr>
                <p:nvPr/>
              </p:nvGrpSpPr>
              <p:grpSpPr bwMode="auto">
                <a:xfrm flipV="1">
                  <a:off x="5311" y="5085"/>
                  <a:ext cx="113" cy="226"/>
                  <a:chOff x="5311" y="4859"/>
                  <a:chExt cx="113" cy="226"/>
                </a:xfrm>
              </p:grpSpPr>
              <p:sp>
                <p:nvSpPr>
                  <p:cNvPr id="350" name="Arc 17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51" name="Arc 17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341" name="Group 174"/>
              <p:cNvGrpSpPr>
                <a:grpSpLocks noChangeAspect="1"/>
              </p:cNvGrpSpPr>
              <p:nvPr/>
            </p:nvGrpSpPr>
            <p:grpSpPr bwMode="auto">
              <a:xfrm rot="5400000">
                <a:off x="5848" y="4435"/>
                <a:ext cx="57" cy="227"/>
                <a:chOff x="5311" y="4859"/>
                <a:chExt cx="113" cy="452"/>
              </a:xfrm>
            </p:grpSpPr>
            <p:grpSp>
              <p:nvGrpSpPr>
                <p:cNvPr id="342" name="Group 175"/>
                <p:cNvGrpSpPr>
                  <a:grpSpLocks noChangeAspect="1"/>
                </p:cNvGrpSpPr>
                <p:nvPr/>
              </p:nvGrpSpPr>
              <p:grpSpPr bwMode="auto">
                <a:xfrm flipV="1">
                  <a:off x="5311" y="4859"/>
                  <a:ext cx="113" cy="226"/>
                  <a:chOff x="5311" y="4859"/>
                  <a:chExt cx="113" cy="226"/>
                </a:xfrm>
              </p:grpSpPr>
              <p:sp>
                <p:nvSpPr>
                  <p:cNvPr id="346" name="Arc 17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47" name="Arc 17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43" name="Group 178"/>
                <p:cNvGrpSpPr>
                  <a:grpSpLocks noChangeAspect="1"/>
                </p:cNvGrpSpPr>
                <p:nvPr/>
              </p:nvGrpSpPr>
              <p:grpSpPr bwMode="auto">
                <a:xfrm flipV="1">
                  <a:off x="5311" y="5085"/>
                  <a:ext cx="113" cy="226"/>
                  <a:chOff x="5311" y="4859"/>
                  <a:chExt cx="113" cy="226"/>
                </a:xfrm>
              </p:grpSpPr>
              <p:sp>
                <p:nvSpPr>
                  <p:cNvPr id="344" name="Arc 17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45" name="Arc 18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sp>
          <p:nvSpPr>
            <p:cNvPr id="337" name="Line 182"/>
            <p:cNvSpPr>
              <a:spLocks noChangeShapeType="1"/>
            </p:cNvSpPr>
            <p:nvPr/>
          </p:nvSpPr>
          <p:spPr bwMode="auto">
            <a:xfrm>
              <a:off x="2598288" y="3075157"/>
              <a:ext cx="946523"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94" name="Text Box 183"/>
            <p:cNvSpPr txBox="1">
              <a:spLocks noChangeArrowheads="1"/>
            </p:cNvSpPr>
            <p:nvPr/>
          </p:nvSpPr>
          <p:spPr bwMode="auto">
            <a:xfrm>
              <a:off x="2537383" y="3188824"/>
              <a:ext cx="3722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it-IT" sz="1600" b="0" i="0" u="none" strike="noStrike" kern="0" cap="none" spc="0" normalizeH="0" baseline="0" noProof="0" dirty="0" err="1" smtClean="0">
                  <a:ln>
                    <a:noFill/>
                  </a:ln>
                  <a:solidFill>
                    <a:srgbClr val="000000"/>
                  </a:solidFill>
                  <a:effectLst/>
                  <a:uLnTx/>
                  <a:uFillTx/>
                  <a:latin typeface="Comic Sans MS" panose="030F0702030302020204" pitchFamily="66" charset="0"/>
                </a:rPr>
                <a:t>L</a:t>
              </a:r>
              <a:r>
                <a:rPr kumimoji="0" lang="en-US" altLang="it-IT" sz="1600" b="0" i="0" u="none" strike="noStrike" kern="0" cap="none" spc="0" normalizeH="0" baseline="-25000" noProof="0" dirty="0" err="1" smtClean="0">
                  <a:ln>
                    <a:noFill/>
                  </a:ln>
                  <a:solidFill>
                    <a:srgbClr val="000000"/>
                  </a:solidFill>
                  <a:effectLst/>
                  <a:uLnTx/>
                  <a:uFillTx/>
                  <a:latin typeface="Comic Sans MS" panose="030F0702030302020204" pitchFamily="66" charset="0"/>
                </a:rPr>
                <a:t>p</a:t>
              </a:r>
              <a:endParaRPr kumimoji="0" lang="en-US" altLang="it-IT" sz="1600" b="0" i="0" u="none" strike="noStrike" kern="0" cap="none" spc="0" normalizeH="0" baseline="0" noProof="0" dirty="0" smtClean="0">
                <a:ln>
                  <a:noFill/>
                </a:ln>
                <a:solidFill>
                  <a:srgbClr val="000000"/>
                </a:solidFill>
                <a:effectLst/>
                <a:uLnTx/>
                <a:uFillTx/>
                <a:latin typeface="Comic Sans MS" panose="030F0702030302020204" pitchFamily="66" charset="0"/>
              </a:endParaRPr>
            </a:p>
          </p:txBody>
        </p:sp>
        <p:sp>
          <p:nvSpPr>
            <p:cNvPr id="295" name="Text Box 184"/>
            <p:cNvSpPr txBox="1">
              <a:spLocks noChangeArrowheads="1"/>
            </p:cNvSpPr>
            <p:nvPr/>
          </p:nvSpPr>
          <p:spPr bwMode="auto">
            <a:xfrm>
              <a:off x="3596339" y="3188824"/>
              <a:ext cx="3369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L</a:t>
              </a:r>
              <a:r>
                <a:rPr kumimoji="0" lang="en-US"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rPr>
                <a:t>i</a:t>
              </a:r>
              <a:endParaRPr kumimoji="0" lang="en-US" altLang="it-IT" sz="1600" b="0" i="0" u="none" strike="noStrike" kern="0" cap="none" spc="0" normalizeH="0" baseline="0" noProof="0" dirty="0" smtClean="0">
                <a:ln>
                  <a:noFill/>
                </a:ln>
                <a:solidFill>
                  <a:srgbClr val="000000"/>
                </a:solidFill>
                <a:effectLst/>
                <a:uLnTx/>
                <a:uFillTx/>
                <a:latin typeface="Comic Sans MS" panose="030F0702030302020204" pitchFamily="66" charset="0"/>
              </a:endParaRPr>
            </a:p>
          </p:txBody>
        </p:sp>
        <p:grpSp>
          <p:nvGrpSpPr>
            <p:cNvPr id="296" name="Group 185"/>
            <p:cNvGrpSpPr>
              <a:grpSpLocks noChangeAspect="1"/>
            </p:cNvGrpSpPr>
            <p:nvPr/>
          </p:nvGrpSpPr>
          <p:grpSpPr bwMode="auto">
            <a:xfrm rot="16200000">
              <a:off x="1961120" y="3342811"/>
              <a:ext cx="661988" cy="87313"/>
              <a:chOff x="5537" y="4520"/>
              <a:chExt cx="453" cy="57"/>
            </a:xfrm>
          </p:grpSpPr>
          <p:grpSp>
            <p:nvGrpSpPr>
              <p:cNvPr id="321" name="Group 186"/>
              <p:cNvGrpSpPr>
                <a:grpSpLocks noChangeAspect="1"/>
              </p:cNvGrpSpPr>
              <p:nvPr/>
            </p:nvGrpSpPr>
            <p:grpSpPr bwMode="auto">
              <a:xfrm rot="5400000">
                <a:off x="5622" y="4435"/>
                <a:ext cx="57" cy="227"/>
                <a:chOff x="5311" y="4859"/>
                <a:chExt cx="113" cy="452"/>
              </a:xfrm>
            </p:grpSpPr>
            <p:grpSp>
              <p:nvGrpSpPr>
                <p:cNvPr id="329" name="Group 187"/>
                <p:cNvGrpSpPr>
                  <a:grpSpLocks noChangeAspect="1"/>
                </p:cNvGrpSpPr>
                <p:nvPr/>
              </p:nvGrpSpPr>
              <p:grpSpPr bwMode="auto">
                <a:xfrm flipV="1">
                  <a:off x="5311" y="4859"/>
                  <a:ext cx="113" cy="226"/>
                  <a:chOff x="5311" y="4859"/>
                  <a:chExt cx="113" cy="226"/>
                </a:xfrm>
              </p:grpSpPr>
              <p:sp>
                <p:nvSpPr>
                  <p:cNvPr id="333" name="Arc 18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34" name="Arc 18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30" name="Group 190"/>
                <p:cNvGrpSpPr>
                  <a:grpSpLocks noChangeAspect="1"/>
                </p:cNvGrpSpPr>
                <p:nvPr/>
              </p:nvGrpSpPr>
              <p:grpSpPr bwMode="auto">
                <a:xfrm flipV="1">
                  <a:off x="5311" y="5085"/>
                  <a:ext cx="113" cy="226"/>
                  <a:chOff x="5311" y="4859"/>
                  <a:chExt cx="113" cy="226"/>
                </a:xfrm>
              </p:grpSpPr>
              <p:sp>
                <p:nvSpPr>
                  <p:cNvPr id="331" name="Arc 19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32" name="Arc 19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322" name="Group 193"/>
              <p:cNvGrpSpPr>
                <a:grpSpLocks noChangeAspect="1"/>
              </p:cNvGrpSpPr>
              <p:nvPr/>
            </p:nvGrpSpPr>
            <p:grpSpPr bwMode="auto">
              <a:xfrm rot="5400000">
                <a:off x="5848" y="4435"/>
                <a:ext cx="57" cy="227"/>
                <a:chOff x="5311" y="4859"/>
                <a:chExt cx="113" cy="452"/>
              </a:xfrm>
            </p:grpSpPr>
            <p:grpSp>
              <p:nvGrpSpPr>
                <p:cNvPr id="323" name="Group 194"/>
                <p:cNvGrpSpPr>
                  <a:grpSpLocks noChangeAspect="1"/>
                </p:cNvGrpSpPr>
                <p:nvPr/>
              </p:nvGrpSpPr>
              <p:grpSpPr bwMode="auto">
                <a:xfrm flipV="1">
                  <a:off x="5311" y="4859"/>
                  <a:ext cx="113" cy="226"/>
                  <a:chOff x="5311" y="4859"/>
                  <a:chExt cx="113" cy="226"/>
                </a:xfrm>
              </p:grpSpPr>
              <p:sp>
                <p:nvSpPr>
                  <p:cNvPr id="327" name="Arc 19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28" name="Arc 19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24" name="Group 197"/>
                <p:cNvGrpSpPr>
                  <a:grpSpLocks noChangeAspect="1"/>
                </p:cNvGrpSpPr>
                <p:nvPr/>
              </p:nvGrpSpPr>
              <p:grpSpPr bwMode="auto">
                <a:xfrm flipV="1">
                  <a:off x="5311" y="5085"/>
                  <a:ext cx="113" cy="226"/>
                  <a:chOff x="5311" y="4859"/>
                  <a:chExt cx="113" cy="226"/>
                </a:xfrm>
              </p:grpSpPr>
              <p:sp>
                <p:nvSpPr>
                  <p:cNvPr id="325" name="Arc 19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26" name="Arc 19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sp>
          <p:nvSpPr>
            <p:cNvPr id="297" name="Line 200"/>
            <p:cNvSpPr>
              <a:spLocks noChangeAspect="1" noChangeShapeType="1"/>
            </p:cNvSpPr>
            <p:nvPr/>
          </p:nvSpPr>
          <p:spPr bwMode="auto">
            <a:xfrm>
              <a:off x="1564245" y="3715874"/>
              <a:ext cx="72072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298" name="Text Box 201"/>
            <p:cNvSpPr txBox="1">
              <a:spLocks noChangeAspect="1" noChangeArrowheads="1"/>
            </p:cNvSpPr>
            <p:nvPr/>
          </p:nvSpPr>
          <p:spPr bwMode="auto">
            <a:xfrm>
              <a:off x="1989392" y="3206042"/>
              <a:ext cx="330805" cy="2948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L</a:t>
              </a:r>
              <a:endPar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endParaRPr>
            </a:p>
          </p:txBody>
        </p:sp>
        <p:grpSp>
          <p:nvGrpSpPr>
            <p:cNvPr id="305" name="Group 203"/>
            <p:cNvGrpSpPr>
              <a:grpSpLocks noChangeAspect="1"/>
            </p:cNvGrpSpPr>
            <p:nvPr/>
          </p:nvGrpSpPr>
          <p:grpSpPr bwMode="auto">
            <a:xfrm rot="16200000">
              <a:off x="1178483" y="3295187"/>
              <a:ext cx="652463" cy="166688"/>
              <a:chOff x="5537" y="4181"/>
              <a:chExt cx="904" cy="113"/>
            </a:xfrm>
          </p:grpSpPr>
          <p:grpSp>
            <p:nvGrpSpPr>
              <p:cNvPr id="307" name="Group 204"/>
              <p:cNvGrpSpPr>
                <a:grpSpLocks noChangeAspect="1"/>
              </p:cNvGrpSpPr>
              <p:nvPr/>
            </p:nvGrpSpPr>
            <p:grpSpPr bwMode="auto">
              <a:xfrm>
                <a:off x="5537" y="4181"/>
                <a:ext cx="452" cy="113"/>
                <a:chOff x="5537" y="4181"/>
                <a:chExt cx="452" cy="113"/>
              </a:xfrm>
            </p:grpSpPr>
            <p:grpSp>
              <p:nvGrpSpPr>
                <p:cNvPr id="315" name="Group 205"/>
                <p:cNvGrpSpPr>
                  <a:grpSpLocks noChangeAspect="1"/>
                </p:cNvGrpSpPr>
                <p:nvPr/>
              </p:nvGrpSpPr>
              <p:grpSpPr bwMode="auto">
                <a:xfrm>
                  <a:off x="5537" y="4181"/>
                  <a:ext cx="226" cy="113"/>
                  <a:chOff x="5537" y="4181"/>
                  <a:chExt cx="226" cy="113"/>
                </a:xfrm>
              </p:grpSpPr>
              <p:sp>
                <p:nvSpPr>
                  <p:cNvPr id="319" name="Line 206"/>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20" name="Line 207"/>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16" name="Group 208"/>
                <p:cNvGrpSpPr>
                  <a:grpSpLocks noChangeAspect="1"/>
                </p:cNvGrpSpPr>
                <p:nvPr/>
              </p:nvGrpSpPr>
              <p:grpSpPr bwMode="auto">
                <a:xfrm>
                  <a:off x="5763" y="4181"/>
                  <a:ext cx="226" cy="113"/>
                  <a:chOff x="5537" y="4181"/>
                  <a:chExt cx="226" cy="113"/>
                </a:xfrm>
              </p:grpSpPr>
              <p:sp>
                <p:nvSpPr>
                  <p:cNvPr id="317" name="Line 209"/>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18" name="Line 210"/>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nvGrpSpPr>
              <p:cNvPr id="308" name="Group 211"/>
              <p:cNvGrpSpPr>
                <a:grpSpLocks noChangeAspect="1"/>
              </p:cNvGrpSpPr>
              <p:nvPr/>
            </p:nvGrpSpPr>
            <p:grpSpPr bwMode="auto">
              <a:xfrm>
                <a:off x="5989" y="4181"/>
                <a:ext cx="452" cy="113"/>
                <a:chOff x="5537" y="4181"/>
                <a:chExt cx="452" cy="113"/>
              </a:xfrm>
            </p:grpSpPr>
            <p:grpSp>
              <p:nvGrpSpPr>
                <p:cNvPr id="309" name="Group 212"/>
                <p:cNvGrpSpPr>
                  <a:grpSpLocks noChangeAspect="1"/>
                </p:cNvGrpSpPr>
                <p:nvPr/>
              </p:nvGrpSpPr>
              <p:grpSpPr bwMode="auto">
                <a:xfrm>
                  <a:off x="5537" y="4181"/>
                  <a:ext cx="226" cy="113"/>
                  <a:chOff x="5537" y="4181"/>
                  <a:chExt cx="226" cy="113"/>
                </a:xfrm>
              </p:grpSpPr>
              <p:sp>
                <p:nvSpPr>
                  <p:cNvPr id="313" name="Line 213"/>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14" name="Line 214"/>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nvGrpSpPr>
                <p:cNvPr id="310" name="Group 215"/>
                <p:cNvGrpSpPr>
                  <a:grpSpLocks noChangeAspect="1"/>
                </p:cNvGrpSpPr>
                <p:nvPr/>
              </p:nvGrpSpPr>
              <p:grpSpPr bwMode="auto">
                <a:xfrm>
                  <a:off x="5763" y="4181"/>
                  <a:ext cx="226" cy="113"/>
                  <a:chOff x="5537" y="4181"/>
                  <a:chExt cx="226" cy="113"/>
                </a:xfrm>
              </p:grpSpPr>
              <p:sp>
                <p:nvSpPr>
                  <p:cNvPr id="311" name="Line 216"/>
                  <p:cNvSpPr>
                    <a:spLocks noChangeAspect="1" noChangeShapeType="1"/>
                  </p:cNvSpPr>
                  <p:nvPr/>
                </p:nvSpPr>
                <p:spPr bwMode="auto">
                  <a:xfrm flipH="1">
                    <a:off x="5537"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12" name="Line 217"/>
                  <p:cNvSpPr>
                    <a:spLocks noChangeAspect="1" noChangeShapeType="1"/>
                  </p:cNvSpPr>
                  <p:nvPr/>
                </p:nvSpPr>
                <p:spPr bwMode="auto">
                  <a:xfrm>
                    <a:off x="5650" y="4181"/>
                    <a:ext cx="113" cy="1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grpSp>
        </p:grpSp>
        <p:sp>
          <p:nvSpPr>
            <p:cNvPr id="306" name="Text Box 218"/>
            <p:cNvSpPr txBox="1">
              <a:spLocks noChangeAspect="1" noChangeArrowheads="1"/>
            </p:cNvSpPr>
            <p:nvPr/>
          </p:nvSpPr>
          <p:spPr bwMode="auto">
            <a:xfrm>
              <a:off x="1118157" y="3214621"/>
              <a:ext cx="525463" cy="46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R</a:t>
              </a:r>
              <a:endPar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endParaRPr>
            </a:p>
          </p:txBody>
        </p:sp>
        <p:grpSp>
          <p:nvGrpSpPr>
            <p:cNvPr id="368" name="Gruppo 367"/>
            <p:cNvGrpSpPr/>
            <p:nvPr/>
          </p:nvGrpSpPr>
          <p:grpSpPr>
            <a:xfrm>
              <a:off x="1861108" y="2872911"/>
              <a:ext cx="93663" cy="371475"/>
              <a:chOff x="1610099" y="2872911"/>
              <a:chExt cx="93663" cy="371475"/>
            </a:xfrm>
          </p:grpSpPr>
          <p:sp>
            <p:nvSpPr>
              <p:cNvPr id="300" name="Line 219"/>
              <p:cNvSpPr>
                <a:spLocks noChangeAspect="1" noChangeShapeType="1"/>
              </p:cNvSpPr>
              <p:nvPr/>
            </p:nvSpPr>
            <p:spPr bwMode="auto">
              <a:xfrm rot="16200000">
                <a:off x="1424361"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01" name="Line 220"/>
              <p:cNvSpPr>
                <a:spLocks noChangeAspect="1" noChangeShapeType="1"/>
              </p:cNvSpPr>
              <p:nvPr/>
            </p:nvSpPr>
            <p:spPr bwMode="auto">
              <a:xfrm rot="16200000">
                <a:off x="1518024"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sp>
          <p:nvSpPr>
            <p:cNvPr id="302" name="Line 221"/>
            <p:cNvSpPr>
              <a:spLocks noChangeAspect="1" noChangeShapeType="1"/>
            </p:cNvSpPr>
            <p:nvPr/>
          </p:nvSpPr>
          <p:spPr bwMode="auto">
            <a:xfrm rot="16200000">
              <a:off x="1721408" y="2918949"/>
              <a:ext cx="0" cy="26828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03" name="Line 222"/>
            <p:cNvSpPr>
              <a:spLocks noChangeAspect="1" noChangeShapeType="1"/>
            </p:cNvSpPr>
            <p:nvPr/>
          </p:nvSpPr>
          <p:spPr bwMode="auto">
            <a:xfrm rot="16200000">
              <a:off x="2113520" y="2895136"/>
              <a:ext cx="0" cy="3159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04" name="Text Box 223"/>
            <p:cNvSpPr txBox="1">
              <a:spLocks noChangeAspect="1" noChangeArrowheads="1"/>
            </p:cNvSpPr>
            <p:nvPr/>
          </p:nvSpPr>
          <p:spPr bwMode="auto">
            <a:xfrm>
              <a:off x="1766136" y="2543712"/>
              <a:ext cx="377268" cy="3362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C</a:t>
              </a:r>
              <a:endPar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endParaRPr>
            </a:p>
          </p:txBody>
        </p:sp>
        <p:grpSp>
          <p:nvGrpSpPr>
            <p:cNvPr id="369" name="Gruppo 368"/>
            <p:cNvGrpSpPr/>
            <p:nvPr/>
          </p:nvGrpSpPr>
          <p:grpSpPr>
            <a:xfrm>
              <a:off x="3566319" y="2950576"/>
              <a:ext cx="93663" cy="252000"/>
              <a:chOff x="1610099" y="2872911"/>
              <a:chExt cx="93663" cy="371475"/>
            </a:xfrm>
          </p:grpSpPr>
          <p:sp>
            <p:nvSpPr>
              <p:cNvPr id="370" name="Line 219"/>
              <p:cNvSpPr>
                <a:spLocks noChangeAspect="1" noChangeShapeType="1"/>
              </p:cNvSpPr>
              <p:nvPr/>
            </p:nvSpPr>
            <p:spPr bwMode="auto">
              <a:xfrm rot="16200000">
                <a:off x="1424361"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71" name="Line 220"/>
              <p:cNvSpPr>
                <a:spLocks noChangeAspect="1" noChangeShapeType="1"/>
              </p:cNvSpPr>
              <p:nvPr/>
            </p:nvSpPr>
            <p:spPr bwMode="auto">
              <a:xfrm rot="16200000">
                <a:off x="1518024"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sp>
          <p:nvSpPr>
            <p:cNvPr id="375" name="Line 182"/>
            <p:cNvSpPr>
              <a:spLocks noChangeShapeType="1"/>
            </p:cNvSpPr>
            <p:nvPr/>
          </p:nvSpPr>
          <p:spPr bwMode="auto">
            <a:xfrm>
              <a:off x="2598288" y="3720317"/>
              <a:ext cx="946523"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76" name="Line 182"/>
            <p:cNvSpPr>
              <a:spLocks noChangeShapeType="1"/>
            </p:cNvSpPr>
            <p:nvPr/>
          </p:nvSpPr>
          <p:spPr bwMode="auto">
            <a:xfrm>
              <a:off x="3661356" y="3715237"/>
              <a:ext cx="20579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77" name="Line 182"/>
            <p:cNvSpPr>
              <a:spLocks noChangeShapeType="1"/>
            </p:cNvSpPr>
            <p:nvPr/>
          </p:nvSpPr>
          <p:spPr bwMode="auto">
            <a:xfrm>
              <a:off x="3661356" y="3069295"/>
              <a:ext cx="20579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nvGrpSpPr>
            <p:cNvPr id="378" name="Gruppo 377"/>
            <p:cNvGrpSpPr/>
            <p:nvPr/>
          </p:nvGrpSpPr>
          <p:grpSpPr>
            <a:xfrm>
              <a:off x="3566023" y="3570619"/>
              <a:ext cx="93663" cy="252000"/>
              <a:chOff x="1610099" y="2872911"/>
              <a:chExt cx="93663" cy="371475"/>
            </a:xfrm>
          </p:grpSpPr>
          <p:sp>
            <p:nvSpPr>
              <p:cNvPr id="379" name="Line 219"/>
              <p:cNvSpPr>
                <a:spLocks noChangeAspect="1" noChangeShapeType="1"/>
              </p:cNvSpPr>
              <p:nvPr/>
            </p:nvSpPr>
            <p:spPr bwMode="auto">
              <a:xfrm rot="16200000">
                <a:off x="1424361"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sp>
            <p:nvSpPr>
              <p:cNvPr id="380" name="Line 220"/>
              <p:cNvSpPr>
                <a:spLocks noChangeAspect="1" noChangeShapeType="1"/>
              </p:cNvSpPr>
              <p:nvPr/>
            </p:nvSpPr>
            <p:spPr bwMode="auto">
              <a:xfrm rot="16200000">
                <a:off x="1518024" y="3058649"/>
                <a:ext cx="371475"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050" b="0" i="0" u="none" strike="noStrike" kern="0" cap="none" spc="0" normalizeH="0" baseline="0" noProof="0" smtClean="0">
                  <a:ln>
                    <a:noFill/>
                  </a:ln>
                  <a:solidFill>
                    <a:srgbClr val="000000"/>
                  </a:solidFill>
                  <a:effectLst/>
                  <a:uLnTx/>
                  <a:uFillTx/>
                  <a:latin typeface="Comic Sans MS" panose="030F0702030302020204" pitchFamily="66" charset="0"/>
                </a:endParaRPr>
              </a:p>
            </p:txBody>
          </p:sp>
        </p:grpSp>
        <p:sp>
          <p:nvSpPr>
            <p:cNvPr id="381" name="Text Box 223"/>
            <p:cNvSpPr txBox="1">
              <a:spLocks noChangeAspect="1" noChangeArrowheads="1"/>
            </p:cNvSpPr>
            <p:nvPr/>
          </p:nvSpPr>
          <p:spPr bwMode="auto">
            <a:xfrm>
              <a:off x="3458132" y="2594403"/>
              <a:ext cx="377268" cy="3362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C</a:t>
              </a:r>
              <a:r>
                <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rPr>
                <a:t>i</a:t>
              </a:r>
            </a:p>
          </p:txBody>
        </p:sp>
        <p:sp>
          <p:nvSpPr>
            <p:cNvPr id="382" name="Text Box 223"/>
            <p:cNvSpPr txBox="1">
              <a:spLocks noChangeAspect="1" noChangeArrowheads="1"/>
            </p:cNvSpPr>
            <p:nvPr/>
          </p:nvSpPr>
          <p:spPr bwMode="auto">
            <a:xfrm>
              <a:off x="3469245" y="3816124"/>
              <a:ext cx="377268" cy="3362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it-IT" altLang="it-IT" sz="1600" b="0" i="0" u="none" strike="noStrike" kern="0" cap="none" spc="0" normalizeH="0" baseline="0" noProof="0" dirty="0" smtClean="0">
                  <a:ln>
                    <a:noFill/>
                  </a:ln>
                  <a:solidFill>
                    <a:srgbClr val="000000"/>
                  </a:solidFill>
                  <a:effectLst/>
                  <a:uLnTx/>
                  <a:uFillTx/>
                  <a:latin typeface="Comic Sans MS" panose="030F0702030302020204" pitchFamily="66" charset="0"/>
                </a:rPr>
                <a:t>C</a:t>
              </a:r>
              <a:r>
                <a:rPr kumimoji="0" lang="it-IT" altLang="it-IT" sz="1600" b="0" i="0" u="none" strike="noStrike" kern="0" cap="none" spc="0" normalizeH="0" baseline="-25000" noProof="0" dirty="0" smtClean="0">
                  <a:ln>
                    <a:noFill/>
                  </a:ln>
                  <a:solidFill>
                    <a:srgbClr val="000000"/>
                  </a:solidFill>
                  <a:effectLst/>
                  <a:uLnTx/>
                  <a:uFillTx/>
                  <a:latin typeface="Comic Sans MS" panose="030F0702030302020204" pitchFamily="66" charset="0"/>
                </a:rPr>
                <a:t>i</a:t>
              </a:r>
            </a:p>
          </p:txBody>
        </p:sp>
      </p:grpSp>
    </p:spTree>
    <p:extLst>
      <p:ext uri="{BB962C8B-B14F-4D97-AF65-F5344CB8AC3E}">
        <p14:creationId xmlns:p14="http://schemas.microsoft.com/office/powerpoint/2010/main" val="3274979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835538" y="2111885"/>
            <a:ext cx="7472924" cy="2388397"/>
          </a:xfrm>
          <a:prstGeom prst="rect">
            <a:avLst/>
          </a:prstGeom>
        </p:spPr>
      </p:pic>
    </p:spTree>
    <p:extLst>
      <p:ext uri="{BB962C8B-B14F-4D97-AF65-F5344CB8AC3E}">
        <p14:creationId xmlns:p14="http://schemas.microsoft.com/office/powerpoint/2010/main" val="365487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 name="Group 102"/>
          <p:cNvGrpSpPr>
            <a:grpSpLocks/>
          </p:cNvGrpSpPr>
          <p:nvPr/>
        </p:nvGrpSpPr>
        <p:grpSpPr bwMode="auto">
          <a:xfrm>
            <a:off x="611188" y="460375"/>
            <a:ext cx="2368550" cy="2054225"/>
            <a:chOff x="385" y="290"/>
            <a:chExt cx="1492" cy="1294"/>
          </a:xfrm>
        </p:grpSpPr>
        <p:sp>
          <p:nvSpPr>
            <p:cNvPr id="4100" name="Oval 4"/>
            <p:cNvSpPr>
              <a:spLocks noChangeArrowheads="1"/>
            </p:cNvSpPr>
            <p:nvPr/>
          </p:nvSpPr>
          <p:spPr bwMode="auto">
            <a:xfrm>
              <a:off x="673" y="624"/>
              <a:ext cx="576" cy="576"/>
            </a:xfrm>
            <a:prstGeom prst="ellipse">
              <a:avLst/>
            </a:prstGeom>
            <a:solidFill>
              <a:srgbClr val="FFFFFF"/>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01" name="Line 5"/>
            <p:cNvSpPr>
              <a:spLocks noChangeShapeType="1"/>
            </p:cNvSpPr>
            <p:nvPr/>
          </p:nvSpPr>
          <p:spPr bwMode="auto">
            <a:xfrm>
              <a:off x="961" y="336"/>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02" name="Line 6"/>
            <p:cNvSpPr>
              <a:spLocks noChangeShapeType="1"/>
            </p:cNvSpPr>
            <p:nvPr/>
          </p:nvSpPr>
          <p:spPr bwMode="auto">
            <a:xfrm>
              <a:off x="961" y="1200"/>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4103" name="Group 7"/>
            <p:cNvGrpSpPr>
              <a:grpSpLocks/>
            </p:cNvGrpSpPr>
            <p:nvPr/>
          </p:nvGrpSpPr>
          <p:grpSpPr bwMode="auto">
            <a:xfrm>
              <a:off x="1201" y="864"/>
              <a:ext cx="96" cy="96"/>
              <a:chOff x="4032" y="864"/>
              <a:chExt cx="96" cy="96"/>
            </a:xfrm>
          </p:grpSpPr>
          <p:sp>
            <p:nvSpPr>
              <p:cNvPr id="4104" name="Line 8"/>
              <p:cNvSpPr>
                <a:spLocks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05" name="Line 9"/>
              <p:cNvSpPr>
                <a:spLocks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06" name="Group 10"/>
            <p:cNvGrpSpPr>
              <a:grpSpLocks/>
            </p:cNvGrpSpPr>
            <p:nvPr/>
          </p:nvGrpSpPr>
          <p:grpSpPr bwMode="auto">
            <a:xfrm>
              <a:off x="625" y="864"/>
              <a:ext cx="96" cy="96"/>
              <a:chOff x="4032" y="864"/>
              <a:chExt cx="96" cy="96"/>
            </a:xfrm>
          </p:grpSpPr>
          <p:sp>
            <p:nvSpPr>
              <p:cNvPr id="4107" name="Line 11"/>
              <p:cNvSpPr>
                <a:spLocks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08" name="Line 12"/>
              <p:cNvSpPr>
                <a:spLocks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09" name="Group 13"/>
            <p:cNvGrpSpPr>
              <a:grpSpLocks/>
            </p:cNvGrpSpPr>
            <p:nvPr/>
          </p:nvGrpSpPr>
          <p:grpSpPr bwMode="auto">
            <a:xfrm>
              <a:off x="1091" y="826"/>
              <a:ext cx="280" cy="158"/>
              <a:chOff x="4176" y="624"/>
              <a:chExt cx="280" cy="158"/>
            </a:xfrm>
          </p:grpSpPr>
          <p:grpSp>
            <p:nvGrpSpPr>
              <p:cNvPr id="4110" name="Group 14"/>
              <p:cNvGrpSpPr>
                <a:grpSpLocks/>
              </p:cNvGrpSpPr>
              <p:nvPr/>
            </p:nvGrpSpPr>
            <p:grpSpPr bwMode="auto">
              <a:xfrm>
                <a:off x="4416" y="624"/>
                <a:ext cx="40" cy="155"/>
                <a:chOff x="4416" y="384"/>
                <a:chExt cx="192" cy="768"/>
              </a:xfrm>
            </p:grpSpPr>
            <p:sp>
              <p:nvSpPr>
                <p:cNvPr id="4111" name="Line 15"/>
                <p:cNvSpPr>
                  <a:spLocks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2" name="Line 16"/>
                <p:cNvSpPr>
                  <a:spLocks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3" name="Line 17"/>
                <p:cNvSpPr>
                  <a:spLocks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4" name="Line 18"/>
                <p:cNvSpPr>
                  <a:spLocks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5" name="Line 19"/>
                <p:cNvSpPr>
                  <a:spLocks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6" name="Line 20"/>
                <p:cNvSpPr>
                  <a:spLocks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7" name="Line 21"/>
                <p:cNvSpPr>
                  <a:spLocks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8" name="Line 22"/>
                <p:cNvSpPr>
                  <a:spLocks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19" name="Line 23"/>
                <p:cNvSpPr>
                  <a:spLocks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20" name="Group 24"/>
              <p:cNvGrpSpPr>
                <a:grpSpLocks/>
              </p:cNvGrpSpPr>
              <p:nvPr/>
            </p:nvGrpSpPr>
            <p:grpSpPr bwMode="auto">
              <a:xfrm>
                <a:off x="4176" y="630"/>
                <a:ext cx="96" cy="62"/>
                <a:chOff x="4176" y="624"/>
                <a:chExt cx="96" cy="48"/>
              </a:xfrm>
            </p:grpSpPr>
            <p:sp>
              <p:nvSpPr>
                <p:cNvPr id="4121" name="Line 25"/>
                <p:cNvSpPr>
                  <a:spLocks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22" name="Line 26"/>
                <p:cNvSpPr>
                  <a:spLocks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4123" name="Line 27"/>
              <p:cNvSpPr>
                <a:spLocks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24" name="Line 28"/>
              <p:cNvSpPr>
                <a:spLocks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25" name="Line 29"/>
              <p:cNvSpPr>
                <a:spLocks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26" name="Line 30"/>
              <p:cNvSpPr>
                <a:spLocks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27" name="Group 31"/>
            <p:cNvGrpSpPr>
              <a:grpSpLocks/>
            </p:cNvGrpSpPr>
            <p:nvPr/>
          </p:nvGrpSpPr>
          <p:grpSpPr bwMode="auto">
            <a:xfrm flipH="1">
              <a:off x="549" y="826"/>
              <a:ext cx="280" cy="158"/>
              <a:chOff x="4176" y="624"/>
              <a:chExt cx="280" cy="158"/>
            </a:xfrm>
          </p:grpSpPr>
          <p:grpSp>
            <p:nvGrpSpPr>
              <p:cNvPr id="4128" name="Group 32"/>
              <p:cNvGrpSpPr>
                <a:grpSpLocks/>
              </p:cNvGrpSpPr>
              <p:nvPr/>
            </p:nvGrpSpPr>
            <p:grpSpPr bwMode="auto">
              <a:xfrm>
                <a:off x="4416" y="624"/>
                <a:ext cx="40" cy="155"/>
                <a:chOff x="4416" y="384"/>
                <a:chExt cx="192" cy="768"/>
              </a:xfrm>
            </p:grpSpPr>
            <p:sp>
              <p:nvSpPr>
                <p:cNvPr id="4129" name="Line 33"/>
                <p:cNvSpPr>
                  <a:spLocks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0" name="Line 34"/>
                <p:cNvSpPr>
                  <a:spLocks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1" name="Line 35"/>
                <p:cNvSpPr>
                  <a:spLocks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2" name="Line 36"/>
                <p:cNvSpPr>
                  <a:spLocks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3" name="Line 37"/>
                <p:cNvSpPr>
                  <a:spLocks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4" name="Line 38"/>
                <p:cNvSpPr>
                  <a:spLocks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5" name="Line 39"/>
                <p:cNvSpPr>
                  <a:spLocks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6" name="Line 40"/>
                <p:cNvSpPr>
                  <a:spLocks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37" name="Line 41"/>
                <p:cNvSpPr>
                  <a:spLocks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38" name="Group 42"/>
              <p:cNvGrpSpPr>
                <a:grpSpLocks/>
              </p:cNvGrpSpPr>
              <p:nvPr/>
            </p:nvGrpSpPr>
            <p:grpSpPr bwMode="auto">
              <a:xfrm>
                <a:off x="4176" y="630"/>
                <a:ext cx="96" cy="62"/>
                <a:chOff x="4176" y="624"/>
                <a:chExt cx="96" cy="48"/>
              </a:xfrm>
            </p:grpSpPr>
            <p:sp>
              <p:nvSpPr>
                <p:cNvPr id="4139" name="Line 43"/>
                <p:cNvSpPr>
                  <a:spLocks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0" name="Line 44"/>
                <p:cNvSpPr>
                  <a:spLocks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4141" name="Line 45"/>
              <p:cNvSpPr>
                <a:spLocks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2" name="Line 46"/>
              <p:cNvSpPr>
                <a:spLocks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3" name="Line 47"/>
              <p:cNvSpPr>
                <a:spLocks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4" name="Line 48"/>
              <p:cNvSpPr>
                <a:spLocks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4145" name="Line 49"/>
            <p:cNvSpPr>
              <a:spLocks noChangeShapeType="1"/>
            </p:cNvSpPr>
            <p:nvPr/>
          </p:nvSpPr>
          <p:spPr bwMode="auto">
            <a:xfrm>
              <a:off x="961" y="432"/>
              <a:ext cx="0" cy="4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6" name="Line 50"/>
            <p:cNvSpPr>
              <a:spLocks noChangeShapeType="1"/>
            </p:cNvSpPr>
            <p:nvPr/>
          </p:nvSpPr>
          <p:spPr bwMode="auto">
            <a:xfrm>
              <a:off x="961" y="528"/>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7" name="Line 51"/>
            <p:cNvSpPr>
              <a:spLocks noChangeShapeType="1"/>
            </p:cNvSpPr>
            <p:nvPr/>
          </p:nvSpPr>
          <p:spPr bwMode="auto">
            <a:xfrm>
              <a:off x="961" y="1296"/>
              <a:ext cx="72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8" name="Line 52"/>
            <p:cNvSpPr>
              <a:spLocks noChangeShapeType="1"/>
            </p:cNvSpPr>
            <p:nvPr/>
          </p:nvSpPr>
          <p:spPr bwMode="auto">
            <a:xfrm>
              <a:off x="1681" y="576"/>
              <a:ext cx="0" cy="672"/>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49" name="Line 53"/>
            <p:cNvSpPr>
              <a:spLocks noChangeShapeType="1"/>
            </p:cNvSpPr>
            <p:nvPr/>
          </p:nvSpPr>
          <p:spPr bwMode="auto">
            <a:xfrm>
              <a:off x="865" y="1488"/>
              <a:ext cx="19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50" name="Line 54"/>
            <p:cNvSpPr>
              <a:spLocks noChangeShapeType="1"/>
            </p:cNvSpPr>
            <p:nvPr/>
          </p:nvSpPr>
          <p:spPr bwMode="auto">
            <a:xfrm>
              <a:off x="913" y="1536"/>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51" name="Line 55"/>
            <p:cNvSpPr>
              <a:spLocks noChangeShapeType="1"/>
            </p:cNvSpPr>
            <p:nvPr/>
          </p:nvSpPr>
          <p:spPr bwMode="auto">
            <a:xfrm>
              <a:off x="933" y="1584"/>
              <a:ext cx="4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52" name="Oval 56"/>
            <p:cNvSpPr>
              <a:spLocks noChangeArrowheads="1"/>
            </p:cNvSpPr>
            <p:nvPr/>
          </p:nvSpPr>
          <p:spPr bwMode="auto">
            <a:xfrm>
              <a:off x="1667" y="1284"/>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53" name="Oval 57"/>
            <p:cNvSpPr>
              <a:spLocks noChangeArrowheads="1"/>
            </p:cNvSpPr>
            <p:nvPr/>
          </p:nvSpPr>
          <p:spPr bwMode="auto">
            <a:xfrm>
              <a:off x="1669" y="516"/>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54" name="Text Box 58"/>
            <p:cNvSpPr txBox="1">
              <a:spLocks noChangeArrowheads="1"/>
            </p:cNvSpPr>
            <p:nvPr/>
          </p:nvSpPr>
          <p:spPr bwMode="auto">
            <a:xfrm>
              <a:off x="1678" y="818"/>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V</a:t>
              </a:r>
            </a:p>
          </p:txBody>
        </p:sp>
        <p:sp>
          <p:nvSpPr>
            <p:cNvPr id="4155" name="Text Box 59"/>
            <p:cNvSpPr txBox="1">
              <a:spLocks noChangeArrowheads="1"/>
            </p:cNvSpPr>
            <p:nvPr/>
          </p:nvSpPr>
          <p:spPr bwMode="auto">
            <a:xfrm>
              <a:off x="1010" y="290"/>
              <a:ext cx="18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I</a:t>
              </a:r>
            </a:p>
          </p:txBody>
        </p:sp>
        <p:sp>
          <p:nvSpPr>
            <p:cNvPr id="4156" name="Text Box 60"/>
            <p:cNvSpPr txBox="1">
              <a:spLocks noChangeArrowheads="1"/>
            </p:cNvSpPr>
            <p:nvPr/>
          </p:nvSpPr>
          <p:spPr bwMode="auto">
            <a:xfrm>
              <a:off x="385" y="824"/>
              <a:ext cx="176"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R</a:t>
              </a:r>
              <a:endParaRPr lang="en-US" altLang="it-IT" sz="1600">
                <a:solidFill>
                  <a:srgbClr val="000000"/>
                </a:solidFill>
                <a:latin typeface="Comic Sans MS" panose="030F0702030302020204" pitchFamily="66" charset="0"/>
              </a:endParaRPr>
            </a:p>
          </p:txBody>
        </p:sp>
        <p:sp>
          <p:nvSpPr>
            <p:cNvPr id="4157" name="Text Box 61"/>
            <p:cNvSpPr txBox="1">
              <a:spLocks noChangeArrowheads="1"/>
            </p:cNvSpPr>
            <p:nvPr/>
          </p:nvSpPr>
          <p:spPr bwMode="auto">
            <a:xfrm>
              <a:off x="795" y="834"/>
              <a:ext cx="174"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C</a:t>
              </a:r>
              <a:endParaRPr lang="en-US" altLang="it-IT" sz="1600">
                <a:solidFill>
                  <a:srgbClr val="000000"/>
                </a:solidFill>
                <a:latin typeface="Comic Sans MS" panose="030F0702030302020204" pitchFamily="66" charset="0"/>
              </a:endParaRPr>
            </a:p>
          </p:txBody>
        </p:sp>
      </p:grpSp>
      <p:sp>
        <p:nvSpPr>
          <p:cNvPr id="4159" name="Line 63"/>
          <p:cNvSpPr>
            <a:spLocks noChangeShapeType="1"/>
          </p:cNvSpPr>
          <p:nvPr/>
        </p:nvSpPr>
        <p:spPr bwMode="auto">
          <a:xfrm>
            <a:off x="1554163" y="5461746"/>
            <a:ext cx="22098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0" name="Line 64"/>
          <p:cNvSpPr>
            <a:spLocks noChangeShapeType="1"/>
          </p:cNvSpPr>
          <p:nvPr/>
        </p:nvSpPr>
        <p:spPr bwMode="auto">
          <a:xfrm rot="-5400000">
            <a:off x="619919" y="4537028"/>
            <a:ext cx="1868487"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1" name="Line 65"/>
          <p:cNvSpPr>
            <a:spLocks noChangeShapeType="1"/>
          </p:cNvSpPr>
          <p:nvPr/>
        </p:nvSpPr>
        <p:spPr bwMode="auto">
          <a:xfrm flipV="1">
            <a:off x="1554163" y="3602784"/>
            <a:ext cx="2209800" cy="18542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2" name="Freeform 66"/>
          <p:cNvSpPr>
            <a:spLocks/>
          </p:cNvSpPr>
          <p:nvPr/>
        </p:nvSpPr>
        <p:spPr bwMode="auto">
          <a:xfrm>
            <a:off x="1554163" y="3678984"/>
            <a:ext cx="2057400" cy="787400"/>
          </a:xfrm>
          <a:custGeom>
            <a:avLst/>
            <a:gdLst>
              <a:gd name="T0" fmla="*/ 0 w 1296"/>
              <a:gd name="T1" fmla="*/ 480 h 496"/>
              <a:gd name="T2" fmla="*/ 384 w 1296"/>
              <a:gd name="T3" fmla="*/ 480 h 496"/>
              <a:gd name="T4" fmla="*/ 720 w 1296"/>
              <a:gd name="T5" fmla="*/ 384 h 496"/>
              <a:gd name="T6" fmla="*/ 1056 w 1296"/>
              <a:gd name="T7" fmla="*/ 192 h 496"/>
              <a:gd name="T8" fmla="*/ 1296 w 1296"/>
              <a:gd name="T9" fmla="*/ 0 h 496"/>
            </a:gdLst>
            <a:ahLst/>
            <a:cxnLst>
              <a:cxn ang="0">
                <a:pos x="T0" y="T1"/>
              </a:cxn>
              <a:cxn ang="0">
                <a:pos x="T2" y="T3"/>
              </a:cxn>
              <a:cxn ang="0">
                <a:pos x="T4" y="T5"/>
              </a:cxn>
              <a:cxn ang="0">
                <a:pos x="T6" y="T7"/>
              </a:cxn>
              <a:cxn ang="0">
                <a:pos x="T8" y="T9"/>
              </a:cxn>
            </a:cxnLst>
            <a:rect l="0" t="0" r="r" b="b"/>
            <a:pathLst>
              <a:path w="1296" h="496">
                <a:moveTo>
                  <a:pt x="0" y="480"/>
                </a:moveTo>
                <a:cubicBezTo>
                  <a:pt x="132" y="488"/>
                  <a:pt x="264" y="496"/>
                  <a:pt x="384" y="480"/>
                </a:cubicBezTo>
                <a:cubicBezTo>
                  <a:pt x="504" y="464"/>
                  <a:pt x="608" y="432"/>
                  <a:pt x="720" y="384"/>
                </a:cubicBezTo>
                <a:cubicBezTo>
                  <a:pt x="832" y="336"/>
                  <a:pt x="960" y="256"/>
                  <a:pt x="1056" y="192"/>
                </a:cubicBezTo>
                <a:cubicBezTo>
                  <a:pt x="1152" y="128"/>
                  <a:pt x="1256" y="32"/>
                  <a:pt x="1296"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3" name="Freeform 67"/>
          <p:cNvSpPr>
            <a:spLocks/>
          </p:cNvSpPr>
          <p:nvPr/>
        </p:nvSpPr>
        <p:spPr bwMode="auto">
          <a:xfrm>
            <a:off x="1554163" y="3907584"/>
            <a:ext cx="1828800" cy="990600"/>
          </a:xfrm>
          <a:custGeom>
            <a:avLst/>
            <a:gdLst>
              <a:gd name="T0" fmla="*/ 0 w 1152"/>
              <a:gd name="T1" fmla="*/ 624 h 624"/>
              <a:gd name="T2" fmla="*/ 384 w 1152"/>
              <a:gd name="T3" fmla="*/ 576 h 624"/>
              <a:gd name="T4" fmla="*/ 624 w 1152"/>
              <a:gd name="T5" fmla="*/ 432 h 624"/>
              <a:gd name="T6" fmla="*/ 912 w 1152"/>
              <a:gd name="T7" fmla="*/ 192 h 624"/>
              <a:gd name="T8" fmla="*/ 1152 w 1152"/>
              <a:gd name="T9" fmla="*/ 0 h 624"/>
            </a:gdLst>
            <a:ahLst/>
            <a:cxnLst>
              <a:cxn ang="0">
                <a:pos x="T0" y="T1"/>
              </a:cxn>
              <a:cxn ang="0">
                <a:pos x="T2" y="T3"/>
              </a:cxn>
              <a:cxn ang="0">
                <a:pos x="T4" y="T5"/>
              </a:cxn>
              <a:cxn ang="0">
                <a:pos x="T6" y="T7"/>
              </a:cxn>
              <a:cxn ang="0">
                <a:pos x="T8" y="T9"/>
              </a:cxn>
            </a:cxnLst>
            <a:rect l="0" t="0" r="r" b="b"/>
            <a:pathLst>
              <a:path w="1152" h="624">
                <a:moveTo>
                  <a:pt x="0" y="624"/>
                </a:moveTo>
                <a:cubicBezTo>
                  <a:pt x="140" y="616"/>
                  <a:pt x="280" y="608"/>
                  <a:pt x="384" y="576"/>
                </a:cubicBezTo>
                <a:cubicBezTo>
                  <a:pt x="488" y="544"/>
                  <a:pt x="536" y="496"/>
                  <a:pt x="624" y="432"/>
                </a:cubicBezTo>
                <a:cubicBezTo>
                  <a:pt x="712" y="368"/>
                  <a:pt x="824" y="264"/>
                  <a:pt x="912" y="192"/>
                </a:cubicBezTo>
                <a:cubicBezTo>
                  <a:pt x="1000" y="120"/>
                  <a:pt x="1076" y="60"/>
                  <a:pt x="1152"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4" name="Text Box 68"/>
          <p:cNvSpPr txBox="1">
            <a:spLocks noChangeArrowheads="1"/>
          </p:cNvSpPr>
          <p:nvPr/>
        </p:nvSpPr>
        <p:spPr bwMode="auto">
          <a:xfrm>
            <a:off x="2346325" y="5050584"/>
            <a:ext cx="15049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Times New Roman" panose="02020603050405020304" pitchFamily="18" charset="0"/>
                <a:sym typeface="Symbol" panose="05050102010706020507" pitchFamily="18" charset="2"/>
              </a:rPr>
              <a:t> </a:t>
            </a:r>
            <a:r>
              <a:rPr lang="en-US" altLang="it-IT" sz="1600">
                <a:solidFill>
                  <a:srgbClr val="000000"/>
                </a:solidFill>
                <a:latin typeface="Comic Sans MS" panose="030F0702030302020204" pitchFamily="66" charset="0"/>
                <a:sym typeface="Symbol" panose="05050102010706020507" pitchFamily="18" charset="2"/>
              </a:rPr>
              <a:t>= (n+1/2)</a:t>
            </a:r>
            <a:r>
              <a:rPr lang="en-US" altLang="it-IT" sz="1600">
                <a:solidFill>
                  <a:srgbClr val="000000"/>
                </a:solidFill>
                <a:latin typeface="Times New Roman" panose="02020603050405020304" pitchFamily="18" charset="0"/>
                <a:sym typeface="Symbol" panose="05050102010706020507" pitchFamily="18" charset="2"/>
              </a:rPr>
              <a:t> </a:t>
            </a:r>
            <a:r>
              <a:rPr lang="en-US" altLang="it-IT" sz="1600" baseline="-25000">
                <a:solidFill>
                  <a:srgbClr val="000000"/>
                </a:solidFill>
                <a:latin typeface="Times New Roman" panose="02020603050405020304" pitchFamily="18" charset="0"/>
                <a:sym typeface="Symbol" panose="05050102010706020507" pitchFamily="18" charset="2"/>
              </a:rPr>
              <a:t>0</a:t>
            </a:r>
            <a:endParaRPr lang="en-US" altLang="it-IT" sz="1600">
              <a:solidFill>
                <a:srgbClr val="000000"/>
              </a:solidFill>
              <a:latin typeface="Times New Roman" panose="02020603050405020304" pitchFamily="18" charset="0"/>
              <a:sym typeface="Symbol" panose="05050102010706020507" pitchFamily="18" charset="2"/>
            </a:endParaRPr>
          </a:p>
        </p:txBody>
      </p:sp>
      <p:sp>
        <p:nvSpPr>
          <p:cNvPr id="4165" name="Text Box 69"/>
          <p:cNvSpPr txBox="1">
            <a:spLocks noChangeArrowheads="1"/>
          </p:cNvSpPr>
          <p:nvPr/>
        </p:nvSpPr>
        <p:spPr bwMode="auto">
          <a:xfrm>
            <a:off x="1706563" y="3686921"/>
            <a:ext cx="9366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Times New Roman" panose="02020603050405020304" pitchFamily="18" charset="0"/>
                <a:sym typeface="Symbol" panose="05050102010706020507" pitchFamily="18" charset="2"/>
              </a:rPr>
              <a:t> </a:t>
            </a:r>
            <a:r>
              <a:rPr lang="en-US" altLang="it-IT" sz="1600">
                <a:solidFill>
                  <a:srgbClr val="000000"/>
                </a:solidFill>
                <a:latin typeface="Comic Sans MS" panose="030F0702030302020204" pitchFamily="66" charset="0"/>
                <a:sym typeface="Symbol" panose="05050102010706020507" pitchFamily="18" charset="2"/>
              </a:rPr>
              <a:t>= n</a:t>
            </a:r>
            <a:r>
              <a:rPr lang="en-US" altLang="it-IT" sz="1600">
                <a:solidFill>
                  <a:srgbClr val="000000"/>
                </a:solidFill>
                <a:latin typeface="Times New Roman" panose="02020603050405020304" pitchFamily="18" charset="0"/>
                <a:sym typeface="Symbol" panose="05050102010706020507" pitchFamily="18" charset="2"/>
              </a:rPr>
              <a:t> </a:t>
            </a:r>
            <a:r>
              <a:rPr lang="en-US" altLang="it-IT" sz="1600" baseline="-25000">
                <a:solidFill>
                  <a:srgbClr val="000000"/>
                </a:solidFill>
                <a:latin typeface="Times New Roman" panose="02020603050405020304" pitchFamily="18" charset="0"/>
                <a:sym typeface="Symbol" panose="05050102010706020507" pitchFamily="18" charset="2"/>
              </a:rPr>
              <a:t>0</a:t>
            </a:r>
          </a:p>
        </p:txBody>
      </p:sp>
      <p:cxnSp>
        <p:nvCxnSpPr>
          <p:cNvPr id="4166" name="AutoShape 70"/>
          <p:cNvCxnSpPr>
            <a:cxnSpLocks noChangeShapeType="1"/>
          </p:cNvCxnSpPr>
          <p:nvPr/>
        </p:nvCxnSpPr>
        <p:spPr bwMode="auto">
          <a:xfrm rot="10800000">
            <a:off x="2022475" y="4883896"/>
            <a:ext cx="363538" cy="382588"/>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67" name="Line 71"/>
          <p:cNvSpPr>
            <a:spLocks noChangeShapeType="1"/>
          </p:cNvSpPr>
          <p:nvPr/>
        </p:nvSpPr>
        <p:spPr bwMode="auto">
          <a:xfrm>
            <a:off x="2241550" y="4023471"/>
            <a:ext cx="663575" cy="1508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68" name="Text Box 72"/>
          <p:cNvSpPr txBox="1">
            <a:spLocks noChangeArrowheads="1"/>
          </p:cNvSpPr>
          <p:nvPr/>
        </p:nvSpPr>
        <p:spPr bwMode="auto">
          <a:xfrm>
            <a:off x="3306763" y="5483971"/>
            <a:ext cx="3159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V</a:t>
            </a:r>
          </a:p>
        </p:txBody>
      </p:sp>
      <p:sp>
        <p:nvSpPr>
          <p:cNvPr id="4169" name="Text Box 73"/>
          <p:cNvSpPr txBox="1">
            <a:spLocks noChangeArrowheads="1"/>
          </p:cNvSpPr>
          <p:nvPr/>
        </p:nvSpPr>
        <p:spPr bwMode="auto">
          <a:xfrm>
            <a:off x="1249363" y="3610721"/>
            <a:ext cx="2952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I</a:t>
            </a:r>
          </a:p>
        </p:txBody>
      </p:sp>
      <p:sp>
        <p:nvSpPr>
          <p:cNvPr id="4170" name="Line 74"/>
          <p:cNvSpPr>
            <a:spLocks noChangeShapeType="1"/>
          </p:cNvSpPr>
          <p:nvPr/>
        </p:nvSpPr>
        <p:spPr bwMode="auto">
          <a:xfrm>
            <a:off x="1554163" y="4366371"/>
            <a:ext cx="2209800" cy="0"/>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72" name="Line 76"/>
          <p:cNvSpPr>
            <a:spLocks noChangeShapeType="1"/>
          </p:cNvSpPr>
          <p:nvPr/>
        </p:nvSpPr>
        <p:spPr bwMode="auto">
          <a:xfrm>
            <a:off x="5105400" y="5464921"/>
            <a:ext cx="2667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73" name="Line 77"/>
          <p:cNvSpPr>
            <a:spLocks noChangeShapeType="1"/>
          </p:cNvSpPr>
          <p:nvPr/>
        </p:nvSpPr>
        <p:spPr bwMode="auto">
          <a:xfrm rot="-5400000">
            <a:off x="4178300" y="4529884"/>
            <a:ext cx="1854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4214" name="Group 118"/>
          <p:cNvGrpSpPr>
            <a:grpSpLocks/>
          </p:cNvGrpSpPr>
          <p:nvPr/>
        </p:nvGrpSpPr>
        <p:grpSpPr bwMode="auto">
          <a:xfrm>
            <a:off x="5105400" y="4448921"/>
            <a:ext cx="2286000" cy="673100"/>
            <a:chOff x="3216" y="3029"/>
            <a:chExt cx="1440" cy="242"/>
          </a:xfrm>
        </p:grpSpPr>
        <p:grpSp>
          <p:nvGrpSpPr>
            <p:cNvPr id="4175" name="Group 79"/>
            <p:cNvGrpSpPr>
              <a:grpSpLocks/>
            </p:cNvGrpSpPr>
            <p:nvPr/>
          </p:nvGrpSpPr>
          <p:grpSpPr bwMode="auto">
            <a:xfrm>
              <a:off x="3216" y="3029"/>
              <a:ext cx="480" cy="242"/>
              <a:chOff x="1008" y="2256"/>
              <a:chExt cx="960" cy="480"/>
            </a:xfrm>
          </p:grpSpPr>
          <p:sp>
            <p:nvSpPr>
              <p:cNvPr id="4176" name="Freeform 80"/>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77" name="Freeform 81"/>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78" name="Group 82"/>
            <p:cNvGrpSpPr>
              <a:grpSpLocks/>
            </p:cNvGrpSpPr>
            <p:nvPr/>
          </p:nvGrpSpPr>
          <p:grpSpPr bwMode="auto">
            <a:xfrm>
              <a:off x="3696" y="3029"/>
              <a:ext cx="480" cy="242"/>
              <a:chOff x="1008" y="2256"/>
              <a:chExt cx="960" cy="480"/>
            </a:xfrm>
          </p:grpSpPr>
          <p:sp>
            <p:nvSpPr>
              <p:cNvPr id="4179" name="Freeform 83"/>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80" name="Freeform 84"/>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4181" name="Group 85"/>
            <p:cNvGrpSpPr>
              <a:grpSpLocks/>
            </p:cNvGrpSpPr>
            <p:nvPr/>
          </p:nvGrpSpPr>
          <p:grpSpPr bwMode="auto">
            <a:xfrm>
              <a:off x="4176" y="3029"/>
              <a:ext cx="480" cy="242"/>
              <a:chOff x="1008" y="2256"/>
              <a:chExt cx="960" cy="480"/>
            </a:xfrm>
          </p:grpSpPr>
          <p:sp>
            <p:nvSpPr>
              <p:cNvPr id="4182" name="Freeform 86"/>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83" name="Freeform 87"/>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sp>
        <p:nvSpPr>
          <p:cNvPr id="4184" name="Line 88"/>
          <p:cNvSpPr>
            <a:spLocks noChangeShapeType="1"/>
          </p:cNvSpPr>
          <p:nvPr/>
        </p:nvSpPr>
        <p:spPr bwMode="auto">
          <a:xfrm>
            <a:off x="5686425" y="5388721"/>
            <a:ext cx="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85" name="Line 89"/>
          <p:cNvSpPr>
            <a:spLocks noChangeShapeType="1"/>
          </p:cNvSpPr>
          <p:nvPr/>
        </p:nvSpPr>
        <p:spPr bwMode="auto">
          <a:xfrm>
            <a:off x="6453188" y="5388721"/>
            <a:ext cx="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86" name="Line 90"/>
          <p:cNvSpPr>
            <a:spLocks noChangeShapeType="1"/>
          </p:cNvSpPr>
          <p:nvPr/>
        </p:nvSpPr>
        <p:spPr bwMode="auto">
          <a:xfrm>
            <a:off x="7210425" y="5388721"/>
            <a:ext cx="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187" name="Text Box 91"/>
          <p:cNvSpPr txBox="1">
            <a:spLocks noChangeArrowheads="1"/>
          </p:cNvSpPr>
          <p:nvPr/>
        </p:nvSpPr>
        <p:spPr bwMode="auto">
          <a:xfrm>
            <a:off x="5562600" y="5466509"/>
            <a:ext cx="252413"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1</a:t>
            </a:r>
          </a:p>
        </p:txBody>
      </p:sp>
      <p:sp>
        <p:nvSpPr>
          <p:cNvPr id="4188" name="Text Box 92"/>
          <p:cNvSpPr txBox="1">
            <a:spLocks noChangeArrowheads="1"/>
          </p:cNvSpPr>
          <p:nvPr/>
        </p:nvSpPr>
        <p:spPr bwMode="auto">
          <a:xfrm>
            <a:off x="6324600" y="5466509"/>
            <a:ext cx="277813"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2</a:t>
            </a:r>
          </a:p>
        </p:txBody>
      </p:sp>
      <p:sp>
        <p:nvSpPr>
          <p:cNvPr id="4189" name="Text Box 93"/>
          <p:cNvSpPr txBox="1">
            <a:spLocks noChangeArrowheads="1"/>
          </p:cNvSpPr>
          <p:nvPr/>
        </p:nvSpPr>
        <p:spPr bwMode="auto">
          <a:xfrm>
            <a:off x="7086600" y="5466509"/>
            <a:ext cx="277813"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3</a:t>
            </a:r>
          </a:p>
        </p:txBody>
      </p:sp>
      <p:sp>
        <p:nvSpPr>
          <p:cNvPr id="4190" name="Text Box 94"/>
          <p:cNvSpPr txBox="1">
            <a:spLocks noChangeArrowheads="1"/>
          </p:cNvSpPr>
          <p:nvPr/>
        </p:nvSpPr>
        <p:spPr bwMode="auto">
          <a:xfrm>
            <a:off x="7391400" y="5541121"/>
            <a:ext cx="6254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1600">
                <a:solidFill>
                  <a:srgbClr val="000000"/>
                </a:solidFill>
                <a:latin typeface="Times New Roman" panose="02020603050405020304" pitchFamily="18" charset="0"/>
                <a:sym typeface="Symbol" panose="05050102010706020507" pitchFamily="18" charset="2"/>
              </a:rPr>
              <a:t>/</a:t>
            </a:r>
            <a:r>
              <a:rPr lang="en-US" altLang="it-IT" sz="1600" baseline="-25000">
                <a:solidFill>
                  <a:srgbClr val="000000"/>
                </a:solidFill>
                <a:latin typeface="Times New Roman" panose="02020603050405020304" pitchFamily="18" charset="0"/>
                <a:sym typeface="Symbol" panose="05050102010706020507" pitchFamily="18" charset="2"/>
              </a:rPr>
              <a:t>0</a:t>
            </a:r>
            <a:endParaRPr lang="en-US" altLang="it-IT" sz="1600">
              <a:solidFill>
                <a:srgbClr val="000000"/>
              </a:solidFill>
              <a:latin typeface="Times New Roman" panose="02020603050405020304" pitchFamily="18" charset="0"/>
              <a:sym typeface="Symbol" panose="05050102010706020507" pitchFamily="18" charset="2"/>
            </a:endParaRPr>
          </a:p>
        </p:txBody>
      </p:sp>
      <p:sp>
        <p:nvSpPr>
          <p:cNvPr id="4191" name="Text Box 95"/>
          <p:cNvSpPr txBox="1">
            <a:spLocks noChangeArrowheads="1"/>
          </p:cNvSpPr>
          <p:nvPr/>
        </p:nvSpPr>
        <p:spPr bwMode="auto">
          <a:xfrm>
            <a:off x="4724400" y="3758359"/>
            <a:ext cx="315913"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V</a:t>
            </a:r>
          </a:p>
        </p:txBody>
      </p:sp>
      <p:sp>
        <p:nvSpPr>
          <p:cNvPr id="4192" name="Text Box 96"/>
          <p:cNvSpPr txBox="1">
            <a:spLocks noChangeArrowheads="1"/>
          </p:cNvSpPr>
          <p:nvPr/>
        </p:nvSpPr>
        <p:spPr bwMode="auto">
          <a:xfrm>
            <a:off x="1588" y="5122021"/>
            <a:ext cx="131445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I</a:t>
            </a:r>
            <a:r>
              <a:rPr lang="en-US" altLang="it-IT" sz="1400" baseline="-25000">
                <a:solidFill>
                  <a:srgbClr val="000000"/>
                </a:solidFill>
                <a:latin typeface="Comic Sans MS" panose="030F0702030302020204" pitchFamily="66" charset="0"/>
              </a:rPr>
              <a:t>0</a:t>
            </a:r>
            <a:r>
              <a:rPr lang="en-US" altLang="it-IT" sz="1400">
                <a:solidFill>
                  <a:srgbClr val="000000"/>
                </a:solidFill>
                <a:latin typeface="Comic Sans MS" panose="030F0702030302020204" pitchFamily="66" charset="0"/>
              </a:rPr>
              <a:t> ~ 10-20 µA</a:t>
            </a:r>
          </a:p>
        </p:txBody>
      </p:sp>
      <p:sp>
        <p:nvSpPr>
          <p:cNvPr id="4200" name="Text Box 104"/>
          <p:cNvSpPr txBox="1">
            <a:spLocks noChangeArrowheads="1"/>
          </p:cNvSpPr>
          <p:nvPr/>
        </p:nvSpPr>
        <p:spPr bwMode="auto">
          <a:xfrm>
            <a:off x="3254375" y="692150"/>
            <a:ext cx="5121275" cy="217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50000"/>
              </a:spcAft>
            </a:pPr>
            <a:r>
              <a:rPr lang="en-US" altLang="it-IT" sz="1600" dirty="0">
                <a:solidFill>
                  <a:srgbClr val="000000"/>
                </a:solidFill>
                <a:latin typeface="Comic Sans MS" panose="030F0702030302020204" pitchFamily="66" charset="0"/>
              </a:rPr>
              <a:t>Two Josephson junctions connected in parallel on a superconducting loop</a:t>
            </a:r>
          </a:p>
          <a:p>
            <a:pPr fontAlgn="base">
              <a:spcBef>
                <a:spcPct val="0"/>
              </a:spcBef>
              <a:spcAft>
                <a:spcPct val="50000"/>
              </a:spcAft>
            </a:pPr>
            <a:r>
              <a:rPr lang="en-US" altLang="it-IT" sz="1600" dirty="0">
                <a:solidFill>
                  <a:srgbClr val="000000"/>
                </a:solidFill>
                <a:latin typeface="Comic Sans MS" panose="030F0702030302020204" pitchFamily="66" charset="0"/>
              </a:rPr>
              <a:t>Each junction has a self-capacitance C and an added resistive shunt R </a:t>
            </a:r>
          </a:p>
          <a:p>
            <a:pPr fontAlgn="base">
              <a:spcBef>
                <a:spcPct val="0"/>
              </a:spcBef>
              <a:spcAft>
                <a:spcPct val="50000"/>
              </a:spcAft>
            </a:pPr>
            <a:r>
              <a:rPr lang="en-US" altLang="it-IT" sz="1600" dirty="0">
                <a:solidFill>
                  <a:srgbClr val="000000"/>
                </a:solidFill>
                <a:latin typeface="Comic Sans MS" panose="030F0702030302020204" pitchFamily="66" charset="0"/>
              </a:rPr>
              <a:t>Provided that (I condition)                                                       the </a:t>
            </a:r>
            <a:r>
              <a:rPr lang="en-US" altLang="it-IT" sz="1600" u="sng" dirty="0">
                <a:solidFill>
                  <a:srgbClr val="000000"/>
                </a:solidFill>
                <a:latin typeface="Comic Sans MS" panose="030F0702030302020204" pitchFamily="66" charset="0"/>
              </a:rPr>
              <a:t>I-V characteristic</a:t>
            </a:r>
            <a:r>
              <a:rPr lang="en-US" altLang="it-IT" sz="1600" dirty="0">
                <a:solidFill>
                  <a:srgbClr val="000000"/>
                </a:solidFill>
                <a:latin typeface="Comic Sans MS" panose="030F0702030302020204" pitchFamily="66" charset="0"/>
              </a:rPr>
              <a:t> is </a:t>
            </a:r>
            <a:r>
              <a:rPr lang="en-US" altLang="it-IT" sz="1600" dirty="0" err="1">
                <a:solidFill>
                  <a:srgbClr val="000000"/>
                </a:solidFill>
                <a:latin typeface="Comic Sans MS" panose="030F0702030302020204" pitchFamily="66" charset="0"/>
              </a:rPr>
              <a:t>nonhysteretic</a:t>
            </a:r>
            <a:endParaRPr lang="en-US" altLang="it-IT" sz="1600" dirty="0">
              <a:solidFill>
                <a:srgbClr val="000000"/>
              </a:solidFill>
              <a:latin typeface="Comic Sans MS" panose="030F0702030302020204" pitchFamily="66" charset="0"/>
            </a:endParaRPr>
          </a:p>
          <a:p>
            <a:pPr fontAlgn="base">
              <a:spcBef>
                <a:spcPct val="0"/>
              </a:spcBef>
              <a:spcAft>
                <a:spcPct val="50000"/>
              </a:spcAft>
            </a:pPr>
            <a:r>
              <a:rPr lang="en-US" altLang="it-IT" sz="1600" dirty="0">
                <a:solidFill>
                  <a:srgbClr val="000000"/>
                </a:solidFill>
                <a:latin typeface="Comic Sans MS" panose="030F0702030302020204" pitchFamily="66" charset="0"/>
              </a:rPr>
              <a:t>II condition: </a:t>
            </a:r>
          </a:p>
        </p:txBody>
      </p:sp>
      <p:sp>
        <p:nvSpPr>
          <p:cNvPr id="4202" name="Text Box 106"/>
          <p:cNvSpPr txBox="1">
            <a:spLocks noChangeArrowheads="1"/>
          </p:cNvSpPr>
          <p:nvPr/>
        </p:nvSpPr>
        <p:spPr bwMode="auto">
          <a:xfrm>
            <a:off x="5903913" y="1905000"/>
            <a:ext cx="2117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Symbol" panose="05050102010706020507" pitchFamily="18" charset="2"/>
              </a:rPr>
              <a:t>b</a:t>
            </a:r>
            <a:r>
              <a:rPr lang="en-US" altLang="it-IT" sz="1600" baseline="-25000">
                <a:solidFill>
                  <a:srgbClr val="000000"/>
                </a:solidFill>
                <a:latin typeface="Comic Sans MS" panose="030F0702030302020204" pitchFamily="66" charset="0"/>
              </a:rPr>
              <a:t>C</a:t>
            </a:r>
            <a:r>
              <a:rPr lang="en-US" altLang="it-IT" sz="1600">
                <a:solidFill>
                  <a:srgbClr val="000000"/>
                </a:solidFill>
                <a:latin typeface="Comic Sans MS" panose="030F0702030302020204" pitchFamily="66" charset="0"/>
              </a:rPr>
              <a:t>= 2</a:t>
            </a:r>
            <a:r>
              <a:rPr lang="en-US" altLang="it-IT" sz="1600">
                <a:solidFill>
                  <a:srgbClr val="000000"/>
                </a:solidFill>
                <a:latin typeface="Symbol" panose="05050102010706020507" pitchFamily="18" charset="2"/>
              </a:rPr>
              <a:t>p</a:t>
            </a:r>
            <a:r>
              <a:rPr lang="en-US" altLang="it-IT" sz="1600">
                <a:solidFill>
                  <a:srgbClr val="000000"/>
                </a:solidFill>
                <a:latin typeface="Comic Sans MS" panose="030F0702030302020204" pitchFamily="66" charset="0"/>
              </a:rPr>
              <a:t>I</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R</a:t>
            </a:r>
            <a:r>
              <a:rPr lang="en-US" altLang="it-IT" sz="1600" baseline="30000">
                <a:solidFill>
                  <a:srgbClr val="000000"/>
                </a:solidFill>
                <a:latin typeface="Comic Sans MS" panose="030F0702030302020204" pitchFamily="66" charset="0"/>
              </a:rPr>
              <a:t>2</a:t>
            </a:r>
            <a:r>
              <a:rPr lang="en-US" altLang="it-IT" sz="1600">
                <a:solidFill>
                  <a:srgbClr val="000000"/>
                </a:solidFill>
                <a:latin typeface="Comic Sans MS" panose="030F0702030302020204" pitchFamily="66" charset="0"/>
              </a:rPr>
              <a:t>C/</a:t>
            </a:r>
            <a:r>
              <a:rPr lang="en-US" altLang="it-IT" sz="1600">
                <a:solidFill>
                  <a:srgbClr val="000000"/>
                </a:solidFill>
                <a:latin typeface="Symbol" panose="05050102010706020507" pitchFamily="18" charset="2"/>
              </a:rPr>
              <a:t>F</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 1 .</a:t>
            </a:r>
          </a:p>
        </p:txBody>
      </p:sp>
      <p:sp>
        <p:nvSpPr>
          <p:cNvPr id="4203" name="Text Box 107"/>
          <p:cNvSpPr txBox="1">
            <a:spLocks noChangeArrowheads="1"/>
          </p:cNvSpPr>
          <p:nvPr/>
        </p:nvSpPr>
        <p:spPr bwMode="auto">
          <a:xfrm>
            <a:off x="323850" y="5858621"/>
            <a:ext cx="3716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For </a:t>
            </a:r>
            <a:r>
              <a:rPr lang="en-US" altLang="it-IT" sz="1600">
                <a:solidFill>
                  <a:srgbClr val="000000"/>
                </a:solidFill>
                <a:latin typeface="Symbol" panose="05050102010706020507" pitchFamily="18" charset="2"/>
              </a:rPr>
              <a:t>b</a:t>
            </a:r>
            <a:r>
              <a:rPr lang="en-US" altLang="it-IT" sz="1600" baseline="-25000">
                <a:solidFill>
                  <a:srgbClr val="000000"/>
                </a:solidFill>
                <a:latin typeface="Comic Sans MS" panose="030F0702030302020204" pitchFamily="66" charset="0"/>
              </a:rPr>
              <a:t>c</a:t>
            </a:r>
            <a:r>
              <a:rPr lang="en-US" altLang="it-IT" sz="1600">
                <a:solidFill>
                  <a:srgbClr val="000000"/>
                </a:solidFill>
                <a:latin typeface="Comic Sans MS" panose="030F0702030302020204" pitchFamily="66" charset="0"/>
              </a:rPr>
              <a:t>&lt;&lt;1 V=R(I</a:t>
            </a:r>
            <a:r>
              <a:rPr lang="en-US" altLang="it-IT" sz="1600" baseline="30000">
                <a:solidFill>
                  <a:srgbClr val="000000"/>
                </a:solidFill>
                <a:latin typeface="Comic Sans MS" panose="030F0702030302020204" pitchFamily="66" charset="0"/>
              </a:rPr>
              <a:t>2</a:t>
            </a:r>
            <a:r>
              <a:rPr lang="en-US" altLang="it-IT" sz="1600">
                <a:solidFill>
                  <a:srgbClr val="000000"/>
                </a:solidFill>
                <a:latin typeface="Comic Sans MS" panose="030F0702030302020204" pitchFamily="66" charset="0"/>
              </a:rPr>
              <a:t>-I</a:t>
            </a:r>
            <a:r>
              <a:rPr lang="en-US" altLang="it-IT" sz="1600" baseline="-25000">
                <a:solidFill>
                  <a:srgbClr val="000000"/>
                </a:solidFill>
                <a:latin typeface="Comic Sans MS" panose="030F0702030302020204" pitchFamily="66" charset="0"/>
              </a:rPr>
              <a:t>0</a:t>
            </a:r>
            <a:r>
              <a:rPr lang="en-US" altLang="it-IT" sz="1600" baseline="30000">
                <a:solidFill>
                  <a:srgbClr val="000000"/>
                </a:solidFill>
                <a:latin typeface="Comic Sans MS" panose="030F0702030302020204" pitchFamily="66" charset="0"/>
              </a:rPr>
              <a:t>2</a:t>
            </a:r>
            <a:r>
              <a:rPr lang="en-US" altLang="it-IT" sz="1600">
                <a:solidFill>
                  <a:srgbClr val="000000"/>
                </a:solidFill>
                <a:latin typeface="Comic Sans MS" panose="030F0702030302020204" pitchFamily="66" charset="0"/>
              </a:rPr>
              <a:t>)</a:t>
            </a:r>
            <a:r>
              <a:rPr lang="en-US" altLang="it-IT" sz="1600" baseline="30000">
                <a:solidFill>
                  <a:srgbClr val="000000"/>
                </a:solidFill>
                <a:latin typeface="Comic Sans MS" panose="030F0702030302020204" pitchFamily="66" charset="0"/>
              </a:rPr>
              <a:t>1/2 </a:t>
            </a:r>
            <a:r>
              <a:rPr lang="en-US" altLang="it-IT" sz="1600">
                <a:solidFill>
                  <a:srgbClr val="000000"/>
                </a:solidFill>
                <a:latin typeface="Comic Sans MS" panose="030F0702030302020204" pitchFamily="66" charset="0"/>
              </a:rPr>
              <a:t>≈ RI for I&gt;&gt;I</a:t>
            </a:r>
            <a:r>
              <a:rPr lang="en-US" altLang="it-IT" sz="1600" baseline="-25000">
                <a:solidFill>
                  <a:srgbClr val="000000"/>
                </a:solidFill>
                <a:latin typeface="Comic Sans MS" panose="030F0702030302020204" pitchFamily="66" charset="0"/>
              </a:rPr>
              <a:t>0</a:t>
            </a:r>
          </a:p>
        </p:txBody>
      </p:sp>
      <p:sp>
        <p:nvSpPr>
          <p:cNvPr id="4204" name="Text Box 108"/>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4205" name="Text Box 109"/>
          <p:cNvSpPr txBox="1">
            <a:spLocks noChangeArrowheads="1"/>
          </p:cNvSpPr>
          <p:nvPr/>
        </p:nvSpPr>
        <p:spPr bwMode="auto">
          <a:xfrm>
            <a:off x="1085850" y="4317159"/>
            <a:ext cx="5048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2I</a:t>
            </a:r>
            <a:r>
              <a:rPr lang="en-US" altLang="it-IT" sz="1600" baseline="-25000">
                <a:solidFill>
                  <a:srgbClr val="000000"/>
                </a:solidFill>
                <a:latin typeface="Comic Sans MS" panose="030F0702030302020204" pitchFamily="66" charset="0"/>
              </a:rPr>
              <a:t>0</a:t>
            </a:r>
          </a:p>
        </p:txBody>
      </p:sp>
      <p:sp>
        <p:nvSpPr>
          <p:cNvPr id="4206" name="Text Box 110"/>
          <p:cNvSpPr txBox="1">
            <a:spLocks noChangeArrowheads="1"/>
          </p:cNvSpPr>
          <p:nvPr/>
        </p:nvSpPr>
        <p:spPr bwMode="auto">
          <a:xfrm>
            <a:off x="1209675" y="4714034"/>
            <a:ext cx="3810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I</a:t>
            </a:r>
            <a:r>
              <a:rPr lang="en-US" altLang="it-IT" sz="1600" baseline="-25000">
                <a:solidFill>
                  <a:srgbClr val="000000"/>
                </a:solidFill>
                <a:latin typeface="Comic Sans MS" panose="030F0702030302020204" pitchFamily="66" charset="0"/>
              </a:rPr>
              <a:t>0</a:t>
            </a:r>
          </a:p>
        </p:txBody>
      </p:sp>
      <p:sp>
        <p:nvSpPr>
          <p:cNvPr id="4209" name="Text Box 113"/>
          <p:cNvSpPr txBox="1">
            <a:spLocks noChangeArrowheads="1"/>
          </p:cNvSpPr>
          <p:nvPr/>
        </p:nvSpPr>
        <p:spPr bwMode="auto">
          <a:xfrm>
            <a:off x="1647825" y="3155109"/>
            <a:ext cx="1941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I-V Characteristic</a:t>
            </a:r>
          </a:p>
        </p:txBody>
      </p:sp>
      <p:sp>
        <p:nvSpPr>
          <p:cNvPr id="4210" name="Text Box 114"/>
          <p:cNvSpPr txBox="1">
            <a:spLocks noChangeArrowheads="1"/>
          </p:cNvSpPr>
          <p:nvPr/>
        </p:nvSpPr>
        <p:spPr bwMode="auto">
          <a:xfrm>
            <a:off x="5330825" y="3142409"/>
            <a:ext cx="1985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V-</a:t>
            </a:r>
            <a:r>
              <a:rPr lang="en-US" altLang="it-IT" sz="1600">
                <a:solidFill>
                  <a:srgbClr val="000000"/>
                </a:solidFill>
                <a:latin typeface="Symbol" panose="05050102010706020507" pitchFamily="18" charset="2"/>
              </a:rPr>
              <a:t>F</a:t>
            </a:r>
            <a:r>
              <a:rPr lang="en-US" altLang="it-IT" sz="1600">
                <a:solidFill>
                  <a:srgbClr val="000000"/>
                </a:solidFill>
                <a:latin typeface="Comic Sans MS" panose="030F0702030302020204" pitchFamily="66" charset="0"/>
              </a:rPr>
              <a:t> Characteristic</a:t>
            </a:r>
          </a:p>
        </p:txBody>
      </p:sp>
      <p:sp>
        <p:nvSpPr>
          <p:cNvPr id="4211" name="Text Box 115"/>
          <p:cNvSpPr txBox="1">
            <a:spLocks noChangeArrowheads="1"/>
          </p:cNvSpPr>
          <p:nvPr/>
        </p:nvSpPr>
        <p:spPr bwMode="auto">
          <a:xfrm>
            <a:off x="4648200" y="2528888"/>
            <a:ext cx="15446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2</a:t>
            </a:r>
            <a:r>
              <a:rPr lang="en-US" altLang="it-IT" sz="1600">
                <a:solidFill>
                  <a:srgbClr val="000000"/>
                </a:solidFill>
                <a:latin typeface="Symbol" panose="05050102010706020507" pitchFamily="18" charset="2"/>
              </a:rPr>
              <a:t>p</a:t>
            </a:r>
            <a:r>
              <a:rPr lang="en-US" altLang="it-IT" sz="1600">
                <a:solidFill>
                  <a:srgbClr val="000000"/>
                </a:solidFill>
                <a:latin typeface="Comic Sans MS" panose="030F0702030302020204" pitchFamily="66" charset="0"/>
              </a:rPr>
              <a:t>k</a:t>
            </a:r>
            <a:r>
              <a:rPr lang="en-US" altLang="it-IT" sz="1600" baseline="-25000">
                <a:solidFill>
                  <a:srgbClr val="000000"/>
                </a:solidFill>
                <a:latin typeface="Comic Sans MS" panose="030F0702030302020204" pitchFamily="66" charset="0"/>
              </a:rPr>
              <a:t>B</a:t>
            </a:r>
            <a:r>
              <a:rPr lang="en-US" altLang="it-IT" sz="1600">
                <a:solidFill>
                  <a:srgbClr val="000000"/>
                </a:solidFill>
                <a:latin typeface="Comic Sans MS" panose="030F0702030302020204" pitchFamily="66" charset="0"/>
              </a:rPr>
              <a:t>T/I</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Symbol" panose="05050102010706020507" pitchFamily="18" charset="2"/>
              </a:rPr>
              <a:t>F</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&lt;&lt;1</a:t>
            </a:r>
          </a:p>
        </p:txBody>
      </p:sp>
      <p:sp>
        <p:nvSpPr>
          <p:cNvPr id="4212" name="Text Box 116"/>
          <p:cNvSpPr txBox="1">
            <a:spLocks noChangeArrowheads="1"/>
          </p:cNvSpPr>
          <p:nvPr/>
        </p:nvSpPr>
        <p:spPr bwMode="auto">
          <a:xfrm>
            <a:off x="1158875" y="3969496"/>
            <a:ext cx="3778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FF0000"/>
                </a:solidFill>
                <a:latin typeface="Comic Sans MS" panose="030F0702030302020204" pitchFamily="66" charset="0"/>
              </a:rPr>
              <a:t>I</a:t>
            </a:r>
            <a:r>
              <a:rPr lang="en-US" altLang="it-IT" sz="1600" baseline="-25000">
                <a:solidFill>
                  <a:srgbClr val="FF0000"/>
                </a:solidFill>
                <a:latin typeface="Comic Sans MS" panose="030F0702030302020204" pitchFamily="66" charset="0"/>
              </a:rPr>
              <a:t>b</a:t>
            </a:r>
          </a:p>
        </p:txBody>
      </p:sp>
      <p:sp>
        <p:nvSpPr>
          <p:cNvPr id="4215" name="Text Box 119"/>
          <p:cNvSpPr txBox="1">
            <a:spLocks noChangeArrowheads="1"/>
          </p:cNvSpPr>
          <p:nvPr/>
        </p:nvSpPr>
        <p:spPr bwMode="auto">
          <a:xfrm>
            <a:off x="5470525" y="3544046"/>
            <a:ext cx="2386013" cy="5302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Max response to a </a:t>
            </a:r>
            <a:r>
              <a:rPr lang="en-US" altLang="it-IT" sz="1400">
                <a:solidFill>
                  <a:srgbClr val="000000"/>
                </a:solidFill>
                <a:latin typeface="Symbol" panose="05050102010706020507" pitchFamily="18" charset="2"/>
              </a:rPr>
              <a:t>dF</a:t>
            </a:r>
            <a:r>
              <a:rPr lang="en-US" altLang="it-IT" sz="1400" baseline="-25000">
                <a:solidFill>
                  <a:srgbClr val="000000"/>
                </a:solidFill>
                <a:latin typeface="Comic Sans MS" panose="030F0702030302020204" pitchFamily="66" charset="0"/>
              </a:rPr>
              <a:t>a</a:t>
            </a:r>
            <a:r>
              <a:rPr lang="en-US" altLang="it-IT" sz="1400">
                <a:solidFill>
                  <a:srgbClr val="000000"/>
                </a:solidFill>
                <a:latin typeface="Comic Sans MS" panose="030F0702030302020204" pitchFamily="66" charset="0"/>
              </a:rPr>
              <a:t>&lt;&lt;</a:t>
            </a:r>
            <a:r>
              <a:rPr lang="en-US" altLang="it-IT" sz="1400">
                <a:solidFill>
                  <a:srgbClr val="000000"/>
                </a:solidFill>
                <a:latin typeface="Symbol" panose="05050102010706020507" pitchFamily="18" charset="2"/>
              </a:rPr>
              <a:t>F</a:t>
            </a:r>
            <a:r>
              <a:rPr lang="en-US" altLang="it-IT" sz="1400" baseline="-25000">
                <a:solidFill>
                  <a:srgbClr val="000000"/>
                </a:solidFill>
                <a:latin typeface="Comic Sans MS" panose="030F0702030302020204" pitchFamily="66" charset="0"/>
              </a:rPr>
              <a:t>0</a:t>
            </a:r>
          </a:p>
          <a:p>
            <a:pPr fontAlgn="base">
              <a:spcBef>
                <a:spcPct val="0"/>
              </a:spcBef>
              <a:spcAft>
                <a:spcPct val="0"/>
              </a:spcAft>
            </a:pPr>
            <a:r>
              <a:rPr lang="en-US" altLang="it-IT" sz="1400">
                <a:solidFill>
                  <a:srgbClr val="000000"/>
                </a:solidFill>
                <a:latin typeface="Comic Sans MS" panose="030F0702030302020204" pitchFamily="66" charset="0"/>
              </a:rPr>
              <a:t>at </a:t>
            </a:r>
            <a:r>
              <a:rPr lang="en-US" altLang="it-IT" sz="1400">
                <a:solidFill>
                  <a:srgbClr val="000000"/>
                </a:solidFill>
                <a:latin typeface="Symbol" panose="05050102010706020507" pitchFamily="18" charset="2"/>
              </a:rPr>
              <a:t>F</a:t>
            </a:r>
            <a:r>
              <a:rPr lang="en-US" altLang="it-IT" sz="1400" baseline="-25000">
                <a:solidFill>
                  <a:srgbClr val="000000"/>
                </a:solidFill>
                <a:latin typeface="Comic Sans MS" panose="030F0702030302020204" pitchFamily="66" charset="0"/>
              </a:rPr>
              <a:t>a</a:t>
            </a:r>
            <a:r>
              <a:rPr lang="en-US" altLang="it-IT" sz="1400">
                <a:solidFill>
                  <a:srgbClr val="000000"/>
                </a:solidFill>
                <a:latin typeface="Comic Sans MS" panose="030F0702030302020204" pitchFamily="66" charset="0"/>
              </a:rPr>
              <a:t>= (2n+1)</a:t>
            </a:r>
            <a:r>
              <a:rPr lang="en-US" altLang="it-IT" sz="1400">
                <a:solidFill>
                  <a:srgbClr val="000000"/>
                </a:solidFill>
                <a:latin typeface="Symbol" panose="05050102010706020507" pitchFamily="18" charset="2"/>
              </a:rPr>
              <a:t>F</a:t>
            </a:r>
            <a:r>
              <a:rPr lang="en-US" altLang="it-IT" sz="1400" baseline="-25000">
                <a:solidFill>
                  <a:srgbClr val="000000"/>
                </a:solidFill>
                <a:latin typeface="Comic Sans MS" panose="030F0702030302020204" pitchFamily="66" charset="0"/>
              </a:rPr>
              <a:t>0</a:t>
            </a:r>
            <a:r>
              <a:rPr lang="en-US" altLang="it-IT" sz="1400">
                <a:solidFill>
                  <a:srgbClr val="000000"/>
                </a:solidFill>
                <a:latin typeface="Comic Sans MS" panose="030F0702030302020204" pitchFamily="66" charset="0"/>
              </a:rPr>
              <a:t>/4</a:t>
            </a:r>
          </a:p>
        </p:txBody>
      </p:sp>
      <p:sp>
        <p:nvSpPr>
          <p:cNvPr id="4216" name="Line 120"/>
          <p:cNvSpPr>
            <a:spLocks noChangeShapeType="1"/>
          </p:cNvSpPr>
          <p:nvPr/>
        </p:nvSpPr>
        <p:spPr bwMode="auto">
          <a:xfrm flipH="1">
            <a:off x="5562600" y="4074271"/>
            <a:ext cx="196850" cy="639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17" name="Line 121"/>
          <p:cNvSpPr>
            <a:spLocks noChangeShapeType="1"/>
          </p:cNvSpPr>
          <p:nvPr/>
        </p:nvSpPr>
        <p:spPr bwMode="auto">
          <a:xfrm>
            <a:off x="5759450" y="4074271"/>
            <a:ext cx="55563" cy="639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18" name="Line 122"/>
          <p:cNvSpPr>
            <a:spLocks noChangeShapeType="1"/>
          </p:cNvSpPr>
          <p:nvPr/>
        </p:nvSpPr>
        <p:spPr bwMode="auto">
          <a:xfrm flipH="1">
            <a:off x="6324600" y="4074271"/>
            <a:ext cx="128588" cy="639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19" name="Line 123"/>
          <p:cNvSpPr>
            <a:spLocks noChangeShapeType="1"/>
          </p:cNvSpPr>
          <p:nvPr/>
        </p:nvSpPr>
        <p:spPr bwMode="auto">
          <a:xfrm>
            <a:off x="6453188" y="4074271"/>
            <a:ext cx="149225" cy="639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0" name="Line 124"/>
          <p:cNvSpPr>
            <a:spLocks noChangeShapeType="1"/>
          </p:cNvSpPr>
          <p:nvPr/>
        </p:nvSpPr>
        <p:spPr bwMode="auto">
          <a:xfrm flipH="1">
            <a:off x="7010400" y="4074271"/>
            <a:ext cx="200025" cy="639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1" name="Oval 125"/>
          <p:cNvSpPr>
            <a:spLocks noChangeArrowheads="1"/>
          </p:cNvSpPr>
          <p:nvPr/>
        </p:nvSpPr>
        <p:spPr bwMode="auto">
          <a:xfrm>
            <a:off x="5445125" y="4748959"/>
            <a:ext cx="71438"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2" name="Oval 126"/>
          <p:cNvSpPr>
            <a:spLocks noChangeArrowheads="1"/>
          </p:cNvSpPr>
          <p:nvPr/>
        </p:nvSpPr>
        <p:spPr bwMode="auto">
          <a:xfrm>
            <a:off x="5824538" y="4761659"/>
            <a:ext cx="71437"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3" name="Oval 127"/>
          <p:cNvSpPr>
            <a:spLocks noChangeArrowheads="1"/>
          </p:cNvSpPr>
          <p:nvPr/>
        </p:nvSpPr>
        <p:spPr bwMode="auto">
          <a:xfrm>
            <a:off x="6229350" y="4761659"/>
            <a:ext cx="71438"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4" name="Oval 128"/>
          <p:cNvSpPr>
            <a:spLocks noChangeArrowheads="1"/>
          </p:cNvSpPr>
          <p:nvPr/>
        </p:nvSpPr>
        <p:spPr bwMode="auto">
          <a:xfrm>
            <a:off x="6588125" y="4761659"/>
            <a:ext cx="71438"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5" name="Oval 129"/>
          <p:cNvSpPr>
            <a:spLocks noChangeArrowheads="1"/>
          </p:cNvSpPr>
          <p:nvPr/>
        </p:nvSpPr>
        <p:spPr bwMode="auto">
          <a:xfrm>
            <a:off x="6985000" y="4761659"/>
            <a:ext cx="71438"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7" name="Line 131"/>
          <p:cNvSpPr>
            <a:spLocks noChangeShapeType="1"/>
          </p:cNvSpPr>
          <p:nvPr/>
        </p:nvSpPr>
        <p:spPr bwMode="auto">
          <a:xfrm>
            <a:off x="6985000" y="4448921"/>
            <a:ext cx="787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8" name="Line 132"/>
          <p:cNvSpPr>
            <a:spLocks noChangeShapeType="1"/>
          </p:cNvSpPr>
          <p:nvPr/>
        </p:nvSpPr>
        <p:spPr bwMode="auto">
          <a:xfrm>
            <a:off x="7210425" y="5144246"/>
            <a:ext cx="561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9" name="Line 133"/>
          <p:cNvSpPr>
            <a:spLocks noChangeShapeType="1"/>
          </p:cNvSpPr>
          <p:nvPr/>
        </p:nvSpPr>
        <p:spPr bwMode="auto">
          <a:xfrm>
            <a:off x="7704138" y="4448921"/>
            <a:ext cx="0" cy="69532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4226" name="Text Box 130"/>
          <p:cNvSpPr txBox="1">
            <a:spLocks noChangeArrowheads="1"/>
          </p:cNvSpPr>
          <p:nvPr/>
        </p:nvSpPr>
        <p:spPr bwMode="auto">
          <a:xfrm>
            <a:off x="7491413" y="4617196"/>
            <a:ext cx="1652587"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Symbol" panose="05050102010706020507" pitchFamily="18" charset="2"/>
              </a:rPr>
              <a:t>D</a:t>
            </a:r>
            <a:r>
              <a:rPr lang="en-US" altLang="it-IT" sz="1600">
                <a:solidFill>
                  <a:srgbClr val="000000"/>
                </a:solidFill>
                <a:latin typeface="Comic Sans MS" panose="030F0702030302020204" pitchFamily="66" charset="0"/>
              </a:rPr>
              <a:t>V ~ 20-100 µV</a:t>
            </a:r>
            <a:endParaRPr lang="en-US" altLang="it-IT">
              <a:solidFill>
                <a:srgbClr val="000000"/>
              </a:solidFill>
              <a:latin typeface="Comic Sans MS" panose="030F0702030302020204" pitchFamily="66" charset="0"/>
            </a:endParaRPr>
          </a:p>
        </p:txBody>
      </p:sp>
      <p:sp>
        <p:nvSpPr>
          <p:cNvPr id="126"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27"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28"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3</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565090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5"/>
          <p:cNvSpPr txBox="1">
            <a:spLocks noChangeArrowheads="1"/>
          </p:cNvSpPr>
          <p:nvPr/>
        </p:nvSpPr>
        <p:spPr bwMode="auto">
          <a:xfrm>
            <a:off x="647700" y="5509652"/>
            <a:ext cx="74723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a:solidFill>
                  <a:srgbClr val="000000"/>
                </a:solidFill>
                <a:latin typeface="Comic Sans MS" panose="030F0702030302020204" pitchFamily="66" charset="0"/>
              </a:rPr>
              <a:t>The white noise of low-Tc SQUIDs is in general in good agreement with these predictions.</a:t>
            </a:r>
          </a:p>
        </p:txBody>
      </p:sp>
      <p:sp>
        <p:nvSpPr>
          <p:cNvPr id="14342" name="Text Box 6"/>
          <p:cNvSpPr txBox="1">
            <a:spLocks noChangeArrowheads="1"/>
          </p:cNvSpPr>
          <p:nvPr/>
        </p:nvSpPr>
        <p:spPr bwMode="auto">
          <a:xfrm>
            <a:off x="915988" y="720164"/>
            <a:ext cx="6869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From numerical simulation the SQUID response is optimized if</a:t>
            </a:r>
          </a:p>
        </p:txBody>
      </p:sp>
      <p:sp>
        <p:nvSpPr>
          <p:cNvPr id="14343" name="Text Box 7"/>
          <p:cNvSpPr txBox="1">
            <a:spLocks noChangeArrowheads="1"/>
          </p:cNvSpPr>
          <p:nvPr/>
        </p:nvSpPr>
        <p:spPr bwMode="auto">
          <a:xfrm>
            <a:off x="1079500" y="1199589"/>
            <a:ext cx="51022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1)</a:t>
            </a:r>
            <a:r>
              <a:rPr lang="en-US" altLang="it-IT" sz="1600">
                <a:solidFill>
                  <a:srgbClr val="000000"/>
                </a:solidFill>
                <a:latin typeface="Symbol" panose="05050102010706020507" pitchFamily="18" charset="2"/>
              </a:rPr>
              <a:t> b</a:t>
            </a:r>
            <a:r>
              <a:rPr lang="en-US" altLang="it-IT" sz="1600" baseline="-25000">
                <a:solidFill>
                  <a:srgbClr val="000000"/>
                </a:solidFill>
                <a:latin typeface="Comic Sans MS" panose="030F0702030302020204" pitchFamily="66" charset="0"/>
              </a:rPr>
              <a:t>C</a:t>
            </a:r>
            <a:r>
              <a:rPr lang="en-US" altLang="it-IT" sz="1600">
                <a:solidFill>
                  <a:srgbClr val="000000"/>
                </a:solidFill>
                <a:latin typeface="Comic Sans MS" panose="030F0702030302020204" pitchFamily="66" charset="0"/>
              </a:rPr>
              <a:t>= 2</a:t>
            </a:r>
            <a:r>
              <a:rPr lang="en-US" altLang="it-IT" sz="1600">
                <a:solidFill>
                  <a:srgbClr val="000000"/>
                </a:solidFill>
                <a:latin typeface="Symbol" panose="05050102010706020507" pitchFamily="18" charset="2"/>
              </a:rPr>
              <a:t>p</a:t>
            </a:r>
            <a:r>
              <a:rPr lang="en-US" altLang="it-IT" sz="1600">
                <a:solidFill>
                  <a:srgbClr val="000000"/>
                </a:solidFill>
                <a:latin typeface="Comic Sans MS" panose="030F0702030302020204" pitchFamily="66" charset="0"/>
              </a:rPr>
              <a:t>I</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R</a:t>
            </a:r>
            <a:r>
              <a:rPr lang="en-US" altLang="it-IT" sz="1600" baseline="30000">
                <a:solidFill>
                  <a:srgbClr val="000000"/>
                </a:solidFill>
                <a:latin typeface="Comic Sans MS" panose="030F0702030302020204" pitchFamily="66" charset="0"/>
              </a:rPr>
              <a:t>2</a:t>
            </a:r>
            <a:r>
              <a:rPr lang="en-US" altLang="it-IT" sz="1600">
                <a:solidFill>
                  <a:srgbClr val="000000"/>
                </a:solidFill>
                <a:latin typeface="Comic Sans MS" panose="030F0702030302020204" pitchFamily="66" charset="0"/>
              </a:rPr>
              <a:t>C/</a:t>
            </a:r>
            <a:r>
              <a:rPr lang="en-US" altLang="it-IT" sz="1600">
                <a:solidFill>
                  <a:srgbClr val="000000"/>
                </a:solidFill>
                <a:latin typeface="Symbol" panose="05050102010706020507" pitchFamily="18" charset="2"/>
              </a:rPr>
              <a:t>F</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&lt;≈ 1 .</a:t>
            </a:r>
          </a:p>
          <a:p>
            <a:pPr fontAlgn="base">
              <a:spcBef>
                <a:spcPct val="0"/>
              </a:spcBef>
              <a:spcAft>
                <a:spcPct val="0"/>
              </a:spcAft>
            </a:pPr>
            <a:r>
              <a:rPr lang="en-US" altLang="it-IT" sz="1600">
                <a:solidFill>
                  <a:srgbClr val="000000"/>
                </a:solidFill>
                <a:latin typeface="Comic Sans MS" panose="030F0702030302020204" pitchFamily="66" charset="0"/>
              </a:rPr>
              <a:t>2) </a:t>
            </a:r>
            <a:r>
              <a:rPr lang="en-US" altLang="it-IT" sz="1600">
                <a:solidFill>
                  <a:srgbClr val="000000"/>
                </a:solidFill>
                <a:latin typeface="Symbol" panose="05050102010706020507" pitchFamily="18" charset="2"/>
              </a:rPr>
              <a:t>b</a:t>
            </a:r>
            <a:r>
              <a:rPr lang="en-US" altLang="it-IT" sz="1600" baseline="-25000">
                <a:solidFill>
                  <a:srgbClr val="000000"/>
                </a:solidFill>
                <a:latin typeface="Comic Sans MS" panose="030F0702030302020204" pitchFamily="66" charset="0"/>
              </a:rPr>
              <a:t>L</a:t>
            </a:r>
            <a:r>
              <a:rPr lang="en-US" altLang="it-IT" sz="1600">
                <a:solidFill>
                  <a:srgbClr val="000000"/>
                </a:solidFill>
                <a:latin typeface="Comic Sans MS" panose="030F0702030302020204" pitchFamily="66" charset="0"/>
              </a:rPr>
              <a:t>= 2LI</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a:t>
            </a:r>
            <a:r>
              <a:rPr lang="en-US" altLang="it-IT" sz="1600">
                <a:solidFill>
                  <a:srgbClr val="000000"/>
                </a:solidFill>
                <a:latin typeface="Symbol" panose="05050102010706020507" pitchFamily="18" charset="2"/>
              </a:rPr>
              <a:t>F</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 1  where L=SQUID loop inductance</a:t>
            </a:r>
          </a:p>
        </p:txBody>
      </p:sp>
      <p:sp>
        <p:nvSpPr>
          <p:cNvPr id="14345" name="Text Box 9"/>
          <p:cNvSpPr txBox="1">
            <a:spLocks noChangeArrowheads="1"/>
          </p:cNvSpPr>
          <p:nvPr/>
        </p:nvSpPr>
        <p:spPr bwMode="auto">
          <a:xfrm>
            <a:off x="395288" y="1980639"/>
            <a:ext cx="236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For these conditions</a:t>
            </a:r>
          </a:p>
        </p:txBody>
      </p:sp>
      <p:sp>
        <p:nvSpPr>
          <p:cNvPr id="14346" name="Text Box 10"/>
          <p:cNvSpPr txBox="1">
            <a:spLocks noChangeArrowheads="1"/>
          </p:cNvSpPr>
          <p:nvPr/>
        </p:nvSpPr>
        <p:spPr bwMode="auto">
          <a:xfrm>
            <a:off x="395288" y="2531502"/>
            <a:ext cx="547687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Transfer Function = V</a:t>
            </a:r>
            <a:r>
              <a:rPr lang="en-US" altLang="it-IT" sz="1600" baseline="-25000">
                <a:solidFill>
                  <a:srgbClr val="000000"/>
                </a:solidFill>
                <a:latin typeface="Symbol" panose="05050102010706020507" pitchFamily="18" charset="2"/>
              </a:rPr>
              <a:t>F</a:t>
            </a:r>
            <a:r>
              <a:rPr lang="en-US" altLang="it-IT" sz="1600">
                <a:solidFill>
                  <a:srgbClr val="000000"/>
                </a:solidFill>
                <a:latin typeface="Comic Sans MS" panose="030F0702030302020204" pitchFamily="66" charset="0"/>
              </a:rPr>
              <a:t> </a:t>
            </a:r>
            <a:r>
              <a:rPr lang="en-US" altLang="it-IT" sz="1600">
                <a:solidFill>
                  <a:srgbClr val="000000"/>
                </a:solidFill>
                <a:latin typeface="Comic Sans MS" panose="030F0702030302020204" pitchFamily="66" charset="0"/>
                <a:cs typeface="Arial" panose="020B0604020202020204" pitchFamily="34" charset="0"/>
              </a:rPr>
              <a:t>≈ R/L ≈ 1/√(</a:t>
            </a:r>
            <a:r>
              <a:rPr lang="en-US" altLang="it-IT" sz="1600">
                <a:solidFill>
                  <a:srgbClr val="000000"/>
                </a:solidFill>
                <a:latin typeface="Symbol" panose="05050102010706020507" pitchFamily="18" charset="2"/>
                <a:cs typeface="Arial" panose="020B0604020202020204" pitchFamily="34" charset="0"/>
              </a:rPr>
              <a:t>p</a:t>
            </a:r>
            <a:r>
              <a:rPr lang="en-US" altLang="it-IT" sz="1600">
                <a:solidFill>
                  <a:srgbClr val="000000"/>
                </a:solidFill>
                <a:latin typeface="Comic Sans MS" panose="030F0702030302020204" pitchFamily="66" charset="0"/>
                <a:cs typeface="Arial" panose="020B0604020202020204" pitchFamily="34" charset="0"/>
              </a:rPr>
              <a:t>LC)</a:t>
            </a:r>
          </a:p>
          <a:p>
            <a:pPr fontAlgn="base">
              <a:spcBef>
                <a:spcPct val="0"/>
              </a:spcBef>
              <a:spcAft>
                <a:spcPct val="0"/>
              </a:spcAft>
            </a:pPr>
            <a:endParaRPr lang="en-US" altLang="it-IT" sz="1600">
              <a:solidFill>
                <a:srgbClr val="000000"/>
              </a:solidFill>
              <a:latin typeface="Comic Sans MS" panose="030F0702030302020204" pitchFamily="66" charset="0"/>
              <a:cs typeface="Arial" panose="020B0604020202020204" pitchFamily="34" charset="0"/>
            </a:endParaRPr>
          </a:p>
          <a:p>
            <a:pPr fontAlgn="base">
              <a:spcBef>
                <a:spcPct val="0"/>
              </a:spcBef>
              <a:spcAft>
                <a:spcPct val="0"/>
              </a:spcAft>
            </a:pPr>
            <a:r>
              <a:rPr lang="en-US" altLang="it-IT" sz="1600">
                <a:solidFill>
                  <a:srgbClr val="000000"/>
                </a:solidFill>
                <a:latin typeface="Comic Sans MS" panose="030F0702030302020204" pitchFamily="66" charset="0"/>
                <a:cs typeface="Arial" panose="020B0604020202020204" pitchFamily="34" charset="0"/>
              </a:rPr>
              <a:t>Flux Noise S</a:t>
            </a:r>
            <a:r>
              <a:rPr lang="en-US" altLang="it-IT" sz="1600" baseline="-25000">
                <a:solidFill>
                  <a:srgbClr val="000000"/>
                </a:solidFill>
                <a:latin typeface="Symbol" panose="05050102010706020507" pitchFamily="18" charset="2"/>
                <a:cs typeface="Arial" panose="020B0604020202020204" pitchFamily="34" charset="0"/>
              </a:rPr>
              <a:t>F</a:t>
            </a:r>
            <a:r>
              <a:rPr lang="en-US" altLang="it-IT" sz="1600">
                <a:solidFill>
                  <a:srgbClr val="000000"/>
                </a:solidFill>
                <a:latin typeface="Comic Sans MS" panose="030F0702030302020204" pitchFamily="66" charset="0"/>
                <a:cs typeface="Arial" panose="020B0604020202020204" pitchFamily="34" charset="0"/>
              </a:rPr>
              <a:t>(</a:t>
            </a:r>
            <a:r>
              <a:rPr lang="en-US" altLang="it-IT" sz="1600">
                <a:solidFill>
                  <a:srgbClr val="000000"/>
                </a:solidFill>
                <a:latin typeface="Symbol" panose="05050102010706020507" pitchFamily="18" charset="2"/>
                <a:cs typeface="Arial" panose="020B0604020202020204" pitchFamily="34" charset="0"/>
              </a:rPr>
              <a:t>n</a:t>
            </a:r>
            <a:r>
              <a:rPr lang="en-US" altLang="it-IT" sz="1600">
                <a:solidFill>
                  <a:srgbClr val="000000"/>
                </a:solidFill>
                <a:latin typeface="Comic Sans MS" panose="030F0702030302020204" pitchFamily="66" charset="0"/>
                <a:cs typeface="Arial" panose="020B0604020202020204" pitchFamily="34" charset="0"/>
              </a:rPr>
              <a:t>) = S</a:t>
            </a:r>
            <a:r>
              <a:rPr lang="en-US" altLang="it-IT" sz="1600" baseline="-25000">
                <a:solidFill>
                  <a:srgbClr val="000000"/>
                </a:solidFill>
                <a:latin typeface="Comic Sans MS" panose="030F0702030302020204" pitchFamily="66" charset="0"/>
                <a:cs typeface="Arial" panose="020B0604020202020204" pitchFamily="34" charset="0"/>
              </a:rPr>
              <a:t>V</a:t>
            </a:r>
            <a:r>
              <a:rPr lang="en-US" altLang="it-IT" sz="1600">
                <a:solidFill>
                  <a:srgbClr val="000000"/>
                </a:solidFill>
                <a:latin typeface="Comic Sans MS" panose="030F0702030302020204" pitchFamily="66" charset="0"/>
                <a:cs typeface="Arial" panose="020B0604020202020204" pitchFamily="34" charset="0"/>
              </a:rPr>
              <a:t>(</a:t>
            </a:r>
            <a:r>
              <a:rPr lang="en-US" altLang="it-IT" sz="1600">
                <a:solidFill>
                  <a:srgbClr val="000000"/>
                </a:solidFill>
                <a:latin typeface="Symbol" panose="05050102010706020507" pitchFamily="18" charset="2"/>
                <a:cs typeface="Arial" panose="020B0604020202020204" pitchFamily="34" charset="0"/>
              </a:rPr>
              <a:t>n</a:t>
            </a:r>
            <a:r>
              <a:rPr lang="en-US" altLang="it-IT" sz="1600">
                <a:solidFill>
                  <a:srgbClr val="000000"/>
                </a:solidFill>
                <a:latin typeface="Comic Sans MS" panose="030F0702030302020204" pitchFamily="66" charset="0"/>
                <a:cs typeface="Arial" panose="020B0604020202020204" pitchFamily="34" charset="0"/>
              </a:rPr>
              <a:t>)/V</a:t>
            </a:r>
            <a:r>
              <a:rPr lang="en-US" altLang="it-IT" sz="1600" baseline="30000">
                <a:solidFill>
                  <a:srgbClr val="000000"/>
                </a:solidFill>
                <a:latin typeface="Comic Sans MS" panose="030F0702030302020204" pitchFamily="66" charset="0"/>
                <a:cs typeface="Arial" panose="020B0604020202020204" pitchFamily="34" charset="0"/>
              </a:rPr>
              <a:t>2</a:t>
            </a:r>
            <a:r>
              <a:rPr lang="en-US" altLang="it-IT" sz="1600" baseline="-25000">
                <a:solidFill>
                  <a:srgbClr val="000000"/>
                </a:solidFill>
                <a:latin typeface="Symbol" panose="05050102010706020507" pitchFamily="18" charset="2"/>
                <a:cs typeface="Arial" panose="020B0604020202020204" pitchFamily="34" charset="0"/>
              </a:rPr>
              <a:t>F</a:t>
            </a:r>
            <a:r>
              <a:rPr lang="en-US" altLang="it-IT" sz="1600">
                <a:solidFill>
                  <a:srgbClr val="000000"/>
                </a:solidFill>
                <a:latin typeface="Comic Sans MS" panose="030F0702030302020204" pitchFamily="66" charset="0"/>
                <a:cs typeface="Arial" panose="020B0604020202020204" pitchFamily="34" charset="0"/>
              </a:rPr>
              <a:t> ≈ 16k</a:t>
            </a:r>
            <a:r>
              <a:rPr lang="en-US" altLang="it-IT" sz="1600" baseline="-25000">
                <a:solidFill>
                  <a:srgbClr val="000000"/>
                </a:solidFill>
                <a:latin typeface="Comic Sans MS" panose="030F0702030302020204" pitchFamily="66" charset="0"/>
                <a:cs typeface="Arial" panose="020B0604020202020204" pitchFamily="34" charset="0"/>
              </a:rPr>
              <a:t>B</a:t>
            </a:r>
            <a:r>
              <a:rPr lang="en-US" altLang="it-IT" sz="1600">
                <a:solidFill>
                  <a:srgbClr val="000000"/>
                </a:solidFill>
                <a:latin typeface="Comic Sans MS" panose="030F0702030302020204" pitchFamily="66" charset="0"/>
                <a:cs typeface="Arial" panose="020B0604020202020204" pitchFamily="34" charset="0"/>
              </a:rPr>
              <a:t>TL</a:t>
            </a:r>
            <a:r>
              <a:rPr lang="en-US" altLang="it-IT" sz="1600" baseline="30000">
                <a:solidFill>
                  <a:srgbClr val="000000"/>
                </a:solidFill>
                <a:latin typeface="Comic Sans MS" panose="030F0702030302020204" pitchFamily="66" charset="0"/>
                <a:cs typeface="Arial" panose="020B0604020202020204" pitchFamily="34" charset="0"/>
              </a:rPr>
              <a:t>2</a:t>
            </a:r>
            <a:r>
              <a:rPr lang="en-US" altLang="it-IT" sz="1600">
                <a:solidFill>
                  <a:srgbClr val="000000"/>
                </a:solidFill>
                <a:latin typeface="Comic Sans MS" panose="030F0702030302020204" pitchFamily="66" charset="0"/>
                <a:cs typeface="Arial" panose="020B0604020202020204" pitchFamily="34" charset="0"/>
              </a:rPr>
              <a:t>/R</a:t>
            </a:r>
          </a:p>
          <a:p>
            <a:pPr fontAlgn="base">
              <a:spcBef>
                <a:spcPct val="0"/>
              </a:spcBef>
              <a:spcAft>
                <a:spcPct val="0"/>
              </a:spcAft>
            </a:pPr>
            <a:endParaRPr lang="en-US" altLang="it-IT" sz="1600">
              <a:solidFill>
                <a:srgbClr val="000000"/>
              </a:solidFill>
              <a:latin typeface="Comic Sans MS" panose="030F0702030302020204" pitchFamily="66" charset="0"/>
              <a:cs typeface="Arial" panose="020B0604020202020204" pitchFamily="34" charset="0"/>
            </a:endParaRPr>
          </a:p>
          <a:p>
            <a:pPr fontAlgn="base">
              <a:spcBef>
                <a:spcPct val="0"/>
              </a:spcBef>
              <a:spcAft>
                <a:spcPct val="0"/>
              </a:spcAft>
            </a:pPr>
            <a:r>
              <a:rPr lang="en-US" altLang="it-IT" sz="1600">
                <a:solidFill>
                  <a:srgbClr val="000000"/>
                </a:solidFill>
                <a:latin typeface="Comic Sans MS" panose="030F0702030302020204" pitchFamily="66" charset="0"/>
                <a:cs typeface="Arial" panose="020B0604020202020204" pitchFamily="34" charset="0"/>
              </a:rPr>
              <a:t>Energy Resolution = </a:t>
            </a:r>
            <a:r>
              <a:rPr lang="en-US" altLang="it-IT" sz="1600">
                <a:solidFill>
                  <a:srgbClr val="000000"/>
                </a:solidFill>
                <a:latin typeface="Symbol" panose="05050102010706020507" pitchFamily="18" charset="2"/>
                <a:cs typeface="Arial" panose="020B0604020202020204" pitchFamily="34" charset="0"/>
              </a:rPr>
              <a:t>e</a:t>
            </a:r>
            <a:r>
              <a:rPr lang="en-US" altLang="it-IT" sz="1600">
                <a:solidFill>
                  <a:srgbClr val="000000"/>
                </a:solidFill>
                <a:latin typeface="Comic Sans MS" panose="030F0702030302020204" pitchFamily="66" charset="0"/>
                <a:cs typeface="Arial" panose="020B0604020202020204" pitchFamily="34" charset="0"/>
              </a:rPr>
              <a:t> = S</a:t>
            </a:r>
            <a:r>
              <a:rPr lang="en-US" altLang="it-IT" sz="1600" baseline="-25000">
                <a:solidFill>
                  <a:srgbClr val="000000"/>
                </a:solidFill>
                <a:latin typeface="Symbol" panose="05050102010706020507" pitchFamily="18" charset="2"/>
                <a:cs typeface="Arial" panose="020B0604020202020204" pitchFamily="34" charset="0"/>
              </a:rPr>
              <a:t>F</a:t>
            </a:r>
            <a:r>
              <a:rPr lang="en-US" altLang="it-IT" sz="1600">
                <a:solidFill>
                  <a:srgbClr val="000000"/>
                </a:solidFill>
                <a:latin typeface="Comic Sans MS" panose="030F0702030302020204" pitchFamily="66" charset="0"/>
                <a:cs typeface="Arial" panose="020B0604020202020204" pitchFamily="34" charset="0"/>
              </a:rPr>
              <a:t>(</a:t>
            </a:r>
            <a:r>
              <a:rPr lang="en-US" altLang="it-IT" sz="1600">
                <a:solidFill>
                  <a:srgbClr val="000000"/>
                </a:solidFill>
                <a:latin typeface="Symbol" panose="05050102010706020507" pitchFamily="18" charset="2"/>
                <a:cs typeface="Arial" panose="020B0604020202020204" pitchFamily="34" charset="0"/>
              </a:rPr>
              <a:t>n</a:t>
            </a:r>
            <a:r>
              <a:rPr lang="en-US" altLang="it-IT" sz="1600">
                <a:solidFill>
                  <a:srgbClr val="000000"/>
                </a:solidFill>
                <a:latin typeface="Comic Sans MS" panose="030F0702030302020204" pitchFamily="66" charset="0"/>
                <a:cs typeface="Arial" panose="020B0604020202020204" pitchFamily="34" charset="0"/>
              </a:rPr>
              <a:t>)/2L ≈ 9k</a:t>
            </a:r>
            <a:r>
              <a:rPr lang="en-US" altLang="it-IT" sz="1600" baseline="-25000">
                <a:solidFill>
                  <a:srgbClr val="000000"/>
                </a:solidFill>
                <a:latin typeface="Comic Sans MS" panose="030F0702030302020204" pitchFamily="66" charset="0"/>
                <a:cs typeface="Arial" panose="020B0604020202020204" pitchFamily="34" charset="0"/>
              </a:rPr>
              <a:t>B</a:t>
            </a:r>
            <a:r>
              <a:rPr lang="en-US" altLang="it-IT" sz="1600">
                <a:solidFill>
                  <a:srgbClr val="000000"/>
                </a:solidFill>
                <a:latin typeface="Comic Sans MS" panose="030F0702030302020204" pitchFamily="66" charset="0"/>
                <a:cs typeface="Arial" panose="020B0604020202020204" pitchFamily="34" charset="0"/>
              </a:rPr>
              <a:t>TL/R ≈ 16k</a:t>
            </a:r>
            <a:r>
              <a:rPr lang="en-US" altLang="it-IT" sz="1600" baseline="-25000">
                <a:solidFill>
                  <a:srgbClr val="000000"/>
                </a:solidFill>
                <a:latin typeface="Comic Sans MS" panose="030F0702030302020204" pitchFamily="66" charset="0"/>
                <a:cs typeface="Arial" panose="020B0604020202020204" pitchFamily="34" charset="0"/>
              </a:rPr>
              <a:t>B</a:t>
            </a:r>
            <a:r>
              <a:rPr lang="en-US" altLang="it-IT" sz="1600">
                <a:solidFill>
                  <a:srgbClr val="000000"/>
                </a:solidFill>
                <a:latin typeface="Comic Sans MS" panose="030F0702030302020204" pitchFamily="66" charset="0"/>
                <a:cs typeface="Arial" panose="020B0604020202020204" pitchFamily="34" charset="0"/>
              </a:rPr>
              <a:t>T√LC </a:t>
            </a:r>
          </a:p>
        </p:txBody>
      </p:sp>
      <p:grpSp>
        <p:nvGrpSpPr>
          <p:cNvPr id="14379" name="Group 43"/>
          <p:cNvGrpSpPr>
            <a:grpSpLocks/>
          </p:cNvGrpSpPr>
          <p:nvPr/>
        </p:nvGrpSpPr>
        <p:grpSpPr bwMode="auto">
          <a:xfrm>
            <a:off x="5492750" y="2161614"/>
            <a:ext cx="3292475" cy="2274888"/>
            <a:chOff x="3369" y="1724"/>
            <a:chExt cx="2074" cy="1433"/>
          </a:xfrm>
        </p:grpSpPr>
        <p:sp>
          <p:nvSpPr>
            <p:cNvPr id="14347" name="Line 11"/>
            <p:cNvSpPr>
              <a:spLocks noChangeShapeType="1"/>
            </p:cNvSpPr>
            <p:nvPr/>
          </p:nvSpPr>
          <p:spPr bwMode="auto">
            <a:xfrm>
              <a:off x="3609" y="2897"/>
              <a:ext cx="16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48" name="Line 12"/>
            <p:cNvSpPr>
              <a:spLocks noChangeShapeType="1"/>
            </p:cNvSpPr>
            <p:nvPr/>
          </p:nvSpPr>
          <p:spPr bwMode="auto">
            <a:xfrm rot="-5400000">
              <a:off x="3025" y="2308"/>
              <a:ext cx="116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4349" name="Group 13"/>
            <p:cNvGrpSpPr>
              <a:grpSpLocks/>
            </p:cNvGrpSpPr>
            <p:nvPr/>
          </p:nvGrpSpPr>
          <p:grpSpPr bwMode="auto">
            <a:xfrm>
              <a:off x="3609" y="2257"/>
              <a:ext cx="1440" cy="424"/>
              <a:chOff x="3216" y="3029"/>
              <a:chExt cx="1440" cy="242"/>
            </a:xfrm>
          </p:grpSpPr>
          <p:grpSp>
            <p:nvGrpSpPr>
              <p:cNvPr id="14350" name="Group 14"/>
              <p:cNvGrpSpPr>
                <a:grpSpLocks/>
              </p:cNvGrpSpPr>
              <p:nvPr/>
            </p:nvGrpSpPr>
            <p:grpSpPr bwMode="auto">
              <a:xfrm>
                <a:off x="3216" y="3029"/>
                <a:ext cx="480" cy="242"/>
                <a:chOff x="1008" y="2256"/>
                <a:chExt cx="960" cy="480"/>
              </a:xfrm>
            </p:grpSpPr>
            <p:sp>
              <p:nvSpPr>
                <p:cNvPr id="14351" name="Freeform 15"/>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52" name="Freeform 16"/>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4353" name="Group 17"/>
              <p:cNvGrpSpPr>
                <a:grpSpLocks/>
              </p:cNvGrpSpPr>
              <p:nvPr/>
            </p:nvGrpSpPr>
            <p:grpSpPr bwMode="auto">
              <a:xfrm>
                <a:off x="3696" y="3029"/>
                <a:ext cx="480" cy="242"/>
                <a:chOff x="1008" y="2256"/>
                <a:chExt cx="960" cy="480"/>
              </a:xfrm>
            </p:grpSpPr>
            <p:sp>
              <p:nvSpPr>
                <p:cNvPr id="14354" name="Freeform 18"/>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55" name="Freeform 19"/>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4356" name="Group 20"/>
              <p:cNvGrpSpPr>
                <a:grpSpLocks/>
              </p:cNvGrpSpPr>
              <p:nvPr/>
            </p:nvGrpSpPr>
            <p:grpSpPr bwMode="auto">
              <a:xfrm>
                <a:off x="4176" y="3029"/>
                <a:ext cx="480" cy="242"/>
                <a:chOff x="1008" y="2256"/>
                <a:chExt cx="960" cy="480"/>
              </a:xfrm>
            </p:grpSpPr>
            <p:sp>
              <p:nvSpPr>
                <p:cNvPr id="14357" name="Freeform 21"/>
                <p:cNvSpPr>
                  <a:spLocks/>
                </p:cNvSpPr>
                <p:nvPr/>
              </p:nvSpPr>
              <p:spPr bwMode="auto">
                <a:xfrm>
                  <a:off x="1008" y="225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58" name="Freeform 22"/>
                <p:cNvSpPr>
                  <a:spLocks/>
                </p:cNvSpPr>
                <p:nvPr/>
              </p:nvSpPr>
              <p:spPr bwMode="auto">
                <a:xfrm rot="10800000">
                  <a:off x="1488" y="2496"/>
                  <a:ext cx="480" cy="240"/>
                </a:xfrm>
                <a:custGeom>
                  <a:avLst/>
                  <a:gdLst>
                    <a:gd name="T0" fmla="*/ 0 w 480"/>
                    <a:gd name="T1" fmla="*/ 240 h 240"/>
                    <a:gd name="T2" fmla="*/ 240 w 480"/>
                    <a:gd name="T3" fmla="*/ 0 h 240"/>
                    <a:gd name="T4" fmla="*/ 480 w 480"/>
                    <a:gd name="T5" fmla="*/ 240 h 240"/>
                  </a:gdLst>
                  <a:ahLst/>
                  <a:cxnLst>
                    <a:cxn ang="0">
                      <a:pos x="T0" y="T1"/>
                    </a:cxn>
                    <a:cxn ang="0">
                      <a:pos x="T2" y="T3"/>
                    </a:cxn>
                    <a:cxn ang="0">
                      <a:pos x="T4" y="T5"/>
                    </a:cxn>
                  </a:cxnLst>
                  <a:rect l="0" t="0" r="r" b="b"/>
                  <a:pathLst>
                    <a:path w="480" h="240">
                      <a:moveTo>
                        <a:pt x="0" y="240"/>
                      </a:moveTo>
                      <a:cubicBezTo>
                        <a:pt x="80" y="120"/>
                        <a:pt x="160" y="0"/>
                        <a:pt x="240" y="0"/>
                      </a:cubicBezTo>
                      <a:cubicBezTo>
                        <a:pt x="320" y="0"/>
                        <a:pt x="440" y="200"/>
                        <a:pt x="480" y="240"/>
                      </a:cubicBezTo>
                    </a:path>
                  </a:pathLst>
                </a:custGeom>
                <a:noFill/>
                <a:ln w="254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sp>
          <p:nvSpPr>
            <p:cNvPr id="14359" name="Line 23"/>
            <p:cNvSpPr>
              <a:spLocks noChangeShapeType="1"/>
            </p:cNvSpPr>
            <p:nvPr/>
          </p:nvSpPr>
          <p:spPr bwMode="auto">
            <a:xfrm>
              <a:off x="3975" y="2849"/>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60" name="Line 24"/>
            <p:cNvSpPr>
              <a:spLocks noChangeShapeType="1"/>
            </p:cNvSpPr>
            <p:nvPr/>
          </p:nvSpPr>
          <p:spPr bwMode="auto">
            <a:xfrm>
              <a:off x="4458" y="2849"/>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61" name="Line 25"/>
            <p:cNvSpPr>
              <a:spLocks noChangeShapeType="1"/>
            </p:cNvSpPr>
            <p:nvPr/>
          </p:nvSpPr>
          <p:spPr bwMode="auto">
            <a:xfrm>
              <a:off x="4935" y="2849"/>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65" name="Text Box 29"/>
            <p:cNvSpPr txBox="1">
              <a:spLocks noChangeArrowheads="1"/>
            </p:cNvSpPr>
            <p:nvPr/>
          </p:nvSpPr>
          <p:spPr bwMode="auto">
            <a:xfrm>
              <a:off x="5049" y="2945"/>
              <a:ext cx="394"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1600">
                  <a:solidFill>
                    <a:srgbClr val="000000"/>
                  </a:solidFill>
                  <a:latin typeface="Times New Roman" panose="02020603050405020304" pitchFamily="18" charset="0"/>
                  <a:sym typeface="Symbol" panose="05050102010706020507" pitchFamily="18" charset="2"/>
                </a:rPr>
                <a:t></a:t>
              </a:r>
            </a:p>
          </p:txBody>
        </p:sp>
        <p:sp>
          <p:nvSpPr>
            <p:cNvPr id="14366" name="Text Box 30"/>
            <p:cNvSpPr txBox="1">
              <a:spLocks noChangeArrowheads="1"/>
            </p:cNvSpPr>
            <p:nvPr/>
          </p:nvSpPr>
          <p:spPr bwMode="auto">
            <a:xfrm>
              <a:off x="3369" y="1822"/>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V</a:t>
              </a:r>
            </a:p>
          </p:txBody>
        </p:sp>
      </p:grpSp>
      <p:sp>
        <p:nvSpPr>
          <p:cNvPr id="14380" name="Text Box 44"/>
          <p:cNvSpPr txBox="1">
            <a:spLocks noChangeArrowheads="1"/>
          </p:cNvSpPr>
          <p:nvPr/>
        </p:nvSpPr>
        <p:spPr bwMode="auto">
          <a:xfrm>
            <a:off x="6181725" y="2436252"/>
            <a:ext cx="1565275"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000000"/>
                </a:solidFill>
                <a:latin typeface="Comic Sans MS" panose="030F0702030302020204" pitchFamily="66" charset="0"/>
              </a:rPr>
              <a:t>Slope V</a:t>
            </a:r>
            <a:r>
              <a:rPr lang="en-US" altLang="it-IT" sz="1600" baseline="-25000">
                <a:solidFill>
                  <a:srgbClr val="000000"/>
                </a:solidFill>
                <a:latin typeface="Symbol" panose="05050102010706020507" pitchFamily="18" charset="2"/>
              </a:rPr>
              <a:t>F </a:t>
            </a:r>
            <a:r>
              <a:rPr lang="en-US" altLang="it-IT" sz="1600">
                <a:solidFill>
                  <a:srgbClr val="000000"/>
                </a:solidFill>
                <a:latin typeface="Comic Sans MS" panose="030F0702030302020204" pitchFamily="66" charset="0"/>
                <a:cs typeface="Arial" panose="020B0604020202020204" pitchFamily="34" charset="0"/>
              </a:rPr>
              <a:t>≈ R/L</a:t>
            </a:r>
          </a:p>
        </p:txBody>
      </p:sp>
      <p:sp>
        <p:nvSpPr>
          <p:cNvPr id="14381" name="Line 45"/>
          <p:cNvSpPr>
            <a:spLocks noChangeShapeType="1"/>
          </p:cNvSpPr>
          <p:nvPr/>
        </p:nvSpPr>
        <p:spPr bwMode="auto">
          <a:xfrm>
            <a:off x="7016750" y="2782327"/>
            <a:ext cx="381000" cy="561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82" name="AutoShape 46"/>
          <p:cNvSpPr>
            <a:spLocks noChangeArrowheads="1"/>
          </p:cNvSpPr>
          <p:nvPr/>
        </p:nvSpPr>
        <p:spPr bwMode="auto">
          <a:xfrm>
            <a:off x="647700" y="4841314"/>
            <a:ext cx="863600" cy="317500"/>
          </a:xfrm>
          <a:prstGeom prst="rightArrow">
            <a:avLst>
              <a:gd name="adj1" fmla="val 50000"/>
              <a:gd name="adj2" fmla="val 68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4383" name="Text Box 47"/>
          <p:cNvSpPr txBox="1">
            <a:spLocks noChangeArrowheads="1"/>
          </p:cNvSpPr>
          <p:nvPr/>
        </p:nvSpPr>
        <p:spPr bwMode="auto">
          <a:xfrm>
            <a:off x="1655763" y="4841314"/>
            <a:ext cx="5399087" cy="379413"/>
          </a:xfrm>
          <a:prstGeom prst="rect">
            <a:avLst/>
          </a:prstGeom>
          <a:solidFill>
            <a:schemeClr val="bg1"/>
          </a:soli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Symbol" panose="05050102010706020507" pitchFamily="18" charset="2"/>
              </a:rPr>
              <a:t>e </a:t>
            </a:r>
            <a:r>
              <a:rPr lang="en-US" altLang="it-IT">
                <a:solidFill>
                  <a:srgbClr val="000000"/>
                </a:solidFill>
                <a:latin typeface="Comic Sans MS" panose="030F0702030302020204" pitchFamily="66" charset="0"/>
                <a:cs typeface="Arial" panose="020B0604020202020204" pitchFamily="34" charset="0"/>
              </a:rPr>
              <a:t>≈ 10</a:t>
            </a:r>
            <a:r>
              <a:rPr lang="en-US" altLang="it-IT" baseline="30000">
                <a:solidFill>
                  <a:srgbClr val="000000"/>
                </a:solidFill>
                <a:latin typeface="Comic Sans MS" panose="030F0702030302020204" pitchFamily="66" charset="0"/>
                <a:cs typeface="Arial" panose="020B0604020202020204" pitchFamily="34" charset="0"/>
              </a:rPr>
              <a:t>-33</a:t>
            </a:r>
            <a:r>
              <a:rPr lang="en-US" altLang="it-IT">
                <a:solidFill>
                  <a:srgbClr val="000000"/>
                </a:solidFill>
                <a:latin typeface="Comic Sans MS" panose="030F0702030302020204" pitchFamily="66" charset="0"/>
                <a:cs typeface="Arial" panose="020B0604020202020204" pitchFamily="34" charset="0"/>
              </a:rPr>
              <a:t> J/Hz ≈ 10</a:t>
            </a:r>
            <a:r>
              <a:rPr lang="en-US" altLang="it-IT">
                <a:solidFill>
                  <a:srgbClr val="000000"/>
                </a:solidFill>
                <a:latin typeface="MT Extra" panose="05050102010205020202" pitchFamily="18" charset="2"/>
                <a:cs typeface="Arial" panose="020B0604020202020204" pitchFamily="34" charset="0"/>
              </a:rPr>
              <a:t>h</a:t>
            </a:r>
            <a:r>
              <a:rPr lang="en-US" altLang="it-IT">
                <a:solidFill>
                  <a:srgbClr val="000000"/>
                </a:solidFill>
                <a:latin typeface="Comic Sans MS" panose="030F0702030302020204" pitchFamily="66" charset="0"/>
                <a:cs typeface="Arial" panose="020B0604020202020204" pitchFamily="34" charset="0"/>
              </a:rPr>
              <a:t>    for T=0.3K  L=50pH  R=2</a:t>
            </a:r>
            <a:r>
              <a:rPr lang="en-US" altLang="it-IT">
                <a:solidFill>
                  <a:srgbClr val="000000"/>
                </a:solidFill>
                <a:latin typeface="Symbol" panose="05050102010706020507" pitchFamily="18" charset="2"/>
                <a:cs typeface="Arial" panose="020B0604020202020204" pitchFamily="34" charset="0"/>
              </a:rPr>
              <a:t>W</a:t>
            </a:r>
          </a:p>
        </p:txBody>
      </p:sp>
      <p:sp>
        <p:nvSpPr>
          <p:cNvPr id="14384" name="Text Box 48"/>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14385" name="Text Box 49"/>
          <p:cNvSpPr txBox="1">
            <a:spLocks noChangeArrowheads="1"/>
          </p:cNvSpPr>
          <p:nvPr/>
        </p:nvSpPr>
        <p:spPr bwMode="auto">
          <a:xfrm>
            <a:off x="1674813" y="4119002"/>
            <a:ext cx="3900487" cy="3460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600">
                <a:solidFill>
                  <a:srgbClr val="FF0000"/>
                </a:solidFill>
                <a:latin typeface="Comic Sans MS" panose="030F0702030302020204" pitchFamily="66" charset="0"/>
              </a:rPr>
              <a:t>the Noise scales with the Temperature</a:t>
            </a:r>
          </a:p>
        </p:txBody>
      </p:sp>
      <p:sp>
        <p:nvSpPr>
          <p:cNvPr id="14386" name="AutoShape 50"/>
          <p:cNvSpPr>
            <a:spLocks noChangeArrowheads="1"/>
          </p:cNvSpPr>
          <p:nvPr/>
        </p:nvSpPr>
        <p:spPr bwMode="auto">
          <a:xfrm>
            <a:off x="647700" y="4141227"/>
            <a:ext cx="863600" cy="317500"/>
          </a:xfrm>
          <a:prstGeom prst="rightArrow">
            <a:avLst>
              <a:gd name="adj1" fmla="val 50000"/>
              <a:gd name="adj2" fmla="val 68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39"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40"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41"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4</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1998617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16" name="Text Box 56"/>
          <p:cNvSpPr txBox="1">
            <a:spLocks noChangeAspect="1" noChangeArrowheads="1"/>
          </p:cNvSpPr>
          <p:nvPr/>
        </p:nvSpPr>
        <p:spPr bwMode="auto">
          <a:xfrm>
            <a:off x="6032500" y="3914775"/>
            <a:ext cx="484188"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15441" name="Text Box 81"/>
          <p:cNvSpPr txBox="1">
            <a:spLocks noChangeArrowheads="1"/>
          </p:cNvSpPr>
          <p:nvPr/>
        </p:nvSpPr>
        <p:spPr bwMode="auto">
          <a:xfrm>
            <a:off x="7370763" y="4114800"/>
            <a:ext cx="3048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G</a:t>
            </a:r>
          </a:p>
        </p:txBody>
      </p:sp>
      <p:sp>
        <p:nvSpPr>
          <p:cNvPr id="15367" name="Line 7"/>
          <p:cNvSpPr>
            <a:spLocks noChangeAspect="1" noChangeShapeType="1"/>
          </p:cNvSpPr>
          <p:nvPr/>
        </p:nvSpPr>
        <p:spPr bwMode="auto">
          <a:xfrm flipH="1">
            <a:off x="6529388" y="4003675"/>
            <a:ext cx="857250"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68" name="Line 8"/>
          <p:cNvSpPr>
            <a:spLocks noChangeAspect="1" noChangeShapeType="1"/>
          </p:cNvSpPr>
          <p:nvPr/>
        </p:nvSpPr>
        <p:spPr bwMode="auto">
          <a:xfrm>
            <a:off x="6529388" y="4003675"/>
            <a:ext cx="0" cy="10795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69" name="Line 9"/>
          <p:cNvSpPr>
            <a:spLocks noChangeAspect="1" noChangeShapeType="1"/>
          </p:cNvSpPr>
          <p:nvPr/>
        </p:nvSpPr>
        <p:spPr bwMode="auto">
          <a:xfrm>
            <a:off x="6529388" y="4541838"/>
            <a:ext cx="0" cy="10795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70" name="Line 10"/>
          <p:cNvSpPr>
            <a:spLocks noChangeAspect="1" noChangeShapeType="1"/>
          </p:cNvSpPr>
          <p:nvPr/>
        </p:nvSpPr>
        <p:spPr bwMode="auto">
          <a:xfrm>
            <a:off x="6529388" y="4649788"/>
            <a:ext cx="857250"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5371" name="Group 11"/>
          <p:cNvGrpSpPr>
            <a:grpSpLocks noChangeAspect="1"/>
          </p:cNvGrpSpPr>
          <p:nvPr/>
        </p:nvGrpSpPr>
        <p:grpSpPr bwMode="auto">
          <a:xfrm>
            <a:off x="6280150" y="4111625"/>
            <a:ext cx="515938" cy="433388"/>
            <a:chOff x="4294" y="6215"/>
            <a:chExt cx="544" cy="452"/>
          </a:xfrm>
        </p:grpSpPr>
        <p:grpSp>
          <p:nvGrpSpPr>
            <p:cNvPr id="15372" name="Group 12"/>
            <p:cNvGrpSpPr>
              <a:grpSpLocks noChangeAspect="1"/>
            </p:cNvGrpSpPr>
            <p:nvPr/>
          </p:nvGrpSpPr>
          <p:grpSpPr bwMode="auto">
            <a:xfrm>
              <a:off x="4744" y="6396"/>
              <a:ext cx="94" cy="90"/>
              <a:chOff x="3969" y="6804"/>
              <a:chExt cx="567" cy="567"/>
            </a:xfrm>
          </p:grpSpPr>
          <p:sp>
            <p:nvSpPr>
              <p:cNvPr id="15373" name="Line 13"/>
              <p:cNvSpPr>
                <a:spLocks noChangeAspect="1" noChangeShapeType="1"/>
              </p:cNvSpPr>
              <p:nvPr/>
            </p:nvSpPr>
            <p:spPr bwMode="auto">
              <a:xfrm>
                <a:off x="3969" y="6804"/>
                <a:ext cx="567" cy="56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74" name="Line 14"/>
              <p:cNvSpPr>
                <a:spLocks noChangeAspect="1" noChangeShapeType="1"/>
              </p:cNvSpPr>
              <p:nvPr/>
            </p:nvSpPr>
            <p:spPr bwMode="auto">
              <a:xfrm flipH="1">
                <a:off x="3969" y="6804"/>
                <a:ext cx="567" cy="56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375" name="Group 15"/>
            <p:cNvGrpSpPr>
              <a:grpSpLocks noChangeAspect="1"/>
            </p:cNvGrpSpPr>
            <p:nvPr/>
          </p:nvGrpSpPr>
          <p:grpSpPr bwMode="auto">
            <a:xfrm>
              <a:off x="4340" y="6215"/>
              <a:ext cx="452" cy="452"/>
              <a:chOff x="2599" y="8249"/>
              <a:chExt cx="452" cy="452"/>
            </a:xfrm>
          </p:grpSpPr>
          <p:grpSp>
            <p:nvGrpSpPr>
              <p:cNvPr id="15376" name="Group 16"/>
              <p:cNvGrpSpPr>
                <a:grpSpLocks noChangeAspect="1"/>
              </p:cNvGrpSpPr>
              <p:nvPr/>
            </p:nvGrpSpPr>
            <p:grpSpPr bwMode="auto">
              <a:xfrm>
                <a:off x="2825" y="8249"/>
                <a:ext cx="226" cy="452"/>
                <a:chOff x="2825" y="8249"/>
                <a:chExt cx="226" cy="452"/>
              </a:xfrm>
            </p:grpSpPr>
            <p:sp>
              <p:nvSpPr>
                <p:cNvPr id="15377" name="Arc 17"/>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78" name="Arc 18"/>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379" name="Group 19"/>
              <p:cNvGrpSpPr>
                <a:grpSpLocks noChangeAspect="1"/>
              </p:cNvGrpSpPr>
              <p:nvPr/>
            </p:nvGrpSpPr>
            <p:grpSpPr bwMode="auto">
              <a:xfrm flipH="1">
                <a:off x="2599" y="8249"/>
                <a:ext cx="226" cy="452"/>
                <a:chOff x="2825" y="8249"/>
                <a:chExt cx="226" cy="452"/>
              </a:xfrm>
            </p:grpSpPr>
            <p:sp>
              <p:nvSpPr>
                <p:cNvPr id="15380" name="Arc 20"/>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81" name="Arc 21"/>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5382" name="Group 22"/>
            <p:cNvGrpSpPr>
              <a:grpSpLocks noChangeAspect="1"/>
            </p:cNvGrpSpPr>
            <p:nvPr/>
          </p:nvGrpSpPr>
          <p:grpSpPr bwMode="auto">
            <a:xfrm>
              <a:off x="4294" y="6396"/>
              <a:ext cx="94" cy="90"/>
              <a:chOff x="3969" y="6804"/>
              <a:chExt cx="567" cy="567"/>
            </a:xfrm>
          </p:grpSpPr>
          <p:sp>
            <p:nvSpPr>
              <p:cNvPr id="15383" name="Line 23"/>
              <p:cNvSpPr>
                <a:spLocks noChangeAspect="1" noChangeShapeType="1"/>
              </p:cNvSpPr>
              <p:nvPr/>
            </p:nvSpPr>
            <p:spPr bwMode="auto">
              <a:xfrm>
                <a:off x="3969" y="6804"/>
                <a:ext cx="567" cy="56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84" name="Line 24"/>
              <p:cNvSpPr>
                <a:spLocks noChangeAspect="1" noChangeShapeType="1"/>
              </p:cNvSpPr>
              <p:nvPr/>
            </p:nvSpPr>
            <p:spPr bwMode="auto">
              <a:xfrm flipH="1">
                <a:off x="3969" y="6804"/>
                <a:ext cx="567" cy="56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5385" name="Group 25"/>
          <p:cNvGrpSpPr>
            <a:grpSpLocks/>
          </p:cNvGrpSpPr>
          <p:nvPr/>
        </p:nvGrpSpPr>
        <p:grpSpPr bwMode="auto">
          <a:xfrm>
            <a:off x="5938838" y="4713288"/>
            <a:ext cx="539750" cy="419100"/>
            <a:chOff x="1146" y="1116"/>
            <a:chExt cx="340" cy="264"/>
          </a:xfrm>
        </p:grpSpPr>
        <p:grpSp>
          <p:nvGrpSpPr>
            <p:cNvPr id="15386" name="Group 26"/>
            <p:cNvGrpSpPr>
              <a:grpSpLocks noChangeAspect="1"/>
            </p:cNvGrpSpPr>
            <p:nvPr/>
          </p:nvGrpSpPr>
          <p:grpSpPr bwMode="auto">
            <a:xfrm flipV="1">
              <a:off x="1215" y="1116"/>
              <a:ext cx="271" cy="34"/>
              <a:chOff x="5537" y="4520"/>
              <a:chExt cx="453" cy="57"/>
            </a:xfrm>
          </p:grpSpPr>
          <p:grpSp>
            <p:nvGrpSpPr>
              <p:cNvPr id="15387" name="Group 27"/>
              <p:cNvGrpSpPr>
                <a:grpSpLocks noChangeAspect="1"/>
              </p:cNvGrpSpPr>
              <p:nvPr/>
            </p:nvGrpSpPr>
            <p:grpSpPr bwMode="auto">
              <a:xfrm rot="5400000">
                <a:off x="5622" y="4435"/>
                <a:ext cx="57" cy="227"/>
                <a:chOff x="5311" y="4859"/>
                <a:chExt cx="113" cy="452"/>
              </a:xfrm>
            </p:grpSpPr>
            <p:grpSp>
              <p:nvGrpSpPr>
                <p:cNvPr id="15388" name="Group 28"/>
                <p:cNvGrpSpPr>
                  <a:grpSpLocks noChangeAspect="1"/>
                </p:cNvGrpSpPr>
                <p:nvPr/>
              </p:nvGrpSpPr>
              <p:grpSpPr bwMode="auto">
                <a:xfrm flipV="1">
                  <a:off x="5311" y="4859"/>
                  <a:ext cx="113" cy="226"/>
                  <a:chOff x="5311" y="4859"/>
                  <a:chExt cx="113" cy="226"/>
                </a:xfrm>
              </p:grpSpPr>
              <p:sp>
                <p:nvSpPr>
                  <p:cNvPr id="15389" name="Arc 2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90" name="Arc 3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391" name="Group 31"/>
                <p:cNvGrpSpPr>
                  <a:grpSpLocks noChangeAspect="1"/>
                </p:cNvGrpSpPr>
                <p:nvPr/>
              </p:nvGrpSpPr>
              <p:grpSpPr bwMode="auto">
                <a:xfrm flipV="1">
                  <a:off x="5311" y="5085"/>
                  <a:ext cx="113" cy="226"/>
                  <a:chOff x="5311" y="4859"/>
                  <a:chExt cx="113" cy="226"/>
                </a:xfrm>
              </p:grpSpPr>
              <p:sp>
                <p:nvSpPr>
                  <p:cNvPr id="15392" name="Arc 3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93" name="Arc 3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5394" name="Group 34"/>
              <p:cNvGrpSpPr>
                <a:grpSpLocks noChangeAspect="1"/>
              </p:cNvGrpSpPr>
              <p:nvPr/>
            </p:nvGrpSpPr>
            <p:grpSpPr bwMode="auto">
              <a:xfrm rot="5400000">
                <a:off x="5848" y="4435"/>
                <a:ext cx="57" cy="227"/>
                <a:chOff x="5311" y="4859"/>
                <a:chExt cx="113" cy="452"/>
              </a:xfrm>
            </p:grpSpPr>
            <p:grpSp>
              <p:nvGrpSpPr>
                <p:cNvPr id="15395" name="Group 35"/>
                <p:cNvGrpSpPr>
                  <a:grpSpLocks noChangeAspect="1"/>
                </p:cNvGrpSpPr>
                <p:nvPr/>
              </p:nvGrpSpPr>
              <p:grpSpPr bwMode="auto">
                <a:xfrm flipV="1">
                  <a:off x="5311" y="4859"/>
                  <a:ext cx="113" cy="226"/>
                  <a:chOff x="5311" y="4859"/>
                  <a:chExt cx="113" cy="226"/>
                </a:xfrm>
              </p:grpSpPr>
              <p:sp>
                <p:nvSpPr>
                  <p:cNvPr id="15396" name="Arc 3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397" name="Arc 3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398" name="Group 38"/>
                <p:cNvGrpSpPr>
                  <a:grpSpLocks noChangeAspect="1"/>
                </p:cNvGrpSpPr>
                <p:nvPr/>
              </p:nvGrpSpPr>
              <p:grpSpPr bwMode="auto">
                <a:xfrm flipV="1">
                  <a:off x="5311" y="5085"/>
                  <a:ext cx="113" cy="226"/>
                  <a:chOff x="5311" y="4859"/>
                  <a:chExt cx="113" cy="226"/>
                </a:xfrm>
              </p:grpSpPr>
              <p:sp>
                <p:nvSpPr>
                  <p:cNvPr id="15399" name="Arc 3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00" name="Arc 4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5401" name="Line 41"/>
            <p:cNvSpPr>
              <a:spLocks noChangeAspect="1" noChangeShapeType="1"/>
            </p:cNvSpPr>
            <p:nvPr/>
          </p:nvSpPr>
          <p:spPr bwMode="auto">
            <a:xfrm>
              <a:off x="1215" y="1147"/>
              <a:ext cx="0" cy="118"/>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5402" name="Group 42"/>
            <p:cNvGrpSpPr>
              <a:grpSpLocks noChangeAspect="1"/>
            </p:cNvGrpSpPr>
            <p:nvPr/>
          </p:nvGrpSpPr>
          <p:grpSpPr bwMode="auto">
            <a:xfrm>
              <a:off x="1146" y="1243"/>
              <a:ext cx="135" cy="137"/>
              <a:chOff x="7345" y="7119"/>
              <a:chExt cx="226" cy="228"/>
            </a:xfrm>
          </p:grpSpPr>
          <p:sp>
            <p:nvSpPr>
              <p:cNvPr id="15403" name="AutoShape 43"/>
              <p:cNvSpPr>
                <a:spLocks noChangeAspect="1" noChangeArrowheads="1"/>
              </p:cNvSpPr>
              <p:nvPr/>
            </p:nvSpPr>
            <p:spPr bwMode="auto">
              <a:xfrm flipV="1">
                <a:off x="7345" y="7232"/>
                <a:ext cx="226" cy="115"/>
              </a:xfrm>
              <a:prstGeom prst="triangle">
                <a:avLst>
                  <a:gd name="adj" fmla="val 50000"/>
                </a:avLst>
              </a:prstGeom>
              <a:solidFill>
                <a:srgbClr val="FFFF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04" name="Line 44"/>
              <p:cNvSpPr>
                <a:spLocks noChangeAspect="1" noChangeShapeType="1"/>
              </p:cNvSpPr>
              <p:nvPr/>
            </p:nvSpPr>
            <p:spPr bwMode="auto">
              <a:xfrm flipV="1">
                <a:off x="7458" y="7119"/>
                <a:ext cx="0"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5405" name="Line 45"/>
            <p:cNvSpPr>
              <a:spLocks noChangeAspect="1" noChangeShapeType="1"/>
            </p:cNvSpPr>
            <p:nvPr/>
          </p:nvSpPr>
          <p:spPr bwMode="auto">
            <a:xfrm>
              <a:off x="1484" y="1147"/>
              <a:ext cx="0" cy="20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06" name="Group 46"/>
          <p:cNvGrpSpPr>
            <a:grpSpLocks noChangeAspect="1"/>
          </p:cNvGrpSpPr>
          <p:nvPr/>
        </p:nvGrpSpPr>
        <p:grpSpPr bwMode="auto">
          <a:xfrm>
            <a:off x="7386638" y="3875088"/>
            <a:ext cx="430212" cy="863600"/>
            <a:chOff x="3096" y="2228"/>
            <a:chExt cx="135" cy="271"/>
          </a:xfrm>
        </p:grpSpPr>
        <p:sp>
          <p:nvSpPr>
            <p:cNvPr id="15407" name="Line 47"/>
            <p:cNvSpPr>
              <a:spLocks noChangeAspect="1" noChangeShapeType="1"/>
            </p:cNvSpPr>
            <p:nvPr/>
          </p:nvSpPr>
          <p:spPr bwMode="auto">
            <a:xfrm>
              <a:off x="3096" y="2228"/>
              <a:ext cx="0" cy="271"/>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08" name="Line 48"/>
            <p:cNvSpPr>
              <a:spLocks noChangeAspect="1" noChangeShapeType="1"/>
            </p:cNvSpPr>
            <p:nvPr/>
          </p:nvSpPr>
          <p:spPr bwMode="auto">
            <a:xfrm>
              <a:off x="3096" y="2228"/>
              <a:ext cx="135" cy="136"/>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09" name="Line 49"/>
            <p:cNvSpPr>
              <a:spLocks noChangeAspect="1" noChangeShapeType="1"/>
            </p:cNvSpPr>
            <p:nvPr/>
          </p:nvSpPr>
          <p:spPr bwMode="auto">
            <a:xfrm flipH="1">
              <a:off x="3096" y="2364"/>
              <a:ext cx="135" cy="135"/>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10" name="Group 50"/>
          <p:cNvGrpSpPr>
            <a:grpSpLocks noChangeAspect="1"/>
          </p:cNvGrpSpPr>
          <p:nvPr/>
        </p:nvGrpSpPr>
        <p:grpSpPr bwMode="auto">
          <a:xfrm>
            <a:off x="6772275" y="4651375"/>
            <a:ext cx="215900" cy="219075"/>
            <a:chOff x="7345" y="7119"/>
            <a:chExt cx="226" cy="228"/>
          </a:xfrm>
        </p:grpSpPr>
        <p:sp>
          <p:nvSpPr>
            <p:cNvPr id="15411" name="AutoShape 51"/>
            <p:cNvSpPr>
              <a:spLocks noChangeAspect="1" noChangeArrowheads="1"/>
            </p:cNvSpPr>
            <p:nvPr/>
          </p:nvSpPr>
          <p:spPr bwMode="auto">
            <a:xfrm flipV="1">
              <a:off x="7345" y="7232"/>
              <a:ext cx="226" cy="115"/>
            </a:xfrm>
            <a:prstGeom prst="triangle">
              <a:avLst>
                <a:gd name="adj" fmla="val 50000"/>
              </a:avLst>
            </a:prstGeom>
            <a:solidFill>
              <a:srgbClr val="FFFFFF"/>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12" name="Line 52"/>
            <p:cNvSpPr>
              <a:spLocks noChangeAspect="1" noChangeShapeType="1"/>
            </p:cNvSpPr>
            <p:nvPr/>
          </p:nvSpPr>
          <p:spPr bwMode="auto">
            <a:xfrm flipV="1">
              <a:off x="7458" y="7119"/>
              <a:ext cx="0"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5413" name="Line 53"/>
          <p:cNvSpPr>
            <a:spLocks noChangeAspect="1" noChangeShapeType="1"/>
          </p:cNvSpPr>
          <p:nvPr/>
        </p:nvSpPr>
        <p:spPr bwMode="auto">
          <a:xfrm flipH="1" flipV="1">
            <a:off x="6529388" y="3570288"/>
            <a:ext cx="0" cy="43338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14" name="Line 54"/>
          <p:cNvSpPr>
            <a:spLocks noChangeAspect="1" noChangeShapeType="1"/>
          </p:cNvSpPr>
          <p:nvPr/>
        </p:nvSpPr>
        <p:spPr bwMode="auto">
          <a:xfrm flipH="1">
            <a:off x="6529388" y="3808413"/>
            <a:ext cx="53975" cy="61912"/>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15" name="Line 55"/>
          <p:cNvSpPr>
            <a:spLocks noChangeAspect="1" noChangeShapeType="1"/>
          </p:cNvSpPr>
          <p:nvPr/>
        </p:nvSpPr>
        <p:spPr bwMode="auto">
          <a:xfrm>
            <a:off x="6472238" y="3808413"/>
            <a:ext cx="57150" cy="61912"/>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17" name="Line 57"/>
          <p:cNvSpPr>
            <a:spLocks noChangeShapeType="1"/>
          </p:cNvSpPr>
          <p:nvPr/>
        </p:nvSpPr>
        <p:spPr bwMode="auto">
          <a:xfrm flipV="1">
            <a:off x="6472238" y="5091113"/>
            <a:ext cx="1512887" cy="3175"/>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18" name="Line 58"/>
          <p:cNvSpPr>
            <a:spLocks noChangeShapeType="1"/>
          </p:cNvSpPr>
          <p:nvPr/>
        </p:nvSpPr>
        <p:spPr bwMode="auto">
          <a:xfrm>
            <a:off x="7815263" y="4308475"/>
            <a:ext cx="685800"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5472" name="Group 112"/>
          <p:cNvGrpSpPr>
            <a:grpSpLocks/>
          </p:cNvGrpSpPr>
          <p:nvPr/>
        </p:nvGrpSpPr>
        <p:grpSpPr bwMode="auto">
          <a:xfrm>
            <a:off x="5402263" y="4103688"/>
            <a:ext cx="646112" cy="469900"/>
            <a:chOff x="3357" y="2585"/>
            <a:chExt cx="407" cy="296"/>
          </a:xfrm>
        </p:grpSpPr>
        <p:sp>
          <p:nvSpPr>
            <p:cNvPr id="15437" name="Text Box 77"/>
            <p:cNvSpPr txBox="1">
              <a:spLocks noChangeAspect="1" noChangeArrowheads="1"/>
            </p:cNvSpPr>
            <p:nvPr/>
          </p:nvSpPr>
          <p:spPr bwMode="auto">
            <a:xfrm>
              <a:off x="3524" y="2638"/>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15420" name="Line 60"/>
            <p:cNvSpPr>
              <a:spLocks noChangeAspect="1" noChangeShapeType="1"/>
            </p:cNvSpPr>
            <p:nvPr/>
          </p:nvSpPr>
          <p:spPr bwMode="auto">
            <a:xfrm>
              <a:off x="3380" y="2597"/>
              <a:ext cx="339"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5421" name="Group 61"/>
            <p:cNvGrpSpPr>
              <a:grpSpLocks noChangeAspect="1"/>
            </p:cNvGrpSpPr>
            <p:nvPr/>
          </p:nvGrpSpPr>
          <p:grpSpPr bwMode="auto">
            <a:xfrm rot="-5400000">
              <a:off x="3600" y="2716"/>
              <a:ext cx="273" cy="36"/>
              <a:chOff x="5537" y="4520"/>
              <a:chExt cx="453" cy="57"/>
            </a:xfrm>
          </p:grpSpPr>
          <p:grpSp>
            <p:nvGrpSpPr>
              <p:cNvPr id="15422" name="Group 62"/>
              <p:cNvGrpSpPr>
                <a:grpSpLocks noChangeAspect="1"/>
              </p:cNvGrpSpPr>
              <p:nvPr/>
            </p:nvGrpSpPr>
            <p:grpSpPr bwMode="auto">
              <a:xfrm rot="5400000">
                <a:off x="5622" y="4435"/>
                <a:ext cx="57" cy="227"/>
                <a:chOff x="5311" y="4859"/>
                <a:chExt cx="113" cy="452"/>
              </a:xfrm>
            </p:grpSpPr>
            <p:grpSp>
              <p:nvGrpSpPr>
                <p:cNvPr id="15423" name="Group 63"/>
                <p:cNvGrpSpPr>
                  <a:grpSpLocks noChangeAspect="1"/>
                </p:cNvGrpSpPr>
                <p:nvPr/>
              </p:nvGrpSpPr>
              <p:grpSpPr bwMode="auto">
                <a:xfrm flipV="1">
                  <a:off x="5311" y="4859"/>
                  <a:ext cx="113" cy="226"/>
                  <a:chOff x="5311" y="4859"/>
                  <a:chExt cx="113" cy="226"/>
                </a:xfrm>
              </p:grpSpPr>
              <p:sp>
                <p:nvSpPr>
                  <p:cNvPr id="15424" name="Arc 6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25" name="Arc 6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26" name="Group 66"/>
                <p:cNvGrpSpPr>
                  <a:grpSpLocks noChangeAspect="1"/>
                </p:cNvGrpSpPr>
                <p:nvPr/>
              </p:nvGrpSpPr>
              <p:grpSpPr bwMode="auto">
                <a:xfrm flipV="1">
                  <a:off x="5311" y="5085"/>
                  <a:ext cx="113" cy="226"/>
                  <a:chOff x="5311" y="4859"/>
                  <a:chExt cx="113" cy="226"/>
                </a:xfrm>
              </p:grpSpPr>
              <p:sp>
                <p:nvSpPr>
                  <p:cNvPr id="15427" name="Arc 6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28" name="Arc 6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5429" name="Group 69"/>
              <p:cNvGrpSpPr>
                <a:grpSpLocks noChangeAspect="1"/>
              </p:cNvGrpSpPr>
              <p:nvPr/>
            </p:nvGrpSpPr>
            <p:grpSpPr bwMode="auto">
              <a:xfrm rot="5400000">
                <a:off x="5848" y="4435"/>
                <a:ext cx="57" cy="227"/>
                <a:chOff x="5311" y="4859"/>
                <a:chExt cx="113" cy="452"/>
              </a:xfrm>
            </p:grpSpPr>
            <p:grpSp>
              <p:nvGrpSpPr>
                <p:cNvPr id="15430" name="Group 70"/>
                <p:cNvGrpSpPr>
                  <a:grpSpLocks noChangeAspect="1"/>
                </p:cNvGrpSpPr>
                <p:nvPr/>
              </p:nvGrpSpPr>
              <p:grpSpPr bwMode="auto">
                <a:xfrm flipV="1">
                  <a:off x="5311" y="4859"/>
                  <a:ext cx="113" cy="226"/>
                  <a:chOff x="5311" y="4859"/>
                  <a:chExt cx="113" cy="226"/>
                </a:xfrm>
              </p:grpSpPr>
              <p:sp>
                <p:nvSpPr>
                  <p:cNvPr id="15431" name="Arc 7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32" name="Arc 7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33" name="Group 73"/>
                <p:cNvGrpSpPr>
                  <a:grpSpLocks noChangeAspect="1"/>
                </p:cNvGrpSpPr>
                <p:nvPr/>
              </p:nvGrpSpPr>
              <p:grpSpPr bwMode="auto">
                <a:xfrm flipV="1">
                  <a:off x="5311" y="5085"/>
                  <a:ext cx="113" cy="226"/>
                  <a:chOff x="5311" y="4859"/>
                  <a:chExt cx="113" cy="226"/>
                </a:xfrm>
              </p:grpSpPr>
              <p:sp>
                <p:nvSpPr>
                  <p:cNvPr id="15434" name="Arc 7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35" name="Arc 7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5436" name="Line 76"/>
            <p:cNvSpPr>
              <a:spLocks noChangeAspect="1" noChangeShapeType="1"/>
            </p:cNvSpPr>
            <p:nvPr/>
          </p:nvSpPr>
          <p:spPr bwMode="auto">
            <a:xfrm>
              <a:off x="3380" y="2868"/>
              <a:ext cx="339"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38" name="Oval 78"/>
            <p:cNvSpPr>
              <a:spLocks noChangeArrowheads="1"/>
            </p:cNvSpPr>
            <p:nvPr/>
          </p:nvSpPr>
          <p:spPr bwMode="auto">
            <a:xfrm>
              <a:off x="3369" y="258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39" name="Oval 79"/>
            <p:cNvSpPr>
              <a:spLocks noChangeArrowheads="1"/>
            </p:cNvSpPr>
            <p:nvPr/>
          </p:nvSpPr>
          <p:spPr bwMode="auto">
            <a:xfrm>
              <a:off x="3357" y="2858"/>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15440" name="Oval 80"/>
          <p:cNvSpPr>
            <a:spLocks noChangeArrowheads="1"/>
          </p:cNvSpPr>
          <p:nvPr/>
        </p:nvSpPr>
        <p:spPr bwMode="auto">
          <a:xfrm>
            <a:off x="8496300" y="4289425"/>
            <a:ext cx="36513" cy="3651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15442" name="Group 82"/>
          <p:cNvGrpSpPr>
            <a:grpSpLocks noChangeAspect="1"/>
          </p:cNvGrpSpPr>
          <p:nvPr/>
        </p:nvGrpSpPr>
        <p:grpSpPr bwMode="auto">
          <a:xfrm rot="5400000">
            <a:off x="7822407" y="4677569"/>
            <a:ext cx="436562" cy="107950"/>
            <a:chOff x="5537" y="4181"/>
            <a:chExt cx="904" cy="113"/>
          </a:xfrm>
        </p:grpSpPr>
        <p:grpSp>
          <p:nvGrpSpPr>
            <p:cNvPr id="15443" name="Group 83"/>
            <p:cNvGrpSpPr>
              <a:grpSpLocks noChangeAspect="1"/>
            </p:cNvGrpSpPr>
            <p:nvPr/>
          </p:nvGrpSpPr>
          <p:grpSpPr bwMode="auto">
            <a:xfrm>
              <a:off x="5537" y="4181"/>
              <a:ext cx="452" cy="113"/>
              <a:chOff x="5537" y="4181"/>
              <a:chExt cx="452" cy="113"/>
            </a:xfrm>
          </p:grpSpPr>
          <p:grpSp>
            <p:nvGrpSpPr>
              <p:cNvPr id="15444" name="Group 84"/>
              <p:cNvGrpSpPr>
                <a:grpSpLocks noChangeAspect="1"/>
              </p:cNvGrpSpPr>
              <p:nvPr/>
            </p:nvGrpSpPr>
            <p:grpSpPr bwMode="auto">
              <a:xfrm>
                <a:off x="5537" y="4181"/>
                <a:ext cx="226" cy="113"/>
                <a:chOff x="5537" y="4181"/>
                <a:chExt cx="226" cy="113"/>
              </a:xfrm>
            </p:grpSpPr>
            <p:sp>
              <p:nvSpPr>
                <p:cNvPr id="15445" name="Line 85"/>
                <p:cNvSpPr>
                  <a:spLocks noChangeAspect="1" noChangeShapeType="1"/>
                </p:cNvSpPr>
                <p:nvPr/>
              </p:nvSpPr>
              <p:spPr bwMode="auto">
                <a:xfrm flipH="1">
                  <a:off x="5537"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46" name="Line 86"/>
                <p:cNvSpPr>
                  <a:spLocks noChangeAspect="1" noChangeShapeType="1"/>
                </p:cNvSpPr>
                <p:nvPr/>
              </p:nvSpPr>
              <p:spPr bwMode="auto">
                <a:xfrm>
                  <a:off x="5650"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47" name="Group 87"/>
              <p:cNvGrpSpPr>
                <a:grpSpLocks noChangeAspect="1"/>
              </p:cNvGrpSpPr>
              <p:nvPr/>
            </p:nvGrpSpPr>
            <p:grpSpPr bwMode="auto">
              <a:xfrm>
                <a:off x="5763" y="4181"/>
                <a:ext cx="226" cy="113"/>
                <a:chOff x="5537" y="4181"/>
                <a:chExt cx="226" cy="113"/>
              </a:xfrm>
            </p:grpSpPr>
            <p:sp>
              <p:nvSpPr>
                <p:cNvPr id="15448" name="Line 88"/>
                <p:cNvSpPr>
                  <a:spLocks noChangeAspect="1" noChangeShapeType="1"/>
                </p:cNvSpPr>
                <p:nvPr/>
              </p:nvSpPr>
              <p:spPr bwMode="auto">
                <a:xfrm flipH="1">
                  <a:off x="5537"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49" name="Line 89"/>
                <p:cNvSpPr>
                  <a:spLocks noChangeAspect="1" noChangeShapeType="1"/>
                </p:cNvSpPr>
                <p:nvPr/>
              </p:nvSpPr>
              <p:spPr bwMode="auto">
                <a:xfrm>
                  <a:off x="5650"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15450" name="Group 90"/>
            <p:cNvGrpSpPr>
              <a:grpSpLocks noChangeAspect="1"/>
            </p:cNvGrpSpPr>
            <p:nvPr/>
          </p:nvGrpSpPr>
          <p:grpSpPr bwMode="auto">
            <a:xfrm>
              <a:off x="5989" y="4181"/>
              <a:ext cx="452" cy="113"/>
              <a:chOff x="5537" y="4181"/>
              <a:chExt cx="452" cy="113"/>
            </a:xfrm>
          </p:grpSpPr>
          <p:grpSp>
            <p:nvGrpSpPr>
              <p:cNvPr id="15451" name="Group 91"/>
              <p:cNvGrpSpPr>
                <a:grpSpLocks noChangeAspect="1"/>
              </p:cNvGrpSpPr>
              <p:nvPr/>
            </p:nvGrpSpPr>
            <p:grpSpPr bwMode="auto">
              <a:xfrm>
                <a:off x="5537" y="4181"/>
                <a:ext cx="226" cy="113"/>
                <a:chOff x="5537" y="4181"/>
                <a:chExt cx="226" cy="113"/>
              </a:xfrm>
            </p:grpSpPr>
            <p:sp>
              <p:nvSpPr>
                <p:cNvPr id="15452" name="Line 92"/>
                <p:cNvSpPr>
                  <a:spLocks noChangeAspect="1" noChangeShapeType="1"/>
                </p:cNvSpPr>
                <p:nvPr/>
              </p:nvSpPr>
              <p:spPr bwMode="auto">
                <a:xfrm flipH="1">
                  <a:off x="5537"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53" name="Line 93"/>
                <p:cNvSpPr>
                  <a:spLocks noChangeAspect="1" noChangeShapeType="1"/>
                </p:cNvSpPr>
                <p:nvPr/>
              </p:nvSpPr>
              <p:spPr bwMode="auto">
                <a:xfrm>
                  <a:off x="5650"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15454" name="Group 94"/>
              <p:cNvGrpSpPr>
                <a:grpSpLocks noChangeAspect="1"/>
              </p:cNvGrpSpPr>
              <p:nvPr/>
            </p:nvGrpSpPr>
            <p:grpSpPr bwMode="auto">
              <a:xfrm>
                <a:off x="5763" y="4181"/>
                <a:ext cx="226" cy="113"/>
                <a:chOff x="5537" y="4181"/>
                <a:chExt cx="226" cy="113"/>
              </a:xfrm>
            </p:grpSpPr>
            <p:sp>
              <p:nvSpPr>
                <p:cNvPr id="15455" name="Line 95"/>
                <p:cNvSpPr>
                  <a:spLocks noChangeAspect="1" noChangeShapeType="1"/>
                </p:cNvSpPr>
                <p:nvPr/>
              </p:nvSpPr>
              <p:spPr bwMode="auto">
                <a:xfrm flipH="1">
                  <a:off x="5537"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56" name="Line 96"/>
                <p:cNvSpPr>
                  <a:spLocks noChangeAspect="1" noChangeShapeType="1"/>
                </p:cNvSpPr>
                <p:nvPr/>
              </p:nvSpPr>
              <p:spPr bwMode="auto">
                <a:xfrm>
                  <a:off x="5650" y="4181"/>
                  <a:ext cx="113" cy="11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15457" name="Line 97"/>
          <p:cNvSpPr>
            <a:spLocks noChangeShapeType="1"/>
          </p:cNvSpPr>
          <p:nvPr/>
        </p:nvSpPr>
        <p:spPr bwMode="auto">
          <a:xfrm flipV="1">
            <a:off x="7983538" y="4941888"/>
            <a:ext cx="0" cy="15240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58" name="Line 98"/>
          <p:cNvSpPr>
            <a:spLocks noChangeShapeType="1"/>
          </p:cNvSpPr>
          <p:nvPr/>
        </p:nvSpPr>
        <p:spPr bwMode="auto">
          <a:xfrm flipH="1" flipV="1">
            <a:off x="7978775" y="4303713"/>
            <a:ext cx="1588" cy="201612"/>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15459" name="Text Box 99"/>
          <p:cNvSpPr txBox="1">
            <a:spLocks noChangeArrowheads="1"/>
          </p:cNvSpPr>
          <p:nvPr/>
        </p:nvSpPr>
        <p:spPr bwMode="auto">
          <a:xfrm>
            <a:off x="6319838" y="4176713"/>
            <a:ext cx="4730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L</a:t>
            </a:r>
            <a:r>
              <a:rPr lang="en-US" altLang="it-IT" sz="1400" baseline="-25000">
                <a:solidFill>
                  <a:srgbClr val="000000"/>
                </a:solidFill>
                <a:latin typeface="Comic Sans MS" panose="030F0702030302020204" pitchFamily="66" charset="0"/>
              </a:rPr>
              <a:t>SQ</a:t>
            </a:r>
            <a:endParaRPr lang="en-US" altLang="it-IT" sz="1600">
              <a:solidFill>
                <a:srgbClr val="000000"/>
              </a:solidFill>
              <a:latin typeface="Comic Sans MS" panose="030F0702030302020204" pitchFamily="66" charset="0"/>
            </a:endParaRPr>
          </a:p>
        </p:txBody>
      </p:sp>
      <p:sp>
        <p:nvSpPr>
          <p:cNvPr id="15460" name="Text Box 100"/>
          <p:cNvSpPr txBox="1">
            <a:spLocks noChangeArrowheads="1"/>
          </p:cNvSpPr>
          <p:nvPr/>
        </p:nvSpPr>
        <p:spPr bwMode="auto">
          <a:xfrm>
            <a:off x="5111750" y="3103563"/>
            <a:ext cx="2924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a:solidFill>
                  <a:srgbClr val="000000"/>
                </a:solidFill>
                <a:latin typeface="Comic Sans MS" panose="030F0702030302020204" pitchFamily="66" charset="0"/>
              </a:rPr>
              <a:t>Flux-Locked Loop SQUID</a:t>
            </a:r>
          </a:p>
        </p:txBody>
      </p:sp>
      <p:sp>
        <p:nvSpPr>
          <p:cNvPr id="15462" name="Text Box 102"/>
          <p:cNvSpPr txBox="1">
            <a:spLocks noChangeArrowheads="1"/>
          </p:cNvSpPr>
          <p:nvPr/>
        </p:nvSpPr>
        <p:spPr bwMode="auto">
          <a:xfrm>
            <a:off x="250825" y="1449388"/>
            <a:ext cx="4545013"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fontAlgn="base">
              <a:spcBef>
                <a:spcPct val="0"/>
              </a:spcBef>
              <a:spcAft>
                <a:spcPct val="0"/>
              </a:spcAft>
            </a:pPr>
            <a:r>
              <a:rPr lang="en-US" altLang="it-IT" sz="1600">
                <a:solidFill>
                  <a:srgbClr val="000000"/>
                </a:solidFill>
                <a:latin typeface="Comic Sans MS" panose="030F0702030302020204" pitchFamily="66" charset="0"/>
              </a:rPr>
              <a:t>For small signals (&lt;0.1</a:t>
            </a:r>
            <a:r>
              <a:rPr lang="en-US" altLang="it-IT" sz="1600">
                <a:solidFill>
                  <a:srgbClr val="000000"/>
                </a:solidFill>
                <a:latin typeface="Symbol" panose="05050102010706020507" pitchFamily="18" charset="2"/>
              </a:rPr>
              <a:t>F</a:t>
            </a:r>
            <a:r>
              <a:rPr lang="en-US" altLang="it-IT" sz="1600" baseline="-25000">
                <a:solidFill>
                  <a:srgbClr val="000000"/>
                </a:solidFill>
                <a:latin typeface="Comic Sans MS" panose="030F0702030302020204" pitchFamily="66" charset="0"/>
              </a:rPr>
              <a:t>0</a:t>
            </a:r>
            <a:r>
              <a:rPr lang="en-US" altLang="it-IT" sz="1600">
                <a:solidFill>
                  <a:srgbClr val="000000"/>
                </a:solidFill>
                <a:latin typeface="Comic Sans MS" panose="030F0702030302020204" pitchFamily="66" charset="0"/>
              </a:rPr>
              <a:t>) the SQUID can be operated in a linear range around the optimum working point W</a:t>
            </a:r>
          </a:p>
        </p:txBody>
      </p:sp>
      <p:pic>
        <p:nvPicPr>
          <p:cNvPr id="15463" name="Picture 1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9238" y="1376363"/>
            <a:ext cx="2982912"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466" name="Text Box 106"/>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15467" name="Text Box 107"/>
          <p:cNvSpPr txBox="1">
            <a:spLocks noChangeArrowheads="1"/>
          </p:cNvSpPr>
          <p:nvPr/>
        </p:nvSpPr>
        <p:spPr bwMode="auto">
          <a:xfrm>
            <a:off x="2663825" y="784225"/>
            <a:ext cx="3833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000">
                <a:solidFill>
                  <a:srgbClr val="000000"/>
                </a:solidFill>
                <a:latin typeface="Comic Sans MS" panose="030F0702030302020204" pitchFamily="66" charset="0"/>
              </a:rPr>
              <a:t>Electronics - Flux-Locked Loop</a:t>
            </a:r>
          </a:p>
        </p:txBody>
      </p:sp>
      <p:sp>
        <p:nvSpPr>
          <p:cNvPr id="15468" name="Text Box 108"/>
          <p:cNvSpPr txBox="1">
            <a:spLocks noChangeArrowheads="1"/>
          </p:cNvSpPr>
          <p:nvPr/>
        </p:nvSpPr>
        <p:spPr bwMode="auto">
          <a:xfrm>
            <a:off x="1092200" y="2492375"/>
            <a:ext cx="3119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200">
                <a:solidFill>
                  <a:srgbClr val="000000"/>
                </a:solidFill>
                <a:latin typeface="Comic Sans MS" panose="030F0702030302020204" pitchFamily="66" charset="0"/>
              </a:rPr>
              <a:t>Flux of the Earth's magnetic field </a:t>
            </a:r>
          </a:p>
          <a:p>
            <a:pPr fontAlgn="base">
              <a:spcBef>
                <a:spcPct val="0"/>
              </a:spcBef>
              <a:spcAft>
                <a:spcPct val="0"/>
              </a:spcAft>
            </a:pPr>
            <a:r>
              <a:rPr lang="en-US" altLang="it-IT" sz="1200">
                <a:solidFill>
                  <a:srgbClr val="000000"/>
                </a:solidFill>
                <a:latin typeface="Comic Sans MS" panose="030F0702030302020204" pitchFamily="66" charset="0"/>
              </a:rPr>
              <a:t>(50 </a:t>
            </a:r>
            <a:r>
              <a:rPr lang="en-US" altLang="it-IT" sz="1200">
                <a:solidFill>
                  <a:srgbClr val="000000"/>
                </a:solidFill>
                <a:latin typeface="Symbol" panose="05050102010706020507" pitchFamily="18" charset="2"/>
              </a:rPr>
              <a:t>m</a:t>
            </a:r>
            <a:r>
              <a:rPr lang="en-US" altLang="it-IT" sz="1200">
                <a:solidFill>
                  <a:srgbClr val="000000"/>
                </a:solidFill>
                <a:latin typeface="Comic Sans MS" panose="030F0702030302020204" pitchFamily="66" charset="0"/>
              </a:rPr>
              <a:t>T) through 10</a:t>
            </a:r>
            <a:r>
              <a:rPr lang="en-US" altLang="it-IT" sz="1200">
                <a:solidFill>
                  <a:srgbClr val="000000"/>
                </a:solidFill>
                <a:latin typeface="Symbol" panose="05050102010706020507" pitchFamily="18" charset="2"/>
              </a:rPr>
              <a:t>m</a:t>
            </a:r>
            <a:r>
              <a:rPr lang="en-US" altLang="it-IT" sz="1200">
                <a:solidFill>
                  <a:srgbClr val="000000"/>
                </a:solidFill>
                <a:latin typeface="Comic Sans MS" panose="030F0702030302020204" pitchFamily="66" charset="0"/>
              </a:rPr>
              <a:t>m</a:t>
            </a:r>
            <a:r>
              <a:rPr lang="en-US" altLang="it-IT" sz="1200">
                <a:solidFill>
                  <a:srgbClr val="000000"/>
                </a:solidFill>
                <a:latin typeface="Comic Sans MS" panose="030F0702030302020204" pitchFamily="66" charset="0"/>
                <a:sym typeface="Symbol" panose="05050102010706020507" pitchFamily="18" charset="2"/>
              </a:rPr>
              <a:t></a:t>
            </a:r>
            <a:r>
              <a:rPr lang="en-US" altLang="it-IT" sz="1200">
                <a:solidFill>
                  <a:srgbClr val="000000"/>
                </a:solidFill>
                <a:latin typeface="Comic Sans MS" panose="030F0702030302020204" pitchFamily="66" charset="0"/>
              </a:rPr>
              <a:t>10</a:t>
            </a:r>
            <a:r>
              <a:rPr lang="en-US" altLang="it-IT" sz="1200">
                <a:solidFill>
                  <a:srgbClr val="000000"/>
                </a:solidFill>
                <a:latin typeface="Symbol" panose="05050102010706020507" pitchFamily="18" charset="2"/>
              </a:rPr>
              <a:t>m</a:t>
            </a:r>
            <a:r>
              <a:rPr lang="en-US" altLang="it-IT" sz="1200">
                <a:solidFill>
                  <a:srgbClr val="000000"/>
                </a:solidFill>
                <a:latin typeface="Comic Sans MS" panose="030F0702030302020204" pitchFamily="66" charset="0"/>
              </a:rPr>
              <a:t>m is 2.5</a:t>
            </a:r>
            <a:r>
              <a:rPr lang="en-US" altLang="it-IT" sz="1200">
                <a:solidFill>
                  <a:srgbClr val="000000"/>
                </a:solidFill>
                <a:latin typeface="Symbol" panose="05050102010706020507" pitchFamily="18" charset="2"/>
              </a:rPr>
              <a:t>F</a:t>
            </a:r>
            <a:r>
              <a:rPr lang="en-US" altLang="it-IT" sz="1200" baseline="-25000">
                <a:solidFill>
                  <a:srgbClr val="000000"/>
                </a:solidFill>
              </a:rPr>
              <a:t>0</a:t>
            </a:r>
          </a:p>
        </p:txBody>
      </p:sp>
      <p:sp>
        <p:nvSpPr>
          <p:cNvPr id="15470" name="Text Box 110"/>
          <p:cNvSpPr txBox="1">
            <a:spLocks noChangeArrowheads="1"/>
          </p:cNvSpPr>
          <p:nvPr/>
        </p:nvSpPr>
        <p:spPr bwMode="auto">
          <a:xfrm>
            <a:off x="250825" y="3309938"/>
            <a:ext cx="4545013"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fontAlgn="base">
              <a:spcBef>
                <a:spcPct val="0"/>
              </a:spcBef>
              <a:spcAft>
                <a:spcPct val="30000"/>
              </a:spcAft>
            </a:pPr>
            <a:r>
              <a:rPr lang="en-US" altLang="it-IT" sz="1600">
                <a:solidFill>
                  <a:srgbClr val="000000"/>
                </a:solidFill>
                <a:latin typeface="Comic Sans MS" panose="030F0702030302020204" pitchFamily="66" charset="0"/>
              </a:rPr>
              <a:t>For larger signals a </a:t>
            </a:r>
            <a:r>
              <a:rPr lang="en-US" altLang="it-IT" sz="1600">
                <a:solidFill>
                  <a:srgbClr val="FF0000"/>
                </a:solidFill>
                <a:latin typeface="Comic Sans MS" panose="030F0702030302020204" pitchFamily="66" charset="0"/>
              </a:rPr>
              <a:t>linearization</a:t>
            </a:r>
            <a:r>
              <a:rPr lang="en-US" altLang="it-IT" sz="1600">
                <a:solidFill>
                  <a:srgbClr val="000000"/>
                </a:solidFill>
                <a:latin typeface="Comic Sans MS" panose="030F0702030302020204" pitchFamily="66" charset="0"/>
              </a:rPr>
              <a:t> of the transfer function is realized with a flux-locked loop (FLL)</a:t>
            </a:r>
          </a:p>
          <a:p>
            <a:pPr algn="just" fontAlgn="base">
              <a:spcBef>
                <a:spcPct val="0"/>
              </a:spcBef>
              <a:spcAft>
                <a:spcPct val="30000"/>
              </a:spcAft>
            </a:pPr>
            <a:r>
              <a:rPr lang="en-US" altLang="it-IT" sz="1600">
                <a:solidFill>
                  <a:srgbClr val="000000"/>
                </a:solidFill>
                <a:latin typeface="Comic Sans MS" panose="030F0702030302020204" pitchFamily="66" charset="0"/>
              </a:rPr>
              <a:t>The deviation of the SQUID voltage V from that at the optimum working point is amplified, integrated, and fed back via a feedback resistor R</a:t>
            </a:r>
            <a:r>
              <a:rPr lang="en-US" altLang="it-IT" sz="1600" baseline="-25000">
                <a:solidFill>
                  <a:srgbClr val="000000"/>
                </a:solidFill>
                <a:latin typeface="Comic Sans MS" panose="030F0702030302020204" pitchFamily="66" charset="0"/>
              </a:rPr>
              <a:t>f</a:t>
            </a:r>
            <a:r>
              <a:rPr lang="en-US" altLang="it-IT" sz="1600">
                <a:solidFill>
                  <a:srgbClr val="000000"/>
                </a:solidFill>
                <a:latin typeface="Comic Sans MS" panose="030F0702030302020204" pitchFamily="66" charset="0"/>
              </a:rPr>
              <a:t> and a feedback mutual inductance M</a:t>
            </a:r>
            <a:r>
              <a:rPr lang="en-US" altLang="it-IT" sz="1600" baseline="-25000">
                <a:solidFill>
                  <a:srgbClr val="000000"/>
                </a:solidFill>
                <a:latin typeface="Comic Sans MS" panose="030F0702030302020204" pitchFamily="66" charset="0"/>
              </a:rPr>
              <a:t>f</a:t>
            </a:r>
          </a:p>
          <a:p>
            <a:pPr algn="just" fontAlgn="base">
              <a:spcBef>
                <a:spcPct val="0"/>
              </a:spcBef>
              <a:spcAft>
                <a:spcPct val="30000"/>
              </a:spcAft>
            </a:pPr>
            <a:r>
              <a:rPr lang="en-US" altLang="it-IT" sz="1600">
                <a:solidFill>
                  <a:srgbClr val="000000"/>
                </a:solidFill>
                <a:latin typeface="Comic Sans MS" panose="030F0702030302020204" pitchFamily="66" charset="0"/>
              </a:rPr>
              <a:t>FLL SQUID transfer function =  R</a:t>
            </a:r>
            <a:r>
              <a:rPr lang="en-US" altLang="it-IT" sz="1600" baseline="-25000">
                <a:solidFill>
                  <a:srgbClr val="000000"/>
                </a:solidFill>
                <a:latin typeface="Comic Sans MS" panose="030F0702030302020204" pitchFamily="66" charset="0"/>
              </a:rPr>
              <a:t>f</a:t>
            </a:r>
            <a:r>
              <a:rPr lang="en-US" altLang="it-IT" sz="1600">
                <a:solidFill>
                  <a:srgbClr val="000000"/>
                </a:solidFill>
                <a:latin typeface="Comic Sans MS" panose="030F0702030302020204" pitchFamily="66" charset="0"/>
              </a:rPr>
              <a:t>/M</a:t>
            </a:r>
            <a:r>
              <a:rPr lang="en-US" altLang="it-IT" sz="1600" baseline="-25000">
                <a:solidFill>
                  <a:srgbClr val="000000"/>
                </a:solidFill>
                <a:latin typeface="Comic Sans MS" panose="030F0702030302020204" pitchFamily="66" charset="0"/>
              </a:rPr>
              <a:t>f</a:t>
            </a:r>
          </a:p>
        </p:txBody>
      </p:sp>
      <p:sp>
        <p:nvSpPr>
          <p:cNvPr id="15471" name="Text Box 111"/>
          <p:cNvSpPr txBox="1">
            <a:spLocks noChangeAspect="1" noChangeArrowheads="1"/>
          </p:cNvSpPr>
          <p:nvPr/>
        </p:nvSpPr>
        <p:spPr bwMode="auto">
          <a:xfrm>
            <a:off x="6103938" y="4437063"/>
            <a:ext cx="48418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f</a:t>
            </a:r>
            <a:endParaRPr lang="it-IT" altLang="it-IT" sz="800" baseline="-25000">
              <a:solidFill>
                <a:srgbClr val="000000"/>
              </a:solidFill>
              <a:latin typeface="Comic Sans MS" panose="030F0702030302020204" pitchFamily="66" charset="0"/>
            </a:endParaRPr>
          </a:p>
        </p:txBody>
      </p:sp>
      <p:sp>
        <p:nvSpPr>
          <p:cNvPr id="15473" name="Text Box 113"/>
          <p:cNvSpPr txBox="1">
            <a:spLocks noChangeAspect="1" noChangeArrowheads="1"/>
          </p:cNvSpPr>
          <p:nvPr/>
        </p:nvSpPr>
        <p:spPr bwMode="auto">
          <a:xfrm>
            <a:off x="8101013" y="4589463"/>
            <a:ext cx="48418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R</a:t>
            </a:r>
            <a:r>
              <a:rPr lang="it-IT" altLang="it-IT" sz="1400" baseline="-25000">
                <a:solidFill>
                  <a:srgbClr val="000000"/>
                </a:solidFill>
                <a:latin typeface="Comic Sans MS" panose="030F0702030302020204" pitchFamily="66" charset="0"/>
              </a:rPr>
              <a:t>f</a:t>
            </a:r>
            <a:endParaRPr lang="it-IT" altLang="it-IT" sz="800" baseline="-25000">
              <a:solidFill>
                <a:srgbClr val="000000"/>
              </a:solidFill>
              <a:latin typeface="Comic Sans MS" panose="030F0702030302020204" pitchFamily="66" charset="0"/>
            </a:endParaRPr>
          </a:p>
        </p:txBody>
      </p:sp>
      <p:sp>
        <p:nvSpPr>
          <p:cNvPr id="15474" name="Text Box 114"/>
          <p:cNvSpPr txBox="1">
            <a:spLocks noChangeAspect="1" noChangeArrowheads="1"/>
          </p:cNvSpPr>
          <p:nvPr/>
        </p:nvSpPr>
        <p:spPr bwMode="auto">
          <a:xfrm>
            <a:off x="8258175" y="3914775"/>
            <a:ext cx="484188"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V</a:t>
            </a:r>
            <a:r>
              <a:rPr lang="it-IT" altLang="it-IT" sz="1400" baseline="-25000">
                <a:solidFill>
                  <a:srgbClr val="000000"/>
                </a:solidFill>
                <a:latin typeface="Comic Sans MS" panose="030F0702030302020204" pitchFamily="66" charset="0"/>
              </a:rPr>
              <a:t>out</a:t>
            </a:r>
            <a:endParaRPr lang="it-IT" altLang="it-IT" sz="800" baseline="-25000">
              <a:solidFill>
                <a:srgbClr val="000000"/>
              </a:solidFill>
              <a:latin typeface="Comic Sans MS" panose="030F0702030302020204" pitchFamily="66" charset="0"/>
            </a:endParaRPr>
          </a:p>
        </p:txBody>
      </p:sp>
      <p:sp>
        <p:nvSpPr>
          <p:cNvPr id="15475" name="Text Box 115"/>
          <p:cNvSpPr txBox="1">
            <a:spLocks noChangeArrowheads="1"/>
          </p:cNvSpPr>
          <p:nvPr/>
        </p:nvSpPr>
        <p:spPr bwMode="auto">
          <a:xfrm>
            <a:off x="7207250" y="4122738"/>
            <a:ext cx="712788" cy="3460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800">
                <a:solidFill>
                  <a:srgbClr val="000000"/>
                </a:solidFill>
                <a:latin typeface="Comic Sans MS" panose="030F0702030302020204" pitchFamily="66" charset="0"/>
              </a:rPr>
              <a:t>Preamp +</a:t>
            </a:r>
          </a:p>
          <a:p>
            <a:pPr fontAlgn="base">
              <a:spcBef>
                <a:spcPct val="0"/>
              </a:spcBef>
              <a:spcAft>
                <a:spcPct val="0"/>
              </a:spcAft>
            </a:pPr>
            <a:r>
              <a:rPr lang="en-US" altLang="it-IT" sz="800">
                <a:solidFill>
                  <a:srgbClr val="000000"/>
                </a:solidFill>
                <a:latin typeface="Comic Sans MS" panose="030F0702030302020204" pitchFamily="66" charset="0"/>
              </a:rPr>
              <a:t>Integrator</a:t>
            </a:r>
          </a:p>
        </p:txBody>
      </p:sp>
      <p:sp>
        <p:nvSpPr>
          <p:cNvPr id="113"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14"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15"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5</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508260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p:cNvGrpSpPr>
            <a:grpSpLocks/>
          </p:cNvGrpSpPr>
          <p:nvPr/>
        </p:nvGrpSpPr>
        <p:grpSpPr bwMode="auto">
          <a:xfrm>
            <a:off x="1752600" y="2352675"/>
            <a:ext cx="4927600" cy="1905000"/>
            <a:chOff x="1104" y="1008"/>
            <a:chExt cx="3104" cy="1200"/>
          </a:xfrm>
        </p:grpSpPr>
        <p:sp>
          <p:nvSpPr>
            <p:cNvPr id="53251" name="Text Box 3"/>
            <p:cNvSpPr txBox="1">
              <a:spLocks noChangeAspect="1" noChangeArrowheads="1"/>
            </p:cNvSpPr>
            <p:nvPr/>
          </p:nvSpPr>
          <p:spPr bwMode="auto">
            <a:xfrm>
              <a:off x="2311" y="2050"/>
              <a:ext cx="849"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200">
                  <a:solidFill>
                    <a:srgbClr val="000000"/>
                  </a:solidFill>
                  <a:latin typeface="Comic Sans MS" panose="030F0702030302020204" pitchFamily="66" charset="0"/>
                </a:rPr>
                <a:t>Feedback Line</a:t>
              </a:r>
              <a:endParaRPr lang="it-IT" altLang="it-IT" sz="700">
                <a:solidFill>
                  <a:srgbClr val="000000"/>
                </a:solidFill>
                <a:latin typeface="Comic Sans MS" panose="030F0702030302020204" pitchFamily="66" charset="0"/>
              </a:endParaRPr>
            </a:p>
          </p:txBody>
        </p:sp>
        <p:sp>
          <p:nvSpPr>
            <p:cNvPr id="53252" name="Line 4"/>
            <p:cNvSpPr>
              <a:spLocks noChangeAspect="1" noChangeShapeType="1"/>
            </p:cNvSpPr>
            <p:nvPr/>
          </p:nvSpPr>
          <p:spPr bwMode="auto">
            <a:xfrm>
              <a:off x="1135" y="1501"/>
              <a:ext cx="30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253" name="Group 5"/>
            <p:cNvGrpSpPr>
              <a:grpSpLocks noChangeAspect="1"/>
            </p:cNvGrpSpPr>
            <p:nvPr/>
          </p:nvGrpSpPr>
          <p:grpSpPr bwMode="auto">
            <a:xfrm rot="-5400000">
              <a:off x="1342" y="1596"/>
              <a:ext cx="221" cy="31"/>
              <a:chOff x="5537" y="4520"/>
              <a:chExt cx="453" cy="57"/>
            </a:xfrm>
          </p:grpSpPr>
          <p:grpSp>
            <p:nvGrpSpPr>
              <p:cNvPr id="53254" name="Group 6"/>
              <p:cNvGrpSpPr>
                <a:grpSpLocks noChangeAspect="1"/>
              </p:cNvGrpSpPr>
              <p:nvPr/>
            </p:nvGrpSpPr>
            <p:grpSpPr bwMode="auto">
              <a:xfrm rot="5400000">
                <a:off x="5622" y="4435"/>
                <a:ext cx="57" cy="227"/>
                <a:chOff x="5311" y="4859"/>
                <a:chExt cx="113" cy="452"/>
              </a:xfrm>
            </p:grpSpPr>
            <p:grpSp>
              <p:nvGrpSpPr>
                <p:cNvPr id="53255" name="Group 7"/>
                <p:cNvGrpSpPr>
                  <a:grpSpLocks noChangeAspect="1"/>
                </p:cNvGrpSpPr>
                <p:nvPr/>
              </p:nvGrpSpPr>
              <p:grpSpPr bwMode="auto">
                <a:xfrm flipV="1">
                  <a:off x="5311" y="4859"/>
                  <a:ext cx="113" cy="226"/>
                  <a:chOff x="5311" y="4859"/>
                  <a:chExt cx="113" cy="226"/>
                </a:xfrm>
              </p:grpSpPr>
              <p:sp>
                <p:nvSpPr>
                  <p:cNvPr id="53256" name="Arc 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57" name="Arc 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58" name="Group 10"/>
                <p:cNvGrpSpPr>
                  <a:grpSpLocks noChangeAspect="1"/>
                </p:cNvGrpSpPr>
                <p:nvPr/>
              </p:nvGrpSpPr>
              <p:grpSpPr bwMode="auto">
                <a:xfrm flipV="1">
                  <a:off x="5311" y="5085"/>
                  <a:ext cx="113" cy="226"/>
                  <a:chOff x="5311" y="4859"/>
                  <a:chExt cx="113" cy="226"/>
                </a:xfrm>
              </p:grpSpPr>
              <p:sp>
                <p:nvSpPr>
                  <p:cNvPr id="53259" name="Arc 1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60" name="Arc 1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261" name="Group 13"/>
              <p:cNvGrpSpPr>
                <a:grpSpLocks noChangeAspect="1"/>
              </p:cNvGrpSpPr>
              <p:nvPr/>
            </p:nvGrpSpPr>
            <p:grpSpPr bwMode="auto">
              <a:xfrm rot="5400000">
                <a:off x="5848" y="4435"/>
                <a:ext cx="57" cy="227"/>
                <a:chOff x="5311" y="4859"/>
                <a:chExt cx="113" cy="452"/>
              </a:xfrm>
            </p:grpSpPr>
            <p:grpSp>
              <p:nvGrpSpPr>
                <p:cNvPr id="53262" name="Group 14"/>
                <p:cNvGrpSpPr>
                  <a:grpSpLocks noChangeAspect="1"/>
                </p:cNvGrpSpPr>
                <p:nvPr/>
              </p:nvGrpSpPr>
              <p:grpSpPr bwMode="auto">
                <a:xfrm flipV="1">
                  <a:off x="5311" y="4859"/>
                  <a:ext cx="113" cy="226"/>
                  <a:chOff x="5311" y="4859"/>
                  <a:chExt cx="113" cy="226"/>
                </a:xfrm>
              </p:grpSpPr>
              <p:sp>
                <p:nvSpPr>
                  <p:cNvPr id="53263" name="Arc 1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64" name="Arc 1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65" name="Group 17"/>
                <p:cNvGrpSpPr>
                  <a:grpSpLocks noChangeAspect="1"/>
                </p:cNvGrpSpPr>
                <p:nvPr/>
              </p:nvGrpSpPr>
              <p:grpSpPr bwMode="auto">
                <a:xfrm flipV="1">
                  <a:off x="5311" y="5085"/>
                  <a:ext cx="113" cy="226"/>
                  <a:chOff x="5311" y="4859"/>
                  <a:chExt cx="113" cy="226"/>
                </a:xfrm>
              </p:grpSpPr>
              <p:sp>
                <p:nvSpPr>
                  <p:cNvPr id="53266" name="Arc 1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67" name="Arc 1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53268" name="Line 20"/>
            <p:cNvSpPr>
              <a:spLocks noChangeAspect="1" noChangeShapeType="1"/>
            </p:cNvSpPr>
            <p:nvPr/>
          </p:nvSpPr>
          <p:spPr bwMode="auto">
            <a:xfrm>
              <a:off x="1135" y="1720"/>
              <a:ext cx="30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269" name="Group 21"/>
            <p:cNvGrpSpPr>
              <a:grpSpLocks noChangeAspect="1"/>
            </p:cNvGrpSpPr>
            <p:nvPr/>
          </p:nvGrpSpPr>
          <p:grpSpPr bwMode="auto">
            <a:xfrm rot="-5400000">
              <a:off x="2731" y="1594"/>
              <a:ext cx="220" cy="30"/>
              <a:chOff x="5537" y="4520"/>
              <a:chExt cx="453" cy="57"/>
            </a:xfrm>
          </p:grpSpPr>
          <p:grpSp>
            <p:nvGrpSpPr>
              <p:cNvPr id="53270" name="Group 22"/>
              <p:cNvGrpSpPr>
                <a:grpSpLocks noChangeAspect="1"/>
              </p:cNvGrpSpPr>
              <p:nvPr/>
            </p:nvGrpSpPr>
            <p:grpSpPr bwMode="auto">
              <a:xfrm rot="5400000">
                <a:off x="5622" y="4435"/>
                <a:ext cx="57" cy="227"/>
                <a:chOff x="5311" y="4859"/>
                <a:chExt cx="113" cy="452"/>
              </a:xfrm>
            </p:grpSpPr>
            <p:grpSp>
              <p:nvGrpSpPr>
                <p:cNvPr id="53271" name="Group 23"/>
                <p:cNvGrpSpPr>
                  <a:grpSpLocks noChangeAspect="1"/>
                </p:cNvGrpSpPr>
                <p:nvPr/>
              </p:nvGrpSpPr>
              <p:grpSpPr bwMode="auto">
                <a:xfrm flipV="1">
                  <a:off x="5311" y="4859"/>
                  <a:ext cx="113" cy="226"/>
                  <a:chOff x="5311" y="4859"/>
                  <a:chExt cx="113" cy="226"/>
                </a:xfrm>
              </p:grpSpPr>
              <p:sp>
                <p:nvSpPr>
                  <p:cNvPr id="53272" name="Arc 2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73" name="Arc 2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74" name="Group 26"/>
                <p:cNvGrpSpPr>
                  <a:grpSpLocks noChangeAspect="1"/>
                </p:cNvGrpSpPr>
                <p:nvPr/>
              </p:nvGrpSpPr>
              <p:grpSpPr bwMode="auto">
                <a:xfrm flipV="1">
                  <a:off x="5311" y="5085"/>
                  <a:ext cx="113" cy="226"/>
                  <a:chOff x="5311" y="4859"/>
                  <a:chExt cx="113" cy="226"/>
                </a:xfrm>
              </p:grpSpPr>
              <p:sp>
                <p:nvSpPr>
                  <p:cNvPr id="53275" name="Arc 2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76" name="Arc 2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277" name="Group 29"/>
              <p:cNvGrpSpPr>
                <a:grpSpLocks noChangeAspect="1"/>
              </p:cNvGrpSpPr>
              <p:nvPr/>
            </p:nvGrpSpPr>
            <p:grpSpPr bwMode="auto">
              <a:xfrm rot="5400000">
                <a:off x="5848" y="4435"/>
                <a:ext cx="57" cy="227"/>
                <a:chOff x="5311" y="4859"/>
                <a:chExt cx="113" cy="452"/>
              </a:xfrm>
            </p:grpSpPr>
            <p:grpSp>
              <p:nvGrpSpPr>
                <p:cNvPr id="53278" name="Group 30"/>
                <p:cNvGrpSpPr>
                  <a:grpSpLocks noChangeAspect="1"/>
                </p:cNvGrpSpPr>
                <p:nvPr/>
              </p:nvGrpSpPr>
              <p:grpSpPr bwMode="auto">
                <a:xfrm flipV="1">
                  <a:off x="5311" y="4859"/>
                  <a:ext cx="113" cy="226"/>
                  <a:chOff x="5311" y="4859"/>
                  <a:chExt cx="113" cy="226"/>
                </a:xfrm>
              </p:grpSpPr>
              <p:sp>
                <p:nvSpPr>
                  <p:cNvPr id="53279" name="Arc 3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80" name="Arc 3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81" name="Group 33"/>
                <p:cNvGrpSpPr>
                  <a:grpSpLocks noChangeAspect="1"/>
                </p:cNvGrpSpPr>
                <p:nvPr/>
              </p:nvGrpSpPr>
              <p:grpSpPr bwMode="auto">
                <a:xfrm flipV="1">
                  <a:off x="5311" y="5085"/>
                  <a:ext cx="113" cy="226"/>
                  <a:chOff x="5311" y="4859"/>
                  <a:chExt cx="113" cy="226"/>
                </a:xfrm>
              </p:grpSpPr>
              <p:sp>
                <p:nvSpPr>
                  <p:cNvPr id="53282" name="Arc 3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83" name="Arc 3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grpSp>
          <p:nvGrpSpPr>
            <p:cNvPr id="53284" name="Group 36"/>
            <p:cNvGrpSpPr>
              <a:grpSpLocks noChangeAspect="1"/>
            </p:cNvGrpSpPr>
            <p:nvPr/>
          </p:nvGrpSpPr>
          <p:grpSpPr bwMode="auto">
            <a:xfrm rot="-16200000">
              <a:off x="2398" y="1596"/>
              <a:ext cx="221" cy="32"/>
              <a:chOff x="5537" y="4520"/>
              <a:chExt cx="453" cy="57"/>
            </a:xfrm>
          </p:grpSpPr>
          <p:grpSp>
            <p:nvGrpSpPr>
              <p:cNvPr id="53285" name="Group 37"/>
              <p:cNvGrpSpPr>
                <a:grpSpLocks noChangeAspect="1"/>
              </p:cNvGrpSpPr>
              <p:nvPr/>
            </p:nvGrpSpPr>
            <p:grpSpPr bwMode="auto">
              <a:xfrm rot="5400000">
                <a:off x="5622" y="4435"/>
                <a:ext cx="57" cy="227"/>
                <a:chOff x="5311" y="4859"/>
                <a:chExt cx="113" cy="452"/>
              </a:xfrm>
            </p:grpSpPr>
            <p:grpSp>
              <p:nvGrpSpPr>
                <p:cNvPr id="53286" name="Group 38"/>
                <p:cNvGrpSpPr>
                  <a:grpSpLocks noChangeAspect="1"/>
                </p:cNvGrpSpPr>
                <p:nvPr/>
              </p:nvGrpSpPr>
              <p:grpSpPr bwMode="auto">
                <a:xfrm flipV="1">
                  <a:off x="5311" y="4859"/>
                  <a:ext cx="113" cy="226"/>
                  <a:chOff x="5311" y="4859"/>
                  <a:chExt cx="113" cy="226"/>
                </a:xfrm>
              </p:grpSpPr>
              <p:sp>
                <p:nvSpPr>
                  <p:cNvPr id="53287" name="Arc 3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88" name="Arc 4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89" name="Group 41"/>
                <p:cNvGrpSpPr>
                  <a:grpSpLocks noChangeAspect="1"/>
                </p:cNvGrpSpPr>
                <p:nvPr/>
              </p:nvGrpSpPr>
              <p:grpSpPr bwMode="auto">
                <a:xfrm flipV="1">
                  <a:off x="5311" y="5085"/>
                  <a:ext cx="113" cy="226"/>
                  <a:chOff x="5311" y="4859"/>
                  <a:chExt cx="113" cy="226"/>
                </a:xfrm>
              </p:grpSpPr>
              <p:sp>
                <p:nvSpPr>
                  <p:cNvPr id="53290" name="Arc 4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91" name="Arc 4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292" name="Group 44"/>
              <p:cNvGrpSpPr>
                <a:grpSpLocks noChangeAspect="1"/>
              </p:cNvGrpSpPr>
              <p:nvPr/>
            </p:nvGrpSpPr>
            <p:grpSpPr bwMode="auto">
              <a:xfrm rot="5400000">
                <a:off x="5848" y="4435"/>
                <a:ext cx="57" cy="227"/>
                <a:chOff x="5311" y="4859"/>
                <a:chExt cx="113" cy="452"/>
              </a:xfrm>
            </p:grpSpPr>
            <p:grpSp>
              <p:nvGrpSpPr>
                <p:cNvPr id="53293" name="Group 45"/>
                <p:cNvGrpSpPr>
                  <a:grpSpLocks noChangeAspect="1"/>
                </p:cNvGrpSpPr>
                <p:nvPr/>
              </p:nvGrpSpPr>
              <p:grpSpPr bwMode="auto">
                <a:xfrm flipV="1">
                  <a:off x="5311" y="4859"/>
                  <a:ext cx="113" cy="226"/>
                  <a:chOff x="5311" y="4859"/>
                  <a:chExt cx="113" cy="226"/>
                </a:xfrm>
              </p:grpSpPr>
              <p:sp>
                <p:nvSpPr>
                  <p:cNvPr id="53294" name="Arc 4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95" name="Arc 4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296" name="Group 48"/>
                <p:cNvGrpSpPr>
                  <a:grpSpLocks noChangeAspect="1"/>
                </p:cNvGrpSpPr>
                <p:nvPr/>
              </p:nvGrpSpPr>
              <p:grpSpPr bwMode="auto">
                <a:xfrm flipV="1">
                  <a:off x="5311" y="5085"/>
                  <a:ext cx="113" cy="226"/>
                  <a:chOff x="5311" y="4859"/>
                  <a:chExt cx="113" cy="226"/>
                </a:xfrm>
              </p:grpSpPr>
              <p:sp>
                <p:nvSpPr>
                  <p:cNvPr id="53297" name="Arc 4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298" name="Arc 5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53299" name="Line 51"/>
            <p:cNvSpPr>
              <a:spLocks noChangeAspect="1" noChangeShapeType="1"/>
            </p:cNvSpPr>
            <p:nvPr/>
          </p:nvSpPr>
          <p:spPr bwMode="auto">
            <a:xfrm>
              <a:off x="2524" y="1720"/>
              <a:ext cx="30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00" name="Line 52"/>
            <p:cNvSpPr>
              <a:spLocks noChangeAspect="1" noChangeShapeType="1"/>
            </p:cNvSpPr>
            <p:nvPr/>
          </p:nvSpPr>
          <p:spPr bwMode="auto">
            <a:xfrm flipH="1">
              <a:off x="2524" y="1501"/>
              <a:ext cx="301"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301" name="Group 53"/>
            <p:cNvGrpSpPr>
              <a:grpSpLocks noChangeAspect="1"/>
            </p:cNvGrpSpPr>
            <p:nvPr/>
          </p:nvGrpSpPr>
          <p:grpSpPr bwMode="auto">
            <a:xfrm flipV="1">
              <a:off x="1618" y="1857"/>
              <a:ext cx="241" cy="27"/>
              <a:chOff x="5537" y="4520"/>
              <a:chExt cx="453" cy="57"/>
            </a:xfrm>
          </p:grpSpPr>
          <p:grpSp>
            <p:nvGrpSpPr>
              <p:cNvPr id="53302" name="Group 54"/>
              <p:cNvGrpSpPr>
                <a:grpSpLocks noChangeAspect="1"/>
              </p:cNvGrpSpPr>
              <p:nvPr/>
            </p:nvGrpSpPr>
            <p:grpSpPr bwMode="auto">
              <a:xfrm rot="5400000">
                <a:off x="5622" y="4435"/>
                <a:ext cx="57" cy="227"/>
                <a:chOff x="5311" y="4859"/>
                <a:chExt cx="113" cy="452"/>
              </a:xfrm>
            </p:grpSpPr>
            <p:grpSp>
              <p:nvGrpSpPr>
                <p:cNvPr id="53303" name="Group 55"/>
                <p:cNvGrpSpPr>
                  <a:grpSpLocks noChangeAspect="1"/>
                </p:cNvGrpSpPr>
                <p:nvPr/>
              </p:nvGrpSpPr>
              <p:grpSpPr bwMode="auto">
                <a:xfrm flipV="1">
                  <a:off x="5311" y="4859"/>
                  <a:ext cx="113" cy="226"/>
                  <a:chOff x="5311" y="4859"/>
                  <a:chExt cx="113" cy="226"/>
                </a:xfrm>
              </p:grpSpPr>
              <p:sp>
                <p:nvSpPr>
                  <p:cNvPr id="53304" name="Arc 5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05" name="Arc 5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06" name="Group 58"/>
                <p:cNvGrpSpPr>
                  <a:grpSpLocks noChangeAspect="1"/>
                </p:cNvGrpSpPr>
                <p:nvPr/>
              </p:nvGrpSpPr>
              <p:grpSpPr bwMode="auto">
                <a:xfrm flipV="1">
                  <a:off x="5311" y="5085"/>
                  <a:ext cx="113" cy="226"/>
                  <a:chOff x="5311" y="4859"/>
                  <a:chExt cx="113" cy="226"/>
                </a:xfrm>
              </p:grpSpPr>
              <p:sp>
                <p:nvSpPr>
                  <p:cNvPr id="53307" name="Arc 5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08" name="Arc 6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09" name="Group 61"/>
              <p:cNvGrpSpPr>
                <a:grpSpLocks noChangeAspect="1"/>
              </p:cNvGrpSpPr>
              <p:nvPr/>
            </p:nvGrpSpPr>
            <p:grpSpPr bwMode="auto">
              <a:xfrm rot="5400000">
                <a:off x="5848" y="4435"/>
                <a:ext cx="57" cy="227"/>
                <a:chOff x="5311" y="4859"/>
                <a:chExt cx="113" cy="452"/>
              </a:xfrm>
            </p:grpSpPr>
            <p:grpSp>
              <p:nvGrpSpPr>
                <p:cNvPr id="53310" name="Group 62"/>
                <p:cNvGrpSpPr>
                  <a:grpSpLocks noChangeAspect="1"/>
                </p:cNvGrpSpPr>
                <p:nvPr/>
              </p:nvGrpSpPr>
              <p:grpSpPr bwMode="auto">
                <a:xfrm flipV="1">
                  <a:off x="5311" y="4859"/>
                  <a:ext cx="113" cy="226"/>
                  <a:chOff x="5311" y="4859"/>
                  <a:chExt cx="113" cy="226"/>
                </a:xfrm>
              </p:grpSpPr>
              <p:sp>
                <p:nvSpPr>
                  <p:cNvPr id="53311" name="Arc 63"/>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12" name="Arc 64"/>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13" name="Group 65"/>
                <p:cNvGrpSpPr>
                  <a:grpSpLocks noChangeAspect="1"/>
                </p:cNvGrpSpPr>
                <p:nvPr/>
              </p:nvGrpSpPr>
              <p:grpSpPr bwMode="auto">
                <a:xfrm flipV="1">
                  <a:off x="5311" y="5085"/>
                  <a:ext cx="113" cy="226"/>
                  <a:chOff x="5311" y="4859"/>
                  <a:chExt cx="113" cy="226"/>
                </a:xfrm>
              </p:grpSpPr>
              <p:sp>
                <p:nvSpPr>
                  <p:cNvPr id="53314" name="Arc 66"/>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15" name="Arc 67"/>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grpSp>
          <p:nvGrpSpPr>
            <p:cNvPr id="53316" name="Group 68"/>
            <p:cNvGrpSpPr>
              <a:grpSpLocks noChangeAspect="1"/>
            </p:cNvGrpSpPr>
            <p:nvPr/>
          </p:nvGrpSpPr>
          <p:grpSpPr bwMode="auto">
            <a:xfrm rot="-5400000">
              <a:off x="2308" y="1597"/>
              <a:ext cx="221" cy="29"/>
              <a:chOff x="5537" y="4520"/>
              <a:chExt cx="453" cy="57"/>
            </a:xfrm>
          </p:grpSpPr>
          <p:grpSp>
            <p:nvGrpSpPr>
              <p:cNvPr id="53317" name="Group 69"/>
              <p:cNvGrpSpPr>
                <a:grpSpLocks noChangeAspect="1"/>
              </p:cNvGrpSpPr>
              <p:nvPr/>
            </p:nvGrpSpPr>
            <p:grpSpPr bwMode="auto">
              <a:xfrm rot="5400000">
                <a:off x="5622" y="4435"/>
                <a:ext cx="57" cy="227"/>
                <a:chOff x="5311" y="4859"/>
                <a:chExt cx="113" cy="452"/>
              </a:xfrm>
            </p:grpSpPr>
            <p:grpSp>
              <p:nvGrpSpPr>
                <p:cNvPr id="53318" name="Group 70"/>
                <p:cNvGrpSpPr>
                  <a:grpSpLocks noChangeAspect="1"/>
                </p:cNvGrpSpPr>
                <p:nvPr/>
              </p:nvGrpSpPr>
              <p:grpSpPr bwMode="auto">
                <a:xfrm flipV="1">
                  <a:off x="5311" y="4859"/>
                  <a:ext cx="113" cy="226"/>
                  <a:chOff x="5311" y="4859"/>
                  <a:chExt cx="113" cy="226"/>
                </a:xfrm>
              </p:grpSpPr>
              <p:sp>
                <p:nvSpPr>
                  <p:cNvPr id="53319" name="Arc 7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20" name="Arc 7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21" name="Group 73"/>
                <p:cNvGrpSpPr>
                  <a:grpSpLocks noChangeAspect="1"/>
                </p:cNvGrpSpPr>
                <p:nvPr/>
              </p:nvGrpSpPr>
              <p:grpSpPr bwMode="auto">
                <a:xfrm flipV="1">
                  <a:off x="5311" y="5085"/>
                  <a:ext cx="113" cy="226"/>
                  <a:chOff x="5311" y="4859"/>
                  <a:chExt cx="113" cy="226"/>
                </a:xfrm>
              </p:grpSpPr>
              <p:sp>
                <p:nvSpPr>
                  <p:cNvPr id="53322" name="Arc 7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23" name="Arc 7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24" name="Group 76"/>
              <p:cNvGrpSpPr>
                <a:grpSpLocks noChangeAspect="1"/>
              </p:cNvGrpSpPr>
              <p:nvPr/>
            </p:nvGrpSpPr>
            <p:grpSpPr bwMode="auto">
              <a:xfrm rot="5400000">
                <a:off x="5848" y="4435"/>
                <a:ext cx="57" cy="227"/>
                <a:chOff x="5311" y="4859"/>
                <a:chExt cx="113" cy="452"/>
              </a:xfrm>
            </p:grpSpPr>
            <p:grpSp>
              <p:nvGrpSpPr>
                <p:cNvPr id="53325" name="Group 77"/>
                <p:cNvGrpSpPr>
                  <a:grpSpLocks noChangeAspect="1"/>
                </p:cNvGrpSpPr>
                <p:nvPr/>
              </p:nvGrpSpPr>
              <p:grpSpPr bwMode="auto">
                <a:xfrm flipV="1">
                  <a:off x="5311" y="4859"/>
                  <a:ext cx="113" cy="226"/>
                  <a:chOff x="5311" y="4859"/>
                  <a:chExt cx="113" cy="226"/>
                </a:xfrm>
              </p:grpSpPr>
              <p:sp>
                <p:nvSpPr>
                  <p:cNvPr id="53326" name="Arc 7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27" name="Arc 7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28" name="Group 80"/>
                <p:cNvGrpSpPr>
                  <a:grpSpLocks noChangeAspect="1"/>
                </p:cNvGrpSpPr>
                <p:nvPr/>
              </p:nvGrpSpPr>
              <p:grpSpPr bwMode="auto">
                <a:xfrm flipV="1">
                  <a:off x="5311" y="5085"/>
                  <a:ext cx="113" cy="226"/>
                  <a:chOff x="5311" y="4859"/>
                  <a:chExt cx="113" cy="226"/>
                </a:xfrm>
              </p:grpSpPr>
              <p:sp>
                <p:nvSpPr>
                  <p:cNvPr id="53329" name="Arc 8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30" name="Arc 8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53331" name="Line 83"/>
            <p:cNvSpPr>
              <a:spLocks noChangeAspect="1" noChangeShapeType="1"/>
            </p:cNvSpPr>
            <p:nvPr/>
          </p:nvSpPr>
          <p:spPr bwMode="auto">
            <a:xfrm flipH="1">
              <a:off x="2343" y="1446"/>
              <a:ext cx="61"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332" name="Group 84"/>
            <p:cNvGrpSpPr>
              <a:grpSpLocks noChangeAspect="1"/>
            </p:cNvGrpSpPr>
            <p:nvPr/>
          </p:nvGrpSpPr>
          <p:grpSpPr bwMode="auto">
            <a:xfrm flipV="1">
              <a:off x="2102" y="1417"/>
              <a:ext cx="241" cy="29"/>
              <a:chOff x="5537" y="4520"/>
              <a:chExt cx="453" cy="57"/>
            </a:xfrm>
          </p:grpSpPr>
          <p:grpSp>
            <p:nvGrpSpPr>
              <p:cNvPr id="53333" name="Group 85"/>
              <p:cNvGrpSpPr>
                <a:grpSpLocks noChangeAspect="1"/>
              </p:cNvGrpSpPr>
              <p:nvPr/>
            </p:nvGrpSpPr>
            <p:grpSpPr bwMode="auto">
              <a:xfrm rot="5400000">
                <a:off x="5622" y="4435"/>
                <a:ext cx="57" cy="227"/>
                <a:chOff x="5311" y="4859"/>
                <a:chExt cx="113" cy="452"/>
              </a:xfrm>
            </p:grpSpPr>
            <p:grpSp>
              <p:nvGrpSpPr>
                <p:cNvPr id="53334" name="Group 86"/>
                <p:cNvGrpSpPr>
                  <a:grpSpLocks noChangeAspect="1"/>
                </p:cNvGrpSpPr>
                <p:nvPr/>
              </p:nvGrpSpPr>
              <p:grpSpPr bwMode="auto">
                <a:xfrm flipV="1">
                  <a:off x="5311" y="4859"/>
                  <a:ext cx="113" cy="226"/>
                  <a:chOff x="5311" y="4859"/>
                  <a:chExt cx="113" cy="226"/>
                </a:xfrm>
              </p:grpSpPr>
              <p:sp>
                <p:nvSpPr>
                  <p:cNvPr id="53335" name="Arc 8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36" name="Arc 8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37" name="Group 89"/>
                <p:cNvGrpSpPr>
                  <a:grpSpLocks noChangeAspect="1"/>
                </p:cNvGrpSpPr>
                <p:nvPr/>
              </p:nvGrpSpPr>
              <p:grpSpPr bwMode="auto">
                <a:xfrm flipV="1">
                  <a:off x="5311" y="5085"/>
                  <a:ext cx="113" cy="226"/>
                  <a:chOff x="5311" y="4859"/>
                  <a:chExt cx="113" cy="226"/>
                </a:xfrm>
              </p:grpSpPr>
              <p:sp>
                <p:nvSpPr>
                  <p:cNvPr id="53338" name="Arc 90"/>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39" name="Arc 91"/>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40" name="Group 92"/>
              <p:cNvGrpSpPr>
                <a:grpSpLocks noChangeAspect="1"/>
              </p:cNvGrpSpPr>
              <p:nvPr/>
            </p:nvGrpSpPr>
            <p:grpSpPr bwMode="auto">
              <a:xfrm rot="5400000">
                <a:off x="5848" y="4435"/>
                <a:ext cx="57" cy="227"/>
                <a:chOff x="5311" y="4859"/>
                <a:chExt cx="113" cy="452"/>
              </a:xfrm>
            </p:grpSpPr>
            <p:grpSp>
              <p:nvGrpSpPr>
                <p:cNvPr id="53341" name="Group 93"/>
                <p:cNvGrpSpPr>
                  <a:grpSpLocks noChangeAspect="1"/>
                </p:cNvGrpSpPr>
                <p:nvPr/>
              </p:nvGrpSpPr>
              <p:grpSpPr bwMode="auto">
                <a:xfrm flipV="1">
                  <a:off x="5311" y="4859"/>
                  <a:ext cx="113" cy="226"/>
                  <a:chOff x="5311" y="4859"/>
                  <a:chExt cx="113" cy="226"/>
                </a:xfrm>
              </p:grpSpPr>
              <p:sp>
                <p:nvSpPr>
                  <p:cNvPr id="53342" name="Arc 94"/>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43" name="Arc 95"/>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44" name="Group 96"/>
                <p:cNvGrpSpPr>
                  <a:grpSpLocks noChangeAspect="1"/>
                </p:cNvGrpSpPr>
                <p:nvPr/>
              </p:nvGrpSpPr>
              <p:grpSpPr bwMode="auto">
                <a:xfrm flipV="1">
                  <a:off x="5311" y="5085"/>
                  <a:ext cx="113" cy="226"/>
                  <a:chOff x="5311" y="4859"/>
                  <a:chExt cx="113" cy="226"/>
                </a:xfrm>
              </p:grpSpPr>
              <p:sp>
                <p:nvSpPr>
                  <p:cNvPr id="53345" name="Arc 97"/>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46" name="Arc 98"/>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grpSp>
          <p:nvGrpSpPr>
            <p:cNvPr id="53347" name="Group 99"/>
            <p:cNvGrpSpPr>
              <a:grpSpLocks noChangeAspect="1"/>
            </p:cNvGrpSpPr>
            <p:nvPr/>
          </p:nvGrpSpPr>
          <p:grpSpPr bwMode="auto">
            <a:xfrm>
              <a:off x="1800" y="1391"/>
              <a:ext cx="242" cy="55"/>
              <a:chOff x="5537" y="4181"/>
              <a:chExt cx="904" cy="113"/>
            </a:xfrm>
          </p:grpSpPr>
          <p:grpSp>
            <p:nvGrpSpPr>
              <p:cNvPr id="53348" name="Group 100"/>
              <p:cNvGrpSpPr>
                <a:grpSpLocks noChangeAspect="1"/>
              </p:cNvGrpSpPr>
              <p:nvPr/>
            </p:nvGrpSpPr>
            <p:grpSpPr bwMode="auto">
              <a:xfrm>
                <a:off x="5537" y="4181"/>
                <a:ext cx="452" cy="113"/>
                <a:chOff x="5537" y="4181"/>
                <a:chExt cx="452" cy="113"/>
              </a:xfrm>
            </p:grpSpPr>
            <p:grpSp>
              <p:nvGrpSpPr>
                <p:cNvPr id="53349" name="Group 101"/>
                <p:cNvGrpSpPr>
                  <a:grpSpLocks noChangeAspect="1"/>
                </p:cNvGrpSpPr>
                <p:nvPr/>
              </p:nvGrpSpPr>
              <p:grpSpPr bwMode="auto">
                <a:xfrm>
                  <a:off x="5537" y="4181"/>
                  <a:ext cx="226" cy="113"/>
                  <a:chOff x="5537" y="4181"/>
                  <a:chExt cx="226" cy="113"/>
                </a:xfrm>
              </p:grpSpPr>
              <p:sp>
                <p:nvSpPr>
                  <p:cNvPr id="53350" name="Line 102"/>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51" name="Line 103"/>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52" name="Group 104"/>
                <p:cNvGrpSpPr>
                  <a:grpSpLocks noChangeAspect="1"/>
                </p:cNvGrpSpPr>
                <p:nvPr/>
              </p:nvGrpSpPr>
              <p:grpSpPr bwMode="auto">
                <a:xfrm>
                  <a:off x="5763" y="4181"/>
                  <a:ext cx="226" cy="113"/>
                  <a:chOff x="5537" y="4181"/>
                  <a:chExt cx="226" cy="113"/>
                </a:xfrm>
              </p:grpSpPr>
              <p:sp>
                <p:nvSpPr>
                  <p:cNvPr id="53353" name="Line 105"/>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54" name="Line 106"/>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55" name="Group 107"/>
              <p:cNvGrpSpPr>
                <a:grpSpLocks noChangeAspect="1"/>
              </p:cNvGrpSpPr>
              <p:nvPr/>
            </p:nvGrpSpPr>
            <p:grpSpPr bwMode="auto">
              <a:xfrm>
                <a:off x="5989" y="4181"/>
                <a:ext cx="452" cy="113"/>
                <a:chOff x="5537" y="4181"/>
                <a:chExt cx="452" cy="113"/>
              </a:xfrm>
            </p:grpSpPr>
            <p:grpSp>
              <p:nvGrpSpPr>
                <p:cNvPr id="53356" name="Group 108"/>
                <p:cNvGrpSpPr>
                  <a:grpSpLocks noChangeAspect="1"/>
                </p:cNvGrpSpPr>
                <p:nvPr/>
              </p:nvGrpSpPr>
              <p:grpSpPr bwMode="auto">
                <a:xfrm>
                  <a:off x="5537" y="4181"/>
                  <a:ext cx="226" cy="113"/>
                  <a:chOff x="5537" y="4181"/>
                  <a:chExt cx="226" cy="113"/>
                </a:xfrm>
              </p:grpSpPr>
              <p:sp>
                <p:nvSpPr>
                  <p:cNvPr id="53357" name="Line 109"/>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58" name="Line 110"/>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59" name="Group 111"/>
                <p:cNvGrpSpPr>
                  <a:grpSpLocks noChangeAspect="1"/>
                </p:cNvGrpSpPr>
                <p:nvPr/>
              </p:nvGrpSpPr>
              <p:grpSpPr bwMode="auto">
                <a:xfrm>
                  <a:off x="5763" y="4181"/>
                  <a:ext cx="226" cy="113"/>
                  <a:chOff x="5537" y="4181"/>
                  <a:chExt cx="226" cy="113"/>
                </a:xfrm>
              </p:grpSpPr>
              <p:sp>
                <p:nvSpPr>
                  <p:cNvPr id="53360" name="Line 112"/>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61" name="Line 113"/>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53362" name="Line 114"/>
            <p:cNvSpPr>
              <a:spLocks noChangeAspect="1" noChangeShapeType="1"/>
            </p:cNvSpPr>
            <p:nvPr/>
          </p:nvSpPr>
          <p:spPr bwMode="auto">
            <a:xfrm>
              <a:off x="2404" y="1446"/>
              <a:ext cx="0" cy="5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63" name="Line 115"/>
            <p:cNvSpPr>
              <a:spLocks noChangeAspect="1" noChangeShapeType="1"/>
            </p:cNvSpPr>
            <p:nvPr/>
          </p:nvSpPr>
          <p:spPr bwMode="auto">
            <a:xfrm flipH="1">
              <a:off x="2040" y="1446"/>
              <a:ext cx="61"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364" name="Group 116"/>
            <p:cNvGrpSpPr>
              <a:grpSpLocks noChangeAspect="1"/>
            </p:cNvGrpSpPr>
            <p:nvPr/>
          </p:nvGrpSpPr>
          <p:grpSpPr bwMode="auto">
            <a:xfrm>
              <a:off x="1679" y="1446"/>
              <a:ext cx="725" cy="329"/>
              <a:chOff x="4520" y="6102"/>
              <a:chExt cx="1356" cy="678"/>
            </a:xfrm>
          </p:grpSpPr>
          <p:sp>
            <p:nvSpPr>
              <p:cNvPr id="53365" name="Line 117"/>
              <p:cNvSpPr>
                <a:spLocks noChangeAspect="1" noChangeShapeType="1"/>
              </p:cNvSpPr>
              <p:nvPr/>
            </p:nvSpPr>
            <p:spPr bwMode="auto">
              <a:xfrm flipH="1">
                <a:off x="4520" y="6102"/>
                <a:ext cx="226"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66" name="Line 118"/>
              <p:cNvSpPr>
                <a:spLocks noChangeAspect="1" noChangeShapeType="1"/>
              </p:cNvSpPr>
              <p:nvPr/>
            </p:nvSpPr>
            <p:spPr bwMode="auto">
              <a:xfrm>
                <a:off x="4520" y="6102"/>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67" name="Line 119"/>
              <p:cNvSpPr>
                <a:spLocks noChangeAspect="1" noChangeShapeType="1"/>
              </p:cNvSpPr>
              <p:nvPr/>
            </p:nvSpPr>
            <p:spPr bwMode="auto">
              <a:xfrm>
                <a:off x="4520" y="6667"/>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68" name="Line 120"/>
              <p:cNvSpPr>
                <a:spLocks noChangeAspect="1" noChangeShapeType="1"/>
              </p:cNvSpPr>
              <p:nvPr/>
            </p:nvSpPr>
            <p:spPr bwMode="auto">
              <a:xfrm>
                <a:off x="4520" y="6780"/>
                <a:ext cx="1356"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53369" name="Line 121"/>
            <p:cNvSpPr>
              <a:spLocks noChangeAspect="1" noChangeShapeType="1"/>
            </p:cNvSpPr>
            <p:nvPr/>
          </p:nvSpPr>
          <p:spPr bwMode="auto">
            <a:xfrm>
              <a:off x="2404" y="1720"/>
              <a:ext cx="0" cy="5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370" name="Group 122"/>
            <p:cNvGrpSpPr>
              <a:grpSpLocks noChangeAspect="1"/>
            </p:cNvGrpSpPr>
            <p:nvPr/>
          </p:nvGrpSpPr>
          <p:grpSpPr bwMode="auto">
            <a:xfrm>
              <a:off x="1539" y="1501"/>
              <a:ext cx="289" cy="221"/>
              <a:chOff x="4294" y="6215"/>
              <a:chExt cx="544" cy="452"/>
            </a:xfrm>
          </p:grpSpPr>
          <p:grpSp>
            <p:nvGrpSpPr>
              <p:cNvPr id="53371" name="Group 123"/>
              <p:cNvGrpSpPr>
                <a:grpSpLocks noChangeAspect="1"/>
              </p:cNvGrpSpPr>
              <p:nvPr/>
            </p:nvGrpSpPr>
            <p:grpSpPr bwMode="auto">
              <a:xfrm>
                <a:off x="4744" y="6396"/>
                <a:ext cx="94" cy="90"/>
                <a:chOff x="3969" y="6804"/>
                <a:chExt cx="567" cy="567"/>
              </a:xfrm>
            </p:grpSpPr>
            <p:sp>
              <p:nvSpPr>
                <p:cNvPr id="53372" name="Line 124"/>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73" name="Line 125"/>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74" name="Group 126"/>
              <p:cNvGrpSpPr>
                <a:grpSpLocks noChangeAspect="1"/>
              </p:cNvGrpSpPr>
              <p:nvPr/>
            </p:nvGrpSpPr>
            <p:grpSpPr bwMode="auto">
              <a:xfrm>
                <a:off x="4340" y="6215"/>
                <a:ext cx="452" cy="452"/>
                <a:chOff x="2599" y="8249"/>
                <a:chExt cx="452" cy="452"/>
              </a:xfrm>
            </p:grpSpPr>
            <p:grpSp>
              <p:nvGrpSpPr>
                <p:cNvPr id="53375" name="Group 127"/>
                <p:cNvGrpSpPr>
                  <a:grpSpLocks noChangeAspect="1"/>
                </p:cNvGrpSpPr>
                <p:nvPr/>
              </p:nvGrpSpPr>
              <p:grpSpPr bwMode="auto">
                <a:xfrm>
                  <a:off x="2825" y="8249"/>
                  <a:ext cx="226" cy="452"/>
                  <a:chOff x="2825" y="8249"/>
                  <a:chExt cx="226" cy="452"/>
                </a:xfrm>
              </p:grpSpPr>
              <p:sp>
                <p:nvSpPr>
                  <p:cNvPr id="53376" name="Arc 128"/>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77" name="Arc 129"/>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78" name="Group 130"/>
                <p:cNvGrpSpPr>
                  <a:grpSpLocks noChangeAspect="1"/>
                </p:cNvGrpSpPr>
                <p:nvPr/>
              </p:nvGrpSpPr>
              <p:grpSpPr bwMode="auto">
                <a:xfrm flipH="1">
                  <a:off x="2599" y="8249"/>
                  <a:ext cx="226" cy="452"/>
                  <a:chOff x="2825" y="8249"/>
                  <a:chExt cx="226" cy="452"/>
                </a:xfrm>
              </p:grpSpPr>
              <p:sp>
                <p:nvSpPr>
                  <p:cNvPr id="53379" name="Arc 131"/>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80" name="Arc 132"/>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81" name="Group 133"/>
              <p:cNvGrpSpPr>
                <a:grpSpLocks noChangeAspect="1"/>
              </p:cNvGrpSpPr>
              <p:nvPr/>
            </p:nvGrpSpPr>
            <p:grpSpPr bwMode="auto">
              <a:xfrm>
                <a:off x="4294" y="6396"/>
                <a:ext cx="94" cy="90"/>
                <a:chOff x="3969" y="6804"/>
                <a:chExt cx="567" cy="567"/>
              </a:xfrm>
            </p:grpSpPr>
            <p:sp>
              <p:nvSpPr>
                <p:cNvPr id="53382" name="Line 134"/>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83" name="Line 135"/>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384" name="Group 136"/>
            <p:cNvGrpSpPr>
              <a:grpSpLocks noChangeAspect="1"/>
            </p:cNvGrpSpPr>
            <p:nvPr/>
          </p:nvGrpSpPr>
          <p:grpSpPr bwMode="auto">
            <a:xfrm>
              <a:off x="3165" y="1593"/>
              <a:ext cx="49" cy="43"/>
              <a:chOff x="3969" y="6804"/>
              <a:chExt cx="567" cy="567"/>
            </a:xfrm>
          </p:grpSpPr>
          <p:sp>
            <p:nvSpPr>
              <p:cNvPr id="53385" name="Line 137"/>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86" name="Line 138"/>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87" name="Group 139"/>
            <p:cNvGrpSpPr>
              <a:grpSpLocks noChangeAspect="1"/>
            </p:cNvGrpSpPr>
            <p:nvPr/>
          </p:nvGrpSpPr>
          <p:grpSpPr bwMode="auto">
            <a:xfrm>
              <a:off x="2922" y="1591"/>
              <a:ext cx="50" cy="44"/>
              <a:chOff x="3969" y="6804"/>
              <a:chExt cx="567" cy="567"/>
            </a:xfrm>
          </p:grpSpPr>
          <p:sp>
            <p:nvSpPr>
              <p:cNvPr id="53388" name="Line 140"/>
              <p:cNvSpPr>
                <a:spLocks noChangeAspect="1" noChangeShapeType="1"/>
              </p:cNvSpPr>
              <p:nvPr/>
            </p:nvSpPr>
            <p:spPr bwMode="auto">
              <a:xfrm>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89" name="Line 141"/>
              <p:cNvSpPr>
                <a:spLocks noChangeAspect="1" noChangeShapeType="1"/>
              </p:cNvSpPr>
              <p:nvPr/>
            </p:nvSpPr>
            <p:spPr bwMode="auto">
              <a:xfrm flipH="1">
                <a:off x="3969" y="6804"/>
                <a:ext cx="567" cy="5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53390" name="Line 142"/>
            <p:cNvSpPr>
              <a:spLocks noChangeAspect="1" noChangeShapeType="1"/>
            </p:cNvSpPr>
            <p:nvPr/>
          </p:nvSpPr>
          <p:spPr bwMode="auto">
            <a:xfrm flipH="1">
              <a:off x="3067" y="1446"/>
              <a:ext cx="30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91" name="Line 143"/>
            <p:cNvSpPr>
              <a:spLocks noChangeAspect="1" noChangeShapeType="1"/>
            </p:cNvSpPr>
            <p:nvPr/>
          </p:nvSpPr>
          <p:spPr bwMode="auto">
            <a:xfrm>
              <a:off x="3067" y="1446"/>
              <a:ext cx="0" cy="5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92" name="Line 144"/>
            <p:cNvSpPr>
              <a:spLocks noChangeAspect="1" noChangeShapeType="1"/>
            </p:cNvSpPr>
            <p:nvPr/>
          </p:nvSpPr>
          <p:spPr bwMode="auto">
            <a:xfrm>
              <a:off x="3067" y="1720"/>
              <a:ext cx="0" cy="5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93" name="Line 145"/>
            <p:cNvSpPr>
              <a:spLocks noChangeAspect="1" noChangeShapeType="1"/>
            </p:cNvSpPr>
            <p:nvPr/>
          </p:nvSpPr>
          <p:spPr bwMode="auto">
            <a:xfrm>
              <a:off x="3067" y="1775"/>
              <a:ext cx="30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394" name="Group 146"/>
            <p:cNvGrpSpPr>
              <a:grpSpLocks noChangeAspect="1"/>
            </p:cNvGrpSpPr>
            <p:nvPr/>
          </p:nvGrpSpPr>
          <p:grpSpPr bwMode="auto">
            <a:xfrm>
              <a:off x="2947" y="1503"/>
              <a:ext cx="242" cy="219"/>
              <a:chOff x="2599" y="8249"/>
              <a:chExt cx="452" cy="452"/>
            </a:xfrm>
          </p:grpSpPr>
          <p:grpSp>
            <p:nvGrpSpPr>
              <p:cNvPr id="53395" name="Group 147"/>
              <p:cNvGrpSpPr>
                <a:grpSpLocks noChangeAspect="1"/>
              </p:cNvGrpSpPr>
              <p:nvPr/>
            </p:nvGrpSpPr>
            <p:grpSpPr bwMode="auto">
              <a:xfrm>
                <a:off x="2825" y="8249"/>
                <a:ext cx="226" cy="452"/>
                <a:chOff x="2825" y="8249"/>
                <a:chExt cx="226" cy="452"/>
              </a:xfrm>
            </p:grpSpPr>
            <p:sp>
              <p:nvSpPr>
                <p:cNvPr id="53396" name="Arc 148"/>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397" name="Arc 149"/>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398" name="Group 150"/>
              <p:cNvGrpSpPr>
                <a:grpSpLocks noChangeAspect="1"/>
              </p:cNvGrpSpPr>
              <p:nvPr/>
            </p:nvGrpSpPr>
            <p:grpSpPr bwMode="auto">
              <a:xfrm flipH="1">
                <a:off x="2599" y="8249"/>
                <a:ext cx="226" cy="452"/>
                <a:chOff x="2825" y="8249"/>
                <a:chExt cx="226" cy="452"/>
              </a:xfrm>
            </p:grpSpPr>
            <p:sp>
              <p:nvSpPr>
                <p:cNvPr id="53399" name="Arc 151"/>
                <p:cNvSpPr>
                  <a:spLocks noChangeAspect="1"/>
                </p:cNvSpPr>
                <p:nvPr/>
              </p:nvSpPr>
              <p:spPr bwMode="auto">
                <a:xfrm>
                  <a:off x="2825" y="8249"/>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00" name="Arc 152"/>
                <p:cNvSpPr>
                  <a:spLocks noChangeAspect="1"/>
                </p:cNvSpPr>
                <p:nvPr/>
              </p:nvSpPr>
              <p:spPr bwMode="auto">
                <a:xfrm rot="5400000">
                  <a:off x="2825" y="8475"/>
                  <a:ext cx="226" cy="22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sp>
          <p:nvSpPr>
            <p:cNvPr id="53401" name="Line 153"/>
            <p:cNvSpPr>
              <a:spLocks noChangeAspect="1" noChangeShapeType="1"/>
            </p:cNvSpPr>
            <p:nvPr/>
          </p:nvSpPr>
          <p:spPr bwMode="auto">
            <a:xfrm>
              <a:off x="1618" y="1886"/>
              <a:ext cx="0" cy="22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402" name="Group 154"/>
            <p:cNvGrpSpPr>
              <a:grpSpLocks noChangeAspect="1"/>
            </p:cNvGrpSpPr>
            <p:nvPr/>
          </p:nvGrpSpPr>
          <p:grpSpPr bwMode="auto">
            <a:xfrm>
              <a:off x="3006" y="1775"/>
              <a:ext cx="122" cy="113"/>
              <a:chOff x="7345" y="7119"/>
              <a:chExt cx="226" cy="228"/>
            </a:xfrm>
          </p:grpSpPr>
          <p:sp>
            <p:nvSpPr>
              <p:cNvPr id="53403" name="AutoShape 155"/>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04" name="Line 156"/>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405" name="Group 157"/>
            <p:cNvGrpSpPr>
              <a:grpSpLocks noChangeAspect="1"/>
            </p:cNvGrpSpPr>
            <p:nvPr/>
          </p:nvGrpSpPr>
          <p:grpSpPr bwMode="auto">
            <a:xfrm>
              <a:off x="1557" y="2090"/>
              <a:ext cx="119" cy="110"/>
              <a:chOff x="7345" y="7119"/>
              <a:chExt cx="226" cy="228"/>
            </a:xfrm>
          </p:grpSpPr>
          <p:sp>
            <p:nvSpPr>
              <p:cNvPr id="53406" name="AutoShape 158"/>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07" name="Line 159"/>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408" name="Group 160"/>
            <p:cNvGrpSpPr>
              <a:grpSpLocks noChangeAspect="1"/>
            </p:cNvGrpSpPr>
            <p:nvPr/>
          </p:nvGrpSpPr>
          <p:grpSpPr bwMode="auto">
            <a:xfrm>
              <a:off x="2765" y="1775"/>
              <a:ext cx="120" cy="113"/>
              <a:chOff x="7345" y="7119"/>
              <a:chExt cx="226" cy="228"/>
            </a:xfrm>
          </p:grpSpPr>
          <p:sp>
            <p:nvSpPr>
              <p:cNvPr id="53409" name="AutoShape 161"/>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10" name="Line 162"/>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53411" name="Line 163"/>
            <p:cNvSpPr>
              <a:spLocks noChangeAspect="1" noChangeShapeType="1"/>
            </p:cNvSpPr>
            <p:nvPr/>
          </p:nvSpPr>
          <p:spPr bwMode="auto">
            <a:xfrm>
              <a:off x="1850" y="1886"/>
              <a:ext cx="281" cy="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12" name="Line 164"/>
            <p:cNvSpPr>
              <a:spLocks noChangeAspect="1" noChangeShapeType="1"/>
            </p:cNvSpPr>
            <p:nvPr/>
          </p:nvSpPr>
          <p:spPr bwMode="auto">
            <a:xfrm>
              <a:off x="2133" y="1886"/>
              <a:ext cx="0" cy="164"/>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13" name="Line 165"/>
            <p:cNvSpPr>
              <a:spLocks noChangeAspect="1" noChangeShapeType="1"/>
            </p:cNvSpPr>
            <p:nvPr/>
          </p:nvSpPr>
          <p:spPr bwMode="auto">
            <a:xfrm>
              <a:off x="2133" y="2050"/>
              <a:ext cx="813" cy="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414" name="Group 166"/>
            <p:cNvGrpSpPr>
              <a:grpSpLocks noChangeAspect="1"/>
            </p:cNvGrpSpPr>
            <p:nvPr/>
          </p:nvGrpSpPr>
          <p:grpSpPr bwMode="auto">
            <a:xfrm>
              <a:off x="2946" y="1997"/>
              <a:ext cx="243" cy="55"/>
              <a:chOff x="5537" y="4181"/>
              <a:chExt cx="904" cy="113"/>
            </a:xfrm>
          </p:grpSpPr>
          <p:grpSp>
            <p:nvGrpSpPr>
              <p:cNvPr id="53415" name="Group 167"/>
              <p:cNvGrpSpPr>
                <a:grpSpLocks noChangeAspect="1"/>
              </p:cNvGrpSpPr>
              <p:nvPr/>
            </p:nvGrpSpPr>
            <p:grpSpPr bwMode="auto">
              <a:xfrm>
                <a:off x="5537" y="4181"/>
                <a:ext cx="452" cy="113"/>
                <a:chOff x="5537" y="4181"/>
                <a:chExt cx="452" cy="113"/>
              </a:xfrm>
            </p:grpSpPr>
            <p:grpSp>
              <p:nvGrpSpPr>
                <p:cNvPr id="53416" name="Group 168"/>
                <p:cNvGrpSpPr>
                  <a:grpSpLocks noChangeAspect="1"/>
                </p:cNvGrpSpPr>
                <p:nvPr/>
              </p:nvGrpSpPr>
              <p:grpSpPr bwMode="auto">
                <a:xfrm>
                  <a:off x="5537" y="4181"/>
                  <a:ext cx="226" cy="113"/>
                  <a:chOff x="5537" y="4181"/>
                  <a:chExt cx="226" cy="113"/>
                </a:xfrm>
              </p:grpSpPr>
              <p:sp>
                <p:nvSpPr>
                  <p:cNvPr id="53417" name="Line 169"/>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18" name="Line 170"/>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419" name="Group 171"/>
                <p:cNvGrpSpPr>
                  <a:grpSpLocks noChangeAspect="1"/>
                </p:cNvGrpSpPr>
                <p:nvPr/>
              </p:nvGrpSpPr>
              <p:grpSpPr bwMode="auto">
                <a:xfrm>
                  <a:off x="5763" y="4181"/>
                  <a:ext cx="226" cy="113"/>
                  <a:chOff x="5537" y="4181"/>
                  <a:chExt cx="226" cy="113"/>
                </a:xfrm>
              </p:grpSpPr>
              <p:sp>
                <p:nvSpPr>
                  <p:cNvPr id="53420" name="Line 172"/>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21" name="Line 173"/>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53422" name="Group 174"/>
              <p:cNvGrpSpPr>
                <a:grpSpLocks noChangeAspect="1"/>
              </p:cNvGrpSpPr>
              <p:nvPr/>
            </p:nvGrpSpPr>
            <p:grpSpPr bwMode="auto">
              <a:xfrm>
                <a:off x="5989" y="4181"/>
                <a:ext cx="452" cy="113"/>
                <a:chOff x="5537" y="4181"/>
                <a:chExt cx="452" cy="113"/>
              </a:xfrm>
            </p:grpSpPr>
            <p:grpSp>
              <p:nvGrpSpPr>
                <p:cNvPr id="53423" name="Group 175"/>
                <p:cNvGrpSpPr>
                  <a:grpSpLocks noChangeAspect="1"/>
                </p:cNvGrpSpPr>
                <p:nvPr/>
              </p:nvGrpSpPr>
              <p:grpSpPr bwMode="auto">
                <a:xfrm>
                  <a:off x="5537" y="4181"/>
                  <a:ext cx="226" cy="113"/>
                  <a:chOff x="5537" y="4181"/>
                  <a:chExt cx="226" cy="113"/>
                </a:xfrm>
              </p:grpSpPr>
              <p:sp>
                <p:nvSpPr>
                  <p:cNvPr id="53424" name="Line 176"/>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25" name="Line 177"/>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53426" name="Group 178"/>
                <p:cNvGrpSpPr>
                  <a:grpSpLocks noChangeAspect="1"/>
                </p:cNvGrpSpPr>
                <p:nvPr/>
              </p:nvGrpSpPr>
              <p:grpSpPr bwMode="auto">
                <a:xfrm>
                  <a:off x="5763" y="4181"/>
                  <a:ext cx="226" cy="113"/>
                  <a:chOff x="5537" y="4181"/>
                  <a:chExt cx="226" cy="113"/>
                </a:xfrm>
              </p:grpSpPr>
              <p:sp>
                <p:nvSpPr>
                  <p:cNvPr id="53427" name="Line 179"/>
                  <p:cNvSpPr>
                    <a:spLocks noChangeAspect="1" noChangeShapeType="1"/>
                  </p:cNvSpPr>
                  <p:nvPr/>
                </p:nvSpPr>
                <p:spPr bwMode="auto">
                  <a:xfrm flipH="1">
                    <a:off x="5537"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28" name="Line 180"/>
                  <p:cNvSpPr>
                    <a:spLocks noChangeAspect="1" noChangeShapeType="1"/>
                  </p:cNvSpPr>
                  <p:nvPr/>
                </p:nvSpPr>
                <p:spPr bwMode="auto">
                  <a:xfrm>
                    <a:off x="5650" y="4181"/>
                    <a:ext cx="113"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53429" name="Line 181"/>
            <p:cNvSpPr>
              <a:spLocks noChangeAspect="1" noChangeShapeType="1"/>
            </p:cNvSpPr>
            <p:nvPr/>
          </p:nvSpPr>
          <p:spPr bwMode="auto">
            <a:xfrm>
              <a:off x="3187" y="2052"/>
              <a:ext cx="545"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0" name="Line 182"/>
            <p:cNvSpPr>
              <a:spLocks noChangeAspect="1" noChangeShapeType="1"/>
            </p:cNvSpPr>
            <p:nvPr/>
          </p:nvSpPr>
          <p:spPr bwMode="auto">
            <a:xfrm flipV="1">
              <a:off x="3732" y="1612"/>
              <a:ext cx="0" cy="4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1" name="Line 183"/>
            <p:cNvSpPr>
              <a:spLocks noChangeAspect="1" noChangeShapeType="1"/>
            </p:cNvSpPr>
            <p:nvPr/>
          </p:nvSpPr>
          <p:spPr bwMode="auto">
            <a:xfrm>
              <a:off x="3610" y="1612"/>
              <a:ext cx="24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2" name="Line 184"/>
            <p:cNvSpPr>
              <a:spLocks noChangeAspect="1" noChangeShapeType="1"/>
            </p:cNvSpPr>
            <p:nvPr/>
          </p:nvSpPr>
          <p:spPr bwMode="auto">
            <a:xfrm>
              <a:off x="3369" y="1391"/>
              <a:ext cx="0" cy="4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3" name="Line 185"/>
            <p:cNvSpPr>
              <a:spLocks noChangeAspect="1" noChangeShapeType="1"/>
            </p:cNvSpPr>
            <p:nvPr/>
          </p:nvSpPr>
          <p:spPr bwMode="auto">
            <a:xfrm>
              <a:off x="3369" y="1391"/>
              <a:ext cx="241" cy="22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4" name="Line 186"/>
            <p:cNvSpPr>
              <a:spLocks noChangeAspect="1" noChangeShapeType="1"/>
            </p:cNvSpPr>
            <p:nvPr/>
          </p:nvSpPr>
          <p:spPr bwMode="auto">
            <a:xfrm flipH="1">
              <a:off x="3369" y="1612"/>
              <a:ext cx="241" cy="219"/>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5" name="Line 187"/>
            <p:cNvSpPr>
              <a:spLocks noChangeAspect="1" noChangeShapeType="1"/>
            </p:cNvSpPr>
            <p:nvPr/>
          </p:nvSpPr>
          <p:spPr bwMode="auto">
            <a:xfrm flipV="1">
              <a:off x="2826" y="1720"/>
              <a:ext cx="0" cy="5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53436" name="Group 188"/>
            <p:cNvGrpSpPr>
              <a:grpSpLocks noChangeAspect="1"/>
            </p:cNvGrpSpPr>
            <p:nvPr/>
          </p:nvGrpSpPr>
          <p:grpSpPr bwMode="auto">
            <a:xfrm>
              <a:off x="2344" y="1771"/>
              <a:ext cx="122" cy="112"/>
              <a:chOff x="7345" y="7119"/>
              <a:chExt cx="226" cy="228"/>
            </a:xfrm>
          </p:grpSpPr>
          <p:sp>
            <p:nvSpPr>
              <p:cNvPr id="53437" name="AutoShape 189"/>
              <p:cNvSpPr>
                <a:spLocks noChangeAspect="1" noChangeArrowheads="1"/>
              </p:cNvSpPr>
              <p:nvPr/>
            </p:nvSpPr>
            <p:spPr bwMode="auto">
              <a:xfrm flipV="1">
                <a:off x="7345" y="7232"/>
                <a:ext cx="226" cy="115"/>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38" name="Line 190"/>
              <p:cNvSpPr>
                <a:spLocks noChangeAspect="1" noChangeShapeType="1"/>
              </p:cNvSpPr>
              <p:nvPr/>
            </p:nvSpPr>
            <p:spPr bwMode="auto">
              <a:xfrm flipV="1">
                <a:off x="7458" y="7119"/>
                <a:ext cx="0" cy="113"/>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53439" name="Line 191"/>
            <p:cNvSpPr>
              <a:spLocks noChangeAspect="1" noChangeShapeType="1"/>
            </p:cNvSpPr>
            <p:nvPr/>
          </p:nvSpPr>
          <p:spPr bwMode="auto">
            <a:xfrm flipH="1" flipV="1">
              <a:off x="1679" y="1281"/>
              <a:ext cx="0" cy="16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0" name="Line 192"/>
            <p:cNvSpPr>
              <a:spLocks noChangeAspect="1" noChangeShapeType="1"/>
            </p:cNvSpPr>
            <p:nvPr/>
          </p:nvSpPr>
          <p:spPr bwMode="auto">
            <a:xfrm flipV="1">
              <a:off x="3067" y="1287"/>
              <a:ext cx="0" cy="15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1" name="Line 193"/>
            <p:cNvSpPr>
              <a:spLocks noChangeAspect="1" noChangeShapeType="1"/>
            </p:cNvSpPr>
            <p:nvPr/>
          </p:nvSpPr>
          <p:spPr bwMode="auto">
            <a:xfrm flipH="1">
              <a:off x="1679" y="1347"/>
              <a:ext cx="30" cy="3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2" name="Line 194"/>
            <p:cNvSpPr>
              <a:spLocks noChangeAspect="1" noChangeShapeType="1"/>
            </p:cNvSpPr>
            <p:nvPr/>
          </p:nvSpPr>
          <p:spPr bwMode="auto">
            <a:xfrm>
              <a:off x="1646" y="1347"/>
              <a:ext cx="33" cy="3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3" name="Line 195"/>
            <p:cNvSpPr>
              <a:spLocks noChangeAspect="1" noChangeShapeType="1"/>
            </p:cNvSpPr>
            <p:nvPr/>
          </p:nvSpPr>
          <p:spPr bwMode="auto">
            <a:xfrm flipH="1">
              <a:off x="3067" y="1378"/>
              <a:ext cx="34" cy="39"/>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4" name="Line 196"/>
            <p:cNvSpPr>
              <a:spLocks noChangeAspect="1" noChangeShapeType="1"/>
            </p:cNvSpPr>
            <p:nvPr/>
          </p:nvSpPr>
          <p:spPr bwMode="auto">
            <a:xfrm>
              <a:off x="3038" y="1378"/>
              <a:ext cx="31" cy="39"/>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45" name="Text Box 197"/>
            <p:cNvSpPr txBox="1">
              <a:spLocks noChangeAspect="1" noChangeArrowheads="1"/>
            </p:cNvSpPr>
            <p:nvPr/>
          </p:nvSpPr>
          <p:spPr bwMode="auto">
            <a:xfrm>
              <a:off x="1489" y="1008"/>
              <a:ext cx="480"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200">
                  <a:solidFill>
                    <a:srgbClr val="000000"/>
                  </a:solidFill>
                  <a:latin typeface="Comic Sans MS" panose="030F0702030302020204" pitchFamily="66" charset="0"/>
                </a:rPr>
                <a:t>Sensor SQUID </a:t>
              </a:r>
            </a:p>
            <a:p>
              <a:pPr eaLnBrk="0" fontAlgn="base" hangingPunct="0">
                <a:spcBef>
                  <a:spcPct val="0"/>
                </a:spcBef>
                <a:spcAft>
                  <a:spcPct val="0"/>
                </a:spcAft>
              </a:pPr>
              <a:endParaRPr lang="it-IT" altLang="it-IT" sz="1200">
                <a:solidFill>
                  <a:srgbClr val="000000"/>
                </a:solidFill>
                <a:latin typeface="Comic Sans MS" panose="030F0702030302020204" pitchFamily="66" charset="0"/>
              </a:endParaRPr>
            </a:p>
          </p:txBody>
        </p:sp>
        <p:sp>
          <p:nvSpPr>
            <p:cNvPr id="53446" name="Text Box 198"/>
            <p:cNvSpPr txBox="1">
              <a:spLocks noChangeAspect="1" noChangeArrowheads="1"/>
            </p:cNvSpPr>
            <p:nvPr/>
          </p:nvSpPr>
          <p:spPr bwMode="auto">
            <a:xfrm>
              <a:off x="3716" y="1437"/>
              <a:ext cx="492" cy="2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200">
                  <a:solidFill>
                    <a:srgbClr val="000000"/>
                  </a:solidFill>
                  <a:latin typeface="Comic Sans MS" panose="030F0702030302020204" pitchFamily="66" charset="0"/>
                </a:rPr>
                <a:t>V</a:t>
              </a:r>
              <a:r>
                <a:rPr lang="it-IT" altLang="it-IT" sz="1200" baseline="-25000">
                  <a:solidFill>
                    <a:srgbClr val="000000"/>
                  </a:solidFill>
                  <a:latin typeface="Comic Sans MS" panose="030F0702030302020204" pitchFamily="66" charset="0"/>
                </a:rPr>
                <a:t>out</a:t>
              </a:r>
              <a:endParaRPr lang="it-IT" altLang="it-IT" sz="700" baseline="-25000">
                <a:solidFill>
                  <a:srgbClr val="000000"/>
                </a:solidFill>
                <a:latin typeface="Comic Sans MS" panose="030F0702030302020204" pitchFamily="66" charset="0"/>
              </a:endParaRPr>
            </a:p>
          </p:txBody>
        </p:sp>
        <p:sp>
          <p:nvSpPr>
            <p:cNvPr id="53447" name="Text Box 199"/>
            <p:cNvSpPr txBox="1">
              <a:spLocks noChangeArrowheads="1"/>
            </p:cNvSpPr>
            <p:nvPr/>
          </p:nvSpPr>
          <p:spPr bwMode="auto">
            <a:xfrm>
              <a:off x="2894" y="1070"/>
              <a:ext cx="569"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Amplifier </a:t>
              </a:r>
            </a:p>
            <a:p>
              <a:pPr eaLnBrk="0" fontAlgn="base" hangingPunct="0">
                <a:spcBef>
                  <a:spcPct val="0"/>
                </a:spcBef>
                <a:spcAft>
                  <a:spcPct val="0"/>
                </a:spcAft>
              </a:pPr>
              <a:r>
                <a:rPr lang="en-US" altLang="it-IT" sz="1200">
                  <a:solidFill>
                    <a:srgbClr val="000000"/>
                  </a:solidFill>
                  <a:latin typeface="Comic Sans MS" panose="030F0702030302020204" pitchFamily="66" charset="0"/>
                </a:rPr>
                <a:t>SQUID</a:t>
              </a:r>
            </a:p>
          </p:txBody>
        </p:sp>
        <p:sp>
          <p:nvSpPr>
            <p:cNvPr id="53448" name="Text Box 200"/>
            <p:cNvSpPr txBox="1">
              <a:spLocks noChangeArrowheads="1"/>
            </p:cNvSpPr>
            <p:nvPr/>
          </p:nvSpPr>
          <p:spPr bwMode="auto">
            <a:xfrm>
              <a:off x="2217" y="1142"/>
              <a:ext cx="527"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Matching</a:t>
              </a:r>
            </a:p>
            <a:p>
              <a:pPr eaLnBrk="0" fontAlgn="base" hangingPunct="0">
                <a:spcBef>
                  <a:spcPct val="0"/>
                </a:spcBef>
                <a:spcAft>
                  <a:spcPct val="0"/>
                </a:spcAft>
              </a:pPr>
              <a:r>
                <a:rPr lang="en-US" altLang="it-IT" sz="1200">
                  <a:solidFill>
                    <a:srgbClr val="000000"/>
                  </a:solidFill>
                  <a:latin typeface="Comic Sans MS" panose="030F0702030302020204" pitchFamily="66" charset="0"/>
                </a:rPr>
                <a:t>Network</a:t>
              </a:r>
            </a:p>
          </p:txBody>
        </p:sp>
        <p:sp>
          <p:nvSpPr>
            <p:cNvPr id="53449" name="Oval 201"/>
            <p:cNvSpPr>
              <a:spLocks noChangeArrowheads="1"/>
            </p:cNvSpPr>
            <p:nvPr/>
          </p:nvSpPr>
          <p:spPr bwMode="auto">
            <a:xfrm>
              <a:off x="3850" y="1602"/>
              <a:ext cx="21" cy="19"/>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50" name="Oval 202"/>
            <p:cNvSpPr>
              <a:spLocks noChangeArrowheads="1"/>
            </p:cNvSpPr>
            <p:nvPr/>
          </p:nvSpPr>
          <p:spPr bwMode="auto">
            <a:xfrm>
              <a:off x="1104" y="1710"/>
              <a:ext cx="21" cy="19"/>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51" name="Oval 203"/>
            <p:cNvSpPr>
              <a:spLocks noChangeArrowheads="1"/>
            </p:cNvSpPr>
            <p:nvPr/>
          </p:nvSpPr>
          <p:spPr bwMode="auto">
            <a:xfrm>
              <a:off x="1107" y="1488"/>
              <a:ext cx="20" cy="19"/>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53452" name="Text Box 204"/>
            <p:cNvSpPr txBox="1">
              <a:spLocks noChangeArrowheads="1"/>
            </p:cNvSpPr>
            <p:nvPr/>
          </p:nvSpPr>
          <p:spPr bwMode="auto">
            <a:xfrm>
              <a:off x="1147" y="1281"/>
              <a:ext cx="223" cy="1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fontAlgn="base" hangingPunct="0">
                <a:spcBef>
                  <a:spcPct val="0"/>
                </a:spcBef>
                <a:spcAft>
                  <a:spcPct val="0"/>
                </a:spcAft>
              </a:pPr>
              <a:r>
                <a:rPr lang="en-US" altLang="it-IT" sz="1200">
                  <a:solidFill>
                    <a:srgbClr val="000000"/>
                  </a:solidFill>
                  <a:latin typeface="Comic Sans MS" panose="030F0702030302020204" pitchFamily="66" charset="0"/>
                </a:rPr>
                <a:t>I</a:t>
              </a:r>
              <a:r>
                <a:rPr lang="en-US" altLang="it-IT" sz="1200" baseline="-25000">
                  <a:solidFill>
                    <a:srgbClr val="000000"/>
                  </a:solidFill>
                  <a:latin typeface="Comic Sans MS" panose="030F0702030302020204" pitchFamily="66" charset="0"/>
                </a:rPr>
                <a:t>in</a:t>
              </a:r>
              <a:endParaRPr lang="en-US" altLang="it-IT" sz="1200">
                <a:solidFill>
                  <a:srgbClr val="000000"/>
                </a:solidFill>
                <a:latin typeface="Comic Sans MS" panose="030F0702030302020204" pitchFamily="66" charset="0"/>
              </a:endParaRPr>
            </a:p>
          </p:txBody>
        </p:sp>
        <p:sp>
          <p:nvSpPr>
            <p:cNvPr id="53453" name="Line 205"/>
            <p:cNvSpPr>
              <a:spLocks noChangeShapeType="1"/>
            </p:cNvSpPr>
            <p:nvPr/>
          </p:nvSpPr>
          <p:spPr bwMode="auto">
            <a:xfrm>
              <a:off x="1241" y="1501"/>
              <a:ext cx="8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53455" name="Text Box 207"/>
          <p:cNvSpPr txBox="1">
            <a:spLocks noChangeArrowheads="1"/>
          </p:cNvSpPr>
          <p:nvPr/>
        </p:nvSpPr>
        <p:spPr bwMode="auto">
          <a:xfrm>
            <a:off x="2774950" y="1279525"/>
            <a:ext cx="3597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2000">
                <a:solidFill>
                  <a:srgbClr val="000000"/>
                </a:solidFill>
                <a:latin typeface="Comic Sans MS" panose="030F0702030302020204" pitchFamily="66" charset="0"/>
              </a:rPr>
              <a:t>Two-stage SQUID amplifier</a:t>
            </a:r>
          </a:p>
        </p:txBody>
      </p:sp>
      <p:sp>
        <p:nvSpPr>
          <p:cNvPr id="53456" name="Text Box 208"/>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53457" name="Text Box 209"/>
          <p:cNvSpPr txBox="1">
            <a:spLocks noChangeArrowheads="1"/>
          </p:cNvSpPr>
          <p:nvPr/>
        </p:nvSpPr>
        <p:spPr bwMode="auto">
          <a:xfrm>
            <a:off x="1258888" y="784225"/>
            <a:ext cx="6589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000">
                <a:solidFill>
                  <a:srgbClr val="000000"/>
                </a:solidFill>
                <a:latin typeface="Comic Sans MS" panose="030F0702030302020204" pitchFamily="66" charset="0"/>
              </a:rPr>
              <a:t>Electronics - Methods to Suppress Preamplifier Noise</a:t>
            </a:r>
          </a:p>
        </p:txBody>
      </p:sp>
      <p:grpSp>
        <p:nvGrpSpPr>
          <p:cNvPr id="53459" name="Group 211"/>
          <p:cNvGrpSpPr>
            <a:grpSpLocks/>
          </p:cNvGrpSpPr>
          <p:nvPr/>
        </p:nvGrpSpPr>
        <p:grpSpPr bwMode="auto">
          <a:xfrm>
            <a:off x="1439863" y="4711700"/>
            <a:ext cx="6257925" cy="346075"/>
            <a:chOff x="907" y="2968"/>
            <a:chExt cx="3942" cy="218"/>
          </a:xfrm>
        </p:grpSpPr>
        <p:sp>
          <p:nvSpPr>
            <p:cNvPr id="53454" name="Rectangle 206"/>
            <p:cNvSpPr>
              <a:spLocks noChangeArrowheads="1"/>
            </p:cNvSpPr>
            <p:nvPr/>
          </p:nvSpPr>
          <p:spPr bwMode="auto">
            <a:xfrm>
              <a:off x="907" y="2968"/>
              <a:ext cx="3942" cy="21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1600">
                  <a:solidFill>
                    <a:srgbClr val="000000"/>
                  </a:solidFill>
                  <a:latin typeface="Comic Sans MS" panose="030F0702030302020204" pitchFamily="66" charset="0"/>
                </a:rPr>
                <a:t>In principle the noise is thermal       it scales with temperature</a:t>
              </a:r>
            </a:p>
          </p:txBody>
        </p:sp>
        <p:sp>
          <p:nvSpPr>
            <p:cNvPr id="53458" name="AutoShape 210"/>
            <p:cNvSpPr>
              <a:spLocks noChangeArrowheads="1"/>
            </p:cNvSpPr>
            <p:nvPr/>
          </p:nvSpPr>
          <p:spPr bwMode="auto">
            <a:xfrm>
              <a:off x="2903" y="3017"/>
              <a:ext cx="182" cy="141"/>
            </a:xfrm>
            <a:prstGeom prst="rightArrow">
              <a:avLst>
                <a:gd name="adj1" fmla="val 50000"/>
                <a:gd name="adj2" fmla="val 322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219"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20"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21"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6</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346193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ConfrontoSingleDoub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0688" y="1242915"/>
            <a:ext cx="5761037" cy="4448175"/>
          </a:xfrm>
          <a:prstGeom prst="rect">
            <a:avLst/>
          </a:prstGeom>
          <a:noFill/>
          <a:extLst>
            <a:ext uri="{909E8E84-426E-40DD-AFC4-6F175D3DCCD1}">
              <a14:hiddenFill xmlns:a14="http://schemas.microsoft.com/office/drawing/2010/main">
                <a:solidFill>
                  <a:srgbClr val="FFFFFF"/>
                </a:solidFill>
              </a14:hiddenFill>
            </a:ext>
          </a:extLst>
        </p:spPr>
      </p:pic>
      <p:sp>
        <p:nvSpPr>
          <p:cNvPr id="54276" name="Text Box 4"/>
          <p:cNvSpPr txBox="1">
            <a:spLocks noChangeArrowheads="1"/>
          </p:cNvSpPr>
          <p:nvPr/>
        </p:nvSpPr>
        <p:spPr bwMode="auto">
          <a:xfrm>
            <a:off x="2124075" y="5572030"/>
            <a:ext cx="4841875" cy="6508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buFontTx/>
              <a:buChar char="•"/>
            </a:pPr>
            <a:r>
              <a:rPr lang="en-US" altLang="it-IT">
                <a:solidFill>
                  <a:srgbClr val="FF0000"/>
                </a:solidFill>
                <a:latin typeface="Comic Sans MS" panose="030F0702030302020204" pitchFamily="66" charset="0"/>
              </a:rPr>
              <a:t>Minimum Energy Resolution </a:t>
            </a:r>
            <a:r>
              <a:rPr lang="en-US" altLang="it-IT">
                <a:solidFill>
                  <a:srgbClr val="FF0000"/>
                </a:solidFill>
                <a:latin typeface="Symbol" panose="05050102010706020507" pitchFamily="18" charset="2"/>
              </a:rPr>
              <a:t>e</a:t>
            </a:r>
            <a:r>
              <a:rPr lang="en-US" altLang="it-IT">
                <a:solidFill>
                  <a:srgbClr val="FF0000"/>
                </a:solidFill>
                <a:latin typeface="Comic Sans MS" panose="030F0702030302020204" pitchFamily="66" charset="0"/>
              </a:rPr>
              <a:t> = 35 </a:t>
            </a:r>
            <a:r>
              <a:rPr lang="en-US" altLang="it-IT">
                <a:solidFill>
                  <a:srgbClr val="FF0000"/>
                </a:solidFill>
                <a:latin typeface="MT Extra" panose="05050102010205020202" pitchFamily="18" charset="2"/>
              </a:rPr>
              <a:t>h</a:t>
            </a:r>
          </a:p>
          <a:p>
            <a:pPr eaLnBrk="0" fontAlgn="base" hangingPunct="0">
              <a:spcBef>
                <a:spcPct val="0"/>
              </a:spcBef>
              <a:spcAft>
                <a:spcPct val="0"/>
              </a:spcAft>
              <a:buFontTx/>
              <a:buChar char="•"/>
            </a:pPr>
            <a:r>
              <a:rPr lang="en-US" altLang="it-IT">
                <a:solidFill>
                  <a:srgbClr val="FF0000"/>
                </a:solidFill>
                <a:latin typeface="Comic Sans MS" panose="030F0702030302020204" pitchFamily="66" charset="0"/>
              </a:rPr>
              <a:t>Saturation due to the Hot Electron Effect</a:t>
            </a:r>
          </a:p>
        </p:txBody>
      </p:sp>
      <p:sp>
        <p:nvSpPr>
          <p:cNvPr id="54277" name="Text Box 5"/>
          <p:cNvSpPr txBox="1">
            <a:spLocks noChangeArrowheads="1"/>
          </p:cNvSpPr>
          <p:nvPr/>
        </p:nvSpPr>
        <p:spPr bwMode="auto">
          <a:xfrm>
            <a:off x="2774950" y="1279525"/>
            <a:ext cx="3597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it-IT" sz="2000">
                <a:solidFill>
                  <a:srgbClr val="000000"/>
                </a:solidFill>
                <a:latin typeface="Comic Sans MS" panose="030F0702030302020204" pitchFamily="66" charset="0"/>
              </a:rPr>
              <a:t>Two-stage SQUID amplifier</a:t>
            </a:r>
          </a:p>
        </p:txBody>
      </p:sp>
      <p:sp>
        <p:nvSpPr>
          <p:cNvPr id="54278" name="Text Box 6"/>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54279" name="Text Box 7"/>
          <p:cNvSpPr txBox="1">
            <a:spLocks noChangeArrowheads="1"/>
          </p:cNvSpPr>
          <p:nvPr/>
        </p:nvSpPr>
        <p:spPr bwMode="auto">
          <a:xfrm>
            <a:off x="1258888" y="784225"/>
            <a:ext cx="6589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000">
                <a:solidFill>
                  <a:srgbClr val="000000"/>
                </a:solidFill>
                <a:latin typeface="Comic Sans MS" panose="030F0702030302020204" pitchFamily="66" charset="0"/>
              </a:rPr>
              <a:t>Electronics - Methods to Suppress Preamplifier Noise</a:t>
            </a:r>
          </a:p>
        </p:txBody>
      </p:sp>
      <p:sp>
        <p:nvSpPr>
          <p:cNvPr id="14"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5"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6"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7</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526895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54" name="Rectangle 246"/>
          <p:cNvSpPr>
            <a:spLocks noChangeArrowheads="1"/>
          </p:cNvSpPr>
          <p:nvPr/>
        </p:nvSpPr>
        <p:spPr bwMode="auto">
          <a:xfrm>
            <a:off x="3851275" y="1247775"/>
            <a:ext cx="2163763" cy="1728788"/>
          </a:xfrm>
          <a:prstGeom prst="rect">
            <a:avLst/>
          </a:prstGeom>
          <a:solidFill>
            <a:srgbClr val="FFCC00">
              <a:alpha val="60001"/>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it-IT" altLang="it-IT" sz="1400">
              <a:solidFill>
                <a:srgbClr val="000000"/>
              </a:solidFill>
              <a:latin typeface="Comic Sans MS" panose="030F0702030302020204" pitchFamily="66" charset="0"/>
            </a:endParaRPr>
          </a:p>
        </p:txBody>
      </p:sp>
      <p:sp>
        <p:nvSpPr>
          <p:cNvPr id="68853" name="Rectangle 245"/>
          <p:cNvSpPr>
            <a:spLocks noChangeArrowheads="1"/>
          </p:cNvSpPr>
          <p:nvPr/>
        </p:nvSpPr>
        <p:spPr bwMode="auto">
          <a:xfrm>
            <a:off x="3848100" y="3840163"/>
            <a:ext cx="2163763" cy="1728787"/>
          </a:xfrm>
          <a:prstGeom prst="rect">
            <a:avLst/>
          </a:prstGeom>
          <a:solidFill>
            <a:srgbClr val="FFCC00">
              <a:alpha val="60001"/>
            </a:srgb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pic>
        <p:nvPicPr>
          <p:cNvPr id="686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3413" y="1016000"/>
            <a:ext cx="1801812"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61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5950" y="3279867"/>
            <a:ext cx="1933575" cy="233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614" name="Text Box 6"/>
          <p:cNvSpPr txBox="1">
            <a:spLocks noChangeArrowheads="1"/>
          </p:cNvSpPr>
          <p:nvPr/>
        </p:nvSpPr>
        <p:spPr bwMode="auto">
          <a:xfrm>
            <a:off x="3249613" y="584200"/>
            <a:ext cx="2654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a:solidFill>
                  <a:srgbClr val="000000"/>
                </a:solidFill>
                <a:latin typeface="Comic Sans MS" panose="030F0702030302020204" pitchFamily="66" charset="0"/>
              </a:rPr>
              <a:t>Fabrication Technology</a:t>
            </a:r>
          </a:p>
        </p:txBody>
      </p:sp>
      <p:grpSp>
        <p:nvGrpSpPr>
          <p:cNvPr id="68770" name="Group 162"/>
          <p:cNvGrpSpPr>
            <a:grpSpLocks/>
          </p:cNvGrpSpPr>
          <p:nvPr/>
        </p:nvGrpSpPr>
        <p:grpSpPr bwMode="auto">
          <a:xfrm>
            <a:off x="4392613" y="1392238"/>
            <a:ext cx="1377950" cy="1314450"/>
            <a:chOff x="3863" y="663"/>
            <a:chExt cx="868" cy="828"/>
          </a:xfrm>
        </p:grpSpPr>
        <p:sp>
          <p:nvSpPr>
            <p:cNvPr id="68711" name="Oval 103"/>
            <p:cNvSpPr>
              <a:spLocks noChangeAspect="1" noChangeArrowheads="1"/>
            </p:cNvSpPr>
            <p:nvPr/>
          </p:nvSpPr>
          <p:spPr bwMode="auto">
            <a:xfrm>
              <a:off x="3938" y="914"/>
              <a:ext cx="347" cy="346"/>
            </a:xfrm>
            <a:prstGeom prst="ellipse">
              <a:avLst/>
            </a:prstGeom>
            <a:noFill/>
            <a:ln w="1905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12" name="Line 104"/>
            <p:cNvSpPr>
              <a:spLocks noChangeAspect="1" noChangeShapeType="1"/>
            </p:cNvSpPr>
            <p:nvPr/>
          </p:nvSpPr>
          <p:spPr bwMode="auto">
            <a:xfrm>
              <a:off x="4111" y="740"/>
              <a:ext cx="0" cy="17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13" name="Line 105"/>
            <p:cNvSpPr>
              <a:spLocks noChangeAspect="1" noChangeShapeType="1"/>
            </p:cNvSpPr>
            <p:nvPr/>
          </p:nvSpPr>
          <p:spPr bwMode="auto">
            <a:xfrm>
              <a:off x="4111" y="1260"/>
              <a:ext cx="0" cy="17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68714" name="Group 106"/>
            <p:cNvGrpSpPr>
              <a:grpSpLocks noChangeAspect="1"/>
            </p:cNvGrpSpPr>
            <p:nvPr/>
          </p:nvGrpSpPr>
          <p:grpSpPr bwMode="auto">
            <a:xfrm>
              <a:off x="4256" y="1058"/>
              <a:ext cx="57" cy="58"/>
              <a:chOff x="4032" y="864"/>
              <a:chExt cx="96" cy="96"/>
            </a:xfrm>
          </p:grpSpPr>
          <p:sp>
            <p:nvSpPr>
              <p:cNvPr id="68715" name="Line 107"/>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16" name="Line 108"/>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17" name="Group 109"/>
            <p:cNvGrpSpPr>
              <a:grpSpLocks noChangeAspect="1"/>
            </p:cNvGrpSpPr>
            <p:nvPr/>
          </p:nvGrpSpPr>
          <p:grpSpPr bwMode="auto">
            <a:xfrm>
              <a:off x="3909" y="1058"/>
              <a:ext cx="58" cy="58"/>
              <a:chOff x="4032" y="864"/>
              <a:chExt cx="96" cy="96"/>
            </a:xfrm>
          </p:grpSpPr>
          <p:sp>
            <p:nvSpPr>
              <p:cNvPr id="68718" name="Line 110"/>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19" name="Line 111"/>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20" name="Group 112"/>
            <p:cNvGrpSpPr>
              <a:grpSpLocks noChangeAspect="1"/>
            </p:cNvGrpSpPr>
            <p:nvPr/>
          </p:nvGrpSpPr>
          <p:grpSpPr bwMode="auto">
            <a:xfrm>
              <a:off x="4190" y="1035"/>
              <a:ext cx="168" cy="95"/>
              <a:chOff x="4176" y="624"/>
              <a:chExt cx="280" cy="158"/>
            </a:xfrm>
          </p:grpSpPr>
          <p:grpSp>
            <p:nvGrpSpPr>
              <p:cNvPr id="68721" name="Group 113"/>
              <p:cNvGrpSpPr>
                <a:grpSpLocks noChangeAspect="1"/>
              </p:cNvGrpSpPr>
              <p:nvPr/>
            </p:nvGrpSpPr>
            <p:grpSpPr bwMode="auto">
              <a:xfrm>
                <a:off x="4416" y="624"/>
                <a:ext cx="40" cy="155"/>
                <a:chOff x="4416" y="384"/>
                <a:chExt cx="192" cy="768"/>
              </a:xfrm>
            </p:grpSpPr>
            <p:sp>
              <p:nvSpPr>
                <p:cNvPr id="68722" name="Line 114"/>
                <p:cNvSpPr>
                  <a:spLocks noChangeAspect="1"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3" name="Line 115"/>
                <p:cNvSpPr>
                  <a:spLocks noChangeAspect="1"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4" name="Line 116"/>
                <p:cNvSpPr>
                  <a:spLocks noChangeAspect="1"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5" name="Line 117"/>
                <p:cNvSpPr>
                  <a:spLocks noChangeAspect="1"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6" name="Line 118"/>
                <p:cNvSpPr>
                  <a:spLocks noChangeAspect="1"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7" name="Line 119"/>
                <p:cNvSpPr>
                  <a:spLocks noChangeAspect="1"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8" name="Line 120"/>
                <p:cNvSpPr>
                  <a:spLocks noChangeAspect="1"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29" name="Line 121"/>
                <p:cNvSpPr>
                  <a:spLocks noChangeAspect="1"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30" name="Line 122"/>
                <p:cNvSpPr>
                  <a:spLocks noChangeAspect="1"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31" name="Group 123"/>
              <p:cNvGrpSpPr>
                <a:grpSpLocks noChangeAspect="1"/>
              </p:cNvGrpSpPr>
              <p:nvPr/>
            </p:nvGrpSpPr>
            <p:grpSpPr bwMode="auto">
              <a:xfrm>
                <a:off x="4176" y="630"/>
                <a:ext cx="96" cy="62"/>
                <a:chOff x="4176" y="624"/>
                <a:chExt cx="96" cy="48"/>
              </a:xfrm>
            </p:grpSpPr>
            <p:sp>
              <p:nvSpPr>
                <p:cNvPr id="68732" name="Line 124"/>
                <p:cNvSpPr>
                  <a:spLocks noChangeAspect="1"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33" name="Line 125"/>
                <p:cNvSpPr>
                  <a:spLocks noChangeAspect="1"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734" name="Line 126"/>
              <p:cNvSpPr>
                <a:spLocks noChangeAspect="1"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35" name="Line 127"/>
              <p:cNvSpPr>
                <a:spLocks noChangeAspect="1"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36" name="Line 128"/>
              <p:cNvSpPr>
                <a:spLocks noChangeAspect="1"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37" name="Line 129"/>
              <p:cNvSpPr>
                <a:spLocks noChangeAspect="1"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38" name="Group 130"/>
            <p:cNvGrpSpPr>
              <a:grpSpLocks noChangeAspect="1"/>
            </p:cNvGrpSpPr>
            <p:nvPr/>
          </p:nvGrpSpPr>
          <p:grpSpPr bwMode="auto">
            <a:xfrm flipH="1">
              <a:off x="3863" y="1035"/>
              <a:ext cx="169" cy="95"/>
              <a:chOff x="4176" y="624"/>
              <a:chExt cx="280" cy="158"/>
            </a:xfrm>
          </p:grpSpPr>
          <p:grpSp>
            <p:nvGrpSpPr>
              <p:cNvPr id="68739" name="Group 131"/>
              <p:cNvGrpSpPr>
                <a:grpSpLocks noChangeAspect="1"/>
              </p:cNvGrpSpPr>
              <p:nvPr/>
            </p:nvGrpSpPr>
            <p:grpSpPr bwMode="auto">
              <a:xfrm>
                <a:off x="4416" y="624"/>
                <a:ext cx="40" cy="155"/>
                <a:chOff x="4416" y="384"/>
                <a:chExt cx="192" cy="768"/>
              </a:xfrm>
            </p:grpSpPr>
            <p:sp>
              <p:nvSpPr>
                <p:cNvPr id="68740" name="Line 132"/>
                <p:cNvSpPr>
                  <a:spLocks noChangeAspect="1"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1" name="Line 133"/>
                <p:cNvSpPr>
                  <a:spLocks noChangeAspect="1"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2" name="Line 134"/>
                <p:cNvSpPr>
                  <a:spLocks noChangeAspect="1"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3" name="Line 135"/>
                <p:cNvSpPr>
                  <a:spLocks noChangeAspect="1"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4" name="Line 136"/>
                <p:cNvSpPr>
                  <a:spLocks noChangeAspect="1"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5" name="Line 137"/>
                <p:cNvSpPr>
                  <a:spLocks noChangeAspect="1"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6" name="Line 138"/>
                <p:cNvSpPr>
                  <a:spLocks noChangeAspect="1"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7" name="Line 139"/>
                <p:cNvSpPr>
                  <a:spLocks noChangeAspect="1"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48" name="Line 140"/>
                <p:cNvSpPr>
                  <a:spLocks noChangeAspect="1"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49" name="Group 141"/>
              <p:cNvGrpSpPr>
                <a:grpSpLocks noChangeAspect="1"/>
              </p:cNvGrpSpPr>
              <p:nvPr/>
            </p:nvGrpSpPr>
            <p:grpSpPr bwMode="auto">
              <a:xfrm>
                <a:off x="4176" y="630"/>
                <a:ext cx="96" cy="62"/>
                <a:chOff x="4176" y="624"/>
                <a:chExt cx="96" cy="48"/>
              </a:xfrm>
            </p:grpSpPr>
            <p:sp>
              <p:nvSpPr>
                <p:cNvPr id="68750" name="Line 142"/>
                <p:cNvSpPr>
                  <a:spLocks noChangeAspect="1"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1" name="Line 143"/>
                <p:cNvSpPr>
                  <a:spLocks noChangeAspect="1"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752" name="Line 144"/>
              <p:cNvSpPr>
                <a:spLocks noChangeAspect="1"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3" name="Line 145"/>
              <p:cNvSpPr>
                <a:spLocks noChangeAspect="1"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4" name="Line 146"/>
              <p:cNvSpPr>
                <a:spLocks noChangeAspect="1"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5" name="Line 147"/>
              <p:cNvSpPr>
                <a:spLocks noChangeAspect="1"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756" name="Line 148"/>
            <p:cNvSpPr>
              <a:spLocks noChangeAspect="1" noChangeShapeType="1"/>
            </p:cNvSpPr>
            <p:nvPr/>
          </p:nvSpPr>
          <p:spPr bwMode="auto">
            <a:xfrm>
              <a:off x="4111" y="798"/>
              <a:ext cx="0" cy="29"/>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7" name="Line 149"/>
            <p:cNvSpPr>
              <a:spLocks noChangeAspect="1" noChangeShapeType="1"/>
            </p:cNvSpPr>
            <p:nvPr/>
          </p:nvSpPr>
          <p:spPr bwMode="auto">
            <a:xfrm>
              <a:off x="4111" y="856"/>
              <a:ext cx="43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8" name="Line 150"/>
            <p:cNvSpPr>
              <a:spLocks noChangeAspect="1" noChangeShapeType="1"/>
            </p:cNvSpPr>
            <p:nvPr/>
          </p:nvSpPr>
          <p:spPr bwMode="auto">
            <a:xfrm>
              <a:off x="4111" y="1318"/>
              <a:ext cx="43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59" name="Line 151"/>
            <p:cNvSpPr>
              <a:spLocks noChangeAspect="1" noChangeShapeType="1"/>
            </p:cNvSpPr>
            <p:nvPr/>
          </p:nvSpPr>
          <p:spPr bwMode="auto">
            <a:xfrm>
              <a:off x="4545" y="885"/>
              <a:ext cx="0" cy="404"/>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0" name="Line 152"/>
            <p:cNvSpPr>
              <a:spLocks noChangeAspect="1" noChangeShapeType="1"/>
            </p:cNvSpPr>
            <p:nvPr/>
          </p:nvSpPr>
          <p:spPr bwMode="auto">
            <a:xfrm>
              <a:off x="4054" y="1433"/>
              <a:ext cx="1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1" name="Line 153"/>
            <p:cNvSpPr>
              <a:spLocks noChangeAspect="1" noChangeShapeType="1"/>
            </p:cNvSpPr>
            <p:nvPr/>
          </p:nvSpPr>
          <p:spPr bwMode="auto">
            <a:xfrm>
              <a:off x="4082" y="1462"/>
              <a:ext cx="5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2" name="Line 154"/>
            <p:cNvSpPr>
              <a:spLocks noChangeAspect="1" noChangeShapeType="1"/>
            </p:cNvSpPr>
            <p:nvPr/>
          </p:nvSpPr>
          <p:spPr bwMode="auto">
            <a:xfrm>
              <a:off x="4094" y="1491"/>
              <a:ext cx="2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3" name="Oval 155"/>
            <p:cNvSpPr>
              <a:spLocks noChangeAspect="1" noChangeArrowheads="1"/>
            </p:cNvSpPr>
            <p:nvPr/>
          </p:nvSpPr>
          <p:spPr bwMode="auto">
            <a:xfrm>
              <a:off x="4536" y="1311"/>
              <a:ext cx="14" cy="13"/>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4" name="Oval 156"/>
            <p:cNvSpPr>
              <a:spLocks noChangeAspect="1" noChangeArrowheads="1"/>
            </p:cNvSpPr>
            <p:nvPr/>
          </p:nvSpPr>
          <p:spPr bwMode="auto">
            <a:xfrm>
              <a:off x="4537" y="849"/>
              <a:ext cx="14" cy="1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65" name="Text Box 157"/>
            <p:cNvSpPr txBox="1">
              <a:spLocks noChangeAspect="1" noChangeArrowheads="1"/>
            </p:cNvSpPr>
            <p:nvPr/>
          </p:nvSpPr>
          <p:spPr bwMode="auto">
            <a:xfrm>
              <a:off x="4542" y="981"/>
              <a:ext cx="189"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V</a:t>
              </a:r>
            </a:p>
          </p:txBody>
        </p:sp>
        <p:sp>
          <p:nvSpPr>
            <p:cNvPr id="68766" name="Text Box 158"/>
            <p:cNvSpPr txBox="1">
              <a:spLocks noChangeAspect="1" noChangeArrowheads="1"/>
            </p:cNvSpPr>
            <p:nvPr/>
          </p:nvSpPr>
          <p:spPr bwMode="auto">
            <a:xfrm>
              <a:off x="4127" y="663"/>
              <a:ext cx="177"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I</a:t>
              </a:r>
            </a:p>
          </p:txBody>
        </p:sp>
      </p:grpSp>
      <p:sp>
        <p:nvSpPr>
          <p:cNvPr id="68665" name="Text Box 57"/>
          <p:cNvSpPr txBox="1">
            <a:spLocks noChangeAspect="1" noChangeArrowheads="1"/>
          </p:cNvSpPr>
          <p:nvPr/>
        </p:nvSpPr>
        <p:spPr bwMode="auto">
          <a:xfrm>
            <a:off x="4138613" y="4184650"/>
            <a:ext cx="484187"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M</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68669" name="Line 61"/>
          <p:cNvSpPr>
            <a:spLocks noChangeAspect="1" noChangeShapeType="1"/>
          </p:cNvSpPr>
          <p:nvPr/>
        </p:nvSpPr>
        <p:spPr bwMode="auto">
          <a:xfrm>
            <a:off x="3619500" y="4497388"/>
            <a:ext cx="538163"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68670" name="Group 62"/>
          <p:cNvGrpSpPr>
            <a:grpSpLocks noChangeAspect="1"/>
          </p:cNvGrpSpPr>
          <p:nvPr/>
        </p:nvGrpSpPr>
        <p:grpSpPr bwMode="auto">
          <a:xfrm rot="-5400000">
            <a:off x="3969544" y="4685507"/>
            <a:ext cx="433387" cy="57150"/>
            <a:chOff x="5537" y="4520"/>
            <a:chExt cx="453" cy="57"/>
          </a:xfrm>
        </p:grpSpPr>
        <p:grpSp>
          <p:nvGrpSpPr>
            <p:cNvPr id="68671" name="Group 63"/>
            <p:cNvGrpSpPr>
              <a:grpSpLocks noChangeAspect="1"/>
            </p:cNvGrpSpPr>
            <p:nvPr/>
          </p:nvGrpSpPr>
          <p:grpSpPr bwMode="auto">
            <a:xfrm rot="5400000">
              <a:off x="5622" y="4435"/>
              <a:ext cx="57" cy="227"/>
              <a:chOff x="5311" y="4859"/>
              <a:chExt cx="113" cy="452"/>
            </a:xfrm>
          </p:grpSpPr>
          <p:grpSp>
            <p:nvGrpSpPr>
              <p:cNvPr id="68672" name="Group 64"/>
              <p:cNvGrpSpPr>
                <a:grpSpLocks noChangeAspect="1"/>
              </p:cNvGrpSpPr>
              <p:nvPr/>
            </p:nvGrpSpPr>
            <p:grpSpPr bwMode="auto">
              <a:xfrm flipV="1">
                <a:off x="5311" y="4859"/>
                <a:ext cx="113" cy="226"/>
                <a:chOff x="5311" y="4859"/>
                <a:chExt cx="113" cy="226"/>
              </a:xfrm>
            </p:grpSpPr>
            <p:sp>
              <p:nvSpPr>
                <p:cNvPr id="68673" name="Arc 6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74" name="Arc 6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675" name="Group 67"/>
              <p:cNvGrpSpPr>
                <a:grpSpLocks noChangeAspect="1"/>
              </p:cNvGrpSpPr>
              <p:nvPr/>
            </p:nvGrpSpPr>
            <p:grpSpPr bwMode="auto">
              <a:xfrm flipV="1">
                <a:off x="5311" y="5085"/>
                <a:ext cx="113" cy="226"/>
                <a:chOff x="5311" y="4859"/>
                <a:chExt cx="113" cy="226"/>
              </a:xfrm>
            </p:grpSpPr>
            <p:sp>
              <p:nvSpPr>
                <p:cNvPr id="68676" name="Arc 6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77" name="Arc 6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68678" name="Group 70"/>
            <p:cNvGrpSpPr>
              <a:grpSpLocks noChangeAspect="1"/>
            </p:cNvGrpSpPr>
            <p:nvPr/>
          </p:nvGrpSpPr>
          <p:grpSpPr bwMode="auto">
            <a:xfrm rot="5400000">
              <a:off x="5848" y="4435"/>
              <a:ext cx="57" cy="227"/>
              <a:chOff x="5311" y="4859"/>
              <a:chExt cx="113" cy="452"/>
            </a:xfrm>
          </p:grpSpPr>
          <p:grpSp>
            <p:nvGrpSpPr>
              <p:cNvPr id="68679" name="Group 71"/>
              <p:cNvGrpSpPr>
                <a:grpSpLocks noChangeAspect="1"/>
              </p:cNvGrpSpPr>
              <p:nvPr/>
            </p:nvGrpSpPr>
            <p:grpSpPr bwMode="auto">
              <a:xfrm flipV="1">
                <a:off x="5311" y="4859"/>
                <a:ext cx="113" cy="226"/>
                <a:chOff x="5311" y="4859"/>
                <a:chExt cx="113" cy="226"/>
              </a:xfrm>
            </p:grpSpPr>
            <p:sp>
              <p:nvSpPr>
                <p:cNvPr id="68680" name="Arc 7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81" name="Arc 7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682" name="Group 74"/>
              <p:cNvGrpSpPr>
                <a:grpSpLocks noChangeAspect="1"/>
              </p:cNvGrpSpPr>
              <p:nvPr/>
            </p:nvGrpSpPr>
            <p:grpSpPr bwMode="auto">
              <a:xfrm flipV="1">
                <a:off x="5311" y="5085"/>
                <a:ext cx="113" cy="226"/>
                <a:chOff x="5311" y="4859"/>
                <a:chExt cx="113" cy="226"/>
              </a:xfrm>
            </p:grpSpPr>
            <p:sp>
              <p:nvSpPr>
                <p:cNvPr id="68683" name="Arc 7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84" name="Arc 7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68685" name="Line 77"/>
          <p:cNvSpPr>
            <a:spLocks noChangeAspect="1" noChangeShapeType="1"/>
          </p:cNvSpPr>
          <p:nvPr/>
        </p:nvSpPr>
        <p:spPr bwMode="auto">
          <a:xfrm>
            <a:off x="3619500" y="4927600"/>
            <a:ext cx="538163"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86" name="Text Box 78"/>
          <p:cNvSpPr txBox="1">
            <a:spLocks noChangeAspect="1" noChangeArrowheads="1"/>
          </p:cNvSpPr>
          <p:nvPr/>
        </p:nvSpPr>
        <p:spPr bwMode="auto">
          <a:xfrm>
            <a:off x="3848100" y="4565650"/>
            <a:ext cx="381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i</a:t>
            </a:r>
            <a:endParaRPr lang="it-IT" altLang="it-IT" sz="800" baseline="-25000">
              <a:solidFill>
                <a:srgbClr val="000000"/>
              </a:solidFill>
              <a:latin typeface="Comic Sans MS" panose="030F0702030302020204" pitchFamily="66" charset="0"/>
            </a:endParaRPr>
          </a:p>
        </p:txBody>
      </p:sp>
      <p:sp>
        <p:nvSpPr>
          <p:cNvPr id="68687" name="Oval 79"/>
          <p:cNvSpPr>
            <a:spLocks noChangeArrowheads="1"/>
          </p:cNvSpPr>
          <p:nvPr/>
        </p:nvSpPr>
        <p:spPr bwMode="auto">
          <a:xfrm>
            <a:off x="3602038" y="4478338"/>
            <a:ext cx="36512"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688" name="Oval 80"/>
          <p:cNvSpPr>
            <a:spLocks noChangeArrowheads="1"/>
          </p:cNvSpPr>
          <p:nvPr/>
        </p:nvSpPr>
        <p:spPr bwMode="auto">
          <a:xfrm>
            <a:off x="3582988" y="4911725"/>
            <a:ext cx="36512" cy="3651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72" name="Oval 164"/>
          <p:cNvSpPr>
            <a:spLocks noChangeAspect="1" noChangeArrowheads="1"/>
          </p:cNvSpPr>
          <p:nvPr/>
        </p:nvSpPr>
        <p:spPr bwMode="auto">
          <a:xfrm>
            <a:off x="4527550" y="4419600"/>
            <a:ext cx="550863" cy="549275"/>
          </a:xfrm>
          <a:prstGeom prst="ellipse">
            <a:avLst/>
          </a:prstGeom>
          <a:noFill/>
          <a:ln w="1905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73" name="Line 165"/>
          <p:cNvSpPr>
            <a:spLocks noChangeAspect="1" noChangeShapeType="1"/>
          </p:cNvSpPr>
          <p:nvPr/>
        </p:nvSpPr>
        <p:spPr bwMode="auto">
          <a:xfrm>
            <a:off x="4802188" y="4143375"/>
            <a:ext cx="0" cy="2762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74" name="Line 166"/>
          <p:cNvSpPr>
            <a:spLocks noChangeAspect="1" noChangeShapeType="1"/>
          </p:cNvSpPr>
          <p:nvPr/>
        </p:nvSpPr>
        <p:spPr bwMode="auto">
          <a:xfrm>
            <a:off x="4802188" y="4968875"/>
            <a:ext cx="0" cy="2746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68775" name="Group 167"/>
          <p:cNvGrpSpPr>
            <a:grpSpLocks noChangeAspect="1"/>
          </p:cNvGrpSpPr>
          <p:nvPr/>
        </p:nvGrpSpPr>
        <p:grpSpPr bwMode="auto">
          <a:xfrm>
            <a:off x="5032375" y="4648200"/>
            <a:ext cx="90488" cy="92075"/>
            <a:chOff x="4032" y="864"/>
            <a:chExt cx="96" cy="96"/>
          </a:xfrm>
        </p:grpSpPr>
        <p:sp>
          <p:nvSpPr>
            <p:cNvPr id="68776" name="Line 168"/>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77" name="Line 169"/>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78" name="Group 170"/>
          <p:cNvGrpSpPr>
            <a:grpSpLocks noChangeAspect="1"/>
          </p:cNvGrpSpPr>
          <p:nvPr/>
        </p:nvGrpSpPr>
        <p:grpSpPr bwMode="auto">
          <a:xfrm>
            <a:off x="4481513" y="4648200"/>
            <a:ext cx="92075" cy="92075"/>
            <a:chOff x="4032" y="864"/>
            <a:chExt cx="96" cy="96"/>
          </a:xfrm>
        </p:grpSpPr>
        <p:sp>
          <p:nvSpPr>
            <p:cNvPr id="68779" name="Line 171"/>
            <p:cNvSpPr>
              <a:spLocks noChangeAspect="1" noChangeShapeType="1"/>
            </p:cNvSpPr>
            <p:nvPr/>
          </p:nvSpPr>
          <p:spPr bwMode="auto">
            <a:xfrm>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0" name="Line 172"/>
            <p:cNvSpPr>
              <a:spLocks noChangeAspect="1" noChangeShapeType="1"/>
            </p:cNvSpPr>
            <p:nvPr/>
          </p:nvSpPr>
          <p:spPr bwMode="auto">
            <a:xfrm flipH="1">
              <a:off x="4032" y="8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81" name="Group 173"/>
          <p:cNvGrpSpPr>
            <a:grpSpLocks noChangeAspect="1"/>
          </p:cNvGrpSpPr>
          <p:nvPr/>
        </p:nvGrpSpPr>
        <p:grpSpPr bwMode="auto">
          <a:xfrm>
            <a:off x="4927600" y="4611688"/>
            <a:ext cx="266700" cy="150812"/>
            <a:chOff x="4176" y="624"/>
            <a:chExt cx="280" cy="158"/>
          </a:xfrm>
        </p:grpSpPr>
        <p:grpSp>
          <p:nvGrpSpPr>
            <p:cNvPr id="68782" name="Group 174"/>
            <p:cNvGrpSpPr>
              <a:grpSpLocks noChangeAspect="1"/>
            </p:cNvGrpSpPr>
            <p:nvPr/>
          </p:nvGrpSpPr>
          <p:grpSpPr bwMode="auto">
            <a:xfrm>
              <a:off x="4416" y="624"/>
              <a:ext cx="40" cy="155"/>
              <a:chOff x="4416" y="384"/>
              <a:chExt cx="192" cy="768"/>
            </a:xfrm>
          </p:grpSpPr>
          <p:sp>
            <p:nvSpPr>
              <p:cNvPr id="68783" name="Line 175"/>
              <p:cNvSpPr>
                <a:spLocks noChangeAspect="1"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4" name="Line 176"/>
              <p:cNvSpPr>
                <a:spLocks noChangeAspect="1"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5" name="Line 177"/>
              <p:cNvSpPr>
                <a:spLocks noChangeAspect="1"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6" name="Line 178"/>
              <p:cNvSpPr>
                <a:spLocks noChangeAspect="1"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7" name="Line 179"/>
              <p:cNvSpPr>
                <a:spLocks noChangeAspect="1"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8" name="Line 180"/>
              <p:cNvSpPr>
                <a:spLocks noChangeAspect="1"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89" name="Line 181"/>
              <p:cNvSpPr>
                <a:spLocks noChangeAspect="1"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0" name="Line 182"/>
              <p:cNvSpPr>
                <a:spLocks noChangeAspect="1"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1" name="Line 183"/>
              <p:cNvSpPr>
                <a:spLocks noChangeAspect="1"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92" name="Group 184"/>
            <p:cNvGrpSpPr>
              <a:grpSpLocks noChangeAspect="1"/>
            </p:cNvGrpSpPr>
            <p:nvPr/>
          </p:nvGrpSpPr>
          <p:grpSpPr bwMode="auto">
            <a:xfrm>
              <a:off x="4176" y="630"/>
              <a:ext cx="96" cy="62"/>
              <a:chOff x="4176" y="624"/>
              <a:chExt cx="96" cy="48"/>
            </a:xfrm>
          </p:grpSpPr>
          <p:sp>
            <p:nvSpPr>
              <p:cNvPr id="68793" name="Line 185"/>
              <p:cNvSpPr>
                <a:spLocks noChangeAspect="1"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4" name="Line 186"/>
              <p:cNvSpPr>
                <a:spLocks noChangeAspect="1"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795" name="Line 187"/>
            <p:cNvSpPr>
              <a:spLocks noChangeAspect="1"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6" name="Line 188"/>
            <p:cNvSpPr>
              <a:spLocks noChangeAspect="1"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7" name="Line 189"/>
            <p:cNvSpPr>
              <a:spLocks noChangeAspect="1"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798" name="Line 190"/>
            <p:cNvSpPr>
              <a:spLocks noChangeAspect="1"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799" name="Group 191"/>
          <p:cNvGrpSpPr>
            <a:grpSpLocks noChangeAspect="1"/>
          </p:cNvGrpSpPr>
          <p:nvPr/>
        </p:nvGrpSpPr>
        <p:grpSpPr bwMode="auto">
          <a:xfrm flipH="1">
            <a:off x="4408488" y="4611688"/>
            <a:ext cx="268287" cy="150812"/>
            <a:chOff x="4176" y="624"/>
            <a:chExt cx="280" cy="158"/>
          </a:xfrm>
        </p:grpSpPr>
        <p:grpSp>
          <p:nvGrpSpPr>
            <p:cNvPr id="68800" name="Group 192"/>
            <p:cNvGrpSpPr>
              <a:grpSpLocks noChangeAspect="1"/>
            </p:cNvGrpSpPr>
            <p:nvPr/>
          </p:nvGrpSpPr>
          <p:grpSpPr bwMode="auto">
            <a:xfrm>
              <a:off x="4416" y="624"/>
              <a:ext cx="40" cy="155"/>
              <a:chOff x="4416" y="384"/>
              <a:chExt cx="192" cy="768"/>
            </a:xfrm>
          </p:grpSpPr>
          <p:sp>
            <p:nvSpPr>
              <p:cNvPr id="68801" name="Line 193"/>
              <p:cNvSpPr>
                <a:spLocks noChangeAspect="1" noChangeShapeType="1"/>
              </p:cNvSpPr>
              <p:nvPr/>
            </p:nvSpPr>
            <p:spPr bwMode="auto">
              <a:xfrm>
                <a:off x="4512" y="38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2" name="Line 194"/>
              <p:cNvSpPr>
                <a:spLocks noChangeAspect="1" noChangeShapeType="1"/>
              </p:cNvSpPr>
              <p:nvPr/>
            </p:nvSpPr>
            <p:spPr bwMode="auto">
              <a:xfrm flipH="1">
                <a:off x="4416" y="43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3" name="Line 195"/>
              <p:cNvSpPr>
                <a:spLocks noChangeAspect="1" noChangeShapeType="1"/>
              </p:cNvSpPr>
              <p:nvPr/>
            </p:nvSpPr>
            <p:spPr bwMode="auto">
              <a:xfrm>
                <a:off x="4416" y="52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4" name="Line 196"/>
              <p:cNvSpPr>
                <a:spLocks noChangeAspect="1" noChangeShapeType="1"/>
              </p:cNvSpPr>
              <p:nvPr/>
            </p:nvSpPr>
            <p:spPr bwMode="auto">
              <a:xfrm>
                <a:off x="4416" y="720"/>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5" name="Line 197"/>
              <p:cNvSpPr>
                <a:spLocks noChangeAspect="1" noChangeShapeType="1"/>
              </p:cNvSpPr>
              <p:nvPr/>
            </p:nvSpPr>
            <p:spPr bwMode="auto">
              <a:xfrm>
                <a:off x="4416" y="912"/>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6" name="Line 198"/>
              <p:cNvSpPr>
                <a:spLocks noChangeAspect="1" noChangeShapeType="1"/>
              </p:cNvSpPr>
              <p:nvPr/>
            </p:nvSpPr>
            <p:spPr bwMode="auto">
              <a:xfrm flipH="1">
                <a:off x="4416" y="624"/>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7" name="Line 199"/>
              <p:cNvSpPr>
                <a:spLocks noChangeAspect="1" noChangeShapeType="1"/>
              </p:cNvSpPr>
              <p:nvPr/>
            </p:nvSpPr>
            <p:spPr bwMode="auto">
              <a:xfrm flipH="1">
                <a:off x="4416" y="816"/>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8" name="Line 200"/>
              <p:cNvSpPr>
                <a:spLocks noChangeAspect="1" noChangeShapeType="1"/>
              </p:cNvSpPr>
              <p:nvPr/>
            </p:nvSpPr>
            <p:spPr bwMode="auto">
              <a:xfrm flipH="1">
                <a:off x="4416" y="1008"/>
                <a:ext cx="192"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09" name="Line 201"/>
              <p:cNvSpPr>
                <a:spLocks noChangeAspect="1" noChangeShapeType="1"/>
              </p:cNvSpPr>
              <p:nvPr/>
            </p:nvSpPr>
            <p:spPr bwMode="auto">
              <a:xfrm>
                <a:off x="4416" y="1104"/>
                <a:ext cx="96"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810" name="Group 202"/>
            <p:cNvGrpSpPr>
              <a:grpSpLocks noChangeAspect="1"/>
            </p:cNvGrpSpPr>
            <p:nvPr/>
          </p:nvGrpSpPr>
          <p:grpSpPr bwMode="auto">
            <a:xfrm>
              <a:off x="4176" y="630"/>
              <a:ext cx="96" cy="62"/>
              <a:chOff x="4176" y="624"/>
              <a:chExt cx="96" cy="48"/>
            </a:xfrm>
          </p:grpSpPr>
          <p:sp>
            <p:nvSpPr>
              <p:cNvPr id="68811" name="Line 203"/>
              <p:cNvSpPr>
                <a:spLocks noChangeAspect="1" noChangeShapeType="1"/>
              </p:cNvSpPr>
              <p:nvPr/>
            </p:nvSpPr>
            <p:spPr bwMode="auto">
              <a:xfrm>
                <a:off x="4224" y="624"/>
                <a:ext cx="0" cy="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2" name="Line 204"/>
              <p:cNvSpPr>
                <a:spLocks noChangeAspect="1" noChangeShapeType="1"/>
              </p:cNvSpPr>
              <p:nvPr/>
            </p:nvSpPr>
            <p:spPr bwMode="auto">
              <a:xfrm>
                <a:off x="4176" y="672"/>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813" name="Line 205"/>
            <p:cNvSpPr>
              <a:spLocks noChangeAspect="1" noChangeShapeType="1"/>
            </p:cNvSpPr>
            <p:nvPr/>
          </p:nvSpPr>
          <p:spPr bwMode="auto">
            <a:xfrm>
              <a:off x="4176" y="720"/>
              <a:ext cx="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4" name="Line 206"/>
            <p:cNvSpPr>
              <a:spLocks noChangeAspect="1" noChangeShapeType="1"/>
            </p:cNvSpPr>
            <p:nvPr/>
          </p:nvSpPr>
          <p:spPr bwMode="auto">
            <a:xfrm>
              <a:off x="4224" y="720"/>
              <a:ext cx="0" cy="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5" name="Line 207"/>
            <p:cNvSpPr>
              <a:spLocks noChangeAspect="1" noChangeShapeType="1"/>
            </p:cNvSpPr>
            <p:nvPr/>
          </p:nvSpPr>
          <p:spPr bwMode="auto">
            <a:xfrm flipV="1">
              <a:off x="4222" y="624"/>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6" name="Line 208"/>
            <p:cNvSpPr>
              <a:spLocks noChangeAspect="1" noChangeShapeType="1"/>
            </p:cNvSpPr>
            <p:nvPr/>
          </p:nvSpPr>
          <p:spPr bwMode="auto">
            <a:xfrm flipV="1">
              <a:off x="4228" y="782"/>
              <a:ext cx="2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817" name="Line 209"/>
          <p:cNvSpPr>
            <a:spLocks noChangeAspect="1" noChangeShapeType="1"/>
          </p:cNvSpPr>
          <p:nvPr/>
        </p:nvSpPr>
        <p:spPr bwMode="auto">
          <a:xfrm>
            <a:off x="4802188" y="4235450"/>
            <a:ext cx="0" cy="460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8" name="Line 210"/>
          <p:cNvSpPr>
            <a:spLocks noChangeAspect="1" noChangeShapeType="1"/>
          </p:cNvSpPr>
          <p:nvPr/>
        </p:nvSpPr>
        <p:spPr bwMode="auto">
          <a:xfrm>
            <a:off x="4802188" y="4327525"/>
            <a:ext cx="6889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19" name="Line 211"/>
          <p:cNvSpPr>
            <a:spLocks noChangeAspect="1" noChangeShapeType="1"/>
          </p:cNvSpPr>
          <p:nvPr/>
        </p:nvSpPr>
        <p:spPr bwMode="auto">
          <a:xfrm>
            <a:off x="4802188" y="5060950"/>
            <a:ext cx="6889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0" name="Line 212"/>
          <p:cNvSpPr>
            <a:spLocks noChangeAspect="1" noChangeShapeType="1"/>
          </p:cNvSpPr>
          <p:nvPr/>
        </p:nvSpPr>
        <p:spPr bwMode="auto">
          <a:xfrm>
            <a:off x="5491163" y="4373563"/>
            <a:ext cx="0" cy="64135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1" name="Line 213"/>
          <p:cNvSpPr>
            <a:spLocks noChangeAspect="1" noChangeShapeType="1"/>
          </p:cNvSpPr>
          <p:nvPr/>
        </p:nvSpPr>
        <p:spPr bwMode="auto">
          <a:xfrm>
            <a:off x="4711700" y="5243513"/>
            <a:ext cx="1825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2" name="Line 214"/>
          <p:cNvSpPr>
            <a:spLocks noChangeAspect="1" noChangeShapeType="1"/>
          </p:cNvSpPr>
          <p:nvPr/>
        </p:nvSpPr>
        <p:spPr bwMode="auto">
          <a:xfrm>
            <a:off x="4756150" y="5289550"/>
            <a:ext cx="920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3" name="Line 215"/>
          <p:cNvSpPr>
            <a:spLocks noChangeAspect="1" noChangeShapeType="1"/>
          </p:cNvSpPr>
          <p:nvPr/>
        </p:nvSpPr>
        <p:spPr bwMode="auto">
          <a:xfrm>
            <a:off x="4775200" y="5335588"/>
            <a:ext cx="4603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4" name="Oval 216"/>
          <p:cNvSpPr>
            <a:spLocks noChangeAspect="1" noChangeArrowheads="1"/>
          </p:cNvSpPr>
          <p:nvPr/>
        </p:nvSpPr>
        <p:spPr bwMode="auto">
          <a:xfrm>
            <a:off x="5476875" y="5049838"/>
            <a:ext cx="22225" cy="2063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5" name="Oval 217"/>
          <p:cNvSpPr>
            <a:spLocks noChangeAspect="1" noChangeArrowheads="1"/>
          </p:cNvSpPr>
          <p:nvPr/>
        </p:nvSpPr>
        <p:spPr bwMode="auto">
          <a:xfrm>
            <a:off x="5478463" y="4316413"/>
            <a:ext cx="22225" cy="222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26" name="Text Box 218"/>
          <p:cNvSpPr txBox="1">
            <a:spLocks noChangeAspect="1" noChangeArrowheads="1"/>
          </p:cNvSpPr>
          <p:nvPr/>
        </p:nvSpPr>
        <p:spPr bwMode="auto">
          <a:xfrm>
            <a:off x="5486400" y="4525963"/>
            <a:ext cx="300038"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V</a:t>
            </a:r>
          </a:p>
        </p:txBody>
      </p:sp>
      <p:sp>
        <p:nvSpPr>
          <p:cNvPr id="68827" name="Text Box 219"/>
          <p:cNvSpPr txBox="1">
            <a:spLocks noChangeAspect="1" noChangeArrowheads="1"/>
          </p:cNvSpPr>
          <p:nvPr/>
        </p:nvSpPr>
        <p:spPr bwMode="auto">
          <a:xfrm>
            <a:off x="4827588" y="4021138"/>
            <a:ext cx="28098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it-IT" sz="1400">
                <a:solidFill>
                  <a:srgbClr val="000000"/>
                </a:solidFill>
                <a:latin typeface="Comic Sans MS" panose="030F0702030302020204" pitchFamily="66" charset="0"/>
              </a:rPr>
              <a:t>I</a:t>
            </a:r>
          </a:p>
        </p:txBody>
      </p:sp>
      <p:sp>
        <p:nvSpPr>
          <p:cNvPr id="68829" name="Text Box 221"/>
          <p:cNvSpPr txBox="1">
            <a:spLocks noChangeArrowheads="1"/>
          </p:cNvSpPr>
          <p:nvPr/>
        </p:nvSpPr>
        <p:spPr bwMode="auto">
          <a:xfrm>
            <a:off x="247650" y="1416050"/>
            <a:ext cx="3279775"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it-IT" sz="1400">
                <a:solidFill>
                  <a:srgbClr val="000000"/>
                </a:solidFill>
                <a:latin typeface="Comic Sans MS" panose="030F0702030302020204" pitchFamily="66" charset="0"/>
              </a:rPr>
              <a:t>To improve the magnetic field resolution:</a:t>
            </a:r>
          </a:p>
          <a:p>
            <a:pPr algn="ctr" fontAlgn="base">
              <a:spcBef>
                <a:spcPct val="0"/>
              </a:spcBef>
              <a:spcAft>
                <a:spcPct val="0"/>
              </a:spcAft>
            </a:pPr>
            <a:r>
              <a:rPr lang="en-US" altLang="it-IT" sz="1400">
                <a:solidFill>
                  <a:srgbClr val="000000"/>
                </a:solidFill>
                <a:latin typeface="Comic Sans MS" panose="030F0702030302020204" pitchFamily="66" charset="0"/>
              </a:rPr>
              <a:t> </a:t>
            </a:r>
          </a:p>
          <a:p>
            <a:pPr algn="ctr" fontAlgn="base">
              <a:spcBef>
                <a:spcPct val="0"/>
              </a:spcBef>
              <a:spcAft>
                <a:spcPct val="0"/>
              </a:spcAft>
            </a:pPr>
            <a:r>
              <a:rPr lang="en-US" altLang="it-IT" sz="1400">
                <a:solidFill>
                  <a:srgbClr val="000000"/>
                </a:solidFill>
                <a:latin typeface="Comic Sans MS" panose="030F0702030302020204" pitchFamily="66" charset="0"/>
              </a:rPr>
              <a:t>larger pickup loop</a:t>
            </a:r>
          </a:p>
          <a:p>
            <a:pPr algn="ctr" fontAlgn="base">
              <a:spcBef>
                <a:spcPct val="0"/>
              </a:spcBef>
              <a:spcAft>
                <a:spcPct val="0"/>
              </a:spcAft>
            </a:pPr>
            <a:r>
              <a:rPr lang="en-US" altLang="it-IT" sz="1400">
                <a:solidFill>
                  <a:srgbClr val="000000"/>
                </a:solidFill>
                <a:latin typeface="Comic Sans MS" panose="030F0702030302020204" pitchFamily="66" charset="0"/>
              </a:rPr>
              <a:t>+</a:t>
            </a:r>
          </a:p>
          <a:p>
            <a:pPr algn="ctr" fontAlgn="base">
              <a:spcBef>
                <a:spcPct val="0"/>
              </a:spcBef>
              <a:spcAft>
                <a:spcPct val="0"/>
              </a:spcAft>
            </a:pPr>
            <a:r>
              <a:rPr lang="en-US" altLang="it-IT" sz="1400">
                <a:solidFill>
                  <a:srgbClr val="000000"/>
                </a:solidFill>
                <a:latin typeface="Comic Sans MS" panose="030F0702030302020204" pitchFamily="66" charset="0"/>
              </a:rPr>
              <a:t>multi-turn spiral input coil</a:t>
            </a:r>
          </a:p>
        </p:txBody>
      </p:sp>
      <p:sp>
        <p:nvSpPr>
          <p:cNvPr id="68830" name="AutoShape 222"/>
          <p:cNvSpPr>
            <a:spLocks noChangeArrowheads="1"/>
          </p:cNvSpPr>
          <p:nvPr/>
        </p:nvSpPr>
        <p:spPr bwMode="auto">
          <a:xfrm>
            <a:off x="1511300" y="3048000"/>
            <a:ext cx="647700" cy="792163"/>
          </a:xfrm>
          <a:prstGeom prst="downArrow">
            <a:avLst>
              <a:gd name="adj1" fmla="val 50000"/>
              <a:gd name="adj2" fmla="val 3057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32" name="Line 224"/>
          <p:cNvSpPr>
            <a:spLocks noChangeAspect="1" noChangeShapeType="1"/>
          </p:cNvSpPr>
          <p:nvPr/>
        </p:nvSpPr>
        <p:spPr bwMode="auto">
          <a:xfrm flipH="1">
            <a:off x="2266950" y="4497388"/>
            <a:ext cx="1325563"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48" name="Line 240"/>
          <p:cNvSpPr>
            <a:spLocks noChangeAspect="1" noChangeShapeType="1"/>
          </p:cNvSpPr>
          <p:nvPr/>
        </p:nvSpPr>
        <p:spPr bwMode="auto">
          <a:xfrm flipH="1">
            <a:off x="2266950" y="4927600"/>
            <a:ext cx="1325563"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55" name="AutoShape 247"/>
          <p:cNvSpPr>
            <a:spLocks noChangeArrowheads="1"/>
          </p:cNvSpPr>
          <p:nvPr/>
        </p:nvSpPr>
        <p:spPr bwMode="auto">
          <a:xfrm>
            <a:off x="6372225" y="1982788"/>
            <a:ext cx="468313" cy="219075"/>
          </a:xfrm>
          <a:prstGeom prst="rightArrow">
            <a:avLst>
              <a:gd name="adj1" fmla="val 50000"/>
              <a:gd name="adj2" fmla="val 5344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56" name="AutoShape 248"/>
          <p:cNvSpPr>
            <a:spLocks noChangeArrowheads="1"/>
          </p:cNvSpPr>
          <p:nvPr/>
        </p:nvSpPr>
        <p:spPr bwMode="auto">
          <a:xfrm>
            <a:off x="6372225" y="4543425"/>
            <a:ext cx="468313" cy="219075"/>
          </a:xfrm>
          <a:prstGeom prst="rightArrow">
            <a:avLst>
              <a:gd name="adj1" fmla="val 50000"/>
              <a:gd name="adj2" fmla="val 5344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400">
              <a:solidFill>
                <a:srgbClr val="000000"/>
              </a:solidFill>
              <a:latin typeface="Comic Sans MS" panose="030F0702030302020204" pitchFamily="66" charset="0"/>
            </a:endParaRPr>
          </a:p>
        </p:txBody>
      </p:sp>
      <p:grpSp>
        <p:nvGrpSpPr>
          <p:cNvPr id="68892" name="Group 284"/>
          <p:cNvGrpSpPr>
            <a:grpSpLocks/>
          </p:cNvGrpSpPr>
          <p:nvPr/>
        </p:nvGrpSpPr>
        <p:grpSpPr bwMode="auto">
          <a:xfrm>
            <a:off x="1368425" y="4271963"/>
            <a:ext cx="901700" cy="865187"/>
            <a:chOff x="862" y="2840"/>
            <a:chExt cx="568" cy="545"/>
          </a:xfrm>
        </p:grpSpPr>
        <p:sp>
          <p:nvSpPr>
            <p:cNvPr id="68849" name="Text Box 241"/>
            <p:cNvSpPr txBox="1">
              <a:spLocks noChangeAspect="1" noChangeArrowheads="1"/>
            </p:cNvSpPr>
            <p:nvPr/>
          </p:nvSpPr>
          <p:spPr bwMode="auto">
            <a:xfrm flipH="1">
              <a:off x="1134" y="3025"/>
              <a:ext cx="240"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p</a:t>
              </a:r>
              <a:endParaRPr lang="it-IT" altLang="it-IT" sz="800" baseline="-25000">
                <a:solidFill>
                  <a:srgbClr val="000000"/>
                </a:solidFill>
                <a:latin typeface="Comic Sans MS" panose="030F0702030302020204" pitchFamily="66" charset="0"/>
              </a:endParaRPr>
            </a:p>
          </p:txBody>
        </p:sp>
        <p:grpSp>
          <p:nvGrpSpPr>
            <p:cNvPr id="68872" name="Group 264"/>
            <p:cNvGrpSpPr>
              <a:grpSpLocks/>
            </p:cNvGrpSpPr>
            <p:nvPr/>
          </p:nvGrpSpPr>
          <p:grpSpPr bwMode="auto">
            <a:xfrm>
              <a:off x="862" y="2840"/>
              <a:ext cx="272" cy="273"/>
              <a:chOff x="295" y="3095"/>
              <a:chExt cx="36" cy="273"/>
            </a:xfrm>
          </p:grpSpPr>
          <p:grpSp>
            <p:nvGrpSpPr>
              <p:cNvPr id="68858" name="Group 250"/>
              <p:cNvGrpSpPr>
                <a:grpSpLocks noChangeAspect="1"/>
              </p:cNvGrpSpPr>
              <p:nvPr/>
            </p:nvGrpSpPr>
            <p:grpSpPr bwMode="auto">
              <a:xfrm flipH="1">
                <a:off x="295" y="3231"/>
                <a:ext cx="36" cy="137"/>
                <a:chOff x="5311" y="4859"/>
                <a:chExt cx="113" cy="452"/>
              </a:xfrm>
            </p:grpSpPr>
            <p:grpSp>
              <p:nvGrpSpPr>
                <p:cNvPr id="68859" name="Group 251"/>
                <p:cNvGrpSpPr>
                  <a:grpSpLocks noChangeAspect="1"/>
                </p:cNvGrpSpPr>
                <p:nvPr/>
              </p:nvGrpSpPr>
              <p:grpSpPr bwMode="auto">
                <a:xfrm flipV="1">
                  <a:off x="5311" y="4859"/>
                  <a:ext cx="113" cy="226"/>
                  <a:chOff x="5311" y="4859"/>
                  <a:chExt cx="113" cy="226"/>
                </a:xfrm>
              </p:grpSpPr>
              <p:sp>
                <p:nvSpPr>
                  <p:cNvPr id="68860" name="Arc 25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61" name="Arc 25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862" name="Group 254"/>
                <p:cNvGrpSpPr>
                  <a:grpSpLocks noChangeAspect="1"/>
                </p:cNvGrpSpPr>
                <p:nvPr/>
              </p:nvGrpSpPr>
              <p:grpSpPr bwMode="auto">
                <a:xfrm flipV="1">
                  <a:off x="5311" y="5085"/>
                  <a:ext cx="113" cy="226"/>
                  <a:chOff x="5311" y="4859"/>
                  <a:chExt cx="113" cy="226"/>
                </a:xfrm>
              </p:grpSpPr>
              <p:sp>
                <p:nvSpPr>
                  <p:cNvPr id="68863" name="Arc 25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64" name="Arc 25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68865" name="Group 257"/>
              <p:cNvGrpSpPr>
                <a:grpSpLocks noChangeAspect="1"/>
              </p:cNvGrpSpPr>
              <p:nvPr/>
            </p:nvGrpSpPr>
            <p:grpSpPr bwMode="auto">
              <a:xfrm flipH="1">
                <a:off x="295" y="3095"/>
                <a:ext cx="36" cy="137"/>
                <a:chOff x="5311" y="4859"/>
                <a:chExt cx="113" cy="452"/>
              </a:xfrm>
            </p:grpSpPr>
            <p:grpSp>
              <p:nvGrpSpPr>
                <p:cNvPr id="68866" name="Group 258"/>
                <p:cNvGrpSpPr>
                  <a:grpSpLocks noChangeAspect="1"/>
                </p:cNvGrpSpPr>
                <p:nvPr/>
              </p:nvGrpSpPr>
              <p:grpSpPr bwMode="auto">
                <a:xfrm flipV="1">
                  <a:off x="5311" y="4859"/>
                  <a:ext cx="113" cy="226"/>
                  <a:chOff x="5311" y="4859"/>
                  <a:chExt cx="113" cy="226"/>
                </a:xfrm>
              </p:grpSpPr>
              <p:sp>
                <p:nvSpPr>
                  <p:cNvPr id="68867" name="Arc 259"/>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68" name="Arc 260"/>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869" name="Group 261"/>
                <p:cNvGrpSpPr>
                  <a:grpSpLocks noChangeAspect="1"/>
                </p:cNvGrpSpPr>
                <p:nvPr/>
              </p:nvGrpSpPr>
              <p:grpSpPr bwMode="auto">
                <a:xfrm flipV="1">
                  <a:off x="5311" y="5085"/>
                  <a:ext cx="113" cy="226"/>
                  <a:chOff x="5311" y="4859"/>
                  <a:chExt cx="113" cy="226"/>
                </a:xfrm>
              </p:grpSpPr>
              <p:sp>
                <p:nvSpPr>
                  <p:cNvPr id="68870" name="Arc 262"/>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71" name="Arc 263"/>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grpSp>
          <p:nvGrpSpPr>
            <p:cNvPr id="68873" name="Group 265"/>
            <p:cNvGrpSpPr>
              <a:grpSpLocks/>
            </p:cNvGrpSpPr>
            <p:nvPr/>
          </p:nvGrpSpPr>
          <p:grpSpPr bwMode="auto">
            <a:xfrm>
              <a:off x="862" y="3107"/>
              <a:ext cx="272" cy="273"/>
              <a:chOff x="295" y="3095"/>
              <a:chExt cx="36" cy="273"/>
            </a:xfrm>
          </p:grpSpPr>
          <p:grpSp>
            <p:nvGrpSpPr>
              <p:cNvPr id="68874" name="Group 266"/>
              <p:cNvGrpSpPr>
                <a:grpSpLocks noChangeAspect="1"/>
              </p:cNvGrpSpPr>
              <p:nvPr/>
            </p:nvGrpSpPr>
            <p:grpSpPr bwMode="auto">
              <a:xfrm flipH="1">
                <a:off x="295" y="3231"/>
                <a:ext cx="36" cy="137"/>
                <a:chOff x="5311" y="4859"/>
                <a:chExt cx="113" cy="452"/>
              </a:xfrm>
            </p:grpSpPr>
            <p:grpSp>
              <p:nvGrpSpPr>
                <p:cNvPr id="68875" name="Group 267"/>
                <p:cNvGrpSpPr>
                  <a:grpSpLocks noChangeAspect="1"/>
                </p:cNvGrpSpPr>
                <p:nvPr/>
              </p:nvGrpSpPr>
              <p:grpSpPr bwMode="auto">
                <a:xfrm flipV="1">
                  <a:off x="5311" y="4859"/>
                  <a:ext cx="113" cy="226"/>
                  <a:chOff x="5311" y="4859"/>
                  <a:chExt cx="113" cy="226"/>
                </a:xfrm>
              </p:grpSpPr>
              <p:sp>
                <p:nvSpPr>
                  <p:cNvPr id="68876" name="Arc 26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77" name="Arc 26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878" name="Group 270"/>
                <p:cNvGrpSpPr>
                  <a:grpSpLocks noChangeAspect="1"/>
                </p:cNvGrpSpPr>
                <p:nvPr/>
              </p:nvGrpSpPr>
              <p:grpSpPr bwMode="auto">
                <a:xfrm flipV="1">
                  <a:off x="5311" y="5085"/>
                  <a:ext cx="113" cy="226"/>
                  <a:chOff x="5311" y="4859"/>
                  <a:chExt cx="113" cy="226"/>
                </a:xfrm>
              </p:grpSpPr>
              <p:sp>
                <p:nvSpPr>
                  <p:cNvPr id="68879" name="Arc 271"/>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80" name="Arc 272"/>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nvGrpSpPr>
              <p:cNvPr id="68881" name="Group 273"/>
              <p:cNvGrpSpPr>
                <a:grpSpLocks noChangeAspect="1"/>
              </p:cNvGrpSpPr>
              <p:nvPr/>
            </p:nvGrpSpPr>
            <p:grpSpPr bwMode="auto">
              <a:xfrm flipH="1">
                <a:off x="295" y="3095"/>
                <a:ext cx="36" cy="137"/>
                <a:chOff x="5311" y="4859"/>
                <a:chExt cx="113" cy="452"/>
              </a:xfrm>
            </p:grpSpPr>
            <p:grpSp>
              <p:nvGrpSpPr>
                <p:cNvPr id="68882" name="Group 274"/>
                <p:cNvGrpSpPr>
                  <a:grpSpLocks noChangeAspect="1"/>
                </p:cNvGrpSpPr>
                <p:nvPr/>
              </p:nvGrpSpPr>
              <p:grpSpPr bwMode="auto">
                <a:xfrm flipV="1">
                  <a:off x="5311" y="4859"/>
                  <a:ext cx="113" cy="226"/>
                  <a:chOff x="5311" y="4859"/>
                  <a:chExt cx="113" cy="226"/>
                </a:xfrm>
              </p:grpSpPr>
              <p:sp>
                <p:nvSpPr>
                  <p:cNvPr id="68883" name="Arc 275"/>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84" name="Arc 276"/>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nvGrpSpPr>
                <p:cNvPr id="68885" name="Group 277"/>
                <p:cNvGrpSpPr>
                  <a:grpSpLocks noChangeAspect="1"/>
                </p:cNvGrpSpPr>
                <p:nvPr/>
              </p:nvGrpSpPr>
              <p:grpSpPr bwMode="auto">
                <a:xfrm flipV="1">
                  <a:off x="5311" y="5085"/>
                  <a:ext cx="113" cy="226"/>
                  <a:chOff x="5311" y="4859"/>
                  <a:chExt cx="113" cy="226"/>
                </a:xfrm>
              </p:grpSpPr>
              <p:sp>
                <p:nvSpPr>
                  <p:cNvPr id="68886" name="Arc 278"/>
                  <p:cNvSpPr>
                    <a:spLocks noChangeAspect="1"/>
                  </p:cNvSpPr>
                  <p:nvPr/>
                </p:nvSpPr>
                <p:spPr bwMode="auto">
                  <a:xfrm>
                    <a:off x="5311" y="4859"/>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87" name="Arc 279"/>
                  <p:cNvSpPr>
                    <a:spLocks noChangeAspect="1"/>
                  </p:cNvSpPr>
                  <p:nvPr/>
                </p:nvSpPr>
                <p:spPr bwMode="auto">
                  <a:xfrm flipV="1">
                    <a:off x="5311" y="4972"/>
                    <a:ext cx="113" cy="1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grpSp>
        </p:grpSp>
        <p:sp>
          <p:nvSpPr>
            <p:cNvPr id="68888" name="Line 280"/>
            <p:cNvSpPr>
              <a:spLocks noChangeShapeType="1"/>
            </p:cNvSpPr>
            <p:nvPr/>
          </p:nvSpPr>
          <p:spPr bwMode="auto">
            <a:xfrm>
              <a:off x="1134" y="2840"/>
              <a:ext cx="29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89" name="Line 281"/>
            <p:cNvSpPr>
              <a:spLocks noChangeShapeType="1"/>
            </p:cNvSpPr>
            <p:nvPr/>
          </p:nvSpPr>
          <p:spPr bwMode="auto">
            <a:xfrm>
              <a:off x="1134" y="3379"/>
              <a:ext cx="29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90" name="Line 282"/>
            <p:cNvSpPr>
              <a:spLocks noChangeShapeType="1"/>
            </p:cNvSpPr>
            <p:nvPr/>
          </p:nvSpPr>
          <p:spPr bwMode="auto">
            <a:xfrm>
              <a:off x="1428" y="2840"/>
              <a:ext cx="1" cy="142"/>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891" name="Line 283"/>
            <p:cNvSpPr>
              <a:spLocks noChangeShapeType="1"/>
            </p:cNvSpPr>
            <p:nvPr/>
          </p:nvSpPr>
          <p:spPr bwMode="auto">
            <a:xfrm>
              <a:off x="1429" y="3243"/>
              <a:ext cx="1" cy="142"/>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grpSp>
      <p:sp>
        <p:nvSpPr>
          <p:cNvPr id="68893" name="Text Box 285"/>
          <p:cNvSpPr txBox="1">
            <a:spLocks noChangeArrowheads="1"/>
          </p:cNvSpPr>
          <p:nvPr/>
        </p:nvSpPr>
        <p:spPr bwMode="auto">
          <a:xfrm>
            <a:off x="5857875" y="5590272"/>
            <a:ext cx="32861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1200" dirty="0">
                <a:solidFill>
                  <a:srgbClr val="000000"/>
                </a:solidFill>
                <a:latin typeface="Comic Sans MS" panose="030F0702030302020204" pitchFamily="66" charset="0"/>
              </a:rPr>
              <a:t>Tight coupling (M</a:t>
            </a:r>
            <a:r>
              <a:rPr lang="en-US" altLang="it-IT" sz="1200" baseline="-25000" dirty="0">
                <a:solidFill>
                  <a:srgbClr val="000000"/>
                </a:solidFill>
                <a:latin typeface="Comic Sans MS" panose="030F0702030302020204" pitchFamily="66" charset="0"/>
              </a:rPr>
              <a:t>i</a:t>
            </a:r>
            <a:r>
              <a:rPr lang="en-US" altLang="it-IT" sz="1200" baseline="30000" dirty="0">
                <a:solidFill>
                  <a:srgbClr val="000000"/>
                </a:solidFill>
                <a:latin typeface="Comic Sans MS" panose="030F0702030302020204" pitchFamily="66" charset="0"/>
              </a:rPr>
              <a:t>2</a:t>
            </a:r>
            <a:r>
              <a:rPr lang="en-US" altLang="it-IT" sz="1200" dirty="0">
                <a:solidFill>
                  <a:srgbClr val="000000"/>
                </a:solidFill>
                <a:latin typeface="Comic Sans MS" panose="030F0702030302020204" pitchFamily="66" charset="0"/>
                <a:sym typeface="Symbol" panose="05050102010706020507" pitchFamily="18" charset="2"/>
              </a:rPr>
              <a:t></a:t>
            </a:r>
            <a:r>
              <a:rPr lang="en-US" altLang="it-IT" sz="1200" dirty="0">
                <a:solidFill>
                  <a:srgbClr val="000000"/>
                </a:solidFill>
                <a:latin typeface="Comic Sans MS" panose="030F0702030302020204" pitchFamily="66" charset="0"/>
                <a:cs typeface="Arial" panose="020B0604020202020204" pitchFamily="34" charset="0"/>
                <a:sym typeface="Symbol" panose="05050102010706020507" pitchFamily="18" charset="2"/>
              </a:rPr>
              <a:t>L</a:t>
            </a:r>
            <a:r>
              <a:rPr lang="en-US" altLang="it-IT" sz="1200" baseline="-25000" dirty="0">
                <a:solidFill>
                  <a:srgbClr val="000000"/>
                </a:solidFill>
                <a:latin typeface="Comic Sans MS" panose="030F0702030302020204" pitchFamily="66" charset="0"/>
                <a:cs typeface="Arial" panose="020B0604020202020204" pitchFamily="34" charset="0"/>
                <a:sym typeface="Symbol" panose="05050102010706020507" pitchFamily="18" charset="2"/>
              </a:rPr>
              <a:t>i</a:t>
            </a:r>
            <a:r>
              <a:rPr lang="en-US" altLang="it-IT" sz="1200" dirty="0">
                <a:solidFill>
                  <a:srgbClr val="000000"/>
                </a:solidFill>
                <a:latin typeface="Comic Sans MS" panose="030F0702030302020204" pitchFamily="66" charset="0"/>
                <a:cs typeface="Arial" panose="020B0604020202020204" pitchFamily="34" charset="0"/>
                <a:sym typeface="Symbol" panose="05050102010706020507" pitchFamily="18" charset="2"/>
              </a:rPr>
              <a:t>L</a:t>
            </a:r>
            <a:r>
              <a:rPr lang="en-US" altLang="it-IT" sz="1200" baseline="-25000" dirty="0">
                <a:solidFill>
                  <a:srgbClr val="000000"/>
                </a:solidFill>
                <a:latin typeface="Comic Sans MS" panose="030F0702030302020204" pitchFamily="66" charset="0"/>
                <a:cs typeface="Arial" panose="020B0604020202020204" pitchFamily="34" charset="0"/>
                <a:sym typeface="Symbol" panose="05050102010706020507" pitchFamily="18" charset="2"/>
              </a:rPr>
              <a:t>s</a:t>
            </a:r>
            <a:r>
              <a:rPr lang="en-US" altLang="it-IT" sz="1200" dirty="0">
                <a:solidFill>
                  <a:srgbClr val="000000"/>
                </a:solidFill>
                <a:latin typeface="Comic Sans MS" panose="030F0702030302020204" pitchFamily="66" charset="0"/>
                <a:cs typeface="Arial" panose="020B0604020202020204" pitchFamily="34" charset="0"/>
                <a:sym typeface="Symbol" panose="05050102010706020507" pitchFamily="18" charset="2"/>
              </a:rPr>
              <a:t>) </a:t>
            </a:r>
            <a:r>
              <a:rPr lang="en-US" altLang="it-IT" sz="1200" dirty="0">
                <a:solidFill>
                  <a:srgbClr val="000000"/>
                </a:solidFill>
                <a:latin typeface="Comic Sans MS" panose="030F0702030302020204" pitchFamily="66" charset="0"/>
              </a:rPr>
              <a:t>is obtained with multi-turn input coil integrated on top of the SQUID washer </a:t>
            </a:r>
          </a:p>
        </p:txBody>
      </p:sp>
      <p:sp>
        <p:nvSpPr>
          <p:cNvPr id="68894" name="Text Box 286"/>
          <p:cNvSpPr txBox="1">
            <a:spLocks noChangeAspect="1" noChangeArrowheads="1"/>
          </p:cNvSpPr>
          <p:nvPr/>
        </p:nvSpPr>
        <p:spPr bwMode="auto">
          <a:xfrm>
            <a:off x="4632325" y="4605338"/>
            <a:ext cx="342900"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fontAlgn="base" hangingPunct="0">
              <a:spcBef>
                <a:spcPct val="0"/>
              </a:spcBef>
              <a:spcAft>
                <a:spcPct val="0"/>
              </a:spcAft>
            </a:pPr>
            <a:r>
              <a:rPr lang="it-IT" altLang="it-IT" sz="1400">
                <a:solidFill>
                  <a:srgbClr val="000000"/>
                </a:solidFill>
                <a:latin typeface="Comic Sans MS" panose="030F0702030302020204" pitchFamily="66" charset="0"/>
              </a:rPr>
              <a:t>L</a:t>
            </a:r>
            <a:r>
              <a:rPr lang="it-IT" altLang="it-IT" sz="1400" baseline="-25000">
                <a:solidFill>
                  <a:srgbClr val="000000"/>
                </a:solidFill>
                <a:latin typeface="Comic Sans MS" panose="030F0702030302020204" pitchFamily="66" charset="0"/>
              </a:rPr>
              <a:t>s</a:t>
            </a:r>
            <a:endParaRPr lang="it-IT" altLang="it-IT" sz="800" baseline="-25000">
              <a:solidFill>
                <a:srgbClr val="000000"/>
              </a:solidFill>
              <a:latin typeface="Comic Sans MS" panose="030F0702030302020204" pitchFamily="66" charset="0"/>
            </a:endParaRPr>
          </a:p>
        </p:txBody>
      </p:sp>
      <p:sp>
        <p:nvSpPr>
          <p:cNvPr id="68895" name="Text Box 287"/>
          <p:cNvSpPr txBox="1">
            <a:spLocks noChangeArrowheads="1"/>
          </p:cNvSpPr>
          <p:nvPr/>
        </p:nvSpPr>
        <p:spPr bwMode="auto">
          <a:xfrm>
            <a:off x="2332038" y="4233863"/>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200">
                <a:solidFill>
                  <a:srgbClr val="000000"/>
                </a:solidFill>
                <a:latin typeface="Comic Sans MS" panose="030F0702030302020204" pitchFamily="66" charset="0"/>
              </a:rPr>
              <a:t>Flux Transformer</a:t>
            </a:r>
          </a:p>
        </p:txBody>
      </p:sp>
      <p:sp>
        <p:nvSpPr>
          <p:cNvPr id="68896" name="Text Box 288"/>
          <p:cNvSpPr txBox="1">
            <a:spLocks noChangeArrowheads="1"/>
          </p:cNvSpPr>
          <p:nvPr/>
        </p:nvSpPr>
        <p:spPr bwMode="auto">
          <a:xfrm>
            <a:off x="827088" y="5183188"/>
            <a:ext cx="1465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400">
                <a:solidFill>
                  <a:srgbClr val="000000"/>
                </a:solidFill>
                <a:latin typeface="Comic Sans MS" panose="030F0702030302020204" pitchFamily="66" charset="0"/>
              </a:rPr>
              <a:t>Wire-wound or </a:t>
            </a:r>
          </a:p>
          <a:p>
            <a:pPr algn="ctr" fontAlgn="base">
              <a:spcBef>
                <a:spcPct val="0"/>
              </a:spcBef>
              <a:spcAft>
                <a:spcPct val="0"/>
              </a:spcAft>
            </a:pPr>
            <a:r>
              <a:rPr lang="en-US" altLang="it-IT" sz="1400">
                <a:solidFill>
                  <a:srgbClr val="000000"/>
                </a:solidFill>
                <a:latin typeface="Comic Sans MS" panose="030F0702030302020204" pitchFamily="66" charset="0"/>
              </a:rPr>
              <a:t>Thin-film</a:t>
            </a:r>
          </a:p>
          <a:p>
            <a:pPr algn="ctr" fontAlgn="base">
              <a:spcBef>
                <a:spcPct val="0"/>
              </a:spcBef>
              <a:spcAft>
                <a:spcPct val="0"/>
              </a:spcAft>
            </a:pPr>
            <a:r>
              <a:rPr lang="en-US" altLang="it-IT" sz="1400">
                <a:solidFill>
                  <a:srgbClr val="000000"/>
                </a:solidFill>
                <a:latin typeface="Comic Sans MS" panose="030F0702030302020204" pitchFamily="66" charset="0"/>
              </a:rPr>
              <a:t>Pick-up</a:t>
            </a:r>
          </a:p>
        </p:txBody>
      </p:sp>
      <p:sp>
        <p:nvSpPr>
          <p:cNvPr id="68897" name="Text Box 289"/>
          <p:cNvSpPr txBox="1">
            <a:spLocks noChangeArrowheads="1"/>
          </p:cNvSpPr>
          <p:nvPr/>
        </p:nvSpPr>
        <p:spPr bwMode="auto">
          <a:xfrm>
            <a:off x="3327400" y="125413"/>
            <a:ext cx="2432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2400">
                <a:solidFill>
                  <a:srgbClr val="000000"/>
                </a:solidFill>
                <a:latin typeface="Comic Sans MS" panose="030F0702030302020204" pitchFamily="66" charset="0"/>
              </a:rPr>
              <a:t>The dc SQUID </a:t>
            </a:r>
          </a:p>
        </p:txBody>
      </p:sp>
      <p:sp>
        <p:nvSpPr>
          <p:cNvPr id="68898" name="Text Box 290"/>
          <p:cNvSpPr txBox="1">
            <a:spLocks noChangeArrowheads="1"/>
          </p:cNvSpPr>
          <p:nvPr/>
        </p:nvSpPr>
        <p:spPr bwMode="auto">
          <a:xfrm rot="2089470">
            <a:off x="7596188" y="1881188"/>
            <a:ext cx="608012" cy="1936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it-IT" sz="600">
                <a:solidFill>
                  <a:srgbClr val="000000"/>
                </a:solidFill>
                <a:latin typeface="Comic Sans MS" panose="030F0702030302020204" pitchFamily="66" charset="0"/>
              </a:rPr>
              <a:t>50-150 </a:t>
            </a:r>
            <a:r>
              <a:rPr lang="en-US" altLang="it-IT" sz="600">
                <a:solidFill>
                  <a:srgbClr val="000000"/>
                </a:solidFill>
                <a:latin typeface="Symbol" panose="05050102010706020507" pitchFamily="18" charset="2"/>
              </a:rPr>
              <a:t>m</a:t>
            </a:r>
            <a:r>
              <a:rPr lang="en-US" altLang="it-IT" sz="600">
                <a:solidFill>
                  <a:srgbClr val="000000"/>
                </a:solidFill>
                <a:latin typeface="Comic Sans MS" panose="030F0702030302020204" pitchFamily="66" charset="0"/>
              </a:rPr>
              <a:t>m</a:t>
            </a:r>
          </a:p>
        </p:txBody>
      </p:sp>
      <p:sp>
        <p:nvSpPr>
          <p:cNvPr id="68899" name="Line 291"/>
          <p:cNvSpPr>
            <a:spLocks noChangeShapeType="1"/>
          </p:cNvSpPr>
          <p:nvPr/>
        </p:nvSpPr>
        <p:spPr bwMode="auto">
          <a:xfrm>
            <a:off x="7667625" y="2038350"/>
            <a:ext cx="303213" cy="2032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000000"/>
              </a:solidFill>
              <a:latin typeface="Comic Sans MS" panose="030F0702030302020204" pitchFamily="66" charset="0"/>
            </a:endParaRPr>
          </a:p>
        </p:txBody>
      </p:sp>
      <p:sp>
        <p:nvSpPr>
          <p:cNvPr id="68900" name="Text Box 292"/>
          <p:cNvSpPr txBox="1">
            <a:spLocks noChangeArrowheads="1"/>
          </p:cNvSpPr>
          <p:nvPr/>
        </p:nvSpPr>
        <p:spPr bwMode="auto">
          <a:xfrm>
            <a:off x="6588125" y="404813"/>
            <a:ext cx="242887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200">
                <a:solidFill>
                  <a:srgbClr val="000000"/>
                </a:solidFill>
                <a:latin typeface="Comic Sans MS" panose="030F0702030302020204" pitchFamily="66" charset="0"/>
              </a:rPr>
              <a:t>Practical realization</a:t>
            </a:r>
          </a:p>
          <a:p>
            <a:pPr algn="ctr" fontAlgn="base">
              <a:spcBef>
                <a:spcPct val="0"/>
              </a:spcBef>
              <a:spcAft>
                <a:spcPct val="0"/>
              </a:spcAft>
            </a:pPr>
            <a:r>
              <a:rPr lang="en-US" altLang="it-IT" sz="1200">
                <a:solidFill>
                  <a:srgbClr val="000000"/>
                </a:solidFill>
                <a:latin typeface="Comic Sans MS" panose="030F0702030302020204" pitchFamily="66" charset="0"/>
              </a:rPr>
              <a:t>Typical dc SQUID layout</a:t>
            </a:r>
          </a:p>
          <a:p>
            <a:pPr algn="ctr" fontAlgn="base">
              <a:spcBef>
                <a:spcPct val="0"/>
              </a:spcBef>
              <a:spcAft>
                <a:spcPct val="0"/>
              </a:spcAft>
            </a:pPr>
            <a:r>
              <a:rPr lang="en-US" altLang="it-IT" sz="1200">
                <a:solidFill>
                  <a:srgbClr val="000000"/>
                </a:solidFill>
                <a:latin typeface="Comic Sans MS" panose="030F0702030302020204" pitchFamily="66" charset="0"/>
              </a:rPr>
              <a:t>Square Washer - L</a:t>
            </a:r>
            <a:r>
              <a:rPr lang="en-US" altLang="it-IT" sz="1200" baseline="-25000">
                <a:solidFill>
                  <a:srgbClr val="000000"/>
                </a:solidFill>
                <a:latin typeface="Comic Sans MS" panose="030F0702030302020204" pitchFamily="66" charset="0"/>
              </a:rPr>
              <a:t>s</a:t>
            </a:r>
            <a:r>
              <a:rPr lang="en-US" altLang="it-IT" sz="1200">
                <a:solidFill>
                  <a:srgbClr val="000000"/>
                </a:solidFill>
                <a:latin typeface="Comic Sans MS" panose="030F0702030302020204" pitchFamily="66" charset="0"/>
              </a:rPr>
              <a:t>=80-300 pH</a:t>
            </a:r>
          </a:p>
        </p:txBody>
      </p:sp>
      <p:sp>
        <p:nvSpPr>
          <p:cNvPr id="68902" name="Text Box 294"/>
          <p:cNvSpPr txBox="1">
            <a:spLocks noChangeArrowheads="1"/>
          </p:cNvSpPr>
          <p:nvPr/>
        </p:nvSpPr>
        <p:spPr bwMode="auto">
          <a:xfrm>
            <a:off x="4046538" y="1089025"/>
            <a:ext cx="1731962" cy="31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Uncoupled SQUID</a:t>
            </a:r>
          </a:p>
        </p:txBody>
      </p:sp>
      <p:sp>
        <p:nvSpPr>
          <p:cNvPr id="68903" name="Text Box 295"/>
          <p:cNvSpPr txBox="1">
            <a:spLocks noChangeArrowheads="1"/>
          </p:cNvSpPr>
          <p:nvPr/>
        </p:nvSpPr>
        <p:spPr bwMode="auto">
          <a:xfrm>
            <a:off x="4167188" y="3681413"/>
            <a:ext cx="1520825" cy="31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1400">
                <a:solidFill>
                  <a:srgbClr val="000000"/>
                </a:solidFill>
                <a:latin typeface="Comic Sans MS" panose="030F0702030302020204" pitchFamily="66" charset="0"/>
              </a:rPr>
              <a:t>Coupled SQUID</a:t>
            </a:r>
          </a:p>
        </p:txBody>
      </p:sp>
      <p:sp>
        <p:nvSpPr>
          <p:cNvPr id="68904" name="Text Box 296"/>
          <p:cNvSpPr txBox="1">
            <a:spLocks noChangeArrowheads="1"/>
          </p:cNvSpPr>
          <p:nvPr/>
        </p:nvSpPr>
        <p:spPr bwMode="auto">
          <a:xfrm>
            <a:off x="3444875" y="4972050"/>
            <a:ext cx="889000" cy="2841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it-IT" sz="1200">
                <a:solidFill>
                  <a:srgbClr val="000000"/>
                </a:solidFill>
                <a:latin typeface="Comic Sans MS" panose="030F0702030302020204" pitchFamily="66" charset="0"/>
              </a:rPr>
              <a:t>Input Coil</a:t>
            </a:r>
          </a:p>
        </p:txBody>
      </p:sp>
      <p:sp>
        <p:nvSpPr>
          <p:cNvPr id="68905" name="Text Box 297"/>
          <p:cNvSpPr txBox="1">
            <a:spLocks noChangeArrowheads="1"/>
          </p:cNvSpPr>
          <p:nvPr/>
        </p:nvSpPr>
        <p:spPr bwMode="auto">
          <a:xfrm rot="16200000">
            <a:off x="8189119" y="3283744"/>
            <a:ext cx="1395412"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it-IT" sz="900">
                <a:solidFill>
                  <a:srgbClr val="000000"/>
                </a:solidFill>
                <a:latin typeface="Comic Sans MS" panose="030F0702030302020204" pitchFamily="66" charset="0"/>
              </a:rPr>
              <a:t>R. Cantor and D. Koelle</a:t>
            </a:r>
          </a:p>
        </p:txBody>
      </p:sp>
      <p:sp>
        <p:nvSpPr>
          <p:cNvPr id="202"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203"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204"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8</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636762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89529" y="1780872"/>
            <a:ext cx="6364941" cy="1200329"/>
          </a:xfrm>
          <a:prstGeom prst="rect">
            <a:avLst/>
          </a:prstGeom>
        </p:spPr>
        <p:txBody>
          <a:bodyPr wrap="square">
            <a:spAutoFit/>
          </a:bodyPr>
          <a:lstStyle/>
          <a:p>
            <a:pPr algn="just" fontAlgn="base">
              <a:spcBef>
                <a:spcPct val="0"/>
              </a:spcBef>
              <a:spcAft>
                <a:spcPct val="0"/>
              </a:spcAft>
            </a:pPr>
            <a:r>
              <a:rPr lang="en-US" altLang="it-IT" dirty="0">
                <a:solidFill>
                  <a:srgbClr val="000000"/>
                </a:solidFill>
                <a:latin typeface="Calibri" panose="020F0502020204030204" pitchFamily="34" charset="0"/>
                <a:cs typeface="Calibri" panose="020F0502020204030204" pitchFamily="34" charset="0"/>
              </a:rPr>
              <a:t>The conventional square-washer SQUID can be operated as a low-noise amplifier up to about 100 </a:t>
            </a:r>
            <a:r>
              <a:rPr lang="en-US" altLang="it-IT" dirty="0" err="1">
                <a:solidFill>
                  <a:srgbClr val="000000"/>
                </a:solidFill>
                <a:latin typeface="Calibri" panose="020F0502020204030204" pitchFamily="34" charset="0"/>
                <a:cs typeface="Calibri" panose="020F0502020204030204" pitchFamily="34" charset="0"/>
              </a:rPr>
              <a:t>MHz.</a:t>
            </a:r>
            <a:r>
              <a:rPr lang="en-US" altLang="it-IT" dirty="0">
                <a:solidFill>
                  <a:srgbClr val="000000"/>
                </a:solidFill>
                <a:latin typeface="Calibri" panose="020F0502020204030204" pitchFamily="34" charset="0"/>
                <a:cs typeface="Calibri" panose="020F0502020204030204" pitchFamily="34" charset="0"/>
              </a:rPr>
              <a:t> At higher frequencies the parasitic capacitance between the input coil and the square washer lowers the gain to useless levels </a:t>
            </a:r>
          </a:p>
        </p:txBody>
      </p:sp>
      <p:pic>
        <p:nvPicPr>
          <p:cNvPr id="3" name="Immagine 2"/>
          <p:cNvPicPr>
            <a:picLocks noChangeAspect="1"/>
          </p:cNvPicPr>
          <p:nvPr/>
        </p:nvPicPr>
        <p:blipFill>
          <a:blip r:embed="rId2"/>
          <a:stretch>
            <a:fillRect/>
          </a:stretch>
        </p:blipFill>
        <p:spPr>
          <a:xfrm>
            <a:off x="3000369" y="3891704"/>
            <a:ext cx="2712955" cy="1261981"/>
          </a:xfrm>
          <a:prstGeom prst="rect">
            <a:avLst/>
          </a:prstGeom>
        </p:spPr>
      </p:pic>
      <p:sp>
        <p:nvSpPr>
          <p:cNvPr id="4" name="CasellaDiTesto 3"/>
          <p:cNvSpPr txBox="1"/>
          <p:nvPr/>
        </p:nvSpPr>
        <p:spPr>
          <a:xfrm>
            <a:off x="833717" y="408704"/>
            <a:ext cx="4650632" cy="461665"/>
          </a:xfrm>
          <a:prstGeom prst="rect">
            <a:avLst/>
          </a:prstGeom>
          <a:noFill/>
          <a:ln w="25400">
            <a:solidFill>
              <a:srgbClr val="FF0000"/>
            </a:solidFill>
          </a:ln>
        </p:spPr>
        <p:txBody>
          <a:bodyPr wrap="none" rtlCol="0">
            <a:spAutoFit/>
          </a:bodyPr>
          <a:lstStyle/>
          <a:p>
            <a:r>
              <a:rPr lang="it-IT" sz="2400" dirty="0" smtClean="0">
                <a:solidFill>
                  <a:srgbClr val="FF0000"/>
                </a:solidFill>
                <a:latin typeface="Calibri" panose="020F0502020204030204" pitchFamily="34" charset="0"/>
                <a:cs typeface="Calibri" panose="020F0502020204030204" pitchFamily="34" charset="0"/>
              </a:rPr>
              <a:t>Lo SQUID per KLASH @ 70-250 MHz</a:t>
            </a:r>
            <a:endParaRPr lang="en-US" sz="2400" dirty="0">
              <a:solidFill>
                <a:srgbClr val="FF0000"/>
              </a:solidFill>
              <a:latin typeface="Calibri" panose="020F0502020204030204" pitchFamily="34" charset="0"/>
              <a:cs typeface="Calibri" panose="020F0502020204030204" pitchFamily="34" charset="0"/>
            </a:endParaRPr>
          </a:p>
        </p:txBody>
      </p:sp>
      <p:sp>
        <p:nvSpPr>
          <p:cNvPr id="9" name="CasellaDiTesto 8"/>
          <p:cNvSpPr txBox="1"/>
          <p:nvPr/>
        </p:nvSpPr>
        <p:spPr>
          <a:xfrm>
            <a:off x="6293222" y="385482"/>
            <a:ext cx="2052917" cy="646331"/>
          </a:xfrm>
          <a:prstGeom prst="rect">
            <a:avLst/>
          </a:prstGeom>
          <a:noFill/>
          <a:ln w="25400">
            <a:solidFill>
              <a:srgbClr val="FF0000"/>
            </a:solidFill>
          </a:ln>
        </p:spPr>
        <p:txBody>
          <a:bodyPr wrap="square" rtlCol="0">
            <a:spAutoFit/>
          </a:bodyPr>
          <a:lstStyle/>
          <a:p>
            <a:r>
              <a:rPr lang="en-US" dirty="0" smtClean="0">
                <a:solidFill>
                  <a:srgbClr val="FF0000"/>
                </a:solidFill>
                <a:latin typeface="Calibri" panose="020F0502020204030204" pitchFamily="34" charset="0"/>
                <a:cs typeface="Calibri" panose="020F0502020204030204" pitchFamily="34" charset="0"/>
              </a:rPr>
              <a:t>Il </a:t>
            </a:r>
            <a:r>
              <a:rPr lang="en-US" dirty="0" err="1" smtClean="0">
                <a:solidFill>
                  <a:srgbClr val="FF0000"/>
                </a:solidFill>
                <a:latin typeface="Calibri" panose="020F0502020204030204" pitchFamily="34" charset="0"/>
                <a:cs typeface="Calibri" panose="020F0502020204030204" pitchFamily="34" charset="0"/>
              </a:rPr>
              <a:t>Problema</a:t>
            </a:r>
            <a:r>
              <a:rPr lang="en-US" dirty="0" smtClean="0">
                <a:solidFill>
                  <a:srgbClr val="FF0000"/>
                </a:solidFill>
                <a:latin typeface="Calibri" panose="020F0502020204030204" pitchFamily="34" charset="0"/>
                <a:cs typeface="Calibri" panose="020F0502020204030204" pitchFamily="34" charset="0"/>
              </a:rPr>
              <a:t> </a:t>
            </a:r>
            <a:endParaRPr lang="en-US" dirty="0" smtClean="0">
              <a:solidFill>
                <a:srgbClr val="FF0000"/>
              </a:solidFill>
              <a:latin typeface="Calibri" panose="020F0502020204030204" pitchFamily="34" charset="0"/>
              <a:cs typeface="Calibri" panose="020F0502020204030204" pitchFamily="34" charset="0"/>
            </a:endParaRPr>
          </a:p>
          <a:p>
            <a:r>
              <a:rPr lang="en-US" dirty="0" err="1" smtClean="0">
                <a:solidFill>
                  <a:srgbClr val="FF0000"/>
                </a:solidFill>
                <a:latin typeface="Calibri" panose="020F0502020204030204" pitchFamily="34" charset="0"/>
                <a:cs typeface="Calibri" panose="020F0502020204030204" pitchFamily="34" charset="0"/>
              </a:rPr>
              <a:t>dell’alta</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frequenza</a:t>
            </a:r>
            <a:endParaRPr lang="en-US" dirty="0">
              <a:solidFill>
                <a:srgbClr val="FF0000"/>
              </a:solidFill>
              <a:latin typeface="Calibri" panose="020F0502020204030204" pitchFamily="34" charset="0"/>
              <a:cs typeface="Calibri" panose="020F0502020204030204" pitchFamily="34" charset="0"/>
            </a:endParaRPr>
          </a:p>
        </p:txBody>
      </p:sp>
      <p:sp>
        <p:nvSpPr>
          <p:cNvPr id="13" name="Segnaposto data 9"/>
          <p:cNvSpPr txBox="1">
            <a:spLocks/>
          </p:cNvSpPr>
          <p:nvPr/>
        </p:nvSpPr>
        <p:spPr>
          <a:xfrm>
            <a:off x="628650" y="6356351"/>
            <a:ext cx="2057400" cy="365125"/>
          </a:xfrm>
          <a:prstGeom prst="rect">
            <a:avLst/>
          </a:prstGeom>
        </p:spPr>
        <p:txBody>
          <a:bodyPr vert="horz" lIns="91440" tIns="45720" rIns="91440" bIns="45720" rtlCol="0" anchor="ctr"/>
          <a:lstStyle>
            <a:defPPr>
              <a:defRPr lang="it-IT"/>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mtClean="0">
                <a:solidFill>
                  <a:prstClr val="black">
                    <a:tint val="75000"/>
                  </a:prstClr>
                </a:solidFill>
                <a:latin typeface="Calibri" panose="020F0502020204030204"/>
              </a:rPr>
              <a:t>30/11/18</a:t>
            </a:r>
            <a:endParaRPr lang="en-US">
              <a:solidFill>
                <a:prstClr val="black">
                  <a:tint val="75000"/>
                </a:prstClr>
              </a:solidFill>
              <a:latin typeface="Calibri" panose="020F0502020204030204"/>
            </a:endParaRPr>
          </a:p>
        </p:txBody>
      </p:sp>
      <p:sp>
        <p:nvSpPr>
          <p:cNvPr id="14" name="Segnaposto piè di pagina 10"/>
          <p:cNvSpPr txBox="1">
            <a:spLocks/>
          </p:cNvSpPr>
          <p:nvPr/>
        </p:nvSpPr>
        <p:spPr>
          <a:xfrm>
            <a:off x="3028950" y="6356351"/>
            <a:ext cx="3086100" cy="365125"/>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tint val="75000"/>
                  </a:prstClr>
                </a:solidFill>
                <a:latin typeface="Calibri" panose="020F0502020204030204"/>
              </a:rPr>
              <a:t>Klash kick-off meeting LNF</a:t>
            </a:r>
            <a:endParaRPr lang="en-US">
              <a:solidFill>
                <a:prstClr val="black">
                  <a:tint val="75000"/>
                </a:prstClr>
              </a:solidFill>
              <a:latin typeface="Calibri" panose="020F0502020204030204"/>
            </a:endParaRPr>
          </a:p>
        </p:txBody>
      </p:sp>
      <p:sp>
        <p:nvSpPr>
          <p:cNvPr id="15" name="Segnaposto numero diapositiva 11"/>
          <p:cNvSpPr txBox="1">
            <a:spLocks/>
          </p:cNvSpPr>
          <p:nvPr/>
        </p:nvSpPr>
        <p:spPr>
          <a:xfrm>
            <a:off x="6457950" y="6356351"/>
            <a:ext cx="20574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tint val="75000"/>
                  </a:prstClr>
                </a:solidFill>
                <a:latin typeface="Calibri" panose="020F0502020204030204"/>
              </a:rPr>
              <a:t>9</a:t>
            </a:r>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95165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2620</TotalTime>
  <Words>1635</Words>
  <Application>Microsoft Office PowerPoint</Application>
  <PresentationFormat>Presentazione su schermo (4:3)</PresentationFormat>
  <Paragraphs>389</Paragraphs>
  <Slides>23</Slides>
  <Notes>16</Notes>
  <HiddenSlides>0</HiddenSlides>
  <MMClips>0</MMClips>
  <ScaleCrop>false</ScaleCrop>
  <HeadingPairs>
    <vt:vector size="8" baseType="variant">
      <vt:variant>
        <vt:lpstr>Caratteri utilizzati</vt:lpstr>
      </vt:variant>
      <vt:variant>
        <vt:i4>7</vt:i4>
      </vt:variant>
      <vt:variant>
        <vt:lpstr>Tema</vt:lpstr>
      </vt:variant>
      <vt:variant>
        <vt:i4>3</vt:i4>
      </vt:variant>
      <vt:variant>
        <vt:lpstr>Server OLE incorporati</vt:lpstr>
      </vt:variant>
      <vt:variant>
        <vt:i4>1</vt:i4>
      </vt:variant>
      <vt:variant>
        <vt:lpstr>Titoli diapositive</vt:lpstr>
      </vt:variant>
      <vt:variant>
        <vt:i4>23</vt:i4>
      </vt:variant>
    </vt:vector>
  </HeadingPairs>
  <TitlesOfParts>
    <vt:vector size="34" baseType="lpstr">
      <vt:lpstr>Arial</vt:lpstr>
      <vt:lpstr>Calibri</vt:lpstr>
      <vt:lpstr>Calibri Light</vt:lpstr>
      <vt:lpstr>Comic Sans MS</vt:lpstr>
      <vt:lpstr>MT Extra</vt:lpstr>
      <vt:lpstr>Symbol</vt:lpstr>
      <vt:lpstr>Times New Roman</vt:lpstr>
      <vt:lpstr>Tema di Office</vt:lpstr>
      <vt:lpstr>Default Design</vt:lpstr>
      <vt:lpstr>1_Default Design</vt:lpstr>
      <vt:lpstr>Equation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Falferi</dc:creator>
  <cp:lastModifiedBy>Paolo Falferi</cp:lastModifiedBy>
  <cp:revision>78</cp:revision>
  <dcterms:created xsi:type="dcterms:W3CDTF">2018-11-25T08:50:02Z</dcterms:created>
  <dcterms:modified xsi:type="dcterms:W3CDTF">2018-11-28T16:07:00Z</dcterms:modified>
</cp:coreProperties>
</file>