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57" r:id="rId4"/>
    <p:sldId id="263" r:id="rId5"/>
    <p:sldId id="264" r:id="rId6"/>
    <p:sldId id="265" r:id="rId7"/>
    <p:sldId id="259" r:id="rId8"/>
    <p:sldId id="262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D7FF-2025-458D-900F-CB991008DC21}" type="datetimeFigureOut">
              <a:rPr lang="it-IT" smtClean="0"/>
              <a:t>30/11/2018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369A-69DE-461D-9327-258DC337D9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50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D7FF-2025-458D-900F-CB991008DC21}" type="datetimeFigureOut">
              <a:rPr lang="it-IT" smtClean="0"/>
              <a:t>30/11/2018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369A-69DE-461D-9327-258DC337D9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14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D7FF-2025-458D-900F-CB991008DC21}" type="datetimeFigureOut">
              <a:rPr lang="it-IT" smtClean="0"/>
              <a:t>30/11/2018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369A-69DE-461D-9327-258DC337D9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23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D7FF-2025-458D-900F-CB991008DC21}" type="datetimeFigureOut">
              <a:rPr lang="it-IT" smtClean="0"/>
              <a:t>30/11/2018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369A-69DE-461D-9327-258DC337D9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190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D7FF-2025-458D-900F-CB991008DC21}" type="datetimeFigureOut">
              <a:rPr lang="it-IT" smtClean="0"/>
              <a:t>30/11/2018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369A-69DE-461D-9327-258DC337D9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97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D7FF-2025-458D-900F-CB991008DC21}" type="datetimeFigureOut">
              <a:rPr lang="it-IT" smtClean="0"/>
              <a:t>30/11/2018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369A-69DE-461D-9327-258DC337D9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26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D7FF-2025-458D-900F-CB991008DC21}" type="datetimeFigureOut">
              <a:rPr lang="it-IT" smtClean="0"/>
              <a:t>30/11/2018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369A-69DE-461D-9327-258DC337D9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03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D7FF-2025-458D-900F-CB991008DC21}" type="datetimeFigureOut">
              <a:rPr lang="it-IT" smtClean="0"/>
              <a:t>30/11/2018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369A-69DE-461D-9327-258DC337D9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88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D7FF-2025-458D-900F-CB991008DC21}" type="datetimeFigureOut">
              <a:rPr lang="it-IT" smtClean="0"/>
              <a:t>30/11/2018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369A-69DE-461D-9327-258DC337D9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931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D7FF-2025-458D-900F-CB991008DC21}" type="datetimeFigureOut">
              <a:rPr lang="it-IT" smtClean="0"/>
              <a:t>30/11/2018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369A-69DE-461D-9327-258DC337D9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029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D7FF-2025-458D-900F-CB991008DC21}" type="datetimeFigureOut">
              <a:rPr lang="it-IT" smtClean="0"/>
              <a:t>30/11/2018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369A-69DE-461D-9327-258DC337D9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5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1D7FF-2025-458D-900F-CB991008DC21}" type="datetimeFigureOut">
              <a:rPr lang="it-IT" smtClean="0"/>
              <a:t>30/11/2018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B369A-69DE-461D-9327-258DC337D9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58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26651" y="1557930"/>
            <a:ext cx="5680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/>
              <a:t>KLASH RF DESIGN</a:t>
            </a:r>
            <a:endParaRPr lang="it-IT" sz="6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439164" y="3245224"/>
            <a:ext cx="58677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D. Alesini</a:t>
            </a:r>
          </a:p>
          <a:p>
            <a:pPr algn="ctr"/>
            <a:r>
              <a:rPr lang="it-IT" dirty="0" smtClean="0"/>
              <a:t>(LNF-INFN)</a:t>
            </a:r>
          </a:p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 smtClean="0"/>
              <a:t>On </a:t>
            </a:r>
            <a:r>
              <a:rPr lang="it-IT" dirty="0" err="1" smtClean="0"/>
              <a:t>behalf</a:t>
            </a:r>
            <a:r>
              <a:rPr lang="it-IT" dirty="0" smtClean="0"/>
              <a:t> of the RF </a:t>
            </a:r>
            <a:r>
              <a:rPr lang="it-IT" dirty="0" err="1" smtClean="0"/>
              <a:t>klash</a:t>
            </a:r>
            <a:r>
              <a:rPr lang="it-IT" dirty="0" smtClean="0"/>
              <a:t> </a:t>
            </a:r>
            <a:r>
              <a:rPr lang="en-US" dirty="0" smtClean="0"/>
              <a:t>designing</a:t>
            </a:r>
            <a:r>
              <a:rPr lang="it-IT" dirty="0" smtClean="0"/>
              <a:t> team (D. Alesini, S. Tocci)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767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33" y="367652"/>
            <a:ext cx="3142311" cy="294736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675965" y="0"/>
            <a:ext cx="39942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/>
              <a:t>FROM KLASH PROPOSAL</a:t>
            </a:r>
            <a:endParaRPr lang="it-IT" sz="3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256" y="774824"/>
            <a:ext cx="3603409" cy="200419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337" y="4639136"/>
            <a:ext cx="2175764" cy="192073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084674" y="4418310"/>
            <a:ext cx="98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coupling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575994" y="55399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tuning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/>
          <a:srcRect l="3598"/>
          <a:stretch/>
        </p:blipFill>
        <p:spPr>
          <a:xfrm>
            <a:off x="28633" y="3966646"/>
            <a:ext cx="6468083" cy="2891354"/>
          </a:xfrm>
          <a:prstGeom prst="rect">
            <a:avLst/>
          </a:prstGeom>
        </p:spPr>
      </p:pic>
      <p:cxnSp>
        <p:nvCxnSpPr>
          <p:cNvPr id="14" name="Connettore 2 13"/>
          <p:cNvCxnSpPr/>
          <p:nvPr/>
        </p:nvCxnSpPr>
        <p:spPr>
          <a:xfrm>
            <a:off x="4742329" y="1272988"/>
            <a:ext cx="331695" cy="493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394026" y="96623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Cu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378567" y="55995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Cu@300K</a:t>
            </a:r>
            <a:endParaRPr lang="it-IT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49" y="2561360"/>
            <a:ext cx="2126334" cy="140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6" t="40529" r="32870" b="49971"/>
          <a:stretch/>
        </p:blipFill>
        <p:spPr bwMode="auto">
          <a:xfrm>
            <a:off x="5225015" y="3090247"/>
            <a:ext cx="3874799" cy="68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reccia a destra 18"/>
          <p:cNvSpPr/>
          <p:nvPr/>
        </p:nvSpPr>
        <p:spPr>
          <a:xfrm>
            <a:off x="5744827" y="3140831"/>
            <a:ext cx="604676" cy="246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02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3706" t="19632" r="25737" b="6650"/>
          <a:stretch/>
        </p:blipFill>
        <p:spPr>
          <a:xfrm>
            <a:off x="600636" y="3018563"/>
            <a:ext cx="2393576" cy="254851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28556" t="36893" r="52413" b="50227"/>
          <a:stretch/>
        </p:blipFill>
        <p:spPr>
          <a:xfrm>
            <a:off x="502024" y="5564701"/>
            <a:ext cx="2859741" cy="108869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l="28632" t="37124" r="58511" b="49724"/>
          <a:stretch/>
        </p:blipFill>
        <p:spPr>
          <a:xfrm>
            <a:off x="3675527" y="5547692"/>
            <a:ext cx="1951195" cy="112271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/>
          <a:srcRect l="23029" t="17160" r="25399" b="8196"/>
          <a:stretch/>
        </p:blipFill>
        <p:spPr>
          <a:xfrm>
            <a:off x="3448144" y="2919950"/>
            <a:ext cx="2405963" cy="254284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6"/>
          <a:srcRect l="22238" t="19014" r="25060" b="7577"/>
          <a:stretch/>
        </p:blipFill>
        <p:spPr>
          <a:xfrm>
            <a:off x="6308039" y="3122848"/>
            <a:ext cx="2403067" cy="244423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7"/>
          <a:srcRect l="29541" t="36984" r="57959" b="49946"/>
          <a:stretch/>
        </p:blipFill>
        <p:spPr>
          <a:xfrm>
            <a:off x="6556388" y="5530684"/>
            <a:ext cx="1906368" cy="112126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084295" y="7036"/>
            <a:ext cx="60394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/>
              <a:t>OTHER POSSIBLE TUNING SOLUTIONS</a:t>
            </a:r>
            <a:endParaRPr lang="it-IT" sz="30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8"/>
          <a:srcRect l="22666" t="3857" r="22580" b="4314"/>
          <a:stretch/>
        </p:blipFill>
        <p:spPr>
          <a:xfrm>
            <a:off x="3448144" y="540361"/>
            <a:ext cx="2534161" cy="2464565"/>
          </a:xfrm>
          <a:prstGeom prst="rect">
            <a:avLst/>
          </a:prstGeom>
        </p:spPr>
      </p:pic>
      <p:sp>
        <p:nvSpPr>
          <p:cNvPr id="13" name="Ovale 12"/>
          <p:cNvSpPr/>
          <p:nvPr/>
        </p:nvSpPr>
        <p:spPr>
          <a:xfrm>
            <a:off x="3791860" y="1863380"/>
            <a:ext cx="796432" cy="823575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3791860" y="918399"/>
            <a:ext cx="796432" cy="823575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4836250" y="918398"/>
            <a:ext cx="796432" cy="823575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4836250" y="1830585"/>
            <a:ext cx="796432" cy="823575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45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1" y="538989"/>
            <a:ext cx="2843808" cy="18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32" y="764909"/>
            <a:ext cx="2713684" cy="18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3016"/>
            <a:ext cx="3992355" cy="316835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73016"/>
            <a:ext cx="3888115" cy="3085626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5" t="12207" r="18240" b="43074"/>
          <a:stretch/>
        </p:blipFill>
        <p:spPr bwMode="auto">
          <a:xfrm>
            <a:off x="3047189" y="532488"/>
            <a:ext cx="2795801" cy="304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ttore 2 10"/>
          <p:cNvCxnSpPr/>
          <p:nvPr/>
        </p:nvCxnSpPr>
        <p:spPr>
          <a:xfrm flipV="1">
            <a:off x="4536141" y="1547101"/>
            <a:ext cx="504056" cy="505651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249837" y="1295977"/>
            <a:ext cx="1534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Tuner</a:t>
            </a:r>
            <a:r>
              <a:rPr lang="it-IT" dirty="0" smtClean="0"/>
              <a:t> position</a:t>
            </a:r>
            <a:endParaRPr lang="it-IT" dirty="0"/>
          </a:p>
        </p:txBody>
      </p:sp>
      <p:cxnSp>
        <p:nvCxnSpPr>
          <p:cNvPr id="3" name="Connettore 2 2"/>
          <p:cNvCxnSpPr/>
          <p:nvPr/>
        </p:nvCxnSpPr>
        <p:spPr>
          <a:xfrm flipV="1">
            <a:off x="4392125" y="2267181"/>
            <a:ext cx="0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248109" y="277123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363845" y="-56668"/>
            <a:ext cx="55620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/>
              <a:t>TUNING RESULTS: EXAMPLES (1/2)</a:t>
            </a:r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260438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53" y="400642"/>
            <a:ext cx="3851920" cy="288894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99" y="403072"/>
            <a:ext cx="3965848" cy="297438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13379"/>
            <a:ext cx="4061084" cy="304057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00" y="3550024"/>
            <a:ext cx="4189146" cy="313645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851920" y="297438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R=100 mm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789167" y="403072"/>
            <a:ext cx="1226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tuners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63845" y="-56668"/>
            <a:ext cx="55620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/>
              <a:t>TUNING RESULTS: EXAMPLES (2/2)</a:t>
            </a:r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19821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83" y="3304458"/>
            <a:ext cx="4095378" cy="342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5" y="610951"/>
            <a:ext cx="5256584" cy="289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488021" y="1349302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tuner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262397" y="6030703"/>
            <a:ext cx="131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Eight</a:t>
            </a:r>
            <a:r>
              <a:rPr lang="it-IT" dirty="0" smtClean="0"/>
              <a:t> </a:t>
            </a:r>
            <a:r>
              <a:rPr lang="it-IT" dirty="0" err="1" smtClean="0"/>
              <a:t>tuners</a:t>
            </a:r>
            <a:endParaRPr lang="it-IT" dirty="0"/>
          </a:p>
        </p:txBody>
      </p:sp>
      <p:sp>
        <p:nvSpPr>
          <p:cNvPr id="3" name="Ovale 2"/>
          <p:cNvSpPr/>
          <p:nvPr/>
        </p:nvSpPr>
        <p:spPr>
          <a:xfrm>
            <a:off x="7524328" y="3330600"/>
            <a:ext cx="1619672" cy="25321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998578" y="206084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Mode mixing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7884368" y="2430180"/>
            <a:ext cx="262042" cy="8579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0839"/>
            <a:ext cx="3024336" cy="200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827584" y="6381328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</a:t>
            </a:r>
            <a:r>
              <a:rPr lang="it-IT" baseline="-25000" dirty="0" err="1" smtClean="0"/>
              <a:t>RF</a:t>
            </a:r>
            <a:r>
              <a:rPr lang="it-IT" dirty="0" smtClean="0"/>
              <a:t>=231 MHz Q=500000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852856" y="-22808"/>
            <a:ext cx="53478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/>
              <a:t>TUNING RESULTS: MODE MIXING</a:t>
            </a:r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23357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55478" t="33842" r="16982" b="23233"/>
          <a:stretch/>
        </p:blipFill>
        <p:spPr>
          <a:xfrm>
            <a:off x="4964700" y="972666"/>
            <a:ext cx="1251488" cy="1034517"/>
          </a:xfrm>
          <a:prstGeom prst="rect">
            <a:avLst/>
          </a:prstGeom>
        </p:spPr>
      </p:pic>
      <p:cxnSp>
        <p:nvCxnSpPr>
          <p:cNvPr id="5" name="Connettore 2 4"/>
          <p:cNvCxnSpPr/>
          <p:nvPr/>
        </p:nvCxnSpPr>
        <p:spPr>
          <a:xfrm>
            <a:off x="5983567" y="2259706"/>
            <a:ext cx="232621" cy="60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 flipH="1">
            <a:off x="6355157" y="1156008"/>
            <a:ext cx="8685" cy="84169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5861993" y="2243831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2R_in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385094" y="1441960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2R_out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5755186" y="1149832"/>
            <a:ext cx="608657" cy="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/>
          <p:cNvCxnSpPr/>
          <p:nvPr/>
        </p:nvCxnSpPr>
        <p:spPr>
          <a:xfrm flipV="1">
            <a:off x="5719225" y="1997701"/>
            <a:ext cx="644618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/>
          <p:cNvCxnSpPr/>
          <p:nvPr/>
        </p:nvCxnSpPr>
        <p:spPr>
          <a:xfrm>
            <a:off x="6011534" y="1801935"/>
            <a:ext cx="0" cy="4368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H="1">
            <a:off x="6187594" y="1735481"/>
            <a:ext cx="263" cy="503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" y="857250"/>
            <a:ext cx="23481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950" dirty="0"/>
              <a:t>KLASH: </a:t>
            </a:r>
            <a:r>
              <a:rPr lang="it-IT" sz="2100" dirty="0"/>
              <a:t>coaxial cable</a:t>
            </a:r>
            <a:endParaRPr lang="it-IT" sz="1950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3"/>
          <a:srcRect l="34301" t="5029" r="37918" b="36958"/>
          <a:stretch/>
        </p:blipFill>
        <p:spPr>
          <a:xfrm>
            <a:off x="7045648" y="1140279"/>
            <a:ext cx="1952881" cy="2816755"/>
          </a:xfrm>
          <a:prstGeom prst="rect">
            <a:avLst/>
          </a:prstGeom>
        </p:spPr>
      </p:pic>
      <p:cxnSp>
        <p:nvCxnSpPr>
          <p:cNvPr id="16" name="Connettore 2 15"/>
          <p:cNvCxnSpPr>
            <a:stCxn id="17" idx="2"/>
          </p:cNvCxnSpPr>
          <p:nvPr/>
        </p:nvCxnSpPr>
        <p:spPr>
          <a:xfrm flipH="1">
            <a:off x="7528022" y="1249665"/>
            <a:ext cx="472625" cy="37510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657174" y="972666"/>
            <a:ext cx="6869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/>
              <a:t>Dipole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8012285" y="2977159"/>
            <a:ext cx="6115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/>
              <a:t>Beta</a:t>
            </a:r>
          </a:p>
        </p:txBody>
      </p:sp>
      <p:cxnSp>
        <p:nvCxnSpPr>
          <p:cNvPr id="19" name="Connettore 2 18"/>
          <p:cNvCxnSpPr/>
          <p:nvPr/>
        </p:nvCxnSpPr>
        <p:spPr>
          <a:xfrm>
            <a:off x="7948079" y="2980759"/>
            <a:ext cx="128412" cy="41593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el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27909"/>
              </p:ext>
            </p:extLst>
          </p:nvPr>
        </p:nvGraphicFramePr>
        <p:xfrm>
          <a:off x="4839634" y="3419732"/>
          <a:ext cx="1637662" cy="1066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831">
                  <a:extLst>
                    <a:ext uri="{9D8B030D-6E8A-4147-A177-3AD203B41FA5}">
                      <a16:colId xmlns:a16="http://schemas.microsoft.com/office/drawing/2014/main" val="1521846678"/>
                    </a:ext>
                  </a:extLst>
                </a:gridCol>
                <a:gridCol w="818831">
                  <a:extLst>
                    <a:ext uri="{9D8B030D-6E8A-4147-A177-3AD203B41FA5}">
                      <a16:colId xmlns:a16="http://schemas.microsoft.com/office/drawing/2014/main" val="831413544"/>
                    </a:ext>
                  </a:extLst>
                </a:gridCol>
              </a:tblGrid>
              <a:tr h="31215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R_in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K=1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7723025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0.25</a:t>
                      </a:r>
                      <a:r>
                        <a:rPr lang="it-IT" sz="1200" baseline="0" dirty="0" smtClean="0"/>
                        <a:t> mm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130 mm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2442270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 mm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107 mm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603701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2.5</a:t>
                      </a:r>
                      <a:r>
                        <a:rPr lang="it-IT" sz="1200" baseline="0" dirty="0" smtClean="0"/>
                        <a:t> mm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111 mm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64817121"/>
                  </a:ext>
                </a:extLst>
              </a:tr>
            </a:tbl>
          </a:graphicData>
        </a:graphic>
      </p:graphicFrame>
      <p:sp>
        <p:nvSpPr>
          <p:cNvPr id="26" name="CasellaDiTesto 25"/>
          <p:cNvSpPr txBox="1"/>
          <p:nvPr/>
        </p:nvSpPr>
        <p:spPr>
          <a:xfrm>
            <a:off x="8109177" y="3676000"/>
            <a:ext cx="115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KLASH cavity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123411" y="1366634"/>
            <a:ext cx="410697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/>
              <a:t>coaxial cable EZ_86_CU_TP_M17 (standard SMA; QUAX dipole) </a:t>
            </a:r>
          </a:p>
          <a:p>
            <a:r>
              <a:rPr lang="it-IT" sz="1200" dirty="0"/>
              <a:t>R_in= 0.25 mm</a:t>
            </a:r>
          </a:p>
          <a:p>
            <a:r>
              <a:rPr lang="it-IT" sz="1200" dirty="0"/>
              <a:t>R_out= 1.1 mm </a:t>
            </a: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4"/>
          <a:srcRect l="21124" t="2797" r="21790"/>
          <a:stretch/>
        </p:blipFill>
        <p:spPr>
          <a:xfrm>
            <a:off x="195973" y="2090756"/>
            <a:ext cx="3961856" cy="3915000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1851213" y="-206"/>
            <a:ext cx="52657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/>
              <a:t>POSSIBLE COUPLING SOLUTIONS</a:t>
            </a:r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97104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09918" y="0"/>
            <a:ext cx="70019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/>
              <a:t>LIST OF ITEMS TO BE STUDIED FOR THE CDR</a:t>
            </a:r>
            <a:endParaRPr lang="it-IT" sz="3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7576" y="887506"/>
            <a:ext cx="90364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1600" b="1" dirty="0" smtClean="0"/>
              <a:t>Tuning </a:t>
            </a:r>
            <a:r>
              <a:rPr lang="en-US" sz="1600" b="1" dirty="0" smtClean="0"/>
              <a:t>system </a:t>
            </a:r>
            <a:r>
              <a:rPr lang="en-US" sz="1600" b="1" dirty="0" smtClean="0"/>
              <a:t>final design </a:t>
            </a:r>
            <a:r>
              <a:rPr lang="en-US" sz="1600" dirty="0" smtClean="0"/>
              <a:t>studying </a:t>
            </a:r>
            <a:r>
              <a:rPr lang="en-US" sz="1600" dirty="0" smtClean="0"/>
              <a:t>the </a:t>
            </a:r>
            <a:r>
              <a:rPr lang="en-US" sz="1600" b="1" dirty="0" smtClean="0"/>
              <a:t>cavity mode </a:t>
            </a:r>
            <a:r>
              <a:rPr lang="en-US" sz="1600" b="1" dirty="0" smtClean="0"/>
              <a:t>mixing</a:t>
            </a:r>
            <a:r>
              <a:rPr lang="en-US" sz="1600" dirty="0" smtClean="0"/>
              <a:t>, </a:t>
            </a:r>
            <a:r>
              <a:rPr lang="en-US" sz="1600" dirty="0" smtClean="0"/>
              <a:t>the </a:t>
            </a:r>
            <a:r>
              <a:rPr lang="en-US" sz="1600" b="1" dirty="0" smtClean="0"/>
              <a:t>quality factor </a:t>
            </a:r>
            <a:r>
              <a:rPr lang="en-US" sz="1600" b="1" dirty="0" smtClean="0"/>
              <a:t>variation</a:t>
            </a:r>
            <a:r>
              <a:rPr lang="en-US" sz="1600" dirty="0" smtClean="0"/>
              <a:t>,… (1,2,4 tuners…) also considering non symmetric movements of the tuners</a:t>
            </a:r>
          </a:p>
          <a:p>
            <a:pPr marL="342900" indent="-342900" algn="just">
              <a:buAutoNum type="arabicPeriod"/>
            </a:pPr>
            <a:endParaRPr lang="en-US" sz="1600" dirty="0"/>
          </a:p>
          <a:p>
            <a:pPr marL="342900" indent="-342900" algn="just">
              <a:buAutoNum type="arabicPeriod"/>
            </a:pPr>
            <a:r>
              <a:rPr lang="en-US" sz="1600" b="1" dirty="0" smtClean="0"/>
              <a:t>Design the coupler</a:t>
            </a:r>
            <a:r>
              <a:rPr lang="en-US" sz="1600" dirty="0" smtClean="0"/>
              <a:t>: antenna on axis or loop off axis and </a:t>
            </a:r>
            <a:r>
              <a:rPr lang="en-US" sz="1600" b="1" dirty="0" smtClean="0"/>
              <a:t>how to </a:t>
            </a:r>
            <a:r>
              <a:rPr lang="en-US" sz="1600" b="1" dirty="0" smtClean="0"/>
              <a:t>vary </a:t>
            </a:r>
            <a:r>
              <a:rPr lang="en-US" sz="1600" b="1" dirty="0" smtClean="0"/>
              <a:t>the </a:t>
            </a:r>
            <a:r>
              <a:rPr lang="en-US" sz="1600" b="1" dirty="0" smtClean="0"/>
              <a:t>probe </a:t>
            </a:r>
            <a:r>
              <a:rPr lang="en-US" sz="1600" b="1" dirty="0" smtClean="0"/>
              <a:t>coupling </a:t>
            </a:r>
            <a:r>
              <a:rPr lang="en-US" sz="1600" dirty="0" smtClean="0"/>
              <a:t>(needed to be always on critical coupling for different quality factors)</a:t>
            </a:r>
          </a:p>
          <a:p>
            <a:pPr marL="342900" indent="-342900" algn="just">
              <a:buAutoNum type="arabicPeriod"/>
            </a:pPr>
            <a:endParaRPr lang="en-US" sz="1600" dirty="0"/>
          </a:p>
          <a:p>
            <a:pPr marL="342900" indent="-342900" algn="just">
              <a:buAutoNum type="arabicPeriod"/>
            </a:pPr>
            <a:r>
              <a:rPr lang="en-US" sz="1600" b="1" dirty="0" smtClean="0"/>
              <a:t>Define the components, at cryogenic temperatures</a:t>
            </a:r>
            <a:r>
              <a:rPr lang="en-US" sz="1600" dirty="0" smtClean="0"/>
              <a:t>, for the </a:t>
            </a:r>
            <a:r>
              <a:rPr lang="en-US" sz="1600" dirty="0" smtClean="0"/>
              <a:t>probe, how to </a:t>
            </a:r>
            <a:r>
              <a:rPr lang="en-US" sz="1600" dirty="0" smtClean="0"/>
              <a:t>sample the signal from the antenna itself (directional couplers, connections with the room temperature system etc</a:t>
            </a:r>
            <a:r>
              <a:rPr lang="en-US" sz="1600" dirty="0" smtClean="0"/>
              <a:t>…) and how to move the probe itself (penetration or rotation).</a:t>
            </a:r>
            <a:endParaRPr lang="en-US" sz="1600" dirty="0" smtClean="0"/>
          </a:p>
          <a:p>
            <a:pPr marL="342900" indent="-342900" algn="just">
              <a:buAutoNum type="arabicPeriod"/>
            </a:pPr>
            <a:endParaRPr lang="en-US" sz="1600" dirty="0"/>
          </a:p>
          <a:p>
            <a:pPr marL="342900" indent="-342900" algn="just">
              <a:buAutoNum type="arabicPeriod"/>
            </a:pPr>
            <a:r>
              <a:rPr lang="en-US" sz="1600" dirty="0" smtClean="0"/>
              <a:t>Study the </a:t>
            </a:r>
            <a:r>
              <a:rPr lang="en-US" sz="1600" b="1" dirty="0" smtClean="0"/>
              <a:t>effects of cuts in the cavity </a:t>
            </a:r>
            <a:r>
              <a:rPr lang="en-US" sz="1600" dirty="0" smtClean="0"/>
              <a:t>(to interrupts the induced currents in case of magnet quench)</a:t>
            </a:r>
          </a:p>
          <a:p>
            <a:pPr marL="342900" indent="-342900" algn="just">
              <a:buAutoNum type="arabicPeriod"/>
            </a:pPr>
            <a:endParaRPr lang="en-US" sz="1600" dirty="0"/>
          </a:p>
          <a:p>
            <a:pPr marL="342900" indent="-342900" algn="just">
              <a:buAutoNum type="arabicPeriod"/>
            </a:pPr>
            <a:r>
              <a:rPr lang="en-US" sz="1600" dirty="0" smtClean="0"/>
              <a:t>Define (with the mechanical designing group) the </a:t>
            </a:r>
            <a:r>
              <a:rPr lang="en-US" sz="1600" b="1" dirty="0" smtClean="0"/>
              <a:t>system to allow the tuning rods rotation </a:t>
            </a:r>
            <a:r>
              <a:rPr lang="en-US" sz="1600" dirty="0" smtClean="0"/>
              <a:t>(RF contact, etc</a:t>
            </a:r>
            <a:r>
              <a:rPr lang="en-US" sz="1600" dirty="0" smtClean="0"/>
              <a:t>…)</a:t>
            </a:r>
          </a:p>
          <a:p>
            <a:pPr marL="342900" indent="-342900" algn="just">
              <a:buAutoNum type="arabicPeriod"/>
            </a:pPr>
            <a:endParaRPr lang="en-US" sz="1600" dirty="0" smtClean="0"/>
          </a:p>
          <a:p>
            <a:pPr marL="342900" indent="-342900" algn="just">
              <a:buAutoNum type="arabicPeriod"/>
            </a:pPr>
            <a:r>
              <a:rPr lang="en-US" sz="1600" b="1" dirty="0" smtClean="0"/>
              <a:t>Study possible upgrades of the cavity at higher frequencies </a:t>
            </a:r>
            <a:r>
              <a:rPr lang="en-US" sz="1600" dirty="0" smtClean="0"/>
              <a:t>(with cuts, pizza cavity etc…) and how the designed tuning/coupling system can be used…</a:t>
            </a:r>
            <a:endParaRPr lang="en-US" sz="1600" dirty="0" smtClean="0"/>
          </a:p>
          <a:p>
            <a:pPr marL="342900" indent="-342900" algn="just">
              <a:buAutoNum type="arabicPeriod"/>
            </a:pPr>
            <a:endParaRPr lang="en-US" sz="1600" dirty="0"/>
          </a:p>
          <a:p>
            <a:pPr marL="342900" indent="-342900" algn="just">
              <a:buAutoNum type="arabicPeriod"/>
            </a:pPr>
            <a:r>
              <a:rPr lang="en-US" sz="1600" dirty="0" smtClean="0"/>
              <a:t>Design a </a:t>
            </a:r>
            <a:r>
              <a:rPr lang="en-US" sz="1600" b="1" dirty="0" smtClean="0"/>
              <a:t>reduced size/room temperature prototype </a:t>
            </a:r>
            <a:r>
              <a:rPr lang="en-US" sz="1600" dirty="0" smtClean="0"/>
              <a:t>to test the tuning </a:t>
            </a:r>
            <a:r>
              <a:rPr lang="en-US" sz="1600" dirty="0" smtClean="0"/>
              <a:t>system, probe response, probe coupling variation, etc…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117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319</Words>
  <Application>Microsoft Office PowerPoint</Application>
  <PresentationFormat>Presentazione su schermo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David Alesini</dc:creator>
  <cp:lastModifiedBy>David Alesini</cp:lastModifiedBy>
  <cp:revision>22</cp:revision>
  <dcterms:created xsi:type="dcterms:W3CDTF">2018-11-29T09:06:16Z</dcterms:created>
  <dcterms:modified xsi:type="dcterms:W3CDTF">2018-11-30T10:27:38Z</dcterms:modified>
</cp:coreProperties>
</file>