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9" r:id="rId3"/>
    <p:sldId id="260" r:id="rId4"/>
    <p:sldId id="261" r:id="rId5"/>
    <p:sldId id="262" r:id="rId6"/>
    <p:sldId id="263" r:id="rId7"/>
    <p:sldId id="267" r:id="rId8"/>
    <p:sldId id="266" r:id="rId9"/>
    <p:sldId id="256" r:id="rId10"/>
    <p:sldId id="257" r:id="rId11"/>
    <p:sldId id="269" r:id="rId12"/>
    <p:sldId id="268" r:id="rId13"/>
    <p:sldId id="274" r:id="rId14"/>
    <p:sldId id="273" r:id="rId15"/>
    <p:sldId id="270" r:id="rId16"/>
    <p:sldId id="264" r:id="rId17"/>
    <p:sldId id="265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18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F8AAD-ECD1-4F62-B789-2CB34F866F6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30A89-8747-45B8-A450-87CBF6CE974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5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30A89-8747-45B8-A450-87CBF6CE97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3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3C145-8C84-4C6B-96AA-55089A30CF87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latin typeface="Calibri" pitchFamily="34" charset="0"/>
              </a:rPr>
              <a:t>25/04/2012</a:t>
            </a:r>
          </a:p>
        </p:txBody>
      </p:sp>
    </p:spTree>
    <p:extLst>
      <p:ext uri="{BB962C8B-B14F-4D97-AF65-F5344CB8AC3E}">
        <p14:creationId xmlns:p14="http://schemas.microsoft.com/office/powerpoint/2010/main" val="3266589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3C145-8C84-4C6B-96AA-55089A30CF87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latin typeface="Calibri" pitchFamily="34" charset="0"/>
              </a:rPr>
              <a:t>25/04/2012</a:t>
            </a:r>
          </a:p>
        </p:txBody>
      </p:sp>
    </p:spTree>
    <p:extLst>
      <p:ext uri="{BB962C8B-B14F-4D97-AF65-F5344CB8AC3E}">
        <p14:creationId xmlns:p14="http://schemas.microsoft.com/office/powerpoint/2010/main" val="182494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52A-92E9-428F-A099-35A37043A8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8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52A-92E9-428F-A099-35A37043A8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52A-92E9-428F-A099-35A37043A8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7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52A-92E9-428F-A099-35A37043A8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9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52A-92E9-428F-A099-35A37043A8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6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52A-92E9-428F-A099-35A37043A8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52A-92E9-428F-A099-35A37043A8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1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52A-92E9-428F-A099-35A37043A8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9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52A-92E9-428F-A099-35A37043A8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7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52A-92E9-428F-A099-35A37043A8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6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52A-92E9-428F-A099-35A37043A8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7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29/11/18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4052A-92E9-428F-A099-35A37043A8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3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7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.png"/><Relationship Id="rId7" Type="http://schemas.openxmlformats.org/officeDocument/2006/relationships/image" Target="../media/image7.wm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r="11180"/>
          <a:stretch/>
        </p:blipFill>
        <p:spPr>
          <a:xfrm>
            <a:off x="2372739" y="1063625"/>
            <a:ext cx="7302843" cy="565785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52A-92E9-428F-A099-35A37043A85C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47618" y="321296"/>
            <a:ext cx="9696764" cy="9606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SIMP: single microwave photon detection </a:t>
            </a:r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 dirty="0"/>
          </a:p>
        </p:txBody>
      </p:sp>
      <p:sp>
        <p:nvSpPr>
          <p:cNvPr id="7" name="Rettangolo arrotondato 6"/>
          <p:cNvSpPr/>
          <p:nvPr/>
        </p:nvSpPr>
        <p:spPr>
          <a:xfrm>
            <a:off x="4038599" y="3612776"/>
            <a:ext cx="2451847" cy="105783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5515" y="2404251"/>
            <a:ext cx="10759036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191 THz		1.57 </a:t>
            </a:r>
            <a:r>
              <a:rPr lang="el-GR" sz="1600" dirty="0" smtClean="0"/>
              <a:t>μ</a:t>
            </a:r>
            <a:r>
              <a:rPr lang="en-US" sz="1600" dirty="0" smtClean="0"/>
              <a:t>m		0.79 eV 		Laser (</a:t>
            </a:r>
            <a:r>
              <a:rPr lang="en-US" sz="1600" dirty="0" err="1" smtClean="0"/>
              <a:t>usato</a:t>
            </a:r>
            <a:r>
              <a:rPr lang="en-US" sz="1600" dirty="0" smtClean="0"/>
              <a:t> per </a:t>
            </a:r>
            <a:r>
              <a:rPr lang="en-US" sz="1600" dirty="0" err="1" smtClean="0"/>
              <a:t>calibrazione</a:t>
            </a:r>
            <a:r>
              <a:rPr lang="en-US" sz="1600" dirty="0" smtClean="0"/>
              <a:t> </a:t>
            </a:r>
            <a:r>
              <a:rPr lang="en-US" sz="1600" dirty="0" err="1" smtClean="0"/>
              <a:t>miglior</a:t>
            </a:r>
            <a:r>
              <a:rPr lang="en-US" sz="1600" dirty="0" smtClean="0"/>
              <a:t> TES INRIM, </a:t>
            </a:r>
            <a:r>
              <a:rPr lang="el-GR" sz="1600" dirty="0" smtClean="0"/>
              <a:t>Δ</a:t>
            </a:r>
            <a:r>
              <a:rPr lang="en-US" sz="1600" dirty="0" smtClean="0"/>
              <a:t>E=0.11 eV)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100-25 THz	3-12 </a:t>
            </a:r>
            <a:r>
              <a:rPr lang="el-GR" sz="1600" dirty="0" smtClean="0">
                <a:solidFill>
                  <a:srgbClr val="FF0000"/>
                </a:solidFill>
              </a:rPr>
              <a:t>μ</a:t>
            </a:r>
            <a:r>
              <a:rPr lang="en-US" sz="1600" dirty="0" smtClean="0">
                <a:solidFill>
                  <a:srgbClr val="FF0000"/>
                </a:solidFill>
              </a:rPr>
              <a:t>m		0.4-0.1 eV		Quantum Cascade Laser (</a:t>
            </a:r>
            <a:r>
              <a:rPr lang="en-US" sz="1600" dirty="0" err="1" smtClean="0">
                <a:solidFill>
                  <a:srgbClr val="FF0000"/>
                </a:solidFill>
              </a:rPr>
              <a:t>es</a:t>
            </a:r>
            <a:r>
              <a:rPr lang="en-US" sz="1600" dirty="0" smtClean="0">
                <a:solidFill>
                  <a:srgbClr val="FF0000"/>
                </a:solidFill>
              </a:rPr>
              <a:t>. </a:t>
            </a:r>
            <a:r>
              <a:rPr lang="en-US" sz="1600" dirty="0" err="1" smtClean="0">
                <a:solidFill>
                  <a:srgbClr val="FF0000"/>
                </a:solidFill>
              </a:rPr>
              <a:t>Mirsense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10-1 THz		30-300 </a:t>
            </a:r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</a:rPr>
              <a:t>μ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	40-4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meV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		JJ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HTc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Superconductors (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. Bi</a:t>
            </a:r>
            <a:r>
              <a:rPr lang="en-US" sz="1600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Sr</a:t>
            </a:r>
            <a:r>
              <a:rPr lang="en-US" sz="1600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CaCu</a:t>
            </a:r>
            <a:r>
              <a:rPr lang="en-US" sz="1600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1600" baseline="-25000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Bisko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”)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2-0.2 THz		150-1500 </a:t>
            </a:r>
            <a:r>
              <a:rPr lang="el-GR" sz="1600" dirty="0" smtClean="0">
                <a:solidFill>
                  <a:srgbClr val="FF0000"/>
                </a:solidFill>
              </a:rPr>
              <a:t>μ</a:t>
            </a:r>
            <a:r>
              <a:rPr lang="en-US" sz="1600" dirty="0" smtClean="0">
                <a:solidFill>
                  <a:srgbClr val="FF0000"/>
                </a:solidFill>
              </a:rPr>
              <a:t>m	8-0.8 </a:t>
            </a:r>
            <a:r>
              <a:rPr lang="en-US" sz="1600" dirty="0" err="1" smtClean="0">
                <a:solidFill>
                  <a:srgbClr val="FF0000"/>
                </a:solidFill>
              </a:rPr>
              <a:t>meV</a:t>
            </a:r>
            <a:r>
              <a:rPr lang="en-US" sz="1600" dirty="0">
                <a:solidFill>
                  <a:srgbClr val="FF0000"/>
                </a:solidFill>
              </a:rPr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	Frequency multipliers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700-30 GHz	0.4-10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</a:rPr>
              <a:t> m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	3-0.1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meV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	JJ BCS Superconductors (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Nb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n-US" sz="1600" baseline="-25000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=9K =&gt; 0.7 THz)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100-1 GHz		3-300 mm		400-4 </a:t>
            </a:r>
            <a:r>
              <a:rPr lang="en-US" sz="1600" dirty="0" err="1"/>
              <a:t>μ</a:t>
            </a:r>
            <a:r>
              <a:rPr lang="en-US" sz="1600" dirty="0" err="1" smtClean="0"/>
              <a:t>eV</a:t>
            </a:r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600" dirty="0" err="1" smtClean="0"/>
              <a:t>Generatore</a:t>
            </a:r>
            <a:r>
              <a:rPr lang="en-US" sz="1600" dirty="0" smtClean="0"/>
              <a:t> </a:t>
            </a:r>
            <a:r>
              <a:rPr lang="en-US" sz="1600" dirty="0" err="1" smtClean="0"/>
              <a:t>Microonde</a:t>
            </a:r>
            <a:endParaRPr lang="en-US" sz="1600" dirty="0" smtClean="0"/>
          </a:p>
          <a:p>
            <a:pPr>
              <a:spcAft>
                <a:spcPts val="600"/>
              </a:spcAft>
            </a:pPr>
            <a:endParaRPr lang="en-US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875652" y="522099"/>
            <a:ext cx="5735801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Le </a:t>
            </a:r>
            <a:r>
              <a:rPr lang="en-US" dirty="0" err="1" smtClean="0"/>
              <a:t>sorgenti</a:t>
            </a:r>
            <a:r>
              <a:rPr lang="en-US" dirty="0" smtClean="0"/>
              <a:t> del </a:t>
            </a:r>
            <a:r>
              <a:rPr lang="en-US" dirty="0" err="1" smtClean="0"/>
              <a:t>segnale</a:t>
            </a:r>
            <a:r>
              <a:rPr lang="en-US" dirty="0" smtClean="0"/>
              <a:t> di </a:t>
            </a:r>
            <a:r>
              <a:rPr lang="en-US" dirty="0" err="1" smtClean="0"/>
              <a:t>calibrazione</a:t>
            </a:r>
            <a:r>
              <a:rPr lang="en-US" dirty="0" smtClean="0"/>
              <a:t> indicate </a:t>
            </a:r>
            <a:r>
              <a:rPr lang="en-US" dirty="0" err="1" smtClean="0"/>
              <a:t>nel</a:t>
            </a:r>
            <a:r>
              <a:rPr lang="en-US" dirty="0" smtClean="0"/>
              <a:t>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Generatore</a:t>
            </a:r>
            <a:r>
              <a:rPr lang="en-US" dirty="0" smtClean="0"/>
              <a:t> </a:t>
            </a:r>
            <a:r>
              <a:rPr lang="en-US" dirty="0" err="1" smtClean="0"/>
              <a:t>esterno</a:t>
            </a:r>
            <a:r>
              <a:rPr lang="en-US" dirty="0" smtClean="0"/>
              <a:t> al </a:t>
            </a:r>
            <a:r>
              <a:rPr lang="en-US" dirty="0" err="1" smtClean="0"/>
              <a:t>criostato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Sorgente</a:t>
            </a:r>
            <a:r>
              <a:rPr lang="en-US" dirty="0" smtClean="0"/>
              <a:t> a </a:t>
            </a:r>
            <a:r>
              <a:rPr lang="en-US" dirty="0" err="1" smtClean="0"/>
              <a:t>giunzione</a:t>
            </a:r>
            <a:r>
              <a:rPr lang="en-US" dirty="0" smtClean="0"/>
              <a:t> Josephson </a:t>
            </a:r>
            <a:r>
              <a:rPr lang="en-US" dirty="0" smtClean="0"/>
              <a:t>(ac J effect)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Corpo</a:t>
            </a:r>
            <a:r>
              <a:rPr lang="en-US" dirty="0" smtClean="0"/>
              <a:t> </a:t>
            </a:r>
            <a:r>
              <a:rPr lang="en-US" dirty="0" err="1" smtClean="0"/>
              <a:t>nero</a:t>
            </a:r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52A-92E9-428F-A099-35A37043A85C}" type="slidenum">
              <a:rPr lang="en-US" smtClean="0"/>
              <a:t>10</a:t>
            </a:fld>
            <a:endParaRPr lang="en-US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5491636" y="2340889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</a:t>
            </a:r>
            <a:endParaRPr lang="en-US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491636" y="3945571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</a:t>
            </a:r>
            <a:endParaRPr lang="en-US" sz="28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99" y="2239402"/>
            <a:ext cx="4747201" cy="323980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810870" y="1963268"/>
            <a:ext cx="3322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1570 nm =&gt; 0.79 eV, </a:t>
            </a:r>
            <a:r>
              <a:rPr lang="el-GR" dirty="0" smtClean="0"/>
              <a:t>Δ</a:t>
            </a:r>
            <a:r>
              <a:rPr lang="pt-BR" dirty="0" smtClean="0"/>
              <a:t>E = 0.32 eV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09600" y="5479203"/>
            <a:ext cx="585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L. Lolli, et al. J. Low Temp. Phys., vol. 167, pp. 803-808, 2012.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16625" y="3106536"/>
            <a:ext cx="4903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Significa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sarebbe</a:t>
            </a:r>
            <a:r>
              <a:rPr lang="en-US" dirty="0" smtClean="0"/>
              <a:t>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calibrare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con un laser da  </a:t>
            </a:r>
          </a:p>
          <a:p>
            <a:r>
              <a:rPr lang="en-US" dirty="0" smtClean="0"/>
              <a:t>≈ 15x0.79 ≈ 12 eV =&gt; ≈ 100 nm? 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882590" y="983461"/>
            <a:ext cx="700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Fino</a:t>
            </a:r>
            <a:r>
              <a:rPr lang="en-US" dirty="0" smtClean="0"/>
              <a:t> a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sensibilità</a:t>
            </a:r>
            <a:r>
              <a:rPr lang="en-US" dirty="0" smtClean="0"/>
              <a:t> del TES </a:t>
            </a:r>
            <a:r>
              <a:rPr lang="en-US" dirty="0" err="1" smtClean="0"/>
              <a:t>possiamo</a:t>
            </a:r>
            <a:r>
              <a:rPr lang="en-US" dirty="0" smtClean="0"/>
              <a:t> </a:t>
            </a:r>
            <a:r>
              <a:rPr lang="en-US" dirty="0" err="1" smtClean="0"/>
              <a:t>calibrare</a:t>
            </a:r>
            <a:r>
              <a:rPr lang="en-US" dirty="0" smtClean="0"/>
              <a:t> con un laser a 1570 </a:t>
            </a:r>
            <a:r>
              <a:rPr lang="it-IT" dirty="0"/>
              <a:t>n</a:t>
            </a:r>
            <a:r>
              <a:rPr lang="it-IT" dirty="0" smtClean="0"/>
              <a:t>m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14" name="Gruppo 13"/>
          <p:cNvGrpSpPr/>
          <p:nvPr/>
        </p:nvGrpSpPr>
        <p:grpSpPr>
          <a:xfrm>
            <a:off x="8673354" y="4209818"/>
            <a:ext cx="532723" cy="833718"/>
            <a:chOff x="8153400" y="3887088"/>
            <a:chExt cx="532723" cy="833718"/>
          </a:xfrm>
        </p:grpSpPr>
        <p:sp>
          <p:nvSpPr>
            <p:cNvPr id="7" name="Freccia in giù 6"/>
            <p:cNvSpPr/>
            <p:nvPr/>
          </p:nvSpPr>
          <p:spPr>
            <a:xfrm>
              <a:off x="8153400" y="3887088"/>
              <a:ext cx="532723" cy="8337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8282353" y="4018664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6816625" y="5155602"/>
            <a:ext cx="3971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 laser a 1570 nm </a:t>
            </a:r>
            <a:r>
              <a:rPr lang="en-US" dirty="0" err="1" smtClean="0"/>
              <a:t>posso</a:t>
            </a:r>
            <a:r>
              <a:rPr lang="en-US" dirty="0" smtClean="0"/>
              <a:t> </a:t>
            </a:r>
            <a:r>
              <a:rPr lang="en-US" dirty="0" err="1" smtClean="0"/>
              <a:t>calibrare</a:t>
            </a:r>
            <a:r>
              <a:rPr lang="en-US" dirty="0" smtClean="0"/>
              <a:t> TES con </a:t>
            </a:r>
            <a:r>
              <a:rPr lang="el-GR" dirty="0" smtClean="0"/>
              <a:t>Δ</a:t>
            </a:r>
            <a:r>
              <a:rPr lang="it-IT" dirty="0" smtClean="0"/>
              <a:t>E fino a 20 </a:t>
            </a:r>
            <a:r>
              <a:rPr lang="it-IT" dirty="0" err="1" smtClean="0"/>
              <a:t>meV</a:t>
            </a:r>
            <a:r>
              <a:rPr lang="it-IT" dirty="0" smtClean="0"/>
              <a:t>?</a:t>
            </a:r>
            <a:endParaRPr lang="en-US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8610600" y="6302561"/>
            <a:ext cx="2743200" cy="365125"/>
          </a:xfrm>
        </p:spPr>
        <p:txBody>
          <a:bodyPr/>
          <a:lstStyle/>
          <a:p>
            <a:fld id="{DB24052A-92E9-428F-A099-35A37043A85C}" type="slidenum">
              <a:rPr lang="en-US" smtClean="0"/>
              <a:t>11</a:t>
            </a:fld>
            <a:endParaRPr lang="en-US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6684240" y="1963268"/>
            <a:ext cx="451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Range </a:t>
            </a:r>
            <a:r>
              <a:rPr lang="en-US" dirty="0" err="1" smtClean="0"/>
              <a:t>dinamico</a:t>
            </a:r>
            <a:r>
              <a:rPr lang="en-US" dirty="0" smtClean="0"/>
              <a:t> =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max</a:t>
            </a:r>
            <a:r>
              <a:rPr lang="en-US" dirty="0" smtClean="0"/>
              <a:t>/</a:t>
            </a:r>
            <a:r>
              <a:rPr lang="el-GR" dirty="0"/>
              <a:t>Δ</a:t>
            </a:r>
            <a:r>
              <a:rPr lang="en-US" dirty="0" smtClean="0"/>
              <a:t>E = 29x0.79/0.32 = 72</a:t>
            </a:r>
            <a:endParaRPr lang="en-US" dirty="0"/>
          </a:p>
        </p:txBody>
      </p:sp>
      <p:sp>
        <p:nvSpPr>
          <p:cNvPr id="13" name="Freccia a destra 12"/>
          <p:cNvSpPr/>
          <p:nvPr/>
        </p:nvSpPr>
        <p:spPr>
          <a:xfrm>
            <a:off x="5584251" y="2000905"/>
            <a:ext cx="887330" cy="294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04566" y="2088777"/>
            <a:ext cx="736898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 smtClean="0"/>
              <a:t>DOMANDE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Come porto il segnale di calibrazione dalla sorgente al TES?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Per la calibrazione del TES serve un’antenna? Da che frequenza (in giù)?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Come posso produrre impulsi da una sorgente di corpo nero?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Come valuto la </a:t>
            </a:r>
            <a:r>
              <a:rPr lang="it-IT" dirty="0" err="1" smtClean="0"/>
              <a:t>detection</a:t>
            </a:r>
            <a:r>
              <a:rPr lang="it-IT" dirty="0" smtClean="0"/>
              <a:t> </a:t>
            </a:r>
            <a:r>
              <a:rPr lang="it-IT" dirty="0" err="1" smtClean="0"/>
              <a:t>efficiency</a:t>
            </a:r>
            <a:r>
              <a:rPr lang="it-IT" dirty="0" smtClean="0"/>
              <a:t>?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Fondi sufficienti per fibre/guide, filtri e ottiche </a:t>
            </a:r>
            <a:r>
              <a:rPr lang="it-IT" dirty="0" err="1" smtClean="0"/>
              <a:t>THz</a:t>
            </a:r>
            <a:r>
              <a:rPr lang="it-IT" dirty="0" smtClean="0"/>
              <a:t>, movimentazione micrometrica a freddo etc.?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52A-92E9-428F-A099-35A37043A85C}" type="slidenum">
              <a:rPr lang="en-US" smtClean="0"/>
              <a:t>12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52A-92E9-428F-A099-35A37043A85C}" type="slidenum">
              <a:rPr lang="en-US" smtClean="0"/>
              <a:t>13</a:t>
            </a:fld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5577268" y="3142347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FINE</a:t>
            </a:r>
            <a:endParaRPr lang="en-US" sz="36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52A-92E9-428F-A099-35A37043A85C}" type="slidenum">
              <a:rPr lang="en-US" smtClean="0"/>
              <a:t>14</a:t>
            </a:fld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395412"/>
            <a:ext cx="5600700" cy="4067175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51703" y="575520"/>
            <a:ext cx="931319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Sorgenti</a:t>
            </a:r>
            <a:r>
              <a:rPr lang="en-US" sz="1400" dirty="0" smtClean="0"/>
              <a:t> </a:t>
            </a:r>
            <a:r>
              <a:rPr lang="en-US" sz="1400" dirty="0" err="1" smtClean="0"/>
              <a:t>segnale</a:t>
            </a:r>
            <a:r>
              <a:rPr lang="en-US" sz="1400" dirty="0" smtClean="0"/>
              <a:t> di </a:t>
            </a:r>
            <a:r>
              <a:rPr lang="en-US" sz="1400" dirty="0" err="1" smtClean="0"/>
              <a:t>calibrazione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191 THz		1.57 </a:t>
            </a:r>
            <a:r>
              <a:rPr lang="el-GR" sz="1400" dirty="0" smtClean="0"/>
              <a:t>μ</a:t>
            </a:r>
            <a:r>
              <a:rPr lang="en-US" sz="1400" dirty="0" smtClean="0"/>
              <a:t>m		0.79 eV ---------------- Laser per </a:t>
            </a:r>
            <a:r>
              <a:rPr lang="en-US" sz="1400" dirty="0" err="1" smtClean="0"/>
              <a:t>Calibrazione</a:t>
            </a:r>
            <a:r>
              <a:rPr lang="en-US" sz="1400" dirty="0" smtClean="0"/>
              <a:t> </a:t>
            </a:r>
            <a:r>
              <a:rPr lang="en-US" sz="1400" dirty="0" err="1" smtClean="0"/>
              <a:t>miglior</a:t>
            </a:r>
            <a:r>
              <a:rPr lang="en-US" sz="1400" dirty="0" smtClean="0"/>
              <a:t> TES INRIM (</a:t>
            </a:r>
            <a:r>
              <a:rPr lang="el-GR" sz="1400" dirty="0" smtClean="0"/>
              <a:t>Δ</a:t>
            </a:r>
            <a:r>
              <a:rPr lang="en-US" sz="1400" dirty="0" smtClean="0"/>
              <a:t>E=0.11 eV)</a:t>
            </a:r>
          </a:p>
          <a:p>
            <a:r>
              <a:rPr lang="en-US" sz="1400" dirty="0" err="1" smtClean="0"/>
              <a:t>Possiamo</a:t>
            </a:r>
            <a:r>
              <a:rPr lang="en-US" sz="1400" dirty="0" smtClean="0"/>
              <a:t> </a:t>
            </a:r>
            <a:r>
              <a:rPr lang="en-US" sz="1400" dirty="0" err="1" smtClean="0"/>
              <a:t>usarlo</a:t>
            </a:r>
            <a:r>
              <a:rPr lang="en-US" sz="1400" dirty="0" smtClean="0"/>
              <a:t> per </a:t>
            </a:r>
            <a:r>
              <a:rPr lang="en-US" sz="1400" dirty="0" err="1" smtClean="0"/>
              <a:t>calibrare</a:t>
            </a:r>
            <a:r>
              <a:rPr lang="en-US" sz="1400" dirty="0" smtClean="0"/>
              <a:t> TES con </a:t>
            </a:r>
            <a:r>
              <a:rPr lang="el-GR" sz="1400" dirty="0" smtClean="0"/>
              <a:t>Δ</a:t>
            </a:r>
            <a:r>
              <a:rPr lang="it-IT" sz="1400" dirty="0" smtClean="0"/>
              <a:t>E-&gt;</a:t>
            </a:r>
            <a:r>
              <a:rPr lang="en-US" sz="1400" dirty="0" smtClean="0"/>
              <a:t> 0.01eV</a:t>
            </a:r>
          </a:p>
          <a:p>
            <a:r>
              <a:rPr lang="en-US" sz="1400" dirty="0" err="1" smtClean="0"/>
              <a:t>Vantaggio</a:t>
            </a:r>
            <a:r>
              <a:rPr lang="en-US" sz="1400" dirty="0" smtClean="0"/>
              <a:t>: </a:t>
            </a:r>
            <a:r>
              <a:rPr lang="en-US" sz="1400" dirty="0" err="1" smtClean="0"/>
              <a:t>tecnica</a:t>
            </a:r>
            <a:r>
              <a:rPr lang="en-US" sz="1400" dirty="0" smtClean="0"/>
              <a:t> ben nota</a:t>
            </a:r>
          </a:p>
          <a:p>
            <a:endParaRPr lang="en-US" sz="1400" dirty="0" smtClean="0"/>
          </a:p>
          <a:p>
            <a:r>
              <a:rPr lang="en-US" sz="1400" dirty="0" smtClean="0"/>
              <a:t>100-25 THz	3-12 </a:t>
            </a:r>
            <a:r>
              <a:rPr lang="el-GR" sz="1400" dirty="0" smtClean="0"/>
              <a:t>μ</a:t>
            </a:r>
            <a:r>
              <a:rPr lang="en-US" sz="1400" dirty="0" smtClean="0"/>
              <a:t>m		0.4-0.1 eV, ------------ Quantum Cascade Laser (</a:t>
            </a:r>
            <a:r>
              <a:rPr lang="en-US" sz="1400" dirty="0" err="1" smtClean="0"/>
              <a:t>es</a:t>
            </a:r>
            <a:r>
              <a:rPr lang="en-US" sz="1400" dirty="0" smtClean="0"/>
              <a:t>. </a:t>
            </a:r>
            <a:r>
              <a:rPr lang="en-US" sz="1400" dirty="0" err="1" smtClean="0"/>
              <a:t>Mirsense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Possiamo</a:t>
            </a:r>
            <a:r>
              <a:rPr lang="en-US" sz="1400" dirty="0" smtClean="0"/>
              <a:t> </a:t>
            </a:r>
            <a:r>
              <a:rPr lang="en-US" sz="1400" dirty="0" err="1" smtClean="0"/>
              <a:t>usarlo</a:t>
            </a:r>
            <a:r>
              <a:rPr lang="en-US" sz="1400" dirty="0" smtClean="0"/>
              <a:t> per </a:t>
            </a:r>
            <a:r>
              <a:rPr lang="en-US" sz="1400" dirty="0" err="1" smtClean="0"/>
              <a:t>calibrare</a:t>
            </a:r>
            <a:r>
              <a:rPr lang="en-US" sz="1400" dirty="0" smtClean="0"/>
              <a:t> TES con </a:t>
            </a:r>
            <a:r>
              <a:rPr lang="el-GR" sz="1400" dirty="0" smtClean="0"/>
              <a:t>Δ</a:t>
            </a:r>
            <a:r>
              <a:rPr lang="it-IT" sz="1400" dirty="0" smtClean="0"/>
              <a:t>E-&gt;</a:t>
            </a:r>
            <a:r>
              <a:rPr lang="en-US" sz="1400" dirty="0" smtClean="0"/>
              <a:t> 1.5meV</a:t>
            </a:r>
          </a:p>
          <a:p>
            <a:r>
              <a:rPr lang="en-US" sz="1400" dirty="0" err="1" smtClean="0"/>
              <a:t>Vantaggi</a:t>
            </a:r>
            <a:r>
              <a:rPr lang="en-US" sz="1400" dirty="0" smtClean="0"/>
              <a:t>: </a:t>
            </a:r>
            <a:r>
              <a:rPr lang="en-US" sz="1400" dirty="0" err="1" smtClean="0"/>
              <a:t>commerciale</a:t>
            </a:r>
            <a:endParaRPr lang="en-US" sz="1400" dirty="0" smtClean="0"/>
          </a:p>
          <a:p>
            <a:r>
              <a:rPr lang="en-US" sz="1400" dirty="0" err="1" smtClean="0"/>
              <a:t>Svantaggi</a:t>
            </a:r>
            <a:r>
              <a:rPr lang="en-US" sz="1400" dirty="0" smtClean="0"/>
              <a:t>: </a:t>
            </a:r>
            <a:r>
              <a:rPr lang="en-US" sz="1400" dirty="0" err="1" smtClean="0"/>
              <a:t>costoso</a:t>
            </a:r>
            <a:r>
              <a:rPr lang="en-US" sz="1400" dirty="0" smtClean="0"/>
              <a:t>, difficile da </a:t>
            </a:r>
            <a:r>
              <a:rPr lang="en-US" sz="1400" dirty="0" err="1" smtClean="0"/>
              <a:t>mettere</a:t>
            </a:r>
            <a:r>
              <a:rPr lang="en-US" sz="1400" dirty="0" smtClean="0"/>
              <a:t> in </a:t>
            </a:r>
            <a:r>
              <a:rPr lang="en-US" sz="1400" dirty="0" err="1" smtClean="0"/>
              <a:t>fibra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10-1 THz		30-300 </a:t>
            </a:r>
            <a:r>
              <a:rPr lang="el-GR" sz="1400" dirty="0" smtClean="0"/>
              <a:t>μ</a:t>
            </a:r>
            <a:r>
              <a:rPr lang="en-US" sz="1400" dirty="0" smtClean="0"/>
              <a:t>m</a:t>
            </a:r>
            <a:r>
              <a:rPr lang="en-US" sz="1400" dirty="0"/>
              <a:t>	</a:t>
            </a:r>
            <a:r>
              <a:rPr lang="en-US" sz="1400" dirty="0" smtClean="0"/>
              <a:t>	40-4 </a:t>
            </a:r>
            <a:r>
              <a:rPr lang="en-US" sz="1400" dirty="0" err="1" smtClean="0"/>
              <a:t>meV</a:t>
            </a:r>
            <a:r>
              <a:rPr lang="en-US" sz="1400" dirty="0" smtClean="0"/>
              <a:t> ------------- JJ </a:t>
            </a:r>
            <a:r>
              <a:rPr lang="en-US" sz="1400" dirty="0" err="1" smtClean="0"/>
              <a:t>HTc</a:t>
            </a:r>
            <a:r>
              <a:rPr lang="en-US" sz="1400" dirty="0" smtClean="0"/>
              <a:t> Superconductors (</a:t>
            </a:r>
            <a:r>
              <a:rPr lang="en-US" sz="1400" dirty="0" err="1" smtClean="0"/>
              <a:t>es</a:t>
            </a:r>
            <a:r>
              <a:rPr lang="en-US" sz="1400" dirty="0" smtClean="0"/>
              <a:t>. Bi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Sr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CaCu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r>
              <a:rPr lang="en-US" sz="1400" baseline="-25000" dirty="0" smtClean="0"/>
              <a:t>8</a:t>
            </a:r>
            <a:r>
              <a:rPr lang="en-US" sz="1400" dirty="0" smtClean="0"/>
              <a:t> “</a:t>
            </a:r>
            <a:r>
              <a:rPr lang="en-US" sz="1400" dirty="0" err="1" smtClean="0"/>
              <a:t>Bisko</a:t>
            </a:r>
            <a:r>
              <a:rPr lang="en-US" sz="1400" dirty="0" smtClean="0"/>
              <a:t>”)</a:t>
            </a:r>
          </a:p>
          <a:p>
            <a:r>
              <a:rPr lang="en-US" sz="1400" dirty="0" err="1" smtClean="0"/>
              <a:t>Possiamo</a:t>
            </a:r>
            <a:r>
              <a:rPr lang="en-US" sz="1400" dirty="0" smtClean="0"/>
              <a:t> </a:t>
            </a:r>
            <a:r>
              <a:rPr lang="en-US" sz="1400" dirty="0" err="1" smtClean="0"/>
              <a:t>usarlo</a:t>
            </a:r>
            <a:r>
              <a:rPr lang="en-US" sz="1400" dirty="0" smtClean="0"/>
              <a:t> per </a:t>
            </a:r>
            <a:r>
              <a:rPr lang="en-US" sz="1400" dirty="0" err="1" smtClean="0"/>
              <a:t>calibrare</a:t>
            </a:r>
            <a:r>
              <a:rPr lang="en-US" sz="1400" dirty="0" smtClean="0"/>
              <a:t> TES con </a:t>
            </a:r>
            <a:r>
              <a:rPr lang="el-GR" sz="1400" dirty="0" smtClean="0"/>
              <a:t>Δ</a:t>
            </a:r>
            <a:r>
              <a:rPr lang="it-IT" sz="1400" dirty="0" smtClean="0"/>
              <a:t>E-&gt;</a:t>
            </a:r>
            <a:r>
              <a:rPr lang="en-US" sz="1400" dirty="0" smtClean="0"/>
              <a:t> 0.06meV (</a:t>
            </a:r>
            <a:r>
              <a:rPr lang="en-US" sz="1400" dirty="0" err="1" smtClean="0"/>
              <a:t>quindi</a:t>
            </a:r>
            <a:r>
              <a:rPr lang="en-US" sz="1400" dirty="0" smtClean="0"/>
              <a:t> </a:t>
            </a:r>
            <a:r>
              <a:rPr lang="en-US" sz="1400" dirty="0" err="1" smtClean="0"/>
              <a:t>nel</a:t>
            </a:r>
            <a:r>
              <a:rPr lang="en-US" sz="1400" dirty="0" smtClean="0"/>
              <a:t> range del </a:t>
            </a:r>
            <a:r>
              <a:rPr lang="en-US" sz="1400" dirty="0" err="1" smtClean="0"/>
              <a:t>generatore</a:t>
            </a:r>
            <a:r>
              <a:rPr lang="en-US" sz="1400" dirty="0" smtClean="0"/>
              <a:t> </a:t>
            </a:r>
            <a:r>
              <a:rPr lang="en-US" sz="1400" dirty="0" err="1" smtClean="0"/>
              <a:t>microonde</a:t>
            </a:r>
            <a:r>
              <a:rPr lang="en-US" sz="1400" dirty="0" smtClean="0"/>
              <a:t> </a:t>
            </a:r>
            <a:r>
              <a:rPr lang="en-US" sz="1400" dirty="0" err="1" smtClean="0"/>
              <a:t>commerciale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Vantaggi</a:t>
            </a:r>
            <a:r>
              <a:rPr lang="en-US" sz="1400" dirty="0" smtClean="0"/>
              <a:t>: opera </a:t>
            </a:r>
            <a:r>
              <a:rPr lang="en-US" sz="1400" dirty="0" err="1" smtClean="0"/>
              <a:t>vicino</a:t>
            </a:r>
            <a:r>
              <a:rPr lang="en-US" sz="1400" dirty="0" smtClean="0"/>
              <a:t> al TES</a:t>
            </a:r>
          </a:p>
          <a:p>
            <a:r>
              <a:rPr lang="en-US" sz="1400" dirty="0" err="1" smtClean="0"/>
              <a:t>Svantaggi</a:t>
            </a:r>
            <a:r>
              <a:rPr lang="en-US" sz="1400" dirty="0" smtClean="0"/>
              <a:t>: non </a:t>
            </a:r>
            <a:r>
              <a:rPr lang="en-US" sz="1400" dirty="0" err="1" smtClean="0"/>
              <a:t>commerciale</a:t>
            </a:r>
            <a:r>
              <a:rPr lang="en-US" sz="1400" dirty="0" smtClean="0"/>
              <a:t> -&gt; </a:t>
            </a:r>
            <a:r>
              <a:rPr lang="en-US" sz="1400" dirty="0" err="1" smtClean="0"/>
              <a:t>cercare</a:t>
            </a:r>
            <a:r>
              <a:rPr lang="en-US" sz="1400" dirty="0" smtClean="0"/>
              <a:t> </a:t>
            </a:r>
            <a:r>
              <a:rPr lang="en-US" sz="1400" dirty="0" err="1" smtClean="0"/>
              <a:t>collaboratori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2-0.2 THz		150-1500 </a:t>
            </a:r>
            <a:r>
              <a:rPr lang="el-GR" sz="1400" dirty="0" smtClean="0"/>
              <a:t>μ</a:t>
            </a:r>
            <a:r>
              <a:rPr lang="en-US" sz="1400" dirty="0" smtClean="0"/>
              <a:t>m	8-0.8 </a:t>
            </a:r>
            <a:r>
              <a:rPr lang="en-US" sz="1400" dirty="0" err="1" smtClean="0"/>
              <a:t>meV</a:t>
            </a:r>
            <a:r>
              <a:rPr lang="en-US" sz="1400" dirty="0" smtClean="0"/>
              <a:t> ------------ Frequency multipliers</a:t>
            </a:r>
          </a:p>
          <a:p>
            <a:r>
              <a:rPr lang="en-US" sz="1400" dirty="0" err="1" smtClean="0"/>
              <a:t>Possiamo</a:t>
            </a:r>
            <a:r>
              <a:rPr lang="en-US" sz="1400" dirty="0" smtClean="0"/>
              <a:t> </a:t>
            </a:r>
            <a:r>
              <a:rPr lang="en-US" sz="1400" dirty="0" err="1" smtClean="0"/>
              <a:t>usarlo</a:t>
            </a:r>
            <a:r>
              <a:rPr lang="en-US" sz="1400" dirty="0" smtClean="0"/>
              <a:t> per </a:t>
            </a:r>
            <a:r>
              <a:rPr lang="en-US" sz="1400" dirty="0" err="1" smtClean="0"/>
              <a:t>calibrare</a:t>
            </a:r>
            <a:r>
              <a:rPr lang="en-US" sz="1400" dirty="0" smtClean="0"/>
              <a:t> TES con </a:t>
            </a:r>
            <a:r>
              <a:rPr lang="el-GR" sz="1400" dirty="0" smtClean="0"/>
              <a:t>Δ</a:t>
            </a:r>
            <a:r>
              <a:rPr lang="it-IT" sz="1400" dirty="0" smtClean="0"/>
              <a:t>E-&gt;</a:t>
            </a:r>
            <a:r>
              <a:rPr lang="en-US" sz="1400" dirty="0" smtClean="0"/>
              <a:t> 0.01meV (</a:t>
            </a:r>
            <a:r>
              <a:rPr lang="en-US" sz="1400" dirty="0" err="1" smtClean="0"/>
              <a:t>quindi</a:t>
            </a:r>
            <a:r>
              <a:rPr lang="en-US" sz="1400" dirty="0" smtClean="0"/>
              <a:t> </a:t>
            </a:r>
            <a:r>
              <a:rPr lang="en-US" sz="1400" dirty="0" err="1" smtClean="0"/>
              <a:t>nel</a:t>
            </a:r>
            <a:r>
              <a:rPr lang="en-US" sz="1400" dirty="0" smtClean="0"/>
              <a:t> range del </a:t>
            </a:r>
            <a:r>
              <a:rPr lang="en-US" sz="1400" dirty="0" err="1" smtClean="0"/>
              <a:t>generatore</a:t>
            </a:r>
            <a:r>
              <a:rPr lang="en-US" sz="1400" dirty="0" smtClean="0"/>
              <a:t> </a:t>
            </a:r>
            <a:r>
              <a:rPr lang="en-US" sz="1400" dirty="0" err="1" smtClean="0"/>
              <a:t>microonde</a:t>
            </a:r>
            <a:r>
              <a:rPr lang="en-US" sz="1400" dirty="0" smtClean="0"/>
              <a:t> </a:t>
            </a:r>
            <a:r>
              <a:rPr lang="en-US" sz="1400" dirty="0" err="1" smtClean="0"/>
              <a:t>commerciale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Vantaggi</a:t>
            </a:r>
            <a:r>
              <a:rPr lang="en-US" sz="1400" dirty="0" smtClean="0"/>
              <a:t>: </a:t>
            </a:r>
            <a:r>
              <a:rPr lang="en-US" sz="1400" dirty="0" err="1" smtClean="0"/>
              <a:t>commerciale</a:t>
            </a:r>
            <a:endParaRPr lang="en-US" sz="1400" dirty="0" smtClean="0"/>
          </a:p>
          <a:p>
            <a:r>
              <a:rPr lang="en-US" sz="1400" dirty="0" err="1" smtClean="0"/>
              <a:t>Svantaggi</a:t>
            </a:r>
            <a:r>
              <a:rPr lang="en-US" sz="1400" dirty="0" smtClean="0"/>
              <a:t>: </a:t>
            </a:r>
            <a:r>
              <a:rPr lang="en-US" sz="1400" dirty="0" err="1" smtClean="0"/>
              <a:t>costoso</a:t>
            </a:r>
            <a:r>
              <a:rPr lang="en-US" sz="1400" dirty="0" smtClean="0"/>
              <a:t>-&gt; </a:t>
            </a:r>
            <a:r>
              <a:rPr lang="en-US" sz="1400" dirty="0" err="1" smtClean="0"/>
              <a:t>cercare</a:t>
            </a:r>
            <a:r>
              <a:rPr lang="en-US" sz="1400" dirty="0" smtClean="0"/>
              <a:t> </a:t>
            </a:r>
            <a:r>
              <a:rPr lang="en-US" sz="1400" dirty="0" err="1" smtClean="0"/>
              <a:t>collaboratori</a:t>
            </a:r>
            <a:r>
              <a:rPr lang="en-US" sz="1400" dirty="0" smtClean="0"/>
              <a:t>, </a:t>
            </a:r>
            <a:r>
              <a:rPr lang="en-US" sz="1400" dirty="0" err="1" smtClean="0"/>
              <a:t>trasmissione</a:t>
            </a:r>
            <a:r>
              <a:rPr lang="en-US" sz="1400" dirty="0" smtClean="0"/>
              <a:t> “in aria” del </a:t>
            </a:r>
            <a:r>
              <a:rPr lang="en-US" sz="1400" dirty="0" err="1" smtClean="0"/>
              <a:t>segnale</a:t>
            </a:r>
            <a:r>
              <a:rPr lang="en-US" sz="1400" dirty="0" smtClean="0"/>
              <a:t> -&gt; </a:t>
            </a:r>
            <a:r>
              <a:rPr lang="en-US" sz="1400" dirty="0" err="1" smtClean="0"/>
              <a:t>finestre</a:t>
            </a:r>
            <a:r>
              <a:rPr lang="en-US" sz="1400" dirty="0" smtClean="0"/>
              <a:t>, </a:t>
            </a:r>
            <a:r>
              <a:rPr lang="en-US" sz="1400" dirty="0" err="1" smtClean="0"/>
              <a:t>filtri</a:t>
            </a:r>
            <a:r>
              <a:rPr lang="en-US" sz="1400" dirty="0" smtClean="0"/>
              <a:t>, </a:t>
            </a:r>
            <a:r>
              <a:rPr lang="en-US" sz="1400" dirty="0" err="1" smtClean="0"/>
              <a:t>attenuatori</a:t>
            </a:r>
            <a:r>
              <a:rPr lang="en-US" sz="1400" dirty="0" smtClean="0"/>
              <a:t> al THz</a:t>
            </a:r>
          </a:p>
          <a:p>
            <a:endParaRPr lang="en-US" sz="1400" dirty="0" smtClean="0"/>
          </a:p>
          <a:p>
            <a:r>
              <a:rPr lang="en-US" sz="1400" dirty="0" smtClean="0"/>
              <a:t>700-30 GHz		0.4-10</a:t>
            </a:r>
            <a:r>
              <a:rPr lang="it-IT" sz="1400" dirty="0" smtClean="0"/>
              <a:t> m</a:t>
            </a:r>
            <a:r>
              <a:rPr lang="en-US" sz="1400" dirty="0" smtClean="0"/>
              <a:t>m</a:t>
            </a:r>
            <a:r>
              <a:rPr lang="en-US" sz="1400" dirty="0"/>
              <a:t>	</a:t>
            </a:r>
            <a:r>
              <a:rPr lang="en-US" sz="1400" dirty="0" smtClean="0"/>
              <a:t>	3-0.1 </a:t>
            </a:r>
            <a:r>
              <a:rPr lang="en-US" sz="1400" dirty="0" err="1" smtClean="0"/>
              <a:t>meV</a:t>
            </a:r>
            <a:r>
              <a:rPr lang="en-US" sz="1400" dirty="0" smtClean="0"/>
              <a:t> ------------ JJ BCS Superconductors (</a:t>
            </a:r>
            <a:r>
              <a:rPr lang="en-US" sz="1400" dirty="0" err="1" smtClean="0"/>
              <a:t>es</a:t>
            </a:r>
            <a:r>
              <a:rPr lang="en-US" sz="1400" dirty="0" smtClean="0"/>
              <a:t>. </a:t>
            </a:r>
            <a:r>
              <a:rPr lang="en-US" sz="1400" dirty="0" err="1" smtClean="0"/>
              <a:t>Nb</a:t>
            </a:r>
            <a:r>
              <a:rPr lang="en-US" sz="1400" dirty="0" smtClean="0"/>
              <a:t> Tc=9K =&gt; 0.7 THz)</a:t>
            </a:r>
          </a:p>
          <a:p>
            <a:r>
              <a:rPr lang="en-US" sz="1400" dirty="0" err="1" smtClean="0"/>
              <a:t>Possiamo</a:t>
            </a:r>
            <a:r>
              <a:rPr lang="en-US" sz="1400" dirty="0" smtClean="0"/>
              <a:t> </a:t>
            </a:r>
            <a:r>
              <a:rPr lang="en-US" sz="1400" dirty="0" err="1" smtClean="0"/>
              <a:t>usarlo</a:t>
            </a:r>
            <a:r>
              <a:rPr lang="en-US" sz="1400" dirty="0" smtClean="0"/>
              <a:t> per </a:t>
            </a:r>
            <a:r>
              <a:rPr lang="en-US" sz="1400" dirty="0" err="1" smtClean="0"/>
              <a:t>calibrare</a:t>
            </a:r>
            <a:r>
              <a:rPr lang="en-US" sz="1400" dirty="0" smtClean="0"/>
              <a:t> TES con </a:t>
            </a:r>
            <a:r>
              <a:rPr lang="el-GR" sz="1400" dirty="0" smtClean="0"/>
              <a:t>Δ</a:t>
            </a:r>
            <a:r>
              <a:rPr lang="it-IT" sz="1400" dirty="0" smtClean="0"/>
              <a:t>E-&gt;</a:t>
            </a:r>
            <a:r>
              <a:rPr lang="en-US" sz="1400" dirty="0" smtClean="0"/>
              <a:t> 1.5</a:t>
            </a:r>
            <a:r>
              <a:rPr lang="el-GR" sz="1400" dirty="0" smtClean="0"/>
              <a:t>μ</a:t>
            </a:r>
            <a:r>
              <a:rPr lang="en-US" sz="1400" dirty="0" smtClean="0"/>
              <a:t>eV (</a:t>
            </a:r>
            <a:r>
              <a:rPr lang="en-US" sz="1400" dirty="0" err="1" smtClean="0"/>
              <a:t>quindi</a:t>
            </a:r>
            <a:r>
              <a:rPr lang="en-US" sz="1400" dirty="0" smtClean="0"/>
              <a:t> </a:t>
            </a:r>
            <a:r>
              <a:rPr lang="en-US" sz="1400" dirty="0" err="1" smtClean="0"/>
              <a:t>nel</a:t>
            </a:r>
            <a:r>
              <a:rPr lang="en-US" sz="1400" dirty="0" smtClean="0"/>
              <a:t> range del </a:t>
            </a:r>
            <a:r>
              <a:rPr lang="en-US" sz="1400" dirty="0" err="1" smtClean="0"/>
              <a:t>generatore</a:t>
            </a:r>
            <a:r>
              <a:rPr lang="en-US" sz="1400" dirty="0" smtClean="0"/>
              <a:t> </a:t>
            </a:r>
            <a:r>
              <a:rPr lang="en-US" sz="1400" dirty="0" err="1" smtClean="0"/>
              <a:t>microonde</a:t>
            </a:r>
            <a:r>
              <a:rPr lang="en-US" sz="1400" dirty="0" smtClean="0"/>
              <a:t> </a:t>
            </a:r>
            <a:r>
              <a:rPr lang="en-US" sz="1400" dirty="0" err="1" smtClean="0"/>
              <a:t>commerciale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Vantaggi</a:t>
            </a:r>
            <a:r>
              <a:rPr lang="en-US" sz="1400" dirty="0" smtClean="0"/>
              <a:t>: NEST le produce </a:t>
            </a:r>
            <a:r>
              <a:rPr lang="en-US" sz="1400" dirty="0" err="1" smtClean="0"/>
              <a:t>fino</a:t>
            </a:r>
            <a:r>
              <a:rPr lang="en-US" sz="1400" dirty="0" smtClean="0"/>
              <a:t> a 2-300GHz, IFN le </a:t>
            </a:r>
            <a:r>
              <a:rPr lang="en-US" sz="1400" dirty="0" err="1" smtClean="0"/>
              <a:t>può</a:t>
            </a:r>
            <a:r>
              <a:rPr lang="en-US" sz="1400" dirty="0" smtClean="0"/>
              <a:t> </a:t>
            </a:r>
            <a:r>
              <a:rPr lang="en-US" sz="1400" dirty="0" err="1" smtClean="0"/>
              <a:t>produrre</a:t>
            </a:r>
            <a:r>
              <a:rPr lang="en-US" sz="1400" dirty="0" smtClean="0"/>
              <a:t> in </a:t>
            </a:r>
            <a:r>
              <a:rPr lang="en-US" sz="1400" dirty="0" err="1" smtClean="0"/>
              <a:t>Nb</a:t>
            </a:r>
            <a:r>
              <a:rPr lang="en-US" sz="1400" dirty="0" smtClean="0"/>
              <a:t>?</a:t>
            </a:r>
          </a:p>
          <a:p>
            <a:r>
              <a:rPr lang="en-US" sz="1400" dirty="0" smtClean="0"/>
              <a:t>100-1 GHz		3-300 mm		0.4-0.004 </a:t>
            </a:r>
            <a:r>
              <a:rPr lang="en-US" sz="1400" dirty="0" err="1" smtClean="0"/>
              <a:t>meV</a:t>
            </a:r>
            <a:r>
              <a:rPr lang="en-US" sz="1400" dirty="0" smtClean="0"/>
              <a:t> ------ </a:t>
            </a:r>
            <a:r>
              <a:rPr lang="en-US" sz="1400" dirty="0" err="1" smtClean="0"/>
              <a:t>generatore</a:t>
            </a:r>
            <a:r>
              <a:rPr lang="en-US" sz="1400" dirty="0" smtClean="0"/>
              <a:t> </a:t>
            </a:r>
            <a:r>
              <a:rPr lang="en-US" sz="1400" dirty="0" err="1" smtClean="0"/>
              <a:t>commerciale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513294" y="206188"/>
            <a:ext cx="133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 E/</a:t>
            </a:r>
            <a:r>
              <a:rPr lang="el-GR" dirty="0" smtClean="0"/>
              <a:t>Δ</a:t>
            </a:r>
            <a:r>
              <a:rPr lang="it-IT" dirty="0" smtClean="0"/>
              <a:t>E=70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52A-92E9-428F-A099-35A37043A85C}" type="slidenum">
              <a:rPr lang="en-US" smtClean="0"/>
              <a:t>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1025054"/>
            <a:ext cx="3084402" cy="231330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cxnSp>
        <p:nvCxnSpPr>
          <p:cNvPr id="18" name="Connettore 1 17"/>
          <p:cNvCxnSpPr/>
          <p:nvPr/>
        </p:nvCxnSpPr>
        <p:spPr>
          <a:xfrm>
            <a:off x="6398881" y="2753246"/>
            <a:ext cx="4119445" cy="162115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H="1">
            <a:off x="1631504" y="2753246"/>
            <a:ext cx="3816424" cy="162115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897636" y="3933056"/>
            <a:ext cx="153406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6699"/>
                </a:solidFill>
              </a:rPr>
              <a:t>1</a:t>
            </a:r>
            <a:r>
              <a:rPr lang="en-US" dirty="0">
                <a:solidFill>
                  <a:srgbClr val="336699"/>
                </a:solidFill>
                <a:latin typeface="Symbol" panose="05050102010706020507" pitchFamily="18" charset="2"/>
              </a:rPr>
              <a:t>m</a:t>
            </a:r>
            <a:r>
              <a:rPr lang="en-US" dirty="0">
                <a:solidFill>
                  <a:srgbClr val="336699"/>
                </a:solidFill>
              </a:rPr>
              <a:t>m × 1 </a:t>
            </a:r>
            <a:r>
              <a:rPr lang="en-US" dirty="0">
                <a:solidFill>
                  <a:srgbClr val="336699"/>
                </a:solidFill>
                <a:latin typeface="Symbol" panose="05050102010706020507" pitchFamily="18" charset="2"/>
              </a:rPr>
              <a:t>m</a:t>
            </a:r>
            <a:r>
              <a:rPr lang="en-US" dirty="0">
                <a:solidFill>
                  <a:srgbClr val="336699"/>
                </a:solidFill>
              </a:rPr>
              <a:t>m</a:t>
            </a:r>
            <a:endParaRPr lang="en-US" baseline="30000" dirty="0">
              <a:solidFill>
                <a:srgbClr val="336699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459364" y="3900244"/>
            <a:ext cx="165618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6699"/>
                </a:solidFill>
              </a:rPr>
              <a:t>2</a:t>
            </a:r>
            <a:r>
              <a:rPr lang="en-US" dirty="0">
                <a:solidFill>
                  <a:srgbClr val="336699"/>
                </a:solidFill>
                <a:latin typeface="Symbol" panose="05050102010706020507" pitchFamily="18" charset="2"/>
              </a:rPr>
              <a:t>m</a:t>
            </a:r>
            <a:r>
              <a:rPr lang="en-US" dirty="0">
                <a:solidFill>
                  <a:srgbClr val="336699"/>
                </a:solidFill>
              </a:rPr>
              <a:t>m × 2 </a:t>
            </a:r>
            <a:r>
              <a:rPr lang="en-US" dirty="0">
                <a:solidFill>
                  <a:srgbClr val="336699"/>
                </a:solidFill>
                <a:latin typeface="Symbol" panose="05050102010706020507" pitchFamily="18" charset="2"/>
              </a:rPr>
              <a:t>m</a:t>
            </a:r>
            <a:r>
              <a:rPr lang="en-US" dirty="0">
                <a:solidFill>
                  <a:srgbClr val="336699"/>
                </a:solidFill>
              </a:rPr>
              <a:t>m</a:t>
            </a:r>
            <a:endParaRPr lang="en-US" baseline="30000" dirty="0">
              <a:solidFill>
                <a:srgbClr val="336699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849337" y="3891458"/>
            <a:ext cx="156101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6699"/>
                </a:solidFill>
              </a:rPr>
              <a:t>5 </a:t>
            </a:r>
            <a:r>
              <a:rPr lang="en-US" dirty="0">
                <a:solidFill>
                  <a:srgbClr val="336699"/>
                </a:solidFill>
                <a:latin typeface="Symbol" panose="05050102010706020507" pitchFamily="18" charset="2"/>
              </a:rPr>
              <a:t>m</a:t>
            </a:r>
            <a:r>
              <a:rPr lang="en-US" dirty="0">
                <a:solidFill>
                  <a:srgbClr val="336699"/>
                </a:solidFill>
              </a:rPr>
              <a:t>m × 5 </a:t>
            </a:r>
            <a:r>
              <a:rPr lang="en-US" dirty="0">
                <a:solidFill>
                  <a:srgbClr val="336699"/>
                </a:solidFill>
                <a:latin typeface="Symbol" panose="05050102010706020507" pitchFamily="18" charset="2"/>
              </a:rPr>
              <a:t>m</a:t>
            </a:r>
            <a:r>
              <a:rPr lang="en-US" dirty="0">
                <a:solidFill>
                  <a:srgbClr val="336699"/>
                </a:solidFill>
              </a:rPr>
              <a:t>m</a:t>
            </a:r>
            <a:endParaRPr lang="en-US" baseline="30000" dirty="0">
              <a:solidFill>
                <a:srgbClr val="336699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81" y="4527670"/>
            <a:ext cx="1777153" cy="163657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69" y="4527671"/>
            <a:ext cx="1738523" cy="160100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4527670"/>
            <a:ext cx="1778300" cy="163763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86" y="4527671"/>
            <a:ext cx="1766282" cy="162656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3982265" y="3909030"/>
            <a:ext cx="18132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6699"/>
                </a:solidFill>
              </a:rPr>
              <a:t>10 </a:t>
            </a:r>
            <a:r>
              <a:rPr lang="en-US" dirty="0">
                <a:solidFill>
                  <a:srgbClr val="336699"/>
                </a:solidFill>
                <a:latin typeface="Symbol" panose="05050102010706020507" pitchFamily="18" charset="2"/>
              </a:rPr>
              <a:t>m</a:t>
            </a:r>
            <a:r>
              <a:rPr lang="en-US" dirty="0">
                <a:solidFill>
                  <a:srgbClr val="336699"/>
                </a:solidFill>
              </a:rPr>
              <a:t>m × 10 </a:t>
            </a:r>
            <a:r>
              <a:rPr lang="en-US" dirty="0">
                <a:solidFill>
                  <a:srgbClr val="336699"/>
                </a:solidFill>
                <a:latin typeface="Symbol" panose="05050102010706020507" pitchFamily="18" charset="2"/>
              </a:rPr>
              <a:t>m</a:t>
            </a:r>
            <a:r>
              <a:rPr lang="en-US" dirty="0">
                <a:solidFill>
                  <a:srgbClr val="336699"/>
                </a:solidFill>
              </a:rPr>
              <a:t>m</a:t>
            </a:r>
            <a:endParaRPr lang="en-US" baseline="30000" dirty="0">
              <a:solidFill>
                <a:srgbClr val="336699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631504" y="4374396"/>
            <a:ext cx="8928992" cy="1862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5447928" y="2465214"/>
            <a:ext cx="950952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n w="57150"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97636" y="1979549"/>
            <a:ext cx="1642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6699"/>
                </a:solidFill>
              </a:rPr>
              <a:t>Titanium based TES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3303022" y="165454"/>
            <a:ext cx="5570756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spc="150" dirty="0" err="1">
                <a:ln w="11430"/>
                <a:solidFill>
                  <a:srgbClr val="50749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Towards</a:t>
            </a:r>
            <a:r>
              <a:rPr lang="it-IT" sz="3200" b="1" spc="150" dirty="0">
                <a:ln w="11430"/>
                <a:solidFill>
                  <a:srgbClr val="50749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200" b="1" spc="150" dirty="0" err="1">
                <a:ln w="11430"/>
                <a:solidFill>
                  <a:srgbClr val="50749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submicron</a:t>
            </a:r>
            <a:r>
              <a:rPr lang="it-IT" sz="3200" b="1" spc="150" dirty="0">
                <a:ln w="11430"/>
                <a:solidFill>
                  <a:srgbClr val="50749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200" b="1" spc="150" dirty="0" err="1">
                <a:ln w="11430"/>
                <a:solidFill>
                  <a:srgbClr val="50749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TESs</a:t>
            </a:r>
            <a:endParaRPr lang="en-US" sz="3200" b="1" spc="150" dirty="0">
              <a:ln w="11430"/>
              <a:solidFill>
                <a:srgbClr val="50749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037" y="153333"/>
            <a:ext cx="1380084" cy="737553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9640129" y="315055"/>
            <a:ext cx="2045753" cy="8002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TES - WP5</a:t>
            </a:r>
          </a:p>
          <a:p>
            <a:r>
              <a:rPr lang="it-IT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(il nostro)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9F24-07F5-4E87-8C1B-792DAC192E81}" type="slidenum">
              <a:rPr lang="en-US" smtClean="0"/>
              <a:t>16</a:t>
            </a:fld>
            <a:endParaRPr lang="en-US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12" y="2351814"/>
            <a:ext cx="3593939" cy="137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3396884" y="3846449"/>
            <a:ext cx="5310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</a:rPr>
              <a:t>STAX: TES </a:t>
            </a:r>
            <a:r>
              <a:rPr lang="it-IT" sz="2000" dirty="0" err="1">
                <a:latin typeface="Calibri" panose="020F0502020204030204" pitchFamily="34" charset="0"/>
              </a:rPr>
              <a:t>operating</a:t>
            </a:r>
            <a:r>
              <a:rPr lang="it-IT" sz="2000" dirty="0">
                <a:latin typeface="Calibri" panose="020F0502020204030204" pitchFamily="34" charset="0"/>
              </a:rPr>
              <a:t> in the 30 GHz-150 GHz </a:t>
            </a:r>
            <a:r>
              <a:rPr lang="it-IT" sz="2000" dirty="0" err="1">
                <a:latin typeface="Calibri" panose="020F0502020204030204" pitchFamily="34" charset="0"/>
              </a:rPr>
              <a:t>range</a:t>
            </a:r>
            <a:endParaRPr lang="it-IT" sz="2000" dirty="0">
              <a:latin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03" y="5202714"/>
            <a:ext cx="2616994" cy="57302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097760" y="5269005"/>
            <a:ext cx="2438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TES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energy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resolution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404498" y="5289168"/>
            <a:ext cx="1882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  <a:sym typeface="Symbol"/>
              </a:rPr>
              <a:t> </a:t>
            </a:r>
            <a:r>
              <a:rPr lang="it-IT" sz="2000" i="1" dirty="0">
                <a:latin typeface="Calibri" panose="020F0502020204030204" pitchFamily="34" charset="0"/>
                <a:sym typeface="Symbol"/>
              </a:rPr>
              <a:t>T </a:t>
            </a:r>
            <a:r>
              <a:rPr lang="it-IT" sz="2000" baseline="30000" dirty="0">
                <a:latin typeface="Calibri" panose="020F0502020204030204" pitchFamily="34" charset="0"/>
                <a:sym typeface="Symbol"/>
              </a:rPr>
              <a:t>3/2</a:t>
            </a:r>
            <a:r>
              <a:rPr lang="it-IT" sz="2000" dirty="0">
                <a:latin typeface="Calibri" panose="020F0502020204030204" pitchFamily="34" charset="0"/>
                <a:sym typeface="Symbol"/>
              </a:rPr>
              <a:t>Volume</a:t>
            </a:r>
            <a:r>
              <a:rPr lang="it-IT" sz="2000" baseline="30000" dirty="0">
                <a:latin typeface="Calibri" panose="020F0502020204030204" pitchFamily="34" charset="0"/>
                <a:sym typeface="Symbol"/>
              </a:rPr>
              <a:t>1/2</a:t>
            </a:r>
            <a:endParaRPr lang="it-IT" sz="2000" baseline="30000" dirty="0"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5051"/>
            <a:ext cx="1740580" cy="61254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9F24-07F5-4E87-8C1B-792DAC192E81}" type="slidenum">
              <a:rPr lang="en-US" smtClean="0"/>
              <a:t>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1881808" y="193361"/>
            <a:ext cx="842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WP3 - Transition Edge Sensors Single Photon Counter (30-100 GHz)</a:t>
            </a:r>
            <a:endParaRPr lang="en-US" sz="2400" dirty="0">
              <a:latin typeface="+mj-lt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121869" y="922093"/>
            <a:ext cx="2103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Dove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siamo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/>
          <p:cNvGrpSpPr/>
          <p:nvPr/>
        </p:nvGrpSpPr>
        <p:grpSpPr>
          <a:xfrm>
            <a:off x="1725227" y="1924238"/>
            <a:ext cx="8340649" cy="2606452"/>
            <a:chOff x="1725227" y="1924238"/>
            <a:chExt cx="8340649" cy="2606452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5234780" y="1924238"/>
              <a:ext cx="1479550" cy="2308225"/>
              <a:chOff x="2790" y="2656"/>
              <a:chExt cx="1027" cy="1603"/>
            </a:xfrm>
          </p:grpSpPr>
          <p:pic>
            <p:nvPicPr>
              <p:cNvPr id="5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90" y="2656"/>
                <a:ext cx="1027" cy="160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58" name="Line 4"/>
              <p:cNvSpPr>
                <a:spLocks noChangeShapeType="1"/>
              </p:cNvSpPr>
              <p:nvPr/>
            </p:nvSpPr>
            <p:spPr bwMode="auto">
              <a:xfrm>
                <a:off x="3469" y="2971"/>
                <a:ext cx="0" cy="22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Text Box 5"/>
              <p:cNvSpPr txBox="1">
                <a:spLocks noChangeArrowheads="1"/>
              </p:cNvSpPr>
              <p:nvPr/>
            </p:nvSpPr>
            <p:spPr bwMode="auto">
              <a:xfrm>
                <a:off x="3499" y="2740"/>
                <a:ext cx="273" cy="2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r>
                  <a:rPr lang="en-GB" sz="24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2400" baseline="-330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bias</a:t>
                </a:r>
                <a:endParaRPr lang="en-GB" sz="2400" baseline="-33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89"/>
            <p:cNvGrpSpPr/>
            <p:nvPr/>
          </p:nvGrpSpPr>
          <p:grpSpPr>
            <a:xfrm>
              <a:off x="7414919" y="2084575"/>
              <a:ext cx="2650957" cy="1984464"/>
              <a:chOff x="6088563" y="3357563"/>
              <a:chExt cx="2650957" cy="1984464"/>
            </a:xfrm>
          </p:grpSpPr>
          <p:sp>
            <p:nvSpPr>
              <p:cNvPr id="63" name="Line 10"/>
              <p:cNvSpPr>
                <a:spLocks noChangeShapeType="1"/>
              </p:cNvSpPr>
              <p:nvPr/>
            </p:nvSpPr>
            <p:spPr bwMode="auto">
              <a:xfrm>
                <a:off x="6462951" y="3684467"/>
                <a:ext cx="0" cy="1657560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Line 11"/>
              <p:cNvSpPr>
                <a:spLocks noChangeShapeType="1"/>
              </p:cNvSpPr>
              <p:nvPr/>
            </p:nvSpPr>
            <p:spPr bwMode="auto">
              <a:xfrm>
                <a:off x="6462951" y="3684467"/>
                <a:ext cx="2276569" cy="0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Text Box 12"/>
              <p:cNvSpPr txBox="1">
                <a:spLocks noChangeArrowheads="1"/>
              </p:cNvSpPr>
              <p:nvPr/>
            </p:nvSpPr>
            <p:spPr bwMode="auto">
              <a:xfrm>
                <a:off x="8193777" y="3357563"/>
                <a:ext cx="505424" cy="2649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r>
                  <a:rPr lang="en-GB" sz="1400" i="1">
                    <a:solidFill>
                      <a:srgbClr val="000000"/>
                    </a:solidFill>
                  </a:rPr>
                  <a:t>t</a:t>
                </a:r>
                <a:r>
                  <a:rPr lang="en-GB" sz="1400">
                    <a:solidFill>
                      <a:srgbClr val="000000"/>
                    </a:solidFill>
                    <a:latin typeface="Arial Narrow" pitchFamily="34" charset="0"/>
                  </a:rPr>
                  <a:t> (</a:t>
                </a:r>
                <a:r>
                  <a:rPr lang="en-GB" sz="1400">
                    <a:solidFill>
                      <a:srgbClr val="000000"/>
                    </a:solidFill>
                    <a:latin typeface="Symbol" pitchFamily="18" charset="2"/>
                  </a:rPr>
                  <a:t></a:t>
                </a:r>
                <a:r>
                  <a:rPr lang="en-GB" sz="1400">
                    <a:solidFill>
                      <a:srgbClr val="000000"/>
                    </a:solidFill>
                  </a:rPr>
                  <a:t>s</a:t>
                </a:r>
                <a:r>
                  <a:rPr lang="en-GB" sz="1400">
                    <a:solidFill>
                      <a:srgbClr val="000000"/>
                    </a:solidFill>
                    <a:latin typeface="Arial Narrow" pitchFamily="34" charset="0"/>
                  </a:rPr>
                  <a:t>)</a:t>
                </a:r>
              </a:p>
            </p:txBody>
          </p: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6088563" y="4897035"/>
                <a:ext cx="326870" cy="2649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r>
                  <a:rPr lang="en-GB" sz="14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 </a:t>
                </a:r>
                <a:endParaRPr lang="en-GB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9" name="Line 16"/>
            <p:cNvSpPr>
              <a:spLocks noChangeShapeType="1"/>
            </p:cNvSpPr>
            <p:nvPr/>
          </p:nvSpPr>
          <p:spPr bwMode="auto">
            <a:xfrm flipH="1">
              <a:off x="2062083" y="3695720"/>
              <a:ext cx="1208789" cy="89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83" name="Text Box 30"/>
            <p:cNvSpPr txBox="1">
              <a:spLocks noChangeArrowheads="1"/>
            </p:cNvSpPr>
            <p:nvPr/>
          </p:nvSpPr>
          <p:spPr bwMode="auto">
            <a:xfrm>
              <a:off x="5597310" y="4284876"/>
              <a:ext cx="747713" cy="2458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0820" rIns="81639" bIns="4082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en-GB" sz="16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GB" sz="1600" baseline="-330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bias</a:t>
              </a:r>
              <a:r>
                <a:rPr lang="en-GB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&lt;&lt; </a:t>
              </a:r>
              <a:r>
                <a:rPr lang="en-GB" sz="16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GB" sz="1600" baseline="-330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tes</a:t>
              </a:r>
              <a:endParaRPr lang="en-GB" sz="1600" baseline="-3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4787106" y="4004273"/>
              <a:ext cx="4476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8953" tIns="44476" rIns="88953" bIns="44476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it-IT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2062082" y="2256176"/>
              <a:ext cx="0" cy="1808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062083" y="4064514"/>
              <a:ext cx="31667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502945" y="2408539"/>
              <a:ext cx="2267956" cy="1659054"/>
            </a:xfrm>
            <a:custGeom>
              <a:avLst/>
              <a:gdLst>
                <a:gd name="T0" fmla="*/ 0 w 514"/>
                <a:gd name="T1" fmla="*/ 2147483647 h 471"/>
                <a:gd name="T2" fmla="*/ 733000672 w 514"/>
                <a:gd name="T3" fmla="*/ 2147483647 h 471"/>
                <a:gd name="T4" fmla="*/ 1628887312 w 514"/>
                <a:gd name="T5" fmla="*/ 2147483647 h 471"/>
                <a:gd name="T6" fmla="*/ 2147483647 w 514"/>
                <a:gd name="T7" fmla="*/ 2147483647 h 471"/>
                <a:gd name="T8" fmla="*/ 2147483647 w 514"/>
                <a:gd name="T9" fmla="*/ 2147483647 h 471"/>
                <a:gd name="T10" fmla="*/ 2147483647 w 514"/>
                <a:gd name="T11" fmla="*/ 2147483647 h 471"/>
                <a:gd name="T12" fmla="*/ 2147483647 w 514"/>
                <a:gd name="T13" fmla="*/ 1452166525 h 471"/>
                <a:gd name="T14" fmla="*/ 2147483647 w 514"/>
                <a:gd name="T15" fmla="*/ 316834960 h 471"/>
                <a:gd name="T16" fmla="*/ 2147483647 w 514"/>
                <a:gd name="T17" fmla="*/ 52807639 h 471"/>
                <a:gd name="T18" fmla="*/ 2147483647 w 514"/>
                <a:gd name="T19" fmla="*/ 26403819 h 4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4"/>
                <a:gd name="T31" fmla="*/ 0 h 471"/>
                <a:gd name="T32" fmla="*/ 514 w 514"/>
                <a:gd name="T33" fmla="*/ 471 h 4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4" h="471">
                  <a:moveTo>
                    <a:pt x="0" y="470"/>
                  </a:moveTo>
                  <a:cubicBezTo>
                    <a:pt x="11" y="470"/>
                    <a:pt x="23" y="470"/>
                    <a:pt x="36" y="470"/>
                  </a:cubicBezTo>
                  <a:cubicBezTo>
                    <a:pt x="49" y="470"/>
                    <a:pt x="64" y="471"/>
                    <a:pt x="80" y="468"/>
                  </a:cubicBezTo>
                  <a:cubicBezTo>
                    <a:pt x="96" y="465"/>
                    <a:pt x="114" y="467"/>
                    <a:pt x="130" y="454"/>
                  </a:cubicBezTo>
                  <a:cubicBezTo>
                    <a:pt x="146" y="441"/>
                    <a:pt x="162" y="428"/>
                    <a:pt x="174" y="392"/>
                  </a:cubicBezTo>
                  <a:cubicBezTo>
                    <a:pt x="186" y="356"/>
                    <a:pt x="193" y="285"/>
                    <a:pt x="202" y="238"/>
                  </a:cubicBezTo>
                  <a:cubicBezTo>
                    <a:pt x="211" y="191"/>
                    <a:pt x="215" y="146"/>
                    <a:pt x="226" y="110"/>
                  </a:cubicBezTo>
                  <a:cubicBezTo>
                    <a:pt x="237" y="74"/>
                    <a:pt x="249" y="42"/>
                    <a:pt x="270" y="24"/>
                  </a:cubicBezTo>
                  <a:cubicBezTo>
                    <a:pt x="291" y="6"/>
                    <a:pt x="313" y="8"/>
                    <a:pt x="354" y="4"/>
                  </a:cubicBezTo>
                  <a:cubicBezTo>
                    <a:pt x="395" y="0"/>
                    <a:pt x="454" y="1"/>
                    <a:pt x="514" y="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086202" y="4034536"/>
              <a:ext cx="152549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it-IT" sz="1400" i="1" baseline="-25000" dirty="0">
                  <a:solidFill>
                    <a:srgbClr val="000000"/>
                  </a:solidFill>
                </a:rPr>
                <a:t>c</a:t>
              </a:r>
              <a:r>
                <a:rPr lang="it-IT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~ 100 mK </a:t>
              </a:r>
              <a:endParaRPr lang="it-IT" sz="1400" i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725227" y="2285421"/>
              <a:ext cx="325701" cy="369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it-IT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>
              <a:off x="3301236" y="3701295"/>
              <a:ext cx="0" cy="35056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76" name="Text Box 23"/>
            <p:cNvSpPr txBox="1">
              <a:spLocks noChangeArrowheads="1"/>
            </p:cNvSpPr>
            <p:nvPr/>
          </p:nvSpPr>
          <p:spPr bwMode="auto">
            <a:xfrm>
              <a:off x="2108472" y="3394720"/>
              <a:ext cx="1014413" cy="3381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0820" rIns="81639" bIns="4082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en-GB" sz="1400" b="1" dirty="0" smtClean="0">
                  <a:solidFill>
                    <a:srgbClr val="FF6309"/>
                  </a:solidFill>
                  <a:latin typeface="Arial Narrow" pitchFamily="34" charset="0"/>
                </a:rPr>
                <a:t>Working </a:t>
              </a:r>
              <a:r>
                <a:rPr lang="en-GB" sz="1400" b="1" dirty="0">
                  <a:solidFill>
                    <a:srgbClr val="FF6309"/>
                  </a:solidFill>
                  <a:latin typeface="Arial Narrow" pitchFamily="34" charset="0"/>
                </a:rPr>
                <a:t>Point</a:t>
              </a:r>
            </a:p>
          </p:txBody>
        </p:sp>
        <p:pic>
          <p:nvPicPr>
            <p:cNvPr id="81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7648" y="2703331"/>
              <a:ext cx="781050" cy="6778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6" name="Oval 33"/>
            <p:cNvSpPr>
              <a:spLocks noChangeArrowheads="1"/>
            </p:cNvSpPr>
            <p:nvPr/>
          </p:nvSpPr>
          <p:spPr bwMode="auto">
            <a:xfrm>
              <a:off x="3259961" y="3650306"/>
              <a:ext cx="82550" cy="82550"/>
            </a:xfrm>
            <a:prstGeom prst="ellipse">
              <a:avLst/>
            </a:prstGeom>
            <a:solidFill>
              <a:srgbClr val="FF630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5930802" y="2924574"/>
              <a:ext cx="454164" cy="2220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936364" y="2829141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it-IT" sz="2400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tes</a:t>
              </a:r>
            </a:p>
          </p:txBody>
        </p:sp>
      </p:grp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9F24-07F5-4E87-8C1B-792DAC192E81}" type="slidenum">
              <a:rPr lang="en-US" smtClean="0"/>
              <a:t>2</a:t>
            </a:fld>
            <a:endParaRPr lang="en-US"/>
          </a:p>
        </p:txBody>
      </p:sp>
      <p:grpSp>
        <p:nvGrpSpPr>
          <p:cNvPr id="16" name="Gruppo 15"/>
          <p:cNvGrpSpPr/>
          <p:nvPr/>
        </p:nvGrpSpPr>
        <p:grpSpPr>
          <a:xfrm>
            <a:off x="300318" y="123855"/>
            <a:ext cx="10008028" cy="737553"/>
            <a:chOff x="300318" y="123855"/>
            <a:chExt cx="10008028" cy="737553"/>
          </a:xfrm>
        </p:grpSpPr>
        <p:pic>
          <p:nvPicPr>
            <p:cNvPr id="33" name="Immagin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318" y="123855"/>
              <a:ext cx="1380084" cy="737553"/>
            </a:xfrm>
            <a:prstGeom prst="rect">
              <a:avLst/>
            </a:prstGeom>
          </p:spPr>
        </p:pic>
        <p:sp>
          <p:nvSpPr>
            <p:cNvPr id="35" name="CasellaDiTesto 34"/>
            <p:cNvSpPr txBox="1"/>
            <p:nvPr/>
          </p:nvSpPr>
          <p:spPr>
            <a:xfrm>
              <a:off x="1881808" y="193361"/>
              <a:ext cx="84265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WP3 - Transition Edge Sensors Single Photon Counter (30-100 GHz)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3785438" y="995776"/>
            <a:ext cx="4619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Principio di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funzionamento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/>
          <p:cNvGrpSpPr/>
          <p:nvPr/>
        </p:nvGrpSpPr>
        <p:grpSpPr>
          <a:xfrm>
            <a:off x="1728451" y="1924232"/>
            <a:ext cx="8340649" cy="2948794"/>
            <a:chOff x="1922872" y="3197226"/>
            <a:chExt cx="8340649" cy="2948794"/>
          </a:xfrm>
        </p:grpSpPr>
        <p:sp>
          <p:nvSpPr>
            <p:cNvPr id="8" name="CasellaDiTesto 261"/>
            <p:cNvSpPr txBox="1">
              <a:spLocks noChangeArrowheads="1"/>
            </p:cNvSpPr>
            <p:nvPr/>
          </p:nvSpPr>
          <p:spPr bwMode="auto">
            <a:xfrm>
              <a:off x="4361320" y="5763433"/>
              <a:ext cx="3830638" cy="382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8953" tIns="44476" rIns="88953" bIns="44476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b="1" dirty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19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en-US" sz="1900" b="1" dirty="0">
                  <a:solidFill>
                    <a:srgbClr val="000000"/>
                  </a:solidFill>
                  <a:latin typeface="Symbol" pitchFamily="18" charset="2"/>
                  <a:cs typeface="Times New Roman" pitchFamily="18" charset="0"/>
                  <a:sym typeface="Wingdings 3" pitchFamily="18" charset="2"/>
                </a:rPr>
                <a:t></a:t>
              </a:r>
              <a:r>
                <a:rPr lang="en-US" sz="1900" b="1" dirty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19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  </a:t>
              </a:r>
              <a:r>
                <a:rPr lang="en-US" sz="19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@  Voltage bias  </a:t>
              </a:r>
              <a:r>
                <a:rPr lang="en-US" sz="1900" b="1" dirty="0">
                  <a:solidFill>
                    <a:srgbClr val="000000"/>
                  </a:solidFill>
                  <a:latin typeface="Symbol" pitchFamily="18" charset="2"/>
                  <a:cs typeface="Times New Roman" pitchFamily="18" charset="0"/>
                  <a:sym typeface="Wingdings 3" pitchFamily="18" charset="2"/>
                </a:rPr>
                <a:t>  </a:t>
              </a:r>
              <a:r>
                <a:rPr lang="en-US" sz="1900" b="1" dirty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19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3072729" y="4433333"/>
              <a:ext cx="422234" cy="295490"/>
            </a:xfrm>
            <a:custGeom>
              <a:avLst/>
              <a:gdLst>
                <a:gd name="T0" fmla="*/ 40322494 w 272"/>
                <a:gd name="T1" fmla="*/ 0 h 192"/>
                <a:gd name="T2" fmla="*/ 40322494 w 272"/>
                <a:gd name="T3" fmla="*/ 241935022 h 192"/>
                <a:gd name="T4" fmla="*/ 282257473 w 272"/>
                <a:gd name="T5" fmla="*/ 120967511 h 192"/>
                <a:gd name="T6" fmla="*/ 282257473 w 272"/>
                <a:gd name="T7" fmla="*/ 362902484 h 192"/>
                <a:gd name="T8" fmla="*/ 403224918 w 272"/>
                <a:gd name="T9" fmla="*/ 362902484 h 192"/>
                <a:gd name="T10" fmla="*/ 524192463 w 272"/>
                <a:gd name="T11" fmla="*/ 362902484 h 192"/>
                <a:gd name="T12" fmla="*/ 645159909 w 272"/>
                <a:gd name="T13" fmla="*/ 483870045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2"/>
                <a:gd name="T22" fmla="*/ 0 h 192"/>
                <a:gd name="T23" fmla="*/ 272 w 272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2" h="192">
                  <a:moveTo>
                    <a:pt x="16" y="0"/>
                  </a:moveTo>
                  <a:cubicBezTo>
                    <a:pt x="8" y="44"/>
                    <a:pt x="0" y="88"/>
                    <a:pt x="16" y="96"/>
                  </a:cubicBezTo>
                  <a:cubicBezTo>
                    <a:pt x="32" y="104"/>
                    <a:pt x="96" y="40"/>
                    <a:pt x="112" y="48"/>
                  </a:cubicBezTo>
                  <a:cubicBezTo>
                    <a:pt x="128" y="56"/>
                    <a:pt x="104" y="128"/>
                    <a:pt x="112" y="144"/>
                  </a:cubicBezTo>
                  <a:cubicBezTo>
                    <a:pt x="120" y="160"/>
                    <a:pt x="144" y="144"/>
                    <a:pt x="160" y="144"/>
                  </a:cubicBezTo>
                  <a:cubicBezTo>
                    <a:pt x="176" y="144"/>
                    <a:pt x="192" y="136"/>
                    <a:pt x="208" y="144"/>
                  </a:cubicBezTo>
                  <a:cubicBezTo>
                    <a:pt x="224" y="152"/>
                    <a:pt x="272" y="184"/>
                    <a:pt x="256" y="192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pic>
          <p:nvPicPr>
            <p:cNvPr id="20" name="Picture 482" descr="C:\Programmi\Microsoft Office\MEDIA\OFFICE12\Bullets\BD21294_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3023947" y="4367762"/>
              <a:ext cx="61781" cy="6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Connettore 2 263"/>
            <p:cNvCxnSpPr>
              <a:cxnSpLocks noChangeShapeType="1"/>
            </p:cNvCxnSpPr>
            <p:nvPr/>
          </p:nvCxnSpPr>
          <p:spPr bwMode="auto">
            <a:xfrm flipV="1">
              <a:off x="3598726" y="4667708"/>
              <a:ext cx="58546" cy="33264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med"/>
            </a:ln>
          </p:spPr>
        </p:cxnSp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5432425" y="3197226"/>
              <a:ext cx="1479550" cy="2308225"/>
              <a:chOff x="2790" y="2656"/>
              <a:chExt cx="1027" cy="1603"/>
            </a:xfrm>
          </p:grpSpPr>
          <p:pic>
            <p:nvPicPr>
              <p:cNvPr id="5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90" y="2656"/>
                <a:ext cx="1027" cy="160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58" name="Line 4"/>
              <p:cNvSpPr>
                <a:spLocks noChangeShapeType="1"/>
              </p:cNvSpPr>
              <p:nvPr/>
            </p:nvSpPr>
            <p:spPr bwMode="auto">
              <a:xfrm>
                <a:off x="3469" y="2971"/>
                <a:ext cx="0" cy="22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Text Box 5"/>
              <p:cNvSpPr txBox="1">
                <a:spLocks noChangeArrowheads="1"/>
              </p:cNvSpPr>
              <p:nvPr/>
            </p:nvSpPr>
            <p:spPr bwMode="auto">
              <a:xfrm>
                <a:off x="3499" y="2740"/>
                <a:ext cx="273" cy="2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r>
                  <a:rPr lang="en-GB" sz="24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2400" baseline="-330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bias</a:t>
                </a:r>
                <a:endParaRPr lang="en-GB" sz="2400" baseline="-33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0" name="Freeform 7"/>
            <p:cNvSpPr>
              <a:spLocks noChangeArrowheads="1"/>
            </p:cNvSpPr>
            <p:nvPr/>
          </p:nvSpPr>
          <p:spPr bwMode="auto">
            <a:xfrm>
              <a:off x="8050541" y="3684589"/>
              <a:ext cx="2124075" cy="815975"/>
            </a:xfrm>
            <a:custGeom>
              <a:avLst/>
              <a:gdLst>
                <a:gd name="T0" fmla="*/ 0 w 6501"/>
                <a:gd name="T1" fmla="*/ 0 h 2501"/>
                <a:gd name="T2" fmla="*/ 106752666 w 6501"/>
                <a:gd name="T3" fmla="*/ 159667787 h 2501"/>
                <a:gd name="T4" fmla="*/ 533764269 w 6501"/>
                <a:gd name="T5" fmla="*/ 0 h 2501"/>
                <a:gd name="T6" fmla="*/ 640516895 w 6501"/>
                <a:gd name="T7" fmla="*/ 0 h 2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01"/>
                <a:gd name="T13" fmla="*/ 0 h 2501"/>
                <a:gd name="T14" fmla="*/ 6501 w 6501"/>
                <a:gd name="T15" fmla="*/ 2501 h 2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01" h="2501">
                  <a:moveTo>
                    <a:pt x="0" y="0"/>
                  </a:moveTo>
                  <a:cubicBezTo>
                    <a:pt x="0" y="1500"/>
                    <a:pt x="0" y="2500"/>
                    <a:pt x="1000" y="1500"/>
                  </a:cubicBezTo>
                  <a:cubicBezTo>
                    <a:pt x="2000" y="500"/>
                    <a:pt x="3500" y="0"/>
                    <a:pt x="5000" y="0"/>
                  </a:cubicBezTo>
                  <a:cubicBezTo>
                    <a:pt x="6500" y="0"/>
                    <a:pt x="6000" y="0"/>
                    <a:pt x="6000" y="0"/>
                  </a:cubicBezTo>
                </a:path>
              </a:pathLst>
            </a:custGeom>
            <a:noFill/>
            <a:ln w="36000">
              <a:solidFill>
                <a:srgbClr val="DC23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</a:endParaRPr>
            </a:p>
          </p:txBody>
        </p:sp>
        <p:grpSp>
          <p:nvGrpSpPr>
            <p:cNvPr id="13" name="Group 89"/>
            <p:cNvGrpSpPr/>
            <p:nvPr/>
          </p:nvGrpSpPr>
          <p:grpSpPr>
            <a:xfrm>
              <a:off x="7612564" y="3357563"/>
              <a:ext cx="2650957" cy="1984464"/>
              <a:chOff x="6088563" y="3357563"/>
              <a:chExt cx="2650957" cy="1984464"/>
            </a:xfrm>
          </p:grpSpPr>
          <p:sp>
            <p:nvSpPr>
              <p:cNvPr id="63" name="Line 10"/>
              <p:cNvSpPr>
                <a:spLocks noChangeShapeType="1"/>
              </p:cNvSpPr>
              <p:nvPr/>
            </p:nvSpPr>
            <p:spPr bwMode="auto">
              <a:xfrm>
                <a:off x="6462951" y="3684467"/>
                <a:ext cx="0" cy="1657560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Line 11"/>
              <p:cNvSpPr>
                <a:spLocks noChangeShapeType="1"/>
              </p:cNvSpPr>
              <p:nvPr/>
            </p:nvSpPr>
            <p:spPr bwMode="auto">
              <a:xfrm>
                <a:off x="6462951" y="3684467"/>
                <a:ext cx="2276569" cy="0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Text Box 12"/>
              <p:cNvSpPr txBox="1">
                <a:spLocks noChangeArrowheads="1"/>
              </p:cNvSpPr>
              <p:nvPr/>
            </p:nvSpPr>
            <p:spPr bwMode="auto">
              <a:xfrm>
                <a:off x="8193777" y="3357563"/>
                <a:ext cx="505424" cy="2649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r>
                  <a:rPr lang="en-GB" sz="1400" i="1">
                    <a:solidFill>
                      <a:srgbClr val="000000"/>
                    </a:solidFill>
                  </a:rPr>
                  <a:t>t</a:t>
                </a:r>
                <a:r>
                  <a:rPr lang="en-GB" sz="1400">
                    <a:solidFill>
                      <a:srgbClr val="000000"/>
                    </a:solidFill>
                    <a:latin typeface="Arial Narrow" pitchFamily="34" charset="0"/>
                  </a:rPr>
                  <a:t> (</a:t>
                </a:r>
                <a:r>
                  <a:rPr lang="en-GB" sz="1400">
                    <a:solidFill>
                      <a:srgbClr val="000000"/>
                    </a:solidFill>
                    <a:latin typeface="Symbol" pitchFamily="18" charset="2"/>
                  </a:rPr>
                  <a:t></a:t>
                </a:r>
                <a:r>
                  <a:rPr lang="en-GB" sz="1400">
                    <a:solidFill>
                      <a:srgbClr val="000000"/>
                    </a:solidFill>
                  </a:rPr>
                  <a:t>s</a:t>
                </a:r>
                <a:r>
                  <a:rPr lang="en-GB" sz="1400">
                    <a:solidFill>
                      <a:srgbClr val="000000"/>
                    </a:solidFill>
                    <a:latin typeface="Arial Narrow" pitchFamily="34" charset="0"/>
                  </a:rPr>
                  <a:t>)</a:t>
                </a:r>
              </a:p>
            </p:txBody>
          </p: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6088563" y="4897035"/>
                <a:ext cx="326870" cy="2649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r>
                  <a:rPr lang="en-GB" sz="14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 </a:t>
                </a:r>
                <a:endParaRPr lang="en-GB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9" name="Line 16"/>
            <p:cNvSpPr>
              <a:spLocks noChangeShapeType="1"/>
            </p:cNvSpPr>
            <p:nvPr/>
          </p:nvSpPr>
          <p:spPr bwMode="auto">
            <a:xfrm flipH="1">
              <a:off x="2259728" y="4968708"/>
              <a:ext cx="1208789" cy="89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79" name="Line 26"/>
            <p:cNvSpPr>
              <a:spLocks noChangeShapeType="1"/>
            </p:cNvSpPr>
            <p:nvPr/>
          </p:nvSpPr>
          <p:spPr bwMode="auto">
            <a:xfrm>
              <a:off x="3579493" y="4618350"/>
              <a:ext cx="0" cy="71306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80" name="Line 27"/>
            <p:cNvSpPr>
              <a:spLocks noChangeShapeType="1"/>
            </p:cNvSpPr>
            <p:nvPr/>
          </p:nvSpPr>
          <p:spPr bwMode="auto">
            <a:xfrm flipH="1">
              <a:off x="2248573" y="4605068"/>
              <a:ext cx="1284343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83" name="Text Box 30"/>
            <p:cNvSpPr txBox="1">
              <a:spLocks noChangeArrowheads="1"/>
            </p:cNvSpPr>
            <p:nvPr/>
          </p:nvSpPr>
          <p:spPr bwMode="auto">
            <a:xfrm>
              <a:off x="5902784" y="5387443"/>
              <a:ext cx="747713" cy="2458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0820" rIns="81639" bIns="4082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en-GB" sz="16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GB" sz="1600" baseline="-330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bias</a:t>
              </a:r>
              <a:r>
                <a:rPr lang="en-GB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&lt;&lt; </a:t>
              </a:r>
              <a:r>
                <a:rPr lang="en-GB" sz="16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GB" sz="1600" baseline="-330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tes</a:t>
              </a:r>
              <a:endParaRPr lang="en-GB" sz="1600" baseline="-3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5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55348" y="4152900"/>
              <a:ext cx="557213" cy="2936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4984751" y="5277261"/>
              <a:ext cx="4476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8953" tIns="44476" rIns="88953" bIns="44476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it-IT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2259727" y="3529164"/>
              <a:ext cx="0" cy="1808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259728" y="5337502"/>
              <a:ext cx="31667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700590" y="3681527"/>
              <a:ext cx="2267956" cy="1659054"/>
            </a:xfrm>
            <a:custGeom>
              <a:avLst/>
              <a:gdLst>
                <a:gd name="T0" fmla="*/ 0 w 514"/>
                <a:gd name="T1" fmla="*/ 2147483647 h 471"/>
                <a:gd name="T2" fmla="*/ 733000672 w 514"/>
                <a:gd name="T3" fmla="*/ 2147483647 h 471"/>
                <a:gd name="T4" fmla="*/ 1628887312 w 514"/>
                <a:gd name="T5" fmla="*/ 2147483647 h 471"/>
                <a:gd name="T6" fmla="*/ 2147483647 w 514"/>
                <a:gd name="T7" fmla="*/ 2147483647 h 471"/>
                <a:gd name="T8" fmla="*/ 2147483647 w 514"/>
                <a:gd name="T9" fmla="*/ 2147483647 h 471"/>
                <a:gd name="T10" fmla="*/ 2147483647 w 514"/>
                <a:gd name="T11" fmla="*/ 2147483647 h 471"/>
                <a:gd name="T12" fmla="*/ 2147483647 w 514"/>
                <a:gd name="T13" fmla="*/ 1452166525 h 471"/>
                <a:gd name="T14" fmla="*/ 2147483647 w 514"/>
                <a:gd name="T15" fmla="*/ 316834960 h 471"/>
                <a:gd name="T16" fmla="*/ 2147483647 w 514"/>
                <a:gd name="T17" fmla="*/ 52807639 h 471"/>
                <a:gd name="T18" fmla="*/ 2147483647 w 514"/>
                <a:gd name="T19" fmla="*/ 26403819 h 4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4"/>
                <a:gd name="T31" fmla="*/ 0 h 471"/>
                <a:gd name="T32" fmla="*/ 514 w 514"/>
                <a:gd name="T33" fmla="*/ 471 h 4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4" h="471">
                  <a:moveTo>
                    <a:pt x="0" y="470"/>
                  </a:moveTo>
                  <a:cubicBezTo>
                    <a:pt x="11" y="470"/>
                    <a:pt x="23" y="470"/>
                    <a:pt x="36" y="470"/>
                  </a:cubicBezTo>
                  <a:cubicBezTo>
                    <a:pt x="49" y="470"/>
                    <a:pt x="64" y="471"/>
                    <a:pt x="80" y="468"/>
                  </a:cubicBezTo>
                  <a:cubicBezTo>
                    <a:pt x="96" y="465"/>
                    <a:pt x="114" y="467"/>
                    <a:pt x="130" y="454"/>
                  </a:cubicBezTo>
                  <a:cubicBezTo>
                    <a:pt x="146" y="441"/>
                    <a:pt x="162" y="428"/>
                    <a:pt x="174" y="392"/>
                  </a:cubicBezTo>
                  <a:cubicBezTo>
                    <a:pt x="186" y="356"/>
                    <a:pt x="193" y="285"/>
                    <a:pt x="202" y="238"/>
                  </a:cubicBezTo>
                  <a:cubicBezTo>
                    <a:pt x="211" y="191"/>
                    <a:pt x="215" y="146"/>
                    <a:pt x="226" y="110"/>
                  </a:cubicBezTo>
                  <a:cubicBezTo>
                    <a:pt x="237" y="74"/>
                    <a:pt x="249" y="42"/>
                    <a:pt x="270" y="24"/>
                  </a:cubicBezTo>
                  <a:cubicBezTo>
                    <a:pt x="291" y="6"/>
                    <a:pt x="313" y="8"/>
                    <a:pt x="354" y="4"/>
                  </a:cubicBezTo>
                  <a:cubicBezTo>
                    <a:pt x="395" y="0"/>
                    <a:pt x="454" y="1"/>
                    <a:pt x="514" y="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283847" y="5307524"/>
              <a:ext cx="152549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it-IT" sz="1400" i="1" baseline="-25000" dirty="0">
                  <a:solidFill>
                    <a:srgbClr val="000000"/>
                  </a:solidFill>
                </a:rPr>
                <a:t>c</a:t>
              </a:r>
              <a:r>
                <a:rPr lang="it-IT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~ 100 mK </a:t>
              </a:r>
              <a:endParaRPr lang="it-IT" sz="1400" i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922872" y="3558409"/>
              <a:ext cx="325701" cy="369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it-IT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>
              <a:off x="3498881" y="4974283"/>
              <a:ext cx="0" cy="35056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76" name="Text Box 23"/>
            <p:cNvSpPr txBox="1">
              <a:spLocks noChangeArrowheads="1"/>
            </p:cNvSpPr>
            <p:nvPr/>
          </p:nvSpPr>
          <p:spPr bwMode="auto">
            <a:xfrm>
              <a:off x="2306117" y="4667708"/>
              <a:ext cx="1014413" cy="3381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0820" rIns="81639" bIns="4082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en-GB" sz="1400" b="1" dirty="0" smtClean="0">
                  <a:solidFill>
                    <a:srgbClr val="FF6309"/>
                  </a:solidFill>
                  <a:latin typeface="Arial Narrow" pitchFamily="34" charset="0"/>
                </a:rPr>
                <a:t>Working </a:t>
              </a:r>
              <a:r>
                <a:rPr lang="en-GB" sz="1400" b="1" dirty="0">
                  <a:solidFill>
                    <a:srgbClr val="FF6309"/>
                  </a:solidFill>
                  <a:latin typeface="Arial Narrow" pitchFamily="34" charset="0"/>
                </a:rPr>
                <a:t>Point</a:t>
              </a:r>
            </a:p>
          </p:txBody>
        </p:sp>
        <p:pic>
          <p:nvPicPr>
            <p:cNvPr id="81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5293" y="3976319"/>
              <a:ext cx="781050" cy="6778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7" name="Oval 34"/>
            <p:cNvSpPr>
              <a:spLocks noChangeArrowheads="1"/>
            </p:cNvSpPr>
            <p:nvPr/>
          </p:nvSpPr>
          <p:spPr bwMode="auto">
            <a:xfrm>
              <a:off x="3532915" y="4563793"/>
              <a:ext cx="82550" cy="82550"/>
            </a:xfrm>
            <a:prstGeom prst="ellipse">
              <a:avLst/>
            </a:prstGeom>
            <a:solidFill>
              <a:srgbClr val="7E0021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6128447" y="4197562"/>
              <a:ext cx="454164" cy="2220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134009" y="4102129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it-IT" sz="2400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tes</a:t>
              </a: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2673256" y="4028283"/>
              <a:ext cx="434975" cy="2682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0820" rIns="81639" bIns="4082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en-GB" sz="1400" b="1" dirty="0">
                  <a:solidFill>
                    <a:srgbClr val="DC2300"/>
                  </a:solidFill>
                  <a:latin typeface="Arial Narrow" pitchFamily="34" charset="0"/>
                </a:rPr>
                <a:t>1 </a:t>
              </a:r>
              <a:r>
                <a:rPr lang="en-GB" sz="1400" b="1" dirty="0" err="1">
                  <a:solidFill>
                    <a:srgbClr val="DC2300"/>
                  </a:solidFill>
                  <a:latin typeface="Arial Narrow" pitchFamily="34" charset="0"/>
                </a:rPr>
                <a:t>ph</a:t>
              </a:r>
              <a:endParaRPr lang="en-GB" sz="1400" b="1" dirty="0">
                <a:solidFill>
                  <a:srgbClr val="DC2300"/>
                </a:solidFill>
                <a:latin typeface="Arial Narrow" pitchFamily="34" charset="0"/>
              </a:endParaRPr>
            </a:p>
          </p:txBody>
        </p:sp>
      </p:grp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9F24-07F5-4E87-8C1B-792DAC192E81}" type="slidenum">
              <a:rPr lang="en-US" smtClean="0"/>
              <a:t>3</a:t>
            </a:fld>
            <a:endParaRPr 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grpSp>
        <p:nvGrpSpPr>
          <p:cNvPr id="44" name="Gruppo 43"/>
          <p:cNvGrpSpPr/>
          <p:nvPr/>
        </p:nvGrpSpPr>
        <p:grpSpPr>
          <a:xfrm>
            <a:off x="300318" y="123855"/>
            <a:ext cx="10008028" cy="737553"/>
            <a:chOff x="300318" y="123855"/>
            <a:chExt cx="10008028" cy="737553"/>
          </a:xfrm>
        </p:grpSpPr>
        <p:pic>
          <p:nvPicPr>
            <p:cNvPr id="46" name="Immagine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0318" y="123855"/>
              <a:ext cx="1380084" cy="737553"/>
            </a:xfrm>
            <a:prstGeom prst="rect">
              <a:avLst/>
            </a:prstGeom>
          </p:spPr>
        </p:pic>
        <p:sp>
          <p:nvSpPr>
            <p:cNvPr id="47" name="CasellaDiTesto 46"/>
            <p:cNvSpPr txBox="1"/>
            <p:nvPr/>
          </p:nvSpPr>
          <p:spPr>
            <a:xfrm>
              <a:off x="1881808" y="193361"/>
              <a:ext cx="84265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WP3 - Transition Edge Sensors Single Photon Counter (30-100 GHz)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48" name="CasellaDiTesto 47"/>
          <p:cNvSpPr txBox="1"/>
          <p:nvPr/>
        </p:nvSpPr>
        <p:spPr>
          <a:xfrm>
            <a:off x="3785438" y="995776"/>
            <a:ext cx="4619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Principio di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funzionamento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1725646" y="1937326"/>
            <a:ext cx="8340649" cy="2948794"/>
            <a:chOff x="1922872" y="3197226"/>
            <a:chExt cx="8340649" cy="2948794"/>
          </a:xfrm>
        </p:grpSpPr>
        <p:sp>
          <p:nvSpPr>
            <p:cNvPr id="130" name="Text Box 13"/>
            <p:cNvSpPr txBox="1">
              <a:spLocks noChangeArrowheads="1"/>
            </p:cNvSpPr>
            <p:nvPr/>
          </p:nvSpPr>
          <p:spPr bwMode="auto">
            <a:xfrm>
              <a:off x="4984751" y="5277261"/>
              <a:ext cx="4476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8953" tIns="44476" rIns="88953" bIns="44476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it-IT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CasellaDiTesto 261"/>
            <p:cNvSpPr txBox="1">
              <a:spLocks noChangeArrowheads="1"/>
            </p:cNvSpPr>
            <p:nvPr/>
          </p:nvSpPr>
          <p:spPr bwMode="auto">
            <a:xfrm>
              <a:off x="4361320" y="5763433"/>
              <a:ext cx="3830638" cy="382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8953" tIns="44476" rIns="88953" bIns="44476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b="1" dirty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19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en-US" sz="1900" b="1" dirty="0">
                  <a:solidFill>
                    <a:srgbClr val="000000"/>
                  </a:solidFill>
                  <a:latin typeface="Symbol" pitchFamily="18" charset="2"/>
                  <a:cs typeface="Times New Roman" pitchFamily="18" charset="0"/>
                  <a:sym typeface="Wingdings 3" pitchFamily="18" charset="2"/>
                </a:rPr>
                <a:t></a:t>
              </a:r>
              <a:r>
                <a:rPr lang="en-US" sz="1900" b="1" dirty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19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  </a:t>
              </a:r>
              <a:r>
                <a:rPr lang="en-US" sz="19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@  Voltage bias  </a:t>
              </a:r>
              <a:r>
                <a:rPr lang="en-US" sz="1900" b="1" dirty="0">
                  <a:solidFill>
                    <a:srgbClr val="000000"/>
                  </a:solidFill>
                  <a:latin typeface="Symbol" pitchFamily="18" charset="2"/>
                  <a:cs typeface="Times New Roman" pitchFamily="18" charset="0"/>
                  <a:sym typeface="Wingdings 3" pitchFamily="18" charset="2"/>
                </a:rPr>
                <a:t>  </a:t>
              </a:r>
              <a:r>
                <a:rPr lang="en-US" sz="1900" b="1" dirty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19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grpSp>
          <p:nvGrpSpPr>
            <p:cNvPr id="2" name="Gruppo 272"/>
            <p:cNvGrpSpPr>
              <a:grpSpLocks/>
            </p:cNvGrpSpPr>
            <p:nvPr/>
          </p:nvGrpSpPr>
          <p:grpSpPr bwMode="auto">
            <a:xfrm>
              <a:off x="1922872" y="3529164"/>
              <a:ext cx="3503613" cy="2086136"/>
              <a:chOff x="1207952" y="24783537"/>
              <a:chExt cx="3582988" cy="2151863"/>
            </a:xfrm>
          </p:grpSpPr>
          <p:sp>
            <p:nvSpPr>
              <p:cNvPr id="134" name="Line 7"/>
              <p:cNvSpPr>
                <a:spLocks noChangeShapeType="1"/>
              </p:cNvSpPr>
              <p:nvPr/>
            </p:nvSpPr>
            <p:spPr bwMode="auto">
              <a:xfrm flipV="1">
                <a:off x="1552440" y="24783537"/>
                <a:ext cx="0" cy="1865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Line 8"/>
              <p:cNvSpPr>
                <a:spLocks noChangeShapeType="1"/>
              </p:cNvSpPr>
              <p:nvPr/>
            </p:nvSpPr>
            <p:spPr bwMode="auto">
              <a:xfrm>
                <a:off x="1552440" y="26648850"/>
                <a:ext cx="32385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9"/>
              <p:cNvSpPr>
                <a:spLocks/>
              </p:cNvSpPr>
              <p:nvPr/>
            </p:nvSpPr>
            <p:spPr bwMode="auto">
              <a:xfrm>
                <a:off x="2003290" y="24940700"/>
                <a:ext cx="2319337" cy="1711325"/>
              </a:xfrm>
              <a:custGeom>
                <a:avLst/>
                <a:gdLst>
                  <a:gd name="T0" fmla="*/ 0 w 514"/>
                  <a:gd name="T1" fmla="*/ 2147483647 h 471"/>
                  <a:gd name="T2" fmla="*/ 733000672 w 514"/>
                  <a:gd name="T3" fmla="*/ 2147483647 h 471"/>
                  <a:gd name="T4" fmla="*/ 1628887312 w 514"/>
                  <a:gd name="T5" fmla="*/ 2147483647 h 471"/>
                  <a:gd name="T6" fmla="*/ 2147483647 w 514"/>
                  <a:gd name="T7" fmla="*/ 2147483647 h 471"/>
                  <a:gd name="T8" fmla="*/ 2147483647 w 514"/>
                  <a:gd name="T9" fmla="*/ 2147483647 h 471"/>
                  <a:gd name="T10" fmla="*/ 2147483647 w 514"/>
                  <a:gd name="T11" fmla="*/ 2147483647 h 471"/>
                  <a:gd name="T12" fmla="*/ 2147483647 w 514"/>
                  <a:gd name="T13" fmla="*/ 1452166525 h 471"/>
                  <a:gd name="T14" fmla="*/ 2147483647 w 514"/>
                  <a:gd name="T15" fmla="*/ 316834960 h 471"/>
                  <a:gd name="T16" fmla="*/ 2147483647 w 514"/>
                  <a:gd name="T17" fmla="*/ 52807639 h 471"/>
                  <a:gd name="T18" fmla="*/ 2147483647 w 514"/>
                  <a:gd name="T19" fmla="*/ 26403819 h 4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4"/>
                  <a:gd name="T31" fmla="*/ 0 h 471"/>
                  <a:gd name="T32" fmla="*/ 514 w 514"/>
                  <a:gd name="T33" fmla="*/ 471 h 4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4" h="471">
                    <a:moveTo>
                      <a:pt x="0" y="470"/>
                    </a:moveTo>
                    <a:cubicBezTo>
                      <a:pt x="11" y="470"/>
                      <a:pt x="23" y="470"/>
                      <a:pt x="36" y="470"/>
                    </a:cubicBezTo>
                    <a:cubicBezTo>
                      <a:pt x="49" y="470"/>
                      <a:pt x="64" y="471"/>
                      <a:pt x="80" y="468"/>
                    </a:cubicBezTo>
                    <a:cubicBezTo>
                      <a:pt x="96" y="465"/>
                      <a:pt x="114" y="467"/>
                      <a:pt x="130" y="454"/>
                    </a:cubicBezTo>
                    <a:cubicBezTo>
                      <a:pt x="146" y="441"/>
                      <a:pt x="162" y="428"/>
                      <a:pt x="174" y="392"/>
                    </a:cubicBezTo>
                    <a:cubicBezTo>
                      <a:pt x="186" y="356"/>
                      <a:pt x="193" y="285"/>
                      <a:pt x="202" y="238"/>
                    </a:cubicBezTo>
                    <a:cubicBezTo>
                      <a:pt x="211" y="191"/>
                      <a:pt x="215" y="146"/>
                      <a:pt x="226" y="110"/>
                    </a:cubicBezTo>
                    <a:cubicBezTo>
                      <a:pt x="237" y="74"/>
                      <a:pt x="249" y="42"/>
                      <a:pt x="270" y="24"/>
                    </a:cubicBezTo>
                    <a:cubicBezTo>
                      <a:pt x="291" y="6"/>
                      <a:pt x="313" y="8"/>
                      <a:pt x="354" y="4"/>
                    </a:cubicBezTo>
                    <a:cubicBezTo>
                      <a:pt x="395" y="0"/>
                      <a:pt x="454" y="1"/>
                      <a:pt x="514" y="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Text Box 12"/>
              <p:cNvSpPr txBox="1">
                <a:spLocks noChangeArrowheads="1"/>
              </p:cNvSpPr>
              <p:nvPr/>
            </p:nvSpPr>
            <p:spPr bwMode="auto">
              <a:xfrm>
                <a:off x="2599760" y="26617926"/>
                <a:ext cx="1560051" cy="317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4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it-IT" sz="1400" i="1" baseline="-25000" dirty="0">
                    <a:solidFill>
                      <a:srgbClr val="000000"/>
                    </a:solidFill>
                  </a:rPr>
                  <a:t>c</a:t>
                </a:r>
                <a:r>
                  <a:rPr lang="it-IT" sz="1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~ 100 mK </a:t>
                </a:r>
                <a:endParaRPr lang="it-IT" sz="1400" i="1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Text Box 14"/>
              <p:cNvSpPr txBox="1">
                <a:spLocks noChangeArrowheads="1"/>
              </p:cNvSpPr>
              <p:nvPr/>
            </p:nvSpPr>
            <p:spPr bwMode="auto">
              <a:xfrm>
                <a:off x="1207952" y="24813703"/>
                <a:ext cx="333080" cy="380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it-IT" i="1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" name="Oval 22"/>
              <p:cNvSpPr>
                <a:spLocks noChangeArrowheads="1"/>
              </p:cNvSpPr>
              <p:nvPr/>
            </p:nvSpPr>
            <p:spPr bwMode="auto">
              <a:xfrm flipH="1" flipV="1">
                <a:off x="2922814" y="25559143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43" name="Connettore 2 263"/>
              <p:cNvCxnSpPr>
                <a:cxnSpLocks noChangeShapeType="1"/>
              </p:cNvCxnSpPr>
              <p:nvPr/>
            </p:nvCxnSpPr>
            <p:spPr bwMode="auto">
              <a:xfrm flipV="1">
                <a:off x="2922815" y="25635344"/>
                <a:ext cx="126794" cy="66076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stealth" w="med" len="med"/>
              </a:ln>
            </p:spPr>
          </p:cxnSp>
        </p:grpSp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5432425" y="3197226"/>
              <a:ext cx="1479550" cy="2308225"/>
              <a:chOff x="2790" y="2656"/>
              <a:chExt cx="1027" cy="1603"/>
            </a:xfrm>
          </p:grpSpPr>
          <p:pic>
            <p:nvPicPr>
              <p:cNvPr id="146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90" y="2656"/>
                <a:ext cx="1027" cy="160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47" name="Line 4"/>
              <p:cNvSpPr>
                <a:spLocks noChangeShapeType="1"/>
              </p:cNvSpPr>
              <p:nvPr/>
            </p:nvSpPr>
            <p:spPr bwMode="auto">
              <a:xfrm>
                <a:off x="3469" y="2971"/>
                <a:ext cx="0" cy="22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Text Box 5"/>
              <p:cNvSpPr txBox="1">
                <a:spLocks noChangeArrowheads="1"/>
              </p:cNvSpPr>
              <p:nvPr/>
            </p:nvSpPr>
            <p:spPr bwMode="auto">
              <a:xfrm>
                <a:off x="3499" y="2740"/>
                <a:ext cx="273" cy="2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r>
                  <a:rPr lang="en-GB" sz="24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2400" baseline="-330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bias</a:t>
                </a:r>
                <a:endParaRPr lang="en-GB" sz="2400" baseline="-33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9" name="Freeform 7"/>
            <p:cNvSpPr>
              <a:spLocks noChangeArrowheads="1"/>
            </p:cNvSpPr>
            <p:nvPr/>
          </p:nvSpPr>
          <p:spPr bwMode="auto">
            <a:xfrm>
              <a:off x="8050541" y="3684589"/>
              <a:ext cx="2124075" cy="815975"/>
            </a:xfrm>
            <a:custGeom>
              <a:avLst/>
              <a:gdLst>
                <a:gd name="T0" fmla="*/ 0 w 6501"/>
                <a:gd name="T1" fmla="*/ 0 h 2501"/>
                <a:gd name="T2" fmla="*/ 106752666 w 6501"/>
                <a:gd name="T3" fmla="*/ 159667787 h 2501"/>
                <a:gd name="T4" fmla="*/ 533764269 w 6501"/>
                <a:gd name="T5" fmla="*/ 0 h 2501"/>
                <a:gd name="T6" fmla="*/ 640516895 w 6501"/>
                <a:gd name="T7" fmla="*/ 0 h 2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01"/>
                <a:gd name="T13" fmla="*/ 0 h 2501"/>
                <a:gd name="T14" fmla="*/ 6501 w 6501"/>
                <a:gd name="T15" fmla="*/ 2501 h 2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01" h="2501">
                  <a:moveTo>
                    <a:pt x="0" y="0"/>
                  </a:moveTo>
                  <a:cubicBezTo>
                    <a:pt x="0" y="1500"/>
                    <a:pt x="0" y="2500"/>
                    <a:pt x="1000" y="1500"/>
                  </a:cubicBezTo>
                  <a:cubicBezTo>
                    <a:pt x="2000" y="500"/>
                    <a:pt x="3500" y="0"/>
                    <a:pt x="5000" y="0"/>
                  </a:cubicBezTo>
                  <a:cubicBezTo>
                    <a:pt x="6500" y="0"/>
                    <a:pt x="6000" y="0"/>
                    <a:pt x="6000" y="0"/>
                  </a:cubicBezTo>
                </a:path>
              </a:pathLst>
            </a:custGeom>
            <a:noFill/>
            <a:ln w="36000">
              <a:solidFill>
                <a:srgbClr val="DC23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50" name="Freeform 8"/>
            <p:cNvSpPr>
              <a:spLocks noChangeArrowheads="1"/>
            </p:cNvSpPr>
            <p:nvPr/>
          </p:nvSpPr>
          <p:spPr bwMode="auto">
            <a:xfrm>
              <a:off x="8050540" y="3684589"/>
              <a:ext cx="1960562" cy="1470025"/>
            </a:xfrm>
            <a:custGeom>
              <a:avLst/>
              <a:gdLst>
                <a:gd name="T0" fmla="*/ 0 w 6001"/>
                <a:gd name="T1" fmla="*/ 0 h 4501"/>
                <a:gd name="T2" fmla="*/ 53368389 w 6001"/>
                <a:gd name="T3" fmla="*/ 373335728 h 4501"/>
                <a:gd name="T4" fmla="*/ 266841925 w 6001"/>
                <a:gd name="T5" fmla="*/ 53333719 h 4501"/>
                <a:gd name="T6" fmla="*/ 640420260 w 6001"/>
                <a:gd name="T7" fmla="*/ 0 h 4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1"/>
                <a:gd name="T13" fmla="*/ 0 h 4501"/>
                <a:gd name="T14" fmla="*/ 6001 w 6001"/>
                <a:gd name="T15" fmla="*/ 4501 h 4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1" h="4501">
                  <a:moveTo>
                    <a:pt x="0" y="0"/>
                  </a:moveTo>
                  <a:cubicBezTo>
                    <a:pt x="0" y="3000"/>
                    <a:pt x="0" y="4500"/>
                    <a:pt x="500" y="3500"/>
                  </a:cubicBezTo>
                  <a:cubicBezTo>
                    <a:pt x="1000" y="2500"/>
                    <a:pt x="1500" y="1000"/>
                    <a:pt x="2500" y="500"/>
                  </a:cubicBezTo>
                  <a:cubicBezTo>
                    <a:pt x="3500" y="0"/>
                    <a:pt x="6000" y="0"/>
                    <a:pt x="6000" y="0"/>
                  </a:cubicBezTo>
                </a:path>
              </a:pathLst>
            </a:custGeom>
            <a:noFill/>
            <a:ln w="36000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7612564" y="3357563"/>
              <a:ext cx="2650957" cy="1984464"/>
              <a:chOff x="4094" y="2767"/>
              <a:chExt cx="1841" cy="1378"/>
            </a:xfrm>
          </p:grpSpPr>
          <p:sp>
            <p:nvSpPr>
              <p:cNvPr id="152" name="Line 10"/>
              <p:cNvSpPr>
                <a:spLocks noChangeShapeType="1"/>
              </p:cNvSpPr>
              <p:nvPr/>
            </p:nvSpPr>
            <p:spPr bwMode="auto">
              <a:xfrm>
                <a:off x="4354" y="2994"/>
                <a:ext cx="0" cy="1151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Line 11"/>
              <p:cNvSpPr>
                <a:spLocks noChangeShapeType="1"/>
              </p:cNvSpPr>
              <p:nvPr/>
            </p:nvSpPr>
            <p:spPr bwMode="auto">
              <a:xfrm>
                <a:off x="4354" y="2994"/>
                <a:ext cx="1581" cy="0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Text Box 12"/>
              <p:cNvSpPr txBox="1">
                <a:spLocks noChangeArrowheads="1"/>
              </p:cNvSpPr>
              <p:nvPr/>
            </p:nvSpPr>
            <p:spPr bwMode="auto">
              <a:xfrm>
                <a:off x="5556" y="2767"/>
                <a:ext cx="351" cy="1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r>
                  <a:rPr lang="en-GB" sz="1400" i="1">
                    <a:solidFill>
                      <a:srgbClr val="000000"/>
                    </a:solidFill>
                  </a:rPr>
                  <a:t>t</a:t>
                </a:r>
                <a:r>
                  <a:rPr lang="en-GB" sz="1400">
                    <a:solidFill>
                      <a:srgbClr val="000000"/>
                    </a:solidFill>
                    <a:latin typeface="Arial Narrow" pitchFamily="34" charset="0"/>
                  </a:rPr>
                  <a:t> (</a:t>
                </a:r>
                <a:r>
                  <a:rPr lang="en-GB" sz="1400">
                    <a:solidFill>
                      <a:srgbClr val="000000"/>
                    </a:solidFill>
                    <a:latin typeface="Symbol" pitchFamily="18" charset="2"/>
                  </a:rPr>
                  <a:t></a:t>
                </a:r>
                <a:r>
                  <a:rPr lang="en-GB" sz="1400">
                    <a:solidFill>
                      <a:srgbClr val="000000"/>
                    </a:solidFill>
                  </a:rPr>
                  <a:t>s</a:t>
                </a:r>
                <a:r>
                  <a:rPr lang="en-GB" sz="1400">
                    <a:solidFill>
                      <a:srgbClr val="000000"/>
                    </a:solidFill>
                    <a:latin typeface="Arial Narrow" pitchFamily="34" charset="0"/>
                  </a:rPr>
                  <a:t>)</a:t>
                </a:r>
              </a:p>
            </p:txBody>
          </p:sp>
          <p:sp>
            <p:nvSpPr>
              <p:cNvPr id="155" name="Text Box 13"/>
              <p:cNvSpPr txBox="1">
                <a:spLocks noChangeArrowheads="1"/>
              </p:cNvSpPr>
              <p:nvPr/>
            </p:nvSpPr>
            <p:spPr bwMode="auto">
              <a:xfrm>
                <a:off x="4094" y="3836"/>
                <a:ext cx="227" cy="1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</a:pPr>
                <a:r>
                  <a:rPr lang="en-GB" sz="14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 </a:t>
                </a:r>
                <a:endParaRPr lang="en-GB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6" name="Line 16"/>
            <p:cNvSpPr>
              <a:spLocks noChangeShapeType="1"/>
            </p:cNvSpPr>
            <p:nvPr/>
          </p:nvSpPr>
          <p:spPr bwMode="auto">
            <a:xfrm flipH="1">
              <a:off x="2259728" y="4968708"/>
              <a:ext cx="1208789" cy="89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57" name="Line 17"/>
            <p:cNvSpPr>
              <a:spLocks noChangeShapeType="1"/>
            </p:cNvSpPr>
            <p:nvPr/>
          </p:nvSpPr>
          <p:spPr bwMode="auto">
            <a:xfrm>
              <a:off x="3498881" y="4974283"/>
              <a:ext cx="0" cy="35056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61" name="AutoShape 21"/>
            <p:cNvSpPr>
              <a:spLocks/>
            </p:cNvSpPr>
            <p:nvPr/>
          </p:nvSpPr>
          <p:spPr bwMode="auto">
            <a:xfrm>
              <a:off x="2933528" y="3558410"/>
              <a:ext cx="687388" cy="687387"/>
            </a:xfrm>
            <a:custGeom>
              <a:avLst/>
              <a:gdLst>
                <a:gd name="T0" fmla="*/ 2147483647 w 272"/>
                <a:gd name="T1" fmla="*/ 0 h 192"/>
                <a:gd name="T2" fmla="*/ 2147483647 w 272"/>
                <a:gd name="T3" fmla="*/ 2147483647 h 192"/>
                <a:gd name="T4" fmla="*/ 2147483647 w 272"/>
                <a:gd name="T5" fmla="*/ 2147483647 h 192"/>
                <a:gd name="T6" fmla="*/ 2147483647 w 272"/>
                <a:gd name="T7" fmla="*/ 2147483647 h 192"/>
                <a:gd name="T8" fmla="*/ 2147483647 w 272"/>
                <a:gd name="T9" fmla="*/ 2147483647 h 192"/>
                <a:gd name="T10" fmla="*/ 2147483647 w 272"/>
                <a:gd name="T11" fmla="*/ 2147483647 h 192"/>
                <a:gd name="T12" fmla="*/ 2147483647 w 272"/>
                <a:gd name="T13" fmla="*/ 2147483647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2"/>
                <a:gd name="T22" fmla="*/ 0 h 192"/>
                <a:gd name="T23" fmla="*/ 272 w 272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2" h="192">
                  <a:moveTo>
                    <a:pt x="16" y="0"/>
                  </a:moveTo>
                  <a:cubicBezTo>
                    <a:pt x="8" y="44"/>
                    <a:pt x="0" y="88"/>
                    <a:pt x="16" y="96"/>
                  </a:cubicBezTo>
                  <a:cubicBezTo>
                    <a:pt x="32" y="104"/>
                    <a:pt x="96" y="40"/>
                    <a:pt x="112" y="48"/>
                  </a:cubicBezTo>
                  <a:cubicBezTo>
                    <a:pt x="128" y="56"/>
                    <a:pt x="104" y="128"/>
                    <a:pt x="112" y="144"/>
                  </a:cubicBezTo>
                  <a:cubicBezTo>
                    <a:pt x="120" y="160"/>
                    <a:pt x="144" y="144"/>
                    <a:pt x="160" y="144"/>
                  </a:cubicBezTo>
                  <a:cubicBezTo>
                    <a:pt x="176" y="144"/>
                    <a:pt x="192" y="136"/>
                    <a:pt x="208" y="144"/>
                  </a:cubicBezTo>
                  <a:cubicBezTo>
                    <a:pt x="224" y="152"/>
                    <a:pt x="272" y="184"/>
                    <a:pt x="256" y="192"/>
                  </a:cubicBezTo>
                </a:path>
              </a:pathLst>
            </a:custGeom>
            <a:noFill/>
            <a:ln w="50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lIns="82945" tIns="41473" rIns="82945" bIns="41473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62" name="Text Box 22"/>
            <p:cNvSpPr txBox="1">
              <a:spLocks noChangeArrowheads="1"/>
            </p:cNvSpPr>
            <p:nvPr/>
          </p:nvSpPr>
          <p:spPr bwMode="auto">
            <a:xfrm>
              <a:off x="2378348" y="3235650"/>
              <a:ext cx="434975" cy="2682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0820" rIns="81639" bIns="4082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en-GB" sz="1400" b="1" dirty="0">
                  <a:solidFill>
                    <a:srgbClr val="DC2300"/>
                  </a:solidFill>
                  <a:latin typeface="Arial Narrow" pitchFamily="34" charset="0"/>
                </a:rPr>
                <a:t>2 </a:t>
              </a:r>
              <a:r>
                <a:rPr lang="en-GB" sz="1400" b="1" dirty="0" err="1">
                  <a:solidFill>
                    <a:srgbClr val="DC2300"/>
                  </a:solidFill>
                  <a:latin typeface="Arial Narrow" pitchFamily="34" charset="0"/>
                </a:rPr>
                <a:t>phs</a:t>
              </a:r>
              <a:endParaRPr lang="en-GB" sz="1400" b="1" dirty="0">
                <a:solidFill>
                  <a:srgbClr val="DC2300"/>
                </a:solidFill>
                <a:latin typeface="Arial Narrow" pitchFamily="34" charset="0"/>
              </a:endParaRPr>
            </a:p>
          </p:txBody>
        </p:sp>
        <p:sp>
          <p:nvSpPr>
            <p:cNvPr id="163" name="Text Box 23"/>
            <p:cNvSpPr txBox="1">
              <a:spLocks noChangeArrowheads="1"/>
            </p:cNvSpPr>
            <p:nvPr/>
          </p:nvSpPr>
          <p:spPr bwMode="auto">
            <a:xfrm>
              <a:off x="2306117" y="4667708"/>
              <a:ext cx="1014413" cy="3381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0820" rIns="81639" bIns="4082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en-GB" sz="1400" b="1" dirty="0">
                  <a:solidFill>
                    <a:srgbClr val="FF6309"/>
                  </a:solidFill>
                  <a:latin typeface="Arial Narrow" pitchFamily="34" charset="0"/>
                </a:rPr>
                <a:t>Working Point</a:t>
              </a:r>
            </a:p>
          </p:txBody>
        </p:sp>
        <p:sp>
          <p:nvSpPr>
            <p:cNvPr id="164" name="Oval 24"/>
            <p:cNvSpPr>
              <a:spLocks noChangeArrowheads="1"/>
            </p:cNvSpPr>
            <p:nvPr/>
          </p:nvSpPr>
          <p:spPr bwMode="auto">
            <a:xfrm>
              <a:off x="2877596" y="3398983"/>
              <a:ext cx="80962" cy="82550"/>
            </a:xfrm>
            <a:prstGeom prst="ellipse">
              <a:avLst/>
            </a:prstGeom>
            <a:solidFill>
              <a:srgbClr val="7E0021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</a:endParaRPr>
            </a:p>
          </p:txBody>
        </p:sp>
        <p:pic>
          <p:nvPicPr>
            <p:cNvPr id="167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5293" y="3976319"/>
              <a:ext cx="781050" cy="6778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8" name="Text Box 30"/>
            <p:cNvSpPr txBox="1">
              <a:spLocks noChangeArrowheads="1"/>
            </p:cNvSpPr>
            <p:nvPr/>
          </p:nvSpPr>
          <p:spPr bwMode="auto">
            <a:xfrm>
              <a:off x="5902784" y="5387443"/>
              <a:ext cx="747713" cy="2458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40820" rIns="81639" bIns="4082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</a:pPr>
              <a:r>
                <a:rPr lang="en-GB" sz="16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GB" sz="1600" baseline="-330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bias</a:t>
              </a:r>
              <a:r>
                <a:rPr lang="en-GB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&lt;&lt; </a:t>
              </a:r>
              <a:r>
                <a:rPr lang="en-GB" sz="16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GB" sz="1600" baseline="-330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tes</a:t>
              </a:r>
              <a:endParaRPr lang="en-GB" sz="1600" baseline="-3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9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55348" y="4152900"/>
              <a:ext cx="557213" cy="2936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2" name="Rectangle 171"/>
            <p:cNvSpPr/>
            <p:nvPr/>
          </p:nvSpPr>
          <p:spPr bwMode="auto">
            <a:xfrm>
              <a:off x="6128447" y="4197562"/>
              <a:ext cx="454164" cy="2220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134009" y="4102129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it-IT" sz="2400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tes</a:t>
              </a:r>
            </a:p>
          </p:txBody>
        </p:sp>
        <p:sp>
          <p:nvSpPr>
            <p:cNvPr id="174" name="Line 17"/>
            <p:cNvSpPr>
              <a:spLocks noChangeShapeType="1"/>
            </p:cNvSpPr>
            <p:nvPr/>
          </p:nvSpPr>
          <p:spPr bwMode="auto">
            <a:xfrm>
              <a:off x="3636999" y="4326412"/>
              <a:ext cx="0" cy="101109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75" name="Line 16"/>
            <p:cNvSpPr>
              <a:spLocks noChangeShapeType="1"/>
            </p:cNvSpPr>
            <p:nvPr/>
          </p:nvSpPr>
          <p:spPr bwMode="auto">
            <a:xfrm flipH="1" flipV="1">
              <a:off x="2248572" y="4326412"/>
              <a:ext cx="1372344" cy="374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76" name="Oval 24"/>
            <p:cNvSpPr>
              <a:spLocks noChangeArrowheads="1"/>
            </p:cNvSpPr>
            <p:nvPr/>
          </p:nvSpPr>
          <p:spPr bwMode="auto">
            <a:xfrm>
              <a:off x="2796634" y="3494818"/>
              <a:ext cx="80962" cy="82550"/>
            </a:xfrm>
            <a:prstGeom prst="ellipse">
              <a:avLst/>
            </a:prstGeom>
            <a:solidFill>
              <a:srgbClr val="7E0021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</a:endParaRPr>
            </a:p>
          </p:txBody>
        </p:sp>
      </p:grp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9F24-07F5-4E87-8C1B-792DAC192E81}" type="slidenum">
              <a:rPr lang="en-US" smtClean="0"/>
              <a:t>4</a:t>
            </a:fld>
            <a:endParaRPr 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grpSp>
        <p:nvGrpSpPr>
          <p:cNvPr id="47" name="Gruppo 46"/>
          <p:cNvGrpSpPr/>
          <p:nvPr/>
        </p:nvGrpSpPr>
        <p:grpSpPr>
          <a:xfrm>
            <a:off x="300318" y="123855"/>
            <a:ext cx="10008028" cy="737553"/>
            <a:chOff x="300318" y="123855"/>
            <a:chExt cx="10008028" cy="737553"/>
          </a:xfrm>
        </p:grpSpPr>
        <p:pic>
          <p:nvPicPr>
            <p:cNvPr id="49" name="Immagine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318" y="123855"/>
              <a:ext cx="1380084" cy="737553"/>
            </a:xfrm>
            <a:prstGeom prst="rect">
              <a:avLst/>
            </a:prstGeom>
          </p:spPr>
        </p:pic>
        <p:sp>
          <p:nvSpPr>
            <p:cNvPr id="50" name="CasellaDiTesto 49"/>
            <p:cNvSpPr txBox="1"/>
            <p:nvPr/>
          </p:nvSpPr>
          <p:spPr>
            <a:xfrm>
              <a:off x="1881808" y="193361"/>
              <a:ext cx="84265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WP3 - Transition Edge Sensors Single Photon Counter (30-100 GHz)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51" name="CasellaDiTesto 50"/>
          <p:cNvSpPr txBox="1"/>
          <p:nvPr/>
        </p:nvSpPr>
        <p:spPr>
          <a:xfrm>
            <a:off x="3785438" y="995776"/>
            <a:ext cx="4619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Principio di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funzionamento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9F24-07F5-4E87-8C1B-792DAC192E81}" type="slidenum">
              <a:rPr lang="en-US" smtClean="0"/>
              <a:t>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grpSp>
        <p:nvGrpSpPr>
          <p:cNvPr id="15" name="Gruppo 14"/>
          <p:cNvGrpSpPr/>
          <p:nvPr/>
        </p:nvGrpSpPr>
        <p:grpSpPr>
          <a:xfrm>
            <a:off x="300318" y="123855"/>
            <a:ext cx="10008028" cy="737553"/>
            <a:chOff x="300318" y="123855"/>
            <a:chExt cx="10008028" cy="737553"/>
          </a:xfrm>
        </p:grpSpPr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318" y="123855"/>
              <a:ext cx="1380084" cy="737553"/>
            </a:xfrm>
            <a:prstGeom prst="rect">
              <a:avLst/>
            </a:prstGeom>
          </p:spPr>
        </p:pic>
        <p:sp>
          <p:nvSpPr>
            <p:cNvPr id="18" name="CasellaDiTesto 17"/>
            <p:cNvSpPr txBox="1"/>
            <p:nvPr/>
          </p:nvSpPr>
          <p:spPr>
            <a:xfrm>
              <a:off x="1881808" y="193361"/>
              <a:ext cx="84265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WP3 - Transition Edge Sensors Single Photon Counter (30-100 GHz)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2138363" y="2059108"/>
            <a:ext cx="8501053" cy="2587599"/>
            <a:chOff x="2138363" y="2059108"/>
            <a:chExt cx="8501053" cy="2587599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95383518"/>
                    </p:ext>
                  </p:extLst>
                </p:nvPr>
              </p:nvGraphicFramePr>
              <p:xfrm>
                <a:off x="2243536" y="2059108"/>
                <a:ext cx="2807295" cy="9620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22" name="Equazione" r:id="rId4" imgW="1638000" imgH="533160" progId="Equation.3">
                        <p:embed/>
                      </p:oleObj>
                    </mc:Choice>
                    <mc:Fallback>
                      <p:oleObj name="Equazione" r:id="rId4" imgW="1638000" imgH="53316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43536" y="2059108"/>
                              <a:ext cx="2807295" cy="96202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95383518"/>
                    </p:ext>
                  </p:extLst>
                </p:nvPr>
              </p:nvGraphicFramePr>
              <p:xfrm>
                <a:off x="2243536" y="2059108"/>
                <a:ext cx="2807295" cy="9620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68" name="Equazione" r:id="rId6" imgW="1638000" imgH="533160" progId="Equation.3">
                        <p:embed/>
                      </p:oleObj>
                    </mc:Choice>
                    <mc:Fallback>
                      <p:oleObj name="Equazione" r:id="rId6" imgW="1638000" imgH="53316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43536" y="2059108"/>
                              <a:ext cx="2807295" cy="96202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6591478" y="2266019"/>
              <a:ext cx="40479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None/>
              </a:pPr>
              <a:r>
                <a:rPr lang="en-GB" sz="2200" dirty="0" smtClean="0">
                  <a:solidFill>
                    <a:srgbClr val="336699"/>
                  </a:solidFill>
                  <a:latin typeface="+mj-lt"/>
                </a:rPr>
                <a:t>Tempo di </a:t>
              </a:r>
              <a:r>
                <a:rPr lang="en-GB" sz="2200" dirty="0" err="1" smtClean="0">
                  <a:solidFill>
                    <a:srgbClr val="336699"/>
                  </a:solidFill>
                  <a:latin typeface="+mj-lt"/>
                </a:rPr>
                <a:t>risposta</a:t>
              </a:r>
              <a:r>
                <a:rPr lang="en-GB" sz="2200" dirty="0" smtClean="0">
                  <a:solidFill>
                    <a:srgbClr val="336699"/>
                  </a:solidFill>
                  <a:latin typeface="+mj-lt"/>
                </a:rPr>
                <a:t> </a:t>
              </a: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None/>
              </a:pPr>
              <a:r>
                <a:rPr lang="en-GB" sz="2200" dirty="0" smtClean="0">
                  <a:solidFill>
                    <a:srgbClr val="336699"/>
                  </a:solidFill>
                  <a:latin typeface="+mj-lt"/>
                </a:rPr>
                <a:t>(non </a:t>
              </a:r>
              <a:r>
                <a:rPr lang="en-GB" sz="2200" dirty="0" err="1" smtClean="0">
                  <a:solidFill>
                    <a:srgbClr val="336699"/>
                  </a:solidFill>
                  <a:latin typeface="+mj-lt"/>
                </a:rPr>
                <a:t>importante</a:t>
              </a:r>
              <a:r>
                <a:rPr lang="en-GB" sz="2200" dirty="0" smtClean="0">
                  <a:solidFill>
                    <a:srgbClr val="336699"/>
                  </a:solidFill>
                  <a:latin typeface="+mj-lt"/>
                </a:rPr>
                <a:t> per </a:t>
              </a:r>
              <a:r>
                <a:rPr lang="en-GB" sz="2200" dirty="0" err="1" smtClean="0">
                  <a:solidFill>
                    <a:srgbClr val="336699"/>
                  </a:solidFill>
                  <a:latin typeface="+mj-lt"/>
                </a:rPr>
                <a:t>noi</a:t>
              </a:r>
              <a:r>
                <a:rPr lang="en-GB" sz="2200" dirty="0" smtClean="0">
                  <a:solidFill>
                    <a:srgbClr val="336699"/>
                  </a:solidFill>
                  <a:latin typeface="+mj-lt"/>
                </a:rPr>
                <a:t>)</a:t>
              </a:r>
              <a:endParaRPr lang="el-GR" sz="2200" dirty="0">
                <a:solidFill>
                  <a:srgbClr val="336699"/>
                </a:solidFill>
                <a:latin typeface="+mj-lt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7415167" y="4012728"/>
              <a:ext cx="275179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None/>
              </a:pPr>
              <a:r>
                <a:rPr lang="en-GB" sz="2200" dirty="0" err="1" smtClean="0">
                  <a:solidFill>
                    <a:srgbClr val="336699"/>
                  </a:solidFill>
                  <a:latin typeface="+mj-lt"/>
                </a:rPr>
                <a:t>Risoluzione</a:t>
              </a:r>
              <a:r>
                <a:rPr lang="en-GB" sz="2200" dirty="0" smtClean="0">
                  <a:solidFill>
                    <a:srgbClr val="336699"/>
                  </a:solidFill>
                  <a:latin typeface="+mj-lt"/>
                </a:rPr>
                <a:t> in </a:t>
              </a:r>
              <a:r>
                <a:rPr lang="en-GB" sz="2200" dirty="0" err="1" smtClean="0">
                  <a:solidFill>
                    <a:srgbClr val="336699"/>
                  </a:solidFill>
                  <a:latin typeface="+mj-lt"/>
                </a:rPr>
                <a:t>energia</a:t>
              </a:r>
              <a:endParaRPr lang="el-GR" sz="2200" dirty="0">
                <a:solidFill>
                  <a:srgbClr val="336699"/>
                </a:solidFill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ggetto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14982194"/>
                    </p:ext>
                  </p:extLst>
                </p:nvPr>
              </p:nvGraphicFramePr>
              <p:xfrm>
                <a:off x="2138363" y="3814857"/>
                <a:ext cx="4533900" cy="8318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23" name="Equazione" r:id="rId8" imgW="2438280" imgH="444240" progId="Equation.3">
                        <p:embed/>
                      </p:oleObj>
                    </mc:Choice>
                    <mc:Fallback>
                      <p:oleObj name="Equazione" r:id="rId8" imgW="2438280" imgH="4442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38363" y="3814857"/>
                              <a:ext cx="4533900" cy="8318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ggetto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14982194"/>
                    </p:ext>
                  </p:extLst>
                </p:nvPr>
              </p:nvGraphicFramePr>
              <p:xfrm>
                <a:off x="2138363" y="3814857"/>
                <a:ext cx="4533900" cy="8318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69" name="Equazione" r:id="rId10" imgW="2438280" imgH="444240" progId="Equation.3">
                        <p:embed/>
                      </p:oleObj>
                    </mc:Choice>
                    <mc:Fallback>
                      <p:oleObj name="Equazione" r:id="rId10" imgW="2438280" imgH="4442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38363" y="3814857"/>
                              <a:ext cx="4533900" cy="8318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/>
                <p:cNvSpPr txBox="1"/>
                <p:nvPr/>
              </p:nvSpPr>
              <p:spPr>
                <a:xfrm>
                  <a:off x="4775299" y="2208994"/>
                  <a:ext cx="2356094" cy="670633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≈</m:t>
                        </m:r>
                        <m:f>
                          <m:fPr>
                            <m:ctrlP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den>
                        </m:f>
                        <m:sSub>
                          <m:sSubPr>
                            <m:ctrlP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𝑡h</m:t>
                            </m:r>
                          </m:sub>
                        </m:sSub>
                        <m:r>
                          <a:rPr lang="it-IT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≈</m:t>
                        </m:r>
                        <m:f>
                          <m:fPr>
                            <m:ctrlP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num>
                          <m:den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den>
                        </m:f>
                        <m:r>
                          <a:rPr lang="it-IT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∝</m:t>
                        </m:r>
                        <m:sSubSup>
                          <m:sSubSupPr>
                            <m:ctrlP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  <m:sup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−3</m:t>
                            </m:r>
                          </m:sup>
                        </m:sSubSup>
                      </m:oMath>
                    </m:oMathPara>
                  </a14:m>
                  <a:endParaRPr lang="it-IT" sz="2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CasellaDiTes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5299" y="2208994"/>
                  <a:ext cx="2356094" cy="67063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CasellaDiTesto 6"/>
            <p:cNvSpPr txBox="1"/>
            <p:nvPr/>
          </p:nvSpPr>
          <p:spPr>
            <a:xfrm>
              <a:off x="6626543" y="4019422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V</a:t>
              </a:r>
              <a:endParaRPr lang="en-US" sz="2400" i="1" dirty="0">
                <a:latin typeface="+mj-lt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6836767" y="4003288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1/2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3785438" y="995776"/>
            <a:ext cx="4619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Principio di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funzionamento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3D_ampl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3690" y="2357304"/>
            <a:ext cx="7660110" cy="3803146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9F24-07F5-4E87-8C1B-792DAC192E81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7"/>
          <p:cNvSpPr txBox="1"/>
          <p:nvPr/>
        </p:nvSpPr>
        <p:spPr>
          <a:xfrm>
            <a:off x="171036" y="1649418"/>
            <a:ext cx="3738267" cy="70788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Miglior risultato (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TiAu</a:t>
            </a:r>
            <a:r>
              <a:rPr lang="it-IT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i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it-IT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(0.113 ± 0.001)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(=&gt; 27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THz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it-IT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18" y="123855"/>
            <a:ext cx="1380084" cy="73755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881808" y="193361"/>
            <a:ext cx="842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WP3 - Transition Edge Sensors Single Photon Counter (30-100 GHz)</a:t>
            </a:r>
            <a:endParaRPr lang="en-US" sz="2400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121869" y="922093"/>
            <a:ext cx="2103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Dove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siamo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Freccia a destra 17"/>
          <p:cNvSpPr/>
          <p:nvPr/>
        </p:nvSpPr>
        <p:spPr>
          <a:xfrm rot="1592540">
            <a:off x="1591573" y="2940306"/>
            <a:ext cx="2735387" cy="247594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4557092" y="1818695"/>
            <a:ext cx="473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circa 2.5 </a:t>
            </a:r>
            <a:r>
              <a:rPr lang="en-US" dirty="0" err="1" smtClean="0">
                <a:solidFill>
                  <a:srgbClr val="FF0000"/>
                </a:solidFill>
              </a:rPr>
              <a:t>ordini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grandezza</a:t>
            </a:r>
            <a:r>
              <a:rPr lang="en-US" dirty="0" smtClean="0">
                <a:solidFill>
                  <a:srgbClr val="FF0000"/>
                </a:solidFill>
              </a:rPr>
              <a:t> dal goal (100 GHz)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28" y="2020884"/>
            <a:ext cx="8369682" cy="409403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722"/>
            <a:ext cx="1740580" cy="612540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9F24-07F5-4E87-8C1B-792DAC192E81}" type="slidenum">
              <a:rPr lang="en-US" smtClean="0"/>
              <a:t>7</a:t>
            </a:fld>
            <a:endParaRPr lang="en-US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5121869" y="922093"/>
            <a:ext cx="2103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Dove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siamo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5505" y="742203"/>
            <a:ext cx="2824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(</a:t>
            </a:r>
            <a:r>
              <a:rPr lang="en-US" sz="2000" dirty="0" err="1" smtClean="0">
                <a:latin typeface="+mj-lt"/>
              </a:rPr>
              <a:t>Esperimento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Stax</a:t>
            </a:r>
            <a:r>
              <a:rPr lang="en-US" sz="2000" dirty="0" smtClean="0">
                <a:latin typeface="+mj-lt"/>
              </a:rPr>
              <a:t> - INFN)</a:t>
            </a:r>
            <a:endParaRPr lang="en-US" sz="2000" dirty="0"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800711" y="215410"/>
            <a:ext cx="842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WP3 - Transition Edge Sensors Single Photon Counter (30-100 GHz)</a:t>
            </a:r>
            <a:endParaRPr lang="en-US" sz="2400" dirty="0">
              <a:latin typeface="+mj-lt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572546" y="2374634"/>
            <a:ext cx="877272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it-IT" dirty="0">
                <a:latin typeface="Calibri" pitchFamily="34" charset="0"/>
              </a:rPr>
              <a:t>i) </a:t>
            </a:r>
            <a:r>
              <a:rPr lang="it-IT" dirty="0" err="1">
                <a:latin typeface="Calibri" pitchFamily="34" charset="0"/>
              </a:rPr>
              <a:t>Choice</a:t>
            </a:r>
            <a:r>
              <a:rPr lang="it-IT" dirty="0">
                <a:latin typeface="Calibri" pitchFamily="34" charset="0"/>
              </a:rPr>
              <a:t> of a </a:t>
            </a:r>
            <a:r>
              <a:rPr lang="it-IT" dirty="0" err="1">
                <a:latin typeface="Calibri" pitchFamily="34" charset="0"/>
              </a:rPr>
              <a:t>superconducing</a:t>
            </a:r>
            <a:r>
              <a:rPr lang="it-IT" dirty="0">
                <a:latin typeface="Calibri" pitchFamily="34" charset="0"/>
              </a:rPr>
              <a:t> bridge with </a:t>
            </a:r>
            <a:r>
              <a:rPr lang="it-IT" dirty="0" err="1">
                <a:latin typeface="Calibri" pitchFamily="34" charset="0"/>
              </a:rPr>
              <a:t>low</a:t>
            </a:r>
            <a:r>
              <a:rPr lang="it-IT" dirty="0">
                <a:latin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</a:rPr>
              <a:t>Tc</a:t>
            </a:r>
            <a:r>
              <a:rPr lang="it-IT" dirty="0">
                <a:latin typeface="Calibri" pitchFamily="34" charset="0"/>
              </a:rPr>
              <a:t> (</a:t>
            </a:r>
            <a:r>
              <a:rPr lang="it-IT" dirty="0">
                <a:latin typeface="Calibri" pitchFamily="34" charset="0"/>
                <a:sym typeface="Symbol"/>
              </a:rPr>
              <a:t> 20mK</a:t>
            </a:r>
            <a:r>
              <a:rPr lang="it-IT" dirty="0" smtClean="0">
                <a:latin typeface="Calibri" pitchFamily="34" charset="0"/>
              </a:rPr>
              <a:t>) (</a:t>
            </a:r>
            <a:r>
              <a:rPr lang="it-IT" dirty="0">
                <a:latin typeface="Calibri" pitchFamily="34" charset="0"/>
                <a:sym typeface="Symbol"/>
              </a:rPr>
              <a:t>-W</a:t>
            </a:r>
            <a:r>
              <a:rPr lang="it-IT" dirty="0" smtClean="0">
                <a:latin typeface="Calibri" pitchFamily="34" charset="0"/>
                <a:sym typeface="Symbol"/>
              </a:rPr>
              <a:t>, </a:t>
            </a:r>
            <a:r>
              <a:rPr lang="it-IT" dirty="0">
                <a:latin typeface="Calibri" pitchFamily="34" charset="0"/>
                <a:sym typeface="Symbol"/>
              </a:rPr>
              <a:t>Ti/Cu</a:t>
            </a:r>
            <a:r>
              <a:rPr lang="it-IT" dirty="0" smtClean="0">
                <a:latin typeface="Calibri" pitchFamily="34" charset="0"/>
                <a:sym typeface="Symbol"/>
              </a:rPr>
              <a:t>, </a:t>
            </a:r>
            <a:r>
              <a:rPr lang="it-IT" dirty="0">
                <a:latin typeface="Calibri" pitchFamily="34" charset="0"/>
                <a:sym typeface="Symbol"/>
              </a:rPr>
              <a:t>Al/Cu </a:t>
            </a:r>
            <a:r>
              <a:rPr lang="it-IT" dirty="0" err="1">
                <a:latin typeface="Calibri" pitchFamily="34" charset="0"/>
                <a:sym typeface="Symbol"/>
              </a:rPr>
              <a:t>bilayers</a:t>
            </a:r>
            <a:r>
              <a:rPr lang="it-IT" dirty="0" smtClean="0">
                <a:latin typeface="Calibri" pitchFamily="34" charset="0"/>
              </a:rPr>
              <a:t>)</a:t>
            </a:r>
            <a:endParaRPr lang="it-IT" dirty="0">
              <a:latin typeface="Calibri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itchFamily="34" charset="0"/>
              </a:rPr>
              <a:t> ii) </a:t>
            </a:r>
            <a:r>
              <a:rPr lang="it-IT" dirty="0" err="1">
                <a:latin typeface="Calibri" pitchFamily="34" charset="0"/>
              </a:rPr>
              <a:t>Reduced</a:t>
            </a:r>
            <a:r>
              <a:rPr lang="it-IT" dirty="0">
                <a:latin typeface="Calibri" pitchFamily="34" charset="0"/>
              </a:rPr>
              <a:t> TES </a:t>
            </a:r>
            <a:r>
              <a:rPr lang="it-IT" dirty="0" err="1">
                <a:latin typeface="Calibri" pitchFamily="34" charset="0"/>
              </a:rPr>
              <a:t>active</a:t>
            </a:r>
            <a:r>
              <a:rPr lang="it-IT" dirty="0">
                <a:latin typeface="Calibri" pitchFamily="34" charset="0"/>
              </a:rPr>
              <a:t> volume (down to 10</a:t>
            </a:r>
            <a:r>
              <a:rPr lang="it-IT" baseline="30000" dirty="0">
                <a:latin typeface="Calibri" pitchFamily="34" charset="0"/>
              </a:rPr>
              <a:t>-3</a:t>
            </a:r>
            <a:r>
              <a:rPr lang="it-IT" dirty="0">
                <a:latin typeface="Calibri" pitchFamily="34" charset="0"/>
              </a:rPr>
              <a:t>-10</a:t>
            </a:r>
            <a:r>
              <a:rPr lang="it-IT" baseline="30000" dirty="0">
                <a:latin typeface="Calibri" pitchFamily="34" charset="0"/>
              </a:rPr>
              <a:t>-4</a:t>
            </a:r>
            <a:r>
              <a:rPr lang="it-IT" dirty="0">
                <a:latin typeface="Calibri" pitchFamily="34" charset="0"/>
                <a:sym typeface="Symbol"/>
              </a:rPr>
              <a:t>m</a:t>
            </a:r>
            <a:r>
              <a:rPr lang="it-IT" baseline="30000" dirty="0">
                <a:latin typeface="Calibri" pitchFamily="34" charset="0"/>
                <a:sym typeface="Symbol"/>
              </a:rPr>
              <a:t>3</a:t>
            </a:r>
            <a:r>
              <a:rPr lang="it-IT" dirty="0" smtClean="0">
                <a:latin typeface="Calibri" pitchFamily="34" charset="0"/>
                <a:sym typeface="Symbol"/>
              </a:rPr>
              <a:t>)</a:t>
            </a:r>
            <a:endParaRPr lang="it-IT" dirty="0">
              <a:latin typeface="Calibri" pitchFamily="34" charset="0"/>
              <a:sym typeface="Symbol"/>
            </a:endParaRP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itchFamily="34" charset="0"/>
                <a:sym typeface="Symbol"/>
              </a:rPr>
              <a:t> iii) EBL to </a:t>
            </a:r>
            <a:r>
              <a:rPr lang="it-IT" dirty="0" err="1">
                <a:latin typeface="Calibri" pitchFamily="34" charset="0"/>
                <a:sym typeface="Symbol"/>
              </a:rPr>
              <a:t>downsize</a:t>
            </a:r>
            <a:r>
              <a:rPr lang="it-IT" dirty="0">
                <a:latin typeface="Calibri" pitchFamily="34" charset="0"/>
                <a:sym typeface="Symbol"/>
              </a:rPr>
              <a:t>  TES </a:t>
            </a:r>
            <a:r>
              <a:rPr lang="it-IT" dirty="0" err="1">
                <a:latin typeface="Calibri" pitchFamily="34" charset="0"/>
                <a:sym typeface="Symbol"/>
              </a:rPr>
              <a:t>lateral</a:t>
            </a:r>
            <a:r>
              <a:rPr lang="it-IT" dirty="0">
                <a:latin typeface="Calibri" pitchFamily="34" charset="0"/>
                <a:sym typeface="Symbol"/>
              </a:rPr>
              <a:t> </a:t>
            </a:r>
            <a:r>
              <a:rPr lang="it-IT" dirty="0" err="1">
                <a:latin typeface="Calibri" pitchFamily="34" charset="0"/>
                <a:sym typeface="Symbol"/>
              </a:rPr>
              <a:t>dimensions</a:t>
            </a:r>
            <a:r>
              <a:rPr lang="it-IT" dirty="0">
                <a:latin typeface="Calibri" pitchFamily="34" charset="0"/>
                <a:sym typeface="Symbol"/>
              </a:rPr>
              <a:t> to a </a:t>
            </a:r>
            <a:r>
              <a:rPr lang="it-IT" dirty="0" err="1">
                <a:latin typeface="Calibri" pitchFamily="34" charset="0"/>
                <a:sym typeface="Symbol"/>
              </a:rPr>
              <a:t>few</a:t>
            </a:r>
            <a:r>
              <a:rPr lang="it-IT" dirty="0">
                <a:latin typeface="Calibri" pitchFamily="34" charset="0"/>
                <a:sym typeface="Symbol"/>
              </a:rPr>
              <a:t> </a:t>
            </a:r>
            <a:r>
              <a:rPr lang="it-IT" dirty="0" err="1">
                <a:latin typeface="Calibri" pitchFamily="34" charset="0"/>
                <a:sym typeface="Symbol"/>
              </a:rPr>
              <a:t>tens</a:t>
            </a:r>
            <a:r>
              <a:rPr lang="it-IT" dirty="0">
                <a:latin typeface="Calibri" pitchFamily="34" charset="0"/>
                <a:sym typeface="Symbol"/>
              </a:rPr>
              <a:t> of </a:t>
            </a:r>
            <a:r>
              <a:rPr lang="it-IT" dirty="0" smtClean="0">
                <a:latin typeface="Calibri" pitchFamily="34" charset="0"/>
                <a:sym typeface="Symbol"/>
              </a:rPr>
              <a:t>nm</a:t>
            </a:r>
            <a:endParaRPr lang="it-IT" dirty="0">
              <a:latin typeface="Calibri" pitchFamily="34" charset="0"/>
              <a:sym typeface="Symbol"/>
            </a:endParaRP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itchFamily="34" charset="0"/>
                <a:sym typeface="Symbol"/>
              </a:rPr>
              <a:t> iv) Highly-</a:t>
            </a:r>
            <a:r>
              <a:rPr lang="it-IT" dirty="0" err="1">
                <a:latin typeface="Calibri" pitchFamily="34" charset="0"/>
                <a:sym typeface="Symbol"/>
              </a:rPr>
              <a:t>efficient</a:t>
            </a:r>
            <a:r>
              <a:rPr lang="it-IT" dirty="0">
                <a:latin typeface="Calibri" pitchFamily="34" charset="0"/>
                <a:sym typeface="Symbol"/>
              </a:rPr>
              <a:t> log-</a:t>
            </a:r>
            <a:r>
              <a:rPr lang="it-IT" dirty="0" err="1">
                <a:latin typeface="Calibri" pitchFamily="34" charset="0"/>
                <a:sym typeface="Symbol"/>
              </a:rPr>
              <a:t>period</a:t>
            </a:r>
            <a:r>
              <a:rPr lang="it-IT" dirty="0">
                <a:latin typeface="Calibri" pitchFamily="34" charset="0"/>
                <a:sym typeface="Symbol"/>
              </a:rPr>
              <a:t> </a:t>
            </a:r>
            <a:r>
              <a:rPr lang="it-IT" dirty="0" err="1">
                <a:latin typeface="Calibri" pitchFamily="34" charset="0"/>
                <a:sym typeface="Symbol"/>
              </a:rPr>
              <a:t>spiral</a:t>
            </a:r>
            <a:r>
              <a:rPr lang="it-IT" dirty="0">
                <a:latin typeface="Calibri" pitchFamily="34" charset="0"/>
                <a:sym typeface="Symbol"/>
              </a:rPr>
              <a:t> </a:t>
            </a:r>
            <a:r>
              <a:rPr lang="it-IT" dirty="0" err="1">
                <a:latin typeface="Calibri" pitchFamily="34" charset="0"/>
                <a:sym typeface="Symbol"/>
              </a:rPr>
              <a:t>antennas</a:t>
            </a:r>
            <a:r>
              <a:rPr lang="it-IT" dirty="0">
                <a:latin typeface="Calibri" pitchFamily="34" charset="0"/>
                <a:sym typeface="Symbol"/>
              </a:rPr>
              <a:t> (NbTi, Nb, or V</a:t>
            </a:r>
            <a:r>
              <a:rPr lang="it-IT" dirty="0" smtClean="0">
                <a:latin typeface="Calibri" pitchFamily="34" charset="0"/>
                <a:sym typeface="Symbol"/>
              </a:rPr>
              <a:t>)</a:t>
            </a:r>
            <a:endParaRPr lang="it-IT" dirty="0">
              <a:latin typeface="Calibri" pitchFamily="34" charset="0"/>
              <a:sym typeface="Symbol"/>
            </a:endParaRP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itchFamily="34" charset="0"/>
                <a:sym typeface="Symbol"/>
              </a:rPr>
              <a:t> v) ultra-</a:t>
            </a:r>
            <a:r>
              <a:rPr lang="it-IT" dirty="0" err="1">
                <a:latin typeface="Calibri" pitchFamily="34" charset="0"/>
                <a:sym typeface="Symbol"/>
              </a:rPr>
              <a:t>low</a:t>
            </a:r>
            <a:r>
              <a:rPr lang="it-IT" dirty="0">
                <a:latin typeface="Calibri" pitchFamily="34" charset="0"/>
                <a:sym typeface="Symbol"/>
              </a:rPr>
              <a:t> </a:t>
            </a:r>
            <a:r>
              <a:rPr lang="it-IT" dirty="0" err="1">
                <a:latin typeface="Calibri" pitchFamily="34" charset="0"/>
                <a:sym typeface="Symbol"/>
              </a:rPr>
              <a:t>noise</a:t>
            </a:r>
            <a:r>
              <a:rPr lang="it-IT" dirty="0">
                <a:latin typeface="Calibri" pitchFamily="34" charset="0"/>
                <a:sym typeface="Symbol"/>
              </a:rPr>
              <a:t> dc SQUID </a:t>
            </a:r>
            <a:r>
              <a:rPr lang="it-IT" dirty="0" err="1">
                <a:latin typeface="Calibri" pitchFamily="34" charset="0"/>
                <a:sym typeface="Symbol"/>
              </a:rPr>
              <a:t>amplifiers</a:t>
            </a:r>
            <a:r>
              <a:rPr lang="it-IT" dirty="0">
                <a:latin typeface="Calibri" pitchFamily="34" charset="0"/>
                <a:sym typeface="Symbol"/>
              </a:rPr>
              <a:t> (n</a:t>
            </a:r>
            <a:r>
              <a:rPr lang="it-IT" baseline="-25000" dirty="0">
                <a:latin typeface="Calibri" pitchFamily="34" charset="0"/>
                <a:sym typeface="Symbol"/>
              </a:rPr>
              <a:t>I</a:t>
            </a:r>
            <a:r>
              <a:rPr lang="it-IT" dirty="0">
                <a:latin typeface="Calibri" pitchFamily="34" charset="0"/>
                <a:sym typeface="Symbol"/>
              </a:rPr>
              <a:t>10 fAHz</a:t>
            </a:r>
            <a:r>
              <a:rPr lang="it-IT" baseline="30000" dirty="0">
                <a:latin typeface="Calibri" pitchFamily="34" charset="0"/>
                <a:sym typeface="Symbol"/>
              </a:rPr>
              <a:t>-1/2 </a:t>
            </a:r>
            <a:r>
              <a:rPr lang="it-IT" dirty="0">
                <a:latin typeface="Calibri" pitchFamily="34" charset="0"/>
                <a:sym typeface="Symbol"/>
              </a:rPr>
              <a:t>@100mK</a:t>
            </a:r>
            <a:r>
              <a:rPr lang="it-IT" dirty="0" smtClean="0">
                <a:latin typeface="Calibri" pitchFamily="34" charset="0"/>
                <a:sym typeface="Symbol"/>
              </a:rPr>
              <a:t>)</a:t>
            </a:r>
            <a:endParaRPr lang="it-IT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86" y="4930586"/>
            <a:ext cx="7418314" cy="1219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048000" y="4378076"/>
            <a:ext cx="4962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</a:rPr>
              <a:t>STAX TES </a:t>
            </a:r>
            <a:r>
              <a:rPr lang="it-IT" sz="2000" dirty="0" err="1">
                <a:latin typeface="Calibri" panose="020F0502020204030204" pitchFamily="34" charset="0"/>
              </a:rPr>
              <a:t>calorimeters</a:t>
            </a:r>
            <a:r>
              <a:rPr lang="it-IT" sz="2000" dirty="0">
                <a:latin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</a:rPr>
              <a:t>expected</a:t>
            </a:r>
            <a:r>
              <a:rPr lang="it-IT" sz="2000" dirty="0">
                <a:latin typeface="Calibri" panose="020F0502020204030204" pitchFamily="34" charset="0"/>
              </a:rPr>
              <a:t> performance: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577"/>
            <a:ext cx="1740580" cy="61254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9F24-07F5-4E87-8C1B-792DAC192E81}" type="slidenum">
              <a:rPr lang="en-US" smtClean="0"/>
              <a:t>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13" name="CasellaDiTesto 12"/>
          <p:cNvSpPr txBox="1"/>
          <p:nvPr/>
        </p:nvSpPr>
        <p:spPr>
          <a:xfrm>
            <a:off x="2800711" y="215410"/>
            <a:ext cx="842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WP3 - Transition Edge Sensors Single Photon Counter (30-100 GHz)</a:t>
            </a:r>
            <a:endParaRPr lang="en-US" sz="2400" dirty="0">
              <a:latin typeface="+mj-lt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121869" y="922093"/>
            <a:ext cx="2103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Dove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siamo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5505" y="742203"/>
            <a:ext cx="2824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(</a:t>
            </a:r>
            <a:r>
              <a:rPr lang="en-US" sz="2000" dirty="0" err="1" smtClean="0">
                <a:latin typeface="+mj-lt"/>
              </a:rPr>
              <a:t>Esperimento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Stax</a:t>
            </a:r>
            <a:r>
              <a:rPr lang="en-US" sz="2000" dirty="0" smtClean="0">
                <a:latin typeface="+mj-lt"/>
              </a:rPr>
              <a:t> - INFN)</a:t>
            </a:r>
            <a:endParaRPr lang="en-US" sz="2000" dirty="0">
              <a:latin typeface="+mj-lt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30305" y="997214"/>
            <a:ext cx="78127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Selection of the best material as single or multi-layer with proper thicknesses and optimization of deposition process on different substrate </a:t>
            </a:r>
            <a:r>
              <a:rPr lang="en-US" sz="1600" dirty="0" smtClean="0"/>
              <a:t>types</a:t>
            </a:r>
            <a:endParaRPr lang="en-US" sz="1600" dirty="0" smtClean="0"/>
          </a:p>
          <a:p>
            <a:r>
              <a:rPr lang="en-US" sz="1600" dirty="0" smtClean="0"/>
              <a:t>2. Design and fabrication of antenna-coupled TES by micro/</a:t>
            </a:r>
            <a:r>
              <a:rPr lang="en-US" sz="1600" dirty="0" err="1" smtClean="0"/>
              <a:t>nano</a:t>
            </a:r>
            <a:r>
              <a:rPr lang="en-US" sz="1600" dirty="0" smtClean="0"/>
              <a:t> lithographic </a:t>
            </a:r>
            <a:r>
              <a:rPr lang="en-US" sz="1600" dirty="0" smtClean="0"/>
              <a:t>techniques</a:t>
            </a:r>
            <a:endParaRPr lang="en-US" sz="1600" dirty="0" smtClean="0"/>
          </a:p>
          <a:p>
            <a:r>
              <a:rPr lang="en-US" sz="1600" dirty="0" smtClean="0"/>
              <a:t>3. Test down to 5 </a:t>
            </a:r>
            <a:r>
              <a:rPr lang="en-US" sz="1600" dirty="0" err="1" smtClean="0"/>
              <a:t>mK</a:t>
            </a:r>
            <a:r>
              <a:rPr lang="en-US" sz="1600" dirty="0" smtClean="0"/>
              <a:t> of the antenna-coupled TES with dc-SQUID </a:t>
            </a:r>
            <a:r>
              <a:rPr lang="en-US" sz="1600" dirty="0" smtClean="0"/>
              <a:t>readout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Task 3.1 Materials investigation for TES (M1-M18)</a:t>
            </a:r>
          </a:p>
          <a:p>
            <a:r>
              <a:rPr lang="en-US" sz="1600" dirty="0" smtClean="0"/>
              <a:t>Task 3.2 Design and fabrication of TESs for microwaves (M12-M24)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Task 3.3 Design and Fabrication of an antenna-coupled TES (M1-M24)</a:t>
            </a:r>
          </a:p>
          <a:p>
            <a:r>
              <a:rPr lang="en-US" sz="1600" dirty="0" smtClean="0"/>
              <a:t>Task 3.4 TES microwave characterization (M18-M36)</a:t>
            </a:r>
          </a:p>
          <a:p>
            <a:endParaRPr lang="en-US" sz="1600" dirty="0"/>
          </a:p>
          <a:p>
            <a:r>
              <a:rPr lang="en-US" sz="1600" dirty="0" smtClean="0"/>
              <a:t>Deliverables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D3.1 Selection of practical TES materials (M12)</a:t>
            </a:r>
          </a:p>
          <a:p>
            <a:r>
              <a:rPr lang="en-US" sz="1600" dirty="0" smtClean="0"/>
              <a:t>D3.2 Fabrication of TES with Tc=40 </a:t>
            </a:r>
            <a:r>
              <a:rPr lang="en-US" sz="1600" dirty="0" err="1" smtClean="0"/>
              <a:t>mK</a:t>
            </a:r>
            <a:r>
              <a:rPr lang="en-US" sz="1600" dirty="0" smtClean="0"/>
              <a:t> (M18)</a:t>
            </a:r>
          </a:p>
          <a:p>
            <a:r>
              <a:rPr lang="en-US" sz="1600" dirty="0" smtClean="0"/>
              <a:t>D3.3 Fabrication of TES with Tc=20 </a:t>
            </a:r>
            <a:r>
              <a:rPr lang="en-US" sz="1600" dirty="0" err="1" smtClean="0"/>
              <a:t>mK</a:t>
            </a:r>
            <a:r>
              <a:rPr lang="en-US" sz="1600" dirty="0" smtClean="0"/>
              <a:t> (M24)</a:t>
            </a:r>
          </a:p>
          <a:p>
            <a:r>
              <a:rPr lang="en-US" sz="1600" dirty="0" smtClean="0"/>
              <a:t>D3.4 Fully characterized antenna-coupled TES operating in the 30-100 GHz band (M36)</a:t>
            </a:r>
          </a:p>
          <a:p>
            <a:endParaRPr lang="en-US" sz="1600" dirty="0" smtClean="0"/>
          </a:p>
          <a:p>
            <a:r>
              <a:rPr lang="en-US" sz="1600" dirty="0" smtClean="0"/>
              <a:t>Milestones</a:t>
            </a:r>
          </a:p>
          <a:p>
            <a:r>
              <a:rPr lang="en-US" sz="1600" dirty="0" smtClean="0">
                <a:solidFill>
                  <a:srgbClr val="FF6600"/>
                </a:solidFill>
              </a:rPr>
              <a:t>M3.1 Design of TES with microwave antenna in the 30-100 GHz band (M14)</a:t>
            </a:r>
          </a:p>
          <a:p>
            <a:r>
              <a:rPr lang="en-US" sz="1600" dirty="0" smtClean="0"/>
              <a:t>M3.2 Sensitivity measurement of TES (M30)</a:t>
            </a:r>
          </a:p>
          <a:p>
            <a:endParaRPr lang="en-US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610600" y="1289377"/>
            <a:ext cx="3238451" cy="369332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N</a:t>
            </a:r>
            <a:r>
              <a:rPr lang="it-IT" dirty="0" smtClean="0"/>
              <a:t>essun task si conclude nel 2019</a:t>
            </a:r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52A-92E9-428F-A099-35A37043A85C}" type="slidenum">
              <a:rPr lang="en-US" smtClean="0"/>
              <a:t>9</a:t>
            </a:fld>
            <a:endParaRPr lang="en-US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Simp kick-off meeting - WP3 - LNF - Paolo Falferi</a:t>
            </a:r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2474258" y="251012"/>
            <a:ext cx="449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Attività</a:t>
            </a:r>
            <a:r>
              <a:rPr lang="en-US" sz="2800" dirty="0" smtClean="0"/>
              <a:t> WP3 (</a:t>
            </a:r>
            <a:r>
              <a:rPr lang="en-US" sz="2800" dirty="0" smtClean="0">
                <a:solidFill>
                  <a:srgbClr val="FF0000"/>
                </a:solidFill>
              </a:rPr>
              <a:t>in </a:t>
            </a:r>
            <a:r>
              <a:rPr lang="en-US" sz="2800" dirty="0" err="1" smtClean="0">
                <a:solidFill>
                  <a:srgbClr val="FF0000"/>
                </a:solidFill>
              </a:rPr>
              <a:t>rosso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il</a:t>
            </a:r>
            <a:r>
              <a:rPr lang="en-US" sz="2800" dirty="0" smtClean="0">
                <a:solidFill>
                  <a:srgbClr val="FF0000"/>
                </a:solidFill>
              </a:rPr>
              <a:t> 2019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610600" y="2314954"/>
            <a:ext cx="2340128" cy="369332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/>
              <a:t>Deliverable</a:t>
            </a:r>
            <a:r>
              <a:rPr lang="it-IT" dirty="0"/>
              <a:t> a fine 2019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625143" y="3466479"/>
            <a:ext cx="2355132" cy="369332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6600"/>
                </a:solidFill>
              </a:rPr>
              <a:t>Milestone</a:t>
            </a:r>
            <a:r>
              <a:rPr lang="it-IT" dirty="0" smtClean="0">
                <a:solidFill>
                  <a:srgbClr val="FF6600"/>
                </a:solidFill>
              </a:rPr>
              <a:t> a </a:t>
            </a:r>
            <a:r>
              <a:rPr lang="it-IT" dirty="0">
                <a:solidFill>
                  <a:srgbClr val="FF6600"/>
                </a:solidFill>
              </a:rPr>
              <a:t>inizio </a:t>
            </a:r>
            <a:r>
              <a:rPr lang="it-IT" dirty="0" smtClean="0">
                <a:solidFill>
                  <a:srgbClr val="FF6600"/>
                </a:solidFill>
              </a:rPr>
              <a:t>2020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625143" y="4634415"/>
            <a:ext cx="2483821" cy="923330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 err="1" smtClean="0"/>
              <a:t>Pbm</a:t>
            </a:r>
            <a:r>
              <a:rPr lang="en-US" dirty="0" smtClean="0"/>
              <a:t>: </a:t>
            </a:r>
            <a:r>
              <a:rPr lang="en-US" dirty="0" err="1" smtClean="0"/>
              <a:t>taglio</a:t>
            </a:r>
            <a:r>
              <a:rPr lang="en-US" dirty="0" smtClean="0"/>
              <a:t> budget 2019</a:t>
            </a:r>
          </a:p>
          <a:p>
            <a:r>
              <a:rPr lang="en-US" dirty="0" err="1" smtClean="0"/>
              <a:t>Richiesti</a:t>
            </a:r>
            <a:r>
              <a:rPr lang="en-US" dirty="0" smtClean="0"/>
              <a:t> per WP3 47k€</a:t>
            </a:r>
          </a:p>
          <a:p>
            <a:r>
              <a:rPr lang="en-US" dirty="0" err="1" smtClean="0"/>
              <a:t>Assegnati</a:t>
            </a:r>
            <a:r>
              <a:rPr lang="en-US" dirty="0" smtClean="0"/>
              <a:t> 20k€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29/11/18</a:t>
            </a:r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430305" y="997214"/>
            <a:ext cx="7566213" cy="1037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9042</TotalTime>
  <Words>991</Words>
  <Application>Microsoft Office PowerPoint</Application>
  <PresentationFormat>Widescreen</PresentationFormat>
  <Paragraphs>210</Paragraphs>
  <Slides>17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Cambria Math</vt:lpstr>
      <vt:lpstr>Comic Sans MS</vt:lpstr>
      <vt:lpstr>Monotype Sorts</vt:lpstr>
      <vt:lpstr>Symbol</vt:lpstr>
      <vt:lpstr>Times New Roman</vt:lpstr>
      <vt:lpstr>Wingdings</vt:lpstr>
      <vt:lpstr>Wingdings 3</vt:lpstr>
      <vt:lpstr>Tema di Office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Falferi</dc:creator>
  <cp:lastModifiedBy>Paolo Falferi</cp:lastModifiedBy>
  <cp:revision>101</cp:revision>
  <dcterms:created xsi:type="dcterms:W3CDTF">2018-11-20T14:08:22Z</dcterms:created>
  <dcterms:modified xsi:type="dcterms:W3CDTF">2018-11-28T16:03:30Z</dcterms:modified>
</cp:coreProperties>
</file>