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65" r:id="rId5"/>
    <p:sldId id="270" r:id="rId6"/>
    <p:sldId id="273" r:id="rId7"/>
    <p:sldId id="266" r:id="rId8"/>
    <p:sldId id="276" r:id="rId9"/>
    <p:sldId id="275" r:id="rId10"/>
    <p:sldId id="277" r:id="rId11"/>
    <p:sldId id="278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5"/>
    <p:restoredTop sz="94505"/>
  </p:normalViewPr>
  <p:slideViewPr>
    <p:cSldViewPr snapToGrid="0" snapToObjects="1">
      <p:cViewPr varScale="1">
        <p:scale>
          <a:sx n="115" d="100"/>
          <a:sy n="115" d="100"/>
        </p:scale>
        <p:origin x="147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1.emf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687020"/>
            <a:ext cx="6594444" cy="841552"/>
          </a:xfrm>
        </p:spPr>
        <p:txBody>
          <a:bodyPr/>
          <a:lstStyle/>
          <a:p>
            <a:r>
              <a:rPr lang="en-US" sz="3600" dirty="0" err="1">
                <a:solidFill>
                  <a:srgbClr val="FF0000"/>
                </a:solidFill>
              </a:rPr>
              <a:t>Attività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iniziali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su</a:t>
            </a:r>
            <a:r>
              <a:rPr lang="en-US" sz="3600" dirty="0">
                <a:solidFill>
                  <a:srgbClr val="FF0000"/>
                </a:solidFill>
              </a:rPr>
              <a:t> JJ in Lab COLD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2762764"/>
            <a:ext cx="6498159" cy="1218221"/>
          </a:xfrm>
        </p:spPr>
        <p:txBody>
          <a:bodyPr>
            <a:normAutofit fontScale="70000" lnSpcReduction="20000"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Daniele Di Gioacchino</a:t>
            </a:r>
          </a:p>
          <a:p>
            <a:endParaRPr lang="en-US" sz="2800" i="1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COLD LAB</a:t>
            </a:r>
          </a:p>
          <a:p>
            <a:r>
              <a:rPr lang="en-US" sz="2800" dirty="0">
                <a:solidFill>
                  <a:schemeClr val="tx1"/>
                </a:solidFill>
              </a:rPr>
              <a:t>29-11-2018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30B62-0269-7745-B096-C43DAF01B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3" y="5088180"/>
            <a:ext cx="1427356" cy="1446434"/>
          </a:xfrm>
          <a:prstGeom prst="rect">
            <a:avLst/>
          </a:prstGeom>
        </p:spPr>
      </p:pic>
      <p:pic>
        <p:nvPicPr>
          <p:cNvPr id="6" name="Picture 1" descr="Screen Shot 2018-10-12 at 11.34.29.png">
            <a:extLst>
              <a:ext uri="{FF2B5EF4-FFF2-40B4-BE49-F238E27FC236}">
                <a16:creationId xmlns:a16="http://schemas.microsoft.com/office/drawing/2014/main" id="{EC5E9DBC-26BE-7341-A641-6CD9F3190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20" y="5314671"/>
            <a:ext cx="3815401" cy="99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5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707" y="1124211"/>
            <a:ext cx="3694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– Al Junction DC characterization at </a:t>
            </a:r>
            <a:r>
              <a:rPr lang="en-US" sz="1400" dirty="0" err="1"/>
              <a:t>mK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00" y="1327255"/>
            <a:ext cx="3077315" cy="216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8221" y="1050256"/>
            <a:ext cx="2582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latin typeface="Times" charset="0"/>
              </a:rPr>
              <a:t>Physics</a:t>
            </a:r>
            <a:r>
              <a:rPr lang="de-DE" sz="1200" dirty="0">
                <a:latin typeface="Times" charset="0"/>
              </a:rPr>
              <a:t> </a:t>
            </a:r>
            <a:r>
              <a:rPr lang="de-DE" sz="1200" dirty="0" err="1">
                <a:latin typeface="Times" charset="0"/>
              </a:rPr>
              <a:t>Procedia</a:t>
            </a:r>
            <a:r>
              <a:rPr lang="de-DE" sz="1200" dirty="0">
                <a:latin typeface="Times" charset="0"/>
              </a:rPr>
              <a:t> 36 ( 2012 ) 110 – 115</a:t>
            </a:r>
            <a:endParaRPr lang="de-DE" sz="1200" dirty="0">
              <a:effectLst/>
              <a:latin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7" y="2007293"/>
            <a:ext cx="3020819" cy="75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2" y="3086598"/>
            <a:ext cx="2718387" cy="50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707" y="1683988"/>
            <a:ext cx="3318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Switching current </a:t>
            </a:r>
            <a:r>
              <a:rPr lang="en-US" sz="1400"/>
              <a:t>probability density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72164" y="2763293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escape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300" y="3951879"/>
            <a:ext cx="1739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Thermal activation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6200" y="3982657"/>
            <a:ext cx="2555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Macroscopic Quantum Tunneling</a:t>
            </a:r>
          </a:p>
        </p:txBody>
      </p:sp>
      <p:cxnSp>
        <p:nvCxnSpPr>
          <p:cNvPr id="12" name="Straight Arrow Connector 11"/>
          <p:cNvCxnSpPr>
            <a:stCxn id="9" idx="0"/>
          </p:cNvCxnSpPr>
          <p:nvPr/>
        </p:nvCxnSpPr>
        <p:spPr>
          <a:xfrm flipV="1">
            <a:off x="1446250" y="3590598"/>
            <a:ext cx="473990" cy="3612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0"/>
          </p:cNvCxnSpPr>
          <p:nvPr/>
        </p:nvCxnSpPr>
        <p:spPr>
          <a:xfrm flipH="1" flipV="1">
            <a:off x="3105448" y="3590599"/>
            <a:ext cx="488698" cy="3920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2164" y="4779818"/>
            <a:ext cx="3688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Determine </a:t>
            </a:r>
            <a:r>
              <a:rPr lang="en-US" sz="1400" dirty="0" err="1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1400" baseline="-25000" dirty="0" err="1"/>
              <a:t>p</a:t>
            </a:r>
            <a:r>
              <a:rPr lang="en-US" sz="1400" dirty="0"/>
              <a:t>, Q and </a:t>
            </a:r>
            <a:r>
              <a:rPr lang="en-US" sz="1400" dirty="0" err="1"/>
              <a:t>I</a:t>
            </a:r>
            <a:r>
              <a:rPr lang="en-US" sz="1400" baseline="-25000" dirty="0" err="1"/>
              <a:t>c</a:t>
            </a:r>
            <a:r>
              <a:rPr lang="en-US" sz="1400" dirty="0"/>
              <a:t> from fit to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Determine L R and 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26" y="3590598"/>
            <a:ext cx="2316469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5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0329" y="1292751"/>
            <a:ext cx="33913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 – Tests of Stub Tuner (ST)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First Test Al ST with VNA at 4 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Terminate ST with 500 k</a:t>
            </a:r>
            <a:r>
              <a:rPr lang="en-US" sz="1400" dirty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1400" dirty="0"/>
              <a:t> resistor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r="14984"/>
          <a:stretch/>
        </p:blipFill>
        <p:spPr>
          <a:xfrm rot="16200000">
            <a:off x="5819092" y="1454682"/>
            <a:ext cx="1587373" cy="3240000"/>
          </a:xfrm>
          <a:prstGeom prst="rect">
            <a:avLst/>
          </a:prstGeom>
        </p:spPr>
      </p:pic>
      <p:pic>
        <p:nvPicPr>
          <p:cNvPr id="5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8" y="673196"/>
            <a:ext cx="2983660" cy="1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329" y="4396169"/>
            <a:ext cx="45784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 – Screening (already in program for </a:t>
            </a:r>
            <a:r>
              <a:rPr lang="en-US" sz="1400" dirty="0" err="1"/>
              <a:t>Quax</a:t>
            </a:r>
            <a:r>
              <a:rPr lang="en-US" sz="1400" dirty="0"/>
              <a:t>)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 err="1"/>
              <a:t>Metal</a:t>
            </a:r>
            <a:r>
              <a:rPr lang="en-US" sz="1400" dirty="0"/>
              <a:t> and </a:t>
            </a:r>
            <a:r>
              <a:rPr lang="en-US" sz="1400" dirty="0" err="1"/>
              <a:t>Cryoperm</a:t>
            </a:r>
            <a:r>
              <a:rPr lang="en-US" sz="1400" dirty="0"/>
              <a:t> screening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Shielding box for JJ. Study of shielding box at 4K</a:t>
            </a:r>
          </a:p>
        </p:txBody>
      </p:sp>
    </p:spTree>
    <p:extLst>
      <p:ext uri="{BB962C8B-B14F-4D97-AF65-F5344CB8AC3E}">
        <p14:creationId xmlns:p14="http://schemas.microsoft.com/office/powerpoint/2010/main" val="13692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329917"/>
              </p:ext>
            </p:extLst>
          </p:nvPr>
        </p:nvGraphicFramePr>
        <p:xfrm>
          <a:off x="1524000" y="1397000"/>
          <a:ext cx="6096000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</a:t>
                      </a:r>
                      <a:r>
                        <a:rPr lang="en-US" sz="1400" dirty="0" err="1"/>
                        <a:t>trimestre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</a:t>
                      </a:r>
                      <a:r>
                        <a:rPr lang="en-US" sz="1400" dirty="0" err="1"/>
                        <a:t>trimestre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</a:t>
                      </a:r>
                      <a:r>
                        <a:rPr lang="en-US" sz="1400" dirty="0" err="1"/>
                        <a:t>trimestre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 </a:t>
                      </a:r>
                      <a:r>
                        <a:rPr lang="en-US" sz="1400" dirty="0" err="1"/>
                        <a:t>trimestre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Setup CNR refrigerator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Setup</a:t>
                      </a:r>
                      <a:r>
                        <a:rPr lang="en-US" sz="1400" baseline="0" dirty="0"/>
                        <a:t> LNF refrigerator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Bias</a:t>
                      </a:r>
                      <a:r>
                        <a:rPr lang="en-US" sz="1400" baseline="0" dirty="0"/>
                        <a:t> and </a:t>
                      </a:r>
                      <a:r>
                        <a:rPr lang="en-US" sz="1400" baseline="0" dirty="0" err="1"/>
                        <a:t>daq</a:t>
                      </a:r>
                      <a:r>
                        <a:rPr lang="en-US" sz="1400" baseline="0" dirty="0"/>
                        <a:t> electronics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JJ</a:t>
                      </a:r>
                      <a:r>
                        <a:rPr lang="en-US" sz="1400" baseline="0" dirty="0"/>
                        <a:t> 4 K DC test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JJ @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mK</a:t>
                      </a:r>
                      <a:r>
                        <a:rPr lang="en-US" sz="1400" baseline="0" dirty="0"/>
                        <a:t> DC test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Shield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3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53" y="67054"/>
            <a:ext cx="8042276" cy="646346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Primi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passi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i="1" dirty="0" err="1">
                <a:solidFill>
                  <a:srgbClr val="FF0000"/>
                </a:solidFill>
              </a:rPr>
              <a:t>prendere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confidenza</a:t>
            </a:r>
            <a:r>
              <a:rPr lang="en-US" sz="3200" i="1" dirty="0">
                <a:solidFill>
                  <a:srgbClr val="FF0000"/>
                </a:solidFill>
              </a:rPr>
              <a:t> con JJ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6147" y="815747"/>
            <a:ext cx="5322051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 err="1">
                <a:solidFill>
                  <a:schemeClr val="tx1"/>
                </a:solidFill>
              </a:rPr>
              <a:t>Dic</a:t>
            </a:r>
            <a:r>
              <a:rPr lang="en-US" sz="1800" b="1" i="1" dirty="0">
                <a:solidFill>
                  <a:schemeClr val="tx1"/>
                </a:solidFill>
              </a:rPr>
              <a:t> 2018-Febbraio/</a:t>
            </a:r>
            <a:r>
              <a:rPr lang="en-US" sz="1800" b="1" i="1" dirty="0" err="1">
                <a:solidFill>
                  <a:schemeClr val="tx1"/>
                </a:solidFill>
              </a:rPr>
              <a:t>Marzo</a:t>
            </a:r>
            <a:r>
              <a:rPr lang="en-US" sz="1800" b="1" i="1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E0CE43-0C93-4746-97AE-2C354390AB1D}"/>
              </a:ext>
            </a:extLst>
          </p:cNvPr>
          <p:cNvSpPr txBox="1">
            <a:spLocks/>
          </p:cNvSpPr>
          <p:nvPr/>
        </p:nvSpPr>
        <p:spPr>
          <a:xfrm>
            <a:off x="695526" y="2444914"/>
            <a:ext cx="8115941" cy="59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</a:rPr>
              <a:t>Messa</a:t>
            </a:r>
            <a:r>
              <a:rPr lang="en-US" sz="1800" dirty="0">
                <a:solidFill>
                  <a:schemeClr val="tx1"/>
                </a:solidFill>
              </a:rPr>
              <a:t> a </a:t>
            </a:r>
            <a:r>
              <a:rPr lang="en-US" sz="1800" dirty="0" err="1">
                <a:solidFill>
                  <a:schemeClr val="tx1"/>
                </a:solidFill>
              </a:rPr>
              <a:t>punto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inserto</a:t>
            </a:r>
            <a:r>
              <a:rPr lang="en-US" sz="1800" dirty="0">
                <a:solidFill>
                  <a:schemeClr val="tx1"/>
                </a:solidFill>
              </a:rPr>
              <a:t> per I-V </a:t>
            </a:r>
            <a:r>
              <a:rPr lang="en-US" sz="1800" dirty="0" err="1">
                <a:solidFill>
                  <a:schemeClr val="tx1"/>
                </a:solidFill>
              </a:rPr>
              <a:t>criostato</a:t>
            </a:r>
            <a:r>
              <a:rPr lang="en-US" sz="1800" dirty="0">
                <a:solidFill>
                  <a:schemeClr val="tx1"/>
                </a:solidFill>
              </a:rPr>
              <a:t> He</a:t>
            </a:r>
            <a:r>
              <a:rPr lang="en-US" sz="1800" baseline="-25000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 ad </a:t>
            </a:r>
            <a:r>
              <a:rPr lang="en-US" sz="1800" dirty="0" err="1">
                <a:solidFill>
                  <a:schemeClr val="tx1"/>
                </a:solidFill>
              </a:rPr>
              <a:t>immersione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A91952A-8A3D-6143-A499-CE9AC733A3D0}"/>
              </a:ext>
            </a:extLst>
          </p:cNvPr>
          <p:cNvSpPr txBox="1">
            <a:spLocks/>
          </p:cNvSpPr>
          <p:nvPr/>
        </p:nvSpPr>
        <p:spPr>
          <a:xfrm>
            <a:off x="1069615" y="2748396"/>
            <a:ext cx="3589690" cy="41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Sample holder </a:t>
            </a:r>
            <a:r>
              <a:rPr lang="en-US" sz="1600" dirty="0" err="1">
                <a:solidFill>
                  <a:schemeClr val="tx1"/>
                </a:solidFill>
              </a:rPr>
              <a:t>rame</a:t>
            </a:r>
            <a:r>
              <a:rPr lang="en-US" sz="1600" dirty="0">
                <a:solidFill>
                  <a:schemeClr val="tx1"/>
                </a:solidFill>
              </a:rPr>
              <a:t> (LNF)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094D599-4608-9B4C-A351-D9231D4C0FE1}"/>
              </a:ext>
            </a:extLst>
          </p:cNvPr>
          <p:cNvSpPr txBox="1">
            <a:spLocks/>
          </p:cNvSpPr>
          <p:nvPr/>
        </p:nvSpPr>
        <p:spPr>
          <a:xfrm>
            <a:off x="1050244" y="3509734"/>
            <a:ext cx="3589691" cy="5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600" dirty="0" err="1">
                <a:solidFill>
                  <a:schemeClr val="tx1"/>
                </a:solidFill>
              </a:rPr>
              <a:t>Termometro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cernox</a:t>
            </a:r>
            <a:r>
              <a:rPr lang="en-US" sz="1600" dirty="0">
                <a:solidFill>
                  <a:schemeClr val="tx1"/>
                </a:solidFill>
              </a:rPr>
              <a:t> (LNF)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C9E7405-1801-0241-AF5F-79B34A2DEE6E}"/>
              </a:ext>
            </a:extLst>
          </p:cNvPr>
          <p:cNvSpPr txBox="1">
            <a:spLocks/>
          </p:cNvSpPr>
          <p:nvPr/>
        </p:nvSpPr>
        <p:spPr>
          <a:xfrm>
            <a:off x="1050244" y="3745565"/>
            <a:ext cx="7427401" cy="425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600" dirty="0" err="1">
                <a:solidFill>
                  <a:schemeClr val="tx1"/>
                </a:solidFill>
              </a:rPr>
              <a:t>Cilindro</a:t>
            </a:r>
            <a:r>
              <a:rPr lang="en-US" sz="1600" dirty="0">
                <a:solidFill>
                  <a:schemeClr val="tx1"/>
                </a:solidFill>
              </a:rPr>
              <a:t> x </a:t>
            </a:r>
            <a:r>
              <a:rPr lang="en-US" sz="1600" dirty="0" err="1">
                <a:solidFill>
                  <a:schemeClr val="tx1"/>
                </a:solidFill>
              </a:rPr>
              <a:t>schermare</a:t>
            </a:r>
            <a:r>
              <a:rPr lang="en-US" sz="1600" dirty="0">
                <a:solidFill>
                  <a:schemeClr val="tx1"/>
                </a:solidFill>
              </a:rPr>
              <a:t> campo </a:t>
            </a:r>
            <a:r>
              <a:rPr lang="en-US" sz="1600" dirty="0" err="1">
                <a:solidFill>
                  <a:schemeClr val="tx1"/>
                </a:solidFill>
              </a:rPr>
              <a:t>magnetico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terrestre</a:t>
            </a:r>
            <a:r>
              <a:rPr lang="en-US" sz="1600" dirty="0">
                <a:solidFill>
                  <a:schemeClr val="tx1"/>
                </a:solidFill>
              </a:rPr>
              <a:t> (µ metal) (LNF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0" name="Picture 39" descr="insert.tiff">
            <a:extLst>
              <a:ext uri="{FF2B5EF4-FFF2-40B4-BE49-F238E27FC236}">
                <a16:creationId xmlns:a16="http://schemas.microsoft.com/office/drawing/2014/main" id="{52408825-9451-9641-8D9E-46B310DEC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10" y="5571432"/>
            <a:ext cx="637292" cy="1150002"/>
          </a:xfrm>
          <a:prstGeom prst="rect">
            <a:avLst/>
          </a:prstGeom>
        </p:spPr>
      </p:pic>
      <p:pic>
        <p:nvPicPr>
          <p:cNvPr id="41" name="Picture 40" descr="Cu sample-holder insert2.jpg">
            <a:extLst>
              <a:ext uri="{FF2B5EF4-FFF2-40B4-BE49-F238E27FC236}">
                <a16:creationId xmlns:a16="http://schemas.microsoft.com/office/drawing/2014/main" id="{FE605CCD-7A2C-3C41-9207-BBA6E9F2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479" y="5647860"/>
            <a:ext cx="2255826" cy="1060551"/>
          </a:xfrm>
          <a:prstGeom prst="rect">
            <a:avLst/>
          </a:prstGeom>
        </p:spPr>
      </p:pic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9797E69-91A5-A641-A09F-6C3F03CBA4A2}"/>
              </a:ext>
            </a:extLst>
          </p:cNvPr>
          <p:cNvSpPr txBox="1">
            <a:spLocks/>
          </p:cNvSpPr>
          <p:nvPr/>
        </p:nvSpPr>
        <p:spPr>
          <a:xfrm>
            <a:off x="1063913" y="3282733"/>
            <a:ext cx="3589690" cy="371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600" dirty="0" err="1">
                <a:solidFill>
                  <a:schemeClr val="tx1"/>
                </a:solidFill>
              </a:rPr>
              <a:t>Riscaldatore</a:t>
            </a:r>
            <a:r>
              <a:rPr lang="en-US" sz="1600" dirty="0">
                <a:solidFill>
                  <a:schemeClr val="tx1"/>
                </a:solidFill>
              </a:rPr>
              <a:t> (LNF)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5F14ABB-C9D7-2747-845C-C27C7C3DC197}"/>
              </a:ext>
            </a:extLst>
          </p:cNvPr>
          <p:cNvSpPr txBox="1">
            <a:spLocks/>
          </p:cNvSpPr>
          <p:nvPr/>
        </p:nvSpPr>
        <p:spPr>
          <a:xfrm>
            <a:off x="1050244" y="3007927"/>
            <a:ext cx="3888337" cy="40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600" dirty="0" err="1">
                <a:solidFill>
                  <a:schemeClr val="tx1"/>
                </a:solidFill>
              </a:rPr>
              <a:t>Bobina</a:t>
            </a:r>
            <a:r>
              <a:rPr lang="en-US" sz="1600" dirty="0">
                <a:solidFill>
                  <a:schemeClr val="tx1"/>
                </a:solidFill>
              </a:rPr>
              <a:t> x </a:t>
            </a:r>
            <a:r>
              <a:rPr lang="en-US" sz="1600" dirty="0" err="1">
                <a:solidFill>
                  <a:schemeClr val="tx1"/>
                </a:solidFill>
              </a:rPr>
              <a:t>campi</a:t>
            </a:r>
            <a:r>
              <a:rPr lang="en-US" sz="1600" dirty="0">
                <a:solidFill>
                  <a:schemeClr val="tx1"/>
                </a:solidFill>
              </a:rPr>
              <a:t> B</a:t>
            </a:r>
            <a:r>
              <a:rPr lang="en-US" sz="1600" baseline="-25000" dirty="0">
                <a:solidFill>
                  <a:schemeClr val="tx1"/>
                </a:solidFill>
              </a:rPr>
              <a:t>DC </a:t>
            </a:r>
            <a:r>
              <a:rPr lang="en-US" sz="1600" dirty="0">
                <a:solidFill>
                  <a:schemeClr val="tx1"/>
                </a:solidFill>
              </a:rPr>
              <a:t>(gauss) (LNF)</a:t>
            </a:r>
          </a:p>
        </p:txBody>
      </p:sp>
      <p:pic>
        <p:nvPicPr>
          <p:cNvPr id="45" name="Picture 44" descr="8teslaHeflux cryo.tiff">
            <a:extLst>
              <a:ext uri="{FF2B5EF4-FFF2-40B4-BE49-F238E27FC236}">
                <a16:creationId xmlns:a16="http://schemas.microsoft.com/office/drawing/2014/main" id="{C74B464E-BDB5-D34A-BAB4-27F5980ED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04" y="5539385"/>
            <a:ext cx="460159" cy="1271154"/>
          </a:xfrm>
          <a:prstGeom prst="rect">
            <a:avLst/>
          </a:prstGeom>
        </p:spPr>
      </p:pic>
      <p:pic>
        <p:nvPicPr>
          <p:cNvPr id="46" name="Picture 45" descr="dip He cryostat.tiff">
            <a:extLst>
              <a:ext uri="{FF2B5EF4-FFF2-40B4-BE49-F238E27FC236}">
                <a16:creationId xmlns:a16="http://schemas.microsoft.com/office/drawing/2014/main" id="{24BB86E3-13C7-384F-91EC-36513ACE9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179" y="5534851"/>
            <a:ext cx="645242" cy="1286568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C9274BC-6492-0F41-9B65-547D465A82E4}"/>
              </a:ext>
            </a:extLst>
          </p:cNvPr>
          <p:cNvSpPr txBox="1">
            <a:spLocks/>
          </p:cNvSpPr>
          <p:nvPr/>
        </p:nvSpPr>
        <p:spPr>
          <a:xfrm>
            <a:off x="688720" y="1182006"/>
            <a:ext cx="3682558" cy="58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tx1"/>
                </a:solidFill>
              </a:rPr>
              <a:t>Iniziare</a:t>
            </a:r>
            <a:r>
              <a:rPr lang="en-US" sz="2000" dirty="0">
                <a:solidFill>
                  <a:schemeClr val="tx1"/>
                </a:solidFill>
              </a:rPr>
              <a:t> a T (4.2K) in </a:t>
            </a:r>
            <a:r>
              <a:rPr lang="en-US" sz="2000" dirty="0" err="1">
                <a:solidFill>
                  <a:schemeClr val="tx1"/>
                </a:solidFill>
              </a:rPr>
              <a:t>LHe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CDF570D2-AF5D-D94D-B957-3D5C20CAC967}"/>
              </a:ext>
            </a:extLst>
          </p:cNvPr>
          <p:cNvSpPr txBox="1">
            <a:spLocks/>
          </p:cNvSpPr>
          <p:nvPr/>
        </p:nvSpPr>
        <p:spPr>
          <a:xfrm>
            <a:off x="729250" y="4256739"/>
            <a:ext cx="7779509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 err="1">
                <a:solidFill>
                  <a:srgbClr val="FF0000"/>
                </a:solidFill>
              </a:rPr>
              <a:t>Cablaggio</a:t>
            </a:r>
            <a:r>
              <a:rPr lang="en-US" sz="1800" dirty="0">
                <a:solidFill>
                  <a:srgbClr val="FF0000"/>
                </a:solidFill>
              </a:rPr>
              <a:t> Inserto, </a:t>
            </a:r>
            <a:r>
              <a:rPr lang="en-US" sz="1800" dirty="0" err="1">
                <a:solidFill>
                  <a:srgbClr val="FF0000"/>
                </a:solidFill>
              </a:rPr>
              <a:t>realizzazione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bobina</a:t>
            </a:r>
            <a:r>
              <a:rPr lang="en-US" sz="1800" dirty="0">
                <a:solidFill>
                  <a:srgbClr val="FF0000"/>
                </a:solidFill>
              </a:rPr>
              <a:t> (</a:t>
            </a:r>
            <a:r>
              <a:rPr lang="en-US" sz="1800" dirty="0" err="1">
                <a:solidFill>
                  <a:srgbClr val="FF0000"/>
                </a:solidFill>
              </a:rPr>
              <a:t>Dic</a:t>
            </a:r>
            <a:r>
              <a:rPr lang="en-US" sz="1800" dirty="0">
                <a:solidFill>
                  <a:srgbClr val="FF0000"/>
                </a:solidFill>
              </a:rPr>
              <a:t> 2018- Feb 2019)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8EB524-F26C-EF48-9A5B-2B02AD7BBBED}"/>
              </a:ext>
            </a:extLst>
          </p:cNvPr>
          <p:cNvSpPr/>
          <p:nvPr/>
        </p:nvSpPr>
        <p:spPr>
          <a:xfrm>
            <a:off x="729250" y="1663773"/>
            <a:ext cx="7846038" cy="7393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A3604A-465C-2A41-875E-656A72668656}"/>
              </a:ext>
            </a:extLst>
          </p:cNvPr>
          <p:cNvSpPr/>
          <p:nvPr/>
        </p:nvSpPr>
        <p:spPr>
          <a:xfrm>
            <a:off x="729250" y="2495908"/>
            <a:ext cx="7846038" cy="15912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9D5C00AB-0454-C145-B30A-B393EC35AEBD}"/>
              </a:ext>
            </a:extLst>
          </p:cNvPr>
          <p:cNvSpPr txBox="1">
            <a:spLocks/>
          </p:cNvSpPr>
          <p:nvPr/>
        </p:nvSpPr>
        <p:spPr>
          <a:xfrm>
            <a:off x="729250" y="4637767"/>
            <a:ext cx="7283349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 err="1">
                <a:solidFill>
                  <a:srgbClr val="FF0000"/>
                </a:solidFill>
              </a:rPr>
              <a:t>Flangia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inserto-criostato</a:t>
            </a:r>
            <a:r>
              <a:rPr lang="en-US" sz="1800" dirty="0">
                <a:solidFill>
                  <a:srgbClr val="FF0000"/>
                </a:solidFill>
              </a:rPr>
              <a:t> ad </a:t>
            </a:r>
            <a:r>
              <a:rPr lang="en-US" sz="1800" dirty="0" err="1">
                <a:solidFill>
                  <a:srgbClr val="FF0000"/>
                </a:solidFill>
              </a:rPr>
              <a:t>immersione</a:t>
            </a:r>
            <a:r>
              <a:rPr lang="en-US" sz="1800" dirty="0">
                <a:solidFill>
                  <a:srgbClr val="FF0000"/>
                </a:solidFill>
              </a:rPr>
              <a:t> (</a:t>
            </a:r>
            <a:r>
              <a:rPr lang="en-US" sz="1800" dirty="0" err="1">
                <a:solidFill>
                  <a:srgbClr val="FF0000"/>
                </a:solidFill>
              </a:rPr>
              <a:t>Dic</a:t>
            </a:r>
            <a:r>
              <a:rPr lang="en-US" sz="1800" dirty="0">
                <a:solidFill>
                  <a:srgbClr val="FF0000"/>
                </a:solidFill>
              </a:rPr>
              <a:t> 2018- Feb 2019)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0A9F5AEC-CA0B-B54C-8308-B57FAAABC327}"/>
              </a:ext>
            </a:extLst>
          </p:cNvPr>
          <p:cNvSpPr txBox="1">
            <a:spLocks/>
          </p:cNvSpPr>
          <p:nvPr/>
        </p:nvSpPr>
        <p:spPr>
          <a:xfrm>
            <a:off x="729250" y="5011142"/>
            <a:ext cx="7519657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 err="1">
                <a:solidFill>
                  <a:srgbClr val="FF0000"/>
                </a:solidFill>
              </a:rPr>
              <a:t>Primi</a:t>
            </a:r>
            <a:r>
              <a:rPr lang="en-US" sz="1800" dirty="0">
                <a:solidFill>
                  <a:srgbClr val="FF0000"/>
                </a:solidFill>
              </a:rPr>
              <a:t> tests (Feb/</a:t>
            </a:r>
            <a:r>
              <a:rPr lang="en-US" sz="1800" dirty="0" err="1">
                <a:solidFill>
                  <a:srgbClr val="FF0000"/>
                </a:solidFill>
              </a:rPr>
              <a:t>Marz</a:t>
            </a:r>
            <a:r>
              <a:rPr lang="en-US" sz="1800" dirty="0">
                <a:solidFill>
                  <a:srgbClr val="FF0000"/>
                </a:solidFill>
              </a:rPr>
              <a:t> 2019)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4D4D46-61F4-C64A-8DD3-4F5967DB3E07}"/>
              </a:ext>
            </a:extLst>
          </p:cNvPr>
          <p:cNvSpPr/>
          <p:nvPr/>
        </p:nvSpPr>
        <p:spPr>
          <a:xfrm>
            <a:off x="709174" y="4175435"/>
            <a:ext cx="7846038" cy="128889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C6DD3-D27C-DA49-B5FA-40DB76F30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11" y="1680130"/>
            <a:ext cx="1130300" cy="787400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61CB5B65-6596-D444-AEA7-F30E10459A98}"/>
              </a:ext>
            </a:extLst>
          </p:cNvPr>
          <p:cNvSpPr txBox="1">
            <a:spLocks/>
          </p:cNvSpPr>
          <p:nvPr/>
        </p:nvSpPr>
        <p:spPr>
          <a:xfrm>
            <a:off x="688720" y="1857009"/>
            <a:ext cx="6560297" cy="59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JJ </a:t>
            </a:r>
            <a:r>
              <a:rPr lang="en-US" sz="1800" dirty="0" err="1">
                <a:solidFill>
                  <a:schemeClr val="tx1"/>
                </a:solidFill>
              </a:rPr>
              <a:t>realizzate</a:t>
            </a:r>
            <a:r>
              <a:rPr lang="en-US" sz="1800" dirty="0">
                <a:solidFill>
                  <a:schemeClr val="tx1"/>
                </a:solidFill>
              </a:rPr>
              <a:t> con </a:t>
            </a:r>
            <a:r>
              <a:rPr lang="en-US" sz="1800" dirty="0" err="1">
                <a:solidFill>
                  <a:schemeClr val="tx1"/>
                </a:solidFill>
              </a:rPr>
              <a:t>composti</a:t>
            </a:r>
            <a:r>
              <a:rPr lang="en-US" sz="1800" dirty="0">
                <a:solidFill>
                  <a:schemeClr val="tx1"/>
                </a:solidFill>
              </a:rPr>
              <a:t> di </a:t>
            </a:r>
            <a:r>
              <a:rPr lang="en-US" sz="1800" dirty="0" err="1">
                <a:solidFill>
                  <a:schemeClr val="tx1"/>
                </a:solidFill>
              </a:rPr>
              <a:t>Nb</a:t>
            </a:r>
            <a:r>
              <a:rPr lang="en-US" sz="1800" dirty="0">
                <a:solidFill>
                  <a:schemeClr val="tx1"/>
                </a:solidFill>
              </a:rPr>
              <a:t> (CNR):</a:t>
            </a:r>
            <a:endParaRPr lang="en-US" sz="1800" dirty="0">
              <a:solidFill>
                <a:schemeClr val="tx1"/>
              </a:solidFill>
              <a:latin typeface="+mj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69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641489"/>
          </a:xfrm>
        </p:spPr>
        <p:txBody>
          <a:bodyPr/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Primi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passi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i="1" dirty="0" err="1">
                <a:solidFill>
                  <a:srgbClr val="FF0000"/>
                </a:solidFill>
              </a:rPr>
              <a:t>prendere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confidenza</a:t>
            </a:r>
            <a:r>
              <a:rPr lang="en-US" sz="3200" i="1" dirty="0">
                <a:solidFill>
                  <a:srgbClr val="FF0000"/>
                </a:solidFill>
              </a:rPr>
              <a:t> con JJ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5805" y="1151649"/>
            <a:ext cx="8733229" cy="902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Approntare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una</a:t>
            </a:r>
            <a:r>
              <a:rPr lang="en-US" dirty="0">
                <a:solidFill>
                  <a:schemeClr val="tx1"/>
                </a:solidFill>
              </a:rPr>
              <a:t> I-V con JJ di </a:t>
            </a:r>
            <a:r>
              <a:rPr lang="en-US" dirty="0" err="1">
                <a:solidFill>
                  <a:schemeClr val="tx1"/>
                </a:solidFill>
              </a:rPr>
              <a:t>composti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Nb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baseline="-25000" dirty="0" err="1">
                <a:solidFill>
                  <a:schemeClr val="tx1"/>
                </a:solidFill>
              </a:rPr>
              <a:t>jj</a:t>
            </a:r>
            <a:r>
              <a:rPr lang="en-US" dirty="0">
                <a:solidFill>
                  <a:schemeClr val="tx1"/>
                </a:solidFill>
              </a:rPr>
              <a:t> , gap </a:t>
            </a:r>
            <a:r>
              <a:rPr lang="en-US" dirty="0" err="1">
                <a:solidFill>
                  <a:schemeClr val="tx1"/>
                </a:solidFill>
              </a:rPr>
              <a:t>supercondutti</a:t>
            </a:r>
            <a:r>
              <a:rPr lang="it-IT" dirty="0">
                <a:solidFill>
                  <a:schemeClr val="tx1"/>
                </a:solidFill>
              </a:rPr>
              <a:t>va</a:t>
            </a:r>
          </a:p>
          <a:p>
            <a:pPr marL="363538" indent="0">
              <a:buNone/>
            </a:pPr>
            <a:r>
              <a:rPr lang="it-IT" dirty="0">
                <a:solidFill>
                  <a:schemeClr val="tx1"/>
                </a:solidFill>
              </a:rPr>
              <a:t>a T=4.2K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8EB02B-1327-044D-8298-6F99D9C3A797}"/>
              </a:ext>
            </a:extLst>
          </p:cNvPr>
          <p:cNvSpPr txBox="1">
            <a:spLocks/>
          </p:cNvSpPr>
          <p:nvPr/>
        </p:nvSpPr>
        <p:spPr>
          <a:xfrm>
            <a:off x="3223140" y="2599580"/>
            <a:ext cx="1307320" cy="5918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baseline="-25000" dirty="0">
                <a:solidFill>
                  <a:schemeClr val="tx1"/>
                </a:solidFill>
              </a:rPr>
              <a:t>JJ</a:t>
            </a:r>
            <a:r>
              <a:rPr lang="en-US" dirty="0">
                <a:solidFill>
                  <a:schemeClr val="tx1"/>
                </a:solidFill>
              </a:rPr>
              <a:t>(mA)</a:t>
            </a:r>
            <a:endParaRPr lang="en-US" baseline="-25000" dirty="0">
              <a:solidFill>
                <a:schemeClr val="tx1"/>
              </a:solidFill>
              <a:latin typeface="+mj-lt"/>
              <a:cs typeface="Symbol" charset="2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E0CE43-0C93-4746-97AE-2C354390AB1D}"/>
              </a:ext>
            </a:extLst>
          </p:cNvPr>
          <p:cNvSpPr txBox="1">
            <a:spLocks/>
          </p:cNvSpPr>
          <p:nvPr/>
        </p:nvSpPr>
        <p:spPr>
          <a:xfrm>
            <a:off x="3024963" y="5538118"/>
            <a:ext cx="3010994" cy="68413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Gap </a:t>
            </a:r>
            <a:r>
              <a:rPr lang="en-US" dirty="0" err="1">
                <a:solidFill>
                  <a:schemeClr val="tx1"/>
                </a:solidFill>
              </a:rPr>
              <a:t>superconduttiva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336550" lvl="1" indent="0">
              <a:buNone/>
            </a:pPr>
            <a:r>
              <a:rPr lang="en-US" dirty="0">
                <a:solidFill>
                  <a:schemeClr val="tx1"/>
                </a:solidFill>
              </a:rPr>
              <a:t>	2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(4.2K)/e (mV)</a:t>
            </a:r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id="{EC2A9C24-97C1-C745-BE96-36FF6B32E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5" y="2982406"/>
            <a:ext cx="3663520" cy="3708749"/>
          </a:xfrm>
          <a:prstGeom prst="rect">
            <a:avLst/>
          </a:prstGeom>
        </p:spPr>
      </p:pic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78A2E63C-815F-F148-9A43-11C42749B7B9}"/>
              </a:ext>
            </a:extLst>
          </p:cNvPr>
          <p:cNvCxnSpPr>
            <a:cxnSpLocks/>
          </p:cNvCxnSpPr>
          <p:nvPr/>
        </p:nvCxnSpPr>
        <p:spPr>
          <a:xfrm flipV="1">
            <a:off x="3317614" y="3191408"/>
            <a:ext cx="691256" cy="8105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A184178C-9FBD-F142-BFBC-730CA351B9E2}"/>
              </a:ext>
            </a:extLst>
          </p:cNvPr>
          <p:cNvSpPr/>
          <p:nvPr/>
        </p:nvSpPr>
        <p:spPr>
          <a:xfrm>
            <a:off x="3658879" y="5847492"/>
            <a:ext cx="278780" cy="2899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B98FCE-EDFB-6A43-AF62-6B71D32D92A8}"/>
              </a:ext>
            </a:extLst>
          </p:cNvPr>
          <p:cNvCxnSpPr>
            <a:cxnSpLocks/>
          </p:cNvCxnSpPr>
          <p:nvPr/>
        </p:nvCxnSpPr>
        <p:spPr>
          <a:xfrm>
            <a:off x="3645700" y="4141683"/>
            <a:ext cx="760044" cy="1348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D11D67-8B6B-C540-A2B3-0951E7C822AD}"/>
              </a:ext>
            </a:extLst>
          </p:cNvPr>
          <p:cNvSpPr txBox="1">
            <a:spLocks/>
          </p:cNvSpPr>
          <p:nvPr/>
        </p:nvSpPr>
        <p:spPr>
          <a:xfrm>
            <a:off x="5309649" y="2516776"/>
            <a:ext cx="3454341" cy="736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Alimentatore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denti</a:t>
            </a:r>
            <a:r>
              <a:rPr lang="en-US" sz="1800" dirty="0">
                <a:solidFill>
                  <a:schemeClr val="tx1"/>
                </a:solidFill>
              </a:rPr>
              <a:t> di </a:t>
            </a:r>
            <a:r>
              <a:rPr lang="en-US" sz="1800" dirty="0" err="1">
                <a:solidFill>
                  <a:schemeClr val="tx1"/>
                </a:solidFill>
              </a:rPr>
              <a:t>sega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corrente</a:t>
            </a:r>
            <a:r>
              <a:rPr lang="en-US" sz="1800" dirty="0">
                <a:solidFill>
                  <a:schemeClr val="tx1"/>
                </a:solidFill>
              </a:rPr>
              <a:t> (mA) basso </a:t>
            </a:r>
            <a:r>
              <a:rPr lang="en-US" sz="1800" dirty="0" err="1">
                <a:solidFill>
                  <a:schemeClr val="tx1"/>
                </a:solidFill>
              </a:rPr>
              <a:t>rumore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6E9B49-5192-A94B-9A03-75B0BBC29606}"/>
              </a:ext>
            </a:extLst>
          </p:cNvPr>
          <p:cNvSpPr txBox="1">
            <a:spLocks/>
          </p:cNvSpPr>
          <p:nvPr/>
        </p:nvSpPr>
        <p:spPr>
          <a:xfrm>
            <a:off x="5349591" y="3194810"/>
            <a:ext cx="3589691" cy="5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Lettura</a:t>
            </a:r>
            <a:r>
              <a:rPr lang="en-US" sz="1800" dirty="0">
                <a:solidFill>
                  <a:schemeClr val="tx1"/>
                </a:solidFill>
              </a:rPr>
              <a:t> V (mV)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5F8B2F-5976-7745-BB30-9D74116D0E3F}"/>
              </a:ext>
            </a:extLst>
          </p:cNvPr>
          <p:cNvSpPr txBox="1">
            <a:spLocks/>
          </p:cNvSpPr>
          <p:nvPr/>
        </p:nvSpPr>
        <p:spPr>
          <a:xfrm>
            <a:off x="5349591" y="3648946"/>
            <a:ext cx="3589691" cy="5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Programma</a:t>
            </a:r>
            <a:r>
              <a:rPr lang="en-US" sz="1800" dirty="0">
                <a:solidFill>
                  <a:schemeClr val="tx1"/>
                </a:solidFill>
              </a:rPr>
              <a:t> di </a:t>
            </a:r>
            <a:r>
              <a:rPr lang="en-US" sz="1800" dirty="0" err="1">
                <a:solidFill>
                  <a:schemeClr val="tx1"/>
                </a:solidFill>
              </a:rPr>
              <a:t>acquisizione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C93EFDB-9437-9D40-B7FD-E4088182F756}"/>
              </a:ext>
            </a:extLst>
          </p:cNvPr>
          <p:cNvSpPr txBox="1">
            <a:spLocks/>
          </p:cNvSpPr>
          <p:nvPr/>
        </p:nvSpPr>
        <p:spPr>
          <a:xfrm>
            <a:off x="338343" y="673013"/>
            <a:ext cx="2700492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 err="1">
                <a:solidFill>
                  <a:schemeClr val="tx1"/>
                </a:solidFill>
              </a:rPr>
              <a:t>Febbraio</a:t>
            </a:r>
            <a:r>
              <a:rPr lang="en-US" sz="1800" b="1" i="1" dirty="0">
                <a:solidFill>
                  <a:schemeClr val="tx1"/>
                </a:solidFill>
              </a:rPr>
              <a:t>/</a:t>
            </a:r>
            <a:r>
              <a:rPr lang="en-US" sz="1800" b="1" i="1" dirty="0" err="1">
                <a:solidFill>
                  <a:schemeClr val="tx1"/>
                </a:solidFill>
              </a:rPr>
              <a:t>Marzo</a:t>
            </a:r>
            <a:r>
              <a:rPr lang="en-US" sz="1800" b="1" i="1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944E805-19DC-3443-B0C3-9D731183224C}"/>
              </a:ext>
            </a:extLst>
          </p:cNvPr>
          <p:cNvSpPr txBox="1">
            <a:spLocks/>
          </p:cNvSpPr>
          <p:nvPr/>
        </p:nvSpPr>
        <p:spPr>
          <a:xfrm>
            <a:off x="5309649" y="2113309"/>
            <a:ext cx="3589691" cy="540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ü"/>
            </a:pPr>
            <a:r>
              <a:rPr lang="en-US" sz="1800" dirty="0"/>
              <a:t>Inserto x I-V con JJ(</a:t>
            </a:r>
            <a:r>
              <a:rPr lang="en-US" sz="1800" dirty="0" err="1"/>
              <a:t>Nb</a:t>
            </a:r>
            <a:r>
              <a:rPr lang="en-US" sz="1800" dirty="0"/>
              <a:t> based) </a:t>
            </a:r>
            <a:endParaRPr lang="it-IT" sz="18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AF273B-03A0-2B4A-9AE1-8D71F1BB0852}"/>
              </a:ext>
            </a:extLst>
          </p:cNvPr>
          <p:cNvSpPr txBox="1">
            <a:spLocks/>
          </p:cNvSpPr>
          <p:nvPr/>
        </p:nvSpPr>
        <p:spPr>
          <a:xfrm>
            <a:off x="5309649" y="4435337"/>
            <a:ext cx="3688711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 err="1">
                <a:solidFill>
                  <a:srgbClr val="FF0000"/>
                </a:solidFill>
              </a:rPr>
              <a:t>Primi</a:t>
            </a:r>
            <a:r>
              <a:rPr lang="en-US" sz="1800" dirty="0">
                <a:solidFill>
                  <a:srgbClr val="FF0000"/>
                </a:solidFill>
              </a:rPr>
              <a:t> tests (Feb 2019)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DABD5D-CCB9-9E44-AE50-41BF2E5F599C}"/>
              </a:ext>
            </a:extLst>
          </p:cNvPr>
          <p:cNvSpPr/>
          <p:nvPr/>
        </p:nvSpPr>
        <p:spPr>
          <a:xfrm>
            <a:off x="5222372" y="2011992"/>
            <a:ext cx="3840741" cy="29268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7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"/>
            <a:ext cx="8042276" cy="652992"/>
          </a:xfrm>
        </p:spPr>
        <p:txBody>
          <a:bodyPr/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Primi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passi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i="1" dirty="0" err="1">
                <a:solidFill>
                  <a:srgbClr val="FF0000"/>
                </a:solidFill>
              </a:rPr>
              <a:t>prendere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confidenza</a:t>
            </a:r>
            <a:r>
              <a:rPr lang="en-US" sz="3200" i="1" dirty="0">
                <a:solidFill>
                  <a:srgbClr val="FF0000"/>
                </a:solidFill>
              </a:rPr>
              <a:t> con JJ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9393" y="1122573"/>
            <a:ext cx="8649866" cy="503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Un test x studio </a:t>
            </a:r>
            <a:r>
              <a:rPr lang="en-US" dirty="0" err="1">
                <a:solidFill>
                  <a:schemeClr val="tx1"/>
                </a:solidFill>
              </a:rPr>
              <a:t>distribuzione</a:t>
            </a:r>
            <a:r>
              <a:rPr lang="en-US" dirty="0">
                <a:solidFill>
                  <a:schemeClr val="tx1"/>
                </a:solidFill>
              </a:rPr>
              <a:t> switch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baseline="-25000" dirty="0" err="1">
                <a:solidFill>
                  <a:schemeClr val="tx1"/>
                </a:solidFill>
              </a:rPr>
              <a:t>jj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uscita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dallo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metastabile</a:t>
            </a:r>
            <a:r>
              <a:rPr lang="en-US" dirty="0">
                <a:solidFill>
                  <a:schemeClr val="tx1"/>
                </a:solidFill>
              </a:rPr>
              <a:t> V=0 -&gt; V≠0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F91539-546F-304C-912B-22AD7CC2B518}"/>
              </a:ext>
            </a:extLst>
          </p:cNvPr>
          <p:cNvSpPr/>
          <p:nvPr/>
        </p:nvSpPr>
        <p:spPr>
          <a:xfrm>
            <a:off x="5733155" y="1642437"/>
            <a:ext cx="149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4938" indent="-107950">
              <a:buFont typeface="Wingdings" pitchFamily="2" charset="2"/>
              <a:buChar char="Ø"/>
            </a:pPr>
            <a:r>
              <a:rPr lang="en-US" dirty="0"/>
              <a:t>T (4.2K) ? </a:t>
            </a:r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D020E8-B5A2-FC46-9EFC-FCC454785A44}"/>
              </a:ext>
            </a:extLst>
          </p:cNvPr>
          <p:cNvSpPr/>
          <p:nvPr/>
        </p:nvSpPr>
        <p:spPr>
          <a:xfrm>
            <a:off x="294311" y="1582575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RCSJ model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6E174-0363-1647-AB83-61607D095762}"/>
              </a:ext>
            </a:extLst>
          </p:cNvPr>
          <p:cNvSpPr/>
          <p:nvPr/>
        </p:nvSpPr>
        <p:spPr>
          <a:xfrm>
            <a:off x="5757959" y="1896732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V=0volt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63497-008B-FE4D-BCE7-A2E4BFB14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02" y="1894791"/>
            <a:ext cx="2686993" cy="1739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72BF0A3-35AB-C142-A67A-AFAA3C9F2FEE}"/>
                  </a:ext>
                </a:extLst>
              </p:cNvPr>
              <p:cNvSpPr txBox="1"/>
              <p:nvPr/>
            </p:nvSpPr>
            <p:spPr>
              <a:xfrm>
                <a:off x="59375" y="3147811"/>
                <a:ext cx="2369880" cy="59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sz="16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72BF0A3-35AB-C142-A67A-AFAA3C9F2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5" y="3147811"/>
                <a:ext cx="2369880" cy="5949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A2FEB243-E334-BA4E-A49A-0E1AE35869C8}"/>
              </a:ext>
            </a:extLst>
          </p:cNvPr>
          <p:cNvCxnSpPr/>
          <p:nvPr/>
        </p:nvCxnSpPr>
        <p:spPr>
          <a:xfrm flipV="1">
            <a:off x="4113673" y="2350318"/>
            <a:ext cx="429370" cy="328424"/>
          </a:xfrm>
          <a:prstGeom prst="straightConnector1">
            <a:avLst/>
          </a:prstGeom>
          <a:ln w="12700" cmpd="sng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0BAFCB15-2530-0943-8715-0783F70B5FEB}"/>
              </a:ext>
            </a:extLst>
          </p:cNvPr>
          <p:cNvSpPr txBox="1"/>
          <p:nvPr/>
        </p:nvSpPr>
        <p:spPr>
          <a:xfrm>
            <a:off x="4257132" y="205916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I&lt;&lt;</a:t>
            </a:r>
            <a:r>
              <a:rPr lang="it-IT" dirty="0" err="1"/>
              <a:t>I</a:t>
            </a:r>
            <a:r>
              <a:rPr lang="it-IT" baseline="-25000" dirty="0" err="1"/>
              <a:t>c</a:t>
            </a:r>
            <a:endParaRPr lang="it-IT" baseline="-25000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C1E2AF2-33EE-EB4D-BD0E-BA0AD8B86B3D}"/>
              </a:ext>
            </a:extLst>
          </p:cNvPr>
          <p:cNvSpPr txBox="1"/>
          <p:nvPr/>
        </p:nvSpPr>
        <p:spPr>
          <a:xfrm>
            <a:off x="4526472" y="264333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I&gt;</a:t>
            </a:r>
            <a:r>
              <a:rPr lang="it-IT" dirty="0" err="1"/>
              <a:t>I</a:t>
            </a:r>
            <a:r>
              <a:rPr lang="it-IT" baseline="-25000" dirty="0" err="1"/>
              <a:t>c</a:t>
            </a:r>
            <a:endParaRPr lang="it-IT" baseline="-25000" dirty="0"/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66C2314C-1C93-D040-B070-2498088CE67F}"/>
              </a:ext>
            </a:extLst>
          </p:cNvPr>
          <p:cNvCxnSpPr>
            <a:cxnSpLocks/>
          </p:cNvCxnSpPr>
          <p:nvPr/>
        </p:nvCxnSpPr>
        <p:spPr>
          <a:xfrm flipV="1">
            <a:off x="4130699" y="2797194"/>
            <a:ext cx="487758" cy="342847"/>
          </a:xfrm>
          <a:prstGeom prst="straightConnector1">
            <a:avLst/>
          </a:prstGeom>
          <a:ln w="1270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775E72A-28C4-0146-938B-2D9E9EA0B0C9}"/>
              </a:ext>
            </a:extLst>
          </p:cNvPr>
          <p:cNvSpPr/>
          <p:nvPr/>
        </p:nvSpPr>
        <p:spPr>
          <a:xfrm>
            <a:off x="5767307" y="2210962"/>
            <a:ext cx="307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/>
              <a:t>Generatore</a:t>
            </a:r>
            <a:r>
              <a:rPr lang="en-US" dirty="0"/>
              <a:t> dente di </a:t>
            </a:r>
            <a:r>
              <a:rPr lang="en-US" dirty="0" err="1"/>
              <a:t>sega</a:t>
            </a:r>
            <a:r>
              <a:rPr lang="en-US" dirty="0"/>
              <a:t> basso </a:t>
            </a:r>
            <a:r>
              <a:rPr lang="en-US" dirty="0" err="1"/>
              <a:t>rumore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EA5264D-9990-D040-8ACB-91B7C1DB119B}"/>
                  </a:ext>
                </a:extLst>
              </p:cNvPr>
              <p:cNvSpPr txBox="1"/>
              <p:nvPr/>
            </p:nvSpPr>
            <p:spPr>
              <a:xfrm>
                <a:off x="3860703" y="5606858"/>
                <a:ext cx="11980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EA5264D-9990-D040-8ACB-91B7C1DB1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703" y="5606858"/>
                <a:ext cx="1198097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TextBox 186">
            <a:extLst>
              <a:ext uri="{FF2B5EF4-FFF2-40B4-BE49-F238E27FC236}">
                <a16:creationId xmlns:a16="http://schemas.microsoft.com/office/drawing/2014/main" id="{F29FD9C0-9061-DA4C-B4B3-ABB01085A084}"/>
              </a:ext>
            </a:extLst>
          </p:cNvPr>
          <p:cNvSpPr txBox="1"/>
          <p:nvPr/>
        </p:nvSpPr>
        <p:spPr>
          <a:xfrm>
            <a:off x="3991254" y="5887484"/>
            <a:ext cx="127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Switching</a:t>
            </a:r>
            <a:r>
              <a:rPr lang="it-IT" sz="1600" dirty="0"/>
              <a:t> </a:t>
            </a:r>
            <a:r>
              <a:rPr lang="it-IT" sz="1600" dirty="0" err="1"/>
              <a:t>probability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311C7079-50CA-E34D-A955-243DCAE27615}"/>
                  </a:ext>
                </a:extLst>
              </p:cNvPr>
              <p:cNvSpPr txBox="1"/>
              <p:nvPr/>
            </p:nvSpPr>
            <p:spPr>
              <a:xfrm>
                <a:off x="169393" y="3961464"/>
                <a:ext cx="1830309" cy="444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311C7079-50CA-E34D-A955-243DCAE27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93" y="3961464"/>
                <a:ext cx="1830309" cy="444802"/>
              </a:xfrm>
              <a:prstGeom prst="rect">
                <a:avLst/>
              </a:prstGeom>
              <a:blipFill>
                <a:blip r:embed="rId5"/>
                <a:stretch>
                  <a:fillRect t="-85714" b="-1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71EFA8C5-5DCF-7D4A-8121-8A68115CE74A}"/>
                  </a:ext>
                </a:extLst>
              </p:cNvPr>
              <p:cNvSpPr txBox="1"/>
              <p:nvPr/>
            </p:nvSpPr>
            <p:spPr>
              <a:xfrm>
                <a:off x="84527" y="5512125"/>
                <a:ext cx="3739338" cy="6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𝑡𝑡𝑖𝑣𝑎𝑧𝑖𝑜𝑛𝑒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𝑡𝑒𝑟𝑚𝑖𝑐𝑎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&gt;&gt;ℏ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𝑒𝑠𝑐𝑎𝑝𝑒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𝑝𝑟𝑜𝑐𝑒𝑠𝑠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71EFA8C5-5DCF-7D4A-8121-8A68115C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7" y="5512125"/>
                <a:ext cx="3739338" cy="667747"/>
              </a:xfrm>
              <a:prstGeom prst="rect">
                <a:avLst/>
              </a:prstGeom>
              <a:blipFill>
                <a:blip r:embed="rId6"/>
                <a:stretch>
                  <a:fillRect l="-1017" b="-92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Rectangle 190">
            <a:extLst>
              <a:ext uri="{FF2B5EF4-FFF2-40B4-BE49-F238E27FC236}">
                <a16:creationId xmlns:a16="http://schemas.microsoft.com/office/drawing/2014/main" id="{297603FC-52CE-024D-8F95-9677483ABD1C}"/>
              </a:ext>
            </a:extLst>
          </p:cNvPr>
          <p:cNvSpPr/>
          <p:nvPr/>
        </p:nvSpPr>
        <p:spPr>
          <a:xfrm>
            <a:off x="3954417" y="5559625"/>
            <a:ext cx="1281796" cy="970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5B2E7DE-75FA-6E47-B874-91C686AAE8FB}"/>
              </a:ext>
            </a:extLst>
          </p:cNvPr>
          <p:cNvSpPr/>
          <p:nvPr/>
        </p:nvSpPr>
        <p:spPr>
          <a:xfrm>
            <a:off x="67310" y="3903894"/>
            <a:ext cx="5087703" cy="6622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F722E11-ED77-F040-AA2F-8112F8AC8BB6}"/>
              </a:ext>
            </a:extLst>
          </p:cNvPr>
          <p:cNvSpPr txBox="1">
            <a:spLocks/>
          </p:cNvSpPr>
          <p:nvPr/>
        </p:nvSpPr>
        <p:spPr>
          <a:xfrm>
            <a:off x="5794157" y="3997081"/>
            <a:ext cx="3200664" cy="503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 err="1">
                <a:solidFill>
                  <a:srgbClr val="FF0000"/>
                </a:solidFill>
              </a:rPr>
              <a:t>Primi</a:t>
            </a:r>
            <a:r>
              <a:rPr lang="en-US" sz="1800" dirty="0">
                <a:solidFill>
                  <a:srgbClr val="FF0000"/>
                </a:solidFill>
              </a:rPr>
              <a:t> tests ( da </a:t>
            </a:r>
            <a:r>
              <a:rPr lang="en-US" sz="1800" dirty="0" err="1">
                <a:solidFill>
                  <a:srgbClr val="FF0000"/>
                </a:solidFill>
              </a:rPr>
              <a:t>Marz</a:t>
            </a:r>
            <a:r>
              <a:rPr lang="en-US" sz="1800" dirty="0">
                <a:solidFill>
                  <a:srgbClr val="FF0000"/>
                </a:solidFill>
              </a:rPr>
              <a:t> 2019?)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B7CF7-8BA2-914A-A497-F89E2C4B5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43" y="4618856"/>
            <a:ext cx="1605046" cy="219533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93363B8-2960-A146-9DCE-5AD473FD0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28" y="5256145"/>
            <a:ext cx="1708306" cy="112327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E4A5A8B1-6D38-5240-8992-8FD1F66A9A3B}"/>
              </a:ext>
            </a:extLst>
          </p:cNvPr>
          <p:cNvSpPr/>
          <p:nvPr/>
        </p:nvSpPr>
        <p:spPr>
          <a:xfrm>
            <a:off x="5742878" y="1642436"/>
            <a:ext cx="3076381" cy="51264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820780-9155-4D40-A43D-C1B0550FF73B}"/>
              </a:ext>
            </a:extLst>
          </p:cNvPr>
          <p:cNvCxnSpPr>
            <a:cxnSpLocks/>
          </p:cNvCxnSpPr>
          <p:nvPr/>
        </p:nvCxnSpPr>
        <p:spPr>
          <a:xfrm flipV="1">
            <a:off x="5891860" y="5868859"/>
            <a:ext cx="0" cy="681286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FFDD909-B256-5C49-954B-E917F517BE79}"/>
              </a:ext>
            </a:extLst>
          </p:cNvPr>
          <p:cNvCxnSpPr>
            <a:cxnSpLocks/>
          </p:cNvCxnSpPr>
          <p:nvPr/>
        </p:nvCxnSpPr>
        <p:spPr>
          <a:xfrm flipV="1">
            <a:off x="6040912" y="5794567"/>
            <a:ext cx="660545" cy="1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DFBB51E-3AB1-CB4F-A32E-5F3F88F6A8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1" y="2054540"/>
            <a:ext cx="2035943" cy="1101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B56E7D-C189-5F41-A62B-2D16E20E3E98}"/>
                  </a:ext>
                </a:extLst>
              </p:cNvPr>
              <p:cNvSpPr txBox="1"/>
              <p:nvPr/>
            </p:nvSpPr>
            <p:spPr>
              <a:xfrm>
                <a:off x="169393" y="4788371"/>
                <a:ext cx="1106265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𝑅𝐶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B56E7D-C189-5F41-A62B-2D16E20E3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93" y="4788371"/>
                <a:ext cx="1106265" cy="298415"/>
              </a:xfrm>
              <a:prstGeom prst="rect">
                <a:avLst/>
              </a:prstGeom>
              <a:blipFill>
                <a:blip r:embed="rId10"/>
                <a:stretch>
                  <a:fillRect l="-4545" r="-2273" b="-1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>
            <a:extLst>
              <a:ext uri="{FF2B5EF4-FFF2-40B4-BE49-F238E27FC236}">
                <a16:creationId xmlns:a16="http://schemas.microsoft.com/office/drawing/2014/main" id="{6468D907-DE8F-CA4F-AE7C-A3DA9F8E966C}"/>
              </a:ext>
            </a:extLst>
          </p:cNvPr>
          <p:cNvSpPr/>
          <p:nvPr/>
        </p:nvSpPr>
        <p:spPr>
          <a:xfrm>
            <a:off x="136621" y="4651852"/>
            <a:ext cx="1269098" cy="520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B846B9A-CF18-9948-A66A-34A3D5D34189}"/>
                  </a:ext>
                </a:extLst>
              </p:cNvPr>
              <p:cNvSpPr txBox="1"/>
              <p:nvPr/>
            </p:nvSpPr>
            <p:spPr>
              <a:xfrm>
                <a:off x="1740409" y="4803278"/>
                <a:ext cx="1700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𝑑𝑎𝑚𝑝𝑖𝑛𝑔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B846B9A-CF18-9948-A66A-34A3D5D34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409" y="4803278"/>
                <a:ext cx="1700209" cy="276999"/>
              </a:xfrm>
              <a:prstGeom prst="rect">
                <a:avLst/>
              </a:prstGeom>
              <a:blipFill>
                <a:blip r:embed="rId11"/>
                <a:stretch>
                  <a:fillRect l="-2963" r="-3704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9489328-9C35-4E45-8806-AC93872B57FB}"/>
                  </a:ext>
                </a:extLst>
              </p:cNvPr>
              <p:cNvSpPr txBox="1"/>
              <p:nvPr/>
            </p:nvSpPr>
            <p:spPr>
              <a:xfrm>
                <a:off x="2300124" y="3945683"/>
                <a:ext cx="3166217" cy="6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it-IT" dirty="0"/>
                  <a:t> è la Frequenza di plasma </a:t>
                </a:r>
                <a:r>
                  <a:rPr lang="it-IT" dirty="0" err="1"/>
                  <a:t>Josephson</a:t>
                </a:r>
                <a:endParaRPr lang="it-IT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9489328-9C35-4E45-8806-AC93872B5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124" y="3945683"/>
                <a:ext cx="3166217" cy="667747"/>
              </a:xfrm>
              <a:prstGeom prst="rect">
                <a:avLst/>
              </a:prstGeom>
              <a:blipFill>
                <a:blip r:embed="rId12"/>
                <a:stretch>
                  <a:fillRect l="-1200" t="-62264" b="-490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>
            <a:extLst>
              <a:ext uri="{FF2B5EF4-FFF2-40B4-BE49-F238E27FC236}">
                <a16:creationId xmlns:a16="http://schemas.microsoft.com/office/drawing/2014/main" id="{A635A59A-76CB-C34D-985A-208D61208348}"/>
              </a:ext>
            </a:extLst>
          </p:cNvPr>
          <p:cNvSpPr/>
          <p:nvPr/>
        </p:nvSpPr>
        <p:spPr>
          <a:xfrm>
            <a:off x="1653569" y="4652033"/>
            <a:ext cx="1873887" cy="520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A957CA1-3E8B-3243-843A-BB604FECC686}"/>
                  </a:ext>
                </a:extLst>
              </p:cNvPr>
              <p:cNvSpPr txBox="1"/>
              <p:nvPr/>
            </p:nvSpPr>
            <p:spPr>
              <a:xfrm>
                <a:off x="111941" y="6183821"/>
                <a:ext cx="2042488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𝑠𝑤𝑒𝑒𝑝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𝑟𝑎𝑡𝑒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A957CA1-3E8B-3243-843A-BB604FECC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41" y="6183821"/>
                <a:ext cx="2042488" cy="491288"/>
              </a:xfrm>
              <a:prstGeom prst="rect">
                <a:avLst/>
              </a:prstGeom>
              <a:blipFill>
                <a:blip r:embed="rId13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>
            <a:extLst>
              <a:ext uri="{FF2B5EF4-FFF2-40B4-BE49-F238E27FC236}">
                <a16:creationId xmlns:a16="http://schemas.microsoft.com/office/drawing/2014/main" id="{8F1856FC-5EDC-2F41-B18D-47FCDFF1C857}"/>
              </a:ext>
            </a:extLst>
          </p:cNvPr>
          <p:cNvSpPr/>
          <p:nvPr/>
        </p:nvSpPr>
        <p:spPr>
          <a:xfrm>
            <a:off x="67310" y="5341265"/>
            <a:ext cx="5252835" cy="1427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2F128282-EBB5-CC4B-AC15-0256778DD220}"/>
              </a:ext>
            </a:extLst>
          </p:cNvPr>
          <p:cNvSpPr txBox="1">
            <a:spLocks/>
          </p:cNvSpPr>
          <p:nvPr/>
        </p:nvSpPr>
        <p:spPr>
          <a:xfrm>
            <a:off x="338343" y="673013"/>
            <a:ext cx="1661359" cy="402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 err="1">
                <a:solidFill>
                  <a:schemeClr val="tx1"/>
                </a:solidFill>
              </a:rPr>
              <a:t>Marzo</a:t>
            </a:r>
            <a:r>
              <a:rPr lang="en-US" sz="1800" b="1" i="1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CC181B0-76F7-4D4D-B6CB-5878357DB6D9}"/>
              </a:ext>
            </a:extLst>
          </p:cNvPr>
          <p:cNvSpPr/>
          <p:nvPr/>
        </p:nvSpPr>
        <p:spPr>
          <a:xfrm>
            <a:off x="67310" y="1480694"/>
            <a:ext cx="5087703" cy="2293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E3445F5-6527-364E-9D0A-F9638F7F59A6}"/>
              </a:ext>
            </a:extLst>
          </p:cNvPr>
          <p:cNvSpPr/>
          <p:nvPr/>
        </p:nvSpPr>
        <p:spPr>
          <a:xfrm>
            <a:off x="169394" y="5475246"/>
            <a:ext cx="3452834" cy="690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7B6B3B3-4B7A-0E4B-A06B-FD80918E0446}"/>
              </a:ext>
            </a:extLst>
          </p:cNvPr>
          <p:cNvSpPr/>
          <p:nvPr/>
        </p:nvSpPr>
        <p:spPr>
          <a:xfrm>
            <a:off x="169393" y="6165990"/>
            <a:ext cx="3452835" cy="4941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C53E43-8A3A-6C46-862B-B240162B5898}"/>
              </a:ext>
            </a:extLst>
          </p:cNvPr>
          <p:cNvCxnSpPr/>
          <p:nvPr/>
        </p:nvCxnSpPr>
        <p:spPr>
          <a:xfrm>
            <a:off x="3646507" y="6177863"/>
            <a:ext cx="284160" cy="0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4D1C80E-FFEB-CD47-A6C4-9D577EE4A7DB}"/>
              </a:ext>
            </a:extLst>
          </p:cNvPr>
          <p:cNvSpPr/>
          <p:nvPr/>
        </p:nvSpPr>
        <p:spPr>
          <a:xfrm>
            <a:off x="5752959" y="2881221"/>
            <a:ext cx="2188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/>
              <a:t>dI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=120 µA/s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7ACE4C8-8E8B-7945-8FCC-B14708B4AFD4}"/>
              </a:ext>
            </a:extLst>
          </p:cNvPr>
          <p:cNvSpPr/>
          <p:nvPr/>
        </p:nvSpPr>
        <p:spPr>
          <a:xfrm>
            <a:off x="5785483" y="3337796"/>
            <a:ext cx="2188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/>
              <a:t>eventi</a:t>
            </a:r>
            <a:r>
              <a:rPr lang="en-US" dirty="0"/>
              <a:t>=10</a:t>
            </a:r>
            <a:r>
              <a:rPr lang="en-US" baseline="30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666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"/>
            <a:ext cx="8042276" cy="957224"/>
          </a:xfrm>
        </p:spPr>
        <p:txBody>
          <a:bodyPr/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Altri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possibili</a:t>
            </a:r>
            <a:r>
              <a:rPr lang="en-US" sz="3200" dirty="0">
                <a:solidFill>
                  <a:srgbClr val="FF0000"/>
                </a:solidFill>
              </a:rPr>
              <a:t> items: </a:t>
            </a:r>
            <a:r>
              <a:rPr lang="en-US" sz="3200" i="1" dirty="0" err="1">
                <a:solidFill>
                  <a:srgbClr val="FF0000"/>
                </a:solidFill>
              </a:rPr>
              <a:t>prendere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confidenza</a:t>
            </a:r>
            <a:r>
              <a:rPr lang="en-US" sz="3200" i="1" dirty="0">
                <a:solidFill>
                  <a:srgbClr val="FF0000"/>
                </a:solidFill>
              </a:rPr>
              <a:t> con JJ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2097" y="1353253"/>
            <a:ext cx="8883054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baseline="-25000" dirty="0">
                <a:solidFill>
                  <a:schemeClr val="tx1"/>
                </a:solidFill>
              </a:rPr>
              <a:t>JJ</a:t>
            </a:r>
            <a:r>
              <a:rPr lang="en-US" dirty="0">
                <a:solidFill>
                  <a:schemeClr val="tx1"/>
                </a:solidFill>
              </a:rPr>
              <a:t> vs B(gauss): </a:t>
            </a:r>
            <a:r>
              <a:rPr lang="en-US" dirty="0" err="1">
                <a:solidFill>
                  <a:schemeClr val="tx1"/>
                </a:solidFill>
              </a:rPr>
              <a:t>misura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Symbol" pitchFamily="2" charset="2"/>
              </a:rPr>
              <a:t>l</a:t>
            </a:r>
            <a:r>
              <a:rPr lang="en-US" baseline="-25000" dirty="0" err="1">
                <a:solidFill>
                  <a:schemeClr val="tx1"/>
                </a:solidFill>
              </a:rPr>
              <a:t>L</a:t>
            </a:r>
            <a:endParaRPr lang="en-US" baseline="-25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D8EB02B-1327-044D-8298-6F99D9C3A7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675" y="2110176"/>
                <a:ext cx="3354718" cy="591828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  <m:d>
                      <m:dPr>
                        <m:begChr m:val="⌈"/>
                        <m:endChr m:val="⌉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𝑠𝑖𝑛</m:t>
                            </m:r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type m:val="lin"/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num>
                          <m:den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latin typeface="+mj-lt"/>
                  <a:cs typeface="Symbol" charset="2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D8EB02B-1327-044D-8298-6F99D9C3A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75" y="2110176"/>
                <a:ext cx="3354718" cy="5918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78A2E63C-815F-F148-9A43-11C42749B7B9}"/>
              </a:ext>
            </a:extLst>
          </p:cNvPr>
          <p:cNvCxnSpPr>
            <a:cxnSpLocks/>
          </p:cNvCxnSpPr>
          <p:nvPr/>
        </p:nvCxnSpPr>
        <p:spPr>
          <a:xfrm flipH="1" flipV="1">
            <a:off x="3143782" y="2734576"/>
            <a:ext cx="363693" cy="368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F126BBB-8B39-8B4B-9DD5-3EFC7FB6C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20" y="1885147"/>
            <a:ext cx="6130909" cy="462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BA742F-41B8-414B-A7A3-20D63A28ADD2}"/>
                  </a:ext>
                </a:extLst>
              </p:cNvPr>
              <p:cNvSpPr/>
              <p:nvPr/>
            </p:nvSpPr>
            <p:spPr>
              <a:xfrm>
                <a:off x="232097" y="4769139"/>
                <a:ext cx="29752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 err="1"/>
                  <a:t>Periodicità:H</a:t>
                </a:r>
                <a:r>
                  <a:rPr lang="en-US" dirty="0"/>
                  <a:t>*=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BA742F-41B8-414B-A7A3-20D63A28A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97" y="4769139"/>
                <a:ext cx="2975212" cy="369332"/>
              </a:xfrm>
              <a:prstGeom prst="rect">
                <a:avLst/>
              </a:prstGeom>
              <a:blipFill>
                <a:blip r:embed="rId4"/>
                <a:stretch>
                  <a:fillRect l="-847" t="-106667" b="-16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F52A876-2E9B-EB42-A9BB-DC286AD996E4}"/>
              </a:ext>
            </a:extLst>
          </p:cNvPr>
          <p:cNvSpPr/>
          <p:nvPr/>
        </p:nvSpPr>
        <p:spPr>
          <a:xfrm>
            <a:off x="7323509" y="1925510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 (4.2K) 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E4B93-6D7E-F040-AFB2-D30133664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5" y="3103356"/>
            <a:ext cx="2197652" cy="1462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DCAB191-E8B2-EE42-AF2F-7333A6DC54C3}"/>
                  </a:ext>
                </a:extLst>
              </p:cNvPr>
              <p:cNvSpPr/>
              <p:nvPr/>
            </p:nvSpPr>
            <p:spPr>
              <a:xfrm>
                <a:off x="523542" y="5157093"/>
                <a:ext cx="21321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it-IT" dirty="0"/>
                  <a:t>+h</a:t>
                </a:r>
                <a:r>
                  <a:rPr lang="it-IT" baseline="-25000" dirty="0"/>
                  <a:t>0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DCAB191-E8B2-EE42-AF2F-7333A6DC54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42" y="5157093"/>
                <a:ext cx="2132142" cy="369332"/>
              </a:xfrm>
              <a:prstGeom prst="rect">
                <a:avLst/>
              </a:prstGeom>
              <a:blipFill>
                <a:blip r:embed="rId6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45633-0391-4049-8B60-1BA2AE41F4DF}"/>
                  </a:ext>
                </a:extLst>
              </p:cNvPr>
              <p:cNvSpPr txBox="1"/>
              <p:nvPr/>
            </p:nvSpPr>
            <p:spPr>
              <a:xfrm>
                <a:off x="549275" y="5663002"/>
                <a:ext cx="1620719" cy="5376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it-IT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045633-0391-4049-8B60-1BA2AE41F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75" y="5663002"/>
                <a:ext cx="1620719" cy="537648"/>
              </a:xfrm>
              <a:prstGeom prst="rect">
                <a:avLst/>
              </a:prstGeom>
              <a:blipFill>
                <a:blip r:embed="rId7"/>
                <a:stretch>
                  <a:fillRect l="-4651" b="-116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402A93-822D-F34E-8476-BC01FCBB8393}"/>
              </a:ext>
            </a:extLst>
          </p:cNvPr>
          <p:cNvSpPr txBox="1">
            <a:spLocks/>
          </p:cNvSpPr>
          <p:nvPr/>
        </p:nvSpPr>
        <p:spPr>
          <a:xfrm>
            <a:off x="232097" y="980767"/>
            <a:ext cx="1661359" cy="402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>
                <a:solidFill>
                  <a:schemeClr val="tx1"/>
                </a:solidFill>
              </a:rPr>
              <a:t>Da </a:t>
            </a:r>
            <a:r>
              <a:rPr lang="en-US" sz="1800" b="1" i="1" dirty="0" err="1">
                <a:solidFill>
                  <a:schemeClr val="tx1"/>
                </a:solidFill>
              </a:rPr>
              <a:t>Marzo</a:t>
            </a:r>
            <a:r>
              <a:rPr lang="en-US" sz="1800" b="1" i="1" dirty="0">
                <a:solidFill>
                  <a:schemeClr val="tx1"/>
                </a:solidFill>
              </a:rPr>
              <a:t> 2019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A7C584-958D-194C-8CC3-B3B1F5565D5E}"/>
              </a:ext>
            </a:extLst>
          </p:cNvPr>
          <p:cNvSpPr/>
          <p:nvPr/>
        </p:nvSpPr>
        <p:spPr>
          <a:xfrm>
            <a:off x="344383" y="5663002"/>
            <a:ext cx="1389413" cy="714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426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1063769"/>
          </a:xfrm>
        </p:spPr>
        <p:txBody>
          <a:bodyPr/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Altri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possibili</a:t>
            </a:r>
            <a:r>
              <a:rPr lang="en-US" sz="3200" dirty="0">
                <a:solidFill>
                  <a:srgbClr val="FF0000"/>
                </a:solidFill>
              </a:rPr>
              <a:t> items : </a:t>
            </a:r>
            <a:r>
              <a:rPr lang="en-US" sz="3200" i="1" dirty="0" err="1">
                <a:solidFill>
                  <a:srgbClr val="FF0000"/>
                </a:solidFill>
              </a:rPr>
              <a:t>prendere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confidenza</a:t>
            </a:r>
            <a:r>
              <a:rPr lang="en-US" sz="3200" i="1" dirty="0">
                <a:solidFill>
                  <a:srgbClr val="FF0000"/>
                </a:solidFill>
              </a:rPr>
              <a:t> con JJ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0946" y="1430979"/>
            <a:ext cx="8883054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Fiske steps: </a:t>
            </a:r>
            <a:r>
              <a:rPr lang="en-US" dirty="0" err="1">
                <a:solidFill>
                  <a:schemeClr val="tx1"/>
                </a:solidFill>
              </a:rPr>
              <a:t>misura</a:t>
            </a:r>
            <a:r>
              <a:rPr lang="en-US" dirty="0">
                <a:solidFill>
                  <a:schemeClr val="tx1"/>
                </a:solidFill>
              </a:rPr>
              <a:t> del </a:t>
            </a:r>
            <a:r>
              <a:rPr lang="en-US" dirty="0" err="1">
                <a:solidFill>
                  <a:schemeClr val="tx1"/>
                </a:solidFill>
              </a:rPr>
              <a:t>fattore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qualità</a:t>
            </a:r>
            <a:r>
              <a:rPr lang="en-US" dirty="0">
                <a:solidFill>
                  <a:schemeClr val="tx1"/>
                </a:solidFill>
              </a:rPr>
              <a:t> Q di </a:t>
            </a:r>
            <a:r>
              <a:rPr lang="en-US" dirty="0" err="1">
                <a:solidFill>
                  <a:schemeClr val="tx1"/>
                </a:solidFill>
              </a:rPr>
              <a:t>una</a:t>
            </a:r>
            <a:r>
              <a:rPr lang="en-US" dirty="0">
                <a:solidFill>
                  <a:schemeClr val="tx1"/>
                </a:solidFill>
              </a:rPr>
              <a:t> JJ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A742F-41B8-414B-A7A3-20D63A28ADD2}"/>
              </a:ext>
            </a:extLst>
          </p:cNvPr>
          <p:cNvSpPr/>
          <p:nvPr/>
        </p:nvSpPr>
        <p:spPr>
          <a:xfrm>
            <a:off x="66813" y="2162572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 (4.2K) 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5F47B-C089-6F42-94B2-542447515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96" y="1889880"/>
            <a:ext cx="4810116" cy="48295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B1DB99-5C37-944B-80EF-C4498A9546BB}"/>
              </a:ext>
            </a:extLst>
          </p:cNvPr>
          <p:cNvSpPr/>
          <p:nvPr/>
        </p:nvSpPr>
        <p:spPr>
          <a:xfrm>
            <a:off x="50943" y="2531904"/>
            <a:ext cx="285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I-V In campo </a:t>
            </a:r>
            <a:r>
              <a:rPr lang="en-US" dirty="0" err="1"/>
              <a:t>B≈gauss</a:t>
            </a:r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8835DE-091B-8A4D-B27E-F6BCE3BF2E01}"/>
              </a:ext>
            </a:extLst>
          </p:cNvPr>
          <p:cNvSpPr/>
          <p:nvPr/>
        </p:nvSpPr>
        <p:spPr>
          <a:xfrm>
            <a:off x="363667" y="5206761"/>
            <a:ext cx="2537736" cy="9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Teoria Kulik </a:t>
            </a:r>
            <a:r>
              <a:rPr lang="en-US" dirty="0" err="1"/>
              <a:t>connette</a:t>
            </a:r>
            <a:r>
              <a:rPr lang="en-US" dirty="0"/>
              <a:t> </a:t>
            </a:r>
            <a:r>
              <a:rPr lang="en-US" dirty="0" err="1"/>
              <a:t>risonanze</a:t>
            </a:r>
            <a:r>
              <a:rPr lang="en-US" dirty="0"/>
              <a:t> I-V con Q</a:t>
            </a:r>
            <a:r>
              <a:rPr lang="en-US" baseline="-25000" dirty="0"/>
              <a:t>JJ</a:t>
            </a:r>
            <a:r>
              <a:rPr lang="en-US" dirty="0"/>
              <a:t>	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B48E9-47BE-934A-AA33-649600307F29}"/>
              </a:ext>
            </a:extLst>
          </p:cNvPr>
          <p:cNvSpPr/>
          <p:nvPr/>
        </p:nvSpPr>
        <p:spPr>
          <a:xfrm>
            <a:off x="66813" y="3474106"/>
            <a:ext cx="4398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interazione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baseline="-25000" dirty="0" err="1"/>
              <a:t>jj</a:t>
            </a:r>
            <a:r>
              <a:rPr lang="en-US" dirty="0"/>
              <a:t>(</a:t>
            </a:r>
            <a:r>
              <a:rPr lang="en-US" dirty="0" err="1"/>
              <a:t>a.c</a:t>
            </a:r>
            <a:r>
              <a:rPr lang="en-US" dirty="0"/>
              <a:t>.) con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risonanti</a:t>
            </a:r>
            <a:r>
              <a:rPr lang="en-US" dirty="0"/>
              <a:t> </a:t>
            </a:r>
            <a:r>
              <a:rPr lang="en-US" dirty="0" err="1"/>
              <a:t>cavità</a:t>
            </a:r>
            <a:r>
              <a:rPr lang="it-IT" dirty="0"/>
              <a:t> a dati valori di V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EF7787-ED92-6943-A22D-304950713A8D}"/>
              </a:ext>
            </a:extLst>
          </p:cNvPr>
          <p:cNvSpPr/>
          <p:nvPr/>
        </p:nvSpPr>
        <p:spPr>
          <a:xfrm>
            <a:off x="66813" y="3003005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I</a:t>
            </a:r>
            <a:r>
              <a:rPr lang="en-US" baseline="-25000" dirty="0" err="1"/>
              <a:t>jj</a:t>
            </a:r>
            <a:r>
              <a:rPr lang="en-US" dirty="0"/>
              <a:t> </a:t>
            </a:r>
            <a:r>
              <a:rPr lang="en-US" dirty="0" err="1"/>
              <a:t>presenta</a:t>
            </a:r>
            <a:r>
              <a:rPr lang="en-US" dirty="0"/>
              <a:t> </a:t>
            </a:r>
            <a:r>
              <a:rPr lang="en-US" dirty="0" err="1"/>
              <a:t>singolarità</a:t>
            </a:r>
            <a:r>
              <a:rPr lang="en-US" dirty="0"/>
              <a:t>: Fiske steps	</a:t>
            </a:r>
            <a:endParaRPr lang="it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CC9140-198F-514A-BF7C-0E584D1B0773}"/>
              </a:ext>
            </a:extLst>
          </p:cNvPr>
          <p:cNvSpPr/>
          <p:nvPr/>
        </p:nvSpPr>
        <p:spPr>
          <a:xfrm>
            <a:off x="219213" y="4272837"/>
            <a:ext cx="4285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I-V </a:t>
            </a:r>
            <a:r>
              <a:rPr lang="en-US" dirty="0" err="1"/>
              <a:t>presenta</a:t>
            </a:r>
            <a:r>
              <a:rPr lang="en-US" dirty="0"/>
              <a:t> </a:t>
            </a:r>
            <a:r>
              <a:rPr lang="en-US" dirty="0" err="1"/>
              <a:t>singolarità</a:t>
            </a:r>
            <a:r>
              <a:rPr lang="en-US" dirty="0"/>
              <a:t>: Fiske steps</a:t>
            </a:r>
          </a:p>
          <a:p>
            <a:r>
              <a:rPr lang="en-US" dirty="0" err="1">
                <a:latin typeface="Symbol" pitchFamily="2" charset="2"/>
              </a:rPr>
              <a:t>w</a:t>
            </a:r>
            <a:r>
              <a:rPr lang="en-US" baseline="-25000" dirty="0" err="1"/>
              <a:t>n</a:t>
            </a:r>
            <a:r>
              <a:rPr lang="en-US" dirty="0"/>
              <a:t>=4π</a:t>
            </a:r>
            <a:r>
              <a:rPr lang="en-US" dirty="0" err="1"/>
              <a:t>eV</a:t>
            </a:r>
            <a:r>
              <a:rPr lang="en-US" baseline="-25000" dirty="0" err="1"/>
              <a:t>n</a:t>
            </a:r>
            <a:r>
              <a:rPr lang="en-US" dirty="0"/>
              <a:t>/h	</a:t>
            </a:r>
            <a:endParaRPr lang="it-IT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1EA7A16-954C-C845-A38A-6B39A86B7FF1}"/>
              </a:ext>
            </a:extLst>
          </p:cNvPr>
          <p:cNvSpPr txBox="1">
            <a:spLocks/>
          </p:cNvSpPr>
          <p:nvPr/>
        </p:nvSpPr>
        <p:spPr>
          <a:xfrm>
            <a:off x="292012" y="1061647"/>
            <a:ext cx="1661359" cy="402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>
                <a:solidFill>
                  <a:schemeClr val="tx1"/>
                </a:solidFill>
              </a:rPr>
              <a:t>Da </a:t>
            </a:r>
            <a:r>
              <a:rPr lang="en-US" sz="1800" b="1" i="1" dirty="0" err="1">
                <a:solidFill>
                  <a:schemeClr val="tx1"/>
                </a:solidFill>
              </a:rPr>
              <a:t>Marzo</a:t>
            </a:r>
            <a:r>
              <a:rPr lang="en-US" sz="1800" b="1" i="1" dirty="0">
                <a:solidFill>
                  <a:schemeClr val="tx1"/>
                </a:solidFill>
              </a:rPr>
              <a:t> 2019??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08AAE-2145-0B4C-A160-A82D8AD967E5}"/>
              </a:ext>
            </a:extLst>
          </p:cNvPr>
          <p:cNvSpPr/>
          <p:nvPr/>
        </p:nvSpPr>
        <p:spPr>
          <a:xfrm>
            <a:off x="292012" y="5152503"/>
            <a:ext cx="2783697" cy="11176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12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"/>
            <a:ext cx="8042276" cy="632056"/>
          </a:xfrm>
        </p:spPr>
        <p:txBody>
          <a:bodyPr/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I-V </a:t>
            </a:r>
            <a:r>
              <a:rPr lang="en-US" sz="3200" i="1" dirty="0">
                <a:solidFill>
                  <a:srgbClr val="FF0000"/>
                </a:solidFill>
              </a:rPr>
              <a:t>JJ </a:t>
            </a:r>
            <a:r>
              <a:rPr lang="en-US" sz="3200" i="1" dirty="0" err="1">
                <a:solidFill>
                  <a:srgbClr val="FF0000"/>
                </a:solidFill>
              </a:rPr>
              <a:t>nel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criostato</a:t>
            </a:r>
            <a:r>
              <a:rPr lang="en-US" sz="3200" i="1" dirty="0">
                <a:solidFill>
                  <a:srgbClr val="FF0000"/>
                </a:solidFill>
              </a:rPr>
              <a:t> a </a:t>
            </a:r>
            <a:r>
              <a:rPr lang="en-US" sz="3200" i="1" dirty="0" err="1">
                <a:solidFill>
                  <a:srgbClr val="FF0000"/>
                </a:solidFill>
              </a:rPr>
              <a:t>diluizione</a:t>
            </a:r>
            <a:r>
              <a:rPr lang="en-US" sz="3200" i="1" dirty="0">
                <a:solidFill>
                  <a:srgbClr val="FF0000"/>
                </a:solidFill>
              </a:rPr>
              <a:t> CNR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6137" y="1284389"/>
            <a:ext cx="8730794" cy="137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Ripristino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criogenico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criostato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diluizione</a:t>
            </a:r>
            <a:r>
              <a:rPr lang="en-US" dirty="0">
                <a:solidFill>
                  <a:schemeClr val="tx1"/>
                </a:solidFill>
              </a:rPr>
              <a:t> con test (LNF)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E64DAD-C33B-7143-9080-E50044677494}"/>
              </a:ext>
            </a:extLst>
          </p:cNvPr>
          <p:cNvSpPr txBox="1">
            <a:spLocks/>
          </p:cNvSpPr>
          <p:nvPr/>
        </p:nvSpPr>
        <p:spPr>
          <a:xfrm>
            <a:off x="6181592" y="4589254"/>
            <a:ext cx="1154989" cy="38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I-V JJ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DD663EA-C053-A04E-BFC3-4A2D30278692}"/>
              </a:ext>
            </a:extLst>
          </p:cNvPr>
          <p:cNvSpPr txBox="1">
            <a:spLocks/>
          </p:cNvSpPr>
          <p:nvPr/>
        </p:nvSpPr>
        <p:spPr>
          <a:xfrm>
            <a:off x="549275" y="2930190"/>
            <a:ext cx="1989614" cy="5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Termometri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D8102DF-E943-334D-9C6D-1BE9F79E9CE0}"/>
              </a:ext>
            </a:extLst>
          </p:cNvPr>
          <p:cNvSpPr txBox="1">
            <a:spLocks/>
          </p:cNvSpPr>
          <p:nvPr/>
        </p:nvSpPr>
        <p:spPr>
          <a:xfrm>
            <a:off x="549275" y="3563529"/>
            <a:ext cx="3817763" cy="670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Gabbia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schermata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magnetica</a:t>
            </a:r>
            <a:r>
              <a:rPr lang="en-US" sz="1800" dirty="0">
                <a:solidFill>
                  <a:schemeClr val="tx1"/>
                </a:solidFill>
              </a:rPr>
              <a:t> (µ metal?)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1189AB-5680-024A-A382-06615DA5494A}"/>
              </a:ext>
            </a:extLst>
          </p:cNvPr>
          <p:cNvSpPr txBox="1">
            <a:spLocks/>
          </p:cNvSpPr>
          <p:nvPr/>
        </p:nvSpPr>
        <p:spPr>
          <a:xfrm>
            <a:off x="542141" y="3239083"/>
            <a:ext cx="1989616" cy="545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Riscaldatore</a:t>
            </a:r>
            <a:r>
              <a:rPr lang="en-US" sz="1800" dirty="0">
                <a:solidFill>
                  <a:schemeClr val="tx1"/>
                </a:solidFill>
              </a:rPr>
              <a:t> 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D9DC1B-5A46-434C-A25B-E34C77AF6E47}"/>
              </a:ext>
            </a:extLst>
          </p:cNvPr>
          <p:cNvSpPr txBox="1">
            <a:spLocks/>
          </p:cNvSpPr>
          <p:nvPr/>
        </p:nvSpPr>
        <p:spPr>
          <a:xfrm>
            <a:off x="182273" y="661148"/>
            <a:ext cx="5322051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 err="1">
                <a:solidFill>
                  <a:schemeClr val="tx1"/>
                </a:solidFill>
              </a:rPr>
              <a:t>Dic</a:t>
            </a:r>
            <a:r>
              <a:rPr lang="en-US" sz="1800" b="1" i="1" dirty="0">
                <a:solidFill>
                  <a:schemeClr val="tx1"/>
                </a:solidFill>
              </a:rPr>
              <a:t> 2018-Febbraio/</a:t>
            </a:r>
            <a:r>
              <a:rPr lang="en-US" sz="1800" b="1" i="1" dirty="0" err="1">
                <a:solidFill>
                  <a:schemeClr val="tx1"/>
                </a:solidFill>
              </a:rPr>
              <a:t>Marzo</a:t>
            </a:r>
            <a:r>
              <a:rPr lang="en-US" sz="1800" b="1" i="1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931B8BE-3045-544B-AA27-3D3B2ED5DED3}"/>
              </a:ext>
            </a:extLst>
          </p:cNvPr>
          <p:cNvSpPr txBox="1">
            <a:spLocks/>
          </p:cNvSpPr>
          <p:nvPr/>
        </p:nvSpPr>
        <p:spPr>
          <a:xfrm>
            <a:off x="636146" y="4827846"/>
            <a:ext cx="3730891" cy="99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Alimentatore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denti</a:t>
            </a:r>
            <a:r>
              <a:rPr lang="en-US" sz="1800" dirty="0">
                <a:solidFill>
                  <a:schemeClr val="tx1"/>
                </a:solidFill>
              </a:rPr>
              <a:t> di </a:t>
            </a:r>
            <a:r>
              <a:rPr lang="en-US" sz="1800" dirty="0" err="1">
                <a:solidFill>
                  <a:schemeClr val="tx1"/>
                </a:solidFill>
              </a:rPr>
              <a:t>sega</a:t>
            </a:r>
            <a:r>
              <a:rPr lang="en-US" sz="1800" dirty="0">
                <a:solidFill>
                  <a:schemeClr val="tx1"/>
                </a:solidFill>
              </a:rPr>
              <a:t> in </a:t>
            </a:r>
            <a:r>
              <a:rPr lang="en-US" sz="1800" dirty="0" err="1">
                <a:solidFill>
                  <a:schemeClr val="tx1"/>
                </a:solidFill>
              </a:rPr>
              <a:t>corrente</a:t>
            </a:r>
            <a:r>
              <a:rPr lang="en-US" sz="1800" dirty="0">
                <a:solidFill>
                  <a:schemeClr val="tx1"/>
                </a:solidFill>
              </a:rPr>
              <a:t> (mA) basso </a:t>
            </a:r>
            <a:r>
              <a:rPr lang="en-US" sz="1800" dirty="0" err="1">
                <a:solidFill>
                  <a:schemeClr val="tx1"/>
                </a:solidFill>
              </a:rPr>
              <a:t>rumore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94E78F-0CF3-E447-B1BA-F80068471D5E}"/>
              </a:ext>
            </a:extLst>
          </p:cNvPr>
          <p:cNvSpPr txBox="1">
            <a:spLocks/>
          </p:cNvSpPr>
          <p:nvPr/>
        </p:nvSpPr>
        <p:spPr>
          <a:xfrm>
            <a:off x="636146" y="5442553"/>
            <a:ext cx="3589691" cy="343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Lettura</a:t>
            </a:r>
            <a:r>
              <a:rPr lang="en-US" sz="1800" dirty="0">
                <a:solidFill>
                  <a:schemeClr val="tx1"/>
                </a:solidFill>
              </a:rPr>
              <a:t> V (µV)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418851-DA39-3A41-B431-F2B775E29432}"/>
              </a:ext>
            </a:extLst>
          </p:cNvPr>
          <p:cNvSpPr txBox="1">
            <a:spLocks/>
          </p:cNvSpPr>
          <p:nvPr/>
        </p:nvSpPr>
        <p:spPr>
          <a:xfrm>
            <a:off x="636145" y="5812136"/>
            <a:ext cx="3589691" cy="5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 err="1">
                <a:solidFill>
                  <a:schemeClr val="tx1"/>
                </a:solidFill>
              </a:rPr>
              <a:t>Programma</a:t>
            </a:r>
            <a:r>
              <a:rPr lang="en-US" sz="1800" dirty="0">
                <a:solidFill>
                  <a:schemeClr val="tx1"/>
                </a:solidFill>
              </a:rPr>
              <a:t> di </a:t>
            </a:r>
            <a:r>
              <a:rPr lang="en-US" sz="1800" dirty="0" err="1">
                <a:solidFill>
                  <a:schemeClr val="tx1"/>
                </a:solidFill>
              </a:rPr>
              <a:t>acquisizione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BE41434-DEAE-E34F-844F-2956E538EAE3}"/>
              </a:ext>
            </a:extLst>
          </p:cNvPr>
          <p:cNvSpPr txBox="1">
            <a:spLocks/>
          </p:cNvSpPr>
          <p:nvPr/>
        </p:nvSpPr>
        <p:spPr>
          <a:xfrm>
            <a:off x="5778542" y="3751981"/>
            <a:ext cx="2439183" cy="75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 err="1">
                <a:solidFill>
                  <a:srgbClr val="FF0000"/>
                </a:solidFill>
              </a:rPr>
              <a:t>Primi</a:t>
            </a:r>
            <a:r>
              <a:rPr lang="en-US" sz="1800" dirty="0">
                <a:solidFill>
                  <a:srgbClr val="FF0000"/>
                </a:solidFill>
              </a:rPr>
              <a:t> tests (</a:t>
            </a:r>
            <a:r>
              <a:rPr lang="en-US" sz="1800" dirty="0" err="1">
                <a:solidFill>
                  <a:srgbClr val="FF0000"/>
                </a:solidFill>
              </a:rPr>
              <a:t>mK</a:t>
            </a:r>
            <a:r>
              <a:rPr lang="en-US" sz="1800" dirty="0">
                <a:solidFill>
                  <a:srgbClr val="FF0000"/>
                </a:solidFill>
              </a:rPr>
              <a:t>): ( da </a:t>
            </a:r>
            <a:r>
              <a:rPr lang="en-US" sz="1800" dirty="0" err="1">
                <a:solidFill>
                  <a:srgbClr val="FF0000"/>
                </a:solidFill>
              </a:rPr>
              <a:t>Marz</a:t>
            </a:r>
            <a:r>
              <a:rPr lang="en-US" sz="1800" dirty="0">
                <a:solidFill>
                  <a:srgbClr val="FF0000"/>
                </a:solidFill>
              </a:rPr>
              <a:t> 2019)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7C0597D-9BDF-FA45-A3BB-ECDCC47E2A8A}"/>
              </a:ext>
            </a:extLst>
          </p:cNvPr>
          <p:cNvSpPr txBox="1">
            <a:spLocks/>
          </p:cNvSpPr>
          <p:nvPr/>
        </p:nvSpPr>
        <p:spPr>
          <a:xfrm>
            <a:off x="5676183" y="2252764"/>
            <a:ext cx="3320797" cy="107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Realizzazione</a:t>
            </a:r>
            <a:r>
              <a:rPr lang="en-US" dirty="0">
                <a:solidFill>
                  <a:schemeClr val="tx1"/>
                </a:solidFill>
              </a:rPr>
              <a:t> JJ </a:t>
            </a:r>
            <a:r>
              <a:rPr lang="en-US" dirty="0" err="1">
                <a:solidFill>
                  <a:schemeClr val="tx1"/>
                </a:solidFill>
              </a:rPr>
              <a:t>basata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Al (CNR)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BCFD10-C491-6C4C-A89E-8CD421635142}"/>
              </a:ext>
            </a:extLst>
          </p:cNvPr>
          <p:cNvSpPr/>
          <p:nvPr/>
        </p:nvSpPr>
        <p:spPr>
          <a:xfrm>
            <a:off x="166137" y="1239051"/>
            <a:ext cx="8574102" cy="631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2CAB6C3-B64E-5441-AB23-15BF7D6500C4}"/>
              </a:ext>
            </a:extLst>
          </p:cNvPr>
          <p:cNvSpPr txBox="1">
            <a:spLocks/>
          </p:cNvSpPr>
          <p:nvPr/>
        </p:nvSpPr>
        <p:spPr>
          <a:xfrm>
            <a:off x="294984" y="4364730"/>
            <a:ext cx="5476424" cy="781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Sviluppo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Elettronica</a:t>
            </a:r>
            <a:r>
              <a:rPr lang="en-US" dirty="0">
                <a:solidFill>
                  <a:schemeClr val="tx1"/>
                </a:solidFill>
              </a:rPr>
              <a:t> per I-V (LNF)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D9410DC-472C-D941-8A67-2887DEE0CEAA}"/>
              </a:ext>
            </a:extLst>
          </p:cNvPr>
          <p:cNvSpPr txBox="1">
            <a:spLocks/>
          </p:cNvSpPr>
          <p:nvPr/>
        </p:nvSpPr>
        <p:spPr>
          <a:xfrm>
            <a:off x="129506" y="2060673"/>
            <a:ext cx="5582527" cy="897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Messa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punto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inserto</a:t>
            </a:r>
            <a:r>
              <a:rPr lang="en-US" dirty="0">
                <a:solidFill>
                  <a:schemeClr val="tx1"/>
                </a:solidFill>
              </a:rPr>
              <a:t> I-V (LNF</a:t>
            </a:r>
            <a:r>
              <a:rPr lang="en-US" sz="3200" dirty="0">
                <a:solidFill>
                  <a:schemeClr val="tx1"/>
                </a:solidFill>
              </a:rPr>
              <a:t>) </a:t>
            </a:r>
            <a:r>
              <a:rPr lang="en-US" sz="3200" dirty="0" err="1">
                <a:solidFill>
                  <a:schemeClr val="tx1"/>
                </a:solidFill>
              </a:rPr>
              <a:t>mK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062DEA-DA63-E745-96BA-9FE3F144C2A8}"/>
              </a:ext>
            </a:extLst>
          </p:cNvPr>
          <p:cNvSpPr/>
          <p:nvPr/>
        </p:nvSpPr>
        <p:spPr>
          <a:xfrm>
            <a:off x="182273" y="2052592"/>
            <a:ext cx="5339753" cy="21756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843A5A-E09B-684E-937B-34CB15C57FAE}"/>
              </a:ext>
            </a:extLst>
          </p:cNvPr>
          <p:cNvSpPr/>
          <p:nvPr/>
        </p:nvSpPr>
        <p:spPr>
          <a:xfrm>
            <a:off x="182273" y="4369987"/>
            <a:ext cx="5339753" cy="1982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205FF0-8FB3-A04B-84F8-BB5CE723467F}"/>
              </a:ext>
            </a:extLst>
          </p:cNvPr>
          <p:cNvSpPr/>
          <p:nvPr/>
        </p:nvSpPr>
        <p:spPr>
          <a:xfrm>
            <a:off x="5676183" y="2063106"/>
            <a:ext cx="3220748" cy="1285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CE5CE08-1857-6645-B850-5B2E27DA6BD2}"/>
              </a:ext>
            </a:extLst>
          </p:cNvPr>
          <p:cNvSpPr txBox="1">
            <a:spLocks/>
          </p:cNvSpPr>
          <p:nvPr/>
        </p:nvSpPr>
        <p:spPr>
          <a:xfrm>
            <a:off x="542141" y="2626477"/>
            <a:ext cx="2837379" cy="618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Sample holder </a:t>
            </a:r>
            <a:r>
              <a:rPr lang="en-US" sz="1800" dirty="0" err="1">
                <a:solidFill>
                  <a:schemeClr val="tx1"/>
                </a:solidFill>
              </a:rPr>
              <a:t>rame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E6A8464-0C0E-1643-8A76-D572BD8553F5}"/>
              </a:ext>
            </a:extLst>
          </p:cNvPr>
          <p:cNvSpPr txBox="1">
            <a:spLocks/>
          </p:cNvSpPr>
          <p:nvPr/>
        </p:nvSpPr>
        <p:spPr>
          <a:xfrm>
            <a:off x="6138563" y="5146646"/>
            <a:ext cx="2715340" cy="1145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Switch current distribution (</a:t>
            </a:r>
            <a:r>
              <a:rPr lang="en-US" sz="1800" dirty="0" err="1">
                <a:solidFill>
                  <a:schemeClr val="tx1"/>
                </a:solidFill>
              </a:rPr>
              <a:t>mK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ADA347-B672-D143-933E-6E000273EE42}"/>
              </a:ext>
            </a:extLst>
          </p:cNvPr>
          <p:cNvSpPr/>
          <p:nvPr/>
        </p:nvSpPr>
        <p:spPr>
          <a:xfrm>
            <a:off x="5771408" y="3689631"/>
            <a:ext cx="3220748" cy="26627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635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"/>
            <a:ext cx="8042276" cy="632056"/>
          </a:xfrm>
        </p:spPr>
        <p:txBody>
          <a:bodyPr/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I-V </a:t>
            </a:r>
            <a:r>
              <a:rPr lang="en-US" sz="3200" i="1" dirty="0">
                <a:solidFill>
                  <a:srgbClr val="FF0000"/>
                </a:solidFill>
              </a:rPr>
              <a:t>JJ </a:t>
            </a:r>
            <a:r>
              <a:rPr lang="en-US" sz="3200" i="1" dirty="0" err="1">
                <a:solidFill>
                  <a:srgbClr val="FF0000"/>
                </a:solidFill>
              </a:rPr>
              <a:t>nel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criostato</a:t>
            </a:r>
            <a:r>
              <a:rPr lang="en-US" sz="3200" i="1" dirty="0">
                <a:solidFill>
                  <a:srgbClr val="FF0000"/>
                </a:solidFill>
              </a:rPr>
              <a:t> a </a:t>
            </a:r>
            <a:r>
              <a:rPr lang="en-US" sz="3200" i="1" dirty="0" err="1">
                <a:solidFill>
                  <a:srgbClr val="FF0000"/>
                </a:solidFill>
              </a:rPr>
              <a:t>diluizione</a:t>
            </a:r>
            <a:r>
              <a:rPr lang="en-US" sz="3200" i="1" dirty="0">
                <a:solidFill>
                  <a:srgbClr val="FF0000"/>
                </a:solidFill>
              </a:rPr>
              <a:t> LNF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6137" y="1284389"/>
            <a:ext cx="5449703" cy="59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Arrivo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presso</a:t>
            </a:r>
            <a:r>
              <a:rPr lang="en-US" dirty="0">
                <a:solidFill>
                  <a:schemeClr val="tx1"/>
                </a:solidFill>
              </a:rPr>
              <a:t> lab COLD (LNF)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D9DC1B-5A46-434C-A25B-E34C77AF6E47}"/>
              </a:ext>
            </a:extLst>
          </p:cNvPr>
          <p:cNvSpPr txBox="1">
            <a:spLocks/>
          </p:cNvSpPr>
          <p:nvPr/>
        </p:nvSpPr>
        <p:spPr>
          <a:xfrm>
            <a:off x="182273" y="661148"/>
            <a:ext cx="5322051" cy="50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 err="1">
                <a:solidFill>
                  <a:schemeClr val="tx1"/>
                </a:solidFill>
              </a:rPr>
              <a:t>Marzo</a:t>
            </a:r>
            <a:r>
              <a:rPr lang="en-US" sz="1800" b="1" i="1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BCFD10-C491-6C4C-A89E-8CD421635142}"/>
              </a:ext>
            </a:extLst>
          </p:cNvPr>
          <p:cNvSpPr/>
          <p:nvPr/>
        </p:nvSpPr>
        <p:spPr>
          <a:xfrm>
            <a:off x="166137" y="1239051"/>
            <a:ext cx="5338187" cy="631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2CAB6C3-B64E-5441-AB23-15BF7D6500C4}"/>
              </a:ext>
            </a:extLst>
          </p:cNvPr>
          <p:cNvSpPr txBox="1">
            <a:spLocks/>
          </p:cNvSpPr>
          <p:nvPr/>
        </p:nvSpPr>
        <p:spPr>
          <a:xfrm>
            <a:off x="139416" y="4033036"/>
            <a:ext cx="5476424" cy="7819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Test </a:t>
            </a:r>
            <a:r>
              <a:rPr lang="en-US" dirty="0" err="1">
                <a:solidFill>
                  <a:schemeClr val="tx1"/>
                </a:solidFill>
              </a:rPr>
              <a:t>Elettronica</a:t>
            </a:r>
            <a:r>
              <a:rPr lang="en-US" dirty="0">
                <a:solidFill>
                  <a:schemeClr val="tx1"/>
                </a:solidFill>
              </a:rPr>
              <a:t> per I-V </a:t>
            </a:r>
            <a:r>
              <a:rPr lang="en-US" dirty="0" err="1">
                <a:solidFill>
                  <a:schemeClr val="tx1"/>
                </a:solidFill>
              </a:rPr>
              <a:t>sviluppata</a:t>
            </a:r>
            <a:r>
              <a:rPr lang="en-US" dirty="0">
                <a:solidFill>
                  <a:schemeClr val="tx1"/>
                </a:solidFill>
              </a:rPr>
              <a:t> x </a:t>
            </a:r>
            <a:r>
              <a:rPr lang="en-US" dirty="0" err="1">
                <a:solidFill>
                  <a:schemeClr val="tx1"/>
                </a:solidFill>
              </a:rPr>
              <a:t>criostato</a:t>
            </a:r>
            <a:r>
              <a:rPr lang="en-US" dirty="0">
                <a:solidFill>
                  <a:schemeClr val="tx1"/>
                </a:solidFill>
              </a:rPr>
              <a:t> CNR (LNF)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D9410DC-472C-D941-8A67-2887DEE0CEAA}"/>
              </a:ext>
            </a:extLst>
          </p:cNvPr>
          <p:cNvSpPr txBox="1">
            <a:spLocks/>
          </p:cNvSpPr>
          <p:nvPr/>
        </p:nvSpPr>
        <p:spPr>
          <a:xfrm>
            <a:off x="113809" y="2975453"/>
            <a:ext cx="5582527" cy="897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Messa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punto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inserto</a:t>
            </a:r>
            <a:r>
              <a:rPr lang="en-US" dirty="0">
                <a:solidFill>
                  <a:schemeClr val="tx1"/>
                </a:solidFill>
              </a:rPr>
              <a:t> I-V (LNF</a:t>
            </a:r>
            <a:r>
              <a:rPr lang="en-US" sz="3200" dirty="0">
                <a:solidFill>
                  <a:schemeClr val="tx1"/>
                </a:solidFill>
              </a:rPr>
              <a:t>) </a:t>
            </a:r>
            <a:r>
              <a:rPr lang="en-US" sz="3200" dirty="0" err="1">
                <a:solidFill>
                  <a:schemeClr val="tx1"/>
                </a:solidFill>
              </a:rPr>
              <a:t>mK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062DEA-DA63-E745-96BA-9FE3F144C2A8}"/>
              </a:ext>
            </a:extLst>
          </p:cNvPr>
          <p:cNvSpPr/>
          <p:nvPr/>
        </p:nvSpPr>
        <p:spPr>
          <a:xfrm>
            <a:off x="139416" y="2041085"/>
            <a:ext cx="5364908" cy="771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B80CE3B-ECD5-8A4C-AF58-FE917130BACE}"/>
              </a:ext>
            </a:extLst>
          </p:cNvPr>
          <p:cNvSpPr txBox="1">
            <a:spLocks/>
          </p:cNvSpPr>
          <p:nvPr/>
        </p:nvSpPr>
        <p:spPr>
          <a:xfrm>
            <a:off x="166137" y="2218757"/>
            <a:ext cx="8730794" cy="59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Tests </a:t>
            </a:r>
            <a:r>
              <a:rPr lang="en-US" dirty="0" err="1">
                <a:solidFill>
                  <a:schemeClr val="tx1"/>
                </a:solidFill>
              </a:rPr>
              <a:t>criogenici</a:t>
            </a:r>
            <a:r>
              <a:rPr lang="en-US" dirty="0">
                <a:solidFill>
                  <a:schemeClr val="tx1"/>
                </a:solidFill>
              </a:rPr>
              <a:t> (LNF)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DBE17C-B3CE-8A4B-AFF7-EFCBC7D9BCE9}"/>
              </a:ext>
            </a:extLst>
          </p:cNvPr>
          <p:cNvSpPr/>
          <p:nvPr/>
        </p:nvSpPr>
        <p:spPr>
          <a:xfrm>
            <a:off x="113809" y="3919730"/>
            <a:ext cx="5390515" cy="9081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0BF015-BEB6-9445-BFD5-083F1E9D979A}"/>
              </a:ext>
            </a:extLst>
          </p:cNvPr>
          <p:cNvSpPr/>
          <p:nvPr/>
        </p:nvSpPr>
        <p:spPr>
          <a:xfrm>
            <a:off x="113809" y="2989184"/>
            <a:ext cx="5390515" cy="771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90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7618" y="592541"/>
            <a:ext cx="524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Milestone September 2019</a:t>
            </a:r>
            <a:r>
              <a:rPr lang="en-US" sz="1400" dirty="0"/>
              <a:t>: DC measurements step0 device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45" y="2026647"/>
            <a:ext cx="4300205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6" b="19069"/>
          <a:stretch/>
        </p:blipFill>
        <p:spPr>
          <a:xfrm>
            <a:off x="6604199" y="2566647"/>
            <a:ext cx="1823561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24084" r="75259" b="22560"/>
          <a:stretch/>
        </p:blipFill>
        <p:spPr>
          <a:xfrm>
            <a:off x="3229439" y="4546647"/>
            <a:ext cx="1759353" cy="1578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043" y="2413105"/>
            <a:ext cx="1777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Low noise DC generator (Low noise, 10 ns ramps, </a:t>
            </a:r>
            <a:r>
              <a:rPr lang="en-US" sz="1400" dirty="0" err="1"/>
              <a:t>nA</a:t>
            </a:r>
            <a:r>
              <a:rPr lang="en-US" sz="1400" dirty="0"/>
              <a:t>) + electronics for trigger circuit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707" y="1124211"/>
            <a:ext cx="8175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– Design and setup of Al Junction low noise polarization circuit, amplification and acquisition.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1072" y="4127095"/>
            <a:ext cx="2353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Amplifier </a:t>
            </a:r>
          </a:p>
          <a:p>
            <a:r>
              <a:rPr lang="en-US" sz="1400" dirty="0"/>
              <a:t>Stanford Research SR560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9439" y="5817324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NI ADC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7624" y="5029406"/>
            <a:ext cx="2516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Proper filtering of the lines.</a:t>
            </a:r>
          </a:p>
          <a:p>
            <a:r>
              <a:rPr lang="en-US" sz="1400" dirty="0"/>
              <a:t>Filtering must be compatible with signal speed (&gt;MHz) for time coincidence studies.</a:t>
            </a:r>
          </a:p>
        </p:txBody>
      </p:sp>
    </p:spTree>
    <p:extLst>
      <p:ext uri="{BB962C8B-B14F-4D97-AF65-F5344CB8AC3E}">
        <p14:creationId xmlns:p14="http://schemas.microsoft.com/office/powerpoint/2010/main" val="3686788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3245</TotalTime>
  <Words>705</Words>
  <Application>Microsoft Macintosh PowerPoint</Application>
  <PresentationFormat>On-screen Show (4:3)</PresentationFormat>
  <Paragraphs>124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Cambria Math</vt:lpstr>
      <vt:lpstr>News Gothic MT</vt:lpstr>
      <vt:lpstr>Symbol</vt:lpstr>
      <vt:lpstr>Times</vt:lpstr>
      <vt:lpstr>Wingdings</vt:lpstr>
      <vt:lpstr>Wingdings 2</vt:lpstr>
      <vt:lpstr>Breeze</vt:lpstr>
      <vt:lpstr>Attività iniziali su JJ in Lab COLD</vt:lpstr>
      <vt:lpstr>Primi passi: prendere confidenza con JJ</vt:lpstr>
      <vt:lpstr> Primi passi: prendere confidenza con JJ</vt:lpstr>
      <vt:lpstr> Primi passi: prendere confidenza con JJ</vt:lpstr>
      <vt:lpstr> Altri possibili items: prendere confidenza con JJ</vt:lpstr>
      <vt:lpstr> Altri possibili items : prendere confidenza con JJ</vt:lpstr>
      <vt:lpstr> I-V JJ nel criostato a diluizione CNR</vt:lpstr>
      <vt:lpstr> I-V JJ nel criostato a diluizione LNF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Risonanza di Azbel-Alfen</dc:title>
  <dc:creator>Daniele Di Gioacchino</dc:creator>
  <cp:lastModifiedBy>Microsoft Office User</cp:lastModifiedBy>
  <cp:revision>288</cp:revision>
  <dcterms:created xsi:type="dcterms:W3CDTF">2017-02-07T07:44:17Z</dcterms:created>
  <dcterms:modified xsi:type="dcterms:W3CDTF">2018-11-28T09:12:35Z</dcterms:modified>
</cp:coreProperties>
</file>