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5" r:id="rId4"/>
    <p:sldId id="267" r:id="rId5"/>
    <p:sldId id="258" r:id="rId6"/>
    <p:sldId id="264" r:id="rId7"/>
    <p:sldId id="259" r:id="rId8"/>
    <p:sldId id="260" r:id="rId9"/>
    <p:sldId id="263" r:id="rId10"/>
    <p:sldId id="261" r:id="rId11"/>
    <p:sldId id="262" r:id="rId12"/>
    <p:sldId id="268" r:id="rId13"/>
    <p:sldId id="266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8" autoAdjust="0"/>
    <p:restoredTop sz="94681" autoAdjust="0"/>
  </p:normalViewPr>
  <p:slideViewPr>
    <p:cSldViewPr>
      <p:cViewPr varScale="1">
        <p:scale>
          <a:sx n="119" d="100"/>
          <a:sy n="119" d="100"/>
        </p:scale>
        <p:origin x="592" y="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65" d="100"/>
          <a:sy n="165" d="100"/>
        </p:scale>
        <p:origin x="4674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A4333-8A5E-4783-BA91-360223440794}" type="datetimeFigureOut">
              <a:rPr lang="it-IT" smtClean="0"/>
              <a:t>02/12/2018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212E-9C25-4F70-B821-6B0A470A8B9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82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50CA6-DA02-4672-9214-F3E704D42BD2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CF12-2F03-4770-AE5B-0F48B3CE5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418" y="6346440"/>
            <a:ext cx="684132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7759" y="6346440"/>
            <a:ext cx="46229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836" y="6346440"/>
            <a:ext cx="51263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6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295788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329326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6361796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119732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477350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8676439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5022382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97180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04800" y="1447800"/>
            <a:ext cx="8534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12/2/2018</a:t>
            </a:fld>
            <a:endParaRPr lang="en-US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o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12/2/2018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2363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995943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466B-C0C6-4E3E-9E4F-668845277F60}" type="datetime1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962400" cy="85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4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812054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BE84-054E-4EA5-B507-1586696DDE7F}" type="datetime1">
              <a:rPr lang="en-US" smtClean="0"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478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599B-1B21-416D-A611-1A2DCC6EDBB1}" type="datetime1">
              <a:rPr lang="en-US" smtClean="0"/>
              <a:t>12/2/2018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951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398691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2376-C4AD-4484-9DE1-A41122D2DC61}" type="datetime1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305847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72376-C4AD-4484-9DE1-A41122D2DC61}" type="datetime1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18" name="Immagine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3581400" cy="72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9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61" r:id="rId17"/>
    <p:sldLayoutId id="2147483662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3312" y="990600"/>
            <a:ext cx="2897887" cy="121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20"/>
              </a:lnSpc>
            </a:pPr>
            <a:r>
              <a:rPr lang="it-IT" sz="8000" b="1" dirty="0" smtClean="0">
                <a:solidFill>
                  <a:srgbClr val="000073"/>
                </a:solidFill>
                <a:latin typeface="Arial"/>
                <a:cs typeface="Arial"/>
              </a:rPr>
              <a:t>FOOT</a:t>
            </a:r>
            <a:endParaRPr sz="8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07391" y="2057400"/>
            <a:ext cx="8319617" cy="2539877"/>
          </a:xfrm>
          <a:prstGeom prst="rect">
            <a:avLst/>
          </a:prstGeom>
        </p:spPr>
        <p:txBody>
          <a:bodyPr vert="horz" wrap="square" lIns="0" tIns="838913" rIns="0" bIns="0" rtlCol="0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sz="5400" b="1" dirty="0" smtClean="0">
                <a:latin typeface="Arial"/>
                <a:cs typeface="Arial"/>
              </a:rPr>
              <a:t>Collaboration Meeting</a:t>
            </a:r>
            <a:endParaRPr lang="it-IT" sz="4400" b="1" spc="-5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25"/>
              </a:spcBef>
            </a:pPr>
            <a:endParaRPr lang="it-IT" sz="2800" b="1" spc="-2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25"/>
              </a:spcBef>
              <a:buNone/>
            </a:pPr>
            <a:r>
              <a:rPr lang="it-IT" sz="2800" b="1" spc="-15" dirty="0" smtClean="0">
                <a:solidFill>
                  <a:srgbClr val="FF0000"/>
                </a:solidFill>
                <a:latin typeface="Arial"/>
                <a:cs typeface="Arial"/>
              </a:rPr>
              <a:t>Mechanical Layout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>
          <a:xfrm>
            <a:off x="3086100" y="6400800"/>
            <a:ext cx="2362200" cy="342900"/>
          </a:xfrm>
        </p:spPr>
        <p:txBody>
          <a:bodyPr/>
          <a:lstStyle/>
          <a:p>
            <a:r>
              <a:rPr lang="en-US" dirty="0" smtClean="0"/>
              <a:t>S. Tomassini, INFN-LNF- Research Division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3276599" y="5349946"/>
            <a:ext cx="19812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2400" b="1" spc="-5" dirty="0" smtClean="0">
                <a:solidFill>
                  <a:srgbClr val="000073"/>
                </a:solidFill>
                <a:latin typeface="Arial"/>
                <a:cs typeface="Arial"/>
              </a:rPr>
              <a:t>3rd</a:t>
            </a:r>
            <a:r>
              <a:rPr sz="2400" b="1" dirty="0" smtClean="0">
                <a:solidFill>
                  <a:srgbClr val="000073"/>
                </a:solidFill>
                <a:latin typeface="Arial"/>
                <a:cs typeface="Arial"/>
              </a:rPr>
              <a:t> </a:t>
            </a:r>
            <a:r>
              <a:rPr lang="it-IT" sz="2400" b="1" spc="-20" dirty="0" smtClean="0">
                <a:solidFill>
                  <a:srgbClr val="000073"/>
                </a:solidFill>
                <a:latin typeface="Arial"/>
                <a:cs typeface="Arial"/>
              </a:rPr>
              <a:t>Dec</a:t>
            </a:r>
            <a:r>
              <a:rPr sz="2400" b="1" spc="-5" dirty="0" smtClean="0">
                <a:solidFill>
                  <a:srgbClr val="000073"/>
                </a:solidFill>
                <a:latin typeface="Arial"/>
                <a:cs typeface="Arial"/>
              </a:rPr>
              <a:t> 201</a:t>
            </a:r>
            <a:r>
              <a:rPr lang="it-IT" sz="2400" b="1" spc="-5" dirty="0">
                <a:solidFill>
                  <a:srgbClr val="000073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24508" y="118271"/>
            <a:ext cx="341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Drift chamber / Start counter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8991600" cy="5359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953000"/>
            <a:ext cx="10668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MIMOSA</a:t>
            </a:r>
            <a:endParaRPr lang="it-IT" b="1" dirty="0"/>
          </a:p>
        </p:txBody>
      </p:sp>
      <p:cxnSp>
        <p:nvCxnSpPr>
          <p:cNvPr id="7" name="Straight Arrow Connector 6"/>
          <p:cNvCxnSpPr>
            <a:stCxn id="3" idx="0"/>
          </p:cNvCxnSpPr>
          <p:nvPr/>
        </p:nvCxnSpPr>
        <p:spPr>
          <a:xfrm flipH="1" flipV="1">
            <a:off x="228600" y="3733800"/>
            <a:ext cx="5334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0"/>
          </p:cNvCxnSpPr>
          <p:nvPr/>
        </p:nvCxnSpPr>
        <p:spPr>
          <a:xfrm flipV="1">
            <a:off x="762000" y="3733800"/>
            <a:ext cx="304800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4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762000"/>
            <a:ext cx="5943600" cy="5373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05000"/>
            <a:ext cx="2940165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4508" y="118271"/>
            <a:ext cx="341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Drift chamber / Start counter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24508" y="121325"/>
            <a:ext cx="34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MSD: envelope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154"/>
            <a:ext cx="4343400" cy="5355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76629"/>
            <a:ext cx="4324684" cy="58323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32572" y="1066800"/>
            <a:ext cx="132062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023452">
            <a:off x="4972049" y="1065195"/>
            <a:ext cx="184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150x150x10 mm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17291976">
            <a:off x="6616529" y="1797963"/>
            <a:ext cx="304800" cy="2156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7291976">
            <a:off x="7654601" y="1104390"/>
            <a:ext cx="304800" cy="2156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40891" y="2743200"/>
            <a:ext cx="92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ables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590800" y="2057400"/>
            <a:ext cx="3106167" cy="76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5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4267200" cy="517271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5943600"/>
            <a:ext cx="7696200" cy="0"/>
          </a:xfrm>
          <a:prstGeom prst="line">
            <a:avLst/>
          </a:prstGeom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95800" y="3124200"/>
            <a:ext cx="0" cy="2743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14800" y="4311134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1000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MIN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53000" y="2743200"/>
            <a:ext cx="0" cy="3124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3544669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1200</a:t>
            </a:r>
          </a:p>
          <a:p>
            <a:pPr algn="ctr"/>
            <a:r>
              <a:rPr lang="en-US" b="1" dirty="0" smtClean="0"/>
              <a:t>BTF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38800" y="2133600"/>
            <a:ext cx="0" cy="3733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32572" y="3048000"/>
            <a:ext cx="8634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1200?</a:t>
            </a:r>
          </a:p>
          <a:p>
            <a:pPr algn="ctr"/>
            <a:r>
              <a:rPr lang="en-US" b="1" dirty="0" smtClean="0"/>
              <a:t>CNAO</a:t>
            </a:r>
            <a:endParaRPr lang="en-US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3124200"/>
            <a:ext cx="44196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7200" y="2703443"/>
            <a:ext cx="4648200" cy="3975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" y="2133600"/>
            <a:ext cx="5290930" cy="662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1000" y="1676400"/>
            <a:ext cx="64770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591679" y="1676400"/>
            <a:ext cx="37721" cy="4197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85451" y="3054626"/>
            <a:ext cx="8634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1200?</a:t>
            </a:r>
          </a:p>
          <a:p>
            <a:pPr algn="ctr"/>
            <a:r>
              <a:rPr lang="en-US" b="1" dirty="0" smtClean="0"/>
              <a:t>GSI</a:t>
            </a:r>
            <a:endParaRPr lang="en-US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81000" y="1371600"/>
            <a:ext cx="74676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620000" y="1441175"/>
            <a:ext cx="17322" cy="4432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1094" y="3054626"/>
            <a:ext cx="8634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1300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24508" y="118271"/>
            <a:ext cx="409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BEAM LINE: </a:t>
            </a:r>
            <a:r>
              <a:rPr lang="it-IT" sz="2400" b="1" i="1" dirty="0" smtClean="0">
                <a:solidFill>
                  <a:srgbClr val="0070C0"/>
                </a:solidFill>
              </a:rPr>
              <a:t>FLOOR HEIGHT</a:t>
            </a:r>
            <a:endParaRPr lang="it-IT" sz="2400" b="1" i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23028" y="589408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FLOOR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Up-Down Arrow 34"/>
          <p:cNvSpPr/>
          <p:nvPr/>
        </p:nvSpPr>
        <p:spPr>
          <a:xfrm>
            <a:off x="3357256" y="4957465"/>
            <a:ext cx="247908" cy="936623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-Down Arrow 35"/>
          <p:cNvSpPr/>
          <p:nvPr/>
        </p:nvSpPr>
        <p:spPr>
          <a:xfrm>
            <a:off x="587552" y="4957465"/>
            <a:ext cx="247908" cy="936624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357256" y="6041363"/>
            <a:ext cx="357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Manual Jacks to match the beam height in different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t="16445" b="8220"/>
          <a:stretch/>
        </p:blipFill>
        <p:spPr>
          <a:xfrm>
            <a:off x="2667000" y="553621"/>
            <a:ext cx="6366820" cy="1981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94272" y="97165"/>
            <a:ext cx="34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Mechanical Layout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4" y="2534821"/>
            <a:ext cx="342238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457278"/>
            <a:ext cx="6079901" cy="393955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19400" y="1752600"/>
            <a:ext cx="1524000" cy="2590800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11750" y="1905000"/>
            <a:ext cx="450580" cy="2286000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46580" y="1752600"/>
            <a:ext cx="159020" cy="1981200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007689" y="1752600"/>
            <a:ext cx="99047" cy="1981200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259137" y="1752600"/>
            <a:ext cx="437063" cy="1905000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559879" y="1752600"/>
            <a:ext cx="745921" cy="2590800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4" y="762000"/>
            <a:ext cx="1965419" cy="2133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819400" y="1676400"/>
            <a:ext cx="621442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9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t="16445" b="8220"/>
          <a:stretch/>
        </p:blipFill>
        <p:spPr>
          <a:xfrm>
            <a:off x="537367" y="545593"/>
            <a:ext cx="7006434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0"/>
            <a:ext cx="8610600" cy="479384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94272" y="97165"/>
            <a:ext cx="34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Mechanical Layout</a:t>
            </a:r>
            <a:endParaRPr lang="it-IT" sz="28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2406" y="1745151"/>
            <a:ext cx="12868" cy="2445849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84050" y="1828550"/>
            <a:ext cx="495300" cy="2819650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25733" y="1828550"/>
            <a:ext cx="414016" cy="2133850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65347" y="1828550"/>
            <a:ext cx="325853" cy="2591050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87101" y="1745151"/>
            <a:ext cx="203579" cy="1830456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60746" y="1745151"/>
            <a:ext cx="143441" cy="2293449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280285"/>
              </p:ext>
            </p:extLst>
          </p:nvPr>
        </p:nvGraphicFramePr>
        <p:xfrm>
          <a:off x="7239000" y="0"/>
          <a:ext cx="1849934" cy="2886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293">
                  <a:extLst>
                    <a:ext uri="{9D8B030D-6E8A-4147-A177-3AD203B41FA5}">
                      <a16:colId xmlns:a16="http://schemas.microsoft.com/office/drawing/2014/main" val="1963438187"/>
                    </a:ext>
                  </a:extLst>
                </a:gridCol>
                <a:gridCol w="727641">
                  <a:extLst>
                    <a:ext uri="{9D8B030D-6E8A-4147-A177-3AD203B41FA5}">
                      <a16:colId xmlns:a16="http://schemas.microsoft.com/office/drawing/2014/main" val="351646501"/>
                    </a:ext>
                  </a:extLst>
                </a:gridCol>
              </a:tblGrid>
              <a:tr h="334044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Z </a:t>
                      </a:r>
                      <a:r>
                        <a:rPr lang="it-IT" sz="1200" dirty="0" smtClean="0"/>
                        <a:t>[mm]</a:t>
                      </a:r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818938"/>
                  </a:ext>
                </a:extLst>
              </a:tr>
              <a:tr h="334044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TARGET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0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850230"/>
                  </a:ext>
                </a:extLst>
              </a:tr>
              <a:tr h="334044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VERTEX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9.5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044235"/>
                  </a:ext>
                </a:extLst>
              </a:tr>
              <a:tr h="334044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PM1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576626"/>
                  </a:ext>
                </a:extLst>
              </a:tr>
              <a:tr h="334044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IT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165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544595"/>
                  </a:ext>
                </a:extLst>
              </a:tr>
              <a:tr h="334044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PM2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245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078306"/>
                  </a:ext>
                </a:extLst>
              </a:tr>
              <a:tr h="334044"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MSD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330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852542"/>
                  </a:ext>
                </a:extLst>
              </a:tr>
              <a:tr h="33404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/>
                        <a:t>S. COUNTER</a:t>
                      </a:r>
                      <a:endParaRPr lang="it-I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- 440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17921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688750" y="561642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Vertex</a:t>
            </a:r>
            <a:endParaRPr lang="it-IT" dirty="0"/>
          </a:p>
        </p:txBody>
      </p:sp>
      <p:cxnSp>
        <p:nvCxnSpPr>
          <p:cNvPr id="31" name="Straight Arrow Connector 30"/>
          <p:cNvCxnSpPr>
            <a:stCxn id="30" idx="0"/>
          </p:cNvCxnSpPr>
          <p:nvPr/>
        </p:nvCxnSpPr>
        <p:spPr>
          <a:xfrm flipV="1">
            <a:off x="4184050" y="4820358"/>
            <a:ext cx="616550" cy="796068"/>
          </a:xfrm>
          <a:prstGeom prst="straightConnector1">
            <a:avLst/>
          </a:prstGeom>
          <a:ln w="25400">
            <a:solidFill>
              <a:srgbClr val="FF0000"/>
            </a:solidFill>
            <a:headEnd type="oval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7367" y="1676400"/>
            <a:ext cx="670163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5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98338"/>
            <a:ext cx="410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PM </a:t>
            </a:r>
            <a:r>
              <a:rPr lang="it-IT" sz="2800" b="1" dirty="0" smtClean="0">
                <a:solidFill>
                  <a:srgbClr val="FF0000"/>
                </a:solidFill>
              </a:rPr>
              <a:t>Dipole: assembly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4" y="1118341"/>
            <a:ext cx="2744802" cy="4425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642" y="1273571"/>
            <a:ext cx="3137715" cy="4269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990600"/>
            <a:ext cx="3200399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Two Permanent Magnet Dipoles in one assembly to avoid handling issues (special </a:t>
            </a:r>
            <a:r>
              <a:rPr lang="en-US" dirty="0" err="1" smtClean="0"/>
              <a:t>toolings</a:t>
            </a:r>
            <a:r>
              <a:rPr lang="en-US" dirty="0" smtClean="0"/>
              <a:t> required for safe handling)</a:t>
            </a:r>
          </a:p>
          <a:p>
            <a:endParaRPr lang="en-US" dirty="0"/>
          </a:p>
          <a:p>
            <a:r>
              <a:rPr lang="en-US" dirty="0" smtClean="0"/>
              <a:t>Repulsion force: 2000 N @ 50 mm gap</a:t>
            </a:r>
          </a:p>
          <a:p>
            <a:endParaRPr lang="en-US" dirty="0"/>
          </a:p>
          <a:p>
            <a:r>
              <a:rPr lang="en-US" dirty="0" smtClean="0"/>
              <a:t>Weight: 180 kg</a:t>
            </a:r>
          </a:p>
          <a:p>
            <a:endParaRPr lang="en-US" dirty="0"/>
          </a:p>
          <a:p>
            <a:r>
              <a:rPr lang="en-US" dirty="0" smtClean="0"/>
              <a:t>Magnetic field aligned at the vendor</a:t>
            </a:r>
          </a:p>
          <a:p>
            <a:endParaRPr lang="en-US" dirty="0"/>
          </a:p>
          <a:p>
            <a:r>
              <a:rPr lang="en-US" dirty="0" smtClean="0"/>
              <a:t>Magnetic map to be checked</a:t>
            </a:r>
          </a:p>
          <a:p>
            <a:r>
              <a:rPr lang="en-US" dirty="0"/>
              <a:t>a</a:t>
            </a:r>
            <a:r>
              <a:rPr lang="en-US" dirty="0" smtClean="0"/>
              <a:t>t LNF after delivery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94272" y="97165"/>
            <a:ext cx="34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PM </a:t>
            </a:r>
            <a:r>
              <a:rPr lang="it-IT" sz="2800" b="1" dirty="0" smtClean="0">
                <a:solidFill>
                  <a:srgbClr val="FF0000"/>
                </a:solidFill>
              </a:rPr>
              <a:t>Dipole: support 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1283"/>
          <a:stretch/>
        </p:blipFill>
        <p:spPr>
          <a:xfrm>
            <a:off x="152400" y="808890"/>
            <a:ext cx="3179291" cy="502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620385"/>
            <a:ext cx="3260969" cy="58193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887" y="914400"/>
            <a:ext cx="2219498" cy="5409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32411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Capability to vertically offset the assembly of about 400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30" y="990600"/>
            <a:ext cx="6063270" cy="5791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81400" y="88157"/>
            <a:ext cx="532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Calibration with straight tracks 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0"/>
            <a:ext cx="3979652" cy="42672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05201" y="1447800"/>
            <a:ext cx="2590800" cy="92333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Magnet offset compatible with detector cabling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29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790" y="838200"/>
            <a:ext cx="6099010" cy="5814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1749590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4272" y="97165"/>
            <a:ext cx="34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IT </a:t>
            </a:r>
            <a:r>
              <a:rPr lang="it-IT" sz="2800" b="1" dirty="0" smtClean="0">
                <a:solidFill>
                  <a:srgbClr val="FF0000"/>
                </a:solidFill>
              </a:rPr>
              <a:t>1/2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010400" y="2514600"/>
            <a:ext cx="228600" cy="228600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S. Tomassini, INFN-LNF- Research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1749590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4272" y="97165"/>
            <a:ext cx="34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IT </a:t>
            </a:r>
            <a:r>
              <a:rPr lang="it-IT" sz="2800" b="1" dirty="0" smtClean="0">
                <a:solidFill>
                  <a:srgbClr val="FF0000"/>
                </a:solidFill>
              </a:rPr>
              <a:t>2/2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790" y="838200"/>
            <a:ext cx="7198478" cy="594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35" l="0" r="997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" y="2525382"/>
            <a:ext cx="3110653" cy="1894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266727">
            <a:off x="684295" y="362533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Tomassini, INFN-LNF- Research Division</a:t>
            </a:r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5156372" cy="35052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19400"/>
            <a:ext cx="5029200" cy="3404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4272" y="97165"/>
            <a:ext cx="34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IT: FEA </a:t>
            </a:r>
            <a:r>
              <a:rPr lang="it-IT" sz="2800" b="1" dirty="0" smtClean="0">
                <a:solidFill>
                  <a:srgbClr val="FF0000"/>
                </a:solidFill>
              </a:rPr>
              <a:t>Preliminary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1988" y="7620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P=0.7 W / Sensor</a:t>
            </a:r>
          </a:p>
          <a:p>
            <a:endParaRPr lang="en-US" b="1" dirty="0" smtClean="0"/>
          </a:p>
          <a:p>
            <a:r>
              <a:rPr lang="en-US" b="1" dirty="0"/>
              <a:t>h</a:t>
            </a:r>
            <a:r>
              <a:rPr lang="en-US" b="1" dirty="0" smtClean="0"/>
              <a:t>= 1 W/m^2 K </a:t>
            </a:r>
            <a:r>
              <a:rPr lang="en-US" sz="1600" b="1" dirty="0" smtClean="0">
                <a:solidFill>
                  <a:srgbClr val="FF0000"/>
                </a:solidFill>
              </a:rPr>
              <a:t>(Natural Convection)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Room Temp= 22 °C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6053" y="4276659"/>
            <a:ext cx="197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Symbol" panose="05050102010706020507" pitchFamily="18" charset="2"/>
              </a:rPr>
              <a:t>T </a:t>
            </a:r>
            <a:r>
              <a:rPr lang="en-US" sz="1400" b="1" dirty="0" smtClean="0">
                <a:sym typeface="Symbol" panose="05050102010706020507" pitchFamily="18" charset="2"/>
              </a:rPr>
              <a:t>max</a:t>
            </a:r>
            <a:r>
              <a:rPr lang="en-US" b="1" dirty="0" smtClean="0">
                <a:sym typeface="Symbol" panose="05050102010706020507" pitchFamily="18" charset="2"/>
              </a:rPr>
              <a:t>= 0.6 °C</a:t>
            </a:r>
          </a:p>
          <a:p>
            <a:endParaRPr lang="en-US" b="1" dirty="0" smtClean="0"/>
          </a:p>
          <a:p>
            <a:r>
              <a:rPr lang="en-US" b="1" dirty="0" smtClean="0">
                <a:sym typeface="Symbol" panose="05050102010706020507" pitchFamily="18" charset="2"/>
              </a:rPr>
              <a:t>L </a:t>
            </a:r>
            <a:r>
              <a:rPr lang="en-US" sz="1400" b="1" dirty="0" smtClean="0">
                <a:sym typeface="Symbol" panose="05050102010706020507" pitchFamily="18" charset="2"/>
              </a:rPr>
              <a:t>max</a:t>
            </a:r>
            <a:r>
              <a:rPr lang="en-US" b="1" dirty="0" smtClean="0">
                <a:sym typeface="Symbol" panose="05050102010706020507" pitchFamily="18" charset="2"/>
              </a:rPr>
              <a:t>= 0.8 µm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9288" y="5209449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Results are conservative because: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No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No forced convection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No conduction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510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7776</TotalTime>
  <Words>300</Words>
  <Application>Microsoft Office PowerPoint</Application>
  <PresentationFormat>On-screen Show (4:3)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EMMA Project Delivery</dc:title>
  <dc:creator>Neil Bliss</dc:creator>
  <cp:lastModifiedBy>Sandro Tomassini</cp:lastModifiedBy>
  <cp:revision>212</cp:revision>
  <dcterms:created xsi:type="dcterms:W3CDTF">2016-06-15T16:35:12Z</dcterms:created>
  <dcterms:modified xsi:type="dcterms:W3CDTF">2018-12-02T14:23:17Z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2016-06-14T00:00:00Z</vt:filetime>
  </property>
  <property fmtid="{D5CDD505-2E9C-101B-9397-08002B2CF9AE}" pid="3" name="LastSaved">
    <vt:filetime>2016-06-15T00:00:00Z</vt:filetime>
  </property>
</Properties>
</file>