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336" r:id="rId3"/>
    <p:sldId id="339" r:id="rId4"/>
    <p:sldId id="340" r:id="rId5"/>
    <p:sldId id="341" r:id="rId6"/>
    <p:sldId id="330" r:id="rId7"/>
    <p:sldId id="323" r:id="rId8"/>
    <p:sldId id="337" r:id="rId9"/>
    <p:sldId id="284" r:id="rId10"/>
    <p:sldId id="314" r:id="rId11"/>
    <p:sldId id="325" r:id="rId12"/>
    <p:sldId id="344" r:id="rId13"/>
    <p:sldId id="345" r:id="rId14"/>
    <p:sldId id="343" r:id="rId15"/>
    <p:sldId id="342" r:id="rId16"/>
    <p:sldId id="335" r:id="rId17"/>
    <p:sldId id="346" r:id="rId18"/>
    <p:sldId id="348" r:id="rId19"/>
    <p:sldId id="349" r:id="rId20"/>
    <p:sldId id="347" r:id="rId21"/>
    <p:sldId id="338" r:id="rId22"/>
    <p:sldId id="259" r:id="rId23"/>
    <p:sldId id="260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46A"/>
    <a:srgbClr val="A5A5A5"/>
    <a:srgbClr val="70AD47"/>
    <a:srgbClr val="C00000"/>
    <a:srgbClr val="1E3123"/>
    <a:srgbClr val="548235"/>
    <a:srgbClr val="5B9BD5"/>
    <a:srgbClr val="EDEDE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9"/>
    <p:restoredTop sz="94714"/>
  </p:normalViewPr>
  <p:slideViewPr>
    <p:cSldViewPr snapToGrid="0" snapToObjects="1">
      <p:cViewPr>
        <p:scale>
          <a:sx n="82" d="100"/>
          <a:sy n="82" d="100"/>
        </p:scale>
        <p:origin x="1624" y="10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36C56A-DE9C-C546-9DE7-9F7B46F0C2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D81DAFBF-63F5-B641-BDC4-5EF86AF30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235BDC6-4BD7-F44F-96C0-1C5B31E29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8F14C78-B8E9-9F48-8348-41ADDCD9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C7C2CC7-D966-1D41-874E-54B0DD64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26908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51C0387-4A60-FD45-8A0F-4FC3B31B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64941A3-458B-5446-9856-C4217C95BF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6521C3F-B84F-8241-AC05-15405BF42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079B438-E1EA-3343-ADAF-6665566E0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7CEB421-704E-9743-A157-0A1ADBA3F1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0323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89129AFB-5110-6C4E-80D7-DBCDB688B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4042965-C68A-0441-9328-D5F88D7E09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FD21264-FFE0-7740-AC37-F56194CE3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828DCE9C-1E84-3747-814C-804483396F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</p:spTree>
    <p:extLst>
      <p:ext uri="{BB962C8B-B14F-4D97-AF65-F5344CB8AC3E}">
        <p14:creationId xmlns:p14="http://schemas.microsoft.com/office/powerpoint/2010/main" val="1571023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E613FED6-849A-2C44-A910-C9078BAFA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51263-4776-C046-8FE5-EB38CB62A873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FE8E415-4A54-A14D-A824-802FDCAFA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65FC432-AADA-BF44-89D7-46CFB22E1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19486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4EF0C240-F06F-CC4D-974A-1824ACFE01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C796081C-3068-994D-B41D-BD8E3BEE2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9EB12AF-D2C0-834E-BF3B-DEC14EC852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51263-4776-C046-8FE5-EB38CB62A873}" type="datetimeFigureOut">
              <a:rPr lang="it-IT" smtClean="0"/>
              <a:t>12/12/18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FE19A15-8D5E-2049-A569-F6A69871B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A2F9AF3-294B-C74C-B37D-FC95B9BCF7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0E78A-2B72-1E47-8118-7B53341E413B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8006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75E9F91-858E-B144-82BF-A8F07954E67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b="1" dirty="0"/>
              <a:t>BTF/LINAC upgrade status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5FF897DE-2BF6-0344-B21A-B691C61E33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789823"/>
          </a:xfrm>
        </p:spPr>
        <p:txBody>
          <a:bodyPr/>
          <a:lstStyle/>
          <a:p>
            <a:r>
              <a:rPr lang="it-IT" dirty="0"/>
              <a:t>P. Valente</a:t>
            </a:r>
          </a:p>
          <a:p>
            <a:r>
              <a:rPr lang="it-IT" sz="1600" dirty="0" err="1"/>
              <a:t>Acc</a:t>
            </a:r>
            <a:r>
              <a:rPr lang="it-IT" sz="1600" dirty="0"/>
              <a:t>. </a:t>
            </a:r>
            <a:r>
              <a:rPr lang="it-IT" sz="1600" dirty="0" err="1"/>
              <a:t>Div</a:t>
            </a:r>
            <a:r>
              <a:rPr lang="it-IT" sz="1600" dirty="0"/>
              <a:t>. Meeting, 14 </a:t>
            </a:r>
            <a:r>
              <a:rPr lang="it-IT" sz="1600" dirty="0" err="1"/>
              <a:t>Dec</a:t>
            </a:r>
            <a:r>
              <a:rPr lang="it-IT" sz="1600" dirty="0"/>
              <a:t>. 2018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8F2907C6-E125-EE4A-95B7-6AD002E8AB1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471" y="240465"/>
            <a:ext cx="3531588" cy="1579646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4C1CBD31-545A-4345-BBFE-527F698162B0}"/>
              </a:ext>
            </a:extLst>
          </p:cNvPr>
          <p:cNvSpPr txBox="1"/>
          <p:nvPr/>
        </p:nvSpPr>
        <p:spPr>
          <a:xfrm>
            <a:off x="4055912" y="4795345"/>
            <a:ext cx="4637360" cy="143116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solidFill>
                  <a:schemeClr val="accent1"/>
                </a:solidFill>
              </a:rPr>
              <a:t>Update </a:t>
            </a:r>
            <a:r>
              <a:rPr lang="it-IT" dirty="0" err="1">
                <a:solidFill>
                  <a:schemeClr val="accent1"/>
                </a:solidFill>
              </a:rPr>
              <a:t>since</a:t>
            </a:r>
            <a:r>
              <a:rPr lang="it-IT" dirty="0">
                <a:solidFill>
                  <a:schemeClr val="accent1"/>
                </a:solidFill>
              </a:rPr>
              <a:t> </a:t>
            </a:r>
            <a:r>
              <a:rPr lang="it-IT" dirty="0" err="1">
                <a:solidFill>
                  <a:schemeClr val="accent1"/>
                </a:solidFill>
              </a:rPr>
              <a:t>Oct</a:t>
            </a:r>
            <a:r>
              <a:rPr lang="it-IT" dirty="0">
                <a:solidFill>
                  <a:schemeClr val="accent1"/>
                </a:solidFill>
              </a:rPr>
              <a:t>. 15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 err="1">
                <a:solidFill>
                  <a:schemeClr val="accent1"/>
                </a:solidFill>
              </a:rPr>
              <a:t>Plans</a:t>
            </a:r>
            <a:r>
              <a:rPr lang="it-IT" dirty="0">
                <a:solidFill>
                  <a:schemeClr val="accent1"/>
                </a:solidFill>
              </a:rPr>
              <a:t> for BTF-2 </a:t>
            </a:r>
            <a:r>
              <a:rPr lang="it-IT" dirty="0" err="1">
                <a:solidFill>
                  <a:schemeClr val="accent1"/>
                </a:solidFill>
              </a:rPr>
              <a:t>installation</a:t>
            </a:r>
            <a:r>
              <a:rPr lang="it-IT" dirty="0">
                <a:solidFill>
                  <a:schemeClr val="accent1"/>
                </a:solidFill>
              </a:rPr>
              <a:t> and </a:t>
            </a:r>
            <a:r>
              <a:rPr lang="it-IT" dirty="0" err="1">
                <a:solidFill>
                  <a:schemeClr val="accent1"/>
                </a:solidFill>
              </a:rPr>
              <a:t>commissiong</a:t>
            </a:r>
            <a:endParaRPr lang="it-IT" dirty="0">
              <a:solidFill>
                <a:schemeClr val="accent1"/>
              </a:solidFill>
            </a:endParaRP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solidFill>
                  <a:schemeClr val="accent1"/>
                </a:solidFill>
              </a:rPr>
              <a:t>PADME </a:t>
            </a:r>
            <a:r>
              <a:rPr lang="it-IT" dirty="0" err="1">
                <a:solidFill>
                  <a:schemeClr val="accent1"/>
                </a:solidFill>
              </a:rPr>
              <a:t>run</a:t>
            </a:r>
            <a:r>
              <a:rPr lang="it-IT" dirty="0">
                <a:solidFill>
                  <a:schemeClr val="accent1"/>
                </a:solidFill>
              </a:rPr>
              <a:t> status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it-IT" dirty="0">
                <a:solidFill>
                  <a:schemeClr val="accent1"/>
                </a:solidFill>
              </a:rPr>
              <a:t>More future </a:t>
            </a:r>
            <a:r>
              <a:rPr lang="it-IT" dirty="0" err="1">
                <a:solidFill>
                  <a:schemeClr val="accent1"/>
                </a:solidFill>
              </a:rPr>
              <a:t>activities</a:t>
            </a:r>
            <a:endParaRPr lang="it-IT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527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B1230A-8E22-F247-BD9E-E57A4E4895BF}"/>
              </a:ext>
            </a:extLst>
          </p:cNvPr>
          <p:cNvSpPr txBox="1"/>
          <p:nvPr/>
        </p:nvSpPr>
        <p:spPr>
          <a:xfrm>
            <a:off x="246290" y="3568394"/>
            <a:ext cx="1011007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2800" dirty="0" err="1"/>
              <a:t>Sigmaphi</a:t>
            </a:r>
            <a:r>
              <a:rPr lang="en-GB" sz="2800" dirty="0"/>
              <a:t> has practically completed the construction of DH </a:t>
            </a:r>
            <a:r>
              <a:rPr lang="en-GB" sz="2800" b="1" dirty="0"/>
              <a:t>dipoles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2800" dirty="0"/>
              <a:t>Working on manifolds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sz="2800" dirty="0"/>
              <a:t>Delivery expected in </a:t>
            </a:r>
            <a:r>
              <a:rPr lang="en-GB" sz="2800" b="1" dirty="0"/>
              <a:t>January</a:t>
            </a:r>
          </a:p>
          <a:p>
            <a:pPr marL="742950" lvl="1" indent="-285750">
              <a:buFont typeface="Wingdings" pitchFamily="2" charset="2"/>
              <a:buChar char="§"/>
            </a:pPr>
            <a:endParaRPr lang="en-GB" sz="2800" dirty="0"/>
          </a:p>
          <a:p>
            <a:pPr marL="285750" indent="-285750">
              <a:buFont typeface="Wingdings" pitchFamily="2" charset="2"/>
              <a:buChar char="§"/>
            </a:pPr>
            <a:r>
              <a:rPr lang="en-GB" sz="2800" dirty="0"/>
              <a:t>Delivery of new </a:t>
            </a:r>
            <a:r>
              <a:rPr lang="en-GB" sz="2800" b="1" dirty="0"/>
              <a:t>quadrupoles</a:t>
            </a:r>
            <a:r>
              <a:rPr lang="en-GB" sz="2800" dirty="0"/>
              <a:t> due in </a:t>
            </a:r>
            <a:r>
              <a:rPr lang="en-GB" sz="2800" b="1" dirty="0"/>
              <a:t>February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966E6D39-92A1-D747-97FA-F68A74D665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10897" t="7255" r="12013"/>
          <a:stretch/>
        </p:blipFill>
        <p:spPr>
          <a:xfrm>
            <a:off x="8668029" y="157901"/>
            <a:ext cx="3083614" cy="3109215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8EE3BF7D-AD37-C144-97F8-52F40299D47D}"/>
              </a:ext>
            </a:extLst>
          </p:cNvPr>
          <p:cNvSpPr txBox="1"/>
          <p:nvPr/>
        </p:nvSpPr>
        <p:spPr>
          <a:xfrm>
            <a:off x="10669917" y="3152001"/>
            <a:ext cx="15220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>
                <a:solidFill>
                  <a:srgbClr val="FF0000"/>
                </a:solidFill>
              </a:rPr>
              <a:t>Construction </a:t>
            </a:r>
            <a:r>
              <a:rPr lang="it-IT" sz="1200" dirty="0" err="1">
                <a:solidFill>
                  <a:srgbClr val="FF0000"/>
                </a:solidFill>
              </a:rPr>
              <a:t>drawing</a:t>
            </a:r>
            <a:endParaRPr lang="it-IT" sz="1200" dirty="0">
              <a:solidFill>
                <a:srgbClr val="FF0000"/>
              </a:solidFill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3DBCA14-D57E-4F4F-88D4-0F097000C61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39" t="5915" r="11232" b="17658"/>
          <a:stretch/>
        </p:blipFill>
        <p:spPr>
          <a:xfrm>
            <a:off x="246290" y="241738"/>
            <a:ext cx="3961345" cy="2886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040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6F8529-247D-2344-A282-399F5280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b="1"/>
              <a:t>To do list: new magnets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4A809D5-3600-46D4-A466-67F2349A54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57200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egnaposto contenuto 2">
            <a:extLst>
              <a:ext uri="{FF2B5EF4-FFF2-40B4-BE49-F238E27FC236}">
                <a16:creationId xmlns:a16="http://schemas.microsoft.com/office/drawing/2014/main" id="{23E18BC8-8205-3B46-B96A-21EE6AF00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687" y="2575034"/>
            <a:ext cx="5440679" cy="11561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400" dirty="0"/>
              <a:t>Magnetic field characterization of: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/>
              <a:t>2 DC dipoles (</a:t>
            </a:r>
            <a:r>
              <a:rPr lang="en-GB" b="1" dirty="0"/>
              <a:t>delivery Jan. 2019</a:t>
            </a:r>
            <a:r>
              <a:rPr lang="en-GB" dirty="0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lang="en-GB" dirty="0"/>
              <a:t>7 quadrupoles (</a:t>
            </a:r>
            <a:r>
              <a:rPr lang="en-GB" b="1" dirty="0"/>
              <a:t>delivery Feb. 2019</a:t>
            </a:r>
            <a:r>
              <a:rPr lang="en-GB" dirty="0"/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99832614-B773-984D-BF4A-96CFCD1FDB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 b="-1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13575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79B9E9A4-60E9-9446-B3EB-14F5F7D6EC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9951BD9-0868-4CDB-ACD6-9C4209B5E4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7247" y="0"/>
            <a:ext cx="7554754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12827570-B175-A040-8992-46FE091B20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>
                <a:solidFill>
                  <a:schemeClr val="bg1"/>
                </a:solidFill>
              </a:rPr>
              <a:t>BTF-2 installation</a:t>
            </a:r>
          </a:p>
        </p:txBody>
      </p:sp>
    </p:spTree>
    <p:extLst>
      <p:ext uri="{BB962C8B-B14F-4D97-AF65-F5344CB8AC3E}">
        <p14:creationId xmlns:p14="http://schemas.microsoft.com/office/powerpoint/2010/main" val="2024715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AD8432-8BB5-7D49-9C04-5459AB11DC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To do list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BB7C7FF7-976B-A641-B2B3-7B7858AEED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08" y="521343"/>
            <a:ext cx="9295798" cy="6336656"/>
          </a:xfrm>
          <a:solidFill>
            <a:schemeClr val="bg1"/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en-GB" sz="2000" dirty="0"/>
              <a:t>New cooling plant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</a:rPr>
              <a:t>Not ready (Order issued)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b="1" dirty="0"/>
              <a:t>Some</a:t>
            </a:r>
            <a:r>
              <a:rPr lang="en-GB" sz="1600" dirty="0"/>
              <a:t> power can be added using the existing (revised) circuit 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External work can be done with BTF in operation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Final connection of water pipes requires the facility to be stopped (for a few days)</a:t>
            </a:r>
          </a:p>
          <a:p>
            <a:pPr>
              <a:buFont typeface="Wingdings" pitchFamily="2" charset="2"/>
              <a:buChar char="§"/>
            </a:pPr>
            <a:r>
              <a:rPr lang="en-GB" sz="2000" dirty="0"/>
              <a:t>Installation and alignment of: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Supports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2 DC dipoles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6 quadrupoles</a:t>
            </a:r>
          </a:p>
          <a:p>
            <a:pPr>
              <a:buFont typeface="Wingdings" pitchFamily="2" charset="2"/>
              <a:buChar char="§"/>
            </a:pPr>
            <a:r>
              <a:rPr lang="en-GB" sz="2000" dirty="0"/>
              <a:t>Vacuum</a:t>
            </a:r>
            <a:r>
              <a:rPr lang="en-GB" sz="2000" b="1" dirty="0">
                <a:solidFill>
                  <a:srgbClr val="FF0000"/>
                </a:solidFill>
              </a:rPr>
              <a:t> 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</a:rPr>
              <a:t>Pipes (Order issued)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Valves and pumps  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Scrapers: </a:t>
            </a:r>
            <a:r>
              <a:rPr lang="en-GB" sz="1600" b="1" dirty="0"/>
              <a:t>delivered</a:t>
            </a:r>
            <a:r>
              <a:rPr lang="en-GB" sz="1600" dirty="0"/>
              <a:t>, being tested</a:t>
            </a:r>
          </a:p>
          <a:p>
            <a:pPr>
              <a:buFont typeface="Wingdings" pitchFamily="2" charset="2"/>
              <a:buChar char="§"/>
            </a:pPr>
            <a:r>
              <a:rPr lang="en-GB" sz="2000" dirty="0"/>
              <a:t>Cabling: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dirty="0"/>
              <a:t>Power cables, control cables available in Jan. ‘19.</a:t>
            </a:r>
          </a:p>
          <a:p>
            <a:pPr lvl="1">
              <a:buFont typeface="Wingdings" pitchFamily="2" charset="2"/>
              <a:buChar char="§"/>
            </a:pPr>
            <a:r>
              <a:rPr lang="en-GB" sz="1600" b="1" dirty="0">
                <a:solidFill>
                  <a:srgbClr val="FF0000"/>
                </a:solidFill>
              </a:rPr>
              <a:t>New iron staircase for passing over the beam-lines: to be designed and ordered</a:t>
            </a:r>
          </a:p>
          <a:p>
            <a:pPr lvl="1">
              <a:buFont typeface="Wingdings" pitchFamily="2" charset="2"/>
              <a:buChar char="§"/>
            </a:pPr>
            <a:endParaRPr lang="en-GB" sz="1600" dirty="0"/>
          </a:p>
          <a:p>
            <a:pPr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2000" dirty="0"/>
              <a:t>All components should be </a:t>
            </a:r>
            <a:r>
              <a:rPr lang="en-GB" sz="2000" b="1" dirty="0"/>
              <a:t>ready for installation </a:t>
            </a:r>
            <a:r>
              <a:rPr lang="it-IT" sz="2000" dirty="0"/>
              <a:t>by </a:t>
            </a:r>
            <a:r>
              <a:rPr lang="it-IT" sz="2000" b="1" dirty="0"/>
              <a:t>Mar. 2019</a:t>
            </a:r>
            <a:r>
              <a:rPr lang="it-IT" sz="2000" dirty="0"/>
              <a:t> </a:t>
            </a:r>
          </a:p>
          <a:p>
            <a:pPr lvl="1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1600" dirty="0"/>
              <a:t>Time set by the end of PADME run/beginning of DAFNE recommissioning</a:t>
            </a:r>
            <a:endParaRPr lang="en-GB" sz="2000" b="1" dirty="0"/>
          </a:p>
          <a:p>
            <a:pPr lvl="1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1600" b="1" dirty="0"/>
              <a:t>Switch on</a:t>
            </a:r>
            <a:r>
              <a:rPr lang="en-GB" sz="1600" dirty="0"/>
              <a:t> DHPTB102 as soon as possible, validate beam-splitting scheme and </a:t>
            </a:r>
            <a:r>
              <a:rPr lang="en-GB" sz="1600" b="1" dirty="0"/>
              <a:t>timing modifications</a:t>
            </a:r>
          </a:p>
          <a:p>
            <a:pPr lvl="1">
              <a:spcBef>
                <a:spcPts val="400"/>
              </a:spcBef>
              <a:spcAft>
                <a:spcPts val="600"/>
              </a:spcAft>
              <a:buFont typeface="Wingdings" pitchFamily="2" charset="2"/>
              <a:buChar char="§"/>
            </a:pPr>
            <a:r>
              <a:rPr lang="en-GB" sz="1600" dirty="0"/>
              <a:t>This would allow driving the beam on BTF-2, at least up to the first DH dipole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51542C1-35D6-B247-BFBF-32508D6CC1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626" r="12278"/>
          <a:stretch/>
        </p:blipFill>
        <p:spPr>
          <a:xfrm>
            <a:off x="8360767" y="154860"/>
            <a:ext cx="3643641" cy="4607619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B6B11E7F-E89D-284B-8717-4076C19D75D8}"/>
              </a:ext>
            </a:extLst>
          </p:cNvPr>
          <p:cNvSpPr/>
          <p:nvPr/>
        </p:nvSpPr>
        <p:spPr>
          <a:xfrm>
            <a:off x="8360767" y="4762479"/>
            <a:ext cx="37108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0000"/>
                </a:solidFill>
              </a:rPr>
              <a:t>2-way pipes for DHSTB201 and DHSTB202: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solidFill>
                  <a:srgbClr val="FF0000"/>
                </a:solidFill>
              </a:rPr>
              <a:t>3D designed finalized in </a:t>
            </a:r>
            <a:r>
              <a:rPr lang="en-GB" sz="1600" b="1" dirty="0">
                <a:solidFill>
                  <a:srgbClr val="FF0000"/>
                </a:solidFill>
              </a:rPr>
              <a:t>May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>
                <a:solidFill>
                  <a:srgbClr val="FF0000"/>
                </a:solidFill>
              </a:rPr>
              <a:t>Detailed drawings </a:t>
            </a:r>
            <a:r>
              <a:rPr lang="en-GB" sz="1600" b="1" dirty="0">
                <a:solidFill>
                  <a:srgbClr val="FF0000"/>
                </a:solidFill>
              </a:rPr>
              <a:t>to be done</a:t>
            </a:r>
          </a:p>
        </p:txBody>
      </p:sp>
    </p:spTree>
    <p:extLst>
      <p:ext uri="{BB962C8B-B14F-4D97-AF65-F5344CB8AC3E}">
        <p14:creationId xmlns:p14="http://schemas.microsoft.com/office/powerpoint/2010/main" val="14120370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742181-D431-5E40-A1D3-72332CAD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Open </a:t>
            </a:r>
            <a:r>
              <a:rPr lang="it-IT" b="1" dirty="0" err="1"/>
              <a:t>points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25A4B21D-8CA4-9240-9505-B1198E970CFE}"/>
              </a:ext>
            </a:extLst>
          </p:cNvPr>
          <p:cNvSpPr txBox="1"/>
          <p:nvPr/>
        </p:nvSpPr>
        <p:spPr>
          <a:xfrm>
            <a:off x="0" y="541446"/>
            <a:ext cx="12192000" cy="178510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b="1" dirty="0">
                <a:solidFill>
                  <a:srgbClr val="FF0000"/>
                </a:solidFill>
              </a:rPr>
              <a:t>Dis-installation procedure of PADME setup</a:t>
            </a:r>
            <a:r>
              <a:rPr lang="en-GB" dirty="0"/>
              <a:t>, </a:t>
            </a:r>
            <a:r>
              <a:rPr lang="en-GB" b="1" dirty="0"/>
              <a:t>without</a:t>
            </a:r>
            <a:r>
              <a:rPr lang="en-GB" dirty="0"/>
              <a:t> and </a:t>
            </a:r>
            <a:r>
              <a:rPr lang="en-GB" b="1" dirty="0"/>
              <a:t>with</a:t>
            </a:r>
            <a:r>
              <a:rPr lang="en-GB" dirty="0"/>
              <a:t> BTF-2 beam-line </a:t>
            </a:r>
            <a:r>
              <a:rPr lang="en-GB" b="1" dirty="0"/>
              <a:t>has</a:t>
            </a:r>
            <a:r>
              <a:rPr lang="en-GB" dirty="0"/>
              <a:t> </a:t>
            </a:r>
            <a:r>
              <a:rPr lang="en-GB" b="1" dirty="0"/>
              <a:t>to be studied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/>
              <a:t>Authorization for beam in the BTF-2 branch </a:t>
            </a:r>
            <a:r>
              <a:rPr lang="en-GB" b="1" dirty="0"/>
              <a:t>needed</a:t>
            </a:r>
            <a:r>
              <a:rPr lang="en-GB" dirty="0"/>
              <a:t> also for the commissioning of the partial line staying inside BTF-EH1; 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/>
              <a:t>At least it has to be cleared by RPO (EQ)</a:t>
            </a:r>
          </a:p>
          <a:p>
            <a:pPr marL="742950" lvl="1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/>
              <a:t>This, together with the PADME setup dis-installation, </a:t>
            </a:r>
            <a:r>
              <a:rPr lang="en-GB" b="1" dirty="0">
                <a:solidFill>
                  <a:srgbClr val="FF0000"/>
                </a:solidFill>
              </a:rPr>
              <a:t>sets the time scale for re-opening the BTF to the standard users</a:t>
            </a:r>
          </a:p>
          <a:p>
            <a:pPr marL="285750" indent="-285750">
              <a:spcAft>
                <a:spcPts val="600"/>
              </a:spcAft>
              <a:buFont typeface="Wingdings" pitchFamily="2" charset="2"/>
              <a:buChar char="§"/>
            </a:pPr>
            <a:r>
              <a:rPr lang="en-GB" dirty="0"/>
              <a:t>Option B would drive the beam practically with the </a:t>
            </a:r>
            <a:r>
              <a:rPr lang="en-GB" b="1" dirty="0"/>
              <a:t>same dump configuration </a:t>
            </a:r>
            <a:r>
              <a:rPr lang="en-GB" dirty="0"/>
              <a:t>as in the original BTF authorization</a:t>
            </a:r>
          </a:p>
        </p:txBody>
      </p:sp>
      <p:pic>
        <p:nvPicPr>
          <p:cNvPr id="67" name="Immagine 66">
            <a:extLst>
              <a:ext uri="{FF2B5EF4-FFF2-40B4-BE49-F238E27FC236}">
                <a16:creationId xmlns:a16="http://schemas.microsoft.com/office/drawing/2014/main" id="{DC5B26F0-7CFE-7342-B534-181D11BAF6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037406"/>
            <a:ext cx="5678265" cy="3810000"/>
          </a:xfrm>
          <a:prstGeom prst="rect">
            <a:avLst/>
          </a:prstGeom>
        </p:spPr>
      </p:pic>
      <p:pic>
        <p:nvPicPr>
          <p:cNvPr id="68" name="Immagine 67">
            <a:extLst>
              <a:ext uri="{FF2B5EF4-FFF2-40B4-BE49-F238E27FC236}">
                <a16:creationId xmlns:a16="http://schemas.microsoft.com/office/drawing/2014/main" id="{32D3FE1F-2475-954A-A075-9E4842F795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344" y="3037505"/>
            <a:ext cx="5667768" cy="3820495"/>
          </a:xfrm>
          <a:prstGeom prst="rect">
            <a:avLst/>
          </a:prstGeom>
        </p:spPr>
      </p:pic>
      <p:sp>
        <p:nvSpPr>
          <p:cNvPr id="69" name="CasellaDiTesto 68">
            <a:extLst>
              <a:ext uri="{FF2B5EF4-FFF2-40B4-BE49-F238E27FC236}">
                <a16:creationId xmlns:a16="http://schemas.microsoft.com/office/drawing/2014/main" id="{637EEF46-D8A2-D246-886C-62031617DF6E}"/>
              </a:ext>
            </a:extLst>
          </p:cNvPr>
          <p:cNvSpPr txBox="1"/>
          <p:nvPr/>
        </p:nvSpPr>
        <p:spPr>
          <a:xfrm>
            <a:off x="1307494" y="2723577"/>
            <a:ext cx="32982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A: </a:t>
            </a:r>
            <a:r>
              <a:rPr lang="it-IT" dirty="0" err="1">
                <a:solidFill>
                  <a:srgbClr val="FF0000"/>
                </a:solidFill>
              </a:rPr>
              <a:t>partial</a:t>
            </a:r>
            <a:r>
              <a:rPr lang="it-IT" dirty="0">
                <a:solidFill>
                  <a:srgbClr val="FF0000"/>
                </a:solidFill>
              </a:rPr>
              <a:t> BTF-2 </a:t>
            </a:r>
            <a:r>
              <a:rPr lang="it-IT" dirty="0" err="1">
                <a:solidFill>
                  <a:srgbClr val="FF0000"/>
                </a:solidFill>
              </a:rPr>
              <a:t>installation</a:t>
            </a:r>
            <a:r>
              <a:rPr lang="it-IT" dirty="0">
                <a:solidFill>
                  <a:srgbClr val="FF0000"/>
                </a:solidFill>
              </a:rPr>
              <a:t> (</a:t>
            </a:r>
            <a:r>
              <a:rPr lang="it-IT" dirty="0" err="1">
                <a:solidFill>
                  <a:srgbClr val="FF0000"/>
                </a:solidFill>
              </a:rPr>
              <a:t>now</a:t>
            </a:r>
            <a:r>
              <a:rPr lang="it-IT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70" name="CasellaDiTesto 69">
            <a:extLst>
              <a:ext uri="{FF2B5EF4-FFF2-40B4-BE49-F238E27FC236}">
                <a16:creationId xmlns:a16="http://schemas.microsoft.com/office/drawing/2014/main" id="{8FCFE6CB-4B87-2044-967D-10999E06B75A}"/>
              </a:ext>
            </a:extLst>
          </p:cNvPr>
          <p:cNvSpPr txBox="1"/>
          <p:nvPr/>
        </p:nvSpPr>
        <p:spPr>
          <a:xfrm>
            <a:off x="7021405" y="2723577"/>
            <a:ext cx="43716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rgbClr val="FF0000"/>
                </a:solidFill>
              </a:rPr>
              <a:t>B: </a:t>
            </a:r>
            <a:r>
              <a:rPr lang="it-IT" dirty="0" err="1">
                <a:solidFill>
                  <a:srgbClr val="FF0000"/>
                </a:solidFill>
              </a:rPr>
              <a:t>partial</a:t>
            </a:r>
            <a:r>
              <a:rPr lang="it-IT" dirty="0">
                <a:solidFill>
                  <a:srgbClr val="FF0000"/>
                </a:solidFill>
              </a:rPr>
              <a:t> BTF-2 </a:t>
            </a:r>
            <a:r>
              <a:rPr lang="it-IT" dirty="0" err="1">
                <a:solidFill>
                  <a:srgbClr val="FF0000"/>
                </a:solidFill>
              </a:rPr>
              <a:t>installation</a:t>
            </a:r>
            <a:r>
              <a:rPr lang="it-IT" dirty="0">
                <a:solidFill>
                  <a:srgbClr val="FF0000"/>
                </a:solidFill>
              </a:rPr>
              <a:t> with </a:t>
            </a:r>
            <a:r>
              <a:rPr lang="it-IT" dirty="0" err="1">
                <a:solidFill>
                  <a:srgbClr val="FF0000"/>
                </a:solidFill>
              </a:rPr>
              <a:t>one</a:t>
            </a:r>
            <a:r>
              <a:rPr lang="it-IT" dirty="0">
                <a:solidFill>
                  <a:srgbClr val="FF0000"/>
                </a:solidFill>
              </a:rPr>
              <a:t> DH </a:t>
            </a:r>
            <a:r>
              <a:rPr lang="it-IT" dirty="0" err="1">
                <a:solidFill>
                  <a:srgbClr val="FF0000"/>
                </a:solidFill>
              </a:rPr>
              <a:t>only</a:t>
            </a:r>
            <a:endParaRPr lang="it-IT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67852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98ABBD4D-0717-D842-9A7C-2C92BCFB58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616" y="0"/>
            <a:ext cx="9760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224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83BA3C-E150-9942-B210-3DE61F5C6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A9C45CD-BC85-4349-9351-4D4B410BD2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74"/>
            <a:ext cx="12192000" cy="6850251"/>
          </a:xfrm>
          <a:prstGeom prst="rect">
            <a:avLst/>
          </a:prstGeom>
        </p:spPr>
      </p:pic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9486941B-3DFF-0440-AC1D-E1502DE64CBB}"/>
              </a:ext>
            </a:extLst>
          </p:cNvPr>
          <p:cNvSpPr/>
          <p:nvPr/>
        </p:nvSpPr>
        <p:spPr>
          <a:xfrm>
            <a:off x="4963886" y="794658"/>
            <a:ext cx="6564085" cy="6063343"/>
          </a:xfrm>
          <a:custGeom>
            <a:avLst/>
            <a:gdLst>
              <a:gd name="connsiteX0" fmla="*/ 185057 w 6564085"/>
              <a:gd name="connsiteY0" fmla="*/ 250371 h 6183086"/>
              <a:gd name="connsiteX1" fmla="*/ 185057 w 6564085"/>
              <a:gd name="connsiteY1" fmla="*/ 0 h 6183086"/>
              <a:gd name="connsiteX2" fmla="*/ 0 w 6564085"/>
              <a:gd name="connsiteY2" fmla="*/ 576943 h 6183086"/>
              <a:gd name="connsiteX3" fmla="*/ 3124200 w 6564085"/>
              <a:gd name="connsiteY3" fmla="*/ 489857 h 6183086"/>
              <a:gd name="connsiteX4" fmla="*/ 4038600 w 6564085"/>
              <a:gd name="connsiteY4" fmla="*/ 2090057 h 6183086"/>
              <a:gd name="connsiteX5" fmla="*/ 4996543 w 6564085"/>
              <a:gd name="connsiteY5" fmla="*/ 6183086 h 6183086"/>
              <a:gd name="connsiteX6" fmla="*/ 6564085 w 6564085"/>
              <a:gd name="connsiteY6" fmla="*/ 6128657 h 6183086"/>
              <a:gd name="connsiteX7" fmla="*/ 5366657 w 6564085"/>
              <a:gd name="connsiteY7" fmla="*/ 2166257 h 6183086"/>
              <a:gd name="connsiteX8" fmla="*/ 3799114 w 6564085"/>
              <a:gd name="connsiteY8" fmla="*/ 185057 h 6183086"/>
              <a:gd name="connsiteX9" fmla="*/ 185057 w 6564085"/>
              <a:gd name="connsiteY9" fmla="*/ 250371 h 6183086"/>
              <a:gd name="connsiteX0" fmla="*/ 185057 w 6564085"/>
              <a:gd name="connsiteY0" fmla="*/ 65314 h 5998029"/>
              <a:gd name="connsiteX1" fmla="*/ 0 w 6564085"/>
              <a:gd name="connsiteY1" fmla="*/ 391886 h 5998029"/>
              <a:gd name="connsiteX2" fmla="*/ 3124200 w 6564085"/>
              <a:gd name="connsiteY2" fmla="*/ 304800 h 5998029"/>
              <a:gd name="connsiteX3" fmla="*/ 4038600 w 6564085"/>
              <a:gd name="connsiteY3" fmla="*/ 1905000 h 5998029"/>
              <a:gd name="connsiteX4" fmla="*/ 4996543 w 6564085"/>
              <a:gd name="connsiteY4" fmla="*/ 5998029 h 5998029"/>
              <a:gd name="connsiteX5" fmla="*/ 6564085 w 6564085"/>
              <a:gd name="connsiteY5" fmla="*/ 5943600 h 5998029"/>
              <a:gd name="connsiteX6" fmla="*/ 5366657 w 6564085"/>
              <a:gd name="connsiteY6" fmla="*/ 1981200 h 5998029"/>
              <a:gd name="connsiteX7" fmla="*/ 3799114 w 6564085"/>
              <a:gd name="connsiteY7" fmla="*/ 0 h 5998029"/>
              <a:gd name="connsiteX8" fmla="*/ 185057 w 6564085"/>
              <a:gd name="connsiteY8" fmla="*/ 65314 h 5998029"/>
              <a:gd name="connsiteX0" fmla="*/ 185057 w 6564085"/>
              <a:gd name="connsiteY0" fmla="*/ 65314 h 5998029"/>
              <a:gd name="connsiteX1" fmla="*/ 0 w 6564085"/>
              <a:gd name="connsiteY1" fmla="*/ 391886 h 5998029"/>
              <a:gd name="connsiteX2" fmla="*/ 3124200 w 6564085"/>
              <a:gd name="connsiteY2" fmla="*/ 304800 h 5998029"/>
              <a:gd name="connsiteX3" fmla="*/ 4169229 w 6564085"/>
              <a:gd name="connsiteY3" fmla="*/ 1981200 h 5998029"/>
              <a:gd name="connsiteX4" fmla="*/ 4996543 w 6564085"/>
              <a:gd name="connsiteY4" fmla="*/ 5998029 h 5998029"/>
              <a:gd name="connsiteX5" fmla="*/ 6564085 w 6564085"/>
              <a:gd name="connsiteY5" fmla="*/ 5943600 h 5998029"/>
              <a:gd name="connsiteX6" fmla="*/ 5366657 w 6564085"/>
              <a:gd name="connsiteY6" fmla="*/ 1981200 h 5998029"/>
              <a:gd name="connsiteX7" fmla="*/ 3799114 w 6564085"/>
              <a:gd name="connsiteY7" fmla="*/ 0 h 5998029"/>
              <a:gd name="connsiteX8" fmla="*/ 185057 w 6564085"/>
              <a:gd name="connsiteY8" fmla="*/ 65314 h 5998029"/>
              <a:gd name="connsiteX0" fmla="*/ 185057 w 6542313"/>
              <a:gd name="connsiteY0" fmla="*/ 65314 h 6030686"/>
              <a:gd name="connsiteX1" fmla="*/ 0 w 6542313"/>
              <a:gd name="connsiteY1" fmla="*/ 391886 h 6030686"/>
              <a:gd name="connsiteX2" fmla="*/ 3124200 w 6542313"/>
              <a:gd name="connsiteY2" fmla="*/ 304800 h 6030686"/>
              <a:gd name="connsiteX3" fmla="*/ 4169229 w 6542313"/>
              <a:gd name="connsiteY3" fmla="*/ 1981200 h 6030686"/>
              <a:gd name="connsiteX4" fmla="*/ 4996543 w 6542313"/>
              <a:gd name="connsiteY4" fmla="*/ 5998029 h 6030686"/>
              <a:gd name="connsiteX5" fmla="*/ 6542313 w 6542313"/>
              <a:gd name="connsiteY5" fmla="*/ 6030686 h 6030686"/>
              <a:gd name="connsiteX6" fmla="*/ 5366657 w 6542313"/>
              <a:gd name="connsiteY6" fmla="*/ 1981200 h 6030686"/>
              <a:gd name="connsiteX7" fmla="*/ 3799114 w 6542313"/>
              <a:gd name="connsiteY7" fmla="*/ 0 h 6030686"/>
              <a:gd name="connsiteX8" fmla="*/ 185057 w 6542313"/>
              <a:gd name="connsiteY8" fmla="*/ 65314 h 6030686"/>
              <a:gd name="connsiteX0" fmla="*/ 185057 w 6542313"/>
              <a:gd name="connsiteY0" fmla="*/ 65314 h 6052457"/>
              <a:gd name="connsiteX1" fmla="*/ 0 w 6542313"/>
              <a:gd name="connsiteY1" fmla="*/ 391886 h 6052457"/>
              <a:gd name="connsiteX2" fmla="*/ 3124200 w 6542313"/>
              <a:gd name="connsiteY2" fmla="*/ 304800 h 6052457"/>
              <a:gd name="connsiteX3" fmla="*/ 4169229 w 6542313"/>
              <a:gd name="connsiteY3" fmla="*/ 1981200 h 6052457"/>
              <a:gd name="connsiteX4" fmla="*/ 4996543 w 6542313"/>
              <a:gd name="connsiteY4" fmla="*/ 6052457 h 6052457"/>
              <a:gd name="connsiteX5" fmla="*/ 6542313 w 6542313"/>
              <a:gd name="connsiteY5" fmla="*/ 6030686 h 6052457"/>
              <a:gd name="connsiteX6" fmla="*/ 5366657 w 6542313"/>
              <a:gd name="connsiteY6" fmla="*/ 1981200 h 6052457"/>
              <a:gd name="connsiteX7" fmla="*/ 3799114 w 6542313"/>
              <a:gd name="connsiteY7" fmla="*/ 0 h 6052457"/>
              <a:gd name="connsiteX8" fmla="*/ 185057 w 6542313"/>
              <a:gd name="connsiteY8" fmla="*/ 65314 h 6052457"/>
              <a:gd name="connsiteX0" fmla="*/ 185057 w 6564085"/>
              <a:gd name="connsiteY0" fmla="*/ 65314 h 6063343"/>
              <a:gd name="connsiteX1" fmla="*/ 0 w 6564085"/>
              <a:gd name="connsiteY1" fmla="*/ 391886 h 6063343"/>
              <a:gd name="connsiteX2" fmla="*/ 3124200 w 6564085"/>
              <a:gd name="connsiteY2" fmla="*/ 304800 h 6063343"/>
              <a:gd name="connsiteX3" fmla="*/ 4169229 w 6564085"/>
              <a:gd name="connsiteY3" fmla="*/ 1981200 h 6063343"/>
              <a:gd name="connsiteX4" fmla="*/ 4996543 w 6564085"/>
              <a:gd name="connsiteY4" fmla="*/ 6052457 h 6063343"/>
              <a:gd name="connsiteX5" fmla="*/ 6564085 w 6564085"/>
              <a:gd name="connsiteY5" fmla="*/ 6063343 h 6063343"/>
              <a:gd name="connsiteX6" fmla="*/ 5366657 w 6564085"/>
              <a:gd name="connsiteY6" fmla="*/ 1981200 h 6063343"/>
              <a:gd name="connsiteX7" fmla="*/ 3799114 w 6564085"/>
              <a:gd name="connsiteY7" fmla="*/ 0 h 6063343"/>
              <a:gd name="connsiteX8" fmla="*/ 185057 w 6564085"/>
              <a:gd name="connsiteY8" fmla="*/ 65314 h 60633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564085" h="6063343">
                <a:moveTo>
                  <a:pt x="185057" y="65314"/>
                </a:moveTo>
                <a:lnTo>
                  <a:pt x="0" y="391886"/>
                </a:lnTo>
                <a:lnTo>
                  <a:pt x="3124200" y="304800"/>
                </a:lnTo>
                <a:lnTo>
                  <a:pt x="4169229" y="1981200"/>
                </a:lnTo>
                <a:lnTo>
                  <a:pt x="4996543" y="6052457"/>
                </a:lnTo>
                <a:lnTo>
                  <a:pt x="6564085" y="6063343"/>
                </a:lnTo>
                <a:lnTo>
                  <a:pt x="5366657" y="1981200"/>
                </a:lnTo>
                <a:lnTo>
                  <a:pt x="3799114" y="0"/>
                </a:lnTo>
                <a:lnTo>
                  <a:pt x="185057" y="65314"/>
                </a:lnTo>
                <a:close/>
              </a:path>
            </a:pathLst>
          </a:custGeom>
          <a:solidFill>
            <a:srgbClr val="92D05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94835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5C62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311C17DC-4FB5-804C-BD53-8FE1CD8597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PADME run status</a:t>
            </a:r>
          </a:p>
        </p:txBody>
      </p:sp>
      <p:pic>
        <p:nvPicPr>
          <p:cNvPr id="4" name="Immagine 3" descr="Immagine che contiene screenshot&#10;&#10;&#10;&#10;Descrizione generata automaticamente">
            <a:extLst>
              <a:ext uri="{FF2B5EF4-FFF2-40B4-BE49-F238E27FC236}">
                <a16:creationId xmlns:a16="http://schemas.microsoft.com/office/drawing/2014/main" id="{C0D5E988-2735-0348-869A-AB7C8F01A4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1441566"/>
            <a:ext cx="7188199" cy="39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7673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5DD0E5E-E83F-E542-AE58-E66CE81A0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Long </a:t>
            </a:r>
            <a:r>
              <a:rPr lang="it-IT" dirty="0" err="1"/>
              <a:t>beam-pulse</a:t>
            </a:r>
            <a:r>
              <a:rPr lang="it-IT" dirty="0"/>
              <a:t> </a:t>
            </a:r>
            <a:r>
              <a:rPr lang="it-IT" dirty="0" err="1"/>
              <a:t>optimization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1F35B17C-7477-C247-9D30-BDE6EE901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44" y="649357"/>
            <a:ext cx="5713615" cy="210346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64806F-6C80-F547-AFD1-121EC3C0F43F}"/>
                  </a:ext>
                </a:extLst>
              </p:cNvPr>
              <p:cNvSpPr txBox="1"/>
              <p:nvPr/>
            </p:nvSpPr>
            <p:spPr>
              <a:xfrm>
                <a:off x="1" y="3434189"/>
                <a:ext cx="12192000" cy="32932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000" b="1" dirty="0"/>
                  <a:t>Improvement of DA</a:t>
                </a:r>
                <a14:m>
                  <m:oMath xmlns:m="http://schemas.openxmlformats.org/officeDocument/2006/math">
                    <m:r>
                      <a:rPr lang="el-GR" sz="20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𝚽</m:t>
                    </m:r>
                  </m:oMath>
                </a14:m>
                <a:r>
                  <a:rPr lang="en-GB" sz="2000" b="1" dirty="0"/>
                  <a:t>NE hall shielding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2000" dirty="0"/>
                  <a:t>Limited to 10k positrons/pulse due to RP limit in the hall </a:t>
                </a:r>
              </a:p>
              <a:p>
                <a:pPr marL="1200150" lvl="2" indent="-285750">
                  <a:buFont typeface="Wingdings" pitchFamily="2" charset="2"/>
                  <a:buChar char="§"/>
                </a:pPr>
                <a:r>
                  <a:rPr lang="en-GB" dirty="0"/>
                  <a:t>Added concrete (50 cm) in front and lead on the top of the “blue wall”</a:t>
                </a:r>
              </a:p>
              <a:p>
                <a:pPr marL="1200150" lvl="2" indent="-285750">
                  <a:buFont typeface="Wingdings" pitchFamily="2" charset="2"/>
                  <a:buChar char="§"/>
                </a:pPr>
                <a:r>
                  <a:rPr lang="en-GB" dirty="0"/>
                  <a:t>Up to </a:t>
                </a:r>
                <a:r>
                  <a:rPr lang="en-GB" b="1" dirty="0"/>
                  <a:t>20k positrons/pulse</a:t>
                </a:r>
                <a:r>
                  <a:rPr lang="en-GB" dirty="0"/>
                  <a:t>: nominal intensity for 200 ns long pulses (10</a:t>
                </a:r>
                <a:r>
                  <a:rPr lang="en-GB" baseline="30000" dirty="0"/>
                  <a:t>2</a:t>
                </a:r>
                <a:r>
                  <a:rPr lang="en-GB" dirty="0"/>
                  <a:t> positrons/ns density)</a:t>
                </a:r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sz="2000" b="1" dirty="0"/>
                  <a:t>Continuous optimization of LINAC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2000" dirty="0"/>
                  <a:t>Transport optimization (focussing coil, LINAC quadrupoles) for reducing the dose in the tunnel</a:t>
                </a:r>
                <a:endParaRPr lang="en-GB" sz="2000" b="1" dirty="0"/>
              </a:p>
              <a:p>
                <a:pPr marL="1200150" lvl="2" indent="-285750">
                  <a:buFont typeface="Wingdings" pitchFamily="2" charset="2"/>
                  <a:buChar char="§"/>
                </a:pPr>
                <a:r>
                  <a:rPr lang="en-GB" dirty="0"/>
                  <a:t>A lot of work in October: great reduction of lost beam due to defocussing along the LINAC for getting the required intensity at BTF target. Hottest point: three-way vacuum chamber downstream of BTF pulsed 3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°</m:t>
                    </m:r>
                  </m:oMath>
                </a14:m>
                <a:r>
                  <a:rPr lang="en-GB" dirty="0"/>
                  <a:t> dipole</a:t>
                </a:r>
              </a:p>
              <a:p>
                <a:pPr marL="742950" lvl="1" indent="-285750">
                  <a:buFont typeface="Wingdings" pitchFamily="2" charset="2"/>
                  <a:buChar char="§"/>
                </a:pPr>
                <a:r>
                  <a:rPr lang="en-GB" sz="2000" dirty="0"/>
                  <a:t>Optimization of </a:t>
                </a:r>
                <a:r>
                  <a:rPr lang="en-GB" sz="2000" b="1" dirty="0"/>
                  <a:t>gun HV</a:t>
                </a:r>
                <a:r>
                  <a:rPr lang="en-GB" sz="2000" dirty="0"/>
                  <a:t> vs. </a:t>
                </a:r>
                <a:r>
                  <a:rPr lang="en-GB" sz="2000" b="1" dirty="0"/>
                  <a:t>pulse signal height </a:t>
                </a:r>
                <a:r>
                  <a:rPr lang="en-GB" sz="2000" dirty="0"/>
                  <a:t>(new attenuator) vs. </a:t>
                </a:r>
                <a:r>
                  <a:rPr lang="en-GB" sz="2000" b="1" dirty="0"/>
                  <a:t>grid voltage</a:t>
                </a:r>
                <a:r>
                  <a:rPr lang="en-GB" sz="2000" dirty="0"/>
                  <a:t> vs. </a:t>
                </a:r>
                <a:r>
                  <a:rPr lang="en-GB" sz="2000" b="1" dirty="0"/>
                  <a:t>timing with respect to RF</a:t>
                </a:r>
                <a:endParaRPr lang="en-GB" sz="2000" dirty="0"/>
              </a:p>
              <a:p>
                <a:pPr marL="1200150" lvl="2" indent="-285750">
                  <a:buFont typeface="Wingdings" pitchFamily="2" charset="2"/>
                  <a:buChar char="§"/>
                </a:pPr>
                <a:r>
                  <a:rPr lang="en-GB" dirty="0"/>
                  <a:t>From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20k positrons/pulse with approximately 10-12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GB" dirty="0" err="1"/>
                  <a:t>Sv</a:t>
                </a:r>
                <a:r>
                  <a:rPr lang="en-GB" dirty="0"/>
                  <a:t>/h in BTF hall, corresponding to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dirty="0"/>
                  <a:t>5</a:t>
                </a:r>
                <a14:m>
                  <m:oMath xmlns:m="http://schemas.openxmlformats.org/officeDocument/2006/math">
                    <m:r>
                      <a:rPr lang="en-GB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GB" dirty="0"/>
                  <a:t>10</a:t>
                </a:r>
                <a:r>
                  <a:rPr lang="en-GB" baseline="30000" dirty="0"/>
                  <a:t>10</a:t>
                </a:r>
                <a:r>
                  <a:rPr lang="en-GB" dirty="0"/>
                  <a:t> electrons on BTF target, further improvement </a:t>
                </a:r>
                <a:r>
                  <a:rPr lang="en-GB" b="1" dirty="0"/>
                  <a:t>by a factor 2 </a:t>
                </a:r>
                <a:r>
                  <a:rPr lang="en-GB" dirty="0"/>
                  <a:t>in present configuration</a:t>
                </a:r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C264806F-6C80-F547-AFD1-121EC3C0F4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3434189"/>
                <a:ext cx="12192000" cy="3293209"/>
              </a:xfrm>
              <a:prstGeom prst="rect">
                <a:avLst/>
              </a:prstGeom>
              <a:blipFill>
                <a:blip r:embed="rId3"/>
                <a:stretch>
                  <a:fillRect l="-313" t="-766" r="-208" b="-19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Immagine 5">
            <a:extLst>
              <a:ext uri="{FF2B5EF4-FFF2-40B4-BE49-F238E27FC236}">
                <a16:creationId xmlns:a16="http://schemas.microsoft.com/office/drawing/2014/main" id="{9FB91220-B092-F64F-9265-FFC89FBBD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57261" y="133401"/>
            <a:ext cx="5185699" cy="3374661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2973D917-1911-034C-AE1F-F81450D432D8}"/>
              </a:ext>
            </a:extLst>
          </p:cNvPr>
          <p:cNvSpPr txBox="1"/>
          <p:nvPr/>
        </p:nvSpPr>
        <p:spPr>
          <a:xfrm>
            <a:off x="3300557" y="1900732"/>
            <a:ext cx="80021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rgbClr val="FFFF00"/>
                </a:solidFill>
              </a:rPr>
              <a:t>At </a:t>
            </a:r>
            <a:r>
              <a:rPr lang="it-IT" sz="1050" dirty="0" err="1">
                <a:solidFill>
                  <a:srgbClr val="FFFF00"/>
                </a:solidFill>
              </a:rPr>
              <a:t>gun</a:t>
            </a:r>
            <a:r>
              <a:rPr lang="it-IT" sz="1050" dirty="0">
                <a:solidFill>
                  <a:srgbClr val="FFFF00"/>
                </a:solidFill>
              </a:rPr>
              <a:t> exit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A9AF2AF3-C6D4-2E41-8DC3-B87983BC6D56}"/>
              </a:ext>
            </a:extLst>
          </p:cNvPr>
          <p:cNvSpPr txBox="1"/>
          <p:nvPr/>
        </p:nvSpPr>
        <p:spPr>
          <a:xfrm>
            <a:off x="3976101" y="1215992"/>
            <a:ext cx="9044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rgbClr val="00B050"/>
                </a:solidFill>
              </a:rPr>
              <a:t>At LINAC end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4D8B6605-3EE4-FE4F-8B9F-548B63CD8246}"/>
              </a:ext>
            </a:extLst>
          </p:cNvPr>
          <p:cNvSpPr txBox="1"/>
          <p:nvPr/>
        </p:nvSpPr>
        <p:spPr>
          <a:xfrm>
            <a:off x="7629940" y="1953560"/>
            <a:ext cx="90281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050" dirty="0">
                <a:solidFill>
                  <a:srgbClr val="FF0000"/>
                </a:solidFill>
              </a:rPr>
              <a:t>At BTF target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A7A4155-E917-CA4F-98A8-150C2A12F873}"/>
                  </a:ext>
                </a:extLst>
              </p:cNvPr>
              <p:cNvSpPr/>
              <p:nvPr/>
            </p:nvSpPr>
            <p:spPr>
              <a:xfrm>
                <a:off x="0" y="2828498"/>
                <a:ext cx="5713615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en-GB" dirty="0" err="1"/>
                  <a:t>SLED’ed</a:t>
                </a:r>
                <a:r>
                  <a:rPr lang="en-GB" dirty="0"/>
                  <a:t> RF limits the </a:t>
                </a:r>
                <a:r>
                  <a:rPr lang="en-GB" b="1" dirty="0"/>
                  <a:t>effective pulse length </a:t>
                </a:r>
                <a:r>
                  <a:rPr lang="en-GB" dirty="0"/>
                  <a:t>to </a:t>
                </a:r>
                <a14:m>
                  <m:oMath xmlns:m="http://schemas.openxmlformats.org/officeDocument/2006/math">
                    <m:r>
                      <a:rPr lang="en-GB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b="1" dirty="0"/>
                  <a:t>200 ns </a:t>
                </a:r>
                <a:r>
                  <a:rPr lang="en-GB" dirty="0"/>
                  <a:t>(250 ns at gun)</a:t>
                </a:r>
              </a:p>
            </p:txBody>
          </p:sp>
        </mc:Choice>
        <mc:Fallback>
          <p:sp>
            <p:nvSpPr>
              <p:cNvPr id="10" name="Rettangolo 9">
                <a:extLst>
                  <a:ext uri="{FF2B5EF4-FFF2-40B4-BE49-F238E27FC236}">
                    <a16:creationId xmlns:a16="http://schemas.microsoft.com/office/drawing/2014/main" id="{EA7A4155-E917-CA4F-98A8-150C2A12F87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828498"/>
                <a:ext cx="5713615" cy="646331"/>
              </a:xfrm>
              <a:prstGeom prst="rect">
                <a:avLst/>
              </a:prstGeom>
              <a:blipFill>
                <a:blip r:embed="rId5"/>
                <a:stretch>
                  <a:fillRect l="-444" t="-3846" b="-115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878751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6163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75F40149-74CE-FA43-837E-44165A08D9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Run stability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E36EAD3-889E-0C45-9608-05EE7FDF27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5316" y="970199"/>
            <a:ext cx="8697721" cy="4914212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80E6B28C-25D6-CB4C-929B-A31FAC2E1636}"/>
                  </a:ext>
                </a:extLst>
              </p:cNvPr>
              <p:cNvSpPr txBox="1"/>
              <p:nvPr/>
            </p:nvSpPr>
            <p:spPr>
              <a:xfrm>
                <a:off x="2653637" y="527107"/>
                <a:ext cx="4496203" cy="2031325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Wingdings" pitchFamily="2" charset="2"/>
                  <a:buChar char="§"/>
                </a:pPr>
                <a:r>
                  <a:rPr lang="it-IT" dirty="0"/>
                  <a:t>Generally </a:t>
                </a:r>
                <a:r>
                  <a:rPr lang="it-IT" dirty="0" err="1"/>
                  <a:t>very</a:t>
                </a:r>
                <a:r>
                  <a:rPr lang="it-IT" dirty="0"/>
                  <a:t> </a:t>
                </a:r>
                <a:r>
                  <a:rPr lang="it-IT" dirty="0" err="1"/>
                  <a:t>stable</a:t>
                </a:r>
                <a:r>
                  <a:rPr lang="it-IT" dirty="0"/>
                  <a:t> </a:t>
                </a:r>
                <a:r>
                  <a:rPr lang="it-IT" dirty="0" err="1"/>
                  <a:t>conditions</a:t>
                </a:r>
                <a:endParaRPr lang="it-IT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it-IT" dirty="0"/>
                  <a:t>LINAC </a:t>
                </a:r>
                <a:r>
                  <a:rPr lang="it-IT" b="1" dirty="0" err="1"/>
                  <a:t>energy</a:t>
                </a:r>
                <a:r>
                  <a:rPr lang="it-IT" b="1" dirty="0"/>
                  <a:t> </a:t>
                </a:r>
                <a:r>
                  <a:rPr lang="it-IT" b="1" dirty="0" err="1"/>
                  <a:t>fluctuations</a:t>
                </a:r>
                <a:r>
                  <a:rPr lang="it-IT" b="1" dirty="0"/>
                  <a:t> </a:t>
                </a:r>
                <a:r>
                  <a:rPr lang="it-IT" dirty="0" err="1"/>
                  <a:t>generally</a:t>
                </a:r>
                <a:r>
                  <a:rPr lang="it-IT" dirty="0"/>
                  <a:t> produce (small) </a:t>
                </a:r>
                <a:r>
                  <a:rPr lang="it-IT" dirty="0" err="1"/>
                  <a:t>changes</a:t>
                </a:r>
                <a:r>
                  <a:rPr lang="it-IT" dirty="0"/>
                  <a:t> in the </a:t>
                </a:r>
                <a:r>
                  <a:rPr lang="it-IT" dirty="0" err="1"/>
                  <a:t>transport</a:t>
                </a:r>
                <a:r>
                  <a:rPr lang="it-IT" dirty="0"/>
                  <a:t>, </a:t>
                </a:r>
                <a:r>
                  <a:rPr lang="it-IT" dirty="0" err="1"/>
                  <a:t>altering</a:t>
                </a:r>
                <a:r>
                  <a:rPr lang="it-IT" dirty="0"/>
                  <a:t> </a:t>
                </a:r>
                <a:r>
                  <a:rPr lang="it-IT" dirty="0" err="1"/>
                  <a:t>both</a:t>
                </a:r>
                <a:r>
                  <a:rPr lang="it-IT" dirty="0"/>
                  <a:t> the </a:t>
                </a:r>
                <a:r>
                  <a:rPr lang="it-IT" dirty="0" err="1"/>
                  <a:t>intensity</a:t>
                </a:r>
                <a:r>
                  <a:rPr lang="it-IT" dirty="0"/>
                  <a:t> on PADME and the </a:t>
                </a:r>
                <a:r>
                  <a:rPr lang="it-IT" dirty="0" err="1"/>
                  <a:t>beam</a:t>
                </a:r>
                <a:r>
                  <a:rPr lang="it-IT" dirty="0"/>
                  <a:t> spot </a:t>
                </a:r>
                <a:r>
                  <a:rPr lang="it-IT" b="1" dirty="0"/>
                  <a:t>position</a:t>
                </a:r>
                <a:r>
                  <a:rPr lang="it-IT" dirty="0"/>
                  <a:t> and </a:t>
                </a:r>
                <a:r>
                  <a:rPr lang="it-IT" b="1" dirty="0" err="1"/>
                  <a:t>size</a:t>
                </a:r>
                <a:endParaRPr lang="it-IT" b="1" dirty="0"/>
              </a:p>
              <a:p>
                <a:pPr marL="285750" indent="-285750">
                  <a:buFont typeface="Wingdings" pitchFamily="2" charset="2"/>
                  <a:buChar char="§"/>
                </a:pPr>
                <a:r>
                  <a:rPr lang="it-IT" dirty="0"/>
                  <a:t>PADME target </a:t>
                </a:r>
                <a:r>
                  <a:rPr lang="it-IT" dirty="0" err="1"/>
                  <a:t>sees</a:t>
                </a:r>
                <a:r>
                  <a:rPr lang="it-IT" dirty="0"/>
                  <a:t> </a:t>
                </a:r>
                <a:r>
                  <a:rPr lang="it-IT" dirty="0" err="1"/>
                  <a:t>few</a:t>
                </a:r>
                <a:r>
                  <a:rPr lang="it-IT" dirty="0"/>
                  <a:t> </a:t>
                </a:r>
                <a:r>
                  <a:rPr lang="it-IT" dirty="0" err="1"/>
                  <a:t>tens</a:t>
                </a:r>
                <a:r>
                  <a:rPr lang="it-IT" dirty="0"/>
                  <a:t> of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it-IT" dirty="0"/>
                  <a:t>m of </a:t>
                </a:r>
                <a:r>
                  <a:rPr lang="it-IT" dirty="0" err="1"/>
                  <a:t>average</a:t>
                </a:r>
                <a:r>
                  <a:rPr lang="it-IT" dirty="0"/>
                  <a:t> position </a:t>
                </a:r>
                <a:r>
                  <a:rPr lang="it-IT" dirty="0" err="1"/>
                  <a:t>variations</a:t>
                </a:r>
                <a:endParaRPr lang="it-IT" dirty="0"/>
              </a:p>
            </p:txBody>
          </p:sp>
        </mc:Choice>
        <mc:Fallback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80E6B28C-25D6-CB4C-929B-A31FAC2E16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3637" y="527107"/>
                <a:ext cx="4496203" cy="2031325"/>
              </a:xfrm>
              <a:prstGeom prst="rect">
                <a:avLst/>
              </a:prstGeom>
              <a:blipFill>
                <a:blip r:embed="rId3"/>
                <a:stretch>
                  <a:fillRect l="-845" t="-1250" b="-375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C61FF8BB-1F1C-BA4F-883D-2C58AF07692A}"/>
              </a:ext>
            </a:extLst>
          </p:cNvPr>
          <p:cNvCxnSpPr/>
          <p:nvPr/>
        </p:nvCxnSpPr>
        <p:spPr>
          <a:xfrm>
            <a:off x="9861326" y="1692491"/>
            <a:ext cx="0" cy="25711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CBB1CC64-7853-E44A-BECD-EC7D521A0652}"/>
              </a:ext>
            </a:extLst>
          </p:cNvPr>
          <p:cNvCxnSpPr>
            <a:cxnSpLocks/>
          </p:cNvCxnSpPr>
          <p:nvPr/>
        </p:nvCxnSpPr>
        <p:spPr>
          <a:xfrm flipV="1">
            <a:off x="5658703" y="2986925"/>
            <a:ext cx="0" cy="2298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7C6E17CE-93B0-AF49-816A-E975990EC1B4}"/>
              </a:ext>
            </a:extLst>
          </p:cNvPr>
          <p:cNvCxnSpPr>
            <a:cxnSpLocks/>
          </p:cNvCxnSpPr>
          <p:nvPr/>
        </p:nvCxnSpPr>
        <p:spPr>
          <a:xfrm flipV="1">
            <a:off x="9747673" y="3887249"/>
            <a:ext cx="0" cy="25281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7303E95-3BFC-514A-920E-30C60FD3E590}"/>
                  </a:ext>
                </a:extLst>
              </p:cNvPr>
              <p:cNvSpPr txBox="1"/>
              <p:nvPr/>
            </p:nvSpPr>
            <p:spPr>
              <a:xfrm>
                <a:off x="7610899" y="1372802"/>
                <a:ext cx="2083391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Target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sz="1600" dirty="0"/>
                  <a:t> and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1600" dirty="0"/>
                  <a:t> average</a:t>
                </a:r>
              </a:p>
            </p:txBody>
          </p:sp>
        </mc:Choice>
        <mc:Fallback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B7303E95-3BFC-514A-920E-30C60FD3E5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899" y="1372802"/>
                <a:ext cx="2083391" cy="338554"/>
              </a:xfrm>
              <a:prstGeom prst="rect">
                <a:avLst/>
              </a:prstGeom>
              <a:blipFill>
                <a:blip r:embed="rId4"/>
                <a:stretch>
                  <a:fillRect l="-1212" t="-7407" r="-606" b="-185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6D95B7-7EA1-8E4E-9B40-4F06A27D0ED9}"/>
              </a:ext>
            </a:extLst>
          </p:cNvPr>
          <p:cNvSpPr txBox="1"/>
          <p:nvPr/>
        </p:nvSpPr>
        <p:spPr>
          <a:xfrm>
            <a:off x="3954590" y="3565405"/>
            <a:ext cx="166289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Intensity</a:t>
            </a:r>
            <a:r>
              <a:rPr lang="it-IT" sz="1600" dirty="0"/>
              <a:t> </a:t>
            </a:r>
            <a:r>
              <a:rPr lang="it-IT" sz="1600" dirty="0" err="1"/>
              <a:t>at</a:t>
            </a:r>
            <a:r>
              <a:rPr lang="it-IT" sz="1600" dirty="0"/>
              <a:t> target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8852669-6988-9346-93E7-677954CA3D31}"/>
                  </a:ext>
                </a:extLst>
              </p:cNvPr>
              <p:cNvSpPr txBox="1"/>
              <p:nvPr/>
            </p:nvSpPr>
            <p:spPr>
              <a:xfrm>
                <a:off x="7664282" y="3207042"/>
                <a:ext cx="1739066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sz="1600" dirty="0"/>
                  <a:t>Target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lang="it-IT" sz="1600" dirty="0"/>
                  <a:t> and </a:t>
                </a:r>
                <a14:m>
                  <m:oMath xmlns:m="http://schemas.openxmlformats.org/officeDocument/2006/math">
                    <m:r>
                      <a:rPr lang="it-IT" sz="1600" i="1" dirty="0" smtClean="0">
                        <a:latin typeface="Cambria Math" panose="02040503050406030204" pitchFamily="18" charset="0"/>
                      </a:rPr>
                      <m:t>𝑦</m:t>
                    </m:r>
                  </m:oMath>
                </a14:m>
                <a:r>
                  <a:rPr lang="it-IT" sz="1600" dirty="0"/>
                  <a:t> size</a:t>
                </a:r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68852669-6988-9346-93E7-677954CA3D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4282" y="3207042"/>
                <a:ext cx="1739066" cy="338554"/>
              </a:xfrm>
              <a:prstGeom prst="rect">
                <a:avLst/>
              </a:prstGeom>
              <a:blipFill>
                <a:blip r:embed="rId5"/>
                <a:stretch>
                  <a:fillRect l="-1449" t="-3704" r="-725" b="-1851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7B59D6A9-1DA2-764B-9800-349C634FF42F}"/>
              </a:ext>
            </a:extLst>
          </p:cNvPr>
          <p:cNvSpPr txBox="1"/>
          <p:nvPr/>
        </p:nvSpPr>
        <p:spPr>
          <a:xfrm>
            <a:off x="3977304" y="5019663"/>
            <a:ext cx="143648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 err="1"/>
              <a:t>Photons</a:t>
            </a:r>
            <a:r>
              <a:rPr lang="it-IT" sz="1600" dirty="0"/>
              <a:t> in SAC</a:t>
            </a:r>
          </a:p>
        </p:txBody>
      </p:sp>
    </p:spTree>
    <p:extLst>
      <p:ext uri="{BB962C8B-B14F-4D97-AF65-F5344CB8AC3E}">
        <p14:creationId xmlns:p14="http://schemas.microsoft.com/office/powerpoint/2010/main" val="33406683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734225A-DCA1-7644-AA4D-EAA68F613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3" y="3320859"/>
            <a:ext cx="4524973" cy="207633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b="1"/>
              <a:t>Modulators upgrade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Immagine 12" descr="Immagine che contiene interni, pavimento&#10;&#10;&#10;&#10;Descrizione generata automaticamente">
            <a:extLst>
              <a:ext uri="{FF2B5EF4-FFF2-40B4-BE49-F238E27FC236}">
                <a16:creationId xmlns:a16="http://schemas.microsoft.com/office/drawing/2014/main" id="{1634F1AC-7036-324A-9286-6F684DD555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66" r="-1" b="37687"/>
          <a:stretch/>
        </p:blipFill>
        <p:spPr>
          <a:xfrm>
            <a:off x="6021086" y="544777"/>
            <a:ext cx="6170914" cy="6313225"/>
          </a:xfrm>
          <a:custGeom>
            <a:avLst/>
            <a:gdLst>
              <a:gd name="connsiteX0" fmla="*/ 3397813 w 6170914"/>
              <a:gd name="connsiteY0" fmla="*/ 0 h 6313225"/>
              <a:gd name="connsiteX1" fmla="*/ 6019731 w 6170914"/>
              <a:gd name="connsiteY1" fmla="*/ 1236489 h 6313225"/>
              <a:gd name="connsiteX2" fmla="*/ 6170914 w 6170914"/>
              <a:gd name="connsiteY2" fmla="*/ 1438663 h 6313225"/>
              <a:gd name="connsiteX3" fmla="*/ 6170914 w 6170914"/>
              <a:gd name="connsiteY3" fmla="*/ 5356963 h 6313225"/>
              <a:gd name="connsiteX4" fmla="*/ 6019731 w 6170914"/>
              <a:gd name="connsiteY4" fmla="*/ 5559138 h 6313225"/>
              <a:gd name="connsiteX5" fmla="*/ 5194591 w 6170914"/>
              <a:gd name="connsiteY5" fmla="*/ 6282226 h 6313225"/>
              <a:gd name="connsiteX6" fmla="*/ 5141791 w 6170914"/>
              <a:gd name="connsiteY6" fmla="*/ 6313225 h 6313225"/>
              <a:gd name="connsiteX7" fmla="*/ 1659199 w 6170914"/>
              <a:gd name="connsiteY7" fmla="*/ 6313225 h 6313225"/>
              <a:gd name="connsiteX8" fmla="*/ 1498064 w 6170914"/>
              <a:gd name="connsiteY8" fmla="*/ 6215333 h 6313225"/>
              <a:gd name="connsiteX9" fmla="*/ 0 w 6170914"/>
              <a:gd name="connsiteY9" fmla="*/ 3397813 h 6313225"/>
              <a:gd name="connsiteX10" fmla="*/ 3397813 w 6170914"/>
              <a:gd name="connsiteY10" fmla="*/ 0 h 6313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575528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A17E7C-AC86-D747-A41B-3AAA3FFEC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PADME integrated luminosity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AD038D0-A512-EA48-A638-D02C10CE7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783" y="719955"/>
            <a:ext cx="6536063" cy="4980766"/>
          </a:xfrm>
          <a:prstGeom prst="rect">
            <a:avLst/>
          </a:prstGeom>
        </p:spPr>
      </p:pic>
      <p:cxnSp>
        <p:nvCxnSpPr>
          <p:cNvPr id="6" name="Connettore 2 5">
            <a:extLst>
              <a:ext uri="{FF2B5EF4-FFF2-40B4-BE49-F238E27FC236}">
                <a16:creationId xmlns:a16="http://schemas.microsoft.com/office/drawing/2014/main" id="{9732DDED-8763-9340-94B0-D46A5CA6F939}"/>
              </a:ext>
            </a:extLst>
          </p:cNvPr>
          <p:cNvCxnSpPr/>
          <p:nvPr/>
        </p:nvCxnSpPr>
        <p:spPr>
          <a:xfrm>
            <a:off x="838200" y="5605670"/>
            <a:ext cx="0" cy="90446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FEEA462-3000-6947-B21D-5991803F1DE9}"/>
              </a:ext>
            </a:extLst>
          </p:cNvPr>
          <p:cNvSpPr txBox="1"/>
          <p:nvPr/>
        </p:nvSpPr>
        <p:spPr>
          <a:xfrm>
            <a:off x="318052" y="6488667"/>
            <a:ext cx="25969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200" dirty="0" err="1"/>
              <a:t>Good</a:t>
            </a:r>
            <a:r>
              <a:rPr lang="it-IT" sz="1200" dirty="0"/>
              <a:t> </a:t>
            </a:r>
            <a:r>
              <a:rPr lang="it-IT" sz="1200" dirty="0" err="1"/>
              <a:t>physics</a:t>
            </a:r>
            <a:r>
              <a:rPr lang="it-IT" sz="1200" dirty="0"/>
              <a:t> data </a:t>
            </a:r>
            <a:r>
              <a:rPr lang="it-IT" sz="1200" dirty="0" err="1"/>
              <a:t>since</a:t>
            </a:r>
            <a:r>
              <a:rPr lang="it-IT" sz="1200" dirty="0"/>
              <a:t> Nov. 1st, 2018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FB1652FE-EC43-034D-A2F2-BBA46559CB81}"/>
              </a:ext>
            </a:extLst>
          </p:cNvPr>
          <p:cNvSpPr/>
          <p:nvPr/>
        </p:nvSpPr>
        <p:spPr>
          <a:xfrm>
            <a:off x="1275073" y="5910028"/>
            <a:ext cx="3163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From 10k </a:t>
            </a:r>
            <a:r>
              <a:rPr lang="it-IT" sz="1200" dirty="0" err="1"/>
              <a:t>positrons</a:t>
            </a:r>
            <a:r>
              <a:rPr lang="it-IT" sz="1200" dirty="0"/>
              <a:t>/</a:t>
            </a:r>
            <a:r>
              <a:rPr lang="it-IT" sz="1200" dirty="0" err="1"/>
              <a:t>pulse</a:t>
            </a:r>
            <a:r>
              <a:rPr lang="it-IT" sz="1200" dirty="0"/>
              <a:t> to 20k </a:t>
            </a:r>
            <a:r>
              <a:rPr lang="it-IT" sz="1200" dirty="0" err="1"/>
              <a:t>positron</a:t>
            </a:r>
            <a:r>
              <a:rPr lang="it-IT" sz="1200" dirty="0"/>
              <a:t>/</a:t>
            </a:r>
            <a:r>
              <a:rPr lang="it-IT" sz="1200" dirty="0" err="1"/>
              <a:t>pulse</a:t>
            </a:r>
            <a:endParaRPr lang="it-IT" sz="1200" dirty="0"/>
          </a:p>
          <a:p>
            <a:r>
              <a:rPr lang="it-IT" sz="1200" dirty="0"/>
              <a:t>(</a:t>
            </a:r>
            <a:r>
              <a:rPr lang="it-IT" sz="1200" dirty="0" err="1"/>
              <a:t>shielding</a:t>
            </a:r>
            <a:r>
              <a:rPr lang="it-IT" sz="1200" dirty="0"/>
              <a:t>)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315027AB-1D25-084B-B5B9-B9B6E379DEB2}"/>
              </a:ext>
            </a:extLst>
          </p:cNvPr>
          <p:cNvSpPr/>
          <p:nvPr/>
        </p:nvSpPr>
        <p:spPr>
          <a:xfrm>
            <a:off x="1523025" y="3658247"/>
            <a:ext cx="133389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200" dirty="0"/>
              <a:t>Trigger </a:t>
            </a:r>
            <a:r>
              <a:rPr lang="it-IT" sz="1200" dirty="0" err="1"/>
              <a:t>board</a:t>
            </a:r>
            <a:r>
              <a:rPr lang="it-IT" sz="1200" dirty="0"/>
              <a:t> fault</a:t>
            </a:r>
          </a:p>
        </p:txBody>
      </p:sp>
      <p:cxnSp>
        <p:nvCxnSpPr>
          <p:cNvPr id="12" name="Connettore 2 11">
            <a:extLst>
              <a:ext uri="{FF2B5EF4-FFF2-40B4-BE49-F238E27FC236}">
                <a16:creationId xmlns:a16="http://schemas.microsoft.com/office/drawing/2014/main" id="{0F370A3F-1449-264E-9606-0D295239DDC3}"/>
              </a:ext>
            </a:extLst>
          </p:cNvPr>
          <p:cNvCxnSpPr>
            <a:cxnSpLocks/>
          </p:cNvCxnSpPr>
          <p:nvPr/>
        </p:nvCxnSpPr>
        <p:spPr>
          <a:xfrm>
            <a:off x="1755913" y="5144067"/>
            <a:ext cx="0" cy="556654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B0555AD2-6015-4A48-9837-29C93956F2E9}"/>
              </a:ext>
            </a:extLst>
          </p:cNvPr>
          <p:cNvCxnSpPr>
            <a:cxnSpLocks/>
          </p:cNvCxnSpPr>
          <p:nvPr/>
        </p:nvCxnSpPr>
        <p:spPr>
          <a:xfrm flipV="1">
            <a:off x="2209848" y="3990397"/>
            <a:ext cx="0" cy="52524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3EE21B0C-1B26-F242-BAF7-8B634E2B1483}"/>
              </a:ext>
            </a:extLst>
          </p:cNvPr>
          <p:cNvCxnSpPr>
            <a:cxnSpLocks/>
          </p:cNvCxnSpPr>
          <p:nvPr/>
        </p:nvCxnSpPr>
        <p:spPr>
          <a:xfrm flipV="1">
            <a:off x="2808827" y="2101446"/>
            <a:ext cx="0" cy="3272592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ttangolo 20">
            <a:extLst>
              <a:ext uri="{FF2B5EF4-FFF2-40B4-BE49-F238E27FC236}">
                <a16:creationId xmlns:a16="http://schemas.microsoft.com/office/drawing/2014/main" id="{B500BE98-EE8A-B94D-BBDB-33864474840B}"/>
              </a:ext>
            </a:extLst>
          </p:cNvPr>
          <p:cNvSpPr/>
          <p:nvPr/>
        </p:nvSpPr>
        <p:spPr>
          <a:xfrm rot="16200000">
            <a:off x="2093474" y="2606751"/>
            <a:ext cx="11192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accent6"/>
                </a:solidFill>
              </a:rPr>
              <a:t>Dec</a:t>
            </a:r>
            <a:r>
              <a:rPr lang="it-IT" dirty="0">
                <a:solidFill>
                  <a:schemeClr val="accent6"/>
                </a:solidFill>
              </a:rPr>
              <a:t>. 2018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DE45D9BE-F6BC-C54C-AF9F-F190A39D0653}"/>
              </a:ext>
            </a:extLst>
          </p:cNvPr>
          <p:cNvSpPr/>
          <p:nvPr/>
        </p:nvSpPr>
        <p:spPr>
          <a:xfrm rot="16200000">
            <a:off x="2447954" y="2606750"/>
            <a:ext cx="10695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 err="1">
                <a:solidFill>
                  <a:schemeClr val="accent6"/>
                </a:solidFill>
              </a:rPr>
              <a:t>Jan</a:t>
            </a:r>
            <a:r>
              <a:rPr lang="it-IT" dirty="0">
                <a:solidFill>
                  <a:schemeClr val="accent6"/>
                </a:solidFill>
              </a:rPr>
              <a:t>. 2019</a:t>
            </a:r>
          </a:p>
        </p:txBody>
      </p:sp>
      <p:cxnSp>
        <p:nvCxnSpPr>
          <p:cNvPr id="23" name="Connettore 1 22">
            <a:extLst>
              <a:ext uri="{FF2B5EF4-FFF2-40B4-BE49-F238E27FC236}">
                <a16:creationId xmlns:a16="http://schemas.microsoft.com/office/drawing/2014/main" id="{AEDFD628-06A1-FF4B-88C6-6E60AEABE0D1}"/>
              </a:ext>
            </a:extLst>
          </p:cNvPr>
          <p:cNvCxnSpPr>
            <a:cxnSpLocks/>
          </p:cNvCxnSpPr>
          <p:nvPr/>
        </p:nvCxnSpPr>
        <p:spPr>
          <a:xfrm flipV="1">
            <a:off x="3365214" y="2101446"/>
            <a:ext cx="0" cy="3272592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1 23">
            <a:extLst>
              <a:ext uri="{FF2B5EF4-FFF2-40B4-BE49-F238E27FC236}">
                <a16:creationId xmlns:a16="http://schemas.microsoft.com/office/drawing/2014/main" id="{DF809FB2-DEE3-BA4A-9071-FDC96ABA6B69}"/>
              </a:ext>
            </a:extLst>
          </p:cNvPr>
          <p:cNvCxnSpPr>
            <a:cxnSpLocks/>
          </p:cNvCxnSpPr>
          <p:nvPr/>
        </p:nvCxnSpPr>
        <p:spPr>
          <a:xfrm flipV="1">
            <a:off x="4485989" y="2072871"/>
            <a:ext cx="0" cy="3272592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tangolo 24">
            <a:extLst>
              <a:ext uri="{FF2B5EF4-FFF2-40B4-BE49-F238E27FC236}">
                <a16:creationId xmlns:a16="http://schemas.microsoft.com/office/drawing/2014/main" id="{C218CFEE-87E6-BF42-BA8B-0D7AA0ACEF9F}"/>
              </a:ext>
            </a:extLst>
          </p:cNvPr>
          <p:cNvSpPr/>
          <p:nvPr/>
        </p:nvSpPr>
        <p:spPr>
          <a:xfrm rot="16200000">
            <a:off x="3328018" y="2606749"/>
            <a:ext cx="1102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Feb. 2019</a:t>
            </a:r>
          </a:p>
        </p:txBody>
      </p:sp>
      <p:cxnSp>
        <p:nvCxnSpPr>
          <p:cNvPr id="26" name="Connettore 1 25">
            <a:extLst>
              <a:ext uri="{FF2B5EF4-FFF2-40B4-BE49-F238E27FC236}">
                <a16:creationId xmlns:a16="http://schemas.microsoft.com/office/drawing/2014/main" id="{AAA08873-9BD3-8A44-B968-720178CF9252}"/>
              </a:ext>
            </a:extLst>
          </p:cNvPr>
          <p:cNvCxnSpPr>
            <a:cxnSpLocks/>
          </p:cNvCxnSpPr>
          <p:nvPr/>
        </p:nvCxnSpPr>
        <p:spPr>
          <a:xfrm flipV="1">
            <a:off x="2107268" y="2074349"/>
            <a:ext cx="0" cy="3272592"/>
          </a:xfrm>
          <a:prstGeom prst="line">
            <a:avLst/>
          </a:prstGeom>
          <a:ln w="28575">
            <a:solidFill>
              <a:schemeClr val="accent6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tangolo 26">
            <a:extLst>
              <a:ext uri="{FF2B5EF4-FFF2-40B4-BE49-F238E27FC236}">
                <a16:creationId xmlns:a16="http://schemas.microsoft.com/office/drawing/2014/main" id="{9F4BBEDD-F66D-FF47-8E82-80072F86AAD0}"/>
              </a:ext>
            </a:extLst>
          </p:cNvPr>
          <p:cNvSpPr/>
          <p:nvPr/>
        </p:nvSpPr>
        <p:spPr>
          <a:xfrm rot="16200000">
            <a:off x="924531" y="2652133"/>
            <a:ext cx="11185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accent6"/>
                </a:solidFill>
              </a:rPr>
              <a:t>Nov. 2018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41BDF2C9-6E9B-1C4A-8C42-09043D71E367}"/>
              </a:ext>
            </a:extLst>
          </p:cNvPr>
          <p:cNvSpPr/>
          <p:nvPr/>
        </p:nvSpPr>
        <p:spPr>
          <a:xfrm>
            <a:off x="6421596" y="5605670"/>
            <a:ext cx="6744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/>
              <a:t>Days</a:t>
            </a:r>
            <a:endParaRPr lang="it-IT" sz="2000" dirty="0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E79F9BE4-39F2-7547-913B-F506EEB4D3D6}"/>
              </a:ext>
            </a:extLst>
          </p:cNvPr>
          <p:cNvSpPr/>
          <p:nvPr/>
        </p:nvSpPr>
        <p:spPr>
          <a:xfrm rot="16200000">
            <a:off x="-838817" y="3289471"/>
            <a:ext cx="2160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2000" dirty="0" err="1"/>
              <a:t>Positrons</a:t>
            </a:r>
            <a:r>
              <a:rPr lang="it-IT" sz="2000" dirty="0"/>
              <a:t> on </a:t>
            </a:r>
            <a:r>
              <a:rPr lang="it-IT" sz="2000" dirty="0" err="1"/>
              <a:t>traget</a:t>
            </a: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25008911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0B27210-D0CA-4654-B3E3-9ABB4F178E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2BA94F85-AC6E-8C48-99E0-89D1D358E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6628" y="1783959"/>
            <a:ext cx="4645250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700" b="1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ASIF phase 2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1DB7C82F-AB7E-4F0C-B829-FA1B9C415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6172782" cy="6858000"/>
          </a:xfrm>
          <a:custGeom>
            <a:avLst/>
            <a:gdLst>
              <a:gd name="connsiteX0" fmla="*/ 6172782 w 6172782"/>
              <a:gd name="connsiteY0" fmla="*/ 0 h 6858000"/>
              <a:gd name="connsiteX1" fmla="*/ 69075 w 6172782"/>
              <a:gd name="connsiteY1" fmla="*/ 0 h 6858000"/>
              <a:gd name="connsiteX2" fmla="*/ 35131 w 6172782"/>
              <a:gd name="connsiteY2" fmla="*/ 267128 h 6858000"/>
              <a:gd name="connsiteX3" fmla="*/ 0 w 6172782"/>
              <a:gd name="connsiteY3" fmla="*/ 962845 h 6858000"/>
              <a:gd name="connsiteX4" fmla="*/ 3276103 w 6172782"/>
              <a:gd name="connsiteY4" fmla="*/ 6782205 h 6858000"/>
              <a:gd name="connsiteX5" fmla="*/ 3407923 w 6172782"/>
              <a:gd name="connsiteY5" fmla="*/ 6858000 h 6858000"/>
              <a:gd name="connsiteX6" fmla="*/ 6172782 w 6172782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172782" h="6858000">
                <a:moveTo>
                  <a:pt x="6172782" y="0"/>
                </a:moveTo>
                <a:lnTo>
                  <a:pt x="69075" y="0"/>
                </a:lnTo>
                <a:lnTo>
                  <a:pt x="35131" y="267128"/>
                </a:lnTo>
                <a:cubicBezTo>
                  <a:pt x="11901" y="495874"/>
                  <a:pt x="0" y="727970"/>
                  <a:pt x="0" y="962845"/>
                </a:cubicBezTo>
                <a:cubicBezTo>
                  <a:pt x="0" y="3429034"/>
                  <a:pt x="1312002" y="5588789"/>
                  <a:pt x="3276103" y="6782205"/>
                </a:cubicBezTo>
                <a:lnTo>
                  <a:pt x="3407923" y="6858000"/>
                </a:lnTo>
                <a:lnTo>
                  <a:pt x="6172782" y="6858000"/>
                </a:ln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70B66945-4967-4040-926D-DCA44313CD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24154" cy="6858000"/>
          </a:xfrm>
          <a:custGeom>
            <a:avLst/>
            <a:gdLst>
              <a:gd name="connsiteX0" fmla="*/ 0 w 6024154"/>
              <a:gd name="connsiteY0" fmla="*/ 0 h 6858000"/>
              <a:gd name="connsiteX1" fmla="*/ 5953780 w 6024154"/>
              <a:gd name="connsiteY1" fmla="*/ 0 h 6858000"/>
              <a:gd name="connsiteX2" fmla="*/ 5989880 w 6024154"/>
              <a:gd name="connsiteY2" fmla="*/ 284091 h 6858000"/>
              <a:gd name="connsiteX3" fmla="*/ 6024154 w 6024154"/>
              <a:gd name="connsiteY3" fmla="*/ 962844 h 6858000"/>
              <a:gd name="connsiteX4" fmla="*/ 2549934 w 6024154"/>
              <a:gd name="connsiteY4" fmla="*/ 6800152 h 6858000"/>
              <a:gd name="connsiteX5" fmla="*/ 2436987 w 6024154"/>
              <a:gd name="connsiteY5" fmla="*/ 6858000 h 6858000"/>
              <a:gd name="connsiteX6" fmla="*/ 0 w 6024154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0" y="0"/>
                </a:moveTo>
                <a:lnTo>
                  <a:pt x="5953780" y="0"/>
                </a:lnTo>
                <a:lnTo>
                  <a:pt x="5989880" y="284091"/>
                </a:lnTo>
                <a:cubicBezTo>
                  <a:pt x="6012544" y="507260"/>
                  <a:pt x="6024154" y="733696"/>
                  <a:pt x="6024154" y="962844"/>
                </a:cubicBezTo>
                <a:cubicBezTo>
                  <a:pt x="6024154" y="3483472"/>
                  <a:pt x="4619336" y="5675986"/>
                  <a:pt x="2549934" y="6800152"/>
                </a:cubicBezTo>
                <a:lnTo>
                  <a:pt x="243698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CF307C82-7DE1-DC48-85F8-FCC45C2114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99128" y="1800739"/>
            <a:ext cx="1888350" cy="1888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647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199A908-F4B9-F645-AF41-B323DC8BB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Premesse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4847EE-930C-B04B-8041-9D487DF0B6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67973"/>
            <a:ext cx="8259596" cy="4172034"/>
          </a:xfrm>
        </p:spPr>
        <p:txBody>
          <a:bodyPr lIns="90000">
            <a:noAutofit/>
          </a:bodyPr>
          <a:lstStyle/>
          <a:p>
            <a:pPr marL="0" indent="0">
              <a:buNone/>
            </a:pPr>
            <a:r>
              <a:rPr lang="it-IT" sz="2400" dirty="0"/>
              <a:t>ASIF: Progetto sulle infrastrutture per irraggiamento di interesse spaziale di ASI con ENEA e INFN (LNF e LNS, LNL, TIFPA)</a:t>
            </a:r>
          </a:p>
          <a:p>
            <a:pPr>
              <a:buFont typeface="Wingdings" pitchFamily="2" charset="2"/>
              <a:buChar char="§"/>
            </a:pPr>
            <a:r>
              <a:rPr lang="it-IT" sz="2400" dirty="0"/>
              <a:t>Fase 1 (1 anno) </a:t>
            </a:r>
            <a:r>
              <a:rPr lang="it-IT" sz="2400" b="1" dirty="0"/>
              <a:t>completata</a:t>
            </a:r>
            <a:r>
              <a:rPr lang="it-IT" sz="2400" dirty="0"/>
              <a:t>, circa 1.5M, di cui </a:t>
            </a:r>
            <a:r>
              <a:rPr lang="it-IT" sz="2400" b="1" dirty="0"/>
              <a:t>60k</a:t>
            </a:r>
            <a:r>
              <a:rPr lang="it-IT" sz="2400" dirty="0"/>
              <a:t> per LNF</a:t>
            </a:r>
          </a:p>
          <a:p>
            <a:pPr lvl="1">
              <a:buFont typeface="Wingdings" pitchFamily="2" charset="2"/>
              <a:buChar char="§"/>
            </a:pPr>
            <a:r>
              <a:rPr lang="it-IT" sz="2000" dirty="0"/>
              <a:t>Adeguamento alle direttive ESA per irraggiamenti (ESCC)</a:t>
            </a:r>
          </a:p>
          <a:p>
            <a:pPr lvl="1">
              <a:buFont typeface="Wingdings" pitchFamily="2" charset="2"/>
              <a:buChar char="§"/>
            </a:pPr>
            <a:r>
              <a:rPr lang="it-IT" sz="2000" dirty="0"/>
              <a:t>Attività di studio e caratterizzazione che hanno portato a un vero e proprio </a:t>
            </a:r>
            <a:r>
              <a:rPr lang="it-IT" sz="2000" dirty="0" err="1"/>
              <a:t>run</a:t>
            </a:r>
            <a:r>
              <a:rPr lang="it-IT" sz="2000" dirty="0"/>
              <a:t> di irraggiamento con un proto-cliente (TRAD)</a:t>
            </a:r>
          </a:p>
          <a:p>
            <a:pPr lvl="1">
              <a:buFont typeface="Wingdings" pitchFamily="2" charset="2"/>
              <a:buChar char="§"/>
            </a:pPr>
            <a:r>
              <a:rPr lang="it-IT" sz="2000" dirty="0"/>
              <a:t>Si è dimostrato:</a:t>
            </a:r>
          </a:p>
          <a:p>
            <a:pPr lvl="2">
              <a:buFont typeface="Wingdings" pitchFamily="2" charset="2"/>
              <a:buChar char="§"/>
            </a:pPr>
            <a:r>
              <a:rPr lang="it-IT" sz="1600" dirty="0"/>
              <a:t>La fattibilità e la capacità di controllare la dose e l’uniformità</a:t>
            </a:r>
          </a:p>
          <a:p>
            <a:pPr lvl="2">
              <a:buFont typeface="Wingdings" pitchFamily="2" charset="2"/>
              <a:buChar char="§"/>
            </a:pPr>
            <a:r>
              <a:rPr lang="it-IT" sz="1600" dirty="0"/>
              <a:t>La necessità di </a:t>
            </a:r>
            <a:r>
              <a:rPr lang="it-IT" sz="1600" b="1" dirty="0">
                <a:solidFill>
                  <a:srgbClr val="FF0000"/>
                </a:solidFill>
              </a:rPr>
              <a:t>aumentare il flusso a bassa energia </a:t>
            </a:r>
            <a:r>
              <a:rPr lang="it-IT" sz="1600" dirty="0"/>
              <a:t>e quindi – di fatto – la scarsa utilizzabilità del </a:t>
            </a:r>
            <a:r>
              <a:rPr lang="it-IT" sz="1600" b="1" dirty="0"/>
              <a:t>fascio secondario</a:t>
            </a:r>
            <a:r>
              <a:rPr lang="it-IT" sz="1600" dirty="0"/>
              <a:t> del </a:t>
            </a:r>
            <a:r>
              <a:rPr lang="it-IT" sz="1600" dirty="0" err="1"/>
              <a:t>linac</a:t>
            </a:r>
            <a:endParaRPr lang="it-IT" sz="1600" dirty="0"/>
          </a:p>
          <a:p>
            <a:pPr>
              <a:buFont typeface="Wingdings" pitchFamily="2" charset="2"/>
              <a:buChar char="§"/>
            </a:pPr>
            <a:r>
              <a:rPr lang="it-IT" sz="2400" dirty="0"/>
              <a:t>Dopo la fase di studio, una </a:t>
            </a:r>
            <a:r>
              <a:rPr lang="it-IT" sz="2400" b="1" dirty="0">
                <a:solidFill>
                  <a:srgbClr val="FF0000"/>
                </a:solidFill>
              </a:rPr>
              <a:t>fase 2 più operativa</a:t>
            </a:r>
          </a:p>
          <a:p>
            <a:pPr lvl="1">
              <a:buFont typeface="Wingdings" pitchFamily="2" charset="2"/>
              <a:buChar char="§"/>
            </a:pPr>
            <a:r>
              <a:rPr lang="it-IT" sz="2000" dirty="0"/>
              <a:t>Possibilità di un maggiore coinvolgimento (e </a:t>
            </a:r>
            <a:r>
              <a:rPr lang="it-IT" sz="2000" b="1" dirty="0"/>
              <a:t>finanziamento</a:t>
            </a:r>
            <a:r>
              <a:rPr lang="it-IT" sz="2000" dirty="0"/>
              <a:t>) per LNF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C9B90531-8C6B-6F4D-A24B-C27949186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 dirty="0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92667B6-D78A-6347-BAE8-DDD75CFFA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832E7-F573-0941-9F2F-9E0932B978D0}" type="slidenum">
              <a:rPr lang="it-IT" smtClean="0"/>
              <a:t>22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98CB5C0E-549C-7849-AE7F-B07CC08F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7326" y="955073"/>
            <a:ext cx="2356189" cy="2576689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4A4A7D5-D433-DB42-87E0-3F52965B1CE2}"/>
              </a:ext>
            </a:extLst>
          </p:cNvPr>
          <p:cNvPicPr/>
          <p:nvPr/>
        </p:nvPicPr>
        <p:blipFill rotWithShape="1">
          <a:blip r:embed="rId3"/>
          <a:srcRect r="18723"/>
          <a:stretch/>
        </p:blipFill>
        <p:spPr>
          <a:xfrm>
            <a:off x="8249214" y="3535276"/>
            <a:ext cx="3718214" cy="212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6204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9E31481-B3B7-4040-89CA-E1FBC63343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/>
              <a:t>Tempi e taglia del progetto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7E939C-7B6F-F048-AFAD-ACF3A084F6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677731"/>
            <a:ext cx="12192000" cy="1974029"/>
          </a:xfrm>
          <a:solidFill>
            <a:schemeClr val="bg2"/>
          </a:solidFill>
        </p:spPr>
        <p:txBody>
          <a:bodyPr>
            <a:normAutofit lnSpcReduction="10000"/>
          </a:bodyPr>
          <a:lstStyle/>
          <a:p>
            <a:pPr>
              <a:buFont typeface="Wingdings" pitchFamily="2" charset="2"/>
              <a:buChar char="§"/>
            </a:pPr>
            <a:r>
              <a:rPr lang="it-IT" dirty="0"/>
              <a:t>Definizione del Work Package di LNF nell’ambito di ASIF-2 entro il </a:t>
            </a:r>
            <a:r>
              <a:rPr lang="it-IT" b="1" dirty="0"/>
              <a:t>15 gennaio ‘19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Firma dell’accordo e partenza del finanziamento e del progetto: </a:t>
            </a:r>
            <a:r>
              <a:rPr lang="it-IT" b="1" dirty="0"/>
              <a:t>marzo-aprile ‘19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Durata: </a:t>
            </a:r>
            <a:r>
              <a:rPr lang="it-IT" b="1" dirty="0"/>
              <a:t>2 anni</a:t>
            </a:r>
          </a:p>
          <a:p>
            <a:pPr>
              <a:buFont typeface="Wingdings" pitchFamily="2" charset="2"/>
              <a:buChar char="§"/>
            </a:pPr>
            <a:r>
              <a:rPr lang="it-IT" dirty="0"/>
              <a:t>Ordine di grandezza del finanziamento: </a:t>
            </a:r>
            <a:r>
              <a:rPr lang="it-IT" b="1" dirty="0"/>
              <a:t>0.5M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5EE5F86-C268-ED4A-B5A7-A77E9CAB31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Valente</a:t>
            </a: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5B1550-182C-F349-A3B3-A1AB20C8B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1832E7-F573-0941-9F2F-9E0932B978D0}" type="slidenum">
              <a:rPr lang="it-IT" smtClean="0"/>
              <a:t>23</a:t>
            </a:fld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131D4A-EF78-8840-B24D-16B77869A9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452" r="15073"/>
          <a:stretch/>
        </p:blipFill>
        <p:spPr>
          <a:xfrm>
            <a:off x="65314" y="2690949"/>
            <a:ext cx="5172892" cy="403899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F9F12D5A-11AE-5748-95E4-91AFC59F1B2A}"/>
                  </a:ext>
                </a:extLst>
              </p:cNvPr>
              <p:cNvSpPr/>
              <p:nvPr/>
            </p:nvSpPr>
            <p:spPr>
              <a:xfrm>
                <a:off x="5782492" y="3244334"/>
                <a:ext cx="4566507" cy="18774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it-IT" sz="2400" b="1" dirty="0" err="1">
                    <a:solidFill>
                      <a:srgbClr val="FF0000"/>
                    </a:solidFill>
                  </a:rPr>
                  <a:t>Electrons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 err="1">
                    <a:solidFill>
                      <a:srgbClr val="FF0000"/>
                    </a:solidFill>
                  </a:rPr>
                  <a:t>irradiation</a:t>
                </a:r>
                <a:r>
                  <a:rPr lang="it-IT" sz="2400" b="1" dirty="0">
                    <a:solidFill>
                      <a:srgbClr val="FF0000"/>
                    </a:solidFill>
                  </a:rPr>
                  <a:t> </a:t>
                </a:r>
                <a:r>
                  <a:rPr lang="it-IT" sz="2400" b="1" dirty="0" err="1">
                    <a:solidFill>
                      <a:srgbClr val="FF0000"/>
                    </a:solidFill>
                  </a:rPr>
                  <a:t>requirements</a:t>
                </a:r>
                <a:endParaRPr lang="it-IT" sz="2400" b="1" dirty="0">
                  <a:solidFill>
                    <a:srgbClr val="FF0000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it-IT" dirty="0" err="1">
                    <a:solidFill>
                      <a:schemeClr val="tx1"/>
                    </a:solidFill>
                  </a:rPr>
                  <a:t>Fluence</a:t>
                </a:r>
                <a:r>
                  <a:rPr lang="it-IT" dirty="0"/>
                  <a:t>: up to </a:t>
                </a:r>
                <a:r>
                  <a:rPr lang="it-IT" dirty="0">
                    <a:sym typeface="Wingdings" panose="05000000000000000000" pitchFamily="2" charset="2"/>
                  </a:rPr>
                  <a:t>10</a:t>
                </a:r>
                <a:r>
                  <a:rPr lang="it-IT" baseline="30000" dirty="0"/>
                  <a:t>15 </a:t>
                </a:r>
                <a:r>
                  <a:rPr lang="it-IT" dirty="0">
                    <a:sym typeface="Wingdings" panose="05000000000000000000" pitchFamily="2" charset="2"/>
                  </a:rPr>
                  <a:t>cm</a:t>
                </a:r>
                <a:r>
                  <a:rPr lang="it-IT" baseline="30000" dirty="0">
                    <a:sym typeface="Wingdings" panose="05000000000000000000" pitchFamily="2" charset="2"/>
                  </a:rPr>
                  <a:t>-</a:t>
                </a:r>
                <a:r>
                  <a:rPr lang="it-IT" baseline="30000" dirty="0"/>
                  <a:t>2</a:t>
                </a:r>
                <a:endParaRPr lang="it-IT" dirty="0">
                  <a:solidFill>
                    <a:schemeClr val="tx1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it-IT" dirty="0" err="1">
                    <a:solidFill>
                      <a:schemeClr val="tx1"/>
                    </a:solidFill>
                  </a:rPr>
                  <a:t>Flux</a:t>
                </a:r>
                <a:r>
                  <a:rPr lang="it-IT" dirty="0">
                    <a:solidFill>
                      <a:schemeClr val="tx1"/>
                    </a:solidFill>
                  </a:rPr>
                  <a:t>: 4</a:t>
                </a:r>
                <a14:m>
                  <m:oMath xmlns:m="http://schemas.openxmlformats.org/officeDocument/2006/math">
                    <m:r>
                      <a:rPr lang="it-IT" i="1" dirty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10</a:t>
                </a:r>
                <a:r>
                  <a:rPr lang="it-IT" baseline="30000" dirty="0">
                    <a:solidFill>
                      <a:schemeClr val="tx1"/>
                    </a:solidFill>
                  </a:rPr>
                  <a:t>15 </a:t>
                </a:r>
                <a:r>
                  <a:rPr lang="it-IT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cm</a:t>
                </a:r>
                <a:r>
                  <a:rPr lang="it-IT" baseline="30000" dirty="0">
                    <a:solidFill>
                      <a:schemeClr val="tx1"/>
                    </a:solidFill>
                    <a:sym typeface="Wingdings" panose="05000000000000000000" pitchFamily="2" charset="2"/>
                  </a:rPr>
                  <a:t>-</a:t>
                </a:r>
                <a:r>
                  <a:rPr lang="it-IT" baseline="30000" dirty="0">
                    <a:solidFill>
                      <a:schemeClr val="tx1"/>
                    </a:solidFill>
                  </a:rPr>
                  <a:t>2 </a:t>
                </a:r>
                <a:r>
                  <a:rPr lang="it-IT" dirty="0">
                    <a:solidFill>
                      <a:schemeClr val="tx1"/>
                    </a:solidFill>
                  </a:rPr>
                  <a:t>h</a:t>
                </a:r>
                <a:r>
                  <a:rPr lang="it-IT" baseline="30000" dirty="0">
                    <a:solidFill>
                      <a:schemeClr val="tx1"/>
                    </a:solidFill>
                  </a:rPr>
                  <a:t>-1</a:t>
                </a:r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dirty="0">
                    <a:solidFill>
                      <a:schemeClr val="tx1"/>
                    </a:solidFill>
                  </a:rPr>
                  <a:t> </a:t>
                </a:r>
                <a:r>
                  <a:rPr lang="it-IT" b="1" dirty="0">
                    <a:solidFill>
                      <a:srgbClr val="FF0000"/>
                    </a:solidFill>
                  </a:rPr>
                  <a:t>1</a:t>
                </a:r>
                <a14:m>
                  <m:oMath xmlns:m="http://schemas.openxmlformats.org/officeDocument/2006/math">
                    <m:r>
                      <a:rPr lang="it-IT" b="1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b="1" dirty="0">
                    <a:solidFill>
                      <a:srgbClr val="FF0000"/>
                    </a:solidFill>
                  </a:rPr>
                  <a:t>10</a:t>
                </a:r>
                <a:r>
                  <a:rPr lang="it-IT" b="1" baseline="30000" dirty="0">
                    <a:solidFill>
                      <a:srgbClr val="FF0000"/>
                    </a:solidFill>
                  </a:rPr>
                  <a:t>12</a:t>
                </a:r>
                <a:r>
                  <a:rPr lang="it-IT" b="1" dirty="0">
                    <a:solidFill>
                      <a:srgbClr val="FF0000"/>
                    </a:solidFill>
                  </a:rPr>
                  <a:t> cm</a:t>
                </a:r>
                <a:r>
                  <a:rPr lang="it-IT" b="1" baseline="30000" dirty="0">
                    <a:solidFill>
                      <a:srgbClr val="FF0000"/>
                    </a:solidFill>
                  </a:rPr>
                  <a:t>-2 </a:t>
                </a:r>
                <a:r>
                  <a:rPr lang="it-IT" b="1" dirty="0">
                    <a:solidFill>
                      <a:srgbClr val="FF0000"/>
                    </a:solidFill>
                  </a:rPr>
                  <a:t>s</a:t>
                </a:r>
                <a:r>
                  <a:rPr lang="it-IT" b="1" baseline="30000" dirty="0">
                    <a:solidFill>
                      <a:srgbClr val="FF0000"/>
                    </a:solidFill>
                  </a:rPr>
                  <a:t>-1</a:t>
                </a:r>
                <a:endParaRPr lang="it-IT" b="1" baseline="30000" dirty="0">
                  <a:solidFill>
                    <a:schemeClr val="tx1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Energy: </a:t>
                </a:r>
                <a:r>
                  <a:rPr lang="it-IT" b="1" dirty="0">
                    <a:solidFill>
                      <a:srgbClr val="FF0000"/>
                    </a:solidFill>
                  </a:rPr>
                  <a:t>1– 3 </a:t>
                </a:r>
                <a:r>
                  <a:rPr lang="it-IT" b="1" dirty="0" err="1">
                    <a:solidFill>
                      <a:srgbClr val="FF0000"/>
                    </a:solidFill>
                  </a:rPr>
                  <a:t>MeV</a:t>
                </a:r>
                <a:endParaRPr lang="it-IT" b="1" dirty="0">
                  <a:solidFill>
                    <a:srgbClr val="FF0000"/>
                  </a:solidFill>
                </a:endParaRPr>
              </a:p>
              <a:p>
                <a:pPr marL="285750" indent="-285750">
                  <a:spcAft>
                    <a:spcPts val="600"/>
                  </a:spcAft>
                  <a:buFont typeface="Wingdings" pitchFamily="2" charset="2"/>
                  <a:buChar char="§"/>
                </a:pPr>
                <a:r>
                  <a:rPr lang="it-IT" dirty="0">
                    <a:solidFill>
                      <a:schemeClr val="tx1"/>
                    </a:solidFill>
                  </a:rPr>
                  <a:t>Area: up to </a:t>
                </a:r>
                <a:r>
                  <a:rPr lang="it-IT" b="1" dirty="0">
                    <a:solidFill>
                      <a:srgbClr val="FF0000"/>
                    </a:solidFill>
                  </a:rPr>
                  <a:t>2</a:t>
                </a:r>
                <a14:m>
                  <m:oMath xmlns:m="http://schemas.openxmlformats.org/officeDocument/2006/math">
                    <m:r>
                      <a:rPr lang="it-IT" b="1" i="1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it-IT" b="1" dirty="0">
                    <a:solidFill>
                      <a:srgbClr val="FF0000"/>
                    </a:solidFill>
                  </a:rPr>
                  <a:t>2 cm</a:t>
                </a:r>
                <a:r>
                  <a:rPr lang="it-IT" b="1" baseline="30000" dirty="0">
                    <a:solidFill>
                      <a:srgbClr val="FF0000"/>
                    </a:solidFill>
                  </a:rPr>
                  <a:t>2</a:t>
                </a:r>
                <a:r>
                  <a:rPr lang="it-IT" dirty="0"/>
                  <a:t>, </a:t>
                </a:r>
                <a:r>
                  <a:rPr lang="it-IT" dirty="0" err="1"/>
                  <a:t>few</a:t>
                </a:r>
                <a:r>
                  <a:rPr lang="it-IT" dirty="0"/>
                  <a:t> % </a:t>
                </a:r>
                <a:r>
                  <a:rPr lang="it-IT" dirty="0" err="1"/>
                  <a:t>uniformity</a:t>
                </a:r>
                <a:endParaRPr lang="it-IT" dirty="0"/>
              </a:p>
            </p:txBody>
          </p:sp>
        </mc:Choice>
        <mc:Fallback>
          <p:sp>
            <p:nvSpPr>
              <p:cNvPr id="8" name="Rettangolo 7">
                <a:extLst>
                  <a:ext uri="{FF2B5EF4-FFF2-40B4-BE49-F238E27FC236}">
                    <a16:creationId xmlns:a16="http://schemas.microsoft.com/office/drawing/2014/main" id="{F9F12D5A-11AE-5748-95E4-91AFC59F1B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2492" y="3244334"/>
                <a:ext cx="4566507" cy="1877437"/>
              </a:xfrm>
              <a:prstGeom prst="rect">
                <a:avLst/>
              </a:prstGeom>
              <a:blipFill>
                <a:blip r:embed="rId3"/>
                <a:stretch>
                  <a:fillRect l="-1939" t="-2013" r="-831" b="-469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17948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3AD538-2C3B-384B-8D2A-064F35849E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Modulators</a:t>
            </a:r>
            <a:r>
              <a:rPr lang="it-IT" b="1" dirty="0"/>
              <a:t> upgrade: PFN </a:t>
            </a:r>
            <a:r>
              <a:rPr lang="it-IT" b="1" dirty="0" err="1"/>
              <a:t>charging</a:t>
            </a:r>
            <a:r>
              <a:rPr lang="it-IT" b="1" dirty="0"/>
              <a:t> </a:t>
            </a:r>
            <a:r>
              <a:rPr lang="it-IT" b="1" dirty="0" err="1"/>
              <a:t>supplies</a:t>
            </a:r>
            <a:endParaRPr lang="it-IT" b="1" dirty="0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241BB189-319C-5A4D-968D-DF4320440BD8}"/>
              </a:ext>
            </a:extLst>
          </p:cNvPr>
          <p:cNvSpPr/>
          <p:nvPr/>
        </p:nvSpPr>
        <p:spPr>
          <a:xfrm>
            <a:off x="3060342" y="2282930"/>
            <a:ext cx="286520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TDK-Lambda </a:t>
            </a:r>
          </a:p>
          <a:p>
            <a:r>
              <a:rPr lang="en-US" dirty="0"/>
              <a:t>junction box</a:t>
            </a:r>
          </a:p>
          <a:p>
            <a:endParaRPr lang="en-US" dirty="0"/>
          </a:p>
          <a:p>
            <a:r>
              <a:rPr lang="en-US" dirty="0"/>
              <a:t>and charging power supplies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F6BE7D41-130E-E445-8BF9-50E0209C6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611" y="2060028"/>
            <a:ext cx="2485064" cy="186379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F03EF35-DECA-BA48-B1B7-1622A26E5317}"/>
                  </a:ext>
                </a:extLst>
              </p:cNvPr>
              <p:cNvSpPr txBox="1"/>
              <p:nvPr/>
            </p:nvSpPr>
            <p:spPr>
              <a:xfrm>
                <a:off x="7256610" y="3923826"/>
                <a:ext cx="413011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PFN Charging Time 10 </a:t>
                </a:r>
                <a:r>
                  <a:rPr lang="en-US" dirty="0" err="1"/>
                  <a:t>ms</a:t>
                </a:r>
                <a:r>
                  <a:rPr lang="en-US" dirty="0"/>
                  <a:t>, 40kV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320A</a:t>
                </a:r>
              </a:p>
            </p:txBody>
          </p:sp>
        </mc:Choice>
        <mc:Fallback>
          <p:sp>
            <p:nvSpPr>
              <p:cNvPr id="7" name="CasellaDiTesto 6">
                <a:extLst>
                  <a:ext uri="{FF2B5EF4-FFF2-40B4-BE49-F238E27FC236}">
                    <a16:creationId xmlns:a16="http://schemas.microsoft.com/office/drawing/2014/main" id="{9F03EF35-DECA-BA48-B1B7-1622A26E53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56610" y="3923826"/>
                <a:ext cx="4130113" cy="369332"/>
              </a:xfrm>
              <a:prstGeom prst="rect">
                <a:avLst/>
              </a:prstGeom>
              <a:blipFill>
                <a:blip r:embed="rId3"/>
                <a:stretch>
                  <a:fillRect l="-917" t="-6667" b="-2333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Immagine 7">
            <a:extLst>
              <a:ext uri="{FF2B5EF4-FFF2-40B4-BE49-F238E27FC236}">
                <a16:creationId xmlns:a16="http://schemas.microsoft.com/office/drawing/2014/main" id="{C560B1FA-51C7-7946-AE5A-AC20A8A435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506" t="39698" r="17326" b="18259"/>
          <a:stretch/>
        </p:blipFill>
        <p:spPr>
          <a:xfrm>
            <a:off x="7256611" y="4655168"/>
            <a:ext cx="1605769" cy="1521325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03C6E7-5BB5-DE4F-8D2F-80B57162B6DE}"/>
              </a:ext>
            </a:extLst>
          </p:cNvPr>
          <p:cNvSpPr txBox="1"/>
          <p:nvPr/>
        </p:nvSpPr>
        <p:spPr>
          <a:xfrm>
            <a:off x="7149192" y="6176493"/>
            <a:ext cx="5171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Test of Simulated Remote control and local control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F3E64B35-6B42-2C42-8590-AA2F31C56A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792" t="10791"/>
          <a:stretch/>
        </p:blipFill>
        <p:spPr>
          <a:xfrm>
            <a:off x="134669" y="649357"/>
            <a:ext cx="2789282" cy="6117946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6E6FF358-6926-5C46-9767-7F6F899A1CBD}"/>
              </a:ext>
            </a:extLst>
          </p:cNvPr>
          <p:cNvSpPr/>
          <p:nvPr/>
        </p:nvSpPr>
        <p:spPr>
          <a:xfrm>
            <a:off x="3060342" y="1258678"/>
            <a:ext cx="27689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filament power supply</a:t>
            </a: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941EC79D-2900-F842-B582-FB6B14BA4D0C}"/>
              </a:ext>
            </a:extLst>
          </p:cNvPr>
          <p:cNvSpPr/>
          <p:nvPr/>
        </p:nvSpPr>
        <p:spPr>
          <a:xfrm>
            <a:off x="3060342" y="6176493"/>
            <a:ext cx="255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Self-made cooling system</a:t>
            </a:r>
          </a:p>
        </p:txBody>
      </p:sp>
    </p:spTree>
    <p:extLst>
      <p:ext uri="{BB962C8B-B14F-4D97-AF65-F5344CB8AC3E}">
        <p14:creationId xmlns:p14="http://schemas.microsoft.com/office/powerpoint/2010/main" val="36993098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824843-569C-9346-B653-559F9E5F39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Modulators</a:t>
            </a:r>
            <a:r>
              <a:rPr lang="it-IT" b="1" dirty="0"/>
              <a:t> upgrade: PFN </a:t>
            </a:r>
            <a:r>
              <a:rPr lang="it-IT" b="1" dirty="0" err="1"/>
              <a:t>charging</a:t>
            </a:r>
            <a:r>
              <a:rPr lang="it-IT" b="1" dirty="0"/>
              <a:t> </a:t>
            </a:r>
            <a:r>
              <a:rPr lang="it-IT" b="1" dirty="0" err="1"/>
              <a:t>supplies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23F171B-7FBB-9146-B3F3-ADB13D59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85" y="649357"/>
            <a:ext cx="3423741" cy="256780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BC6BD6A9-C0BB-4442-BE56-26D76E9AE634}"/>
              </a:ext>
            </a:extLst>
          </p:cNvPr>
          <p:cNvSpPr/>
          <p:nvPr/>
        </p:nvSpPr>
        <p:spPr>
          <a:xfrm>
            <a:off x="3756626" y="652382"/>
            <a:ext cx="41503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TDK-Lambda power supplies tests OK</a:t>
            </a:r>
          </a:p>
          <a:p>
            <a:r>
              <a:rPr lang="en-US" dirty="0"/>
              <a:t>(Mod. D)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FA97272-B54E-FE47-9EBD-E2E5974BC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36223" y="609568"/>
            <a:ext cx="3476792" cy="260759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id="{7E9FA6DB-9922-C04C-9160-79CE337EE4A2}"/>
              </a:ext>
            </a:extLst>
          </p:cNvPr>
          <p:cNvSpPr/>
          <p:nvPr/>
        </p:nvSpPr>
        <p:spPr>
          <a:xfrm>
            <a:off x="5529823" y="2847830"/>
            <a:ext cx="30064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Up to 150 MW at SLED output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479999A-460D-C848-AC03-586A3440EF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885" y="3429000"/>
            <a:ext cx="2515418" cy="3353891"/>
          </a:xfrm>
          <a:prstGeom prst="rect">
            <a:avLst/>
          </a:prstGeo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E45118F3-D6D6-304D-BFA8-696C1665001D}"/>
              </a:ext>
            </a:extLst>
          </p:cNvPr>
          <p:cNvSpPr/>
          <p:nvPr/>
        </p:nvSpPr>
        <p:spPr>
          <a:xfrm>
            <a:off x="2882720" y="3429000"/>
            <a:ext cx="215834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New </a:t>
            </a:r>
            <a:r>
              <a:rPr lang="en-US" dirty="0" err="1"/>
              <a:t>Thyratron</a:t>
            </a:r>
            <a:r>
              <a:rPr lang="en-US" dirty="0"/>
              <a:t> setup</a:t>
            </a:r>
          </a:p>
          <a:p>
            <a:r>
              <a:rPr lang="en-US" dirty="0"/>
              <a:t>(Mod. B)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6464E75A-9470-B949-BADC-939E0F4C44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6223" y="3433345"/>
            <a:ext cx="2518955" cy="3353890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0688DE84-D542-3349-A13F-9A6A6C0FA716}"/>
              </a:ext>
            </a:extLst>
          </p:cNvPr>
          <p:cNvSpPr/>
          <p:nvPr/>
        </p:nvSpPr>
        <p:spPr>
          <a:xfrm>
            <a:off x="6918151" y="3435972"/>
            <a:ext cx="16180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Faulty capacitors</a:t>
            </a:r>
          </a:p>
          <a:p>
            <a:r>
              <a:rPr lang="en-US" dirty="0"/>
              <a:t>(Mod. D and C)</a:t>
            </a:r>
          </a:p>
        </p:txBody>
      </p:sp>
    </p:spTree>
    <p:extLst>
      <p:ext uri="{BB962C8B-B14F-4D97-AF65-F5344CB8AC3E}">
        <p14:creationId xmlns:p14="http://schemas.microsoft.com/office/powerpoint/2010/main" val="4279131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81E019-35E8-C641-B02A-F036A7AE5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/>
              <a:t>New modulator construction ongoing</a:t>
            </a:r>
          </a:p>
        </p:txBody>
      </p:sp>
      <p:pic>
        <p:nvPicPr>
          <p:cNvPr id="4" name="Immagine 3" descr="Immagine che contiene interni, parete, pavimento&#10;&#10;&#10;&#10;Descrizione generata automaticamente">
            <a:extLst>
              <a:ext uri="{FF2B5EF4-FFF2-40B4-BE49-F238E27FC236}">
                <a16:creationId xmlns:a16="http://schemas.microsoft.com/office/drawing/2014/main" id="{6F9102CA-490D-8F48-9FDA-E9B307FE63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25694" y="311727"/>
            <a:ext cx="4675909" cy="623454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C55DBEEF-D21A-2143-89EB-8AFA0B040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2633" y="1300645"/>
            <a:ext cx="2163674" cy="3854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159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2C3F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E7005737-7036-DD4C-844D-EE2E41D4F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BTF line splitting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991337E-25EC-5E4E-93B6-4C045783B7B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33" y="102795"/>
            <a:ext cx="5794010" cy="3259126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14D7DE11-ED8B-5E44-A674-00894E070E0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47333" y="3964033"/>
            <a:ext cx="5794010" cy="2791172"/>
          </a:xfrm>
          <a:prstGeom prst="rect">
            <a:avLst/>
          </a:prstGeom>
        </p:spPr>
      </p:pic>
      <p:sp>
        <p:nvSpPr>
          <p:cNvPr id="3" name="Freccia giù 2">
            <a:extLst>
              <a:ext uri="{FF2B5EF4-FFF2-40B4-BE49-F238E27FC236}">
                <a16:creationId xmlns:a16="http://schemas.microsoft.com/office/drawing/2014/main" id="{7FFF830D-9A39-ED4F-930B-904C4EEAC925}"/>
              </a:ext>
            </a:extLst>
          </p:cNvPr>
          <p:cNvSpPr/>
          <p:nvPr/>
        </p:nvSpPr>
        <p:spPr>
          <a:xfrm>
            <a:off x="7550479" y="3496080"/>
            <a:ext cx="483476" cy="535033"/>
          </a:xfrm>
          <a:prstGeom prst="downArrow">
            <a:avLst/>
          </a:prstGeom>
          <a:solidFill>
            <a:srgbClr val="44546A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30423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FFE50B3D-0AFE-334B-8E44-28D8780F37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22" b="5590"/>
          <a:stretch/>
        </p:blipFill>
        <p:spPr>
          <a:xfrm>
            <a:off x="70536" y="605078"/>
            <a:ext cx="9232041" cy="2292622"/>
          </a:xfrm>
          <a:prstGeom prst="rect">
            <a:avLst/>
          </a:prstGeom>
        </p:spPr>
      </p:pic>
      <p:sp>
        <p:nvSpPr>
          <p:cNvPr id="11" name="Titolo 1">
            <a:extLst>
              <a:ext uri="{FF2B5EF4-FFF2-40B4-BE49-F238E27FC236}">
                <a16:creationId xmlns:a16="http://schemas.microsoft.com/office/drawing/2014/main" id="{63AA6614-7783-E146-8C00-C2B64C2982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649356"/>
          </a:xfrm>
        </p:spPr>
        <p:txBody>
          <a:bodyPr/>
          <a:lstStyle/>
          <a:p>
            <a:r>
              <a:rPr lang="en-GB" b="1"/>
              <a:t>Experimental hall 2 – new bunker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E00ED08-AE25-3E48-9308-1A19502B3F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6" y="4563942"/>
            <a:ext cx="9232041" cy="2145653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3AE50E00-1AC0-5F47-BF33-EEE8FE0D7093}"/>
              </a:ext>
            </a:extLst>
          </p:cNvPr>
          <p:cNvSpPr txBox="1"/>
          <p:nvPr/>
        </p:nvSpPr>
        <p:spPr>
          <a:xfrm>
            <a:off x="70536" y="2911794"/>
            <a:ext cx="363311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sz="1600" dirty="0"/>
              <a:t>All concrete blocks delivered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/>
              <a:t>Lateral shielding installed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/>
              <a:t>Bins to be tested under load (January)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sz="1600" dirty="0"/>
              <a:t>Bunker to be completed (January) 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904FA729-CCDE-0D4C-8826-9E87573C84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17452" y="2563351"/>
            <a:ext cx="2665174" cy="2292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810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D3FA453-3770-4444-8275-D8FB05FE8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/>
              <a:t>Power</a:t>
            </a:r>
            <a:r>
              <a:rPr lang="it-IT" b="1" dirty="0"/>
              <a:t> </a:t>
            </a:r>
            <a:r>
              <a:rPr lang="it-IT" b="1" dirty="0" err="1"/>
              <a:t>supplies</a:t>
            </a:r>
            <a:endParaRPr lang="it-IT" b="1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DA559406-9D95-D447-844D-E3102416E954}"/>
              </a:ext>
            </a:extLst>
          </p:cNvPr>
          <p:cNvSpPr txBox="1"/>
          <p:nvPr/>
        </p:nvSpPr>
        <p:spPr>
          <a:xfrm>
            <a:off x="0" y="649357"/>
            <a:ext cx="623263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New BTF PS room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Room 17 and 18 available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Electricity, conditioning and cooling preparation starting from Dec. 20 (Christmas stop for LINAC/PADME)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Cable tray ready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Power cables to be laid down during shutdown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Power supplies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All power supplies of new magnets delivered </a:t>
            </a:r>
            <a:r>
              <a:rPr lang="en-GB" b="1" dirty="0"/>
              <a:t>yesterday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Now at MEA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Quadrupoles PS to be installed in one of our racks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DHPTB102/DCSTB200 rack to be moved in the new BTF PS room in January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GB" dirty="0"/>
              <a:t>Control test program available</a:t>
            </a:r>
          </a:p>
          <a:p>
            <a:pPr marL="742950" lvl="1" indent="-285750">
              <a:buFont typeface="Wingdings" pitchFamily="2" charset="2"/>
              <a:buChar char="§"/>
            </a:pPr>
            <a:r>
              <a:rPr lang="en-GB" dirty="0"/>
              <a:t>SAT tests as soon as connected to load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92682229-2AB6-8C41-90F9-DEFE5D8D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4209"/>
          <a:stretch/>
        </p:blipFill>
        <p:spPr>
          <a:xfrm>
            <a:off x="8066075" y="4047914"/>
            <a:ext cx="4018434" cy="2744735"/>
          </a:xfrm>
          <a:prstGeom prst="rect">
            <a:avLst/>
          </a:prstGeom>
        </p:spPr>
      </p:pic>
      <p:pic>
        <p:nvPicPr>
          <p:cNvPr id="7" name="Immagine 6" descr="Immagine che contiene interni, frigorifero, pavimento, armadietto&#10;&#10;&#10;&#10;Descrizione generata automaticamente">
            <a:extLst>
              <a:ext uri="{FF2B5EF4-FFF2-40B4-BE49-F238E27FC236}">
                <a16:creationId xmlns:a16="http://schemas.microsoft.com/office/drawing/2014/main" id="{BD4F9141-CB57-DB4D-984B-4A44B5BC7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5301" y="65351"/>
            <a:ext cx="2908978" cy="3878637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B7627A1-0F71-C04F-B76F-26BEBF1B39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6642" y="65351"/>
            <a:ext cx="2478171" cy="3878637"/>
          </a:xfrm>
          <a:prstGeom prst="rect">
            <a:avLst/>
          </a:prstGeom>
        </p:spPr>
      </p:pic>
      <p:sp>
        <p:nvSpPr>
          <p:cNvPr id="11" name="Freccia destra 10">
            <a:extLst>
              <a:ext uri="{FF2B5EF4-FFF2-40B4-BE49-F238E27FC236}">
                <a16:creationId xmlns:a16="http://schemas.microsoft.com/office/drawing/2014/main" id="{3AC823EB-5F60-B94D-B096-D87CC6F15856}"/>
              </a:ext>
            </a:extLst>
          </p:cNvPr>
          <p:cNvSpPr/>
          <p:nvPr/>
        </p:nvSpPr>
        <p:spPr>
          <a:xfrm rot="5400000">
            <a:off x="10101951" y="3750220"/>
            <a:ext cx="1087551" cy="445113"/>
          </a:xfrm>
          <a:prstGeom prst="rightArrow">
            <a:avLst>
              <a:gd name="adj1" fmla="val 50000"/>
              <a:gd name="adj2" fmla="val 56957"/>
            </a:avLst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Freccia destra 11">
            <a:extLst>
              <a:ext uri="{FF2B5EF4-FFF2-40B4-BE49-F238E27FC236}">
                <a16:creationId xmlns:a16="http://schemas.microsoft.com/office/drawing/2014/main" id="{9F68000C-BFD8-DA4A-93D8-C65D8C607E3C}"/>
              </a:ext>
            </a:extLst>
          </p:cNvPr>
          <p:cNvSpPr/>
          <p:nvPr/>
        </p:nvSpPr>
        <p:spPr>
          <a:xfrm rot="3073331">
            <a:off x="10280891" y="4690930"/>
            <a:ext cx="942576" cy="445113"/>
          </a:xfrm>
          <a:prstGeom prst="rightArrow">
            <a:avLst>
              <a:gd name="adj1" fmla="val 50000"/>
              <a:gd name="adj2" fmla="val 56957"/>
            </a:avLst>
          </a:prstGeom>
          <a:solidFill>
            <a:srgbClr val="FF0000">
              <a:alpha val="50196"/>
            </a:srgbClr>
          </a:solidFill>
          <a:ln>
            <a:noFill/>
          </a:ln>
          <a:scene3d>
            <a:camera prst="isometricLeftDown">
              <a:rot lat="21150975" lon="2874000" rev="19256006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destra 12">
            <a:extLst>
              <a:ext uri="{FF2B5EF4-FFF2-40B4-BE49-F238E27FC236}">
                <a16:creationId xmlns:a16="http://schemas.microsoft.com/office/drawing/2014/main" id="{1AC71D18-8DE1-B543-8CE8-A7B7FD803E36}"/>
              </a:ext>
            </a:extLst>
          </p:cNvPr>
          <p:cNvSpPr/>
          <p:nvPr/>
        </p:nvSpPr>
        <p:spPr>
          <a:xfrm rot="5220434">
            <a:off x="10471052" y="5688168"/>
            <a:ext cx="825045" cy="304019"/>
          </a:xfrm>
          <a:prstGeom prst="rightArrow">
            <a:avLst>
              <a:gd name="adj1" fmla="val 50000"/>
              <a:gd name="adj2" fmla="val 56957"/>
            </a:avLst>
          </a:prstGeom>
          <a:solidFill>
            <a:srgbClr val="FF00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90823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5858787-E1D6-1F4C-B686-0255BC1052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New </a:t>
            </a:r>
            <a:r>
              <a:rPr lang="en-US" sz="2600" b="1" dirty="0">
                <a:solidFill>
                  <a:srgbClr val="FFFFFF"/>
                </a:solidFill>
              </a:rPr>
              <a:t>magnets</a:t>
            </a:r>
            <a:endParaRPr lang="en-US" sz="26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5C8D383-0BB3-FA41-B018-4CA64FD6215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DEDED"/>
              </a:clrFrom>
              <a:clrTo>
                <a:srgbClr val="EDEDED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655317" y="57152"/>
            <a:ext cx="6273800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62230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1116</Words>
  <Application>Microsoft Macintosh PowerPoint</Application>
  <PresentationFormat>Widescreen</PresentationFormat>
  <Paragraphs>149</Paragraphs>
  <Slides>23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Cambria Math</vt:lpstr>
      <vt:lpstr>Wingdings</vt:lpstr>
      <vt:lpstr>Tema di Office</vt:lpstr>
      <vt:lpstr>BTF/LINAC upgrade status</vt:lpstr>
      <vt:lpstr>Modulators upgrade</vt:lpstr>
      <vt:lpstr>Modulators upgrade: PFN charging supplies</vt:lpstr>
      <vt:lpstr>Modulators upgrade: PFN charging supplies</vt:lpstr>
      <vt:lpstr>New modulator construction ongoing</vt:lpstr>
      <vt:lpstr>BTF line splitting</vt:lpstr>
      <vt:lpstr>Experimental hall 2 – new bunker</vt:lpstr>
      <vt:lpstr>Power supplies</vt:lpstr>
      <vt:lpstr>New magnets</vt:lpstr>
      <vt:lpstr>Presentazione standard di PowerPoint</vt:lpstr>
      <vt:lpstr>To do list: new magnets</vt:lpstr>
      <vt:lpstr>BTF-2 installation</vt:lpstr>
      <vt:lpstr>To do list</vt:lpstr>
      <vt:lpstr>Open points</vt:lpstr>
      <vt:lpstr>Presentazione standard di PowerPoint</vt:lpstr>
      <vt:lpstr>Presentazione standard di PowerPoint</vt:lpstr>
      <vt:lpstr>PADME run status</vt:lpstr>
      <vt:lpstr>Long beam-pulse optimization</vt:lpstr>
      <vt:lpstr>Run stability</vt:lpstr>
      <vt:lpstr>PADME integrated luminosity</vt:lpstr>
      <vt:lpstr>ASIF phase 2</vt:lpstr>
      <vt:lpstr>Premesse</vt:lpstr>
      <vt:lpstr>Tempi e taglia del progetto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BTF/LINAC upgrade status</dc:title>
  <dc:creator>paolo valente</dc:creator>
  <cp:lastModifiedBy>paolo valente</cp:lastModifiedBy>
  <cp:revision>2</cp:revision>
  <dcterms:created xsi:type="dcterms:W3CDTF">2018-12-14T08:43:28Z</dcterms:created>
  <dcterms:modified xsi:type="dcterms:W3CDTF">2018-12-14T08:50:27Z</dcterms:modified>
</cp:coreProperties>
</file>