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677" r:id="rId2"/>
  </p:sldMasterIdLst>
  <p:notesMasterIdLst>
    <p:notesMasterId r:id="rId59"/>
  </p:notesMasterIdLst>
  <p:handoutMasterIdLst>
    <p:handoutMasterId r:id="rId60"/>
  </p:handoutMasterIdLst>
  <p:sldIdLst>
    <p:sldId id="411" r:id="rId3"/>
    <p:sldId id="406" r:id="rId4"/>
    <p:sldId id="407" r:id="rId5"/>
    <p:sldId id="343" r:id="rId6"/>
    <p:sldId id="404" r:id="rId7"/>
    <p:sldId id="387" r:id="rId8"/>
    <p:sldId id="344" r:id="rId9"/>
    <p:sldId id="409" r:id="rId10"/>
    <p:sldId id="346" r:id="rId11"/>
    <p:sldId id="402" r:id="rId12"/>
    <p:sldId id="403" r:id="rId13"/>
    <p:sldId id="412" r:id="rId14"/>
    <p:sldId id="401" r:id="rId15"/>
    <p:sldId id="375" r:id="rId16"/>
    <p:sldId id="413" r:id="rId17"/>
    <p:sldId id="414" r:id="rId18"/>
    <p:sldId id="415" r:id="rId19"/>
    <p:sldId id="416" r:id="rId20"/>
    <p:sldId id="417" r:id="rId21"/>
    <p:sldId id="418" r:id="rId22"/>
    <p:sldId id="419" r:id="rId23"/>
    <p:sldId id="388" r:id="rId24"/>
    <p:sldId id="420" r:id="rId25"/>
    <p:sldId id="421" r:id="rId26"/>
    <p:sldId id="422" r:id="rId27"/>
    <p:sldId id="423" r:id="rId28"/>
    <p:sldId id="424" r:id="rId29"/>
    <p:sldId id="426" r:id="rId30"/>
    <p:sldId id="440" r:id="rId31"/>
    <p:sldId id="427" r:id="rId32"/>
    <p:sldId id="393" r:id="rId33"/>
    <p:sldId id="425" r:id="rId34"/>
    <p:sldId id="428" r:id="rId35"/>
    <p:sldId id="429" r:id="rId36"/>
    <p:sldId id="433" r:id="rId37"/>
    <p:sldId id="430" r:id="rId38"/>
    <p:sldId id="431" r:id="rId39"/>
    <p:sldId id="434" r:id="rId40"/>
    <p:sldId id="436" r:id="rId41"/>
    <p:sldId id="439" r:id="rId42"/>
    <p:sldId id="437" r:id="rId43"/>
    <p:sldId id="438" r:id="rId44"/>
    <p:sldId id="385" r:id="rId45"/>
    <p:sldId id="435" r:id="rId46"/>
    <p:sldId id="263" r:id="rId47"/>
    <p:sldId id="260" r:id="rId48"/>
    <p:sldId id="389" r:id="rId49"/>
    <p:sldId id="395" r:id="rId50"/>
    <p:sldId id="265" r:id="rId51"/>
    <p:sldId id="266" r:id="rId52"/>
    <p:sldId id="378" r:id="rId53"/>
    <p:sldId id="396" r:id="rId54"/>
    <p:sldId id="390" r:id="rId55"/>
    <p:sldId id="275" r:id="rId56"/>
    <p:sldId id="397" r:id="rId57"/>
    <p:sldId id="398" r:id="rId58"/>
  </p:sldIdLst>
  <p:sldSz cx="9144000" cy="6858000" type="screen4x3"/>
  <p:notesSz cx="6858000" cy="9144000"/>
  <p:defaultTex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FFE3E3"/>
    <a:srgbClr val="FFFF99"/>
    <a:srgbClr val="FFFFCC"/>
    <a:srgbClr val="3399FF"/>
    <a:srgbClr val="0066CC"/>
    <a:srgbClr val="0000FF"/>
    <a:srgbClr val="99CCFF"/>
    <a:srgbClr val="6699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4" autoAdjust="0"/>
    <p:restoredTop sz="95332" autoAdjust="0"/>
  </p:normalViewPr>
  <p:slideViewPr>
    <p:cSldViewPr>
      <p:cViewPr varScale="1">
        <p:scale>
          <a:sx n="83" d="100"/>
          <a:sy n="83" d="100"/>
        </p:scale>
        <p:origin x="1738" y="8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230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24000"/>
              </a:lnSpc>
              <a:buClr>
                <a:srgbClr val="000000"/>
              </a:buClr>
              <a:buSzPct val="100000"/>
              <a:buFont typeface="Arial" panose="020B0604020202020204" pitchFamily="34" charset="0"/>
              <a:buNone/>
              <a:defRPr sz="1200">
                <a:solidFill>
                  <a:srgbClr val="000000"/>
                </a:solidFill>
              </a:defRPr>
            </a:lvl1pPr>
          </a:lstStyle>
          <a:p>
            <a:pPr>
              <a:defRPr/>
            </a:pPr>
            <a:endParaRPr lang="it-IT" altLang="it-IT"/>
          </a:p>
        </p:txBody>
      </p:sp>
      <p:sp>
        <p:nvSpPr>
          <p:cNvPr id="20173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24000"/>
              </a:lnSpc>
              <a:buClr>
                <a:srgbClr val="000000"/>
              </a:buClr>
              <a:buSzPct val="100000"/>
              <a:buFont typeface="Arial" panose="020B0604020202020204" pitchFamily="34" charset="0"/>
              <a:buNone/>
              <a:defRPr sz="1200">
                <a:solidFill>
                  <a:srgbClr val="000000"/>
                </a:solidFill>
              </a:defRPr>
            </a:lvl1pPr>
          </a:lstStyle>
          <a:p>
            <a:pPr>
              <a:defRPr/>
            </a:pPr>
            <a:endParaRPr lang="it-IT" altLang="it-IT"/>
          </a:p>
        </p:txBody>
      </p:sp>
      <p:sp>
        <p:nvSpPr>
          <p:cNvPr id="20173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lnSpc>
                <a:spcPct val="124000"/>
              </a:lnSpc>
              <a:buClr>
                <a:srgbClr val="000000"/>
              </a:buClr>
              <a:buSzPct val="100000"/>
              <a:buFont typeface="Arial" panose="020B0604020202020204" pitchFamily="34" charset="0"/>
              <a:buNone/>
              <a:defRPr sz="1200">
                <a:solidFill>
                  <a:srgbClr val="000000"/>
                </a:solidFill>
              </a:defRPr>
            </a:lvl1pPr>
          </a:lstStyle>
          <a:p>
            <a:pPr>
              <a:defRPr/>
            </a:pPr>
            <a:endParaRPr lang="it-IT" altLang="it-IT"/>
          </a:p>
        </p:txBody>
      </p:sp>
      <p:sp>
        <p:nvSpPr>
          <p:cNvPr id="20173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lnSpc>
                <a:spcPct val="124000"/>
              </a:lnSpc>
              <a:buClr>
                <a:srgbClr val="000000"/>
              </a:buClr>
              <a:buSzPct val="100000"/>
              <a:buFont typeface="Arial" panose="020B0604020202020204" pitchFamily="34" charset="0"/>
              <a:buNone/>
              <a:defRPr sz="1200">
                <a:solidFill>
                  <a:srgbClr val="000000"/>
                </a:solidFill>
              </a:defRPr>
            </a:lvl1pPr>
          </a:lstStyle>
          <a:p>
            <a:pPr>
              <a:defRPr/>
            </a:pPr>
            <a:fld id="{DB9139E2-C209-4655-9544-1D5246AE1F37}"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it-IT" smtClean="0"/>
          </a:p>
        </p:txBody>
      </p:sp>
      <p:sp>
        <p:nvSpPr>
          <p:cNvPr id="2"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endParaRPr lang="en-GB" altLang="it-IT"/>
          </a:p>
        </p:txBody>
      </p:sp>
      <p:sp>
        <p:nvSpPr>
          <p:cNvPr id="2051"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endParaRPr lang="en-GB" altLang="it-IT"/>
          </a:p>
        </p:txBody>
      </p:sp>
      <p:sp>
        <p:nvSpPr>
          <p:cNvPr id="2053"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smtClean="0"/>
          </a:p>
        </p:txBody>
      </p:sp>
      <p:sp>
        <p:nvSpPr>
          <p:cNvPr id="2054" name="Rectangle 6"/>
          <p:cNvSpPr>
            <a:spLocks noGrp="1" noChangeArrowheads="1"/>
          </p:cNvSpPr>
          <p:nvPr>
            <p:ph type="ftr"/>
          </p:nvPr>
        </p:nvSpPr>
        <p:spPr bwMode="auto">
          <a:xfrm>
            <a:off x="0" y="8685213"/>
            <a:ext cx="29702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endParaRPr lang="en-GB" altLang="it-IT"/>
          </a:p>
        </p:txBody>
      </p:sp>
      <p:sp>
        <p:nvSpPr>
          <p:cNvPr id="2055"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411C8A04-14B5-40D5-B26E-88502190F71F}"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A6559F97-99A6-423B-81BB-5B48E843F547}" type="slidenum">
              <a:rPr lang="en-GB" altLang="it-IT" smtClean="0">
                <a:latin typeface="Arial" panose="020B0604020202020204" pitchFamily="34" charset="0"/>
              </a:rPr>
              <a:pPr>
                <a:spcBef>
                  <a:spcPct val="0"/>
                </a:spcBef>
                <a:buFont typeface="Arial" panose="020B0604020202020204" pitchFamily="34" charset="0"/>
                <a:buNone/>
              </a:pPr>
              <a:t>14</a:t>
            </a:fld>
            <a:endParaRPr lang="en-GB" altLang="it-IT" smtClean="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Rappresentazione schematica di uno sciame di raggi cosmici prodotto quando una particella primaria (in questo caso un protone) interagisce con i nuclei dell’atmosfera terrestre. Nella realtà, gli sciami possono essere composti anche da milioni di particelle, con una complessa storia di interazioni a catena, produzioni, assorbimenti o decadimenti spontanei.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45FCCCCE-2F51-4139-A87F-934067779D37}" type="slidenum">
              <a:rPr lang="en-GB" altLang="it-IT" smtClean="0">
                <a:latin typeface="Arial" panose="020B0604020202020204" pitchFamily="34" charset="0"/>
              </a:rPr>
              <a:pPr>
                <a:spcBef>
                  <a:spcPct val="0"/>
                </a:spcBef>
                <a:buFont typeface="Arial" panose="020B0604020202020204" pitchFamily="34" charset="0"/>
                <a:buNone/>
              </a:pPr>
              <a:t>50</a:t>
            </a:fld>
            <a:endParaRPr lang="en-GB" altLang="it-IT" smtClean="0">
              <a:latin typeface="Arial" panose="020B0604020202020204" pitchFamily="34" charset="0"/>
            </a:endParaRPr>
          </a:p>
        </p:txBody>
      </p:sp>
      <p:sp>
        <p:nvSpPr>
          <p:cNvPr id="399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39940" name="Text Box 2"/>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Ogni tank è un cilindro in polietilene contenente 12 tonnellate di acqua purificata. Le particelle dello sciame che arrivano a terra producono luce cherenkov nell’acqua contenuta nelle tanks e questa luce è raccolta da 3 fotomoltiplicatori.  Le pareti interne sono altamente riflettenti per evitare che la luce prodotta sia assorbita dalle pareti. </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I PMT e l’elettronica sono alimentati da una batteria e 2 pannelli solari perche ogni tank deve essere completamente autonoma, data l’estensione della superficie da coprire..</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Ogni tank ha inoltre un’antenna GPS e un’antenna per l’invio dei dati registrati al sistema centrale di acquisizione, che si trova nell’office building.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386CE5AE-FE5D-453F-85A6-6628E80F39AE}" type="slidenum">
              <a:rPr lang="en-GB" altLang="it-IT" smtClean="0">
                <a:latin typeface="Arial" panose="020B0604020202020204" pitchFamily="34" charset="0"/>
              </a:rPr>
              <a:pPr>
                <a:spcBef>
                  <a:spcPct val="0"/>
                </a:spcBef>
                <a:buFont typeface="Arial" panose="020B0604020202020204" pitchFamily="34" charset="0"/>
                <a:buNone/>
              </a:pPr>
              <a:t>52</a:t>
            </a:fld>
            <a:endParaRPr lang="en-GB" altLang="it-IT" smtClean="0">
              <a:latin typeface="Arial" panose="020B0604020202020204" pitchFamily="34" charset="0"/>
            </a:endParaRPr>
          </a:p>
        </p:txBody>
      </p:sp>
      <p:sp>
        <p:nvSpPr>
          <p:cNvPr id="4301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43012" name="Text Box 3"/>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Ai bordi dell’array di superficie sono collocati 4 rivelatori di fluorescenza (chiamati in gergo occhi!): LL, LM, LA,CO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738152DC-C21E-413A-AAB6-ACDF785314D8}" type="slidenum">
              <a:rPr lang="en-GB" altLang="it-IT" smtClean="0">
                <a:latin typeface="Arial" panose="020B0604020202020204" pitchFamily="34" charset="0"/>
              </a:rPr>
              <a:pPr>
                <a:spcBef>
                  <a:spcPct val="0"/>
                </a:spcBef>
                <a:buFont typeface="Arial" panose="020B0604020202020204" pitchFamily="34" charset="0"/>
                <a:buNone/>
              </a:pPr>
              <a:t>53</a:t>
            </a:fld>
            <a:endParaRPr lang="en-GB" altLang="it-IT" smtClean="0">
              <a:latin typeface="Arial" panose="020B0604020202020204" pitchFamily="34" charset="0"/>
            </a:endParaRPr>
          </a:p>
        </p:txBody>
      </p:sp>
      <p:sp>
        <p:nvSpPr>
          <p:cNvPr id="45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45060" name="Text Box 3"/>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RISTRUTTURARE LA SLIDE!!!</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La luce di fluorescenza prodotta al passaggio delle particelle cariche in atmosfera, passa attraverso un diaframma del diametro di circa 2m e attraverso un filtro UV che seleziona la luce di fluorescenza (che ha lunghezza d’onda tra 300-400nm). </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La luce è riflessa su uno specchio con un raggio di curvatura di 3.5 m e focalizzata su una camera di PMT che costituisce l’elemento principale del telescopio e il vero apparato di misura. La camera è una matrice di 440 fotomoltiplicatori di forma esagonale con FOV di 30° per 30°. Ogni pixel, cioè ogni PMT, copre in cielo un angolo solido di circa 1.5° per 1.5°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8B29610A-4525-4807-B451-081353D1F414}" type="slidenum">
              <a:rPr lang="en-GB" altLang="it-IT" smtClean="0">
                <a:latin typeface="Arial" panose="020B0604020202020204" pitchFamily="34" charset="0"/>
              </a:rPr>
              <a:pPr>
                <a:spcBef>
                  <a:spcPct val="0"/>
                </a:spcBef>
                <a:buFont typeface="Arial" panose="020B0604020202020204" pitchFamily="34" charset="0"/>
                <a:buNone/>
              </a:pPr>
              <a:t>54</a:t>
            </a:fld>
            <a:endParaRPr lang="en-GB" altLang="it-IT" smtClean="0">
              <a:latin typeface="Arial" panose="020B0604020202020204" pitchFamily="34" charset="0"/>
            </a:endParaRPr>
          </a:p>
        </p:txBody>
      </p:sp>
      <p:sp>
        <p:nvSpPr>
          <p:cNvPr id="481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48132" name="Text Box 2"/>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Questo è un esempio di evento stereo ibrido..osservato da due rivelatori di fluroescenza e dal rivelatore di superficie. </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Queste sono le tracce nei telescopi di fuorescenza. Quelli colorati sono i fotomoltiplicatori della camera che hanno registrato un segnale e sono usati per determinare la direzione di arrivo dello sciame e il numero di particelle dello sciame stesso.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89220264-0DF7-45E5-9E6F-1FD5368ECAC6}" type="slidenum">
              <a:rPr lang="en-GB" altLang="it-IT" smtClean="0">
                <a:latin typeface="Arial" panose="020B0604020202020204" pitchFamily="34" charset="0"/>
              </a:rPr>
              <a:pPr>
                <a:spcBef>
                  <a:spcPct val="0"/>
                </a:spcBef>
                <a:buFont typeface="Arial" panose="020B0604020202020204" pitchFamily="34" charset="0"/>
                <a:buNone/>
              </a:pPr>
              <a:t>55</a:t>
            </a:fld>
            <a:endParaRPr lang="en-GB" altLang="it-IT" smtClean="0">
              <a:latin typeface="Arial" panose="020B0604020202020204" pitchFamily="34" charset="0"/>
            </a:endParaRPr>
          </a:p>
        </p:txBody>
      </p:sp>
      <p:sp>
        <p:nvSpPr>
          <p:cNvPr id="501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50180" name="Text Box 2"/>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L’installazione delle tanks nella pampa non è semplice…Le tank sono montate in un edificio, alle spalle dell’Office Building e da qui portate (ancora prive di acqua) nella pampa dove vengono riempite di acqua purissima,viene installata l’elettronica e montato il pannello solare..</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Ovviamente il trasporto delle tank nella pampa non è semplice e in alcuni casi le zone in cui devono essere insatallate le tank non è facilmente raggiungibile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3" name="Segnaposto note 2"/>
          <p:cNvSpPr>
            <a:spLocks noGrp="1"/>
          </p:cNvSpPr>
          <p:nvPr>
            <p:ph type="body" idx="1"/>
          </p:nvPr>
        </p:nvSpPr>
        <p:spPr/>
        <p:txBody>
          <a:bodyPr>
            <a:normAutofit fontScale="70000" lnSpcReduction="20000"/>
          </a:bodyPr>
          <a:lstStyle/>
          <a:p>
            <a:pPr eaLnBrk="1" hangingPunct="1">
              <a:defRPr/>
            </a:pPr>
            <a:r>
              <a:rPr lang="en-US" sz="1300" dirty="0" smtClean="0"/>
              <a:t>The main objective of this additional array of detectors is to add an extra measurement of the</a:t>
            </a:r>
          </a:p>
          <a:p>
            <a:pPr eaLnBrk="1" hangingPunct="1">
              <a:defRPr/>
            </a:pPr>
            <a:r>
              <a:rPr lang="en-US" sz="1300" dirty="0" smtClean="0"/>
              <a:t>particles in the EAS independent of the measurements made with the water-Cherenkov detectors.</a:t>
            </a:r>
          </a:p>
          <a:p>
            <a:pPr eaLnBrk="1" hangingPunct="1">
              <a:defRPr/>
            </a:pPr>
            <a:r>
              <a:rPr lang="en-US" sz="1300" dirty="0" smtClean="0"/>
              <a:t>To achieve the maximum advantage from this additional measurement, the shower</a:t>
            </a:r>
          </a:p>
          <a:p>
            <a:pPr eaLnBrk="1" hangingPunct="1">
              <a:defRPr/>
            </a:pPr>
            <a:r>
              <a:rPr lang="en-US" sz="1300" dirty="0" smtClean="0"/>
              <a:t>should be sampled in the position of the WCD with a detector that has a different response</a:t>
            </a:r>
          </a:p>
          <a:p>
            <a:pPr eaLnBrk="1" hangingPunct="1">
              <a:defRPr/>
            </a:pPr>
            <a:r>
              <a:rPr lang="en-US" sz="1300" dirty="0" smtClean="0"/>
              <a:t>to the basic components of the EAS compared to the present stations. Additionally, the</a:t>
            </a:r>
          </a:p>
          <a:p>
            <a:pPr eaLnBrk="1" hangingPunct="1">
              <a:defRPr/>
            </a:pPr>
            <a:r>
              <a:rPr lang="en-US" sz="1300" dirty="0" smtClean="0"/>
              <a:t>additional detector has to be reliable, easy to realize and install, and has to have minimal</a:t>
            </a:r>
          </a:p>
          <a:p>
            <a:pPr eaLnBrk="1" hangingPunct="1">
              <a:defRPr/>
            </a:pPr>
            <a:r>
              <a:rPr lang="it-IT" sz="1300" dirty="0" err="1" smtClean="0"/>
              <a:t>maintenance</a:t>
            </a:r>
            <a:r>
              <a:rPr lang="it-IT" sz="1300" dirty="0" smtClean="0"/>
              <a:t>.</a:t>
            </a:r>
          </a:p>
          <a:p>
            <a:pPr eaLnBrk="1" hangingPunct="1">
              <a:defRPr/>
            </a:pPr>
            <a:r>
              <a:rPr lang="en-US" sz="1300" dirty="0" smtClean="0"/>
              <a:t>The design chosen consists of a detector based on a plane of plastic </a:t>
            </a:r>
            <a:r>
              <a:rPr lang="en-US" sz="1300" dirty="0" err="1" smtClean="0"/>
              <a:t>scintillator</a:t>
            </a:r>
            <a:r>
              <a:rPr lang="en-US" sz="1300" dirty="0" smtClean="0"/>
              <a:t> positioned</a:t>
            </a:r>
          </a:p>
          <a:p>
            <a:pPr eaLnBrk="1" hangingPunct="1">
              <a:defRPr/>
            </a:pPr>
            <a:r>
              <a:rPr lang="en-US" sz="1300" dirty="0" smtClean="0"/>
              <a:t>on top of the existing surface detectors, and read in an integral way using only one </a:t>
            </a:r>
            <a:r>
              <a:rPr lang="en-US" sz="1300" dirty="0" err="1" smtClean="0"/>
              <a:t>photodetector</a:t>
            </a:r>
            <a:r>
              <a:rPr lang="en-US" sz="1300" dirty="0" smtClean="0"/>
              <a:t>.</a:t>
            </a:r>
          </a:p>
          <a:p>
            <a:pPr eaLnBrk="1" hangingPunct="1">
              <a:defRPr/>
            </a:pPr>
            <a:r>
              <a:rPr lang="en-US" sz="1300" dirty="0" smtClean="0"/>
              <a:t>With this technique, the signal collected with the </a:t>
            </a:r>
            <a:r>
              <a:rPr lang="en-US" sz="1300" dirty="0" err="1" smtClean="0"/>
              <a:t>scintillator</a:t>
            </a:r>
            <a:r>
              <a:rPr lang="en-US" sz="1300" dirty="0" smtClean="0"/>
              <a:t> unit can be compared</a:t>
            </a:r>
          </a:p>
          <a:p>
            <a:pPr eaLnBrk="1" hangingPunct="1">
              <a:defRPr/>
            </a:pPr>
            <a:r>
              <a:rPr lang="en-US" sz="1300" dirty="0" smtClean="0"/>
              <a:t>directly with the signals collected in the WCD. In particular, the amplitude and time distribution</a:t>
            </a:r>
          </a:p>
          <a:p>
            <a:pPr eaLnBrk="1" hangingPunct="1">
              <a:defRPr/>
            </a:pPr>
            <a:r>
              <a:rPr lang="en-US" sz="1300" dirty="0" smtClean="0"/>
              <a:t>of the collected signal in the </a:t>
            </a:r>
            <a:r>
              <a:rPr lang="en-US" sz="1300" dirty="0" err="1" smtClean="0"/>
              <a:t>scintillator</a:t>
            </a:r>
            <a:r>
              <a:rPr lang="en-US" sz="1300" dirty="0" smtClean="0"/>
              <a:t> are different from those coming from the</a:t>
            </a:r>
          </a:p>
          <a:p>
            <a:pPr eaLnBrk="1" hangingPunct="1">
              <a:defRPr/>
            </a:pPr>
            <a:r>
              <a:rPr lang="en-US" sz="1300" dirty="0" smtClean="0"/>
              <a:t>signals collected by the WCD tanks due to the fact that the signal in the </a:t>
            </a:r>
            <a:r>
              <a:rPr lang="en-US" sz="1300" dirty="0" err="1" smtClean="0"/>
              <a:t>scintillator</a:t>
            </a:r>
            <a:r>
              <a:rPr lang="en-US" sz="1300" dirty="0" smtClean="0"/>
              <a:t> will</a:t>
            </a:r>
          </a:p>
          <a:p>
            <a:pPr eaLnBrk="1" hangingPunct="1">
              <a:defRPr/>
            </a:pPr>
            <a:r>
              <a:rPr lang="en-US" sz="1300" dirty="0" smtClean="0"/>
              <a:t>be dominated by signals from electrons while the WCD will be dominated by photons and</a:t>
            </a:r>
          </a:p>
          <a:p>
            <a:pPr eaLnBrk="1" hangingPunct="1">
              <a:defRPr/>
            </a:pPr>
            <a:r>
              <a:rPr lang="it-IT" sz="1300" dirty="0" err="1" smtClean="0"/>
              <a:t>muons</a:t>
            </a:r>
            <a:r>
              <a:rPr lang="it-IT" sz="1300" dirty="0" smtClean="0"/>
              <a:t>. </a:t>
            </a:r>
            <a:r>
              <a:rPr lang="en-US" sz="1300" dirty="0" smtClean="0"/>
              <a:t>The </a:t>
            </a:r>
            <a:r>
              <a:rPr lang="en-US" sz="1300" dirty="0" err="1" smtClean="0"/>
              <a:t>scintillator</a:t>
            </a:r>
            <a:r>
              <a:rPr lang="en-US" sz="1300" dirty="0" smtClean="0"/>
              <a:t> units have to be precisely calibrated with a technique similar to the calibration</a:t>
            </a:r>
          </a:p>
          <a:p>
            <a:pPr eaLnBrk="1" hangingPunct="1">
              <a:defRPr/>
            </a:pPr>
            <a:r>
              <a:rPr lang="en-US" sz="1300" dirty="0" smtClean="0"/>
              <a:t>procedure of the WCD (cf. section 4.2.7). The size of the detector and its intrinsic</a:t>
            </a:r>
          </a:p>
          <a:p>
            <a:pPr eaLnBrk="1" hangingPunct="1">
              <a:defRPr/>
            </a:pPr>
            <a:r>
              <a:rPr lang="en-US" sz="1300" dirty="0" smtClean="0"/>
              <a:t>measurement accuracy should not be the dominant limitations for the measurement. The</a:t>
            </a:r>
          </a:p>
          <a:p>
            <a:pPr eaLnBrk="1" hangingPunct="1">
              <a:defRPr/>
            </a:pPr>
            <a:r>
              <a:rPr lang="en-US" sz="1300" dirty="0" smtClean="0"/>
              <a:t>dynamic range of the units has to be adequate to guarantee the physics goals of the proposed</a:t>
            </a:r>
          </a:p>
          <a:p>
            <a:pPr eaLnBrk="1" hangingPunct="1">
              <a:defRPr/>
            </a:pPr>
            <a:r>
              <a:rPr lang="it-IT" sz="1300" dirty="0" smtClean="0"/>
              <a:t>upgrade.</a:t>
            </a:r>
          </a:p>
          <a:p>
            <a:pPr eaLnBrk="1" hangingPunct="1">
              <a:defRPr/>
            </a:pPr>
            <a:r>
              <a:rPr lang="en-US" sz="1300" dirty="0" smtClean="0"/>
              <a:t>The detector will be assembled and tested in parallel in multiple assembly facilities to</a:t>
            </a:r>
          </a:p>
          <a:p>
            <a:pPr eaLnBrk="1" hangingPunct="1">
              <a:defRPr/>
            </a:pPr>
            <a:r>
              <a:rPr lang="en-US" sz="1300" dirty="0" smtClean="0"/>
              <a:t>reduce the production time and, therefore, has to be easily transportable. The mechanical</a:t>
            </a:r>
          </a:p>
          <a:p>
            <a:pPr eaLnBrk="1" hangingPunct="1">
              <a:defRPr/>
            </a:pPr>
            <a:r>
              <a:rPr lang="en-US" sz="1300" dirty="0" smtClean="0"/>
              <a:t>robustness of the </a:t>
            </a:r>
            <a:r>
              <a:rPr lang="en-US" sz="1300" dirty="0" err="1" smtClean="0"/>
              <a:t>scintillator</a:t>
            </a:r>
            <a:r>
              <a:rPr lang="en-US" sz="1300" dirty="0" smtClean="0"/>
              <a:t> units must be ensured. The units will be shipped after assembly,</a:t>
            </a:r>
          </a:p>
          <a:p>
            <a:pPr eaLnBrk="1" hangingPunct="1">
              <a:defRPr/>
            </a:pPr>
            <a:r>
              <a:rPr lang="en-US" sz="1300" dirty="0" smtClean="0"/>
              <a:t>and validated at the </a:t>
            </a:r>
            <a:r>
              <a:rPr lang="en-US" sz="1300" dirty="0" err="1" smtClean="0"/>
              <a:t>Malarg¨ue</a:t>
            </a:r>
            <a:r>
              <a:rPr lang="en-US" sz="1300" dirty="0" smtClean="0"/>
              <a:t> facilities of the Pierre Auger Observatory before being</a:t>
            </a:r>
          </a:p>
          <a:p>
            <a:pPr eaLnBrk="1" hangingPunct="1">
              <a:defRPr/>
            </a:pPr>
            <a:r>
              <a:rPr lang="en-US" sz="1300" dirty="0" smtClean="0"/>
              <a:t>transported to their final destination on top of a WCD in the Pampa. They will then have</a:t>
            </a:r>
          </a:p>
          <a:p>
            <a:pPr eaLnBrk="1" hangingPunct="1">
              <a:defRPr/>
            </a:pPr>
            <a:r>
              <a:rPr lang="en-US" sz="1300" dirty="0" smtClean="0"/>
              <a:t>to operate for 10 years in a hostile environment, with strong winds and daily temperature</a:t>
            </a:r>
          </a:p>
          <a:p>
            <a:pPr eaLnBrk="1" hangingPunct="1">
              <a:defRPr/>
            </a:pPr>
            <a:r>
              <a:rPr lang="en-US" sz="1300" dirty="0" smtClean="0"/>
              <a:t>variations of up to 30C.</a:t>
            </a:r>
            <a:endParaRPr lang="it-IT" dirty="0"/>
          </a:p>
        </p:txBody>
      </p:sp>
      <p:sp>
        <p:nvSpPr>
          <p:cNvPr id="52228" name="Segnaposto numero diapositiva 3"/>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7D35F8C5-74C7-4791-B5C1-D197E3F9E282}" type="slidenum">
              <a:rPr lang="it-IT" altLang="it-IT" smtClean="0">
                <a:latin typeface="Arial" panose="020B0604020202020204" pitchFamily="34" charset="0"/>
              </a:rPr>
              <a:pPr>
                <a:spcBef>
                  <a:spcPct val="0"/>
                </a:spcBef>
                <a:buFont typeface="Arial" panose="020B0604020202020204" pitchFamily="34" charset="0"/>
                <a:buNone/>
              </a:pPr>
              <a:t>56</a:t>
            </a:fld>
            <a:endParaRPr lang="it-IT" altLang="it-IT"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A6559F97-99A6-423B-81BB-5B48E843F547}" type="slidenum">
              <a:rPr lang="en-GB" altLang="it-IT" smtClean="0">
                <a:latin typeface="Arial" panose="020B0604020202020204" pitchFamily="34" charset="0"/>
              </a:rPr>
              <a:pPr>
                <a:spcBef>
                  <a:spcPct val="0"/>
                </a:spcBef>
                <a:buFont typeface="Arial" panose="020B0604020202020204" pitchFamily="34" charset="0"/>
                <a:buNone/>
              </a:pPr>
              <a:t>20</a:t>
            </a:fld>
            <a:endParaRPr lang="en-GB" altLang="it-IT" smtClean="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Rappresentazione schematica di uno sciame di raggi cosmici prodotto quando una particella primaria (in questo caso un protone) interagisce con i nuclei dell’atmosfera terrestre. Nella realtà, gli sciami possono essere composti anche da milioni di particelle, con una complessa storia di interazioni a catena, produzioni, assorbimenti o decadimenti spontanei. </a:t>
            </a:r>
          </a:p>
        </p:txBody>
      </p:sp>
    </p:spTree>
    <p:extLst>
      <p:ext uri="{BB962C8B-B14F-4D97-AF65-F5344CB8AC3E}">
        <p14:creationId xmlns:p14="http://schemas.microsoft.com/office/powerpoint/2010/main" val="128539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A6559F97-99A6-423B-81BB-5B48E843F547}" type="slidenum">
              <a:rPr lang="en-GB" altLang="it-IT" smtClean="0">
                <a:latin typeface="Arial" panose="020B0604020202020204" pitchFamily="34" charset="0"/>
              </a:rPr>
              <a:pPr>
                <a:spcBef>
                  <a:spcPct val="0"/>
                </a:spcBef>
                <a:buFont typeface="Arial" panose="020B0604020202020204" pitchFamily="34" charset="0"/>
                <a:buNone/>
              </a:pPr>
              <a:t>21</a:t>
            </a:fld>
            <a:endParaRPr lang="en-GB" altLang="it-IT" smtClean="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Rappresentazione schematica di uno sciame di raggi cosmici prodotto quando una particella primaria (in questo caso un protone) interagisce con i nuclei dell’atmosfera terrestre. Nella realtà, gli sciami possono essere composti anche da milioni di particelle, con una complessa storia di interazioni a catena, produzioni, assorbimenti o decadimenti spontanei. </a:t>
            </a:r>
          </a:p>
        </p:txBody>
      </p:sp>
    </p:spTree>
    <p:extLst>
      <p:ext uri="{BB962C8B-B14F-4D97-AF65-F5344CB8AC3E}">
        <p14:creationId xmlns:p14="http://schemas.microsoft.com/office/powerpoint/2010/main" val="137476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41DF46-8AE5-4BA7-9631-3920AE6F9933}" type="slidenum">
              <a:rPr kumimoji="0" lang="it-IT"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it-IT"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3072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4" name="Text Box 3"/>
          <p:cNvSpPr>
            <a:spLocks noGrp="1" noChangeArrowheads="1"/>
          </p:cNvSpPr>
          <p:nvPr>
            <p:ph type="body"/>
          </p:nvPr>
        </p:nvSpPr>
        <p:spPr>
          <a:noFill/>
          <a:ln/>
        </p:spPr>
        <p:txBody>
          <a:bodyPr lIns="90000" tIns="46800" rIns="90000" bIns="46800"/>
          <a:lstStyle/>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L’installazione delle tanks nella pampa non è semplice…Le tank sono montate in un edificio, alle spalle dell’Office Building e da qui portate (ancora prive di acqua) nella pampa dove vengono riempite di acqua purissima,viene installata l’elettronica e montato il pannello solare..</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Ovviamente il trasporto delle tank nella pampa non è semplice e in alcuni casi le zone in cui devono essere insatallate le tank non è facilmente raggiungibile</a:t>
            </a:r>
          </a:p>
        </p:txBody>
      </p:sp>
    </p:spTree>
    <p:extLst>
      <p:ext uri="{BB962C8B-B14F-4D97-AF65-F5344CB8AC3E}">
        <p14:creationId xmlns:p14="http://schemas.microsoft.com/office/powerpoint/2010/main" val="212933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F8AC248E-BDF4-4B46-931F-E65D2CA35DC8}" type="slidenum">
              <a:rPr lang="en-GB" altLang="it-IT" smtClean="0">
                <a:latin typeface="Arial" panose="020B0604020202020204" pitchFamily="34" charset="0"/>
              </a:rPr>
              <a:pPr>
                <a:spcBef>
                  <a:spcPct val="0"/>
                </a:spcBef>
                <a:buFont typeface="Arial" panose="020B0604020202020204" pitchFamily="34" charset="0"/>
                <a:buNone/>
              </a:pPr>
              <a:t>45</a:t>
            </a:fld>
            <a:endParaRPr lang="en-GB" altLang="it-IT" smtClean="0">
              <a:latin typeface="Arial" panose="020B0604020202020204" pitchFamily="34" charset="0"/>
            </a:endParaRPr>
          </a:p>
        </p:txBody>
      </p:sp>
      <p:sp>
        <p:nvSpPr>
          <p:cNvPr id="296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29700" name="Text Box 2"/>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Le dimensioni dell’apparato e le tecniche di rivelazione portano a porre particolari richieste sul sito. In particolare la scelta del sito è legata alla necessita di avere un’ampia regione pianeggiante, scarsamente popolata.Inoltre ’uso di rivelatori di luce di fluorescenza pone delle richieste molto stringenti sulle condizioni atmosferiche (in particolare la trasparenza dell’atmosfera, la copertura nuvolosa, le piogge,ecc…)</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latin typeface="Arial" panose="020B0604020202020204" pitchFamily="34" charset="0"/>
            </a:endParaRP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 nel progetto iniziale, l’osservatorio doveva essere costituito da 2siti, entrambi con una superficie di circa 3000km2, localizzati nei due emisferi. </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Il sito sud che è quasi completo si trova in Argentina, mentre il sito nord è attualmente in fase di progetto e sara’ localizzato in colorado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AD11AC6C-83DF-4B10-B3F9-684C110E8AEA}" type="slidenum">
              <a:rPr lang="en-GB" altLang="it-IT" smtClean="0">
                <a:latin typeface="Arial" panose="020B0604020202020204" pitchFamily="34" charset="0"/>
              </a:rPr>
              <a:pPr>
                <a:spcBef>
                  <a:spcPct val="0"/>
                </a:spcBef>
                <a:buFont typeface="Arial" panose="020B0604020202020204" pitchFamily="34" charset="0"/>
                <a:buNone/>
              </a:pPr>
              <a:t>46</a:t>
            </a:fld>
            <a:endParaRPr lang="en-GB" altLang="it-IT" smtClean="0">
              <a:latin typeface="Arial" panose="020B0604020202020204" pitchFamily="34" charset="0"/>
            </a:endParaRPr>
          </a:p>
        </p:txBody>
      </p:sp>
      <p:sp>
        <p:nvSpPr>
          <p:cNvPr id="317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31748" name="Text Box 2"/>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L’osservatorio è localizzato in argentina, alla base della cordigliera delle ande e a circa 1500 km da BA. </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Questa immagine mostra la pampa argentina e la posizione del rivelatore con google earth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27EB2E99-53F1-41E6-8708-8802449F323C}" type="slidenum">
              <a:rPr lang="en-GB" altLang="it-IT" smtClean="0">
                <a:latin typeface="Arial" panose="020B0604020202020204" pitchFamily="34" charset="0"/>
              </a:rPr>
              <a:pPr>
                <a:spcBef>
                  <a:spcPct val="0"/>
                </a:spcBef>
                <a:buFont typeface="Arial" panose="020B0604020202020204" pitchFamily="34" charset="0"/>
                <a:buNone/>
              </a:pPr>
              <a:t>47</a:t>
            </a:fld>
            <a:endParaRPr lang="en-GB" altLang="it-IT" smtClean="0">
              <a:latin typeface="Arial" panose="020B0604020202020204" pitchFamily="34" charset="0"/>
            </a:endParaRPr>
          </a:p>
        </p:txBody>
      </p:sp>
      <p:sp>
        <p:nvSpPr>
          <p:cNvPr id="3379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33796" name="Text Box 3"/>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L’osservatorio PierreAuger è un detector ibrido perche utillizza contemporaneamente 2tecniche di rivelazione complementari: l’osservazione di particelle a terra, con l’uso un array di rivelatori di superficie e dei rivelatori della luce di fluorescenza prodotta in atmosfera. </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L’uso contemporaneo delle due tecniche di rivelazione consente di determinare in modo accurato la direzione di arrivo degli eventi in un ampio intervallo di energia e di misurare l’energia elimando la dipendenza dai modelli di interazione adronica</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latin typeface="Arial" panose="020B0604020202020204" pitchFamily="34" charset="0"/>
            </a:endParaRP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6CB93B3A-A6F5-48C0-92A7-FEE894C4B098}" type="slidenum">
              <a:rPr lang="en-GB" altLang="it-IT" smtClean="0">
                <a:latin typeface="Arial" panose="020B0604020202020204" pitchFamily="34" charset="0"/>
              </a:rPr>
              <a:pPr>
                <a:spcBef>
                  <a:spcPct val="0"/>
                </a:spcBef>
                <a:buFont typeface="Arial" panose="020B0604020202020204" pitchFamily="34" charset="0"/>
                <a:buNone/>
              </a:pPr>
              <a:t>48</a:t>
            </a:fld>
            <a:endParaRPr lang="en-GB" altLang="it-IT" smtClean="0">
              <a:latin typeface="Arial" panose="020B0604020202020204" pitchFamily="34" charset="0"/>
            </a:endParaRPr>
          </a:p>
        </p:txBody>
      </p:sp>
      <p:sp>
        <p:nvSpPr>
          <p:cNvPr id="3584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35844" name="Text Box 3"/>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Ai bordi dell’array di superficie sono collocati 4 rivelatori di fluorescenza (chiamati in gergo occhi!): LL, LM, LA,CO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cs typeface="Arial" panose="020B0604020202020204" pitchFamily="34" charset="0"/>
              </a:defRPr>
            </a:lvl9pPr>
          </a:lstStyle>
          <a:p>
            <a:pPr>
              <a:spcBef>
                <a:spcPct val="0"/>
              </a:spcBef>
              <a:buFont typeface="Arial" panose="020B0604020202020204" pitchFamily="34" charset="0"/>
              <a:buNone/>
            </a:pPr>
            <a:fld id="{9F4058BD-03D2-4534-8A31-6D55CBB41DDD}" type="slidenum">
              <a:rPr lang="en-GB" altLang="it-IT" smtClean="0">
                <a:latin typeface="Arial" panose="020B0604020202020204" pitchFamily="34" charset="0"/>
              </a:rPr>
              <a:pPr>
                <a:spcBef>
                  <a:spcPct val="0"/>
                </a:spcBef>
                <a:buFont typeface="Arial" panose="020B0604020202020204" pitchFamily="34" charset="0"/>
                <a:buNone/>
              </a:pPr>
              <a:t>49</a:t>
            </a:fld>
            <a:endParaRPr lang="en-GB" altLang="it-IT" smtClean="0">
              <a:latin typeface="Arial" panose="020B0604020202020204" pitchFamily="34" charset="0"/>
            </a:endParaRPr>
          </a:p>
        </p:txBody>
      </p:sp>
      <p:sp>
        <p:nvSpPr>
          <p:cNvPr id="378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cs typeface="Arial" panose="020B0604020202020204" pitchFamily="34" charset="0"/>
              </a:defRPr>
            </a:lvl9pPr>
          </a:lstStyle>
          <a:p>
            <a:pPr>
              <a:spcBef>
                <a:spcPct val="0"/>
              </a:spcBef>
              <a:buClrTx/>
              <a:buSzTx/>
              <a:buFontTx/>
              <a:buNone/>
            </a:pPr>
            <a:endParaRPr lang="en-US" altLang="it-IT" sz="1800">
              <a:solidFill>
                <a:schemeClr val="tx1"/>
              </a:solidFill>
              <a:latin typeface="Arial" panose="020B0604020202020204" pitchFamily="34" charset="0"/>
            </a:endParaRPr>
          </a:p>
        </p:txBody>
      </p:sp>
      <p:sp>
        <p:nvSpPr>
          <p:cNvPr id="37892" name="Text Box 2"/>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latin typeface="Arial" panose="020B0604020202020204" pitchFamily="34" charset="0"/>
              </a:rPr>
              <a:t>In questa foto si vedono ad esempio 5 tank allineate e a sinistra e destra se ne dovrebbe vedere qualcun’altra..</a:t>
            </a:r>
          </a:p>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en-US"/>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GB" altLang="it-IT"/>
          </a:p>
        </p:txBody>
      </p:sp>
      <p:sp>
        <p:nvSpPr>
          <p:cNvPr id="5" name="Rectangle 5"/>
          <p:cNvSpPr>
            <a:spLocks noGrp="1" noChangeArrowheads="1"/>
          </p:cNvSpPr>
          <p:nvPr>
            <p:ph type="ftr" idx="11"/>
          </p:nvPr>
        </p:nvSpPr>
        <p:spPr>
          <a:ln/>
        </p:spPr>
        <p:txBody>
          <a:bodyPr/>
          <a:lstStyle>
            <a:lvl1pPr>
              <a:defRPr/>
            </a:lvl1pPr>
          </a:lstStyle>
          <a:p>
            <a:pPr>
              <a:defRPr/>
            </a:pPr>
            <a:endParaRPr lang="en-GB" altLang="it-IT"/>
          </a:p>
        </p:txBody>
      </p:sp>
      <p:sp>
        <p:nvSpPr>
          <p:cNvPr id="6" name="Rectangle 6"/>
          <p:cNvSpPr>
            <a:spLocks noGrp="1" noChangeArrowheads="1"/>
          </p:cNvSpPr>
          <p:nvPr>
            <p:ph type="sldNum" idx="12"/>
          </p:nvPr>
        </p:nvSpPr>
        <p:spPr>
          <a:ln/>
        </p:spPr>
        <p:txBody>
          <a:bodyPr/>
          <a:lstStyle>
            <a:lvl1pPr>
              <a:defRPr/>
            </a:lvl1pPr>
          </a:lstStyle>
          <a:p>
            <a:pPr>
              <a:defRPr/>
            </a:pPr>
            <a:fld id="{F35C4F93-0B5C-404A-AB4C-67AF1E8F3B49}" type="slidenum">
              <a:rPr lang="en-GB" altLang="it-IT"/>
              <a:pPr>
                <a:defRPr/>
              </a:pPr>
              <a:t>‹N›</a:t>
            </a:fld>
            <a:endParaRPr lang="en-GB" altLang="it-IT"/>
          </a:p>
        </p:txBody>
      </p:sp>
    </p:spTree>
    <p:extLst>
      <p:ext uri="{BB962C8B-B14F-4D97-AF65-F5344CB8AC3E}">
        <p14:creationId xmlns:p14="http://schemas.microsoft.com/office/powerpoint/2010/main" val="249219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GB" altLang="it-IT"/>
          </a:p>
        </p:txBody>
      </p:sp>
      <p:sp>
        <p:nvSpPr>
          <p:cNvPr id="5" name="Rectangle 5"/>
          <p:cNvSpPr>
            <a:spLocks noGrp="1" noChangeArrowheads="1"/>
          </p:cNvSpPr>
          <p:nvPr>
            <p:ph type="ftr" idx="11"/>
          </p:nvPr>
        </p:nvSpPr>
        <p:spPr>
          <a:ln/>
        </p:spPr>
        <p:txBody>
          <a:bodyPr/>
          <a:lstStyle>
            <a:lvl1pPr>
              <a:defRPr/>
            </a:lvl1pPr>
          </a:lstStyle>
          <a:p>
            <a:pPr>
              <a:defRPr/>
            </a:pPr>
            <a:endParaRPr lang="en-GB" altLang="it-IT"/>
          </a:p>
        </p:txBody>
      </p:sp>
      <p:sp>
        <p:nvSpPr>
          <p:cNvPr id="6" name="Rectangle 6"/>
          <p:cNvSpPr>
            <a:spLocks noGrp="1" noChangeArrowheads="1"/>
          </p:cNvSpPr>
          <p:nvPr>
            <p:ph type="sldNum" idx="12"/>
          </p:nvPr>
        </p:nvSpPr>
        <p:spPr>
          <a:ln/>
        </p:spPr>
        <p:txBody>
          <a:bodyPr/>
          <a:lstStyle>
            <a:lvl1pPr>
              <a:defRPr/>
            </a:lvl1pPr>
          </a:lstStyle>
          <a:p>
            <a:pPr>
              <a:defRPr/>
            </a:pPr>
            <a:fld id="{A3ACE04A-13C9-4E5C-99C5-0759246A7B18}" type="slidenum">
              <a:rPr lang="en-GB" altLang="it-IT"/>
              <a:pPr>
                <a:defRPr/>
              </a:pPr>
              <a:t>‹N›</a:t>
            </a:fld>
            <a:endParaRPr lang="en-GB" altLang="it-IT"/>
          </a:p>
        </p:txBody>
      </p:sp>
    </p:spTree>
    <p:extLst>
      <p:ext uri="{BB962C8B-B14F-4D97-AF65-F5344CB8AC3E}">
        <p14:creationId xmlns:p14="http://schemas.microsoft.com/office/powerpoint/2010/main" val="2894556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5813" cy="5849937"/>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49937"/>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GB" altLang="it-IT"/>
          </a:p>
        </p:txBody>
      </p:sp>
      <p:sp>
        <p:nvSpPr>
          <p:cNvPr id="5" name="Rectangle 5"/>
          <p:cNvSpPr>
            <a:spLocks noGrp="1" noChangeArrowheads="1"/>
          </p:cNvSpPr>
          <p:nvPr>
            <p:ph type="ftr" idx="11"/>
          </p:nvPr>
        </p:nvSpPr>
        <p:spPr>
          <a:ln/>
        </p:spPr>
        <p:txBody>
          <a:bodyPr/>
          <a:lstStyle>
            <a:lvl1pPr>
              <a:defRPr/>
            </a:lvl1pPr>
          </a:lstStyle>
          <a:p>
            <a:pPr>
              <a:defRPr/>
            </a:pPr>
            <a:endParaRPr lang="en-GB" altLang="it-IT"/>
          </a:p>
        </p:txBody>
      </p:sp>
      <p:sp>
        <p:nvSpPr>
          <p:cNvPr id="6" name="Rectangle 6"/>
          <p:cNvSpPr>
            <a:spLocks noGrp="1" noChangeArrowheads="1"/>
          </p:cNvSpPr>
          <p:nvPr>
            <p:ph type="sldNum" idx="12"/>
          </p:nvPr>
        </p:nvSpPr>
        <p:spPr>
          <a:ln/>
        </p:spPr>
        <p:txBody>
          <a:bodyPr/>
          <a:lstStyle>
            <a:lvl1pPr>
              <a:defRPr/>
            </a:lvl1pPr>
          </a:lstStyle>
          <a:p>
            <a:pPr>
              <a:defRPr/>
            </a:pPr>
            <a:fld id="{A955E672-905C-4B00-8CF2-8C8A4097F8DA}" type="slidenum">
              <a:rPr lang="en-GB" altLang="it-IT"/>
              <a:pPr>
                <a:defRPr/>
              </a:pPr>
              <a:t>‹N›</a:t>
            </a:fld>
            <a:endParaRPr lang="en-GB" altLang="it-IT"/>
          </a:p>
        </p:txBody>
      </p:sp>
    </p:spTree>
    <p:extLst>
      <p:ext uri="{BB962C8B-B14F-4D97-AF65-F5344CB8AC3E}">
        <p14:creationId xmlns:p14="http://schemas.microsoft.com/office/powerpoint/2010/main" val="230754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8013" cy="1141412"/>
          </a:xfrm>
        </p:spPr>
        <p:txBody>
          <a:bodyPr/>
          <a:lstStyle/>
          <a:p>
            <a:r>
              <a:rPr lang="it-IT" smtClean="0"/>
              <a:t>Fare clic per modificare lo stile del titolo</a:t>
            </a:r>
            <a:endParaRPr lang="en-US"/>
          </a:p>
        </p:txBody>
      </p:sp>
      <p:sp>
        <p:nvSpPr>
          <p:cNvPr id="3" name="Rectangle 4"/>
          <p:cNvSpPr>
            <a:spLocks noGrp="1" noChangeArrowheads="1"/>
          </p:cNvSpPr>
          <p:nvPr>
            <p:ph type="dt" idx="10"/>
          </p:nvPr>
        </p:nvSpPr>
        <p:spPr>
          <a:ln/>
        </p:spPr>
        <p:txBody>
          <a:bodyPr/>
          <a:lstStyle>
            <a:lvl1pPr>
              <a:defRPr/>
            </a:lvl1pPr>
          </a:lstStyle>
          <a:p>
            <a:pPr>
              <a:defRPr/>
            </a:pPr>
            <a:endParaRPr lang="en-GB" altLang="it-IT"/>
          </a:p>
        </p:txBody>
      </p:sp>
      <p:sp>
        <p:nvSpPr>
          <p:cNvPr id="4" name="Rectangle 5"/>
          <p:cNvSpPr>
            <a:spLocks noGrp="1" noChangeArrowheads="1"/>
          </p:cNvSpPr>
          <p:nvPr>
            <p:ph type="ftr" idx="11"/>
          </p:nvPr>
        </p:nvSpPr>
        <p:spPr>
          <a:ln/>
        </p:spPr>
        <p:txBody>
          <a:bodyPr/>
          <a:lstStyle>
            <a:lvl1pPr>
              <a:defRPr/>
            </a:lvl1pPr>
          </a:lstStyle>
          <a:p>
            <a:pPr>
              <a:defRPr/>
            </a:pPr>
            <a:endParaRPr lang="en-GB" altLang="it-IT"/>
          </a:p>
        </p:txBody>
      </p:sp>
      <p:sp>
        <p:nvSpPr>
          <p:cNvPr id="5" name="Rectangle 6"/>
          <p:cNvSpPr>
            <a:spLocks noGrp="1" noChangeArrowheads="1"/>
          </p:cNvSpPr>
          <p:nvPr>
            <p:ph type="sldNum" idx="12"/>
          </p:nvPr>
        </p:nvSpPr>
        <p:spPr>
          <a:ln/>
        </p:spPr>
        <p:txBody>
          <a:bodyPr/>
          <a:lstStyle>
            <a:lvl1pPr>
              <a:defRPr/>
            </a:lvl1pPr>
          </a:lstStyle>
          <a:p>
            <a:pPr>
              <a:defRPr/>
            </a:pPr>
            <a:fld id="{A04242F9-069D-4651-9EE2-FBDDAC2B99C7}" type="slidenum">
              <a:rPr lang="en-GB" altLang="it-IT"/>
              <a:pPr>
                <a:defRPr/>
              </a:pPr>
              <a:t>‹N›</a:t>
            </a:fld>
            <a:endParaRPr lang="en-GB" altLang="it-IT"/>
          </a:p>
        </p:txBody>
      </p:sp>
    </p:spTree>
    <p:extLst>
      <p:ext uri="{BB962C8B-B14F-4D97-AF65-F5344CB8AC3E}">
        <p14:creationId xmlns:p14="http://schemas.microsoft.com/office/powerpoint/2010/main" val="1339755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8013" cy="5849937"/>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Rectangle 4"/>
          <p:cNvSpPr>
            <a:spLocks noGrp="1" noChangeArrowheads="1"/>
          </p:cNvSpPr>
          <p:nvPr>
            <p:ph type="dt" idx="10"/>
          </p:nvPr>
        </p:nvSpPr>
        <p:spPr>
          <a:ln/>
        </p:spPr>
        <p:txBody>
          <a:bodyPr/>
          <a:lstStyle>
            <a:lvl1pPr>
              <a:defRPr/>
            </a:lvl1pPr>
          </a:lstStyle>
          <a:p>
            <a:pPr>
              <a:defRPr/>
            </a:pPr>
            <a:endParaRPr lang="en-GB" altLang="it-IT"/>
          </a:p>
        </p:txBody>
      </p:sp>
      <p:sp>
        <p:nvSpPr>
          <p:cNvPr id="4" name="Rectangle 5"/>
          <p:cNvSpPr>
            <a:spLocks noGrp="1" noChangeArrowheads="1"/>
          </p:cNvSpPr>
          <p:nvPr>
            <p:ph type="ftr" idx="11"/>
          </p:nvPr>
        </p:nvSpPr>
        <p:spPr>
          <a:ln/>
        </p:spPr>
        <p:txBody>
          <a:bodyPr/>
          <a:lstStyle>
            <a:lvl1pPr>
              <a:defRPr/>
            </a:lvl1pPr>
          </a:lstStyle>
          <a:p>
            <a:pPr>
              <a:defRPr/>
            </a:pPr>
            <a:endParaRPr lang="en-GB" altLang="it-IT"/>
          </a:p>
        </p:txBody>
      </p:sp>
      <p:sp>
        <p:nvSpPr>
          <p:cNvPr id="5" name="Rectangle 6"/>
          <p:cNvSpPr>
            <a:spLocks noGrp="1" noChangeArrowheads="1"/>
          </p:cNvSpPr>
          <p:nvPr>
            <p:ph type="sldNum" idx="12"/>
          </p:nvPr>
        </p:nvSpPr>
        <p:spPr>
          <a:ln/>
        </p:spPr>
        <p:txBody>
          <a:bodyPr/>
          <a:lstStyle>
            <a:lvl1pPr>
              <a:defRPr/>
            </a:lvl1pPr>
          </a:lstStyle>
          <a:p>
            <a:pPr>
              <a:defRPr/>
            </a:pPr>
            <a:fld id="{867C245F-29A1-4B8D-871F-C89F4044140B}" type="slidenum">
              <a:rPr lang="en-GB" altLang="it-IT"/>
              <a:pPr>
                <a:defRPr/>
              </a:pPr>
              <a:t>‹N›</a:t>
            </a:fld>
            <a:endParaRPr lang="en-GB" altLang="it-IT"/>
          </a:p>
        </p:txBody>
      </p:sp>
    </p:spTree>
    <p:extLst>
      <p:ext uri="{BB962C8B-B14F-4D97-AF65-F5344CB8AC3E}">
        <p14:creationId xmlns:p14="http://schemas.microsoft.com/office/powerpoint/2010/main" val="4251250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851A288-A5FE-4412-86DF-59FCCABC543E}" type="slidenum">
              <a:rPr lang="it-IT"/>
              <a:pPr>
                <a:defRPr/>
              </a:pPr>
              <a:t>‹N›</a:t>
            </a:fld>
            <a:endParaRPr lang="it-IT"/>
          </a:p>
        </p:txBody>
      </p:sp>
    </p:spTree>
    <p:extLst>
      <p:ext uri="{BB962C8B-B14F-4D97-AF65-F5344CB8AC3E}">
        <p14:creationId xmlns:p14="http://schemas.microsoft.com/office/powerpoint/2010/main" val="3616552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7010400" y="6629400"/>
            <a:ext cx="2133600" cy="228600"/>
          </a:xfrm>
        </p:spPr>
        <p:txBody>
          <a:bodyPr/>
          <a:lstStyle>
            <a:lvl1pPr>
              <a:defRPr sz="1000"/>
            </a:lvl1pPr>
          </a:lstStyle>
          <a:p>
            <a:pPr>
              <a:defRPr/>
            </a:pPr>
            <a:fld id="{A7F9786C-0C5D-43DB-9E10-BB7A2E84627E}" type="slidenum">
              <a:rPr lang="it-IT"/>
              <a:pPr>
                <a:defRPr/>
              </a:pPr>
              <a:t>‹N›</a:t>
            </a:fld>
            <a:endParaRPr lang="it-IT" dirty="0"/>
          </a:p>
        </p:txBody>
      </p:sp>
    </p:spTree>
    <p:extLst>
      <p:ext uri="{BB962C8B-B14F-4D97-AF65-F5344CB8AC3E}">
        <p14:creationId xmlns:p14="http://schemas.microsoft.com/office/powerpoint/2010/main" val="787920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BAFC3B2-CE98-43BD-B02D-01265C99D58B}" type="slidenum">
              <a:rPr lang="it-IT"/>
              <a:pPr>
                <a:defRPr/>
              </a:pPr>
              <a:t>‹N›</a:t>
            </a:fld>
            <a:endParaRPr lang="it-IT"/>
          </a:p>
        </p:txBody>
      </p:sp>
    </p:spTree>
    <p:extLst>
      <p:ext uri="{BB962C8B-B14F-4D97-AF65-F5344CB8AC3E}">
        <p14:creationId xmlns:p14="http://schemas.microsoft.com/office/powerpoint/2010/main" val="3675705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A105D35-1A20-4A18-A89E-D017CFD356B8}" type="slidenum">
              <a:rPr lang="it-IT"/>
              <a:pPr>
                <a:defRPr/>
              </a:pPr>
              <a:t>‹N›</a:t>
            </a:fld>
            <a:endParaRPr lang="it-IT"/>
          </a:p>
        </p:txBody>
      </p:sp>
    </p:spTree>
    <p:extLst>
      <p:ext uri="{BB962C8B-B14F-4D97-AF65-F5344CB8AC3E}">
        <p14:creationId xmlns:p14="http://schemas.microsoft.com/office/powerpoint/2010/main" val="3381346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C97B272-3B72-4478-A01F-5B2425E51A48}" type="slidenum">
              <a:rPr lang="it-IT"/>
              <a:pPr>
                <a:defRPr/>
              </a:pPr>
              <a:t>‹N›</a:t>
            </a:fld>
            <a:endParaRPr lang="it-IT"/>
          </a:p>
        </p:txBody>
      </p:sp>
    </p:spTree>
    <p:extLst>
      <p:ext uri="{BB962C8B-B14F-4D97-AF65-F5344CB8AC3E}">
        <p14:creationId xmlns:p14="http://schemas.microsoft.com/office/powerpoint/2010/main" val="4178020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6D8187FB-10A4-406A-A55D-B0920891A718}" type="slidenum">
              <a:rPr lang="it-IT"/>
              <a:pPr>
                <a:defRPr/>
              </a:pPr>
              <a:t>‹N›</a:t>
            </a:fld>
            <a:endParaRPr lang="it-IT"/>
          </a:p>
        </p:txBody>
      </p:sp>
    </p:spTree>
    <p:extLst>
      <p:ext uri="{BB962C8B-B14F-4D97-AF65-F5344CB8AC3E}">
        <p14:creationId xmlns:p14="http://schemas.microsoft.com/office/powerpoint/2010/main" val="628618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GB" altLang="it-IT"/>
          </a:p>
        </p:txBody>
      </p:sp>
      <p:sp>
        <p:nvSpPr>
          <p:cNvPr id="5" name="Rectangle 5"/>
          <p:cNvSpPr>
            <a:spLocks noGrp="1" noChangeArrowheads="1"/>
          </p:cNvSpPr>
          <p:nvPr>
            <p:ph type="ftr" idx="11"/>
          </p:nvPr>
        </p:nvSpPr>
        <p:spPr>
          <a:ln/>
        </p:spPr>
        <p:txBody>
          <a:bodyPr/>
          <a:lstStyle>
            <a:lvl1pPr>
              <a:defRPr/>
            </a:lvl1pPr>
          </a:lstStyle>
          <a:p>
            <a:pPr>
              <a:defRPr/>
            </a:pPr>
            <a:endParaRPr lang="en-GB" altLang="it-IT"/>
          </a:p>
        </p:txBody>
      </p:sp>
      <p:sp>
        <p:nvSpPr>
          <p:cNvPr id="6" name="Rectangle 6"/>
          <p:cNvSpPr>
            <a:spLocks noGrp="1" noChangeArrowheads="1"/>
          </p:cNvSpPr>
          <p:nvPr>
            <p:ph type="sldNum" idx="12"/>
          </p:nvPr>
        </p:nvSpPr>
        <p:spPr>
          <a:ln/>
        </p:spPr>
        <p:txBody>
          <a:bodyPr/>
          <a:lstStyle>
            <a:lvl1pPr>
              <a:defRPr/>
            </a:lvl1pPr>
          </a:lstStyle>
          <a:p>
            <a:pPr>
              <a:defRPr/>
            </a:pPr>
            <a:fld id="{E31CF222-3931-416C-AE09-FA0AD2A22C58}" type="slidenum">
              <a:rPr lang="en-GB" altLang="it-IT"/>
              <a:pPr>
                <a:defRPr/>
              </a:pPr>
              <a:t>‹N›</a:t>
            </a:fld>
            <a:endParaRPr lang="en-GB" altLang="it-IT"/>
          </a:p>
        </p:txBody>
      </p:sp>
    </p:spTree>
    <p:extLst>
      <p:ext uri="{BB962C8B-B14F-4D97-AF65-F5344CB8AC3E}">
        <p14:creationId xmlns:p14="http://schemas.microsoft.com/office/powerpoint/2010/main" val="2388612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E8B5B63-5FF0-416C-9399-335ABC8F304A}" type="slidenum">
              <a:rPr lang="it-IT"/>
              <a:pPr>
                <a:defRPr/>
              </a:pPr>
              <a:t>‹N›</a:t>
            </a:fld>
            <a:endParaRPr lang="it-IT"/>
          </a:p>
        </p:txBody>
      </p:sp>
    </p:spTree>
    <p:extLst>
      <p:ext uri="{BB962C8B-B14F-4D97-AF65-F5344CB8AC3E}">
        <p14:creationId xmlns:p14="http://schemas.microsoft.com/office/powerpoint/2010/main" val="3027894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3C343D9-83E6-4A6B-9FB6-0ABD8957258C}" type="slidenum">
              <a:rPr lang="it-IT"/>
              <a:pPr>
                <a:defRPr/>
              </a:pPr>
              <a:t>‹N›</a:t>
            </a:fld>
            <a:endParaRPr lang="it-IT"/>
          </a:p>
        </p:txBody>
      </p:sp>
    </p:spTree>
    <p:extLst>
      <p:ext uri="{BB962C8B-B14F-4D97-AF65-F5344CB8AC3E}">
        <p14:creationId xmlns:p14="http://schemas.microsoft.com/office/powerpoint/2010/main" val="2280660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7B3C8F6-19EE-4D59-AA7E-D83BDD6BC8A1}" type="slidenum">
              <a:rPr lang="it-IT"/>
              <a:pPr>
                <a:defRPr/>
              </a:pPr>
              <a:t>‹N›</a:t>
            </a:fld>
            <a:endParaRPr lang="it-IT"/>
          </a:p>
        </p:txBody>
      </p:sp>
    </p:spTree>
    <p:extLst>
      <p:ext uri="{BB962C8B-B14F-4D97-AF65-F5344CB8AC3E}">
        <p14:creationId xmlns:p14="http://schemas.microsoft.com/office/powerpoint/2010/main" val="1807995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7364837-77AE-48C1-B977-703E71432345}" type="slidenum">
              <a:rPr lang="it-IT"/>
              <a:pPr>
                <a:defRPr/>
              </a:pPr>
              <a:t>‹N›</a:t>
            </a:fld>
            <a:endParaRPr lang="it-IT"/>
          </a:p>
        </p:txBody>
      </p:sp>
    </p:spTree>
    <p:extLst>
      <p:ext uri="{BB962C8B-B14F-4D97-AF65-F5344CB8AC3E}">
        <p14:creationId xmlns:p14="http://schemas.microsoft.com/office/powerpoint/2010/main" val="2373582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3AE2F56-326D-47B3-B2E4-18BC16EA89C5}" type="slidenum">
              <a:rPr lang="it-IT"/>
              <a:pPr>
                <a:defRPr/>
              </a:pPr>
              <a:t>‹N›</a:t>
            </a:fld>
            <a:endParaRPr lang="it-IT"/>
          </a:p>
        </p:txBody>
      </p:sp>
    </p:spTree>
    <p:extLst>
      <p:ext uri="{BB962C8B-B14F-4D97-AF65-F5344CB8AC3E}">
        <p14:creationId xmlns:p14="http://schemas.microsoft.com/office/powerpoint/2010/main" val="138539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94B0A31-318E-45CB-A0AD-97A475E59ED5}" type="slidenum">
              <a:rPr lang="it-IT"/>
              <a:pPr>
                <a:defRPr/>
              </a:pPr>
              <a:t>‹N›</a:t>
            </a:fld>
            <a:endParaRPr lang="it-IT"/>
          </a:p>
        </p:txBody>
      </p:sp>
    </p:spTree>
    <p:extLst>
      <p:ext uri="{BB962C8B-B14F-4D97-AF65-F5344CB8AC3E}">
        <p14:creationId xmlns:p14="http://schemas.microsoft.com/office/powerpoint/2010/main" val="3386336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9C3489CA-4392-4185-A07E-5FF5A6410F92}" type="slidenum">
              <a:rPr lang="it-IT"/>
              <a:pPr>
                <a:defRPr/>
              </a:pPr>
              <a:t>‹N›</a:t>
            </a:fld>
            <a:endParaRPr lang="it-IT"/>
          </a:p>
        </p:txBody>
      </p:sp>
    </p:spTree>
    <p:extLst>
      <p:ext uri="{BB962C8B-B14F-4D97-AF65-F5344CB8AC3E}">
        <p14:creationId xmlns:p14="http://schemas.microsoft.com/office/powerpoint/2010/main" val="853769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Vuota">
    <p:spTree>
      <p:nvGrpSpPr>
        <p:cNvPr id="1" name=""/>
        <p:cNvGrpSpPr/>
        <p:nvPr/>
      </p:nvGrpSpPr>
      <p:grpSpPr>
        <a:xfrm>
          <a:off x="0" y="0"/>
          <a:ext cx="0" cy="0"/>
          <a:chOff x="0" y="0"/>
          <a:chExt cx="0" cy="0"/>
        </a:xfrm>
      </p:grpSpPr>
      <p:sp>
        <p:nvSpPr>
          <p:cNvPr id="7" name="Rettangolo 6"/>
          <p:cNvSpPr/>
          <p:nvPr userDrawn="1"/>
        </p:nvSpPr>
        <p:spPr>
          <a:xfrm>
            <a:off x="0" y="6453337"/>
            <a:ext cx="9144000" cy="432048"/>
          </a:xfrm>
          <a:prstGeom prst="rect">
            <a:avLst/>
          </a:prstGeom>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it-IT"/>
          </a:p>
        </p:txBody>
      </p:sp>
      <p:cxnSp>
        <p:nvCxnSpPr>
          <p:cNvPr id="6" name="Connettore 1 5"/>
          <p:cNvCxnSpPr/>
          <p:nvPr userDrawn="1"/>
        </p:nvCxnSpPr>
        <p:spPr>
          <a:xfrm>
            <a:off x="0" y="836712"/>
            <a:ext cx="7884368" cy="0"/>
          </a:xfrm>
          <a:prstGeom prst="line">
            <a:avLst/>
          </a:prstGeom>
          <a:ln w="28575">
            <a:solidFill>
              <a:srgbClr val="0070C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Connettore 1 8"/>
          <p:cNvCxnSpPr/>
          <p:nvPr userDrawn="1"/>
        </p:nvCxnSpPr>
        <p:spPr>
          <a:xfrm>
            <a:off x="0" y="989112"/>
            <a:ext cx="2699792" cy="0"/>
          </a:xfrm>
          <a:prstGeom prst="line">
            <a:avLst/>
          </a:prstGeom>
          <a:ln w="38100">
            <a:solidFill>
              <a:srgbClr val="0070C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ttore 1 9"/>
          <p:cNvCxnSpPr/>
          <p:nvPr userDrawn="1"/>
        </p:nvCxnSpPr>
        <p:spPr>
          <a:xfrm>
            <a:off x="0" y="1141512"/>
            <a:ext cx="611560" cy="0"/>
          </a:xfrm>
          <a:prstGeom prst="line">
            <a:avLst/>
          </a:prstGeom>
          <a:ln w="38100">
            <a:solidFill>
              <a:srgbClr val="0070C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Segnaposto contenuto 19"/>
          <p:cNvSpPr>
            <a:spLocks noGrp="1"/>
          </p:cNvSpPr>
          <p:nvPr>
            <p:ph sz="quarter" idx="13" hasCustomPrompt="1"/>
          </p:nvPr>
        </p:nvSpPr>
        <p:spPr>
          <a:xfrm>
            <a:off x="179388" y="115889"/>
            <a:ext cx="8640762" cy="605565"/>
          </a:xfrm>
        </p:spPr>
        <p:txBody>
          <a:bodyPr/>
          <a:lstStyle>
            <a:lvl1pPr algn="l">
              <a:buNone/>
              <a:defRPr b="1">
                <a:solidFill>
                  <a:schemeClr val="tx2">
                    <a:lumMod val="50000"/>
                  </a:schemeClr>
                </a:solidFill>
                <a:latin typeface="Book Antiqua" pitchFamily="18" charset="0"/>
              </a:defRPr>
            </a:lvl1pPr>
          </a:lstStyle>
          <a:p>
            <a:pPr lvl="0"/>
            <a:r>
              <a:rPr lang="it-IT" dirty="0" smtClean="0"/>
              <a:t>titolo</a:t>
            </a:r>
            <a:endParaRPr lang="it-IT" dirty="0"/>
          </a:p>
        </p:txBody>
      </p:sp>
    </p:spTree>
    <p:extLst>
      <p:ext uri="{BB962C8B-B14F-4D97-AF65-F5344CB8AC3E}">
        <p14:creationId xmlns:p14="http://schemas.microsoft.com/office/powerpoint/2010/main" val="1900415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29/11/2018</a:t>
            </a:fld>
            <a:endParaRPr lang="it-IT"/>
          </a:p>
        </p:txBody>
      </p:sp>
      <p:sp>
        <p:nvSpPr>
          <p:cNvPr id="3" name="Segnaposto piè di pagina 2"/>
          <p:cNvSpPr>
            <a:spLocks noGrp="1"/>
          </p:cNvSpPr>
          <p:nvPr>
            <p:ph type="ftr" sz="quarter" idx="11"/>
          </p:nvPr>
        </p:nvSpPr>
        <p:spPr/>
        <p:txBody>
          <a:bodyPr/>
          <a:lstStyle/>
          <a:p>
            <a:r>
              <a:rPr lang="it-IT" dirty="0" smtClean="0"/>
              <a:t>D. Martello</a:t>
            </a:r>
            <a:endParaRPr lang="it-IT"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cxnSp>
        <p:nvCxnSpPr>
          <p:cNvPr id="7" name="Connettore 1 6"/>
          <p:cNvCxnSpPr/>
          <p:nvPr userDrawn="1"/>
        </p:nvCxnSpPr>
        <p:spPr>
          <a:xfrm>
            <a:off x="0" y="548680"/>
            <a:ext cx="60121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Connettore 1 8"/>
          <p:cNvCxnSpPr/>
          <p:nvPr userDrawn="1"/>
        </p:nvCxnSpPr>
        <p:spPr>
          <a:xfrm>
            <a:off x="0" y="620688"/>
            <a:ext cx="291581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egnaposto testo 10"/>
          <p:cNvSpPr>
            <a:spLocks noGrp="1"/>
          </p:cNvSpPr>
          <p:nvPr>
            <p:ph type="body" sz="quarter" idx="13" hasCustomPrompt="1"/>
          </p:nvPr>
        </p:nvSpPr>
        <p:spPr>
          <a:xfrm>
            <a:off x="0" y="0"/>
            <a:ext cx="9144000" cy="476250"/>
          </a:xfrm>
        </p:spPr>
        <p:txBody>
          <a:bodyPr/>
          <a:lstStyle>
            <a:lvl1pPr>
              <a:buNone/>
              <a:defRPr>
                <a:solidFill>
                  <a:srgbClr val="002060"/>
                </a:solidFill>
                <a:latin typeface="+mj-lt"/>
              </a:defRPr>
            </a:lvl1pPr>
          </a:lstStyle>
          <a:p>
            <a:pPr lvl="0"/>
            <a:r>
              <a:rPr lang="it-IT" dirty="0" smtClean="0"/>
              <a:t>titolo</a:t>
            </a:r>
          </a:p>
        </p:txBody>
      </p:sp>
    </p:spTree>
    <p:extLst>
      <p:ext uri="{BB962C8B-B14F-4D97-AF65-F5344CB8AC3E}">
        <p14:creationId xmlns:p14="http://schemas.microsoft.com/office/powerpoint/2010/main" val="9360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Modifica gli stili del testo dello schema</a:t>
            </a:r>
          </a:p>
        </p:txBody>
      </p:sp>
      <p:sp>
        <p:nvSpPr>
          <p:cNvPr id="4" name="Rectangle 4"/>
          <p:cNvSpPr>
            <a:spLocks noGrp="1" noChangeArrowheads="1"/>
          </p:cNvSpPr>
          <p:nvPr>
            <p:ph type="dt" idx="10"/>
          </p:nvPr>
        </p:nvSpPr>
        <p:spPr>
          <a:ln/>
        </p:spPr>
        <p:txBody>
          <a:bodyPr/>
          <a:lstStyle>
            <a:lvl1pPr>
              <a:defRPr/>
            </a:lvl1pPr>
          </a:lstStyle>
          <a:p>
            <a:pPr>
              <a:defRPr/>
            </a:pPr>
            <a:endParaRPr lang="en-GB" altLang="it-IT"/>
          </a:p>
        </p:txBody>
      </p:sp>
      <p:sp>
        <p:nvSpPr>
          <p:cNvPr id="5" name="Rectangle 5"/>
          <p:cNvSpPr>
            <a:spLocks noGrp="1" noChangeArrowheads="1"/>
          </p:cNvSpPr>
          <p:nvPr>
            <p:ph type="ftr" idx="11"/>
          </p:nvPr>
        </p:nvSpPr>
        <p:spPr>
          <a:ln/>
        </p:spPr>
        <p:txBody>
          <a:bodyPr/>
          <a:lstStyle>
            <a:lvl1pPr>
              <a:defRPr/>
            </a:lvl1pPr>
          </a:lstStyle>
          <a:p>
            <a:pPr>
              <a:defRPr/>
            </a:pPr>
            <a:endParaRPr lang="en-GB" altLang="it-IT"/>
          </a:p>
        </p:txBody>
      </p:sp>
      <p:sp>
        <p:nvSpPr>
          <p:cNvPr id="6" name="Rectangle 6"/>
          <p:cNvSpPr>
            <a:spLocks noGrp="1" noChangeArrowheads="1"/>
          </p:cNvSpPr>
          <p:nvPr>
            <p:ph type="sldNum" idx="12"/>
          </p:nvPr>
        </p:nvSpPr>
        <p:spPr>
          <a:ln/>
        </p:spPr>
        <p:txBody>
          <a:bodyPr/>
          <a:lstStyle>
            <a:lvl1pPr>
              <a:defRPr/>
            </a:lvl1pPr>
          </a:lstStyle>
          <a:p>
            <a:pPr>
              <a:defRPr/>
            </a:pPr>
            <a:fld id="{81AC1B62-4681-4D31-A58D-43EB097DF5C7}" type="slidenum">
              <a:rPr lang="en-GB" altLang="it-IT"/>
              <a:pPr>
                <a:defRPr/>
              </a:pPr>
              <a:t>‹N›</a:t>
            </a:fld>
            <a:endParaRPr lang="en-GB" altLang="it-IT"/>
          </a:p>
        </p:txBody>
      </p:sp>
    </p:spTree>
    <p:extLst>
      <p:ext uri="{BB962C8B-B14F-4D97-AF65-F5344CB8AC3E}">
        <p14:creationId xmlns:p14="http://schemas.microsoft.com/office/powerpoint/2010/main" val="4268302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7013" cy="452437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6613" y="1600200"/>
            <a:ext cx="4038600" cy="452437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idx="10"/>
          </p:nvPr>
        </p:nvSpPr>
        <p:spPr>
          <a:ln/>
        </p:spPr>
        <p:txBody>
          <a:bodyPr/>
          <a:lstStyle>
            <a:lvl1pPr>
              <a:defRPr/>
            </a:lvl1pPr>
          </a:lstStyle>
          <a:p>
            <a:pPr>
              <a:defRPr/>
            </a:pPr>
            <a:endParaRPr lang="en-GB" altLang="it-IT"/>
          </a:p>
        </p:txBody>
      </p:sp>
      <p:sp>
        <p:nvSpPr>
          <p:cNvPr id="6" name="Rectangle 5"/>
          <p:cNvSpPr>
            <a:spLocks noGrp="1" noChangeArrowheads="1"/>
          </p:cNvSpPr>
          <p:nvPr>
            <p:ph type="ftr" idx="11"/>
          </p:nvPr>
        </p:nvSpPr>
        <p:spPr>
          <a:ln/>
        </p:spPr>
        <p:txBody>
          <a:bodyPr/>
          <a:lstStyle>
            <a:lvl1pPr>
              <a:defRPr/>
            </a:lvl1pPr>
          </a:lstStyle>
          <a:p>
            <a:pPr>
              <a:defRPr/>
            </a:pPr>
            <a:endParaRPr lang="en-GB" altLang="it-IT"/>
          </a:p>
        </p:txBody>
      </p:sp>
      <p:sp>
        <p:nvSpPr>
          <p:cNvPr id="7" name="Rectangle 6"/>
          <p:cNvSpPr>
            <a:spLocks noGrp="1" noChangeArrowheads="1"/>
          </p:cNvSpPr>
          <p:nvPr>
            <p:ph type="sldNum" idx="12"/>
          </p:nvPr>
        </p:nvSpPr>
        <p:spPr>
          <a:ln/>
        </p:spPr>
        <p:txBody>
          <a:bodyPr/>
          <a:lstStyle>
            <a:lvl1pPr>
              <a:defRPr/>
            </a:lvl1pPr>
          </a:lstStyle>
          <a:p>
            <a:pPr>
              <a:defRPr/>
            </a:pPr>
            <a:fld id="{73AE2A74-B4D8-43F4-8746-89D278390EDC}" type="slidenum">
              <a:rPr lang="en-GB" altLang="it-IT"/>
              <a:pPr>
                <a:defRPr/>
              </a:pPr>
              <a:t>‹N›</a:t>
            </a:fld>
            <a:endParaRPr lang="en-GB" altLang="it-IT"/>
          </a:p>
        </p:txBody>
      </p:sp>
    </p:spTree>
    <p:extLst>
      <p:ext uri="{BB962C8B-B14F-4D97-AF65-F5344CB8AC3E}">
        <p14:creationId xmlns:p14="http://schemas.microsoft.com/office/powerpoint/2010/main" val="116730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idx="10"/>
          </p:nvPr>
        </p:nvSpPr>
        <p:spPr>
          <a:ln/>
        </p:spPr>
        <p:txBody>
          <a:bodyPr/>
          <a:lstStyle>
            <a:lvl1pPr>
              <a:defRPr/>
            </a:lvl1pPr>
          </a:lstStyle>
          <a:p>
            <a:pPr>
              <a:defRPr/>
            </a:pPr>
            <a:endParaRPr lang="en-GB" altLang="it-IT"/>
          </a:p>
        </p:txBody>
      </p:sp>
      <p:sp>
        <p:nvSpPr>
          <p:cNvPr id="8" name="Rectangle 5"/>
          <p:cNvSpPr>
            <a:spLocks noGrp="1" noChangeArrowheads="1"/>
          </p:cNvSpPr>
          <p:nvPr>
            <p:ph type="ftr" idx="11"/>
          </p:nvPr>
        </p:nvSpPr>
        <p:spPr>
          <a:ln/>
        </p:spPr>
        <p:txBody>
          <a:bodyPr/>
          <a:lstStyle>
            <a:lvl1pPr>
              <a:defRPr/>
            </a:lvl1pPr>
          </a:lstStyle>
          <a:p>
            <a:pPr>
              <a:defRPr/>
            </a:pPr>
            <a:endParaRPr lang="en-GB" altLang="it-IT"/>
          </a:p>
        </p:txBody>
      </p:sp>
      <p:sp>
        <p:nvSpPr>
          <p:cNvPr id="9" name="Rectangle 6"/>
          <p:cNvSpPr>
            <a:spLocks noGrp="1" noChangeArrowheads="1"/>
          </p:cNvSpPr>
          <p:nvPr>
            <p:ph type="sldNum" idx="12"/>
          </p:nvPr>
        </p:nvSpPr>
        <p:spPr>
          <a:ln/>
        </p:spPr>
        <p:txBody>
          <a:bodyPr/>
          <a:lstStyle>
            <a:lvl1pPr>
              <a:defRPr/>
            </a:lvl1pPr>
          </a:lstStyle>
          <a:p>
            <a:pPr>
              <a:defRPr/>
            </a:pPr>
            <a:fld id="{57484BFB-6011-41BB-85DA-B15B5D3988DB}" type="slidenum">
              <a:rPr lang="en-GB" altLang="it-IT"/>
              <a:pPr>
                <a:defRPr/>
              </a:pPr>
              <a:t>‹N›</a:t>
            </a:fld>
            <a:endParaRPr lang="en-GB" altLang="it-IT"/>
          </a:p>
        </p:txBody>
      </p:sp>
    </p:spTree>
    <p:extLst>
      <p:ext uri="{BB962C8B-B14F-4D97-AF65-F5344CB8AC3E}">
        <p14:creationId xmlns:p14="http://schemas.microsoft.com/office/powerpoint/2010/main" val="75916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4"/>
          <p:cNvSpPr>
            <a:spLocks noGrp="1" noChangeArrowheads="1"/>
          </p:cNvSpPr>
          <p:nvPr>
            <p:ph type="dt" idx="10"/>
          </p:nvPr>
        </p:nvSpPr>
        <p:spPr>
          <a:ln/>
        </p:spPr>
        <p:txBody>
          <a:bodyPr/>
          <a:lstStyle>
            <a:lvl1pPr>
              <a:defRPr/>
            </a:lvl1pPr>
          </a:lstStyle>
          <a:p>
            <a:pPr>
              <a:defRPr/>
            </a:pPr>
            <a:endParaRPr lang="en-GB" altLang="it-IT"/>
          </a:p>
        </p:txBody>
      </p:sp>
      <p:sp>
        <p:nvSpPr>
          <p:cNvPr id="4" name="Rectangle 5"/>
          <p:cNvSpPr>
            <a:spLocks noGrp="1" noChangeArrowheads="1"/>
          </p:cNvSpPr>
          <p:nvPr>
            <p:ph type="ftr" idx="11"/>
          </p:nvPr>
        </p:nvSpPr>
        <p:spPr>
          <a:ln/>
        </p:spPr>
        <p:txBody>
          <a:bodyPr/>
          <a:lstStyle>
            <a:lvl1pPr>
              <a:defRPr/>
            </a:lvl1pPr>
          </a:lstStyle>
          <a:p>
            <a:pPr>
              <a:defRPr/>
            </a:pPr>
            <a:endParaRPr lang="en-GB" altLang="it-IT"/>
          </a:p>
        </p:txBody>
      </p:sp>
      <p:sp>
        <p:nvSpPr>
          <p:cNvPr id="5" name="Rectangle 6"/>
          <p:cNvSpPr>
            <a:spLocks noGrp="1" noChangeArrowheads="1"/>
          </p:cNvSpPr>
          <p:nvPr>
            <p:ph type="sldNum" idx="12"/>
          </p:nvPr>
        </p:nvSpPr>
        <p:spPr>
          <a:ln/>
        </p:spPr>
        <p:txBody>
          <a:bodyPr/>
          <a:lstStyle>
            <a:lvl1pPr>
              <a:defRPr/>
            </a:lvl1pPr>
          </a:lstStyle>
          <a:p>
            <a:pPr>
              <a:defRPr/>
            </a:pPr>
            <a:fld id="{2E5D4BD4-8615-4A00-B129-CDA416FD16E2}" type="slidenum">
              <a:rPr lang="en-GB" altLang="it-IT"/>
              <a:pPr>
                <a:defRPr/>
              </a:pPr>
              <a:t>‹N›</a:t>
            </a:fld>
            <a:endParaRPr lang="en-GB" altLang="it-IT"/>
          </a:p>
        </p:txBody>
      </p:sp>
    </p:spTree>
    <p:extLst>
      <p:ext uri="{BB962C8B-B14F-4D97-AF65-F5344CB8AC3E}">
        <p14:creationId xmlns:p14="http://schemas.microsoft.com/office/powerpoint/2010/main" val="350146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GB" altLang="it-IT"/>
          </a:p>
        </p:txBody>
      </p:sp>
      <p:sp>
        <p:nvSpPr>
          <p:cNvPr id="3" name="Rectangle 5"/>
          <p:cNvSpPr>
            <a:spLocks noGrp="1" noChangeArrowheads="1"/>
          </p:cNvSpPr>
          <p:nvPr>
            <p:ph type="ftr" idx="11"/>
          </p:nvPr>
        </p:nvSpPr>
        <p:spPr>
          <a:ln/>
        </p:spPr>
        <p:txBody>
          <a:bodyPr/>
          <a:lstStyle>
            <a:lvl1pPr>
              <a:defRPr/>
            </a:lvl1pPr>
          </a:lstStyle>
          <a:p>
            <a:pPr>
              <a:defRPr/>
            </a:pPr>
            <a:endParaRPr lang="en-GB" altLang="it-IT"/>
          </a:p>
        </p:txBody>
      </p:sp>
      <p:sp>
        <p:nvSpPr>
          <p:cNvPr id="4" name="Rectangle 6"/>
          <p:cNvSpPr>
            <a:spLocks noGrp="1" noChangeArrowheads="1"/>
          </p:cNvSpPr>
          <p:nvPr>
            <p:ph type="sldNum" idx="12"/>
          </p:nvPr>
        </p:nvSpPr>
        <p:spPr>
          <a:ln/>
        </p:spPr>
        <p:txBody>
          <a:bodyPr/>
          <a:lstStyle>
            <a:lvl1pPr>
              <a:defRPr/>
            </a:lvl1pPr>
          </a:lstStyle>
          <a:p>
            <a:pPr>
              <a:defRPr/>
            </a:pPr>
            <a:fld id="{D11ED64B-C804-4D85-AE34-9E6C3DCACE2D}" type="slidenum">
              <a:rPr lang="en-GB" altLang="it-IT"/>
              <a:pPr>
                <a:defRPr/>
              </a:pPr>
              <a:t>‹N›</a:t>
            </a:fld>
            <a:endParaRPr lang="en-GB" altLang="it-IT"/>
          </a:p>
        </p:txBody>
      </p:sp>
    </p:spTree>
    <p:extLst>
      <p:ext uri="{BB962C8B-B14F-4D97-AF65-F5344CB8AC3E}">
        <p14:creationId xmlns:p14="http://schemas.microsoft.com/office/powerpoint/2010/main" val="318308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Rectangle 4"/>
          <p:cNvSpPr>
            <a:spLocks noGrp="1" noChangeArrowheads="1"/>
          </p:cNvSpPr>
          <p:nvPr>
            <p:ph type="dt" idx="10"/>
          </p:nvPr>
        </p:nvSpPr>
        <p:spPr>
          <a:ln/>
        </p:spPr>
        <p:txBody>
          <a:bodyPr/>
          <a:lstStyle>
            <a:lvl1pPr>
              <a:defRPr/>
            </a:lvl1pPr>
          </a:lstStyle>
          <a:p>
            <a:pPr>
              <a:defRPr/>
            </a:pPr>
            <a:endParaRPr lang="en-GB" altLang="it-IT"/>
          </a:p>
        </p:txBody>
      </p:sp>
      <p:sp>
        <p:nvSpPr>
          <p:cNvPr id="6" name="Rectangle 5"/>
          <p:cNvSpPr>
            <a:spLocks noGrp="1" noChangeArrowheads="1"/>
          </p:cNvSpPr>
          <p:nvPr>
            <p:ph type="ftr" idx="11"/>
          </p:nvPr>
        </p:nvSpPr>
        <p:spPr>
          <a:ln/>
        </p:spPr>
        <p:txBody>
          <a:bodyPr/>
          <a:lstStyle>
            <a:lvl1pPr>
              <a:defRPr/>
            </a:lvl1pPr>
          </a:lstStyle>
          <a:p>
            <a:pPr>
              <a:defRPr/>
            </a:pPr>
            <a:endParaRPr lang="en-GB" altLang="it-IT"/>
          </a:p>
        </p:txBody>
      </p:sp>
      <p:sp>
        <p:nvSpPr>
          <p:cNvPr id="7" name="Rectangle 6"/>
          <p:cNvSpPr>
            <a:spLocks noGrp="1" noChangeArrowheads="1"/>
          </p:cNvSpPr>
          <p:nvPr>
            <p:ph type="sldNum" idx="12"/>
          </p:nvPr>
        </p:nvSpPr>
        <p:spPr>
          <a:ln/>
        </p:spPr>
        <p:txBody>
          <a:bodyPr/>
          <a:lstStyle>
            <a:lvl1pPr>
              <a:defRPr/>
            </a:lvl1pPr>
          </a:lstStyle>
          <a:p>
            <a:pPr>
              <a:defRPr/>
            </a:pPr>
            <a:fld id="{7414A525-8699-4404-A45A-C80B23698528}" type="slidenum">
              <a:rPr lang="en-GB" altLang="it-IT"/>
              <a:pPr>
                <a:defRPr/>
              </a:pPr>
              <a:t>‹N›</a:t>
            </a:fld>
            <a:endParaRPr lang="en-GB" altLang="it-IT"/>
          </a:p>
        </p:txBody>
      </p:sp>
    </p:spTree>
    <p:extLst>
      <p:ext uri="{BB962C8B-B14F-4D97-AF65-F5344CB8AC3E}">
        <p14:creationId xmlns:p14="http://schemas.microsoft.com/office/powerpoint/2010/main" val="4151243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Rectangle 4"/>
          <p:cNvSpPr>
            <a:spLocks noGrp="1" noChangeArrowheads="1"/>
          </p:cNvSpPr>
          <p:nvPr>
            <p:ph type="dt" idx="10"/>
          </p:nvPr>
        </p:nvSpPr>
        <p:spPr>
          <a:ln/>
        </p:spPr>
        <p:txBody>
          <a:bodyPr/>
          <a:lstStyle>
            <a:lvl1pPr>
              <a:defRPr/>
            </a:lvl1pPr>
          </a:lstStyle>
          <a:p>
            <a:pPr>
              <a:defRPr/>
            </a:pPr>
            <a:endParaRPr lang="en-GB" altLang="it-IT"/>
          </a:p>
        </p:txBody>
      </p:sp>
      <p:sp>
        <p:nvSpPr>
          <p:cNvPr id="6" name="Rectangle 5"/>
          <p:cNvSpPr>
            <a:spLocks noGrp="1" noChangeArrowheads="1"/>
          </p:cNvSpPr>
          <p:nvPr>
            <p:ph type="ftr" idx="11"/>
          </p:nvPr>
        </p:nvSpPr>
        <p:spPr>
          <a:ln/>
        </p:spPr>
        <p:txBody>
          <a:bodyPr/>
          <a:lstStyle>
            <a:lvl1pPr>
              <a:defRPr/>
            </a:lvl1pPr>
          </a:lstStyle>
          <a:p>
            <a:pPr>
              <a:defRPr/>
            </a:pPr>
            <a:endParaRPr lang="en-GB" altLang="it-IT"/>
          </a:p>
        </p:txBody>
      </p:sp>
      <p:sp>
        <p:nvSpPr>
          <p:cNvPr id="7" name="Rectangle 6"/>
          <p:cNvSpPr>
            <a:spLocks noGrp="1" noChangeArrowheads="1"/>
          </p:cNvSpPr>
          <p:nvPr>
            <p:ph type="sldNum" idx="12"/>
          </p:nvPr>
        </p:nvSpPr>
        <p:spPr>
          <a:ln/>
        </p:spPr>
        <p:txBody>
          <a:bodyPr/>
          <a:lstStyle>
            <a:lvl1pPr>
              <a:defRPr/>
            </a:lvl1pPr>
          </a:lstStyle>
          <a:p>
            <a:pPr>
              <a:defRPr/>
            </a:pPr>
            <a:fld id="{55374B70-0C4A-4DDC-A2BB-8840385FD74C}" type="slidenum">
              <a:rPr lang="en-GB" altLang="it-IT"/>
              <a:pPr>
                <a:defRPr/>
              </a:pPr>
              <a:t>‹N›</a:t>
            </a:fld>
            <a:endParaRPr lang="en-GB" altLang="it-IT"/>
          </a:p>
        </p:txBody>
      </p:sp>
    </p:spTree>
    <p:extLst>
      <p:ext uri="{BB962C8B-B14F-4D97-AF65-F5344CB8AC3E}">
        <p14:creationId xmlns:p14="http://schemas.microsoft.com/office/powerpoint/2010/main" val="3505994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smtClean="0"/>
              <a:t>Click to edit the title text format</a:t>
            </a:r>
          </a:p>
        </p:txBody>
      </p:sp>
      <p:sp>
        <p:nvSpPr>
          <p:cNvPr id="1027"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smtClean="0"/>
              <a:t>Click to edit the outline text format</a:t>
            </a:r>
          </a:p>
          <a:p>
            <a:pPr lvl="1"/>
            <a:r>
              <a:rPr lang="en-GB" altLang="it-IT" smtClean="0"/>
              <a:t>Second Outline Level</a:t>
            </a:r>
          </a:p>
          <a:p>
            <a:pPr lvl="2"/>
            <a:r>
              <a:rPr lang="en-GB" altLang="it-IT" smtClean="0"/>
              <a:t>Third Outline Level</a:t>
            </a:r>
          </a:p>
          <a:p>
            <a:pPr lvl="3"/>
            <a:r>
              <a:rPr lang="en-GB" altLang="it-IT" smtClean="0"/>
              <a:t>Fourth Outline Level</a:t>
            </a:r>
          </a:p>
          <a:p>
            <a:pPr lvl="4"/>
            <a:r>
              <a:rPr lang="en-GB" altLang="it-IT" smtClean="0"/>
              <a:t>Fifth Outline Level</a:t>
            </a:r>
          </a:p>
          <a:p>
            <a:pPr lvl="4"/>
            <a:r>
              <a:rPr lang="en-GB" altLang="it-IT" smtClean="0"/>
              <a:t>Sixth Outline Level</a:t>
            </a:r>
          </a:p>
          <a:p>
            <a:pPr lvl="4"/>
            <a:r>
              <a:rPr lang="en-GB" altLang="it-IT" smtClean="0"/>
              <a:t>Seventh Outline Level</a:t>
            </a:r>
          </a:p>
          <a:p>
            <a:pPr lvl="4"/>
            <a:r>
              <a:rPr lang="en-GB" altLang="it-IT" smtClean="0"/>
              <a:t>Eighth Outline Level</a:t>
            </a:r>
          </a:p>
          <a:p>
            <a:pPr lvl="4"/>
            <a:r>
              <a:rPr lang="en-GB" altLang="it-IT" smtClean="0"/>
              <a:t>Ninth Outline Level</a:t>
            </a:r>
          </a:p>
        </p:txBody>
      </p:sp>
      <p:sp>
        <p:nvSpPr>
          <p:cNvPr id="222212" name="Rectangle 4"/>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defRPr>
            </a:lvl1pPr>
          </a:lstStyle>
          <a:p>
            <a:pPr>
              <a:defRPr/>
            </a:pPr>
            <a:endParaRPr lang="en-GB" altLang="it-IT"/>
          </a:p>
        </p:txBody>
      </p:sp>
      <p:sp>
        <p:nvSpPr>
          <p:cNvPr id="222213" name="Rectangle 5"/>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eaLnBrk="1" hangingPunct="1">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defRPr>
            </a:lvl1pPr>
          </a:lstStyle>
          <a:p>
            <a:pPr>
              <a:defRPr/>
            </a:pPr>
            <a:endParaRPr lang="en-GB" altLang="it-IT"/>
          </a:p>
        </p:txBody>
      </p:sp>
      <p:sp>
        <p:nvSpPr>
          <p:cNvPr id="22221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defRPr>
            </a:lvl1pPr>
          </a:lstStyle>
          <a:p>
            <a:pPr>
              <a:defRPr/>
            </a:pPr>
            <a:fld id="{A4BDF9F6-4650-4487-BCF7-7082D38598B6}"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ftr="0" dt="0"/>
  <p:txStyles>
    <p:titleStyle>
      <a:lvl1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kern="1200">
          <a:solidFill>
            <a:srgbClr val="000000"/>
          </a:solidFill>
          <a:latin typeface="+mj-lt"/>
          <a:ea typeface="+mj-ea"/>
          <a:cs typeface="+mj-cs"/>
        </a:defRPr>
      </a:lvl1pPr>
      <a:lvl2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2pPr>
      <a:lvl3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3pPr>
      <a:lvl4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4pPr>
      <a:lvl5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5pPr>
      <a:lvl6pPr marL="457200" algn="ctr" defTabSz="457200" rtl="0" fontAlgn="base">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6pPr>
      <a:lvl7pPr marL="914400" algn="ctr" defTabSz="457200" rtl="0" fontAlgn="base">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7pPr>
      <a:lvl8pPr marL="1371600" algn="ctr" defTabSz="457200" rtl="0" fontAlgn="base">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8pPr>
      <a:lvl9pPr marL="1828800" algn="ctr" defTabSz="457200" rtl="0" fontAlgn="base">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9pPr>
    </p:titleStyle>
    <p:bodyStyle>
      <a:lvl1pPr marL="341313" indent="-341313" algn="l" defTabSz="457200" rtl="0" eaLnBrk="0" fontAlgn="base" hangingPunct="0">
        <a:lnSpc>
          <a:spcPct val="124000"/>
        </a:lnSpc>
        <a:spcBef>
          <a:spcPts val="800"/>
        </a:spcBef>
        <a:spcAft>
          <a:spcPct val="0"/>
        </a:spcAft>
        <a:buClr>
          <a:srgbClr val="000000"/>
        </a:buClr>
        <a:buSzPct val="100000"/>
        <a:buFont typeface="Arial" panose="020B0604020202020204" pitchFamily="34" charset="0"/>
        <a:buChar char="•"/>
        <a:defRPr sz="3200" kern="1200">
          <a:solidFill>
            <a:srgbClr val="000000"/>
          </a:solidFill>
          <a:latin typeface="+mn-lt"/>
          <a:ea typeface="+mn-ea"/>
          <a:cs typeface="+mn-cs"/>
        </a:defRPr>
      </a:lvl1pPr>
      <a:lvl2pPr marL="741363" indent="-284163" algn="l" defTabSz="457200" rtl="0" eaLnBrk="0" fontAlgn="base" hangingPunct="0">
        <a:lnSpc>
          <a:spcPct val="124000"/>
        </a:lnSpc>
        <a:spcBef>
          <a:spcPts val="700"/>
        </a:spcBef>
        <a:spcAft>
          <a:spcPct val="0"/>
        </a:spcAft>
        <a:buClr>
          <a:srgbClr val="000000"/>
        </a:buClr>
        <a:buSzPct val="100000"/>
        <a:buFont typeface="Arial" panose="020B0604020202020204" pitchFamily="34" charset="0"/>
        <a:buChar char="–"/>
        <a:defRPr sz="2800" kern="1200">
          <a:solidFill>
            <a:srgbClr val="000000"/>
          </a:solidFill>
          <a:latin typeface="+mn-lt"/>
          <a:ea typeface="+mn-ea"/>
          <a:cs typeface="+mn-cs"/>
        </a:defRPr>
      </a:lvl2pPr>
      <a:lvl3pPr marL="1143000" indent="-228600" algn="l" defTabSz="457200" rtl="0" eaLnBrk="0" fontAlgn="base" hangingPunct="0">
        <a:lnSpc>
          <a:spcPct val="124000"/>
        </a:lnSpc>
        <a:spcBef>
          <a:spcPts val="600"/>
        </a:spcBef>
        <a:spcAft>
          <a:spcPct val="0"/>
        </a:spcAft>
        <a:buClr>
          <a:srgbClr val="000000"/>
        </a:buClr>
        <a:buSzPct val="100000"/>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kern="1200">
          <a:solidFill>
            <a:srgbClr val="000000"/>
          </a:solidFill>
          <a:latin typeface="+mn-lt"/>
          <a:ea typeface="+mn-ea"/>
          <a:cs typeface="+mn-cs"/>
        </a:defRPr>
      </a:lvl4pPr>
      <a:lvl5pPr marL="2057400" indent="-228600" algn="l" defTabSz="457200" rtl="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849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849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84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17C59C-ADA9-4B0E-BECA-16E125B359CB}" type="slidenum">
              <a:rPr lang="it-IT"/>
              <a:pPr>
                <a:defRPr/>
              </a:pPr>
              <a:t>‹N›</a:t>
            </a:fld>
            <a:endParaRPr lang="it-IT"/>
          </a:p>
        </p:txBody>
      </p:sp>
    </p:spTree>
    <p:extLst>
      <p:ext uri="{BB962C8B-B14F-4D97-AF65-F5344CB8AC3E}">
        <p14:creationId xmlns:p14="http://schemas.microsoft.com/office/powerpoint/2010/main" val="9014909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D:\martello\Pictures\PhotoeVideoAuger\y2mate.com%20-%20a_1eev_proton_cosmic_ray_air_shower_over_geneva_WgzAwKe5aTQ_360p.mp4" TargetMode="External"/><Relationship Id="rId1" Type="http://schemas.microsoft.com/office/2007/relationships/media" Target="file:///D:\martello\Pictures\PhotoeVideoAuger\y2mate.com%20-%20a_1eev_proton_cosmic_ray_air_shower_over_geneva_WgzAwKe5aTQ_360p.mp4"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wmf"/></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file:///D:\martello\Downloads\Auger-SD-AirShower(1).mp4" TargetMode="Externa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11.xml"/><Relationship Id="rId7"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video" Target="file:///D:\martello\Downloads\Teleskopstation_800x450_25fps.mov" TargetMode="Externa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3.png"/><Relationship Id="rId4" Type="http://schemas.openxmlformats.org/officeDocument/2006/relationships/image" Target="../media/image64.png"/><Relationship Id="rId9" Type="http://schemas.openxmlformats.org/officeDocument/2006/relationships/image" Target="../media/image57.jpeg"/></Relationships>
</file>

<file path=ppt/slides/_rels/slide5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57.jpeg"/><Relationship Id="rId7"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51.jpeg"/><Relationship Id="rId7"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57.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1</a:t>
            </a:fld>
            <a:endParaRPr lang="en-GB" altLang="it-IT"/>
          </a:p>
        </p:txBody>
      </p:sp>
      <p:pic>
        <p:nvPicPr>
          <p:cNvPr id="3" name="Bild 2"/>
          <p:cNvPicPr/>
          <p:nvPr/>
        </p:nvPicPr>
        <p:blipFill rotWithShape="1">
          <a:blip r:embed="rId2" cstate="print">
            <a:extLst>
              <a:ext uri="{28A0092B-C50C-407E-A947-70E740481C1C}">
                <a14:useLocalDpi xmlns:a14="http://schemas.microsoft.com/office/drawing/2010/main" val="0"/>
              </a:ext>
            </a:extLst>
          </a:blip>
          <a:srcRect t="27019" r="15283" b="34501"/>
          <a:stretch/>
        </p:blipFill>
        <p:spPr>
          <a:xfrm>
            <a:off x="0" y="0"/>
            <a:ext cx="9144000" cy="6858000"/>
          </a:xfrm>
          <a:prstGeom prst="rect">
            <a:avLst/>
          </a:prstGeom>
        </p:spPr>
      </p:pic>
      <p:sp>
        <p:nvSpPr>
          <p:cNvPr id="4" name="Rectangle 2"/>
          <p:cNvSpPr txBox="1">
            <a:spLocks noChangeArrowheads="1"/>
          </p:cNvSpPr>
          <p:nvPr/>
        </p:nvSpPr>
        <p:spPr>
          <a:xfrm>
            <a:off x="0" y="1906588"/>
            <a:ext cx="9144000" cy="1922462"/>
          </a:xfrm>
          <a:prstGeom prst="rect">
            <a:avLst/>
          </a:prstGeom>
        </p:spPr>
        <p:txBody>
          <a:bodyPr/>
          <a:lstStyle>
            <a:lvl1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kern="1200">
                <a:solidFill>
                  <a:srgbClr val="000000"/>
                </a:solidFill>
                <a:latin typeface="+mj-lt"/>
                <a:ea typeface="+mj-ea"/>
                <a:cs typeface="+mj-cs"/>
              </a:defRPr>
            </a:lvl1pPr>
            <a:lvl2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2pPr>
            <a:lvl3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3pPr>
            <a:lvl4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4pPr>
            <a:lvl5pPr algn="ctr" defTabSz="457200" rtl="0" eaLnBrk="0" fontAlgn="base" hangingPunct="0">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5pPr>
            <a:lvl6pPr marL="457200" algn="ctr" defTabSz="457200" rtl="0" fontAlgn="base">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6pPr>
            <a:lvl7pPr marL="914400" algn="ctr" defTabSz="457200" rtl="0" fontAlgn="base">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7pPr>
            <a:lvl8pPr marL="1371600" algn="ctr" defTabSz="457200" rtl="0" fontAlgn="base">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8pPr>
            <a:lvl9pPr marL="1828800" algn="ctr" defTabSz="457200" rtl="0" fontAlgn="base">
              <a:lnSpc>
                <a:spcPct val="124000"/>
              </a:lnSpc>
              <a:spcBef>
                <a:spcPct val="0"/>
              </a:spcBef>
              <a:spcAft>
                <a:spcPct val="0"/>
              </a:spcAft>
              <a:buClr>
                <a:srgbClr val="000000"/>
              </a:buClr>
              <a:buSzPct val="100000"/>
              <a:buFont typeface="Arial" panose="020B0604020202020204" pitchFamily="34" charset="0"/>
              <a:defRPr sz="4400">
                <a:solidFill>
                  <a:srgbClr val="000000"/>
                </a:solidFill>
                <a:latin typeface="Arial" panose="020B0604020202020204" pitchFamily="34" charset="0"/>
              </a:defRPr>
            </a:lvl9pPr>
          </a:lstStyle>
          <a:p>
            <a:pPr eaLnBrk="1" hangingPunct="1">
              <a:lnSpc>
                <a:spcPct val="100000"/>
              </a:lnSpc>
              <a:buClr>
                <a:srgbClr val="FFFFFF"/>
              </a:buClr>
              <a:buFont typeface="Book Antiqua" panose="0204060205030503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altLang="it-IT" b="1" i="1" dirty="0" smtClean="0">
                <a:solidFill>
                  <a:srgbClr val="002060"/>
                </a:solidFill>
                <a:effectLst>
                  <a:outerShdw blurRad="38100" dist="38100" dir="2700000" algn="tl">
                    <a:srgbClr val="C0C0C0"/>
                  </a:outerShdw>
                </a:effectLst>
              </a:rPr>
              <a:t>I Raggi Cosmici</a:t>
            </a:r>
            <a:endParaRPr lang="en-GB" altLang="it-IT" dirty="0" smtClean="0">
              <a:solidFill>
                <a:srgbClr val="002060"/>
              </a:solidFill>
            </a:endParaRPr>
          </a:p>
        </p:txBody>
      </p:sp>
      <p:sp>
        <p:nvSpPr>
          <p:cNvPr id="5" name="Rectangle 11"/>
          <p:cNvSpPr>
            <a:spLocks noChangeArrowheads="1"/>
          </p:cNvSpPr>
          <p:nvPr/>
        </p:nvSpPr>
        <p:spPr bwMode="auto">
          <a:xfrm>
            <a:off x="2016125" y="2847850"/>
            <a:ext cx="5111750" cy="1236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124000"/>
              </a:lnSpc>
              <a:buClr>
                <a:srgbClr val="000000"/>
              </a:buClr>
              <a:buSzPct val="100000"/>
              <a:buFont typeface="Arial" panose="020B0604020202020204" pitchFamily="34" charset="0"/>
              <a:buNone/>
              <a:defRPr/>
            </a:pPr>
            <a:r>
              <a:rPr lang="en-GB" altLang="it-IT" sz="2000" dirty="0">
                <a:solidFill>
                  <a:srgbClr val="002060"/>
                </a:solidFill>
                <a:effectLst>
                  <a:outerShdw blurRad="38100" dist="38100" dir="2700000" algn="tl">
                    <a:srgbClr val="C0C0C0"/>
                  </a:outerShdw>
                </a:effectLst>
              </a:rPr>
              <a:t>Daniele Martello </a:t>
            </a:r>
          </a:p>
          <a:p>
            <a:pPr algn="ctr" eaLnBrk="1" hangingPunct="1">
              <a:lnSpc>
                <a:spcPct val="124000"/>
              </a:lnSpc>
              <a:buClr>
                <a:srgbClr val="000000"/>
              </a:buClr>
              <a:buSzPct val="100000"/>
              <a:buFont typeface="Arial" panose="020B0604020202020204" pitchFamily="34" charset="0"/>
              <a:buNone/>
              <a:defRPr/>
            </a:pPr>
            <a:r>
              <a:rPr lang="it-IT" altLang="it-IT" sz="2000" dirty="0" smtClean="0">
                <a:solidFill>
                  <a:srgbClr val="002060"/>
                </a:solidFill>
                <a:effectLst>
                  <a:outerShdw blurRad="38100" dist="38100" dir="2700000" algn="tl">
                    <a:srgbClr val="C0C0C0"/>
                  </a:outerShdw>
                </a:effectLst>
              </a:rPr>
              <a:t>Universit</a:t>
            </a:r>
            <a:r>
              <a:rPr lang="it-IT" altLang="it-IT" sz="2000" dirty="0" smtClean="0">
                <a:solidFill>
                  <a:srgbClr val="002060"/>
                </a:solidFill>
                <a:effectLst>
                  <a:outerShdw blurRad="38100" dist="38100" dir="2700000" algn="tl">
                    <a:srgbClr val="C0C0C0"/>
                  </a:outerShdw>
                </a:effectLst>
                <a:cs typeface="Times New Roman" panose="02020603050405020304" pitchFamily="18" charset="0"/>
              </a:rPr>
              <a:t>à</a:t>
            </a:r>
            <a:r>
              <a:rPr lang="it-IT" altLang="it-IT" sz="2000" dirty="0" smtClean="0">
                <a:solidFill>
                  <a:srgbClr val="002060"/>
                </a:solidFill>
                <a:effectLst>
                  <a:outerShdw blurRad="38100" dist="38100" dir="2700000" algn="tl">
                    <a:srgbClr val="C0C0C0"/>
                  </a:outerShdw>
                </a:effectLst>
              </a:rPr>
              <a:t> del Salento e INFN Lecce</a:t>
            </a:r>
          </a:p>
          <a:p>
            <a:pPr algn="ctr" eaLnBrk="1" hangingPunct="1">
              <a:lnSpc>
                <a:spcPct val="124000"/>
              </a:lnSpc>
              <a:buClr>
                <a:srgbClr val="000000"/>
              </a:buClr>
              <a:buSzPct val="100000"/>
              <a:buFont typeface="Arial" panose="020B0604020202020204" pitchFamily="34" charset="0"/>
              <a:buNone/>
              <a:defRPr/>
            </a:pPr>
            <a:endParaRPr lang="en-GB" altLang="it-IT" sz="2000" dirty="0">
              <a:solidFill>
                <a:srgbClr val="002060"/>
              </a:solidFill>
              <a:effectLst>
                <a:outerShdw blurRad="38100" dist="38100" dir="2700000" algn="tl">
                  <a:srgbClr val="C0C0C0"/>
                </a:outerShdw>
              </a:effectLst>
            </a:endParaRPr>
          </a:p>
        </p:txBody>
      </p:sp>
      <p:pic>
        <p:nvPicPr>
          <p:cNvPr id="6"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4634"/>
            <a:ext cx="271145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99350" y="5945188"/>
            <a:ext cx="164465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422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A2B433B0-8DA8-48EC-A2E5-A2641C0F4EEB}" type="slidenum">
              <a:rPr lang="en-GB" altLang="it-IT" smtClean="0">
                <a:solidFill>
                  <a:srgbClr val="000000"/>
                </a:solidFill>
              </a:rPr>
              <a:pPr/>
              <a:t>10</a:t>
            </a:fld>
            <a:endParaRPr lang="en-GB" altLang="it-IT" smtClean="0">
              <a:solidFill>
                <a:srgbClr val="000000"/>
              </a:solidFill>
            </a:endParaRPr>
          </a:p>
        </p:txBody>
      </p:sp>
      <p:pic>
        <p:nvPicPr>
          <p:cNvPr id="14339"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6850"/>
            <a:ext cx="5329237" cy="652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2"/>
          <p:cNvSpPr txBox="1">
            <a:spLocks noChangeArrowheads="1"/>
          </p:cNvSpPr>
          <p:nvPr/>
        </p:nvSpPr>
        <p:spPr bwMode="auto">
          <a:xfrm>
            <a:off x="5292725" y="0"/>
            <a:ext cx="38512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Font typeface="Arial" panose="020B0604020202020204" pitchFamily="34" charset="0"/>
              <a:buNone/>
            </a:pPr>
            <a:r>
              <a:rPr lang="it-IT" altLang="it-IT" dirty="0" smtClean="0"/>
              <a:t>Come possiamo misurarli</a:t>
            </a:r>
            <a:endParaRPr lang="it-IT" altLang="it-IT" dirty="0"/>
          </a:p>
        </p:txBody>
      </p:sp>
      <p:sp>
        <p:nvSpPr>
          <p:cNvPr id="14341" name="CasellaDiTesto 4"/>
          <p:cNvSpPr txBox="1">
            <a:spLocks noChangeArrowheads="1"/>
          </p:cNvSpPr>
          <p:nvPr/>
        </p:nvSpPr>
        <p:spPr bwMode="auto">
          <a:xfrm>
            <a:off x="5220072" y="1257975"/>
            <a:ext cx="37385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it-IT" altLang="it-IT" dirty="0" smtClean="0"/>
              <a:t>I Raggi Cosmici vengono dallo spazio quindi potrei misurarli nello spazio.</a:t>
            </a:r>
          </a:p>
        </p:txBody>
      </p:sp>
      <p:pic>
        <p:nvPicPr>
          <p:cNvPr id="14342"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3840956"/>
            <a:ext cx="217963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4"/>
          <p:cNvSpPr txBox="1">
            <a:spLocks noChangeArrowheads="1"/>
          </p:cNvSpPr>
          <p:nvPr/>
        </p:nvSpPr>
        <p:spPr bwMode="auto">
          <a:xfrm>
            <a:off x="5290418" y="2380941"/>
            <a:ext cx="37385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it-IT" altLang="it-IT" dirty="0" smtClean="0"/>
              <a:t>Supponendo </a:t>
            </a:r>
            <a:r>
              <a:rPr lang="it-IT" altLang="it-IT" dirty="0"/>
              <a:t>di voler misurare le proprietà di 1000 raggi cosmici come devo organizzare il mio esperimento?  </a:t>
            </a:r>
          </a:p>
        </p:txBody>
      </p:sp>
      <p:sp>
        <p:nvSpPr>
          <p:cNvPr id="9" name="CasellaDiTesto 8"/>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CDDEFCB1-4CDD-49C6-B6E0-748D6115AE58}" type="slidenum">
              <a:rPr lang="en-GB" altLang="it-IT" smtClean="0">
                <a:solidFill>
                  <a:srgbClr val="000000"/>
                </a:solidFill>
              </a:rPr>
              <a:pPr/>
              <a:t>11</a:t>
            </a:fld>
            <a:endParaRPr lang="en-GB" altLang="it-IT" smtClean="0">
              <a:solidFill>
                <a:srgbClr val="000000"/>
              </a:solidFill>
            </a:endParaRPr>
          </a:p>
        </p:txBody>
      </p:sp>
      <p:sp>
        <p:nvSpPr>
          <p:cNvPr id="15363" name="Rectangle 2"/>
          <p:cNvSpPr txBox="1">
            <a:spLocks noChangeArrowheads="1"/>
          </p:cNvSpPr>
          <p:nvPr/>
        </p:nvSpPr>
        <p:spPr bwMode="auto">
          <a:xfrm>
            <a:off x="1223455" y="-153743"/>
            <a:ext cx="6697091" cy="7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Font typeface="Arial" panose="020B0604020202020204" pitchFamily="34" charset="0"/>
              <a:buNone/>
            </a:pPr>
            <a:r>
              <a:rPr lang="it-IT" altLang="it-IT" dirty="0"/>
              <a:t>Come rivelare i Raggi Cosmici</a:t>
            </a:r>
          </a:p>
        </p:txBody>
      </p:sp>
      <p:pic>
        <p:nvPicPr>
          <p:cNvPr id="3" name="Immagine 2"/>
          <p:cNvPicPr>
            <a:picLocks noChangeAspect="1"/>
          </p:cNvPicPr>
          <p:nvPr/>
        </p:nvPicPr>
        <p:blipFill>
          <a:blip r:embed="rId2"/>
          <a:stretch>
            <a:fillRect/>
          </a:stretch>
        </p:blipFill>
        <p:spPr>
          <a:xfrm>
            <a:off x="142734" y="570806"/>
            <a:ext cx="4537358" cy="5103664"/>
          </a:xfrm>
          <a:prstGeom prst="rect">
            <a:avLst/>
          </a:prstGeom>
        </p:spPr>
      </p:pic>
      <p:pic>
        <p:nvPicPr>
          <p:cNvPr id="8" name="Immagine 1"/>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4802" t="16389" r="15350" b="13588"/>
          <a:stretch>
            <a:fillRect/>
          </a:stretch>
        </p:blipFill>
        <p:spPr bwMode="auto">
          <a:xfrm>
            <a:off x="5076056" y="735229"/>
            <a:ext cx="3182894" cy="209370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4680092" y="2828935"/>
            <a:ext cx="3557449" cy="1200329"/>
          </a:xfrm>
          <a:prstGeom prst="rect">
            <a:avLst/>
          </a:prstGeom>
          <a:noFill/>
        </p:spPr>
        <p:txBody>
          <a:bodyPr wrap="none" rtlCol="0">
            <a:spAutoFit/>
          </a:bodyPr>
          <a:lstStyle/>
          <a:p>
            <a:r>
              <a:rPr lang="it-IT" dirty="0" smtClean="0"/>
              <a:t>Dimensioni tipiche di un satellite</a:t>
            </a:r>
          </a:p>
          <a:p>
            <a:r>
              <a:rPr lang="it-IT" dirty="0"/>
              <a:t>	</a:t>
            </a:r>
            <a:r>
              <a:rPr lang="it-IT" dirty="0" smtClean="0"/>
              <a:t>circa un metro quadro</a:t>
            </a:r>
          </a:p>
          <a:p>
            <a:r>
              <a:rPr lang="it-IT" dirty="0" smtClean="0"/>
              <a:t>Tempo di vita tipico di un satellite</a:t>
            </a:r>
          </a:p>
          <a:p>
            <a:r>
              <a:rPr lang="it-IT" dirty="0"/>
              <a:t>	</a:t>
            </a:r>
            <a:r>
              <a:rPr lang="it-IT" dirty="0" smtClean="0"/>
              <a:t>3 anni</a:t>
            </a:r>
            <a:endParaRPr lang="it-IT" dirty="0"/>
          </a:p>
        </p:txBody>
      </p:sp>
      <p:sp>
        <p:nvSpPr>
          <p:cNvPr id="9" name="CasellaDiTesto 8"/>
          <p:cNvSpPr txBox="1"/>
          <p:nvPr/>
        </p:nvSpPr>
        <p:spPr>
          <a:xfrm>
            <a:off x="4680092" y="3964244"/>
            <a:ext cx="4312399" cy="1815882"/>
          </a:xfrm>
          <a:prstGeom prst="rect">
            <a:avLst/>
          </a:prstGeom>
          <a:noFill/>
        </p:spPr>
        <p:txBody>
          <a:bodyPr wrap="none" rtlCol="0">
            <a:spAutoFit/>
          </a:bodyPr>
          <a:lstStyle/>
          <a:p>
            <a:r>
              <a:rPr lang="it-IT" sz="1600" dirty="0" smtClean="0"/>
              <a:t>1 anno = 3.1x10</a:t>
            </a:r>
            <a:r>
              <a:rPr lang="it-IT" sz="1600" baseline="30000" dirty="0" smtClean="0"/>
              <a:t>7</a:t>
            </a:r>
            <a:r>
              <a:rPr lang="it-IT" sz="1600" dirty="0" smtClean="0"/>
              <a:t> s</a:t>
            </a:r>
          </a:p>
          <a:p>
            <a:r>
              <a:rPr lang="it-IT" sz="1600" dirty="0" smtClean="0"/>
              <a:t>3 anni  = 10</a:t>
            </a:r>
            <a:r>
              <a:rPr lang="it-IT" sz="1600" baseline="30000" dirty="0"/>
              <a:t>8</a:t>
            </a:r>
            <a:r>
              <a:rPr lang="it-IT" sz="1600" baseline="30000" dirty="0" smtClean="0"/>
              <a:t> </a:t>
            </a:r>
            <a:r>
              <a:rPr lang="it-IT" sz="1600" dirty="0" smtClean="0"/>
              <a:t> s</a:t>
            </a:r>
          </a:p>
          <a:p>
            <a:r>
              <a:rPr lang="it-IT" sz="1600" dirty="0" smtClean="0"/>
              <a:t>Esposizione = superficie x tempo = 10</a:t>
            </a:r>
            <a:r>
              <a:rPr lang="it-IT" sz="1600" baseline="30000" dirty="0"/>
              <a:t>8</a:t>
            </a:r>
            <a:r>
              <a:rPr lang="it-IT" sz="1600" baseline="30000" dirty="0" smtClean="0"/>
              <a:t> </a:t>
            </a:r>
            <a:r>
              <a:rPr lang="it-IT" sz="1600" dirty="0" smtClean="0"/>
              <a:t>m</a:t>
            </a:r>
            <a:r>
              <a:rPr lang="it-IT" sz="1600" baseline="30000" dirty="0" smtClean="0"/>
              <a:t>2</a:t>
            </a:r>
            <a:r>
              <a:rPr lang="it-IT" sz="1600" dirty="0" smtClean="0"/>
              <a:t> s</a:t>
            </a:r>
          </a:p>
          <a:p>
            <a:r>
              <a:rPr lang="it-IT" sz="1600" dirty="0" smtClean="0"/>
              <a:t>N. RC = flusso x accettanza</a:t>
            </a:r>
          </a:p>
          <a:p>
            <a:r>
              <a:rPr lang="it-IT" sz="1600" dirty="0" smtClean="0"/>
              <a:t>Flusso </a:t>
            </a:r>
            <a:r>
              <a:rPr lang="it-IT" sz="1600" dirty="0" err="1" smtClean="0"/>
              <a:t>min</a:t>
            </a:r>
            <a:r>
              <a:rPr lang="it-IT" sz="1600" dirty="0" smtClean="0"/>
              <a:t> 	= N. RC minimo/esposizione=</a:t>
            </a:r>
          </a:p>
          <a:p>
            <a:r>
              <a:rPr lang="it-IT" sz="1600" dirty="0"/>
              <a:t>	</a:t>
            </a:r>
            <a:r>
              <a:rPr lang="it-IT" sz="1600" dirty="0" smtClean="0"/>
              <a:t>		= 1000/10</a:t>
            </a:r>
            <a:r>
              <a:rPr lang="it-IT" sz="1600" baseline="30000" dirty="0" smtClean="0"/>
              <a:t>8</a:t>
            </a:r>
            <a:r>
              <a:rPr lang="it-IT" sz="1600" dirty="0" smtClean="0"/>
              <a:t> = 10</a:t>
            </a:r>
            <a:r>
              <a:rPr lang="it-IT" sz="1600" baseline="30000" dirty="0" smtClean="0"/>
              <a:t>-5 </a:t>
            </a:r>
            <a:r>
              <a:rPr lang="it-IT" sz="1600" dirty="0" smtClean="0"/>
              <a:t> part m</a:t>
            </a:r>
            <a:r>
              <a:rPr lang="it-IT" sz="1600" baseline="30000" dirty="0" smtClean="0"/>
              <a:t>-2</a:t>
            </a:r>
            <a:r>
              <a:rPr lang="it-IT" sz="1600" dirty="0" smtClean="0"/>
              <a:t> s</a:t>
            </a:r>
            <a:r>
              <a:rPr lang="it-IT" sz="1600" baseline="30000" dirty="0" smtClean="0"/>
              <a:t>-1</a:t>
            </a:r>
            <a:endParaRPr lang="it-IT" sz="1600" dirty="0" smtClean="0"/>
          </a:p>
          <a:p>
            <a:endParaRPr lang="it-IT" sz="1600" dirty="0"/>
          </a:p>
        </p:txBody>
      </p:sp>
      <p:sp>
        <p:nvSpPr>
          <p:cNvPr id="11" name="CasellaDiTesto 10"/>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CDDEFCB1-4CDD-49C6-B6E0-748D6115AE58}" type="slidenum">
              <a:rPr lang="en-GB" altLang="it-IT" smtClean="0">
                <a:solidFill>
                  <a:srgbClr val="000000"/>
                </a:solidFill>
              </a:rPr>
              <a:pPr/>
              <a:t>12</a:t>
            </a:fld>
            <a:endParaRPr lang="en-GB" altLang="it-IT" smtClean="0">
              <a:solidFill>
                <a:srgbClr val="000000"/>
              </a:solidFill>
            </a:endParaRPr>
          </a:p>
        </p:txBody>
      </p:sp>
      <p:sp>
        <p:nvSpPr>
          <p:cNvPr id="15363" name="Rectangle 2"/>
          <p:cNvSpPr txBox="1">
            <a:spLocks noChangeArrowheads="1"/>
          </p:cNvSpPr>
          <p:nvPr/>
        </p:nvSpPr>
        <p:spPr bwMode="auto">
          <a:xfrm>
            <a:off x="1223455" y="-153743"/>
            <a:ext cx="6697091" cy="7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Font typeface="Arial" panose="020B0604020202020204" pitchFamily="34" charset="0"/>
              <a:buNone/>
            </a:pPr>
            <a:r>
              <a:rPr lang="it-IT" altLang="it-IT" dirty="0"/>
              <a:t>Come rivelare i Raggi Cosmici</a:t>
            </a:r>
          </a:p>
        </p:txBody>
      </p:sp>
      <p:pic>
        <p:nvPicPr>
          <p:cNvPr id="3" name="Immagine 2"/>
          <p:cNvPicPr>
            <a:picLocks noChangeAspect="1"/>
          </p:cNvPicPr>
          <p:nvPr/>
        </p:nvPicPr>
        <p:blipFill>
          <a:blip r:embed="rId2"/>
          <a:stretch>
            <a:fillRect/>
          </a:stretch>
        </p:blipFill>
        <p:spPr>
          <a:xfrm>
            <a:off x="142734" y="570806"/>
            <a:ext cx="4537358" cy="5103664"/>
          </a:xfrm>
          <a:prstGeom prst="rect">
            <a:avLst/>
          </a:prstGeom>
        </p:spPr>
      </p:pic>
      <p:cxnSp>
        <p:nvCxnSpPr>
          <p:cNvPr id="5" name="Connettore diritto 4"/>
          <p:cNvCxnSpPr/>
          <p:nvPr/>
        </p:nvCxnSpPr>
        <p:spPr bwMode="auto">
          <a:xfrm>
            <a:off x="1979712" y="735229"/>
            <a:ext cx="0" cy="4605336"/>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Immagine 1"/>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4802" t="16389" r="15350" b="13588"/>
          <a:stretch>
            <a:fillRect/>
          </a:stretch>
        </p:blipFill>
        <p:spPr bwMode="auto">
          <a:xfrm>
            <a:off x="5076056" y="735229"/>
            <a:ext cx="3182894" cy="209370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4680092" y="2828935"/>
            <a:ext cx="3557449" cy="1200329"/>
          </a:xfrm>
          <a:prstGeom prst="rect">
            <a:avLst/>
          </a:prstGeom>
          <a:noFill/>
        </p:spPr>
        <p:txBody>
          <a:bodyPr wrap="none" rtlCol="0">
            <a:spAutoFit/>
          </a:bodyPr>
          <a:lstStyle/>
          <a:p>
            <a:r>
              <a:rPr lang="it-IT" dirty="0" smtClean="0"/>
              <a:t>Dimensioni tipiche di un satellite</a:t>
            </a:r>
          </a:p>
          <a:p>
            <a:r>
              <a:rPr lang="it-IT" dirty="0"/>
              <a:t>	</a:t>
            </a:r>
            <a:r>
              <a:rPr lang="it-IT" dirty="0" smtClean="0"/>
              <a:t>circa un metro quadro</a:t>
            </a:r>
          </a:p>
          <a:p>
            <a:r>
              <a:rPr lang="it-IT" dirty="0" smtClean="0"/>
              <a:t>Tempo di vita tipico di un satellite</a:t>
            </a:r>
          </a:p>
          <a:p>
            <a:r>
              <a:rPr lang="it-IT" dirty="0"/>
              <a:t>	</a:t>
            </a:r>
            <a:r>
              <a:rPr lang="it-IT" dirty="0" smtClean="0"/>
              <a:t>3 anni</a:t>
            </a:r>
            <a:endParaRPr lang="it-IT" dirty="0"/>
          </a:p>
        </p:txBody>
      </p:sp>
      <p:sp>
        <p:nvSpPr>
          <p:cNvPr id="9" name="CasellaDiTesto 8"/>
          <p:cNvSpPr txBox="1"/>
          <p:nvPr/>
        </p:nvSpPr>
        <p:spPr>
          <a:xfrm>
            <a:off x="4680092" y="3964244"/>
            <a:ext cx="4312399" cy="1815882"/>
          </a:xfrm>
          <a:prstGeom prst="rect">
            <a:avLst/>
          </a:prstGeom>
          <a:noFill/>
        </p:spPr>
        <p:txBody>
          <a:bodyPr wrap="none" rtlCol="0">
            <a:spAutoFit/>
          </a:bodyPr>
          <a:lstStyle/>
          <a:p>
            <a:r>
              <a:rPr lang="it-IT" sz="1600" dirty="0" smtClean="0"/>
              <a:t>1 anno = 3.1x10</a:t>
            </a:r>
            <a:r>
              <a:rPr lang="it-IT" sz="1600" baseline="30000" dirty="0" smtClean="0"/>
              <a:t>7</a:t>
            </a:r>
            <a:r>
              <a:rPr lang="it-IT" sz="1600" dirty="0" smtClean="0"/>
              <a:t> s</a:t>
            </a:r>
          </a:p>
          <a:p>
            <a:r>
              <a:rPr lang="it-IT" sz="1600" dirty="0" smtClean="0"/>
              <a:t>3 anni  = 10</a:t>
            </a:r>
            <a:r>
              <a:rPr lang="it-IT" sz="1600" baseline="30000" dirty="0"/>
              <a:t>8</a:t>
            </a:r>
            <a:r>
              <a:rPr lang="it-IT" sz="1600" baseline="30000" dirty="0" smtClean="0"/>
              <a:t> </a:t>
            </a:r>
            <a:r>
              <a:rPr lang="it-IT" sz="1600" dirty="0" smtClean="0"/>
              <a:t> s</a:t>
            </a:r>
          </a:p>
          <a:p>
            <a:r>
              <a:rPr lang="it-IT" sz="1600" dirty="0" smtClean="0"/>
              <a:t>Esposizione = superficie x tempo = 10</a:t>
            </a:r>
            <a:r>
              <a:rPr lang="it-IT" sz="1600" baseline="30000" dirty="0"/>
              <a:t>8</a:t>
            </a:r>
            <a:r>
              <a:rPr lang="it-IT" sz="1600" baseline="30000" dirty="0" smtClean="0"/>
              <a:t> </a:t>
            </a:r>
            <a:r>
              <a:rPr lang="it-IT" sz="1600" dirty="0" smtClean="0"/>
              <a:t>m</a:t>
            </a:r>
            <a:r>
              <a:rPr lang="it-IT" sz="1600" baseline="30000" dirty="0" smtClean="0"/>
              <a:t>2</a:t>
            </a:r>
            <a:r>
              <a:rPr lang="it-IT" sz="1600" dirty="0" smtClean="0"/>
              <a:t> s</a:t>
            </a:r>
          </a:p>
          <a:p>
            <a:r>
              <a:rPr lang="it-IT" sz="1600" dirty="0" smtClean="0"/>
              <a:t>N. RC = flusso x </a:t>
            </a:r>
            <a:r>
              <a:rPr lang="it-IT" sz="1600" dirty="0" smtClean="0"/>
              <a:t>esposizione</a:t>
            </a:r>
            <a:endParaRPr lang="it-IT" sz="1600" dirty="0" smtClean="0"/>
          </a:p>
          <a:p>
            <a:r>
              <a:rPr lang="it-IT" sz="1600" dirty="0" smtClean="0"/>
              <a:t>Flusso </a:t>
            </a:r>
            <a:r>
              <a:rPr lang="it-IT" sz="1600" dirty="0" err="1" smtClean="0"/>
              <a:t>min</a:t>
            </a:r>
            <a:r>
              <a:rPr lang="it-IT" sz="1600" dirty="0" smtClean="0"/>
              <a:t> 	= N. RC minimo/esposizione=</a:t>
            </a:r>
          </a:p>
          <a:p>
            <a:r>
              <a:rPr lang="it-IT" sz="1600" dirty="0"/>
              <a:t>	</a:t>
            </a:r>
            <a:r>
              <a:rPr lang="it-IT" sz="1600" dirty="0" smtClean="0"/>
              <a:t>		= 1000/10</a:t>
            </a:r>
            <a:r>
              <a:rPr lang="it-IT" sz="1600" baseline="30000" dirty="0" smtClean="0"/>
              <a:t>8</a:t>
            </a:r>
            <a:r>
              <a:rPr lang="it-IT" sz="1600" dirty="0" smtClean="0"/>
              <a:t> = 10</a:t>
            </a:r>
            <a:r>
              <a:rPr lang="it-IT" sz="1600" baseline="30000" dirty="0" smtClean="0"/>
              <a:t>-5 </a:t>
            </a:r>
            <a:r>
              <a:rPr lang="it-IT" sz="1600" dirty="0" smtClean="0"/>
              <a:t> part m</a:t>
            </a:r>
            <a:r>
              <a:rPr lang="it-IT" sz="1600" baseline="30000" dirty="0" smtClean="0"/>
              <a:t>-2</a:t>
            </a:r>
            <a:r>
              <a:rPr lang="it-IT" sz="1600" dirty="0" smtClean="0"/>
              <a:t> s</a:t>
            </a:r>
            <a:r>
              <a:rPr lang="it-IT" sz="1600" baseline="30000" dirty="0" smtClean="0"/>
              <a:t>-1</a:t>
            </a:r>
            <a:endParaRPr lang="it-IT" sz="1600" dirty="0" smtClean="0"/>
          </a:p>
          <a:p>
            <a:endParaRPr lang="it-IT" sz="1600" dirty="0"/>
          </a:p>
        </p:txBody>
      </p:sp>
      <p:sp>
        <p:nvSpPr>
          <p:cNvPr id="10" name="CasellaDiTesto 9"/>
          <p:cNvSpPr txBox="1"/>
          <p:nvPr/>
        </p:nvSpPr>
        <p:spPr>
          <a:xfrm>
            <a:off x="201514" y="5685249"/>
            <a:ext cx="8740971" cy="923330"/>
          </a:xfrm>
          <a:prstGeom prst="rect">
            <a:avLst/>
          </a:prstGeom>
          <a:noFill/>
        </p:spPr>
        <p:txBody>
          <a:bodyPr wrap="square" rtlCol="0">
            <a:spAutoFit/>
          </a:bodyPr>
          <a:lstStyle/>
          <a:p>
            <a:r>
              <a:rPr lang="it-IT" dirty="0" smtClean="0"/>
              <a:t>Se investo molte risorse posso spingermi ad un limite di 3 m</a:t>
            </a:r>
            <a:r>
              <a:rPr lang="it-IT" baseline="30000" dirty="0" smtClean="0"/>
              <a:t>2</a:t>
            </a:r>
            <a:r>
              <a:rPr lang="it-IT" dirty="0" smtClean="0"/>
              <a:t> di satellite con un tempo di vita di 10 anni guadagnando un fattore circa 10</a:t>
            </a:r>
          </a:p>
          <a:p>
            <a:pPr algn="ctr"/>
            <a:r>
              <a:rPr lang="it-IT" dirty="0" smtClean="0"/>
              <a:t>Flusso </a:t>
            </a:r>
            <a:r>
              <a:rPr lang="it-IT" dirty="0" err="1" smtClean="0"/>
              <a:t>min</a:t>
            </a:r>
            <a:r>
              <a:rPr lang="it-IT" dirty="0" smtClean="0"/>
              <a:t>=10</a:t>
            </a:r>
            <a:r>
              <a:rPr lang="it-IT" baseline="30000" dirty="0" smtClean="0"/>
              <a:t>-6</a:t>
            </a:r>
            <a:r>
              <a:rPr lang="it-IT" dirty="0" smtClean="0"/>
              <a:t> </a:t>
            </a:r>
            <a:r>
              <a:rPr lang="it-IT" sz="1800" dirty="0" smtClean="0"/>
              <a:t>part m</a:t>
            </a:r>
            <a:r>
              <a:rPr lang="it-IT" sz="1800" baseline="30000" dirty="0" smtClean="0"/>
              <a:t>-2</a:t>
            </a:r>
            <a:r>
              <a:rPr lang="it-IT" sz="1800" dirty="0" smtClean="0"/>
              <a:t> s</a:t>
            </a:r>
            <a:r>
              <a:rPr lang="it-IT" sz="1800" baseline="30000" dirty="0" smtClean="0"/>
              <a:t>-1</a:t>
            </a:r>
            <a:endParaRPr lang="it-IT" dirty="0"/>
          </a:p>
        </p:txBody>
      </p:sp>
      <p:cxnSp>
        <p:nvCxnSpPr>
          <p:cNvPr id="4" name="Connettore diritto 3"/>
          <p:cNvCxnSpPr/>
          <p:nvPr/>
        </p:nvCxnSpPr>
        <p:spPr bwMode="auto">
          <a:xfrm>
            <a:off x="611560" y="2348880"/>
            <a:ext cx="3888432" cy="0"/>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asellaDiTesto 10"/>
          <p:cNvSpPr txBox="1"/>
          <p:nvPr/>
        </p:nvSpPr>
        <p:spPr>
          <a:xfrm rot="5400000">
            <a:off x="-958051" y="2483901"/>
            <a:ext cx="4605337" cy="1107996"/>
          </a:xfrm>
          <a:prstGeom prst="rect">
            <a:avLst/>
          </a:prstGeom>
          <a:solidFill>
            <a:srgbClr val="FFFF99">
              <a:alpha val="50196"/>
            </a:srgbClr>
          </a:solidFill>
        </p:spPr>
        <p:txBody>
          <a:bodyPr wrap="square" rtlCol="0">
            <a:spAutoFit/>
          </a:bodyPr>
          <a:lstStyle/>
          <a:p>
            <a:r>
              <a:rPr lang="it-IT" sz="6600" dirty="0" smtClean="0"/>
              <a:t>Satelliti</a:t>
            </a:r>
            <a:endParaRPr lang="it-IT" dirty="0"/>
          </a:p>
        </p:txBody>
      </p:sp>
      <p:sp>
        <p:nvSpPr>
          <p:cNvPr id="12" name="CasellaDiTesto 11"/>
          <p:cNvSpPr txBox="1"/>
          <p:nvPr/>
        </p:nvSpPr>
        <p:spPr>
          <a:xfrm>
            <a:off x="2192022" y="1988840"/>
            <a:ext cx="2201244" cy="2646878"/>
          </a:xfrm>
          <a:prstGeom prst="rect">
            <a:avLst/>
          </a:prstGeom>
          <a:noFill/>
        </p:spPr>
        <p:txBody>
          <a:bodyPr wrap="none" rtlCol="0">
            <a:spAutoFit/>
          </a:bodyPr>
          <a:lstStyle/>
          <a:p>
            <a:r>
              <a:rPr lang="it-IT" sz="16600" dirty="0" smtClean="0">
                <a:solidFill>
                  <a:srgbClr val="002060"/>
                </a:solidFill>
                <a:latin typeface="AR CENA" panose="02000000000000000000" pitchFamily="2" charset="0"/>
              </a:rPr>
              <a:t>??</a:t>
            </a:r>
            <a:endParaRPr lang="it-IT" sz="16600" dirty="0">
              <a:solidFill>
                <a:srgbClr val="002060"/>
              </a:solidFill>
              <a:latin typeface="AR CENA" panose="02000000000000000000" pitchFamily="2" charset="0"/>
            </a:endParaRPr>
          </a:p>
        </p:txBody>
      </p:sp>
      <p:sp>
        <p:nvSpPr>
          <p:cNvPr id="14" name="CasellaDiTesto 13"/>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420610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trips(down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F69BF278-A516-4B25-87A2-7B9BA07DFBF0}" type="slidenum">
              <a:rPr lang="en-GB" altLang="it-IT" smtClean="0">
                <a:solidFill>
                  <a:srgbClr val="000000"/>
                </a:solidFill>
              </a:rPr>
              <a:pPr/>
              <a:t>13</a:t>
            </a:fld>
            <a:endParaRPr lang="en-GB" altLang="it-IT" smtClean="0">
              <a:solidFill>
                <a:srgbClr val="000000"/>
              </a:solidFill>
            </a:endParaRPr>
          </a:p>
        </p:txBody>
      </p:sp>
      <p:pic>
        <p:nvPicPr>
          <p:cNvPr id="3" name="y2mate.com - a_1eev_proton_cosmic_ray_air_shower_over_geneva_WgzAwKe5aTQ_360p.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907704" y="1057182"/>
            <a:ext cx="5218832" cy="521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
          <p:cNvSpPr txBox="1">
            <a:spLocks noChangeArrowheads="1"/>
          </p:cNvSpPr>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3100"/>
              <a:t>Che succede quanto un R.C. investe la terra</a:t>
            </a:r>
          </a:p>
        </p:txBody>
      </p:sp>
      <p:sp>
        <p:nvSpPr>
          <p:cNvPr id="6" name="CasellaDiTesto 5"/>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5"/>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36F39462-4C84-4BD9-8158-31DB9AEBBA24}" type="slidenum">
              <a:rPr lang="en-GB" altLang="it-IT" sz="1400" smtClean="0"/>
              <a:pPr>
                <a:lnSpc>
                  <a:spcPct val="100000"/>
                </a:lnSpc>
                <a:spcBef>
                  <a:spcPct val="0"/>
                </a:spcBef>
                <a:buFont typeface="Arial" panose="020B0604020202020204" pitchFamily="34" charset="0"/>
                <a:buNone/>
              </a:pPr>
              <a:t>14</a:t>
            </a:fld>
            <a:endParaRPr lang="en-GB" altLang="it-IT" sz="1400" smtClean="0"/>
          </a:p>
        </p:txBody>
      </p:sp>
      <p:sp>
        <p:nvSpPr>
          <p:cNvPr id="17411" name="Rectangle 2"/>
          <p:cNvSpPr>
            <a:spLocks noGrp="1" noChangeArrowheads="1"/>
          </p:cNvSpPr>
          <p:nvPr>
            <p:ph type="title"/>
          </p:nvPr>
        </p:nvSpPr>
        <p:spPr>
          <a:xfrm>
            <a:off x="450701" y="-195261"/>
            <a:ext cx="8228013" cy="1141412"/>
          </a:xfrm>
        </p:spPr>
        <p:txBody>
          <a:bodyPr/>
          <a:lstStyle/>
          <a:p>
            <a:pPr eaLnBrk="1" hangingPunct="1"/>
            <a:r>
              <a:rPr lang="it-IT" altLang="it-IT" sz="3100" dirty="0" smtClean="0"/>
              <a:t>Che succede quanto un R.C. investe la terra</a:t>
            </a:r>
          </a:p>
        </p:txBody>
      </p:sp>
      <p:pic>
        <p:nvPicPr>
          <p:cNvPr id="17412"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8632"/>
          <a:stretch/>
        </p:blipFill>
        <p:spPr>
          <a:xfrm>
            <a:off x="450701" y="753570"/>
            <a:ext cx="3888680" cy="45243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3" name="Text Box 4"/>
          <p:cNvSpPr txBox="1">
            <a:spLocks noChangeArrowheads="1"/>
          </p:cNvSpPr>
          <p:nvPr/>
        </p:nvSpPr>
        <p:spPr bwMode="auto">
          <a:xfrm>
            <a:off x="4364831" y="655789"/>
            <a:ext cx="4557713" cy="28623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it-IT" altLang="it-IT" sz="1800" dirty="0">
                <a:solidFill>
                  <a:schemeClr val="tx1"/>
                </a:solidFill>
                <a:latin typeface="Times New Roman" panose="02020603050405020304" pitchFamily="18" charset="0"/>
              </a:rPr>
              <a:t>Quando una particella carica investe l’atmosfera terrestre, interagisce con i nuclei dell’aria e innesca una cascata di particelle (Extensive Air Shower – EAS) che, </a:t>
            </a:r>
            <a:r>
              <a:rPr lang="it-IT" altLang="it-IT" sz="1800" dirty="0">
                <a:solidFill>
                  <a:srgbClr val="FF0000"/>
                </a:solidFill>
                <a:latin typeface="Times New Roman" panose="02020603050405020304" pitchFamily="18" charset="0"/>
              </a:rPr>
              <a:t>se adeguatamente energetica</a:t>
            </a:r>
            <a:r>
              <a:rPr lang="it-IT" altLang="it-IT" sz="1800" dirty="0">
                <a:solidFill>
                  <a:schemeClr val="tx1"/>
                </a:solidFill>
                <a:latin typeface="Times New Roman" panose="02020603050405020304" pitchFamily="18" charset="0"/>
              </a:rPr>
              <a:t>,  può raggiungere la superficie terrestre.</a:t>
            </a:r>
          </a:p>
          <a:p>
            <a:pPr defTabSz="914400" eaLnBrk="1" hangingPunct="1">
              <a:lnSpc>
                <a:spcPct val="100000"/>
              </a:lnSpc>
              <a:spcBef>
                <a:spcPct val="0"/>
              </a:spcBef>
              <a:buClrTx/>
              <a:buSzTx/>
              <a:buFontTx/>
              <a:buNone/>
            </a:pPr>
            <a:r>
              <a:rPr lang="it-IT" altLang="it-IT" sz="1800" dirty="0">
                <a:solidFill>
                  <a:srgbClr val="FF0000"/>
                </a:solidFill>
                <a:latin typeface="Times New Roman" panose="02020603050405020304" pitchFamily="18" charset="0"/>
              </a:rPr>
              <a:t>L’estensione laterale</a:t>
            </a:r>
            <a:r>
              <a:rPr lang="it-IT" altLang="it-IT" sz="1800" dirty="0">
                <a:solidFill>
                  <a:schemeClr val="tx1"/>
                </a:solidFill>
                <a:latin typeface="Times New Roman" panose="02020603050405020304" pitchFamily="18" charset="0"/>
              </a:rPr>
              <a:t> dello sciame </a:t>
            </a:r>
            <a:r>
              <a:rPr lang="it-IT" altLang="it-IT" sz="1800" dirty="0" err="1">
                <a:solidFill>
                  <a:schemeClr val="tx1"/>
                </a:solidFill>
                <a:latin typeface="Times New Roman" panose="02020603050405020304" pitchFamily="18" charset="0"/>
              </a:rPr>
              <a:t>e’</a:t>
            </a:r>
            <a:r>
              <a:rPr lang="it-IT" altLang="it-IT" sz="1800" dirty="0">
                <a:solidFill>
                  <a:schemeClr val="tx1"/>
                </a:solidFill>
                <a:latin typeface="Times New Roman" panose="02020603050405020304" pitchFamily="18" charset="0"/>
              </a:rPr>
              <a:t> legata all’energia del primario interagente e </a:t>
            </a:r>
            <a:r>
              <a:rPr lang="it-IT" altLang="it-IT" sz="1800" dirty="0">
                <a:solidFill>
                  <a:srgbClr val="FF0000"/>
                </a:solidFill>
                <a:latin typeface="Times New Roman" panose="02020603050405020304" pitchFamily="18" charset="0"/>
              </a:rPr>
              <a:t>può variare da decine di metri sino a svariati chilometri. </a:t>
            </a:r>
          </a:p>
        </p:txBody>
      </p:sp>
      <p:pic>
        <p:nvPicPr>
          <p:cNvPr id="2" name="Immagine 1"/>
          <p:cNvPicPr>
            <a:picLocks noChangeAspect="1"/>
          </p:cNvPicPr>
          <p:nvPr/>
        </p:nvPicPr>
        <p:blipFill rotWithShape="1">
          <a:blip r:embed="rId4">
            <a:extLst>
              <a:ext uri="{28A0092B-C50C-407E-A947-70E740481C1C}">
                <a14:useLocalDpi xmlns:a14="http://schemas.microsoft.com/office/drawing/2010/main" val="0"/>
              </a:ext>
            </a:extLst>
          </a:blip>
          <a:srcRect r="3456"/>
          <a:stretch/>
        </p:blipFill>
        <p:spPr>
          <a:xfrm>
            <a:off x="4364831" y="3502484"/>
            <a:ext cx="4023594" cy="3305722"/>
          </a:xfrm>
          <a:prstGeom prst="rect">
            <a:avLst/>
          </a:prstGeom>
        </p:spPr>
      </p:pic>
      <p:sp>
        <p:nvSpPr>
          <p:cNvPr id="3" name="CasellaDiTesto 2"/>
          <p:cNvSpPr txBox="1"/>
          <p:nvPr/>
        </p:nvSpPr>
        <p:spPr>
          <a:xfrm>
            <a:off x="7352884" y="3999829"/>
            <a:ext cx="1569660" cy="369332"/>
          </a:xfrm>
          <a:prstGeom prst="rect">
            <a:avLst/>
          </a:prstGeom>
          <a:solidFill>
            <a:schemeClr val="bg1"/>
          </a:solidFill>
        </p:spPr>
        <p:txBody>
          <a:bodyPr wrap="none" rtlCol="0">
            <a:spAutoFit/>
          </a:bodyPr>
          <a:lstStyle/>
          <a:p>
            <a:r>
              <a:rPr lang="it-IT" dirty="0" smtClean="0"/>
              <a:t>R.C. Primario</a:t>
            </a:r>
            <a:endParaRPr lang="it-IT" dirty="0"/>
          </a:p>
        </p:txBody>
      </p:sp>
      <p:sp>
        <p:nvSpPr>
          <p:cNvPr id="4" name="CasellaDiTesto 3"/>
          <p:cNvSpPr txBox="1"/>
          <p:nvPr/>
        </p:nvSpPr>
        <p:spPr>
          <a:xfrm>
            <a:off x="7092280" y="4597727"/>
            <a:ext cx="1980029" cy="369332"/>
          </a:xfrm>
          <a:prstGeom prst="rect">
            <a:avLst/>
          </a:prstGeom>
          <a:solidFill>
            <a:schemeClr val="bg1"/>
          </a:solidFill>
        </p:spPr>
        <p:txBody>
          <a:bodyPr wrap="none" rtlCol="0">
            <a:spAutoFit/>
          </a:bodyPr>
          <a:lstStyle/>
          <a:p>
            <a:r>
              <a:rPr lang="it-IT" dirty="0" smtClean="0"/>
              <a:t>Prima interazione</a:t>
            </a:r>
            <a:endParaRPr lang="it-IT" dirty="0"/>
          </a:p>
        </p:txBody>
      </p:sp>
      <p:sp>
        <p:nvSpPr>
          <p:cNvPr id="5" name="CasellaDiTesto 4"/>
          <p:cNvSpPr txBox="1"/>
          <p:nvPr/>
        </p:nvSpPr>
        <p:spPr>
          <a:xfrm rot="5400000">
            <a:off x="7123463" y="5231263"/>
            <a:ext cx="1223412" cy="923330"/>
          </a:xfrm>
          <a:prstGeom prst="rect">
            <a:avLst/>
          </a:prstGeom>
          <a:solidFill>
            <a:schemeClr val="bg1"/>
          </a:solidFill>
        </p:spPr>
        <p:txBody>
          <a:bodyPr wrap="none" rtlCol="0">
            <a:spAutoFit/>
          </a:bodyPr>
          <a:lstStyle/>
          <a:p>
            <a:r>
              <a:rPr lang="it-IT" dirty="0" smtClean="0"/>
              <a:t>Secondari</a:t>
            </a:r>
          </a:p>
          <a:p>
            <a:endParaRPr lang="it-IT" dirty="0" smtClean="0"/>
          </a:p>
          <a:p>
            <a:endParaRPr lang="it-IT" dirty="0"/>
          </a:p>
        </p:txBody>
      </p:sp>
      <p:sp>
        <p:nvSpPr>
          <p:cNvPr id="11" name="CasellaDiTesto 10"/>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CDDEFCB1-4CDD-49C6-B6E0-748D6115AE58}" type="slidenum">
              <a:rPr lang="en-GB" altLang="it-IT" smtClean="0">
                <a:solidFill>
                  <a:srgbClr val="000000"/>
                </a:solidFill>
              </a:rPr>
              <a:pPr/>
              <a:t>15</a:t>
            </a:fld>
            <a:endParaRPr lang="en-GB" altLang="it-IT" smtClean="0">
              <a:solidFill>
                <a:srgbClr val="000000"/>
              </a:solidFill>
            </a:endParaRPr>
          </a:p>
        </p:txBody>
      </p:sp>
      <p:sp>
        <p:nvSpPr>
          <p:cNvPr id="15363" name="Rectangle 2"/>
          <p:cNvSpPr txBox="1">
            <a:spLocks noChangeArrowheads="1"/>
          </p:cNvSpPr>
          <p:nvPr/>
        </p:nvSpPr>
        <p:spPr bwMode="auto">
          <a:xfrm>
            <a:off x="1223455" y="-153743"/>
            <a:ext cx="6697091" cy="7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Font typeface="Arial" panose="020B0604020202020204" pitchFamily="34" charset="0"/>
              <a:buNone/>
            </a:pPr>
            <a:r>
              <a:rPr lang="it-IT" altLang="it-IT" dirty="0"/>
              <a:t>Come rivelare i Raggi Cosmici</a:t>
            </a:r>
          </a:p>
        </p:txBody>
      </p:sp>
      <p:pic>
        <p:nvPicPr>
          <p:cNvPr id="3" name="Immagine 2"/>
          <p:cNvPicPr>
            <a:picLocks noChangeAspect="1"/>
          </p:cNvPicPr>
          <p:nvPr/>
        </p:nvPicPr>
        <p:blipFill>
          <a:blip r:embed="rId2"/>
          <a:stretch>
            <a:fillRect/>
          </a:stretch>
        </p:blipFill>
        <p:spPr>
          <a:xfrm>
            <a:off x="142734" y="570806"/>
            <a:ext cx="4537358" cy="5103664"/>
          </a:xfrm>
          <a:prstGeom prst="rect">
            <a:avLst/>
          </a:prstGeom>
        </p:spPr>
      </p:pic>
      <p:cxnSp>
        <p:nvCxnSpPr>
          <p:cNvPr id="5" name="Connettore diritto 4"/>
          <p:cNvCxnSpPr/>
          <p:nvPr/>
        </p:nvCxnSpPr>
        <p:spPr bwMode="auto">
          <a:xfrm>
            <a:off x="1979712" y="735229"/>
            <a:ext cx="0" cy="4605336"/>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asellaDiTesto 5"/>
          <p:cNvSpPr txBox="1"/>
          <p:nvPr/>
        </p:nvSpPr>
        <p:spPr>
          <a:xfrm rot="5400000">
            <a:off x="-958051" y="2483901"/>
            <a:ext cx="4605337" cy="1107996"/>
          </a:xfrm>
          <a:prstGeom prst="rect">
            <a:avLst/>
          </a:prstGeom>
          <a:solidFill>
            <a:srgbClr val="FFFF99">
              <a:alpha val="50196"/>
            </a:srgbClr>
          </a:solidFill>
        </p:spPr>
        <p:txBody>
          <a:bodyPr wrap="square" rtlCol="0">
            <a:spAutoFit/>
          </a:bodyPr>
          <a:lstStyle/>
          <a:p>
            <a:r>
              <a:rPr lang="it-IT" sz="6600" dirty="0" smtClean="0"/>
              <a:t>Satelliti</a:t>
            </a:r>
            <a:endParaRPr lang="it-IT" dirty="0"/>
          </a:p>
        </p:txBody>
      </p:sp>
      <p:sp>
        <p:nvSpPr>
          <p:cNvPr id="8" name="CasellaDiTesto 7"/>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3766208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CDDEFCB1-4CDD-49C6-B6E0-748D6115AE58}" type="slidenum">
              <a:rPr lang="en-GB" altLang="it-IT" smtClean="0">
                <a:solidFill>
                  <a:srgbClr val="000000"/>
                </a:solidFill>
              </a:rPr>
              <a:pPr/>
              <a:t>16</a:t>
            </a:fld>
            <a:endParaRPr lang="en-GB" altLang="it-IT" smtClean="0">
              <a:solidFill>
                <a:srgbClr val="000000"/>
              </a:solidFill>
            </a:endParaRPr>
          </a:p>
        </p:txBody>
      </p:sp>
      <p:sp>
        <p:nvSpPr>
          <p:cNvPr id="15363" name="Rectangle 2"/>
          <p:cNvSpPr txBox="1">
            <a:spLocks noChangeArrowheads="1"/>
          </p:cNvSpPr>
          <p:nvPr/>
        </p:nvSpPr>
        <p:spPr bwMode="auto">
          <a:xfrm>
            <a:off x="1223455" y="-153743"/>
            <a:ext cx="6697091" cy="7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Font typeface="Arial" panose="020B0604020202020204" pitchFamily="34" charset="0"/>
              <a:buNone/>
            </a:pPr>
            <a:r>
              <a:rPr lang="it-IT" altLang="it-IT" dirty="0"/>
              <a:t>Come rivelare i Raggi Cosmici</a:t>
            </a:r>
          </a:p>
        </p:txBody>
      </p:sp>
      <p:pic>
        <p:nvPicPr>
          <p:cNvPr id="3" name="Immagine 2"/>
          <p:cNvPicPr>
            <a:picLocks noChangeAspect="1"/>
          </p:cNvPicPr>
          <p:nvPr/>
        </p:nvPicPr>
        <p:blipFill>
          <a:blip r:embed="rId2"/>
          <a:stretch>
            <a:fillRect/>
          </a:stretch>
        </p:blipFill>
        <p:spPr>
          <a:xfrm>
            <a:off x="142734" y="570806"/>
            <a:ext cx="4537358" cy="5103664"/>
          </a:xfrm>
          <a:prstGeom prst="rect">
            <a:avLst/>
          </a:prstGeom>
        </p:spPr>
      </p:pic>
      <p:cxnSp>
        <p:nvCxnSpPr>
          <p:cNvPr id="5" name="Connettore diritto 4"/>
          <p:cNvCxnSpPr/>
          <p:nvPr/>
        </p:nvCxnSpPr>
        <p:spPr bwMode="auto">
          <a:xfrm>
            <a:off x="1979712" y="735229"/>
            <a:ext cx="0" cy="4605336"/>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CasellaDiTesto 1"/>
          <p:cNvSpPr txBox="1"/>
          <p:nvPr/>
        </p:nvSpPr>
        <p:spPr>
          <a:xfrm rot="5400000">
            <a:off x="1230374" y="1874082"/>
            <a:ext cx="2494594" cy="707886"/>
          </a:xfrm>
          <a:prstGeom prst="rect">
            <a:avLst/>
          </a:prstGeom>
          <a:solidFill>
            <a:schemeClr val="accent5">
              <a:lumMod val="40000"/>
              <a:lumOff val="60000"/>
            </a:schemeClr>
          </a:solidFill>
        </p:spPr>
        <p:txBody>
          <a:bodyPr wrap="none" rtlCol="0">
            <a:spAutoFit/>
          </a:bodyPr>
          <a:lstStyle/>
          <a:p>
            <a:r>
              <a:rPr lang="it-IT" sz="4000" dirty="0" smtClean="0"/>
              <a:t>Alta quota</a:t>
            </a:r>
            <a:endParaRPr lang="it-IT" sz="4000" dirty="0"/>
          </a:p>
        </p:txBody>
      </p:sp>
      <p:sp>
        <p:nvSpPr>
          <p:cNvPr id="4" name="CasellaDiTesto 3"/>
          <p:cNvSpPr txBox="1"/>
          <p:nvPr/>
        </p:nvSpPr>
        <p:spPr>
          <a:xfrm>
            <a:off x="4680092" y="1268760"/>
            <a:ext cx="4284396" cy="2585323"/>
          </a:xfrm>
          <a:prstGeom prst="rect">
            <a:avLst/>
          </a:prstGeom>
          <a:noFill/>
        </p:spPr>
        <p:txBody>
          <a:bodyPr wrap="square" rtlCol="0">
            <a:spAutoFit/>
          </a:bodyPr>
          <a:lstStyle/>
          <a:p>
            <a:r>
              <a:rPr lang="it-IT" dirty="0" smtClean="0"/>
              <a:t>Apparati sperimentali che coprono superfici di medie dimensioni</a:t>
            </a:r>
          </a:p>
          <a:p>
            <a:endParaRPr lang="it-IT" dirty="0"/>
          </a:p>
          <a:p>
            <a:endParaRPr lang="it-IT" dirty="0" smtClean="0"/>
          </a:p>
          <a:p>
            <a:endParaRPr lang="it-IT" dirty="0"/>
          </a:p>
          <a:p>
            <a:endParaRPr lang="it-IT" dirty="0" smtClean="0"/>
          </a:p>
          <a:p>
            <a:endParaRPr lang="it-IT" dirty="0" smtClean="0"/>
          </a:p>
          <a:p>
            <a:pPr lvl="1"/>
            <a:r>
              <a:rPr lang="it-IT" dirty="0" smtClean="0"/>
              <a:t>da centinaia di metri quadri a qualche kilometro quadro</a:t>
            </a:r>
            <a:endParaRPr lang="it-IT" dirty="0"/>
          </a:p>
        </p:txBody>
      </p:sp>
      <p:sp>
        <p:nvSpPr>
          <p:cNvPr id="7" name="Freccia in giù 6"/>
          <p:cNvSpPr/>
          <p:nvPr/>
        </p:nvSpPr>
        <p:spPr bwMode="auto">
          <a:xfrm>
            <a:off x="6517070" y="2060848"/>
            <a:ext cx="431194" cy="86409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anose="020B0604020202020204" pitchFamily="34" charset="0"/>
            </a:endParaRPr>
          </a:p>
        </p:txBody>
      </p:sp>
      <p:sp>
        <p:nvSpPr>
          <p:cNvPr id="9" name="CasellaDiTesto 8"/>
          <p:cNvSpPr txBox="1"/>
          <p:nvPr/>
        </p:nvSpPr>
        <p:spPr>
          <a:xfrm rot="5400000">
            <a:off x="-958051" y="2483901"/>
            <a:ext cx="4605337" cy="1107996"/>
          </a:xfrm>
          <a:prstGeom prst="rect">
            <a:avLst/>
          </a:prstGeom>
          <a:solidFill>
            <a:srgbClr val="FFFF99">
              <a:alpha val="50196"/>
            </a:srgbClr>
          </a:solidFill>
        </p:spPr>
        <p:txBody>
          <a:bodyPr wrap="square" rtlCol="0">
            <a:spAutoFit/>
          </a:bodyPr>
          <a:lstStyle/>
          <a:p>
            <a:r>
              <a:rPr lang="it-IT" sz="6600" dirty="0" smtClean="0"/>
              <a:t>Satelliti</a:t>
            </a:r>
            <a:endParaRPr lang="it-IT" dirty="0"/>
          </a:p>
        </p:txBody>
      </p:sp>
      <p:sp>
        <p:nvSpPr>
          <p:cNvPr id="11" name="CasellaDiTesto 10"/>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3189147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CDDEFCB1-4CDD-49C6-B6E0-748D6115AE58}" type="slidenum">
              <a:rPr lang="en-GB" altLang="it-IT" smtClean="0">
                <a:solidFill>
                  <a:srgbClr val="000000"/>
                </a:solidFill>
              </a:rPr>
              <a:pPr/>
              <a:t>17</a:t>
            </a:fld>
            <a:endParaRPr lang="en-GB" altLang="it-IT" smtClean="0">
              <a:solidFill>
                <a:srgbClr val="000000"/>
              </a:solidFill>
            </a:endParaRPr>
          </a:p>
        </p:txBody>
      </p:sp>
      <p:sp>
        <p:nvSpPr>
          <p:cNvPr id="15363" name="Rectangle 2"/>
          <p:cNvSpPr txBox="1">
            <a:spLocks noChangeArrowheads="1"/>
          </p:cNvSpPr>
          <p:nvPr/>
        </p:nvSpPr>
        <p:spPr bwMode="auto">
          <a:xfrm>
            <a:off x="1223455" y="-153743"/>
            <a:ext cx="6697091" cy="7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Font typeface="Arial" panose="020B0604020202020204" pitchFamily="34" charset="0"/>
              <a:buNone/>
            </a:pPr>
            <a:r>
              <a:rPr lang="it-IT" altLang="it-IT" dirty="0"/>
              <a:t>Come rivelare i Raggi Cosmici</a:t>
            </a:r>
          </a:p>
        </p:txBody>
      </p:sp>
      <p:pic>
        <p:nvPicPr>
          <p:cNvPr id="3" name="Immagine 2"/>
          <p:cNvPicPr>
            <a:picLocks noChangeAspect="1"/>
          </p:cNvPicPr>
          <p:nvPr/>
        </p:nvPicPr>
        <p:blipFill>
          <a:blip r:embed="rId2"/>
          <a:stretch>
            <a:fillRect/>
          </a:stretch>
        </p:blipFill>
        <p:spPr>
          <a:xfrm>
            <a:off x="142734" y="570806"/>
            <a:ext cx="4537358" cy="5103664"/>
          </a:xfrm>
          <a:prstGeom prst="rect">
            <a:avLst/>
          </a:prstGeom>
        </p:spPr>
      </p:pic>
      <p:cxnSp>
        <p:nvCxnSpPr>
          <p:cNvPr id="5" name="Connettore diritto 4"/>
          <p:cNvCxnSpPr/>
          <p:nvPr/>
        </p:nvCxnSpPr>
        <p:spPr bwMode="auto">
          <a:xfrm>
            <a:off x="1979712" y="735229"/>
            <a:ext cx="0" cy="4605336"/>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CasellaDiTesto 1"/>
          <p:cNvSpPr txBox="1"/>
          <p:nvPr/>
        </p:nvSpPr>
        <p:spPr>
          <a:xfrm rot="5400000">
            <a:off x="1230374" y="1874082"/>
            <a:ext cx="2494594" cy="707886"/>
          </a:xfrm>
          <a:prstGeom prst="rect">
            <a:avLst/>
          </a:prstGeom>
          <a:solidFill>
            <a:schemeClr val="accent5">
              <a:lumMod val="40000"/>
              <a:lumOff val="60000"/>
            </a:schemeClr>
          </a:solidFill>
        </p:spPr>
        <p:txBody>
          <a:bodyPr wrap="none" rtlCol="0">
            <a:spAutoFit/>
          </a:bodyPr>
          <a:lstStyle/>
          <a:p>
            <a:r>
              <a:rPr lang="it-IT" sz="4000" dirty="0" smtClean="0"/>
              <a:t>Alta quota</a:t>
            </a:r>
            <a:endParaRPr lang="it-IT" sz="4000" dirty="0"/>
          </a:p>
        </p:txBody>
      </p:sp>
      <p:sp>
        <p:nvSpPr>
          <p:cNvPr id="14" name="CasellaDiTesto 13"/>
          <p:cNvSpPr txBox="1"/>
          <p:nvPr/>
        </p:nvSpPr>
        <p:spPr>
          <a:xfrm rot="5400000">
            <a:off x="2298486" y="3225110"/>
            <a:ext cx="3036409" cy="707886"/>
          </a:xfrm>
          <a:prstGeom prst="rect">
            <a:avLst/>
          </a:prstGeom>
          <a:solidFill>
            <a:schemeClr val="accent5">
              <a:lumMod val="40000"/>
              <a:lumOff val="60000"/>
            </a:schemeClr>
          </a:solidFill>
        </p:spPr>
        <p:txBody>
          <a:bodyPr wrap="none" rtlCol="0">
            <a:spAutoFit/>
          </a:bodyPr>
          <a:lstStyle/>
          <a:p>
            <a:r>
              <a:rPr lang="it-IT" sz="4000" dirty="0" smtClean="0"/>
              <a:t>Bassa quota</a:t>
            </a:r>
            <a:endParaRPr lang="it-IT" sz="4000" dirty="0"/>
          </a:p>
        </p:txBody>
      </p:sp>
      <p:sp>
        <p:nvSpPr>
          <p:cNvPr id="9" name="CasellaDiTesto 8"/>
          <p:cNvSpPr txBox="1"/>
          <p:nvPr/>
        </p:nvSpPr>
        <p:spPr>
          <a:xfrm>
            <a:off x="4680092" y="1268760"/>
            <a:ext cx="4284396" cy="2585323"/>
          </a:xfrm>
          <a:prstGeom prst="rect">
            <a:avLst/>
          </a:prstGeom>
          <a:noFill/>
        </p:spPr>
        <p:txBody>
          <a:bodyPr wrap="square" rtlCol="0">
            <a:spAutoFit/>
          </a:bodyPr>
          <a:lstStyle/>
          <a:p>
            <a:r>
              <a:rPr lang="it-IT" dirty="0" smtClean="0"/>
              <a:t>Apparati sperimentali che coprono superfici di grandi dimensioni</a:t>
            </a:r>
          </a:p>
          <a:p>
            <a:endParaRPr lang="it-IT" dirty="0"/>
          </a:p>
          <a:p>
            <a:endParaRPr lang="it-IT" dirty="0" smtClean="0"/>
          </a:p>
          <a:p>
            <a:endParaRPr lang="it-IT" dirty="0"/>
          </a:p>
          <a:p>
            <a:endParaRPr lang="it-IT" dirty="0" smtClean="0"/>
          </a:p>
          <a:p>
            <a:endParaRPr lang="it-IT" dirty="0" smtClean="0"/>
          </a:p>
          <a:p>
            <a:pPr lvl="1"/>
            <a:r>
              <a:rPr lang="it-IT" dirty="0" smtClean="0"/>
              <a:t>da decine di kilometri quadri a </a:t>
            </a:r>
            <a:r>
              <a:rPr lang="it-IT" dirty="0" smtClean="0">
                <a:solidFill>
                  <a:srgbClr val="FF0000"/>
                </a:solidFill>
              </a:rPr>
              <a:t>migliaia di kilometri quadri!</a:t>
            </a:r>
            <a:endParaRPr lang="it-IT" dirty="0">
              <a:solidFill>
                <a:srgbClr val="FF0000"/>
              </a:solidFill>
            </a:endParaRPr>
          </a:p>
        </p:txBody>
      </p:sp>
      <p:sp>
        <p:nvSpPr>
          <p:cNvPr id="10" name="Freccia in giù 9"/>
          <p:cNvSpPr/>
          <p:nvPr/>
        </p:nvSpPr>
        <p:spPr bwMode="auto">
          <a:xfrm>
            <a:off x="6517070" y="2060848"/>
            <a:ext cx="431194" cy="86409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anose="020B0604020202020204" pitchFamily="34" charset="0"/>
            </a:endParaRPr>
          </a:p>
        </p:txBody>
      </p:sp>
      <p:sp>
        <p:nvSpPr>
          <p:cNvPr id="11" name="CasellaDiTesto 10"/>
          <p:cNvSpPr txBox="1"/>
          <p:nvPr/>
        </p:nvSpPr>
        <p:spPr>
          <a:xfrm rot="5400000">
            <a:off x="-958051" y="2483901"/>
            <a:ext cx="4605337" cy="1107996"/>
          </a:xfrm>
          <a:prstGeom prst="rect">
            <a:avLst/>
          </a:prstGeom>
          <a:solidFill>
            <a:srgbClr val="FFFF99">
              <a:alpha val="50196"/>
            </a:srgbClr>
          </a:solidFill>
        </p:spPr>
        <p:txBody>
          <a:bodyPr wrap="square" rtlCol="0">
            <a:spAutoFit/>
          </a:bodyPr>
          <a:lstStyle/>
          <a:p>
            <a:r>
              <a:rPr lang="it-IT" sz="6600" dirty="0" smtClean="0"/>
              <a:t>Satelliti</a:t>
            </a:r>
            <a:endParaRPr lang="it-IT" dirty="0"/>
          </a:p>
        </p:txBody>
      </p:sp>
      <p:sp>
        <p:nvSpPr>
          <p:cNvPr id="12" name="CasellaDiTesto 11"/>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576169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CDDEFCB1-4CDD-49C6-B6E0-748D6115AE58}" type="slidenum">
              <a:rPr lang="en-GB" altLang="it-IT" smtClean="0">
                <a:solidFill>
                  <a:srgbClr val="000000"/>
                </a:solidFill>
              </a:rPr>
              <a:pPr/>
              <a:t>18</a:t>
            </a:fld>
            <a:endParaRPr lang="en-GB" altLang="it-IT" smtClean="0">
              <a:solidFill>
                <a:srgbClr val="000000"/>
              </a:solidFill>
            </a:endParaRPr>
          </a:p>
        </p:txBody>
      </p:sp>
      <p:sp>
        <p:nvSpPr>
          <p:cNvPr id="15363" name="Rectangle 2"/>
          <p:cNvSpPr txBox="1">
            <a:spLocks noChangeArrowheads="1"/>
          </p:cNvSpPr>
          <p:nvPr/>
        </p:nvSpPr>
        <p:spPr bwMode="auto">
          <a:xfrm>
            <a:off x="1223455" y="-153743"/>
            <a:ext cx="6697091" cy="7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Font typeface="Arial" panose="020B0604020202020204" pitchFamily="34" charset="0"/>
              <a:buNone/>
            </a:pPr>
            <a:r>
              <a:rPr lang="it-IT" altLang="it-IT" dirty="0"/>
              <a:t>Come rivelare i Raggi Cosmici</a:t>
            </a:r>
          </a:p>
        </p:txBody>
      </p:sp>
      <p:pic>
        <p:nvPicPr>
          <p:cNvPr id="3" name="Immagine 2"/>
          <p:cNvPicPr>
            <a:picLocks noChangeAspect="1"/>
          </p:cNvPicPr>
          <p:nvPr/>
        </p:nvPicPr>
        <p:blipFill>
          <a:blip r:embed="rId2"/>
          <a:stretch>
            <a:fillRect/>
          </a:stretch>
        </p:blipFill>
        <p:spPr>
          <a:xfrm>
            <a:off x="142734" y="570806"/>
            <a:ext cx="4537358" cy="5103664"/>
          </a:xfrm>
          <a:prstGeom prst="rect">
            <a:avLst/>
          </a:prstGeom>
        </p:spPr>
      </p:pic>
      <p:cxnSp>
        <p:nvCxnSpPr>
          <p:cNvPr id="5" name="Connettore diritto 4"/>
          <p:cNvCxnSpPr/>
          <p:nvPr/>
        </p:nvCxnSpPr>
        <p:spPr bwMode="auto">
          <a:xfrm>
            <a:off x="1979712" y="735229"/>
            <a:ext cx="0" cy="4605336"/>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CasellaDiTesto 1"/>
          <p:cNvSpPr txBox="1"/>
          <p:nvPr/>
        </p:nvSpPr>
        <p:spPr>
          <a:xfrm rot="5400000">
            <a:off x="1230374" y="1874082"/>
            <a:ext cx="2494594" cy="707886"/>
          </a:xfrm>
          <a:prstGeom prst="rect">
            <a:avLst/>
          </a:prstGeom>
          <a:solidFill>
            <a:schemeClr val="accent5">
              <a:lumMod val="40000"/>
              <a:lumOff val="60000"/>
            </a:schemeClr>
          </a:solidFill>
        </p:spPr>
        <p:txBody>
          <a:bodyPr wrap="none" rtlCol="0">
            <a:spAutoFit/>
          </a:bodyPr>
          <a:lstStyle/>
          <a:p>
            <a:r>
              <a:rPr lang="it-IT" sz="4000" dirty="0" smtClean="0"/>
              <a:t>Alta quota</a:t>
            </a:r>
            <a:endParaRPr lang="it-IT" sz="4000" dirty="0"/>
          </a:p>
        </p:txBody>
      </p:sp>
      <p:sp>
        <p:nvSpPr>
          <p:cNvPr id="14" name="CasellaDiTesto 13"/>
          <p:cNvSpPr txBox="1"/>
          <p:nvPr/>
        </p:nvSpPr>
        <p:spPr>
          <a:xfrm rot="5400000">
            <a:off x="2298486" y="3225110"/>
            <a:ext cx="3036409" cy="707886"/>
          </a:xfrm>
          <a:prstGeom prst="rect">
            <a:avLst/>
          </a:prstGeom>
          <a:solidFill>
            <a:schemeClr val="accent5">
              <a:lumMod val="40000"/>
              <a:lumOff val="60000"/>
            </a:schemeClr>
          </a:solidFill>
        </p:spPr>
        <p:txBody>
          <a:bodyPr wrap="none" rtlCol="0">
            <a:spAutoFit/>
          </a:bodyPr>
          <a:lstStyle/>
          <a:p>
            <a:r>
              <a:rPr lang="it-IT" sz="4000" dirty="0" smtClean="0"/>
              <a:t>Bassa quota</a:t>
            </a:r>
            <a:endParaRPr lang="it-IT" sz="4000" dirty="0"/>
          </a:p>
        </p:txBody>
      </p:sp>
      <p:sp>
        <p:nvSpPr>
          <p:cNvPr id="6" name="CasellaDiTesto 5"/>
          <p:cNvSpPr txBox="1"/>
          <p:nvPr/>
        </p:nvSpPr>
        <p:spPr>
          <a:xfrm>
            <a:off x="4845127" y="735229"/>
            <a:ext cx="4191369" cy="1384995"/>
          </a:xfrm>
          <a:prstGeom prst="rect">
            <a:avLst/>
          </a:prstGeom>
          <a:noFill/>
        </p:spPr>
        <p:txBody>
          <a:bodyPr wrap="square" rtlCol="0">
            <a:spAutoFit/>
          </a:bodyPr>
          <a:lstStyle/>
          <a:p>
            <a:r>
              <a:rPr lang="it-IT" sz="2400" dirty="0" smtClean="0">
                <a:solidFill>
                  <a:srgbClr val="FF0000"/>
                </a:solidFill>
              </a:rPr>
              <a:t>Misura indiretta!</a:t>
            </a:r>
          </a:p>
          <a:p>
            <a:endParaRPr lang="it-IT" sz="2400" dirty="0"/>
          </a:p>
          <a:p>
            <a:r>
              <a:rPr lang="it-IT" dirty="0" smtClean="0"/>
              <a:t>Dai secondari devo ricavare informazioni sul primario.</a:t>
            </a:r>
          </a:p>
        </p:txBody>
      </p:sp>
      <p:sp>
        <p:nvSpPr>
          <p:cNvPr id="9" name="CasellaDiTesto 8"/>
          <p:cNvSpPr txBox="1"/>
          <p:nvPr/>
        </p:nvSpPr>
        <p:spPr>
          <a:xfrm rot="5400000">
            <a:off x="-958051" y="2483901"/>
            <a:ext cx="4605337" cy="1107996"/>
          </a:xfrm>
          <a:prstGeom prst="rect">
            <a:avLst/>
          </a:prstGeom>
          <a:solidFill>
            <a:srgbClr val="FFFF99">
              <a:alpha val="50196"/>
            </a:srgbClr>
          </a:solidFill>
        </p:spPr>
        <p:txBody>
          <a:bodyPr wrap="square" rtlCol="0">
            <a:spAutoFit/>
          </a:bodyPr>
          <a:lstStyle/>
          <a:p>
            <a:r>
              <a:rPr lang="it-IT" sz="6600" dirty="0" smtClean="0"/>
              <a:t>Satelliti</a:t>
            </a:r>
            <a:endParaRPr lang="it-IT" dirty="0"/>
          </a:p>
        </p:txBody>
      </p:sp>
      <p:sp>
        <p:nvSpPr>
          <p:cNvPr id="11" name="CasellaDiTesto 10"/>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817332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CDDEFCB1-4CDD-49C6-B6E0-748D6115AE58}" type="slidenum">
              <a:rPr lang="en-GB" altLang="it-IT" smtClean="0">
                <a:solidFill>
                  <a:srgbClr val="000000"/>
                </a:solidFill>
              </a:rPr>
              <a:pPr/>
              <a:t>19</a:t>
            </a:fld>
            <a:endParaRPr lang="en-GB" altLang="it-IT" smtClean="0">
              <a:solidFill>
                <a:srgbClr val="000000"/>
              </a:solidFill>
            </a:endParaRPr>
          </a:p>
        </p:txBody>
      </p:sp>
      <p:sp>
        <p:nvSpPr>
          <p:cNvPr id="15363" name="Rectangle 2"/>
          <p:cNvSpPr txBox="1">
            <a:spLocks noChangeArrowheads="1"/>
          </p:cNvSpPr>
          <p:nvPr/>
        </p:nvSpPr>
        <p:spPr bwMode="auto">
          <a:xfrm>
            <a:off x="1223455" y="-153743"/>
            <a:ext cx="6697091" cy="7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Font typeface="Arial" panose="020B0604020202020204" pitchFamily="34" charset="0"/>
              <a:buNone/>
            </a:pPr>
            <a:r>
              <a:rPr lang="it-IT" altLang="it-IT" dirty="0"/>
              <a:t>Come rivelare i Raggi Cosmici</a:t>
            </a:r>
          </a:p>
        </p:txBody>
      </p:sp>
      <p:pic>
        <p:nvPicPr>
          <p:cNvPr id="3" name="Immagine 2"/>
          <p:cNvPicPr>
            <a:picLocks noChangeAspect="1"/>
          </p:cNvPicPr>
          <p:nvPr/>
        </p:nvPicPr>
        <p:blipFill>
          <a:blip r:embed="rId2"/>
          <a:stretch>
            <a:fillRect/>
          </a:stretch>
        </p:blipFill>
        <p:spPr>
          <a:xfrm>
            <a:off x="142734" y="570806"/>
            <a:ext cx="4537358" cy="5103664"/>
          </a:xfrm>
          <a:prstGeom prst="rect">
            <a:avLst/>
          </a:prstGeom>
        </p:spPr>
      </p:pic>
      <p:cxnSp>
        <p:nvCxnSpPr>
          <p:cNvPr id="5" name="Connettore diritto 4"/>
          <p:cNvCxnSpPr/>
          <p:nvPr/>
        </p:nvCxnSpPr>
        <p:spPr bwMode="auto">
          <a:xfrm>
            <a:off x="1979712" y="735229"/>
            <a:ext cx="0" cy="4605336"/>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CasellaDiTesto 1"/>
          <p:cNvSpPr txBox="1"/>
          <p:nvPr/>
        </p:nvSpPr>
        <p:spPr>
          <a:xfrm rot="5400000">
            <a:off x="1230374" y="1874082"/>
            <a:ext cx="2494594" cy="707886"/>
          </a:xfrm>
          <a:prstGeom prst="rect">
            <a:avLst/>
          </a:prstGeom>
          <a:solidFill>
            <a:schemeClr val="accent5">
              <a:lumMod val="40000"/>
              <a:lumOff val="60000"/>
            </a:schemeClr>
          </a:solidFill>
        </p:spPr>
        <p:txBody>
          <a:bodyPr wrap="none" rtlCol="0">
            <a:spAutoFit/>
          </a:bodyPr>
          <a:lstStyle/>
          <a:p>
            <a:r>
              <a:rPr lang="it-IT" sz="4000" dirty="0" smtClean="0"/>
              <a:t>Alta quota</a:t>
            </a:r>
            <a:endParaRPr lang="it-IT" sz="4000" dirty="0"/>
          </a:p>
        </p:txBody>
      </p:sp>
      <p:sp>
        <p:nvSpPr>
          <p:cNvPr id="14" name="CasellaDiTesto 13"/>
          <p:cNvSpPr txBox="1"/>
          <p:nvPr/>
        </p:nvSpPr>
        <p:spPr>
          <a:xfrm rot="5400000">
            <a:off x="2298486" y="3225110"/>
            <a:ext cx="3036409" cy="707886"/>
          </a:xfrm>
          <a:prstGeom prst="rect">
            <a:avLst/>
          </a:prstGeom>
          <a:solidFill>
            <a:schemeClr val="accent5">
              <a:lumMod val="40000"/>
              <a:lumOff val="60000"/>
            </a:schemeClr>
          </a:solidFill>
        </p:spPr>
        <p:txBody>
          <a:bodyPr wrap="none" rtlCol="0">
            <a:spAutoFit/>
          </a:bodyPr>
          <a:lstStyle/>
          <a:p>
            <a:r>
              <a:rPr lang="it-IT" sz="4000" dirty="0" smtClean="0"/>
              <a:t>Bassa quota</a:t>
            </a:r>
            <a:endParaRPr lang="it-IT" sz="4000" dirty="0"/>
          </a:p>
        </p:txBody>
      </p:sp>
      <p:sp>
        <p:nvSpPr>
          <p:cNvPr id="6" name="CasellaDiTesto 5"/>
          <p:cNvSpPr txBox="1"/>
          <p:nvPr/>
        </p:nvSpPr>
        <p:spPr>
          <a:xfrm>
            <a:off x="4845127" y="735229"/>
            <a:ext cx="4191369" cy="2769989"/>
          </a:xfrm>
          <a:prstGeom prst="rect">
            <a:avLst/>
          </a:prstGeom>
          <a:noFill/>
        </p:spPr>
        <p:txBody>
          <a:bodyPr wrap="square" rtlCol="0">
            <a:spAutoFit/>
          </a:bodyPr>
          <a:lstStyle/>
          <a:p>
            <a:r>
              <a:rPr lang="it-IT" sz="2400" dirty="0" smtClean="0">
                <a:solidFill>
                  <a:srgbClr val="FF0000"/>
                </a:solidFill>
              </a:rPr>
              <a:t>Misura indiretta!</a:t>
            </a:r>
          </a:p>
          <a:p>
            <a:endParaRPr lang="it-IT" sz="2400" dirty="0"/>
          </a:p>
          <a:p>
            <a:r>
              <a:rPr lang="it-IT" dirty="0" smtClean="0"/>
              <a:t>Dai secondari devo ricavare informazioni sul primario.</a:t>
            </a:r>
          </a:p>
          <a:p>
            <a:endParaRPr lang="it-IT" dirty="0"/>
          </a:p>
          <a:p>
            <a:r>
              <a:rPr lang="it-IT" dirty="0" smtClean="0"/>
              <a:t>Cosa sono i primari e i secondari?</a:t>
            </a:r>
          </a:p>
          <a:p>
            <a:r>
              <a:rPr lang="it-IT" dirty="0" smtClean="0"/>
              <a:t>Come rivelarli?</a:t>
            </a:r>
          </a:p>
          <a:p>
            <a:r>
              <a:rPr lang="it-IT" dirty="0" smtClean="0"/>
              <a:t>Come estrarre informazioni sul primario dai secondari?</a:t>
            </a:r>
            <a:endParaRPr lang="it-IT" dirty="0"/>
          </a:p>
        </p:txBody>
      </p:sp>
      <p:sp>
        <p:nvSpPr>
          <p:cNvPr id="9" name="CasellaDiTesto 8"/>
          <p:cNvSpPr txBox="1"/>
          <p:nvPr/>
        </p:nvSpPr>
        <p:spPr>
          <a:xfrm rot="5400000">
            <a:off x="-958051" y="2483901"/>
            <a:ext cx="4605337" cy="1107996"/>
          </a:xfrm>
          <a:prstGeom prst="rect">
            <a:avLst/>
          </a:prstGeom>
          <a:solidFill>
            <a:srgbClr val="FFFF99">
              <a:alpha val="50196"/>
            </a:srgbClr>
          </a:solidFill>
        </p:spPr>
        <p:txBody>
          <a:bodyPr wrap="square" rtlCol="0">
            <a:spAutoFit/>
          </a:bodyPr>
          <a:lstStyle/>
          <a:p>
            <a:r>
              <a:rPr lang="it-IT" sz="6600" dirty="0" smtClean="0"/>
              <a:t>Satelliti</a:t>
            </a:r>
            <a:endParaRPr lang="it-IT" dirty="0"/>
          </a:p>
        </p:txBody>
      </p:sp>
      <p:sp>
        <p:nvSpPr>
          <p:cNvPr id="11" name="CasellaDiTesto 10"/>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3855808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17BC1429-6B27-4122-A0D7-AC2F2106F893}" type="slidenum">
              <a:rPr lang="en-GB" altLang="it-IT" smtClean="0">
                <a:solidFill>
                  <a:srgbClr val="000000"/>
                </a:solidFill>
              </a:rPr>
              <a:pPr/>
              <a:t>2</a:t>
            </a:fld>
            <a:endParaRPr lang="en-GB" altLang="it-IT" smtClean="0">
              <a:solidFill>
                <a:srgbClr val="000000"/>
              </a:solidFill>
            </a:endParaRPr>
          </a:p>
        </p:txBody>
      </p:sp>
      <p:pic>
        <p:nvPicPr>
          <p:cNvPr id="6147"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5888"/>
            <a:ext cx="79629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CasellaDiTesto 3"/>
          <p:cNvSpPr txBox="1">
            <a:spLocks noChangeArrowheads="1"/>
          </p:cNvSpPr>
          <p:nvPr/>
        </p:nvSpPr>
        <p:spPr bwMode="auto">
          <a:xfrm>
            <a:off x="827088" y="5084763"/>
            <a:ext cx="29418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it-IT" altLang="it-IT" dirty="0"/>
              <a:t>Cosa sono i raggi cosmici?</a:t>
            </a:r>
          </a:p>
          <a:p>
            <a:r>
              <a:rPr lang="it-IT" altLang="it-IT" dirty="0" smtClean="0"/>
              <a:t>Come </a:t>
            </a:r>
            <a:r>
              <a:rPr lang="it-IT" altLang="it-IT" dirty="0"/>
              <a:t>possiamo misurarli</a:t>
            </a:r>
            <a:r>
              <a:rPr lang="it-IT" altLang="it-IT" dirty="0" smtClean="0"/>
              <a:t>?</a:t>
            </a:r>
          </a:p>
          <a:p>
            <a:r>
              <a:rPr lang="it-IT" altLang="it-IT" dirty="0" smtClean="0"/>
              <a:t>Da dove provengono?</a:t>
            </a:r>
          </a:p>
          <a:p>
            <a:endParaRPr lang="it-IT" altLang="it-IT" dirty="0"/>
          </a:p>
          <a:p>
            <a:r>
              <a:rPr lang="it-IT" altLang="it-IT" i="1" dirty="0"/>
              <a:t>A cosa servono?</a:t>
            </a:r>
          </a:p>
        </p:txBody>
      </p:sp>
      <p:sp>
        <p:nvSpPr>
          <p:cNvPr id="3" name="CasellaDiTesto 2"/>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5"/>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36F39462-4C84-4BD9-8158-31DB9AEBBA24}" type="slidenum">
              <a:rPr lang="en-GB" altLang="it-IT" sz="1400" smtClean="0"/>
              <a:pPr>
                <a:lnSpc>
                  <a:spcPct val="100000"/>
                </a:lnSpc>
                <a:spcBef>
                  <a:spcPct val="0"/>
                </a:spcBef>
                <a:buFont typeface="Arial" panose="020B0604020202020204" pitchFamily="34" charset="0"/>
                <a:buNone/>
              </a:pPr>
              <a:t>20</a:t>
            </a:fld>
            <a:endParaRPr lang="en-GB" altLang="it-IT" sz="1400" smtClean="0"/>
          </a:p>
        </p:txBody>
      </p:sp>
      <p:sp>
        <p:nvSpPr>
          <p:cNvPr id="17411" name="Rectangle 2"/>
          <p:cNvSpPr>
            <a:spLocks noGrp="1" noChangeArrowheads="1"/>
          </p:cNvSpPr>
          <p:nvPr>
            <p:ph type="title"/>
          </p:nvPr>
        </p:nvSpPr>
        <p:spPr>
          <a:xfrm>
            <a:off x="450701" y="-195261"/>
            <a:ext cx="8228013" cy="1141412"/>
          </a:xfrm>
        </p:spPr>
        <p:txBody>
          <a:bodyPr/>
          <a:lstStyle/>
          <a:p>
            <a:pPr eaLnBrk="1" hangingPunct="1"/>
            <a:r>
              <a:rPr lang="it-IT" altLang="it-IT" sz="3100" dirty="0" smtClean="0"/>
              <a:t>Che succede quanto un R.C. investe la terra</a:t>
            </a:r>
          </a:p>
        </p:txBody>
      </p:sp>
      <p:pic>
        <p:nvPicPr>
          <p:cNvPr id="17412"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8632"/>
          <a:stretch/>
        </p:blipFill>
        <p:spPr>
          <a:xfrm>
            <a:off x="450701" y="753570"/>
            <a:ext cx="3888680" cy="45243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3" name="Text Box 4"/>
          <p:cNvSpPr txBox="1">
            <a:spLocks noChangeArrowheads="1"/>
          </p:cNvSpPr>
          <p:nvPr/>
        </p:nvSpPr>
        <p:spPr bwMode="auto">
          <a:xfrm>
            <a:off x="4364831" y="655789"/>
            <a:ext cx="4557713" cy="28623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it-IT" altLang="it-IT" sz="1800" dirty="0">
                <a:solidFill>
                  <a:schemeClr val="tx1"/>
                </a:solidFill>
                <a:latin typeface="Times New Roman" panose="02020603050405020304" pitchFamily="18" charset="0"/>
              </a:rPr>
              <a:t>Quando una particella carica investe l’atmosfera terrestre, interagisce con i nuclei dell’aria e innesca una cascata di particelle (Extensive Air Shower – EAS) che, </a:t>
            </a:r>
            <a:r>
              <a:rPr lang="it-IT" altLang="it-IT" sz="1800" dirty="0">
                <a:solidFill>
                  <a:srgbClr val="FF0000"/>
                </a:solidFill>
                <a:latin typeface="Times New Roman" panose="02020603050405020304" pitchFamily="18" charset="0"/>
              </a:rPr>
              <a:t>se adeguatamente energetica</a:t>
            </a:r>
            <a:r>
              <a:rPr lang="it-IT" altLang="it-IT" sz="1800" dirty="0">
                <a:solidFill>
                  <a:schemeClr val="tx1"/>
                </a:solidFill>
                <a:latin typeface="Times New Roman" panose="02020603050405020304" pitchFamily="18" charset="0"/>
              </a:rPr>
              <a:t>,  può raggiungere la superficie terrestre.</a:t>
            </a:r>
          </a:p>
          <a:p>
            <a:pPr defTabSz="914400" eaLnBrk="1" hangingPunct="1">
              <a:lnSpc>
                <a:spcPct val="100000"/>
              </a:lnSpc>
              <a:spcBef>
                <a:spcPct val="0"/>
              </a:spcBef>
              <a:buClrTx/>
              <a:buSzTx/>
              <a:buFontTx/>
              <a:buNone/>
            </a:pPr>
            <a:r>
              <a:rPr lang="it-IT" altLang="it-IT" sz="1800" dirty="0">
                <a:solidFill>
                  <a:srgbClr val="FF0000"/>
                </a:solidFill>
                <a:latin typeface="Times New Roman" panose="02020603050405020304" pitchFamily="18" charset="0"/>
              </a:rPr>
              <a:t>L’estensione laterale</a:t>
            </a:r>
            <a:r>
              <a:rPr lang="it-IT" altLang="it-IT" sz="1800" dirty="0">
                <a:solidFill>
                  <a:schemeClr val="tx1"/>
                </a:solidFill>
                <a:latin typeface="Times New Roman" panose="02020603050405020304" pitchFamily="18" charset="0"/>
              </a:rPr>
              <a:t> dello sciame </a:t>
            </a:r>
            <a:r>
              <a:rPr lang="it-IT" altLang="it-IT" sz="1800" dirty="0" err="1">
                <a:solidFill>
                  <a:schemeClr val="tx1"/>
                </a:solidFill>
                <a:latin typeface="Times New Roman" panose="02020603050405020304" pitchFamily="18" charset="0"/>
              </a:rPr>
              <a:t>e’</a:t>
            </a:r>
            <a:r>
              <a:rPr lang="it-IT" altLang="it-IT" sz="1800" dirty="0">
                <a:solidFill>
                  <a:schemeClr val="tx1"/>
                </a:solidFill>
                <a:latin typeface="Times New Roman" panose="02020603050405020304" pitchFamily="18" charset="0"/>
              </a:rPr>
              <a:t> legata all’energia del primario interagente e </a:t>
            </a:r>
            <a:r>
              <a:rPr lang="it-IT" altLang="it-IT" sz="1800" dirty="0">
                <a:solidFill>
                  <a:srgbClr val="FF0000"/>
                </a:solidFill>
                <a:latin typeface="Times New Roman" panose="02020603050405020304" pitchFamily="18" charset="0"/>
              </a:rPr>
              <a:t>può variare da decine di metri sino a svariati chilometri. </a:t>
            </a:r>
          </a:p>
        </p:txBody>
      </p:sp>
      <p:pic>
        <p:nvPicPr>
          <p:cNvPr id="2" name="Immagine 1"/>
          <p:cNvPicPr>
            <a:picLocks noChangeAspect="1"/>
          </p:cNvPicPr>
          <p:nvPr/>
        </p:nvPicPr>
        <p:blipFill rotWithShape="1">
          <a:blip r:embed="rId4">
            <a:extLst>
              <a:ext uri="{28A0092B-C50C-407E-A947-70E740481C1C}">
                <a14:useLocalDpi xmlns:a14="http://schemas.microsoft.com/office/drawing/2010/main" val="0"/>
              </a:ext>
            </a:extLst>
          </a:blip>
          <a:srcRect r="3456"/>
          <a:stretch/>
        </p:blipFill>
        <p:spPr>
          <a:xfrm>
            <a:off x="4364831" y="3502484"/>
            <a:ext cx="4023594" cy="3305722"/>
          </a:xfrm>
          <a:prstGeom prst="rect">
            <a:avLst/>
          </a:prstGeom>
        </p:spPr>
      </p:pic>
      <p:sp>
        <p:nvSpPr>
          <p:cNvPr id="3" name="CasellaDiTesto 2"/>
          <p:cNvSpPr txBox="1"/>
          <p:nvPr/>
        </p:nvSpPr>
        <p:spPr>
          <a:xfrm>
            <a:off x="7352884" y="3999829"/>
            <a:ext cx="1569660" cy="369332"/>
          </a:xfrm>
          <a:prstGeom prst="rect">
            <a:avLst/>
          </a:prstGeom>
          <a:solidFill>
            <a:schemeClr val="bg1"/>
          </a:solidFill>
        </p:spPr>
        <p:txBody>
          <a:bodyPr wrap="none" rtlCol="0">
            <a:spAutoFit/>
          </a:bodyPr>
          <a:lstStyle/>
          <a:p>
            <a:r>
              <a:rPr lang="it-IT" dirty="0" smtClean="0"/>
              <a:t>R.C. Primario</a:t>
            </a:r>
            <a:endParaRPr lang="it-IT" dirty="0"/>
          </a:p>
        </p:txBody>
      </p:sp>
      <p:sp>
        <p:nvSpPr>
          <p:cNvPr id="4" name="CasellaDiTesto 3"/>
          <p:cNvSpPr txBox="1"/>
          <p:nvPr/>
        </p:nvSpPr>
        <p:spPr>
          <a:xfrm>
            <a:off x="7092280" y="4597727"/>
            <a:ext cx="1980029" cy="369332"/>
          </a:xfrm>
          <a:prstGeom prst="rect">
            <a:avLst/>
          </a:prstGeom>
          <a:solidFill>
            <a:schemeClr val="bg1"/>
          </a:solidFill>
        </p:spPr>
        <p:txBody>
          <a:bodyPr wrap="none" rtlCol="0">
            <a:spAutoFit/>
          </a:bodyPr>
          <a:lstStyle/>
          <a:p>
            <a:r>
              <a:rPr lang="it-IT" dirty="0" smtClean="0"/>
              <a:t>Prima interazione</a:t>
            </a:r>
            <a:endParaRPr lang="it-IT" dirty="0"/>
          </a:p>
        </p:txBody>
      </p:sp>
      <p:sp>
        <p:nvSpPr>
          <p:cNvPr id="5" name="CasellaDiTesto 4"/>
          <p:cNvSpPr txBox="1"/>
          <p:nvPr/>
        </p:nvSpPr>
        <p:spPr>
          <a:xfrm rot="5400000">
            <a:off x="7171036" y="5231263"/>
            <a:ext cx="1223412" cy="923330"/>
          </a:xfrm>
          <a:prstGeom prst="rect">
            <a:avLst/>
          </a:prstGeom>
          <a:solidFill>
            <a:schemeClr val="bg1"/>
          </a:solidFill>
        </p:spPr>
        <p:txBody>
          <a:bodyPr wrap="none" rtlCol="0">
            <a:spAutoFit/>
          </a:bodyPr>
          <a:lstStyle/>
          <a:p>
            <a:r>
              <a:rPr lang="it-IT" dirty="0" smtClean="0"/>
              <a:t>Secondari</a:t>
            </a:r>
          </a:p>
          <a:p>
            <a:endParaRPr lang="it-IT" dirty="0" smtClean="0"/>
          </a:p>
          <a:p>
            <a:endParaRPr lang="it-IT" dirty="0"/>
          </a:p>
        </p:txBody>
      </p:sp>
      <p:sp>
        <p:nvSpPr>
          <p:cNvPr id="11" name="CasellaDiTesto 10"/>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352071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5"/>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36F39462-4C84-4BD9-8158-31DB9AEBBA24}" type="slidenum">
              <a:rPr lang="en-GB" altLang="it-IT" sz="1400" smtClean="0"/>
              <a:pPr>
                <a:lnSpc>
                  <a:spcPct val="100000"/>
                </a:lnSpc>
                <a:spcBef>
                  <a:spcPct val="0"/>
                </a:spcBef>
                <a:buFont typeface="Arial" panose="020B0604020202020204" pitchFamily="34" charset="0"/>
                <a:buNone/>
              </a:pPr>
              <a:t>21</a:t>
            </a:fld>
            <a:endParaRPr lang="en-GB" altLang="it-IT" sz="1400" smtClean="0"/>
          </a:p>
        </p:txBody>
      </p:sp>
      <p:sp>
        <p:nvSpPr>
          <p:cNvPr id="17411" name="Rectangle 2"/>
          <p:cNvSpPr>
            <a:spLocks noGrp="1" noChangeArrowheads="1"/>
          </p:cNvSpPr>
          <p:nvPr>
            <p:ph type="title"/>
          </p:nvPr>
        </p:nvSpPr>
        <p:spPr>
          <a:xfrm>
            <a:off x="450701" y="-195261"/>
            <a:ext cx="8228013" cy="1141412"/>
          </a:xfrm>
        </p:spPr>
        <p:txBody>
          <a:bodyPr/>
          <a:lstStyle/>
          <a:p>
            <a:pPr eaLnBrk="1" hangingPunct="1"/>
            <a:r>
              <a:rPr lang="it-IT" altLang="it-IT" sz="3100" dirty="0" smtClean="0"/>
              <a:t>Che succede quanto un R.C. investe la terra</a:t>
            </a:r>
          </a:p>
        </p:txBody>
      </p:sp>
      <p:pic>
        <p:nvPicPr>
          <p:cNvPr id="17412"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8632"/>
          <a:stretch/>
        </p:blipFill>
        <p:spPr>
          <a:xfrm>
            <a:off x="450701" y="753570"/>
            <a:ext cx="3888680" cy="45243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3" name="Text Box 4"/>
          <p:cNvSpPr txBox="1">
            <a:spLocks noChangeArrowheads="1"/>
          </p:cNvSpPr>
          <p:nvPr/>
        </p:nvSpPr>
        <p:spPr bwMode="auto">
          <a:xfrm>
            <a:off x="4364831" y="655789"/>
            <a:ext cx="4557713" cy="28623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it-IT" altLang="it-IT" sz="1800" dirty="0">
                <a:solidFill>
                  <a:schemeClr val="tx1"/>
                </a:solidFill>
                <a:latin typeface="Times New Roman" panose="02020603050405020304" pitchFamily="18" charset="0"/>
              </a:rPr>
              <a:t>Quando una particella carica investe l’atmosfera terrestre, interagisce con i nuclei dell’aria e innesca una cascata di particelle (Extensive Air Shower – EAS) che, </a:t>
            </a:r>
            <a:r>
              <a:rPr lang="it-IT" altLang="it-IT" sz="1800" dirty="0">
                <a:solidFill>
                  <a:srgbClr val="FF0000"/>
                </a:solidFill>
                <a:latin typeface="Times New Roman" panose="02020603050405020304" pitchFamily="18" charset="0"/>
              </a:rPr>
              <a:t>se adeguatamente energetica</a:t>
            </a:r>
            <a:r>
              <a:rPr lang="it-IT" altLang="it-IT" sz="1800" dirty="0">
                <a:solidFill>
                  <a:schemeClr val="tx1"/>
                </a:solidFill>
                <a:latin typeface="Times New Roman" panose="02020603050405020304" pitchFamily="18" charset="0"/>
              </a:rPr>
              <a:t>,  può raggiungere la superficie terrestre.</a:t>
            </a:r>
          </a:p>
          <a:p>
            <a:pPr defTabSz="914400" eaLnBrk="1" hangingPunct="1">
              <a:lnSpc>
                <a:spcPct val="100000"/>
              </a:lnSpc>
              <a:spcBef>
                <a:spcPct val="0"/>
              </a:spcBef>
              <a:buClrTx/>
              <a:buSzTx/>
              <a:buFontTx/>
              <a:buNone/>
            </a:pPr>
            <a:r>
              <a:rPr lang="it-IT" altLang="it-IT" sz="1800" dirty="0">
                <a:solidFill>
                  <a:srgbClr val="FF0000"/>
                </a:solidFill>
                <a:latin typeface="Times New Roman" panose="02020603050405020304" pitchFamily="18" charset="0"/>
              </a:rPr>
              <a:t>L’estensione laterale</a:t>
            </a:r>
            <a:r>
              <a:rPr lang="it-IT" altLang="it-IT" sz="1800" dirty="0">
                <a:solidFill>
                  <a:schemeClr val="tx1"/>
                </a:solidFill>
                <a:latin typeface="Times New Roman" panose="02020603050405020304" pitchFamily="18" charset="0"/>
              </a:rPr>
              <a:t> dello sciame </a:t>
            </a:r>
            <a:r>
              <a:rPr lang="it-IT" altLang="it-IT" sz="1800" dirty="0" err="1">
                <a:solidFill>
                  <a:schemeClr val="tx1"/>
                </a:solidFill>
                <a:latin typeface="Times New Roman" panose="02020603050405020304" pitchFamily="18" charset="0"/>
              </a:rPr>
              <a:t>e’</a:t>
            </a:r>
            <a:r>
              <a:rPr lang="it-IT" altLang="it-IT" sz="1800" dirty="0">
                <a:solidFill>
                  <a:schemeClr val="tx1"/>
                </a:solidFill>
                <a:latin typeface="Times New Roman" panose="02020603050405020304" pitchFamily="18" charset="0"/>
              </a:rPr>
              <a:t> legata all’energia del primario interagente e </a:t>
            </a:r>
            <a:r>
              <a:rPr lang="it-IT" altLang="it-IT" sz="1800" dirty="0">
                <a:solidFill>
                  <a:srgbClr val="FF0000"/>
                </a:solidFill>
                <a:latin typeface="Times New Roman" panose="02020603050405020304" pitchFamily="18" charset="0"/>
              </a:rPr>
              <a:t>può variare da decine di metri sino a svariati chilometri. </a:t>
            </a:r>
          </a:p>
        </p:txBody>
      </p:sp>
      <p:pic>
        <p:nvPicPr>
          <p:cNvPr id="2" name="Immagine 1"/>
          <p:cNvPicPr>
            <a:picLocks noChangeAspect="1"/>
          </p:cNvPicPr>
          <p:nvPr/>
        </p:nvPicPr>
        <p:blipFill rotWithShape="1">
          <a:blip r:embed="rId4">
            <a:extLst>
              <a:ext uri="{28A0092B-C50C-407E-A947-70E740481C1C}">
                <a14:useLocalDpi xmlns:a14="http://schemas.microsoft.com/office/drawing/2010/main" val="0"/>
              </a:ext>
            </a:extLst>
          </a:blip>
          <a:srcRect r="3456"/>
          <a:stretch/>
        </p:blipFill>
        <p:spPr>
          <a:xfrm>
            <a:off x="4364831" y="3502484"/>
            <a:ext cx="4023594" cy="3305722"/>
          </a:xfrm>
          <a:prstGeom prst="rect">
            <a:avLst/>
          </a:prstGeom>
        </p:spPr>
      </p:pic>
      <p:sp>
        <p:nvSpPr>
          <p:cNvPr id="3" name="CasellaDiTesto 2"/>
          <p:cNvSpPr txBox="1"/>
          <p:nvPr/>
        </p:nvSpPr>
        <p:spPr>
          <a:xfrm>
            <a:off x="7352884" y="3999829"/>
            <a:ext cx="1569660" cy="369332"/>
          </a:xfrm>
          <a:prstGeom prst="rect">
            <a:avLst/>
          </a:prstGeom>
          <a:solidFill>
            <a:schemeClr val="bg1"/>
          </a:solidFill>
        </p:spPr>
        <p:txBody>
          <a:bodyPr wrap="none" rtlCol="0">
            <a:spAutoFit/>
          </a:bodyPr>
          <a:lstStyle/>
          <a:p>
            <a:r>
              <a:rPr lang="it-IT" dirty="0" smtClean="0"/>
              <a:t>R.C. Primario</a:t>
            </a:r>
            <a:endParaRPr lang="it-IT" dirty="0"/>
          </a:p>
        </p:txBody>
      </p:sp>
      <p:sp>
        <p:nvSpPr>
          <p:cNvPr id="4" name="CasellaDiTesto 3"/>
          <p:cNvSpPr txBox="1"/>
          <p:nvPr/>
        </p:nvSpPr>
        <p:spPr>
          <a:xfrm>
            <a:off x="7092280" y="4597727"/>
            <a:ext cx="1980029" cy="369332"/>
          </a:xfrm>
          <a:prstGeom prst="rect">
            <a:avLst/>
          </a:prstGeom>
          <a:solidFill>
            <a:schemeClr val="bg1"/>
          </a:solidFill>
        </p:spPr>
        <p:txBody>
          <a:bodyPr wrap="none" rtlCol="0">
            <a:spAutoFit/>
          </a:bodyPr>
          <a:lstStyle/>
          <a:p>
            <a:r>
              <a:rPr lang="it-IT" dirty="0" smtClean="0"/>
              <a:t>Prima interazione</a:t>
            </a:r>
            <a:endParaRPr lang="it-IT" dirty="0"/>
          </a:p>
        </p:txBody>
      </p:sp>
      <p:sp>
        <p:nvSpPr>
          <p:cNvPr id="5" name="CasellaDiTesto 4"/>
          <p:cNvSpPr txBox="1"/>
          <p:nvPr/>
        </p:nvSpPr>
        <p:spPr>
          <a:xfrm rot="5400000">
            <a:off x="7171036" y="5231263"/>
            <a:ext cx="1223412" cy="923330"/>
          </a:xfrm>
          <a:prstGeom prst="rect">
            <a:avLst/>
          </a:prstGeom>
          <a:solidFill>
            <a:schemeClr val="bg1"/>
          </a:solidFill>
        </p:spPr>
        <p:txBody>
          <a:bodyPr wrap="none" rtlCol="0">
            <a:spAutoFit/>
          </a:bodyPr>
          <a:lstStyle/>
          <a:p>
            <a:r>
              <a:rPr lang="it-IT" dirty="0" smtClean="0"/>
              <a:t>Secondari</a:t>
            </a:r>
          </a:p>
          <a:p>
            <a:endParaRPr lang="it-IT" dirty="0" smtClean="0"/>
          </a:p>
          <a:p>
            <a:endParaRPr lang="it-IT" dirty="0"/>
          </a:p>
        </p:txBody>
      </p:sp>
      <p:sp>
        <p:nvSpPr>
          <p:cNvPr id="6" name="CasellaDiTesto 5"/>
          <p:cNvSpPr txBox="1"/>
          <p:nvPr/>
        </p:nvSpPr>
        <p:spPr>
          <a:xfrm>
            <a:off x="107504" y="5517232"/>
            <a:ext cx="3765774" cy="1077218"/>
          </a:xfrm>
          <a:prstGeom prst="rect">
            <a:avLst/>
          </a:prstGeom>
          <a:noFill/>
        </p:spPr>
        <p:txBody>
          <a:bodyPr wrap="none" rtlCol="0">
            <a:spAutoFit/>
          </a:bodyPr>
          <a:lstStyle/>
          <a:p>
            <a:r>
              <a:rPr lang="it-IT" dirty="0" smtClean="0"/>
              <a:t>I R.C. sono particelle elementari.</a:t>
            </a:r>
          </a:p>
          <a:p>
            <a:r>
              <a:rPr lang="it-IT" dirty="0" smtClean="0"/>
              <a:t>Si utilizzano rivelatori di particelle.</a:t>
            </a:r>
          </a:p>
          <a:p>
            <a:r>
              <a:rPr lang="it-IT" dirty="0" smtClean="0"/>
              <a:t>Noi siamo fisici </a:t>
            </a:r>
            <a:r>
              <a:rPr lang="it-IT" sz="2800" dirty="0" err="1" smtClean="0">
                <a:solidFill>
                  <a:srgbClr val="FF0000"/>
                </a:solidFill>
                <a:latin typeface="AR CENA" panose="02000000000000000000" pitchFamily="2" charset="0"/>
              </a:rPr>
              <a:t>astroparticellari</a:t>
            </a:r>
            <a:endParaRPr lang="it-IT" dirty="0">
              <a:solidFill>
                <a:srgbClr val="FF0000"/>
              </a:solidFill>
              <a:latin typeface="AR CENA" panose="02000000000000000000" pitchFamily="2" charset="0"/>
            </a:endParaRPr>
          </a:p>
        </p:txBody>
      </p:sp>
      <p:sp>
        <p:nvSpPr>
          <p:cNvPr id="12" name="CasellaDiTesto 11"/>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1215561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numero diapositiva 5"/>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B9081238-3F65-45A9-BE7C-401F0A96B0C6}" type="slidenum">
              <a:rPr lang="en-GB" altLang="it-IT" sz="1400" smtClean="0"/>
              <a:pPr>
                <a:lnSpc>
                  <a:spcPct val="100000"/>
                </a:lnSpc>
                <a:spcBef>
                  <a:spcPct val="0"/>
                </a:spcBef>
                <a:buFont typeface="Arial" panose="020B0604020202020204" pitchFamily="34" charset="0"/>
                <a:buNone/>
              </a:pPr>
              <a:t>22</a:t>
            </a:fld>
            <a:endParaRPr lang="en-GB" altLang="it-IT" sz="1400" smtClean="0"/>
          </a:p>
        </p:txBody>
      </p:sp>
      <p:sp>
        <p:nvSpPr>
          <p:cNvPr id="19459" name="Rectangle 2"/>
          <p:cNvSpPr>
            <a:spLocks noGrp="1" noChangeArrowheads="1"/>
          </p:cNvSpPr>
          <p:nvPr>
            <p:ph type="title"/>
          </p:nvPr>
        </p:nvSpPr>
        <p:spPr>
          <a:xfrm>
            <a:off x="468313" y="0"/>
            <a:ext cx="8228012" cy="1141413"/>
          </a:xfrm>
        </p:spPr>
        <p:txBody>
          <a:bodyPr/>
          <a:lstStyle/>
          <a:p>
            <a:pPr eaLnBrk="1" hangingPunct="1"/>
            <a:r>
              <a:rPr lang="en-US" altLang="it-IT" sz="3600" dirty="0" smtClean="0"/>
              <a:t>La </a:t>
            </a:r>
            <a:r>
              <a:rPr lang="en-US" altLang="it-IT" sz="3600" dirty="0" err="1"/>
              <a:t>f</a:t>
            </a:r>
            <a:r>
              <a:rPr lang="en-US" altLang="it-IT" sz="3600" dirty="0" err="1" smtClean="0"/>
              <a:t>isica</a:t>
            </a:r>
            <a:r>
              <a:rPr lang="en-US" altLang="it-IT" sz="3600" dirty="0" smtClean="0"/>
              <a:t> </a:t>
            </a:r>
            <a:r>
              <a:rPr lang="en-US" altLang="it-IT" sz="3600" dirty="0" err="1" smtClean="0"/>
              <a:t>astroparticellare</a:t>
            </a:r>
            <a:r>
              <a:rPr lang="en-US" altLang="it-IT" sz="3600" dirty="0" smtClean="0"/>
              <a:t> </a:t>
            </a:r>
            <a:r>
              <a:rPr lang="en-US" altLang="it-IT" sz="3600" dirty="0" err="1" smtClean="0"/>
              <a:t>ovvero</a:t>
            </a:r>
            <a:r>
              <a:rPr lang="en-US" altLang="it-IT" sz="3600" dirty="0" smtClean="0"/>
              <a:t> la </a:t>
            </a:r>
            <a:r>
              <a:rPr lang="en-US" altLang="it-IT" sz="3600" dirty="0" err="1" smtClean="0"/>
              <a:t>fisica</a:t>
            </a:r>
            <a:r>
              <a:rPr lang="en-US" altLang="it-IT" sz="3600" dirty="0" smtClean="0"/>
              <a:t> in </a:t>
            </a:r>
            <a:r>
              <a:rPr lang="en-US" altLang="it-IT" sz="3600" dirty="0" err="1" smtClean="0"/>
              <a:t>luoghi</a:t>
            </a:r>
            <a:r>
              <a:rPr lang="en-US" altLang="it-IT" sz="3600" dirty="0" smtClean="0"/>
              <a:t> “</a:t>
            </a:r>
            <a:r>
              <a:rPr lang="en-US" altLang="it-IT" sz="3600" dirty="0" err="1" smtClean="0"/>
              <a:t>esotici</a:t>
            </a:r>
            <a:r>
              <a:rPr lang="en-US" altLang="it-IT" sz="3600" dirty="0" smtClean="0"/>
              <a:t>”</a:t>
            </a: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557338"/>
            <a:ext cx="8561387" cy="425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Immagine 1"/>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4802" t="16389" r="15350" b="13588"/>
          <a:stretch>
            <a:fillRect/>
          </a:stretch>
        </p:blipFill>
        <p:spPr bwMode="auto">
          <a:xfrm>
            <a:off x="331788" y="923925"/>
            <a:ext cx="1312862" cy="863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59345" y="5805264"/>
            <a:ext cx="8893175" cy="646331"/>
          </a:xfrm>
          <a:prstGeom prst="rect">
            <a:avLst/>
          </a:prstGeom>
          <a:noFill/>
        </p:spPr>
        <p:txBody>
          <a:bodyPr wrap="square" rtlCol="0">
            <a:spAutoFit/>
          </a:bodyPr>
          <a:lstStyle/>
          <a:p>
            <a:r>
              <a:rPr lang="it-IT" dirty="0" smtClean="0"/>
              <a:t>Luoghi dove hanno lavorato o lavorano i fisici </a:t>
            </a:r>
            <a:r>
              <a:rPr lang="it-IT" dirty="0" err="1" smtClean="0"/>
              <a:t>astroparticellari</a:t>
            </a:r>
            <a:r>
              <a:rPr lang="it-IT" dirty="0" smtClean="0"/>
              <a:t> dell’Università del Salento e della sezione INFN di Lecce</a:t>
            </a:r>
            <a:endParaRPr lang="it-IT" dirty="0"/>
          </a:p>
        </p:txBody>
      </p:sp>
      <p:sp>
        <p:nvSpPr>
          <p:cNvPr id="8" name="CasellaDiTesto 7"/>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23</a:t>
            </a:fld>
            <a:endParaRPr lang="en-GB" altLang="it-IT"/>
          </a:p>
        </p:txBody>
      </p:sp>
      <p:sp>
        <p:nvSpPr>
          <p:cNvPr id="3" name="CasellaDiTesto 2"/>
          <p:cNvSpPr txBox="1"/>
          <p:nvPr/>
        </p:nvSpPr>
        <p:spPr>
          <a:xfrm>
            <a:off x="827584" y="188640"/>
            <a:ext cx="7497565" cy="461665"/>
          </a:xfrm>
          <a:prstGeom prst="rect">
            <a:avLst/>
          </a:prstGeom>
          <a:noFill/>
        </p:spPr>
        <p:txBody>
          <a:bodyPr wrap="none" rtlCol="0">
            <a:spAutoFit/>
          </a:bodyPr>
          <a:lstStyle/>
          <a:p>
            <a:r>
              <a:rPr lang="it-IT" sz="2400" dirty="0" smtClean="0"/>
              <a:t>Come estrarre informazioni sul primario dai secondari</a:t>
            </a:r>
          </a:p>
        </p:txBody>
      </p:sp>
      <p:pic>
        <p:nvPicPr>
          <p:cNvPr id="4" name="y2mate.com - cosmic_shower_on_the_surface_detector_ySIAJwhCWYU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502" y="908720"/>
            <a:ext cx="8960996" cy="5040560"/>
          </a:xfrm>
          <a:prstGeom prst="rect">
            <a:avLst/>
          </a:prstGeom>
        </p:spPr>
      </p:pic>
      <p:sp>
        <p:nvSpPr>
          <p:cNvPr id="6" name="CasellaDiTesto 5"/>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1378849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24</a:t>
            </a:fld>
            <a:endParaRPr lang="en-GB" altLang="it-IT"/>
          </a:p>
        </p:txBody>
      </p:sp>
      <p:sp>
        <p:nvSpPr>
          <p:cNvPr id="3" name="CasellaDiTesto 2"/>
          <p:cNvSpPr txBox="1"/>
          <p:nvPr/>
        </p:nvSpPr>
        <p:spPr>
          <a:xfrm>
            <a:off x="827584" y="188640"/>
            <a:ext cx="7497565" cy="461665"/>
          </a:xfrm>
          <a:prstGeom prst="rect">
            <a:avLst/>
          </a:prstGeom>
          <a:noFill/>
        </p:spPr>
        <p:txBody>
          <a:bodyPr wrap="none" rtlCol="0">
            <a:spAutoFit/>
          </a:bodyPr>
          <a:lstStyle/>
          <a:p>
            <a:r>
              <a:rPr lang="it-IT" sz="2400" dirty="0" smtClean="0"/>
              <a:t>Come estrarre informazioni sul primario dai secondari</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4034" t="11244" r="9590" b="9595"/>
          <a:stretch>
            <a:fillRect/>
          </a:stretch>
        </p:blipFill>
        <p:spPr bwMode="auto">
          <a:xfrm>
            <a:off x="246137" y="817612"/>
            <a:ext cx="4300538"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599211" y="817957"/>
            <a:ext cx="4176464" cy="1200329"/>
          </a:xfrm>
          <a:prstGeom prst="rect">
            <a:avLst/>
          </a:prstGeom>
          <a:noFill/>
        </p:spPr>
        <p:txBody>
          <a:bodyPr wrap="square" rtlCol="0">
            <a:spAutoFit/>
          </a:bodyPr>
          <a:lstStyle/>
          <a:p>
            <a:r>
              <a:rPr lang="it-IT" dirty="0" smtClean="0"/>
              <a:t>Uso dei tempi di arrivo per determinare la direzione di provenienza.</a:t>
            </a:r>
          </a:p>
          <a:p>
            <a:endParaRPr lang="it-IT" dirty="0"/>
          </a:p>
          <a:p>
            <a:endParaRPr lang="it-IT" dirty="0" smtClean="0"/>
          </a:p>
        </p:txBody>
      </p:sp>
      <p:grpSp>
        <p:nvGrpSpPr>
          <p:cNvPr id="12" name="Group 3"/>
          <p:cNvGrpSpPr>
            <a:grpSpLocks/>
          </p:cNvGrpSpPr>
          <p:nvPr/>
        </p:nvGrpSpPr>
        <p:grpSpPr bwMode="auto">
          <a:xfrm>
            <a:off x="4596557" y="1916832"/>
            <a:ext cx="4437558" cy="2811016"/>
            <a:chOff x="0" y="96"/>
            <a:chExt cx="6517" cy="4224"/>
          </a:xfrm>
        </p:grpSpPr>
        <p:grpSp>
          <p:nvGrpSpPr>
            <p:cNvPr id="13" name="Group 4"/>
            <p:cNvGrpSpPr>
              <a:grpSpLocks/>
            </p:cNvGrpSpPr>
            <p:nvPr/>
          </p:nvGrpSpPr>
          <p:grpSpPr bwMode="auto">
            <a:xfrm>
              <a:off x="0" y="3216"/>
              <a:ext cx="6517" cy="1104"/>
              <a:chOff x="-336" y="3072"/>
              <a:chExt cx="6517" cy="1104"/>
            </a:xfrm>
          </p:grpSpPr>
          <p:sp>
            <p:nvSpPr>
              <p:cNvPr id="29" name="Arc 5"/>
              <p:cNvSpPr>
                <a:spLocks/>
              </p:cNvSpPr>
              <p:nvPr/>
            </p:nvSpPr>
            <p:spPr bwMode="auto">
              <a:xfrm flipH="1">
                <a:off x="-336" y="3171"/>
                <a:ext cx="6517" cy="1005"/>
              </a:xfrm>
              <a:custGeom>
                <a:avLst/>
                <a:gdLst>
                  <a:gd name="G0" fmla="+- 21600 0 0"/>
                  <a:gd name="G1" fmla="+- 21600 0 0"/>
                  <a:gd name="G2" fmla="+- 21600 0 0"/>
                  <a:gd name="T0" fmla="*/ 2015 w 43200"/>
                  <a:gd name="T1" fmla="*/ 30710 h 34807"/>
                  <a:gd name="T2" fmla="*/ 38692 w 43200"/>
                  <a:gd name="T3" fmla="*/ 34807 h 34807"/>
                  <a:gd name="T4" fmla="*/ 21600 w 43200"/>
                  <a:gd name="T5" fmla="*/ 21600 h 34807"/>
                </a:gdLst>
                <a:ahLst/>
                <a:cxnLst>
                  <a:cxn ang="0">
                    <a:pos x="T0" y="T1"/>
                  </a:cxn>
                  <a:cxn ang="0">
                    <a:pos x="T2" y="T3"/>
                  </a:cxn>
                  <a:cxn ang="0">
                    <a:pos x="T4" y="T5"/>
                  </a:cxn>
                </a:cxnLst>
                <a:rect l="0" t="0" r="r" b="b"/>
                <a:pathLst>
                  <a:path w="43200" h="34807" fill="none" extrusionOk="0">
                    <a:moveTo>
                      <a:pt x="2015" y="30709"/>
                    </a:moveTo>
                    <a:cubicBezTo>
                      <a:pt x="687" y="27856"/>
                      <a:pt x="0" y="24747"/>
                      <a:pt x="0" y="21600"/>
                    </a:cubicBezTo>
                    <a:cubicBezTo>
                      <a:pt x="0" y="9670"/>
                      <a:pt x="9670" y="0"/>
                      <a:pt x="21600" y="0"/>
                    </a:cubicBezTo>
                    <a:cubicBezTo>
                      <a:pt x="33529" y="0"/>
                      <a:pt x="43200" y="9670"/>
                      <a:pt x="43200" y="21600"/>
                    </a:cubicBezTo>
                    <a:cubicBezTo>
                      <a:pt x="43199" y="26379"/>
                      <a:pt x="41614" y="31024"/>
                      <a:pt x="38691" y="34806"/>
                    </a:cubicBezTo>
                  </a:path>
                  <a:path w="43200" h="34807" stroke="0" extrusionOk="0">
                    <a:moveTo>
                      <a:pt x="2015" y="30709"/>
                    </a:moveTo>
                    <a:cubicBezTo>
                      <a:pt x="687" y="27856"/>
                      <a:pt x="0" y="24747"/>
                      <a:pt x="0" y="21600"/>
                    </a:cubicBezTo>
                    <a:cubicBezTo>
                      <a:pt x="0" y="9670"/>
                      <a:pt x="9670" y="0"/>
                      <a:pt x="21600" y="0"/>
                    </a:cubicBezTo>
                    <a:cubicBezTo>
                      <a:pt x="33529" y="0"/>
                      <a:pt x="43200" y="9670"/>
                      <a:pt x="43200" y="21600"/>
                    </a:cubicBezTo>
                    <a:cubicBezTo>
                      <a:pt x="43199" y="26379"/>
                      <a:pt x="41614" y="31024"/>
                      <a:pt x="38691" y="34806"/>
                    </a:cubicBezTo>
                    <a:lnTo>
                      <a:pt x="21600" y="21600"/>
                    </a:lnTo>
                    <a:close/>
                  </a:path>
                </a:pathLst>
              </a:cu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 name="Rectangle 6"/>
              <p:cNvSpPr>
                <a:spLocks noChangeArrowheads="1"/>
              </p:cNvSpPr>
              <p:nvPr/>
            </p:nvSpPr>
            <p:spPr bwMode="auto">
              <a:xfrm>
                <a:off x="1008" y="3168"/>
                <a:ext cx="480" cy="144"/>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 name="Rectangle 7"/>
              <p:cNvSpPr>
                <a:spLocks noChangeArrowheads="1"/>
              </p:cNvSpPr>
              <p:nvPr/>
            </p:nvSpPr>
            <p:spPr bwMode="auto">
              <a:xfrm>
                <a:off x="1872" y="3072"/>
                <a:ext cx="480" cy="144"/>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 name="Rectangle 8"/>
              <p:cNvSpPr>
                <a:spLocks noChangeArrowheads="1"/>
              </p:cNvSpPr>
              <p:nvPr/>
            </p:nvSpPr>
            <p:spPr bwMode="auto">
              <a:xfrm>
                <a:off x="2640" y="3072"/>
                <a:ext cx="480" cy="144"/>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3" name="Rectangle 9"/>
              <p:cNvSpPr>
                <a:spLocks noChangeArrowheads="1"/>
              </p:cNvSpPr>
              <p:nvPr/>
            </p:nvSpPr>
            <p:spPr bwMode="auto">
              <a:xfrm>
                <a:off x="3456" y="3072"/>
                <a:ext cx="480" cy="144"/>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4" name="Rectangle 10"/>
              <p:cNvSpPr>
                <a:spLocks noChangeArrowheads="1"/>
              </p:cNvSpPr>
              <p:nvPr/>
            </p:nvSpPr>
            <p:spPr bwMode="auto">
              <a:xfrm>
                <a:off x="4272" y="3168"/>
                <a:ext cx="480" cy="144"/>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4" name="Line 11"/>
            <p:cNvSpPr>
              <a:spLocks noChangeShapeType="1"/>
            </p:cNvSpPr>
            <p:nvPr/>
          </p:nvSpPr>
          <p:spPr bwMode="auto">
            <a:xfrm flipH="1">
              <a:off x="4224" y="96"/>
              <a:ext cx="1584" cy="1776"/>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 name="Line 12"/>
            <p:cNvSpPr>
              <a:spLocks noChangeShapeType="1"/>
            </p:cNvSpPr>
            <p:nvPr/>
          </p:nvSpPr>
          <p:spPr bwMode="auto">
            <a:xfrm>
              <a:off x="3216" y="864"/>
              <a:ext cx="2112" cy="196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Line 13"/>
            <p:cNvSpPr>
              <a:spLocks noChangeShapeType="1"/>
            </p:cNvSpPr>
            <p:nvPr/>
          </p:nvSpPr>
          <p:spPr bwMode="auto">
            <a:xfrm>
              <a:off x="2832" y="1104"/>
              <a:ext cx="2112" cy="196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 name="Line 14"/>
            <p:cNvSpPr>
              <a:spLocks noChangeShapeType="1"/>
            </p:cNvSpPr>
            <p:nvPr/>
          </p:nvSpPr>
          <p:spPr bwMode="auto">
            <a:xfrm>
              <a:off x="2448" y="1344"/>
              <a:ext cx="2112" cy="196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 name="Line 15"/>
            <p:cNvSpPr>
              <a:spLocks noChangeShapeType="1"/>
            </p:cNvSpPr>
            <p:nvPr/>
          </p:nvSpPr>
          <p:spPr bwMode="auto">
            <a:xfrm>
              <a:off x="2064" y="1584"/>
              <a:ext cx="2112" cy="196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 name="Line 16"/>
            <p:cNvSpPr>
              <a:spLocks noChangeShapeType="1"/>
            </p:cNvSpPr>
            <p:nvPr/>
          </p:nvSpPr>
          <p:spPr bwMode="auto">
            <a:xfrm>
              <a:off x="1680" y="1824"/>
              <a:ext cx="2112" cy="196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 name="Line 17"/>
            <p:cNvSpPr>
              <a:spLocks noChangeShapeType="1"/>
            </p:cNvSpPr>
            <p:nvPr/>
          </p:nvSpPr>
          <p:spPr bwMode="auto">
            <a:xfrm>
              <a:off x="1296" y="2064"/>
              <a:ext cx="2112" cy="196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 name="Text Box 18"/>
            <p:cNvSpPr txBox="1">
              <a:spLocks noChangeArrowheads="1"/>
            </p:cNvSpPr>
            <p:nvPr/>
          </p:nvSpPr>
          <p:spPr bwMode="auto">
            <a:xfrm>
              <a:off x="4640" y="3001"/>
              <a:ext cx="322"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400" dirty="0">
                  <a:latin typeface="Times New Roman" panose="02020603050405020304" pitchFamily="18" charset="0"/>
                </a:rPr>
                <a:t>T</a:t>
              </a:r>
              <a:r>
                <a:rPr lang="it-IT" altLang="it-IT" sz="1400" baseline="-25000" dirty="0">
                  <a:latin typeface="Times New Roman" panose="02020603050405020304" pitchFamily="18" charset="0"/>
                </a:rPr>
                <a:t>1</a:t>
              </a:r>
              <a:endParaRPr lang="it-IT" altLang="it-IT" sz="2400" dirty="0">
                <a:latin typeface="Times New Roman" panose="02020603050405020304" pitchFamily="18" charset="0"/>
              </a:endParaRPr>
            </a:p>
          </p:txBody>
        </p:sp>
        <p:sp>
          <p:nvSpPr>
            <p:cNvPr id="22" name="Text Box 19"/>
            <p:cNvSpPr txBox="1">
              <a:spLocks noChangeArrowheads="1"/>
            </p:cNvSpPr>
            <p:nvPr/>
          </p:nvSpPr>
          <p:spPr bwMode="auto">
            <a:xfrm>
              <a:off x="3875" y="2929"/>
              <a:ext cx="322"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400" dirty="0">
                  <a:latin typeface="Times New Roman" panose="02020603050405020304" pitchFamily="18" charset="0"/>
                </a:rPr>
                <a:t>T</a:t>
              </a:r>
              <a:r>
                <a:rPr lang="it-IT" altLang="it-IT" sz="1400" baseline="-25000" dirty="0">
                  <a:latin typeface="Times New Roman" panose="02020603050405020304" pitchFamily="18" charset="0"/>
                </a:rPr>
                <a:t>2</a:t>
              </a:r>
              <a:endParaRPr lang="it-IT" altLang="it-IT" sz="2400" dirty="0">
                <a:latin typeface="Times New Roman" panose="02020603050405020304" pitchFamily="18" charset="0"/>
              </a:endParaRPr>
            </a:p>
          </p:txBody>
        </p:sp>
        <p:sp>
          <p:nvSpPr>
            <p:cNvPr id="23" name="Text Box 20"/>
            <p:cNvSpPr txBox="1">
              <a:spLocks noChangeArrowheads="1"/>
            </p:cNvSpPr>
            <p:nvPr/>
          </p:nvSpPr>
          <p:spPr bwMode="auto">
            <a:xfrm>
              <a:off x="3112" y="2854"/>
              <a:ext cx="322"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400" dirty="0">
                  <a:latin typeface="Times New Roman" panose="02020603050405020304" pitchFamily="18" charset="0"/>
                </a:rPr>
                <a:t>T</a:t>
              </a:r>
              <a:r>
                <a:rPr lang="it-IT" altLang="it-IT" sz="1400" baseline="-25000" dirty="0">
                  <a:latin typeface="Times New Roman" panose="02020603050405020304" pitchFamily="18" charset="0"/>
                </a:rPr>
                <a:t>3</a:t>
              </a:r>
              <a:endParaRPr lang="it-IT" altLang="it-IT" sz="1400" dirty="0">
                <a:latin typeface="Times New Roman" panose="02020603050405020304" pitchFamily="18" charset="0"/>
              </a:endParaRPr>
            </a:p>
          </p:txBody>
        </p:sp>
        <p:sp>
          <p:nvSpPr>
            <p:cNvPr id="24" name="Text Box 21"/>
            <p:cNvSpPr txBox="1">
              <a:spLocks noChangeArrowheads="1"/>
            </p:cNvSpPr>
            <p:nvPr/>
          </p:nvSpPr>
          <p:spPr bwMode="auto">
            <a:xfrm>
              <a:off x="2291" y="2880"/>
              <a:ext cx="322"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400" dirty="0">
                  <a:latin typeface="Times New Roman" panose="02020603050405020304" pitchFamily="18" charset="0"/>
                </a:rPr>
                <a:t>T</a:t>
              </a:r>
              <a:r>
                <a:rPr lang="it-IT" altLang="it-IT" sz="1400" baseline="-25000" dirty="0">
                  <a:latin typeface="Times New Roman" panose="02020603050405020304" pitchFamily="18" charset="0"/>
                </a:rPr>
                <a:t>4</a:t>
              </a:r>
              <a:endParaRPr lang="it-IT" altLang="it-IT" sz="1400" dirty="0">
                <a:latin typeface="Times New Roman" panose="02020603050405020304" pitchFamily="18" charset="0"/>
              </a:endParaRPr>
            </a:p>
          </p:txBody>
        </p:sp>
        <p:sp>
          <p:nvSpPr>
            <p:cNvPr id="25" name="Text Box 22"/>
            <p:cNvSpPr txBox="1">
              <a:spLocks noChangeArrowheads="1"/>
            </p:cNvSpPr>
            <p:nvPr/>
          </p:nvSpPr>
          <p:spPr bwMode="auto">
            <a:xfrm>
              <a:off x="1428" y="3023"/>
              <a:ext cx="322"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400" dirty="0">
                  <a:latin typeface="Times New Roman" panose="02020603050405020304" pitchFamily="18" charset="0"/>
                </a:rPr>
                <a:t>T</a:t>
              </a:r>
              <a:r>
                <a:rPr lang="it-IT" altLang="it-IT" sz="1400" baseline="-25000" dirty="0">
                  <a:latin typeface="Times New Roman" panose="02020603050405020304" pitchFamily="18" charset="0"/>
                </a:rPr>
                <a:t>5</a:t>
              </a:r>
              <a:endParaRPr lang="it-IT" altLang="it-IT" sz="2400" dirty="0">
                <a:latin typeface="Times New Roman" panose="02020603050405020304" pitchFamily="18" charset="0"/>
              </a:endParaRPr>
            </a:p>
          </p:txBody>
        </p:sp>
        <p:sp>
          <p:nvSpPr>
            <p:cNvPr id="26" name="Line 23"/>
            <p:cNvSpPr>
              <a:spLocks noChangeShapeType="1"/>
            </p:cNvSpPr>
            <p:nvPr/>
          </p:nvSpPr>
          <p:spPr bwMode="auto">
            <a:xfrm flipH="1">
              <a:off x="2880" y="1152"/>
              <a:ext cx="2016" cy="2160"/>
            </a:xfrm>
            <a:prstGeom prst="line">
              <a:avLst/>
            </a:prstGeom>
            <a:noFill/>
            <a:ln w="28575">
              <a:solidFill>
                <a:schemeClr val="folHlink"/>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 name="Arc 24"/>
            <p:cNvSpPr>
              <a:spLocks/>
            </p:cNvSpPr>
            <p:nvPr/>
          </p:nvSpPr>
          <p:spPr bwMode="auto">
            <a:xfrm>
              <a:off x="2857" y="2784"/>
              <a:ext cx="745" cy="512"/>
            </a:xfrm>
            <a:custGeom>
              <a:avLst/>
              <a:gdLst>
                <a:gd name="G0" fmla="+- 0 0 0"/>
                <a:gd name="G1" fmla="+- 16869 0 0"/>
                <a:gd name="G2" fmla="+- 21600 0 0"/>
                <a:gd name="T0" fmla="*/ 13490 w 21600"/>
                <a:gd name="T1" fmla="*/ 0 h 16869"/>
                <a:gd name="T2" fmla="*/ 21600 w 21600"/>
                <a:gd name="T3" fmla="*/ 16869 h 16869"/>
                <a:gd name="T4" fmla="*/ 0 w 21600"/>
                <a:gd name="T5" fmla="*/ 16869 h 16869"/>
              </a:gdLst>
              <a:ahLst/>
              <a:cxnLst>
                <a:cxn ang="0">
                  <a:pos x="T0" y="T1"/>
                </a:cxn>
                <a:cxn ang="0">
                  <a:pos x="T2" y="T3"/>
                </a:cxn>
                <a:cxn ang="0">
                  <a:pos x="T4" y="T5"/>
                </a:cxn>
              </a:cxnLst>
              <a:rect l="0" t="0" r="r" b="b"/>
              <a:pathLst>
                <a:path w="21600" h="16869" fill="none" extrusionOk="0">
                  <a:moveTo>
                    <a:pt x="13490" y="-1"/>
                  </a:moveTo>
                  <a:cubicBezTo>
                    <a:pt x="18615" y="4098"/>
                    <a:pt x="21600" y="10305"/>
                    <a:pt x="21600" y="16869"/>
                  </a:cubicBezTo>
                </a:path>
                <a:path w="21600" h="16869" stroke="0" extrusionOk="0">
                  <a:moveTo>
                    <a:pt x="13490" y="-1"/>
                  </a:moveTo>
                  <a:cubicBezTo>
                    <a:pt x="18615" y="4098"/>
                    <a:pt x="21600" y="10305"/>
                    <a:pt x="21600" y="16869"/>
                  </a:cubicBezTo>
                  <a:lnTo>
                    <a:pt x="0" y="16869"/>
                  </a:lnTo>
                  <a:close/>
                </a:path>
              </a:pathLst>
            </a:cu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 name="Text Box 25"/>
            <p:cNvSpPr txBox="1">
              <a:spLocks noChangeArrowheads="1"/>
            </p:cNvSpPr>
            <p:nvPr/>
          </p:nvSpPr>
          <p:spPr bwMode="auto">
            <a:xfrm>
              <a:off x="3534" y="2832"/>
              <a:ext cx="253"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400" b="1" dirty="0">
                  <a:latin typeface="Symbol" panose="05050102010706020507" pitchFamily="18" charset="2"/>
                </a:rPr>
                <a:t>q</a:t>
              </a:r>
              <a:endParaRPr lang="it-IT" altLang="it-IT" sz="1400" dirty="0">
                <a:latin typeface="Times New Roman" panose="02020603050405020304" pitchFamily="18" charset="0"/>
              </a:endParaRPr>
            </a:p>
          </p:txBody>
        </p:sp>
      </p:grpSp>
      <p:sp>
        <p:nvSpPr>
          <p:cNvPr id="35" name="CasellaDiTesto 34"/>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38021939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6579" y="2789263"/>
            <a:ext cx="3708570" cy="3455962"/>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25</a:t>
            </a:fld>
            <a:endParaRPr lang="en-GB" altLang="it-IT"/>
          </a:p>
        </p:txBody>
      </p:sp>
      <p:sp>
        <p:nvSpPr>
          <p:cNvPr id="3" name="CasellaDiTesto 2"/>
          <p:cNvSpPr txBox="1"/>
          <p:nvPr/>
        </p:nvSpPr>
        <p:spPr>
          <a:xfrm>
            <a:off x="827584" y="188640"/>
            <a:ext cx="7497565" cy="461665"/>
          </a:xfrm>
          <a:prstGeom prst="rect">
            <a:avLst/>
          </a:prstGeom>
          <a:noFill/>
        </p:spPr>
        <p:txBody>
          <a:bodyPr wrap="none" rtlCol="0">
            <a:spAutoFit/>
          </a:bodyPr>
          <a:lstStyle/>
          <a:p>
            <a:r>
              <a:rPr lang="it-IT" sz="2400" dirty="0" smtClean="0"/>
              <a:t>Come estrarre informazioni sul primario dai secondari</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l="4034" t="11244" r="9590" b="9595"/>
          <a:stretch>
            <a:fillRect/>
          </a:stretch>
        </p:blipFill>
        <p:spPr bwMode="auto">
          <a:xfrm>
            <a:off x="246137" y="817612"/>
            <a:ext cx="4300538"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599211" y="817957"/>
            <a:ext cx="4176464" cy="2031325"/>
          </a:xfrm>
          <a:prstGeom prst="rect">
            <a:avLst/>
          </a:prstGeom>
          <a:noFill/>
        </p:spPr>
        <p:txBody>
          <a:bodyPr wrap="square" rtlCol="0">
            <a:spAutoFit/>
          </a:bodyPr>
          <a:lstStyle/>
          <a:p>
            <a:r>
              <a:rPr lang="it-IT" dirty="0" smtClean="0"/>
              <a:t>Uso dei tempi di arrivo per determinare la direzione di provenienza.</a:t>
            </a:r>
          </a:p>
          <a:p>
            <a:endParaRPr lang="it-IT" dirty="0"/>
          </a:p>
          <a:p>
            <a:endParaRPr lang="it-IT" dirty="0" smtClean="0"/>
          </a:p>
          <a:p>
            <a:r>
              <a:rPr lang="it-IT" dirty="0" smtClean="0"/>
              <a:t>Uso della densità di particelle per determinare l’asse dello sciame e l’energia del primario</a:t>
            </a:r>
          </a:p>
        </p:txBody>
      </p:sp>
      <p:sp>
        <p:nvSpPr>
          <p:cNvPr id="13" name="CasellaDiTesto 12"/>
          <p:cNvSpPr txBox="1"/>
          <p:nvPr/>
        </p:nvSpPr>
        <p:spPr>
          <a:xfrm>
            <a:off x="6948264" y="3978635"/>
            <a:ext cx="2123728" cy="1077218"/>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spAutoFit/>
          </a:bodyPr>
          <a:lstStyle/>
          <a:p>
            <a:r>
              <a:rPr lang="it-IT" sz="1600" dirty="0" smtClean="0"/>
              <a:t>Più particelle a distanza fissa dall’asse implica più energia del primario</a:t>
            </a:r>
            <a:endParaRPr lang="it-IT" sz="1600" dirty="0"/>
          </a:p>
        </p:txBody>
      </p:sp>
      <p:sp>
        <p:nvSpPr>
          <p:cNvPr id="9" name="CasellaDiTesto 8"/>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320542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26</a:t>
            </a:fld>
            <a:endParaRPr lang="en-GB" altLang="it-IT"/>
          </a:p>
        </p:txBody>
      </p:sp>
      <p:sp>
        <p:nvSpPr>
          <p:cNvPr id="3" name="CasellaDiTesto 2"/>
          <p:cNvSpPr txBox="1"/>
          <p:nvPr/>
        </p:nvSpPr>
        <p:spPr>
          <a:xfrm>
            <a:off x="827584" y="188640"/>
            <a:ext cx="7497565" cy="461665"/>
          </a:xfrm>
          <a:prstGeom prst="rect">
            <a:avLst/>
          </a:prstGeom>
          <a:noFill/>
        </p:spPr>
        <p:txBody>
          <a:bodyPr wrap="none" rtlCol="0">
            <a:spAutoFit/>
          </a:bodyPr>
          <a:lstStyle/>
          <a:p>
            <a:r>
              <a:rPr lang="it-IT" sz="2400" dirty="0" smtClean="0"/>
              <a:t>Come estrarre informazioni sul primario dai secondari</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4034" t="11244" r="9590" b="9595"/>
          <a:stretch>
            <a:fillRect/>
          </a:stretch>
        </p:blipFill>
        <p:spPr bwMode="auto">
          <a:xfrm>
            <a:off x="246137" y="817612"/>
            <a:ext cx="4300538"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599211" y="817957"/>
            <a:ext cx="4176464" cy="3416320"/>
          </a:xfrm>
          <a:prstGeom prst="rect">
            <a:avLst/>
          </a:prstGeom>
          <a:noFill/>
        </p:spPr>
        <p:txBody>
          <a:bodyPr wrap="square" rtlCol="0">
            <a:spAutoFit/>
          </a:bodyPr>
          <a:lstStyle/>
          <a:p>
            <a:r>
              <a:rPr lang="it-IT" dirty="0" smtClean="0"/>
              <a:t>Uso dei tempi di arrivo per determinare la direzione di provenienza.</a:t>
            </a:r>
          </a:p>
          <a:p>
            <a:endParaRPr lang="it-IT" dirty="0"/>
          </a:p>
          <a:p>
            <a:endParaRPr lang="it-IT" dirty="0" smtClean="0"/>
          </a:p>
          <a:p>
            <a:r>
              <a:rPr lang="it-IT" dirty="0" smtClean="0"/>
              <a:t>Uso della densità di particelle per determinare l’asse dello sciame e l’energia del primario</a:t>
            </a:r>
          </a:p>
          <a:p>
            <a:endParaRPr lang="it-IT" dirty="0"/>
          </a:p>
          <a:p>
            <a:endParaRPr lang="it-IT" dirty="0" smtClean="0"/>
          </a:p>
          <a:p>
            <a:r>
              <a:rPr lang="it-IT" dirty="0" smtClean="0"/>
              <a:t>Uso delle abbondanze relative di secondari per determinare il tipo di primario</a:t>
            </a:r>
            <a:endParaRPr lang="it-IT" dirty="0"/>
          </a:p>
        </p:txBody>
      </p:sp>
      <p:grpSp>
        <p:nvGrpSpPr>
          <p:cNvPr id="9" name="Gruppo 8"/>
          <p:cNvGrpSpPr/>
          <p:nvPr/>
        </p:nvGrpSpPr>
        <p:grpSpPr>
          <a:xfrm>
            <a:off x="4556919" y="4253302"/>
            <a:ext cx="2006525" cy="1128670"/>
            <a:chOff x="4788152" y="4509120"/>
            <a:chExt cx="2006525" cy="1128670"/>
          </a:xfrm>
        </p:grpSpPr>
        <p:pic>
          <p:nvPicPr>
            <p:cNvPr id="8" name="Immagin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8152" y="4509120"/>
              <a:ext cx="2006525" cy="1128670"/>
            </a:xfrm>
            <a:prstGeom prst="rect">
              <a:avLst/>
            </a:prstGeom>
          </p:spPr>
        </p:pic>
        <p:sp>
          <p:nvSpPr>
            <p:cNvPr id="6" name="CasellaDiTesto 5"/>
            <p:cNvSpPr txBox="1"/>
            <p:nvPr/>
          </p:nvSpPr>
          <p:spPr>
            <a:xfrm>
              <a:off x="5076056" y="4572417"/>
              <a:ext cx="421910" cy="584775"/>
            </a:xfrm>
            <a:prstGeom prst="rect">
              <a:avLst/>
            </a:prstGeom>
            <a:noFill/>
          </p:spPr>
          <p:txBody>
            <a:bodyPr wrap="none" rtlCol="0">
              <a:spAutoFit/>
            </a:bodyPr>
            <a:lstStyle/>
            <a:p>
              <a:r>
                <a:rPr lang="it-IT" sz="3200" dirty="0" smtClean="0"/>
                <a:t>µ</a:t>
              </a:r>
            </a:p>
          </p:txBody>
        </p:sp>
        <p:sp>
          <p:nvSpPr>
            <p:cNvPr id="7" name="CasellaDiTesto 6"/>
            <p:cNvSpPr txBox="1"/>
            <p:nvPr/>
          </p:nvSpPr>
          <p:spPr>
            <a:xfrm>
              <a:off x="6012160" y="4942005"/>
              <a:ext cx="412292" cy="584775"/>
            </a:xfrm>
            <a:prstGeom prst="rect">
              <a:avLst/>
            </a:prstGeom>
            <a:noFill/>
          </p:spPr>
          <p:txBody>
            <a:bodyPr wrap="none" rtlCol="0">
              <a:spAutoFit/>
            </a:bodyPr>
            <a:lstStyle/>
            <a:p>
              <a:r>
                <a:rPr lang="it-IT" sz="3200" dirty="0" smtClean="0"/>
                <a:t>e</a:t>
              </a:r>
              <a:endParaRPr lang="it-IT" sz="3200" dirty="0"/>
            </a:p>
          </p:txBody>
        </p:sp>
      </p:grpSp>
      <p:sp>
        <p:nvSpPr>
          <p:cNvPr id="10" name="Freccia a destra 9"/>
          <p:cNvSpPr/>
          <p:nvPr/>
        </p:nvSpPr>
        <p:spPr bwMode="auto">
          <a:xfrm>
            <a:off x="6514386" y="4496798"/>
            <a:ext cx="931763" cy="48177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anose="020B0604020202020204" pitchFamily="34" charset="0"/>
            </a:endParaRPr>
          </a:p>
        </p:txBody>
      </p:sp>
      <p:sp>
        <p:nvSpPr>
          <p:cNvPr id="11" name="CasellaDiTesto 10"/>
          <p:cNvSpPr txBox="1"/>
          <p:nvPr/>
        </p:nvSpPr>
        <p:spPr>
          <a:xfrm>
            <a:off x="7544150" y="4276021"/>
            <a:ext cx="1177036" cy="923330"/>
          </a:xfrm>
          <a:prstGeom prst="rect">
            <a:avLst/>
          </a:prstGeom>
          <a:noFill/>
        </p:spPr>
        <p:txBody>
          <a:bodyPr wrap="square" rtlCol="0">
            <a:spAutoFit/>
          </a:bodyPr>
          <a:lstStyle/>
          <a:p>
            <a:r>
              <a:rPr lang="it-IT" dirty="0" smtClean="0"/>
              <a:t>Primari leggeri (protoni)</a:t>
            </a:r>
            <a:endParaRPr lang="it-IT" dirty="0"/>
          </a:p>
        </p:txBody>
      </p:sp>
      <p:sp>
        <p:nvSpPr>
          <p:cNvPr id="13" name="CasellaDiTesto 12"/>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19949299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9E425343-303A-46D9-896D-5C5232C911EF}" type="slidenum">
              <a:rPr lang="en-GB" altLang="it-IT" smtClean="0">
                <a:solidFill>
                  <a:srgbClr val="000000"/>
                </a:solidFill>
              </a:rPr>
              <a:pPr/>
              <a:t>27</a:t>
            </a:fld>
            <a:endParaRPr lang="en-GB" altLang="it-IT" smtClean="0">
              <a:solidFill>
                <a:srgbClr val="000000"/>
              </a:solidFill>
            </a:endParaRPr>
          </a:p>
        </p:txBody>
      </p:sp>
      <p:sp>
        <p:nvSpPr>
          <p:cNvPr id="2" name="CasellaDiTesto 1"/>
          <p:cNvSpPr txBox="1"/>
          <p:nvPr/>
        </p:nvSpPr>
        <p:spPr>
          <a:xfrm>
            <a:off x="3059832" y="4641035"/>
            <a:ext cx="3095719" cy="369332"/>
          </a:xfrm>
          <a:prstGeom prst="rect">
            <a:avLst/>
          </a:prstGeom>
          <a:noFill/>
        </p:spPr>
        <p:txBody>
          <a:bodyPr wrap="none" rtlCol="0">
            <a:spAutoFit/>
          </a:bodyPr>
          <a:lstStyle/>
          <a:p>
            <a:r>
              <a:rPr lang="it-IT" dirty="0" smtClean="0"/>
              <a:t>Ahia… questa non la so……</a:t>
            </a:r>
            <a:endParaRPr lang="it-IT" dirty="0"/>
          </a:p>
        </p:txBody>
      </p:sp>
      <p:sp>
        <p:nvSpPr>
          <p:cNvPr id="6" name="Rectangle 3"/>
          <p:cNvSpPr txBox="1">
            <a:spLocks noChangeArrowheads="1"/>
          </p:cNvSpPr>
          <p:nvPr/>
        </p:nvSpPr>
        <p:spPr bwMode="auto">
          <a:xfrm>
            <a:off x="457201" y="764704"/>
            <a:ext cx="82280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a:buNone/>
            </a:pPr>
            <a:r>
              <a:rPr lang="it-IT" altLang="it-IT" sz="4400" dirty="0" smtClean="0"/>
              <a:t>Da dove provengono?</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11726"/>
            <a:ext cx="3121152" cy="2807208"/>
          </a:xfrm>
          <a:prstGeom prst="rect">
            <a:avLst/>
          </a:prstGeom>
        </p:spPr>
      </p:pic>
      <p:sp>
        <p:nvSpPr>
          <p:cNvPr id="8" name="CasellaDiTesto 7"/>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3623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28</a:t>
            </a:fld>
            <a:endParaRPr lang="en-GB" altLang="it-IT"/>
          </a:p>
        </p:txBody>
      </p:sp>
      <p:sp>
        <p:nvSpPr>
          <p:cNvPr id="3" name="Titolo 1"/>
          <p:cNvSpPr>
            <a:spLocks/>
          </p:cNvSpPr>
          <p:nvPr/>
        </p:nvSpPr>
        <p:spPr bwMode="auto">
          <a:xfrm>
            <a:off x="107504" y="24268"/>
            <a:ext cx="924674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200" dirty="0" smtClean="0"/>
              <a:t>Come accelerare particelle cariche ad energie elevatissime</a:t>
            </a:r>
            <a:endParaRPr lang="it-IT" altLang="it-IT" sz="2200" dirty="0"/>
          </a:p>
        </p:txBody>
      </p:sp>
      <p:grpSp>
        <p:nvGrpSpPr>
          <p:cNvPr id="117" name="Gruppo 116"/>
          <p:cNvGrpSpPr/>
          <p:nvPr/>
        </p:nvGrpSpPr>
        <p:grpSpPr>
          <a:xfrm>
            <a:off x="179512" y="814764"/>
            <a:ext cx="8640961" cy="1752600"/>
            <a:chOff x="179512" y="814764"/>
            <a:chExt cx="8640961" cy="175260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14764"/>
              <a:ext cx="3257550" cy="1752600"/>
            </a:xfrm>
            <a:prstGeom prst="rect">
              <a:avLst/>
            </a:prstGeom>
          </p:spPr>
        </p:pic>
        <p:sp>
          <p:nvSpPr>
            <p:cNvPr id="5" name="CasellaDiTesto 4"/>
            <p:cNvSpPr txBox="1"/>
            <p:nvPr/>
          </p:nvSpPr>
          <p:spPr>
            <a:xfrm>
              <a:off x="3923929" y="980728"/>
              <a:ext cx="4896544" cy="1200329"/>
            </a:xfrm>
            <a:prstGeom prst="rect">
              <a:avLst/>
            </a:prstGeom>
            <a:noFill/>
          </p:spPr>
          <p:txBody>
            <a:bodyPr wrap="square" rtlCol="0">
              <a:spAutoFit/>
            </a:bodyPr>
            <a:lstStyle/>
            <a:p>
              <a:r>
                <a:rPr lang="it-IT" dirty="0" smtClean="0"/>
                <a:t>Campi elettrici statici? Difficili da realizzare, inoltre richiedono intensità ed estensione nello spazio troppo elevate per accelerare particelle alle energie richieste.</a:t>
              </a:r>
              <a:endParaRPr lang="it-IT" dirty="0"/>
            </a:p>
          </p:txBody>
        </p:sp>
      </p:grpSp>
      <p:sp>
        <p:nvSpPr>
          <p:cNvPr id="119" name="CasellaDiTesto 118"/>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36075789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29</a:t>
            </a:fld>
            <a:endParaRPr lang="en-GB" altLang="it-IT"/>
          </a:p>
        </p:txBody>
      </p:sp>
      <p:sp>
        <p:nvSpPr>
          <p:cNvPr id="3" name="Titolo 1"/>
          <p:cNvSpPr>
            <a:spLocks/>
          </p:cNvSpPr>
          <p:nvPr/>
        </p:nvSpPr>
        <p:spPr bwMode="auto">
          <a:xfrm>
            <a:off x="107504" y="24268"/>
            <a:ext cx="924674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200" dirty="0" smtClean="0"/>
              <a:t>Come accelerare particelle cariche ad energie elevatissime</a:t>
            </a:r>
            <a:endParaRPr lang="it-IT" altLang="it-IT" sz="2200" dirty="0"/>
          </a:p>
        </p:txBody>
      </p:sp>
      <p:grpSp>
        <p:nvGrpSpPr>
          <p:cNvPr id="117" name="Gruppo 116"/>
          <p:cNvGrpSpPr/>
          <p:nvPr/>
        </p:nvGrpSpPr>
        <p:grpSpPr>
          <a:xfrm>
            <a:off x="179512" y="814764"/>
            <a:ext cx="8640961" cy="1752600"/>
            <a:chOff x="179512" y="814764"/>
            <a:chExt cx="8640961" cy="175260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14764"/>
              <a:ext cx="3257550" cy="1752600"/>
            </a:xfrm>
            <a:prstGeom prst="rect">
              <a:avLst/>
            </a:prstGeom>
          </p:spPr>
        </p:pic>
        <p:sp>
          <p:nvSpPr>
            <p:cNvPr id="5" name="CasellaDiTesto 4"/>
            <p:cNvSpPr txBox="1"/>
            <p:nvPr/>
          </p:nvSpPr>
          <p:spPr>
            <a:xfrm>
              <a:off x="3923929" y="980728"/>
              <a:ext cx="4896544" cy="1200329"/>
            </a:xfrm>
            <a:prstGeom prst="rect">
              <a:avLst/>
            </a:prstGeom>
            <a:noFill/>
          </p:spPr>
          <p:txBody>
            <a:bodyPr wrap="square" rtlCol="0">
              <a:spAutoFit/>
            </a:bodyPr>
            <a:lstStyle/>
            <a:p>
              <a:r>
                <a:rPr lang="it-IT" dirty="0" smtClean="0"/>
                <a:t>Campi elettrici statici? Difficili da realizzare, inoltre richiedono intensità ed estensione nello spazio troppo elevate per accelerare particelle alle energie richieste.</a:t>
              </a:r>
              <a:endParaRPr lang="it-IT" dirty="0"/>
            </a:p>
          </p:txBody>
        </p:sp>
      </p:grpSp>
      <p:grpSp>
        <p:nvGrpSpPr>
          <p:cNvPr id="6" name="Group 4"/>
          <p:cNvGrpSpPr>
            <a:grpSpLocks/>
          </p:cNvGrpSpPr>
          <p:nvPr/>
        </p:nvGrpSpPr>
        <p:grpSpPr bwMode="auto">
          <a:xfrm>
            <a:off x="323528" y="2771675"/>
            <a:ext cx="8686800" cy="2109788"/>
            <a:chOff x="144" y="1359"/>
            <a:chExt cx="5472" cy="1329"/>
          </a:xfrm>
        </p:grpSpPr>
        <p:sp>
          <p:nvSpPr>
            <p:cNvPr id="7" name="Line 5"/>
            <p:cNvSpPr>
              <a:spLocks noChangeShapeType="1"/>
            </p:cNvSpPr>
            <p:nvPr/>
          </p:nvSpPr>
          <p:spPr bwMode="auto">
            <a:xfrm>
              <a:off x="144" y="2160"/>
              <a:ext cx="5232"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8" name="Group 6"/>
            <p:cNvGrpSpPr>
              <a:grpSpLocks/>
            </p:cNvGrpSpPr>
            <p:nvPr/>
          </p:nvGrpSpPr>
          <p:grpSpPr bwMode="auto">
            <a:xfrm>
              <a:off x="528" y="1584"/>
              <a:ext cx="1248" cy="571"/>
              <a:chOff x="816" y="432"/>
              <a:chExt cx="1248" cy="571"/>
            </a:xfrm>
          </p:grpSpPr>
          <p:sp>
            <p:nvSpPr>
              <p:cNvPr id="69" name="Oval 7"/>
              <p:cNvSpPr>
                <a:spLocks noChangeArrowheads="1"/>
              </p:cNvSpPr>
              <p:nvPr/>
            </p:nvSpPr>
            <p:spPr bwMode="auto">
              <a:xfrm>
                <a:off x="1536" y="528"/>
                <a:ext cx="144" cy="96"/>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0" name="Oval 8"/>
              <p:cNvSpPr>
                <a:spLocks noChangeArrowheads="1"/>
              </p:cNvSpPr>
              <p:nvPr/>
            </p:nvSpPr>
            <p:spPr bwMode="auto">
              <a:xfrm>
                <a:off x="1296" y="528"/>
                <a:ext cx="144" cy="96"/>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 name="AutoShape 9"/>
              <p:cNvSpPr>
                <a:spLocks noChangeArrowheads="1"/>
              </p:cNvSpPr>
              <p:nvPr/>
            </p:nvSpPr>
            <p:spPr bwMode="auto">
              <a:xfrm>
                <a:off x="1056" y="576"/>
                <a:ext cx="912" cy="240"/>
              </a:xfrm>
              <a:prstGeom prst="roundRect">
                <a:avLst>
                  <a:gd name="adj" fmla="val 16667"/>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2" name="AutoShape 10"/>
              <p:cNvSpPr>
                <a:spLocks noChangeArrowheads="1"/>
              </p:cNvSpPr>
              <p:nvPr/>
            </p:nvSpPr>
            <p:spPr bwMode="auto">
              <a:xfrm>
                <a:off x="864" y="432"/>
                <a:ext cx="288" cy="432"/>
              </a:xfrm>
              <a:prstGeom prst="roundRect">
                <a:avLst>
                  <a:gd name="adj" fmla="val 16667"/>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73" name="Group 11"/>
              <p:cNvGrpSpPr>
                <a:grpSpLocks/>
              </p:cNvGrpSpPr>
              <p:nvPr/>
            </p:nvGrpSpPr>
            <p:grpSpPr bwMode="auto">
              <a:xfrm>
                <a:off x="1227" y="768"/>
                <a:ext cx="227" cy="227"/>
                <a:chOff x="1707" y="891"/>
                <a:chExt cx="227" cy="227"/>
              </a:xfrm>
            </p:grpSpPr>
            <p:grpSp>
              <p:nvGrpSpPr>
                <p:cNvPr id="107" name="Group 12"/>
                <p:cNvGrpSpPr>
                  <a:grpSpLocks/>
                </p:cNvGrpSpPr>
                <p:nvPr/>
              </p:nvGrpSpPr>
              <p:grpSpPr bwMode="auto">
                <a:xfrm>
                  <a:off x="1707" y="891"/>
                  <a:ext cx="227" cy="227"/>
                  <a:chOff x="1707" y="891"/>
                  <a:chExt cx="227" cy="227"/>
                </a:xfrm>
              </p:grpSpPr>
              <p:grpSp>
                <p:nvGrpSpPr>
                  <p:cNvPr id="112" name="Group 13"/>
                  <p:cNvGrpSpPr>
                    <a:grpSpLocks/>
                  </p:cNvGrpSpPr>
                  <p:nvPr/>
                </p:nvGrpSpPr>
                <p:grpSpPr bwMode="auto">
                  <a:xfrm>
                    <a:off x="1707" y="891"/>
                    <a:ext cx="227" cy="227"/>
                    <a:chOff x="1707" y="891"/>
                    <a:chExt cx="227" cy="227"/>
                  </a:xfrm>
                </p:grpSpPr>
                <p:sp>
                  <p:nvSpPr>
                    <p:cNvPr id="114" name="Oval 14"/>
                    <p:cNvSpPr>
                      <a:spLocks noChangeArrowheads="1"/>
                    </p:cNvSpPr>
                    <p:nvPr/>
                  </p:nvSpPr>
                  <p:spPr bwMode="auto">
                    <a:xfrm>
                      <a:off x="1707" y="891"/>
                      <a:ext cx="227" cy="227"/>
                    </a:xfrm>
                    <a:prstGeom prst="ellipse">
                      <a:avLst/>
                    </a:prstGeom>
                    <a:solidFill>
                      <a:srgbClr val="FF66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5" name="Oval 15"/>
                    <p:cNvSpPr>
                      <a:spLocks noChangeArrowheads="1"/>
                    </p:cNvSpPr>
                    <p:nvPr/>
                  </p:nvSpPr>
                  <p:spPr bwMode="auto">
                    <a:xfrm>
                      <a:off x="1800" y="984"/>
                      <a:ext cx="45" cy="45"/>
                    </a:xfrm>
                    <a:prstGeom prst="ellipse">
                      <a:avLst/>
                    </a:prstGeom>
                    <a:solidFill>
                      <a:schemeClr val="bg2"/>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13" name="Oval 16"/>
                  <p:cNvSpPr>
                    <a:spLocks noChangeArrowheads="1"/>
                  </p:cNvSpPr>
                  <p:nvPr/>
                </p:nvSpPr>
                <p:spPr bwMode="auto">
                  <a:xfrm>
                    <a:off x="1734" y="915"/>
                    <a:ext cx="181" cy="181"/>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08" name="Line 17"/>
                <p:cNvSpPr>
                  <a:spLocks noChangeShapeType="1"/>
                </p:cNvSpPr>
                <p:nvPr/>
              </p:nvSpPr>
              <p:spPr bwMode="auto">
                <a:xfrm>
                  <a:off x="1824" y="912"/>
                  <a:ext cx="0"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9" name="Line 18"/>
                <p:cNvSpPr>
                  <a:spLocks noChangeShapeType="1"/>
                </p:cNvSpPr>
                <p:nvPr/>
              </p:nvSpPr>
              <p:spPr bwMode="auto">
                <a:xfrm rot="54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0" name="Line 19"/>
                <p:cNvSpPr>
                  <a:spLocks noChangeShapeType="1"/>
                </p:cNvSpPr>
                <p:nvPr/>
              </p:nvSpPr>
              <p:spPr bwMode="auto">
                <a:xfrm rot="27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1" name="Line 20"/>
                <p:cNvSpPr>
                  <a:spLocks noChangeShapeType="1"/>
                </p:cNvSpPr>
                <p:nvPr/>
              </p:nvSpPr>
              <p:spPr bwMode="auto">
                <a:xfrm rot="8100000">
                  <a:off x="1824" y="912"/>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74" name="Group 21"/>
              <p:cNvGrpSpPr>
                <a:grpSpLocks/>
              </p:cNvGrpSpPr>
              <p:nvPr/>
            </p:nvGrpSpPr>
            <p:grpSpPr bwMode="auto">
              <a:xfrm>
                <a:off x="948" y="768"/>
                <a:ext cx="227" cy="227"/>
                <a:chOff x="1707" y="891"/>
                <a:chExt cx="227" cy="227"/>
              </a:xfrm>
            </p:grpSpPr>
            <p:grpSp>
              <p:nvGrpSpPr>
                <p:cNvPr id="98" name="Group 22"/>
                <p:cNvGrpSpPr>
                  <a:grpSpLocks/>
                </p:cNvGrpSpPr>
                <p:nvPr/>
              </p:nvGrpSpPr>
              <p:grpSpPr bwMode="auto">
                <a:xfrm>
                  <a:off x="1707" y="891"/>
                  <a:ext cx="227" cy="227"/>
                  <a:chOff x="1707" y="891"/>
                  <a:chExt cx="227" cy="227"/>
                </a:xfrm>
              </p:grpSpPr>
              <p:grpSp>
                <p:nvGrpSpPr>
                  <p:cNvPr id="103" name="Group 23"/>
                  <p:cNvGrpSpPr>
                    <a:grpSpLocks/>
                  </p:cNvGrpSpPr>
                  <p:nvPr/>
                </p:nvGrpSpPr>
                <p:grpSpPr bwMode="auto">
                  <a:xfrm>
                    <a:off x="1707" y="891"/>
                    <a:ext cx="227" cy="227"/>
                    <a:chOff x="1707" y="891"/>
                    <a:chExt cx="227" cy="227"/>
                  </a:xfrm>
                </p:grpSpPr>
                <p:sp>
                  <p:nvSpPr>
                    <p:cNvPr id="105" name="Oval 24"/>
                    <p:cNvSpPr>
                      <a:spLocks noChangeArrowheads="1"/>
                    </p:cNvSpPr>
                    <p:nvPr/>
                  </p:nvSpPr>
                  <p:spPr bwMode="auto">
                    <a:xfrm>
                      <a:off x="1707" y="891"/>
                      <a:ext cx="227" cy="227"/>
                    </a:xfrm>
                    <a:prstGeom prst="ellipse">
                      <a:avLst/>
                    </a:prstGeom>
                    <a:solidFill>
                      <a:srgbClr val="FF66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6" name="Oval 25"/>
                    <p:cNvSpPr>
                      <a:spLocks noChangeArrowheads="1"/>
                    </p:cNvSpPr>
                    <p:nvPr/>
                  </p:nvSpPr>
                  <p:spPr bwMode="auto">
                    <a:xfrm>
                      <a:off x="1800" y="984"/>
                      <a:ext cx="45" cy="45"/>
                    </a:xfrm>
                    <a:prstGeom prst="ellipse">
                      <a:avLst/>
                    </a:prstGeom>
                    <a:solidFill>
                      <a:schemeClr val="bg2"/>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04" name="Oval 26"/>
                  <p:cNvSpPr>
                    <a:spLocks noChangeArrowheads="1"/>
                  </p:cNvSpPr>
                  <p:nvPr/>
                </p:nvSpPr>
                <p:spPr bwMode="auto">
                  <a:xfrm>
                    <a:off x="1734" y="915"/>
                    <a:ext cx="181" cy="181"/>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9" name="Line 27"/>
                <p:cNvSpPr>
                  <a:spLocks noChangeShapeType="1"/>
                </p:cNvSpPr>
                <p:nvPr/>
              </p:nvSpPr>
              <p:spPr bwMode="auto">
                <a:xfrm>
                  <a:off x="1824" y="912"/>
                  <a:ext cx="0"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0" name="Line 28"/>
                <p:cNvSpPr>
                  <a:spLocks noChangeShapeType="1"/>
                </p:cNvSpPr>
                <p:nvPr/>
              </p:nvSpPr>
              <p:spPr bwMode="auto">
                <a:xfrm rot="54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1" name="Line 29"/>
                <p:cNvSpPr>
                  <a:spLocks noChangeShapeType="1"/>
                </p:cNvSpPr>
                <p:nvPr/>
              </p:nvSpPr>
              <p:spPr bwMode="auto">
                <a:xfrm rot="27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 name="Line 30"/>
                <p:cNvSpPr>
                  <a:spLocks noChangeShapeType="1"/>
                </p:cNvSpPr>
                <p:nvPr/>
              </p:nvSpPr>
              <p:spPr bwMode="auto">
                <a:xfrm rot="8100000">
                  <a:off x="1824" y="912"/>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75" name="Rectangle 31"/>
              <p:cNvSpPr>
                <a:spLocks noChangeArrowheads="1"/>
              </p:cNvSpPr>
              <p:nvPr/>
            </p:nvSpPr>
            <p:spPr bwMode="auto">
              <a:xfrm>
                <a:off x="1776" y="432"/>
                <a:ext cx="96" cy="144"/>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76" name="Group 32"/>
              <p:cNvGrpSpPr>
                <a:grpSpLocks/>
              </p:cNvGrpSpPr>
              <p:nvPr/>
            </p:nvGrpSpPr>
            <p:grpSpPr bwMode="auto">
              <a:xfrm>
                <a:off x="1872" y="912"/>
                <a:ext cx="91" cy="91"/>
                <a:chOff x="1707" y="891"/>
                <a:chExt cx="227" cy="227"/>
              </a:xfrm>
            </p:grpSpPr>
            <p:grpSp>
              <p:nvGrpSpPr>
                <p:cNvPr id="94" name="Group 33"/>
                <p:cNvGrpSpPr>
                  <a:grpSpLocks/>
                </p:cNvGrpSpPr>
                <p:nvPr/>
              </p:nvGrpSpPr>
              <p:grpSpPr bwMode="auto">
                <a:xfrm>
                  <a:off x="1707" y="891"/>
                  <a:ext cx="227" cy="227"/>
                  <a:chOff x="1707" y="891"/>
                  <a:chExt cx="227" cy="227"/>
                </a:xfrm>
              </p:grpSpPr>
              <p:sp>
                <p:nvSpPr>
                  <p:cNvPr id="96" name="Oval 34"/>
                  <p:cNvSpPr>
                    <a:spLocks noChangeArrowheads="1"/>
                  </p:cNvSpPr>
                  <p:nvPr/>
                </p:nvSpPr>
                <p:spPr bwMode="auto">
                  <a:xfrm>
                    <a:off x="1707" y="891"/>
                    <a:ext cx="227" cy="227"/>
                  </a:xfrm>
                  <a:prstGeom prst="ellipse">
                    <a:avLst/>
                  </a:prstGeom>
                  <a:solidFill>
                    <a:srgbClr val="FF00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7" name="Oval 35"/>
                  <p:cNvSpPr>
                    <a:spLocks noChangeArrowheads="1"/>
                  </p:cNvSpPr>
                  <p:nvPr/>
                </p:nvSpPr>
                <p:spPr bwMode="auto">
                  <a:xfrm>
                    <a:off x="1800" y="984"/>
                    <a:ext cx="45" cy="45"/>
                  </a:xfrm>
                  <a:prstGeom prst="ellipse">
                    <a:avLst/>
                  </a:prstGeom>
                  <a:solidFill>
                    <a:srgbClr val="FF00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5" name="Oval 36"/>
                <p:cNvSpPr>
                  <a:spLocks noChangeArrowheads="1"/>
                </p:cNvSpPr>
                <p:nvPr/>
              </p:nvSpPr>
              <p:spPr bwMode="auto">
                <a:xfrm>
                  <a:off x="1734" y="915"/>
                  <a:ext cx="181" cy="181"/>
                </a:xfrm>
                <a:prstGeom prst="ellipse">
                  <a:avLst/>
                </a:prstGeom>
                <a:solidFill>
                  <a:srgbClr val="FF00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77" name="Group 37"/>
              <p:cNvGrpSpPr>
                <a:grpSpLocks/>
              </p:cNvGrpSpPr>
              <p:nvPr/>
            </p:nvGrpSpPr>
            <p:grpSpPr bwMode="auto">
              <a:xfrm>
                <a:off x="1506" y="768"/>
                <a:ext cx="227" cy="227"/>
                <a:chOff x="1707" y="891"/>
                <a:chExt cx="227" cy="227"/>
              </a:xfrm>
            </p:grpSpPr>
            <p:grpSp>
              <p:nvGrpSpPr>
                <p:cNvPr id="85" name="Group 38"/>
                <p:cNvGrpSpPr>
                  <a:grpSpLocks/>
                </p:cNvGrpSpPr>
                <p:nvPr/>
              </p:nvGrpSpPr>
              <p:grpSpPr bwMode="auto">
                <a:xfrm>
                  <a:off x="1707" y="891"/>
                  <a:ext cx="227" cy="227"/>
                  <a:chOff x="1707" y="891"/>
                  <a:chExt cx="227" cy="227"/>
                </a:xfrm>
              </p:grpSpPr>
              <p:grpSp>
                <p:nvGrpSpPr>
                  <p:cNvPr id="90" name="Group 39"/>
                  <p:cNvGrpSpPr>
                    <a:grpSpLocks/>
                  </p:cNvGrpSpPr>
                  <p:nvPr/>
                </p:nvGrpSpPr>
                <p:grpSpPr bwMode="auto">
                  <a:xfrm>
                    <a:off x="1707" y="891"/>
                    <a:ext cx="227" cy="227"/>
                    <a:chOff x="1707" y="891"/>
                    <a:chExt cx="227" cy="227"/>
                  </a:xfrm>
                </p:grpSpPr>
                <p:sp>
                  <p:nvSpPr>
                    <p:cNvPr id="92" name="Oval 40"/>
                    <p:cNvSpPr>
                      <a:spLocks noChangeArrowheads="1"/>
                    </p:cNvSpPr>
                    <p:nvPr/>
                  </p:nvSpPr>
                  <p:spPr bwMode="auto">
                    <a:xfrm>
                      <a:off x="1707" y="891"/>
                      <a:ext cx="227" cy="227"/>
                    </a:xfrm>
                    <a:prstGeom prst="ellipse">
                      <a:avLst/>
                    </a:prstGeom>
                    <a:solidFill>
                      <a:srgbClr val="FF66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 name="Oval 41"/>
                    <p:cNvSpPr>
                      <a:spLocks noChangeArrowheads="1"/>
                    </p:cNvSpPr>
                    <p:nvPr/>
                  </p:nvSpPr>
                  <p:spPr bwMode="auto">
                    <a:xfrm>
                      <a:off x="1800" y="984"/>
                      <a:ext cx="45" cy="45"/>
                    </a:xfrm>
                    <a:prstGeom prst="ellipse">
                      <a:avLst/>
                    </a:prstGeom>
                    <a:solidFill>
                      <a:schemeClr val="bg2"/>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1" name="Oval 42"/>
                  <p:cNvSpPr>
                    <a:spLocks noChangeArrowheads="1"/>
                  </p:cNvSpPr>
                  <p:nvPr/>
                </p:nvSpPr>
                <p:spPr bwMode="auto">
                  <a:xfrm>
                    <a:off x="1734" y="915"/>
                    <a:ext cx="181" cy="181"/>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86" name="Line 43"/>
                <p:cNvSpPr>
                  <a:spLocks noChangeShapeType="1"/>
                </p:cNvSpPr>
                <p:nvPr/>
              </p:nvSpPr>
              <p:spPr bwMode="auto">
                <a:xfrm>
                  <a:off x="1824" y="912"/>
                  <a:ext cx="0"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 name="Line 44"/>
                <p:cNvSpPr>
                  <a:spLocks noChangeShapeType="1"/>
                </p:cNvSpPr>
                <p:nvPr/>
              </p:nvSpPr>
              <p:spPr bwMode="auto">
                <a:xfrm rot="54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8" name="Line 45"/>
                <p:cNvSpPr>
                  <a:spLocks noChangeShapeType="1"/>
                </p:cNvSpPr>
                <p:nvPr/>
              </p:nvSpPr>
              <p:spPr bwMode="auto">
                <a:xfrm rot="27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9" name="Line 46"/>
                <p:cNvSpPr>
                  <a:spLocks noChangeShapeType="1"/>
                </p:cNvSpPr>
                <p:nvPr/>
              </p:nvSpPr>
              <p:spPr bwMode="auto">
                <a:xfrm rot="8100000">
                  <a:off x="1824" y="912"/>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78" name="AutoShape 47"/>
              <p:cNvSpPr>
                <a:spLocks noChangeArrowheads="1"/>
              </p:cNvSpPr>
              <p:nvPr/>
            </p:nvSpPr>
            <p:spPr bwMode="auto">
              <a:xfrm>
                <a:off x="912" y="480"/>
                <a:ext cx="48"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9" name="AutoShape 48"/>
              <p:cNvSpPr>
                <a:spLocks noChangeArrowheads="1"/>
              </p:cNvSpPr>
              <p:nvPr/>
            </p:nvSpPr>
            <p:spPr bwMode="auto">
              <a:xfrm>
                <a:off x="1008" y="480"/>
                <a:ext cx="9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0" name="Line 49"/>
              <p:cNvSpPr>
                <a:spLocks noChangeShapeType="1"/>
              </p:cNvSpPr>
              <p:nvPr/>
            </p:nvSpPr>
            <p:spPr bwMode="auto">
              <a:xfrm>
                <a:off x="816" y="447"/>
                <a:ext cx="38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 name="Rectangle 50"/>
              <p:cNvSpPr>
                <a:spLocks noChangeArrowheads="1"/>
              </p:cNvSpPr>
              <p:nvPr/>
            </p:nvSpPr>
            <p:spPr bwMode="auto">
              <a:xfrm>
                <a:off x="1746" y="816"/>
                <a:ext cx="198" cy="96"/>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2" name="Line 51"/>
              <p:cNvSpPr>
                <a:spLocks noChangeShapeType="1"/>
              </p:cNvSpPr>
              <p:nvPr/>
            </p:nvSpPr>
            <p:spPr bwMode="auto">
              <a:xfrm flipV="1">
                <a:off x="1344" y="864"/>
                <a:ext cx="432" cy="9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3" name="Line 52"/>
              <p:cNvSpPr>
                <a:spLocks noChangeShapeType="1"/>
              </p:cNvSpPr>
              <p:nvPr/>
            </p:nvSpPr>
            <p:spPr bwMode="auto">
              <a:xfrm flipV="1">
                <a:off x="1056" y="960"/>
                <a:ext cx="528"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4" name="Line 53"/>
              <p:cNvSpPr>
                <a:spLocks noChangeShapeType="1"/>
              </p:cNvSpPr>
              <p:nvPr/>
            </p:nvSpPr>
            <p:spPr bwMode="auto">
              <a:xfrm>
                <a:off x="1947" y="792"/>
                <a:ext cx="117" cy="168"/>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 name="Group 54"/>
            <p:cNvGrpSpPr>
              <a:grpSpLocks/>
            </p:cNvGrpSpPr>
            <p:nvPr/>
          </p:nvGrpSpPr>
          <p:grpSpPr bwMode="auto">
            <a:xfrm flipH="1">
              <a:off x="4128" y="1584"/>
              <a:ext cx="1248" cy="571"/>
              <a:chOff x="816" y="432"/>
              <a:chExt cx="1248" cy="571"/>
            </a:xfrm>
          </p:grpSpPr>
          <p:sp>
            <p:nvSpPr>
              <p:cNvPr id="22" name="Oval 55"/>
              <p:cNvSpPr>
                <a:spLocks noChangeArrowheads="1"/>
              </p:cNvSpPr>
              <p:nvPr/>
            </p:nvSpPr>
            <p:spPr bwMode="auto">
              <a:xfrm>
                <a:off x="1536" y="528"/>
                <a:ext cx="144" cy="96"/>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3" name="Oval 56"/>
              <p:cNvSpPr>
                <a:spLocks noChangeArrowheads="1"/>
              </p:cNvSpPr>
              <p:nvPr/>
            </p:nvSpPr>
            <p:spPr bwMode="auto">
              <a:xfrm>
                <a:off x="1296" y="528"/>
                <a:ext cx="144" cy="96"/>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 name="AutoShape 57"/>
              <p:cNvSpPr>
                <a:spLocks noChangeArrowheads="1"/>
              </p:cNvSpPr>
              <p:nvPr/>
            </p:nvSpPr>
            <p:spPr bwMode="auto">
              <a:xfrm>
                <a:off x="1056" y="576"/>
                <a:ext cx="912" cy="240"/>
              </a:xfrm>
              <a:prstGeom prst="roundRect">
                <a:avLst>
                  <a:gd name="adj" fmla="val 16667"/>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 name="AutoShape 58"/>
              <p:cNvSpPr>
                <a:spLocks noChangeArrowheads="1"/>
              </p:cNvSpPr>
              <p:nvPr/>
            </p:nvSpPr>
            <p:spPr bwMode="auto">
              <a:xfrm>
                <a:off x="864" y="432"/>
                <a:ext cx="288" cy="432"/>
              </a:xfrm>
              <a:prstGeom prst="roundRect">
                <a:avLst>
                  <a:gd name="adj" fmla="val 16667"/>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26" name="Group 59"/>
              <p:cNvGrpSpPr>
                <a:grpSpLocks/>
              </p:cNvGrpSpPr>
              <p:nvPr/>
            </p:nvGrpSpPr>
            <p:grpSpPr bwMode="auto">
              <a:xfrm>
                <a:off x="1227" y="768"/>
                <a:ext cx="227" cy="227"/>
                <a:chOff x="1707" y="891"/>
                <a:chExt cx="227" cy="227"/>
              </a:xfrm>
            </p:grpSpPr>
            <p:grpSp>
              <p:nvGrpSpPr>
                <p:cNvPr id="60" name="Group 60"/>
                <p:cNvGrpSpPr>
                  <a:grpSpLocks/>
                </p:cNvGrpSpPr>
                <p:nvPr/>
              </p:nvGrpSpPr>
              <p:grpSpPr bwMode="auto">
                <a:xfrm>
                  <a:off x="1707" y="891"/>
                  <a:ext cx="227" cy="227"/>
                  <a:chOff x="1707" y="891"/>
                  <a:chExt cx="227" cy="227"/>
                </a:xfrm>
              </p:grpSpPr>
              <p:grpSp>
                <p:nvGrpSpPr>
                  <p:cNvPr id="65" name="Group 61"/>
                  <p:cNvGrpSpPr>
                    <a:grpSpLocks/>
                  </p:cNvGrpSpPr>
                  <p:nvPr/>
                </p:nvGrpSpPr>
                <p:grpSpPr bwMode="auto">
                  <a:xfrm>
                    <a:off x="1707" y="891"/>
                    <a:ext cx="227" cy="227"/>
                    <a:chOff x="1707" y="891"/>
                    <a:chExt cx="227" cy="227"/>
                  </a:xfrm>
                </p:grpSpPr>
                <p:sp>
                  <p:nvSpPr>
                    <p:cNvPr id="67" name="Oval 62"/>
                    <p:cNvSpPr>
                      <a:spLocks noChangeArrowheads="1"/>
                    </p:cNvSpPr>
                    <p:nvPr/>
                  </p:nvSpPr>
                  <p:spPr bwMode="auto">
                    <a:xfrm>
                      <a:off x="1707" y="891"/>
                      <a:ext cx="227" cy="227"/>
                    </a:xfrm>
                    <a:prstGeom prst="ellipse">
                      <a:avLst/>
                    </a:prstGeom>
                    <a:solidFill>
                      <a:srgbClr val="FF66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 name="Oval 63"/>
                    <p:cNvSpPr>
                      <a:spLocks noChangeArrowheads="1"/>
                    </p:cNvSpPr>
                    <p:nvPr/>
                  </p:nvSpPr>
                  <p:spPr bwMode="auto">
                    <a:xfrm>
                      <a:off x="1800" y="984"/>
                      <a:ext cx="45" cy="45"/>
                    </a:xfrm>
                    <a:prstGeom prst="ellipse">
                      <a:avLst/>
                    </a:prstGeom>
                    <a:solidFill>
                      <a:schemeClr val="bg2"/>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66" name="Oval 64"/>
                  <p:cNvSpPr>
                    <a:spLocks noChangeArrowheads="1"/>
                  </p:cNvSpPr>
                  <p:nvPr/>
                </p:nvSpPr>
                <p:spPr bwMode="auto">
                  <a:xfrm>
                    <a:off x="1734" y="915"/>
                    <a:ext cx="181" cy="181"/>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61" name="Line 65"/>
                <p:cNvSpPr>
                  <a:spLocks noChangeShapeType="1"/>
                </p:cNvSpPr>
                <p:nvPr/>
              </p:nvSpPr>
              <p:spPr bwMode="auto">
                <a:xfrm>
                  <a:off x="1824" y="912"/>
                  <a:ext cx="0"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 name="Line 66"/>
                <p:cNvSpPr>
                  <a:spLocks noChangeShapeType="1"/>
                </p:cNvSpPr>
                <p:nvPr/>
              </p:nvSpPr>
              <p:spPr bwMode="auto">
                <a:xfrm rot="54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3" name="Line 67"/>
                <p:cNvSpPr>
                  <a:spLocks noChangeShapeType="1"/>
                </p:cNvSpPr>
                <p:nvPr/>
              </p:nvSpPr>
              <p:spPr bwMode="auto">
                <a:xfrm rot="27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4" name="Line 68"/>
                <p:cNvSpPr>
                  <a:spLocks noChangeShapeType="1"/>
                </p:cNvSpPr>
                <p:nvPr/>
              </p:nvSpPr>
              <p:spPr bwMode="auto">
                <a:xfrm rot="8100000">
                  <a:off x="1824" y="912"/>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27" name="Group 69"/>
              <p:cNvGrpSpPr>
                <a:grpSpLocks/>
              </p:cNvGrpSpPr>
              <p:nvPr/>
            </p:nvGrpSpPr>
            <p:grpSpPr bwMode="auto">
              <a:xfrm>
                <a:off x="948" y="768"/>
                <a:ext cx="227" cy="227"/>
                <a:chOff x="1707" y="891"/>
                <a:chExt cx="227" cy="227"/>
              </a:xfrm>
            </p:grpSpPr>
            <p:grpSp>
              <p:nvGrpSpPr>
                <p:cNvPr id="51" name="Group 70"/>
                <p:cNvGrpSpPr>
                  <a:grpSpLocks/>
                </p:cNvGrpSpPr>
                <p:nvPr/>
              </p:nvGrpSpPr>
              <p:grpSpPr bwMode="auto">
                <a:xfrm>
                  <a:off x="1707" y="891"/>
                  <a:ext cx="227" cy="227"/>
                  <a:chOff x="1707" y="891"/>
                  <a:chExt cx="227" cy="227"/>
                </a:xfrm>
              </p:grpSpPr>
              <p:grpSp>
                <p:nvGrpSpPr>
                  <p:cNvPr id="56" name="Group 71"/>
                  <p:cNvGrpSpPr>
                    <a:grpSpLocks/>
                  </p:cNvGrpSpPr>
                  <p:nvPr/>
                </p:nvGrpSpPr>
                <p:grpSpPr bwMode="auto">
                  <a:xfrm>
                    <a:off x="1707" y="891"/>
                    <a:ext cx="227" cy="227"/>
                    <a:chOff x="1707" y="891"/>
                    <a:chExt cx="227" cy="227"/>
                  </a:xfrm>
                </p:grpSpPr>
                <p:sp>
                  <p:nvSpPr>
                    <p:cNvPr id="58" name="Oval 72"/>
                    <p:cNvSpPr>
                      <a:spLocks noChangeArrowheads="1"/>
                    </p:cNvSpPr>
                    <p:nvPr/>
                  </p:nvSpPr>
                  <p:spPr bwMode="auto">
                    <a:xfrm>
                      <a:off x="1707" y="891"/>
                      <a:ext cx="227" cy="227"/>
                    </a:xfrm>
                    <a:prstGeom prst="ellipse">
                      <a:avLst/>
                    </a:prstGeom>
                    <a:solidFill>
                      <a:srgbClr val="FF66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 name="Oval 73"/>
                    <p:cNvSpPr>
                      <a:spLocks noChangeArrowheads="1"/>
                    </p:cNvSpPr>
                    <p:nvPr/>
                  </p:nvSpPr>
                  <p:spPr bwMode="auto">
                    <a:xfrm>
                      <a:off x="1800" y="984"/>
                      <a:ext cx="45" cy="45"/>
                    </a:xfrm>
                    <a:prstGeom prst="ellipse">
                      <a:avLst/>
                    </a:prstGeom>
                    <a:solidFill>
                      <a:schemeClr val="bg2"/>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57" name="Oval 74"/>
                  <p:cNvSpPr>
                    <a:spLocks noChangeArrowheads="1"/>
                  </p:cNvSpPr>
                  <p:nvPr/>
                </p:nvSpPr>
                <p:spPr bwMode="auto">
                  <a:xfrm>
                    <a:off x="1734" y="915"/>
                    <a:ext cx="181" cy="181"/>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52" name="Line 75"/>
                <p:cNvSpPr>
                  <a:spLocks noChangeShapeType="1"/>
                </p:cNvSpPr>
                <p:nvPr/>
              </p:nvSpPr>
              <p:spPr bwMode="auto">
                <a:xfrm>
                  <a:off x="1824" y="912"/>
                  <a:ext cx="0"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3" name="Line 76"/>
                <p:cNvSpPr>
                  <a:spLocks noChangeShapeType="1"/>
                </p:cNvSpPr>
                <p:nvPr/>
              </p:nvSpPr>
              <p:spPr bwMode="auto">
                <a:xfrm rot="54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4" name="Line 77"/>
                <p:cNvSpPr>
                  <a:spLocks noChangeShapeType="1"/>
                </p:cNvSpPr>
                <p:nvPr/>
              </p:nvSpPr>
              <p:spPr bwMode="auto">
                <a:xfrm rot="27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5" name="Line 78"/>
                <p:cNvSpPr>
                  <a:spLocks noChangeShapeType="1"/>
                </p:cNvSpPr>
                <p:nvPr/>
              </p:nvSpPr>
              <p:spPr bwMode="auto">
                <a:xfrm rot="8100000">
                  <a:off x="1824" y="912"/>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8" name="Rectangle 79"/>
              <p:cNvSpPr>
                <a:spLocks noChangeArrowheads="1"/>
              </p:cNvSpPr>
              <p:nvPr/>
            </p:nvSpPr>
            <p:spPr bwMode="auto">
              <a:xfrm>
                <a:off x="1776" y="432"/>
                <a:ext cx="96" cy="144"/>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29" name="Group 80"/>
              <p:cNvGrpSpPr>
                <a:grpSpLocks/>
              </p:cNvGrpSpPr>
              <p:nvPr/>
            </p:nvGrpSpPr>
            <p:grpSpPr bwMode="auto">
              <a:xfrm>
                <a:off x="1872" y="912"/>
                <a:ext cx="91" cy="91"/>
                <a:chOff x="1707" y="891"/>
                <a:chExt cx="227" cy="227"/>
              </a:xfrm>
            </p:grpSpPr>
            <p:grpSp>
              <p:nvGrpSpPr>
                <p:cNvPr id="47" name="Group 81"/>
                <p:cNvGrpSpPr>
                  <a:grpSpLocks/>
                </p:cNvGrpSpPr>
                <p:nvPr/>
              </p:nvGrpSpPr>
              <p:grpSpPr bwMode="auto">
                <a:xfrm>
                  <a:off x="1707" y="891"/>
                  <a:ext cx="227" cy="227"/>
                  <a:chOff x="1707" y="891"/>
                  <a:chExt cx="227" cy="227"/>
                </a:xfrm>
              </p:grpSpPr>
              <p:sp>
                <p:nvSpPr>
                  <p:cNvPr id="49" name="Oval 82"/>
                  <p:cNvSpPr>
                    <a:spLocks noChangeArrowheads="1"/>
                  </p:cNvSpPr>
                  <p:nvPr/>
                </p:nvSpPr>
                <p:spPr bwMode="auto">
                  <a:xfrm>
                    <a:off x="1707" y="891"/>
                    <a:ext cx="227" cy="227"/>
                  </a:xfrm>
                  <a:prstGeom prst="ellipse">
                    <a:avLst/>
                  </a:prstGeom>
                  <a:solidFill>
                    <a:srgbClr val="FF00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0" name="Oval 83"/>
                  <p:cNvSpPr>
                    <a:spLocks noChangeArrowheads="1"/>
                  </p:cNvSpPr>
                  <p:nvPr/>
                </p:nvSpPr>
                <p:spPr bwMode="auto">
                  <a:xfrm>
                    <a:off x="1800" y="984"/>
                    <a:ext cx="45" cy="45"/>
                  </a:xfrm>
                  <a:prstGeom prst="ellipse">
                    <a:avLst/>
                  </a:prstGeom>
                  <a:solidFill>
                    <a:srgbClr val="FF00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48" name="Oval 84"/>
                <p:cNvSpPr>
                  <a:spLocks noChangeArrowheads="1"/>
                </p:cNvSpPr>
                <p:nvPr/>
              </p:nvSpPr>
              <p:spPr bwMode="auto">
                <a:xfrm>
                  <a:off x="1734" y="915"/>
                  <a:ext cx="181" cy="181"/>
                </a:xfrm>
                <a:prstGeom prst="ellipse">
                  <a:avLst/>
                </a:prstGeom>
                <a:solidFill>
                  <a:srgbClr val="FF00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30" name="Group 85"/>
              <p:cNvGrpSpPr>
                <a:grpSpLocks/>
              </p:cNvGrpSpPr>
              <p:nvPr/>
            </p:nvGrpSpPr>
            <p:grpSpPr bwMode="auto">
              <a:xfrm>
                <a:off x="1506" y="768"/>
                <a:ext cx="227" cy="227"/>
                <a:chOff x="1707" y="891"/>
                <a:chExt cx="227" cy="227"/>
              </a:xfrm>
            </p:grpSpPr>
            <p:grpSp>
              <p:nvGrpSpPr>
                <p:cNvPr id="38" name="Group 86"/>
                <p:cNvGrpSpPr>
                  <a:grpSpLocks/>
                </p:cNvGrpSpPr>
                <p:nvPr/>
              </p:nvGrpSpPr>
              <p:grpSpPr bwMode="auto">
                <a:xfrm>
                  <a:off x="1707" y="891"/>
                  <a:ext cx="227" cy="227"/>
                  <a:chOff x="1707" y="891"/>
                  <a:chExt cx="227" cy="227"/>
                </a:xfrm>
              </p:grpSpPr>
              <p:grpSp>
                <p:nvGrpSpPr>
                  <p:cNvPr id="43" name="Group 87"/>
                  <p:cNvGrpSpPr>
                    <a:grpSpLocks/>
                  </p:cNvGrpSpPr>
                  <p:nvPr/>
                </p:nvGrpSpPr>
                <p:grpSpPr bwMode="auto">
                  <a:xfrm>
                    <a:off x="1707" y="891"/>
                    <a:ext cx="227" cy="227"/>
                    <a:chOff x="1707" y="891"/>
                    <a:chExt cx="227" cy="227"/>
                  </a:xfrm>
                </p:grpSpPr>
                <p:sp>
                  <p:nvSpPr>
                    <p:cNvPr id="45" name="Oval 88"/>
                    <p:cNvSpPr>
                      <a:spLocks noChangeArrowheads="1"/>
                    </p:cNvSpPr>
                    <p:nvPr/>
                  </p:nvSpPr>
                  <p:spPr bwMode="auto">
                    <a:xfrm>
                      <a:off x="1707" y="891"/>
                      <a:ext cx="227" cy="227"/>
                    </a:xfrm>
                    <a:prstGeom prst="ellipse">
                      <a:avLst/>
                    </a:prstGeom>
                    <a:solidFill>
                      <a:srgbClr val="FF6600"/>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6" name="Oval 89"/>
                    <p:cNvSpPr>
                      <a:spLocks noChangeArrowheads="1"/>
                    </p:cNvSpPr>
                    <p:nvPr/>
                  </p:nvSpPr>
                  <p:spPr bwMode="auto">
                    <a:xfrm>
                      <a:off x="1800" y="984"/>
                      <a:ext cx="45" cy="45"/>
                    </a:xfrm>
                    <a:prstGeom prst="ellipse">
                      <a:avLst/>
                    </a:prstGeom>
                    <a:solidFill>
                      <a:schemeClr val="bg2"/>
                    </a:solidFill>
                    <a:ln w="254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44" name="Oval 90"/>
                  <p:cNvSpPr>
                    <a:spLocks noChangeArrowheads="1"/>
                  </p:cNvSpPr>
                  <p:nvPr/>
                </p:nvSpPr>
                <p:spPr bwMode="auto">
                  <a:xfrm>
                    <a:off x="1734" y="915"/>
                    <a:ext cx="181" cy="181"/>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39" name="Line 91"/>
                <p:cNvSpPr>
                  <a:spLocks noChangeShapeType="1"/>
                </p:cNvSpPr>
                <p:nvPr/>
              </p:nvSpPr>
              <p:spPr bwMode="auto">
                <a:xfrm>
                  <a:off x="1824" y="912"/>
                  <a:ext cx="0"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0" name="Line 92"/>
                <p:cNvSpPr>
                  <a:spLocks noChangeShapeType="1"/>
                </p:cNvSpPr>
                <p:nvPr/>
              </p:nvSpPr>
              <p:spPr bwMode="auto">
                <a:xfrm rot="54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1" name="Line 93"/>
                <p:cNvSpPr>
                  <a:spLocks noChangeShapeType="1"/>
                </p:cNvSpPr>
                <p:nvPr/>
              </p:nvSpPr>
              <p:spPr bwMode="auto">
                <a:xfrm rot="2700000">
                  <a:off x="1823" y="913"/>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2" name="Line 94"/>
                <p:cNvSpPr>
                  <a:spLocks noChangeShapeType="1"/>
                </p:cNvSpPr>
                <p:nvPr/>
              </p:nvSpPr>
              <p:spPr bwMode="auto">
                <a:xfrm rot="8100000">
                  <a:off x="1824" y="912"/>
                  <a:ext cx="1" cy="19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31" name="AutoShape 95"/>
              <p:cNvSpPr>
                <a:spLocks noChangeArrowheads="1"/>
              </p:cNvSpPr>
              <p:nvPr/>
            </p:nvSpPr>
            <p:spPr bwMode="auto">
              <a:xfrm>
                <a:off x="912" y="480"/>
                <a:ext cx="48"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 name="AutoShape 96"/>
              <p:cNvSpPr>
                <a:spLocks noChangeArrowheads="1"/>
              </p:cNvSpPr>
              <p:nvPr/>
            </p:nvSpPr>
            <p:spPr bwMode="auto">
              <a:xfrm>
                <a:off x="1008" y="480"/>
                <a:ext cx="9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3" name="Line 97"/>
              <p:cNvSpPr>
                <a:spLocks noChangeShapeType="1"/>
              </p:cNvSpPr>
              <p:nvPr/>
            </p:nvSpPr>
            <p:spPr bwMode="auto">
              <a:xfrm>
                <a:off x="816" y="447"/>
                <a:ext cx="38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4" name="Rectangle 98"/>
              <p:cNvSpPr>
                <a:spLocks noChangeArrowheads="1"/>
              </p:cNvSpPr>
              <p:nvPr/>
            </p:nvSpPr>
            <p:spPr bwMode="auto">
              <a:xfrm>
                <a:off x="1746" y="816"/>
                <a:ext cx="198" cy="96"/>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5" name="Line 99"/>
              <p:cNvSpPr>
                <a:spLocks noChangeShapeType="1"/>
              </p:cNvSpPr>
              <p:nvPr/>
            </p:nvSpPr>
            <p:spPr bwMode="auto">
              <a:xfrm flipV="1">
                <a:off x="1344" y="864"/>
                <a:ext cx="432" cy="9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6" name="Line 100"/>
              <p:cNvSpPr>
                <a:spLocks noChangeShapeType="1"/>
              </p:cNvSpPr>
              <p:nvPr/>
            </p:nvSpPr>
            <p:spPr bwMode="auto">
              <a:xfrm flipV="1">
                <a:off x="1056" y="960"/>
                <a:ext cx="528"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 name="Line 101"/>
              <p:cNvSpPr>
                <a:spLocks noChangeShapeType="1"/>
              </p:cNvSpPr>
              <p:nvPr/>
            </p:nvSpPr>
            <p:spPr bwMode="auto">
              <a:xfrm>
                <a:off x="1947" y="792"/>
                <a:ext cx="117" cy="168"/>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0" name="Arc 102"/>
            <p:cNvSpPr>
              <a:spLocks/>
            </p:cNvSpPr>
            <p:nvPr/>
          </p:nvSpPr>
          <p:spPr bwMode="auto">
            <a:xfrm>
              <a:off x="1728" y="1632"/>
              <a:ext cx="2426" cy="528"/>
            </a:xfrm>
            <a:custGeom>
              <a:avLst/>
              <a:gdLst>
                <a:gd name="G0" fmla="+- 10859 0 0"/>
                <a:gd name="G1" fmla="+- 21600 0 0"/>
                <a:gd name="G2" fmla="+- 21600 0 0"/>
                <a:gd name="T0" fmla="*/ 0 w 22739"/>
                <a:gd name="T1" fmla="*/ 2928 h 21600"/>
                <a:gd name="T2" fmla="*/ 22739 w 22739"/>
                <a:gd name="T3" fmla="*/ 3561 h 21600"/>
                <a:gd name="T4" fmla="*/ 10859 w 22739"/>
                <a:gd name="T5" fmla="*/ 21600 h 21600"/>
              </a:gdLst>
              <a:ahLst/>
              <a:cxnLst>
                <a:cxn ang="0">
                  <a:pos x="T0" y="T1"/>
                </a:cxn>
                <a:cxn ang="0">
                  <a:pos x="T2" y="T3"/>
                </a:cxn>
                <a:cxn ang="0">
                  <a:pos x="T4" y="T5"/>
                </a:cxn>
              </a:cxnLst>
              <a:rect l="0" t="0" r="r" b="b"/>
              <a:pathLst>
                <a:path w="22739" h="21600" fill="none" extrusionOk="0">
                  <a:moveTo>
                    <a:pt x="0" y="2928"/>
                  </a:moveTo>
                  <a:cubicBezTo>
                    <a:pt x="3297" y="1010"/>
                    <a:pt x="7044" y="0"/>
                    <a:pt x="10859" y="0"/>
                  </a:cubicBezTo>
                  <a:cubicBezTo>
                    <a:pt x="15082" y="0"/>
                    <a:pt x="19212" y="1237"/>
                    <a:pt x="22739" y="3560"/>
                  </a:cubicBezTo>
                </a:path>
                <a:path w="22739" h="21600" stroke="0" extrusionOk="0">
                  <a:moveTo>
                    <a:pt x="0" y="2928"/>
                  </a:moveTo>
                  <a:cubicBezTo>
                    <a:pt x="3297" y="1010"/>
                    <a:pt x="7044" y="0"/>
                    <a:pt x="10859" y="0"/>
                  </a:cubicBezTo>
                  <a:cubicBezTo>
                    <a:pt x="15082" y="0"/>
                    <a:pt x="19212" y="1237"/>
                    <a:pt x="22739" y="3560"/>
                  </a:cubicBezTo>
                  <a:lnTo>
                    <a:pt x="10859" y="21600"/>
                  </a:lnTo>
                  <a:close/>
                </a:path>
              </a:pathLst>
            </a:custGeom>
            <a:noFill/>
            <a:ln w="28575">
              <a:solidFill>
                <a:schemeClr val="bg2"/>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Oval 103"/>
            <p:cNvSpPr>
              <a:spLocks noChangeArrowheads="1"/>
            </p:cNvSpPr>
            <p:nvPr/>
          </p:nvSpPr>
          <p:spPr bwMode="auto">
            <a:xfrm>
              <a:off x="2496" y="1584"/>
              <a:ext cx="144" cy="144"/>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 name="Line 104"/>
            <p:cNvSpPr>
              <a:spLocks noChangeShapeType="1"/>
            </p:cNvSpPr>
            <p:nvPr/>
          </p:nvSpPr>
          <p:spPr bwMode="auto">
            <a:xfrm flipH="1">
              <a:off x="144" y="172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 name="Line 105"/>
            <p:cNvSpPr>
              <a:spLocks noChangeShapeType="1"/>
            </p:cNvSpPr>
            <p:nvPr/>
          </p:nvSpPr>
          <p:spPr bwMode="auto">
            <a:xfrm flipH="1">
              <a:off x="1104" y="1584"/>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 name="Line 106"/>
            <p:cNvSpPr>
              <a:spLocks noChangeShapeType="1"/>
            </p:cNvSpPr>
            <p:nvPr/>
          </p:nvSpPr>
          <p:spPr bwMode="auto">
            <a:xfrm flipH="1">
              <a:off x="144" y="1688"/>
              <a:ext cx="4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 name="Line 107"/>
            <p:cNvSpPr>
              <a:spLocks noChangeShapeType="1"/>
            </p:cNvSpPr>
            <p:nvPr/>
          </p:nvSpPr>
          <p:spPr bwMode="auto">
            <a:xfrm flipH="1">
              <a:off x="5184" y="1584"/>
              <a:ext cx="4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Freeform 108"/>
            <p:cNvSpPr>
              <a:spLocks/>
            </p:cNvSpPr>
            <p:nvPr/>
          </p:nvSpPr>
          <p:spPr bwMode="auto">
            <a:xfrm>
              <a:off x="4330" y="1371"/>
              <a:ext cx="614" cy="195"/>
            </a:xfrm>
            <a:custGeom>
              <a:avLst/>
              <a:gdLst>
                <a:gd name="T0" fmla="*/ 4 w 489"/>
                <a:gd name="T1" fmla="*/ 194 h 195"/>
                <a:gd name="T2" fmla="*/ 14 w 489"/>
                <a:gd name="T3" fmla="*/ 171 h 195"/>
                <a:gd name="T4" fmla="*/ 22 w 489"/>
                <a:gd name="T5" fmla="*/ 164 h 195"/>
                <a:gd name="T6" fmla="*/ 37 w 489"/>
                <a:gd name="T7" fmla="*/ 140 h 195"/>
                <a:gd name="T8" fmla="*/ 61 w 489"/>
                <a:gd name="T9" fmla="*/ 108 h 195"/>
                <a:gd name="T10" fmla="*/ 86 w 489"/>
                <a:gd name="T11" fmla="*/ 110 h 195"/>
                <a:gd name="T12" fmla="*/ 106 w 489"/>
                <a:gd name="T13" fmla="*/ 93 h 195"/>
                <a:gd name="T14" fmla="*/ 151 w 489"/>
                <a:gd name="T15" fmla="*/ 80 h 195"/>
                <a:gd name="T16" fmla="*/ 178 w 489"/>
                <a:gd name="T17" fmla="*/ 80 h 195"/>
                <a:gd name="T18" fmla="*/ 200 w 489"/>
                <a:gd name="T19" fmla="*/ 50 h 195"/>
                <a:gd name="T20" fmla="*/ 221 w 489"/>
                <a:gd name="T21" fmla="*/ 38 h 195"/>
                <a:gd name="T22" fmla="*/ 275 w 489"/>
                <a:gd name="T23" fmla="*/ 45 h 195"/>
                <a:gd name="T24" fmla="*/ 286 w 489"/>
                <a:gd name="T25" fmla="*/ 29 h 195"/>
                <a:gd name="T26" fmla="*/ 329 w 489"/>
                <a:gd name="T27" fmla="*/ 5 h 195"/>
                <a:gd name="T28" fmla="*/ 370 w 489"/>
                <a:gd name="T29" fmla="*/ 12 h 195"/>
                <a:gd name="T30" fmla="*/ 377 w 489"/>
                <a:gd name="T31" fmla="*/ 23 h 195"/>
                <a:gd name="T32" fmla="*/ 415 w 489"/>
                <a:gd name="T33" fmla="*/ 21 h 195"/>
                <a:gd name="T34" fmla="*/ 421 w 489"/>
                <a:gd name="T35" fmla="*/ 26 h 195"/>
                <a:gd name="T36" fmla="*/ 470 w 489"/>
                <a:gd name="T37" fmla="*/ 21 h 195"/>
                <a:gd name="T38" fmla="*/ 476 w 489"/>
                <a:gd name="T39" fmla="*/ 39 h 195"/>
                <a:gd name="T40" fmla="*/ 449 w 489"/>
                <a:gd name="T41" fmla="*/ 41 h 195"/>
                <a:gd name="T42" fmla="*/ 451 w 489"/>
                <a:gd name="T43" fmla="*/ 69 h 195"/>
                <a:gd name="T44" fmla="*/ 425 w 489"/>
                <a:gd name="T45" fmla="*/ 72 h 195"/>
                <a:gd name="T46" fmla="*/ 401 w 489"/>
                <a:gd name="T47" fmla="*/ 81 h 195"/>
                <a:gd name="T48" fmla="*/ 389 w 489"/>
                <a:gd name="T49" fmla="*/ 96 h 195"/>
                <a:gd name="T50" fmla="*/ 377 w 489"/>
                <a:gd name="T51" fmla="*/ 81 h 195"/>
                <a:gd name="T52" fmla="*/ 353 w 489"/>
                <a:gd name="T53" fmla="*/ 96 h 195"/>
                <a:gd name="T54" fmla="*/ 323 w 489"/>
                <a:gd name="T55" fmla="*/ 105 h 195"/>
                <a:gd name="T56" fmla="*/ 299 w 489"/>
                <a:gd name="T57" fmla="*/ 137 h 195"/>
                <a:gd name="T58" fmla="*/ 259 w 489"/>
                <a:gd name="T59" fmla="*/ 132 h 195"/>
                <a:gd name="T60" fmla="*/ 221 w 489"/>
                <a:gd name="T61" fmla="*/ 173 h 195"/>
                <a:gd name="T62" fmla="*/ 185 w 489"/>
                <a:gd name="T63" fmla="*/ 156 h 195"/>
                <a:gd name="T64" fmla="*/ 143 w 489"/>
                <a:gd name="T65" fmla="*/ 167 h 195"/>
                <a:gd name="T66" fmla="*/ 128 w 489"/>
                <a:gd name="T67" fmla="*/ 182 h 195"/>
                <a:gd name="T68" fmla="*/ 104 w 489"/>
                <a:gd name="T69" fmla="*/ 173 h 195"/>
                <a:gd name="T70" fmla="*/ 89 w 489"/>
                <a:gd name="T71" fmla="*/ 168 h 195"/>
                <a:gd name="T72" fmla="*/ 77 w 489"/>
                <a:gd name="T73" fmla="*/ 195 h 195"/>
                <a:gd name="T74" fmla="*/ 4 w 489"/>
                <a:gd name="T75" fmla="*/ 19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9" h="195">
                  <a:moveTo>
                    <a:pt x="4" y="194"/>
                  </a:moveTo>
                  <a:cubicBezTo>
                    <a:pt x="5" y="181"/>
                    <a:pt x="0" y="169"/>
                    <a:pt x="14" y="171"/>
                  </a:cubicBezTo>
                  <a:cubicBezTo>
                    <a:pt x="23" y="176"/>
                    <a:pt x="19" y="171"/>
                    <a:pt x="22" y="164"/>
                  </a:cubicBezTo>
                  <a:cubicBezTo>
                    <a:pt x="24" y="155"/>
                    <a:pt x="27" y="142"/>
                    <a:pt x="37" y="140"/>
                  </a:cubicBezTo>
                  <a:cubicBezTo>
                    <a:pt x="46" y="121"/>
                    <a:pt x="35" y="112"/>
                    <a:pt x="61" y="108"/>
                  </a:cubicBezTo>
                  <a:cubicBezTo>
                    <a:pt x="69" y="109"/>
                    <a:pt x="78" y="110"/>
                    <a:pt x="86" y="110"/>
                  </a:cubicBezTo>
                  <a:cubicBezTo>
                    <a:pt x="91" y="110"/>
                    <a:pt x="101" y="96"/>
                    <a:pt x="106" y="93"/>
                  </a:cubicBezTo>
                  <a:cubicBezTo>
                    <a:pt x="121" y="84"/>
                    <a:pt x="134" y="82"/>
                    <a:pt x="151" y="80"/>
                  </a:cubicBezTo>
                  <a:cubicBezTo>
                    <a:pt x="161" y="81"/>
                    <a:pt x="169" y="84"/>
                    <a:pt x="178" y="80"/>
                  </a:cubicBezTo>
                  <a:cubicBezTo>
                    <a:pt x="184" y="68"/>
                    <a:pt x="188" y="58"/>
                    <a:pt x="200" y="50"/>
                  </a:cubicBezTo>
                  <a:cubicBezTo>
                    <a:pt x="207" y="46"/>
                    <a:pt x="221" y="38"/>
                    <a:pt x="221" y="38"/>
                  </a:cubicBezTo>
                  <a:cubicBezTo>
                    <a:pt x="241" y="38"/>
                    <a:pt x="263" y="29"/>
                    <a:pt x="275" y="45"/>
                  </a:cubicBezTo>
                  <a:cubicBezTo>
                    <a:pt x="283" y="38"/>
                    <a:pt x="279" y="43"/>
                    <a:pt x="286" y="29"/>
                  </a:cubicBezTo>
                  <a:cubicBezTo>
                    <a:pt x="293" y="15"/>
                    <a:pt x="315" y="7"/>
                    <a:pt x="329" y="5"/>
                  </a:cubicBezTo>
                  <a:cubicBezTo>
                    <a:pt x="344" y="5"/>
                    <a:pt x="361" y="0"/>
                    <a:pt x="370" y="12"/>
                  </a:cubicBezTo>
                  <a:cubicBezTo>
                    <a:pt x="371" y="18"/>
                    <a:pt x="371" y="20"/>
                    <a:pt x="377" y="23"/>
                  </a:cubicBezTo>
                  <a:cubicBezTo>
                    <a:pt x="392" y="19"/>
                    <a:pt x="397" y="20"/>
                    <a:pt x="415" y="21"/>
                  </a:cubicBezTo>
                  <a:cubicBezTo>
                    <a:pt x="419" y="27"/>
                    <a:pt x="417" y="26"/>
                    <a:pt x="421" y="26"/>
                  </a:cubicBezTo>
                  <a:lnTo>
                    <a:pt x="470" y="21"/>
                  </a:lnTo>
                  <a:cubicBezTo>
                    <a:pt x="474" y="22"/>
                    <a:pt x="489" y="33"/>
                    <a:pt x="476" y="39"/>
                  </a:cubicBezTo>
                  <a:cubicBezTo>
                    <a:pt x="468" y="43"/>
                    <a:pt x="458" y="40"/>
                    <a:pt x="449" y="41"/>
                  </a:cubicBezTo>
                  <a:cubicBezTo>
                    <a:pt x="443" y="49"/>
                    <a:pt x="447" y="61"/>
                    <a:pt x="451" y="69"/>
                  </a:cubicBezTo>
                  <a:cubicBezTo>
                    <a:pt x="438" y="74"/>
                    <a:pt x="445" y="74"/>
                    <a:pt x="425" y="72"/>
                  </a:cubicBezTo>
                  <a:cubicBezTo>
                    <a:pt x="416" y="63"/>
                    <a:pt x="407" y="73"/>
                    <a:pt x="401" y="81"/>
                  </a:cubicBezTo>
                  <a:cubicBezTo>
                    <a:pt x="400" y="88"/>
                    <a:pt x="396" y="95"/>
                    <a:pt x="389" y="96"/>
                  </a:cubicBezTo>
                  <a:cubicBezTo>
                    <a:pt x="383" y="92"/>
                    <a:pt x="380" y="87"/>
                    <a:pt x="377" y="81"/>
                  </a:cubicBezTo>
                  <a:cubicBezTo>
                    <a:pt x="368" y="84"/>
                    <a:pt x="361" y="91"/>
                    <a:pt x="353" y="96"/>
                  </a:cubicBezTo>
                  <a:cubicBezTo>
                    <a:pt x="348" y="105"/>
                    <a:pt x="333" y="103"/>
                    <a:pt x="323" y="105"/>
                  </a:cubicBezTo>
                  <a:cubicBezTo>
                    <a:pt x="312" y="113"/>
                    <a:pt x="306" y="125"/>
                    <a:pt x="299" y="137"/>
                  </a:cubicBezTo>
                  <a:cubicBezTo>
                    <a:pt x="286" y="136"/>
                    <a:pt x="272" y="136"/>
                    <a:pt x="259" y="132"/>
                  </a:cubicBezTo>
                  <a:cubicBezTo>
                    <a:pt x="240" y="140"/>
                    <a:pt x="238" y="163"/>
                    <a:pt x="221" y="173"/>
                  </a:cubicBezTo>
                  <a:cubicBezTo>
                    <a:pt x="207" y="171"/>
                    <a:pt x="197" y="162"/>
                    <a:pt x="185" y="156"/>
                  </a:cubicBezTo>
                  <a:cubicBezTo>
                    <a:pt x="160" y="158"/>
                    <a:pt x="160" y="157"/>
                    <a:pt x="143" y="167"/>
                  </a:cubicBezTo>
                  <a:cubicBezTo>
                    <a:pt x="138" y="174"/>
                    <a:pt x="136" y="179"/>
                    <a:pt x="128" y="182"/>
                  </a:cubicBezTo>
                  <a:cubicBezTo>
                    <a:pt x="119" y="180"/>
                    <a:pt x="113" y="175"/>
                    <a:pt x="104" y="173"/>
                  </a:cubicBezTo>
                  <a:cubicBezTo>
                    <a:pt x="99" y="171"/>
                    <a:pt x="94" y="170"/>
                    <a:pt x="89" y="168"/>
                  </a:cubicBezTo>
                  <a:cubicBezTo>
                    <a:pt x="76" y="174"/>
                    <a:pt x="91" y="192"/>
                    <a:pt x="77" y="195"/>
                  </a:cubicBezTo>
                  <a:cubicBezTo>
                    <a:pt x="52" y="193"/>
                    <a:pt x="29" y="194"/>
                    <a:pt x="4" y="194"/>
                  </a:cubicBezTo>
                  <a:close/>
                </a:path>
              </a:pathLst>
            </a:cu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 name="Freeform 109"/>
            <p:cNvSpPr>
              <a:spLocks/>
            </p:cNvSpPr>
            <p:nvPr/>
          </p:nvSpPr>
          <p:spPr bwMode="auto">
            <a:xfrm>
              <a:off x="960" y="1359"/>
              <a:ext cx="611" cy="213"/>
            </a:xfrm>
            <a:custGeom>
              <a:avLst/>
              <a:gdLst>
                <a:gd name="T0" fmla="*/ 537 w 537"/>
                <a:gd name="T1" fmla="*/ 210 h 213"/>
                <a:gd name="T2" fmla="*/ 531 w 537"/>
                <a:gd name="T3" fmla="*/ 180 h 213"/>
                <a:gd name="T4" fmla="*/ 523 w 537"/>
                <a:gd name="T5" fmla="*/ 162 h 213"/>
                <a:gd name="T6" fmla="*/ 475 w 537"/>
                <a:gd name="T7" fmla="*/ 110 h 213"/>
                <a:gd name="T8" fmla="*/ 457 w 537"/>
                <a:gd name="T9" fmla="*/ 101 h 213"/>
                <a:gd name="T10" fmla="*/ 403 w 537"/>
                <a:gd name="T11" fmla="*/ 56 h 213"/>
                <a:gd name="T12" fmla="*/ 372 w 537"/>
                <a:gd name="T13" fmla="*/ 47 h 213"/>
                <a:gd name="T14" fmla="*/ 327 w 537"/>
                <a:gd name="T15" fmla="*/ 15 h 213"/>
                <a:gd name="T16" fmla="*/ 229 w 537"/>
                <a:gd name="T17" fmla="*/ 29 h 213"/>
                <a:gd name="T18" fmla="*/ 220 w 537"/>
                <a:gd name="T19" fmla="*/ 29 h 213"/>
                <a:gd name="T20" fmla="*/ 193 w 537"/>
                <a:gd name="T21" fmla="*/ 11 h 213"/>
                <a:gd name="T22" fmla="*/ 157 w 537"/>
                <a:gd name="T23" fmla="*/ 0 h 213"/>
                <a:gd name="T24" fmla="*/ 120 w 537"/>
                <a:gd name="T25" fmla="*/ 29 h 213"/>
                <a:gd name="T26" fmla="*/ 103 w 537"/>
                <a:gd name="T27" fmla="*/ 23 h 213"/>
                <a:gd name="T28" fmla="*/ 64 w 537"/>
                <a:gd name="T29" fmla="*/ 30 h 213"/>
                <a:gd name="T30" fmla="*/ 25 w 537"/>
                <a:gd name="T31" fmla="*/ 78 h 213"/>
                <a:gd name="T32" fmla="*/ 21 w 537"/>
                <a:gd name="T33" fmla="*/ 96 h 213"/>
                <a:gd name="T34" fmla="*/ 4 w 537"/>
                <a:gd name="T35" fmla="*/ 95 h 213"/>
                <a:gd name="T36" fmla="*/ 48 w 537"/>
                <a:gd name="T37" fmla="*/ 159 h 213"/>
                <a:gd name="T38" fmla="*/ 72 w 537"/>
                <a:gd name="T39" fmla="*/ 165 h 213"/>
                <a:gd name="T40" fmla="*/ 144 w 537"/>
                <a:gd name="T41" fmla="*/ 158 h 213"/>
                <a:gd name="T42" fmla="*/ 166 w 537"/>
                <a:gd name="T43" fmla="*/ 152 h 213"/>
                <a:gd name="T44" fmla="*/ 198 w 537"/>
                <a:gd name="T45" fmla="*/ 164 h 213"/>
                <a:gd name="T46" fmla="*/ 207 w 537"/>
                <a:gd name="T47" fmla="*/ 177 h 213"/>
                <a:gd name="T48" fmla="*/ 231 w 537"/>
                <a:gd name="T49" fmla="*/ 192 h 213"/>
                <a:gd name="T50" fmla="*/ 285 w 537"/>
                <a:gd name="T51" fmla="*/ 191 h 213"/>
                <a:gd name="T52" fmla="*/ 315 w 537"/>
                <a:gd name="T53" fmla="*/ 183 h 213"/>
                <a:gd name="T54" fmla="*/ 342 w 537"/>
                <a:gd name="T55" fmla="*/ 185 h 213"/>
                <a:gd name="T56" fmla="*/ 364 w 537"/>
                <a:gd name="T57" fmla="*/ 209 h 213"/>
                <a:gd name="T58" fmla="*/ 453 w 537"/>
                <a:gd name="T59" fmla="*/ 207 h 213"/>
                <a:gd name="T60" fmla="*/ 468 w 537"/>
                <a:gd name="T61" fmla="*/ 213 h 213"/>
                <a:gd name="T62" fmla="*/ 537 w 537"/>
                <a:gd name="T63" fmla="*/ 21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7" h="213">
                  <a:moveTo>
                    <a:pt x="537" y="210"/>
                  </a:moveTo>
                  <a:cubicBezTo>
                    <a:pt x="536" y="199"/>
                    <a:pt x="535" y="190"/>
                    <a:pt x="531" y="180"/>
                  </a:cubicBezTo>
                  <a:cubicBezTo>
                    <a:pt x="528" y="174"/>
                    <a:pt x="523" y="162"/>
                    <a:pt x="523" y="162"/>
                  </a:cubicBezTo>
                  <a:cubicBezTo>
                    <a:pt x="519" y="141"/>
                    <a:pt x="493" y="121"/>
                    <a:pt x="475" y="110"/>
                  </a:cubicBezTo>
                  <a:cubicBezTo>
                    <a:pt x="470" y="104"/>
                    <a:pt x="464" y="102"/>
                    <a:pt x="457" y="101"/>
                  </a:cubicBezTo>
                  <a:cubicBezTo>
                    <a:pt x="446" y="82"/>
                    <a:pt x="425" y="60"/>
                    <a:pt x="403" y="56"/>
                  </a:cubicBezTo>
                  <a:cubicBezTo>
                    <a:pt x="394" y="49"/>
                    <a:pt x="383" y="49"/>
                    <a:pt x="372" y="47"/>
                  </a:cubicBezTo>
                  <a:cubicBezTo>
                    <a:pt x="355" y="40"/>
                    <a:pt x="344" y="23"/>
                    <a:pt x="327" y="15"/>
                  </a:cubicBezTo>
                  <a:cubicBezTo>
                    <a:pt x="293" y="20"/>
                    <a:pt x="264" y="27"/>
                    <a:pt x="229" y="29"/>
                  </a:cubicBezTo>
                  <a:cubicBezTo>
                    <a:pt x="224" y="30"/>
                    <a:pt x="211" y="38"/>
                    <a:pt x="220" y="29"/>
                  </a:cubicBezTo>
                  <a:cubicBezTo>
                    <a:pt x="212" y="22"/>
                    <a:pt x="203" y="13"/>
                    <a:pt x="193" y="11"/>
                  </a:cubicBezTo>
                  <a:cubicBezTo>
                    <a:pt x="182" y="3"/>
                    <a:pt x="170" y="2"/>
                    <a:pt x="157" y="0"/>
                  </a:cubicBezTo>
                  <a:cubicBezTo>
                    <a:pt x="143" y="3"/>
                    <a:pt x="132" y="20"/>
                    <a:pt x="120" y="29"/>
                  </a:cubicBezTo>
                  <a:cubicBezTo>
                    <a:pt x="114" y="27"/>
                    <a:pt x="109" y="24"/>
                    <a:pt x="103" y="23"/>
                  </a:cubicBezTo>
                  <a:cubicBezTo>
                    <a:pt x="84" y="24"/>
                    <a:pt x="80" y="27"/>
                    <a:pt x="64" y="30"/>
                  </a:cubicBezTo>
                  <a:cubicBezTo>
                    <a:pt x="45" y="39"/>
                    <a:pt x="34" y="60"/>
                    <a:pt x="25" y="78"/>
                  </a:cubicBezTo>
                  <a:cubicBezTo>
                    <a:pt x="24" y="84"/>
                    <a:pt x="22" y="90"/>
                    <a:pt x="21" y="96"/>
                  </a:cubicBezTo>
                  <a:cubicBezTo>
                    <a:pt x="13" y="94"/>
                    <a:pt x="13" y="93"/>
                    <a:pt x="4" y="95"/>
                  </a:cubicBezTo>
                  <a:cubicBezTo>
                    <a:pt x="0" y="125"/>
                    <a:pt x="16" y="154"/>
                    <a:pt x="48" y="159"/>
                  </a:cubicBezTo>
                  <a:cubicBezTo>
                    <a:pt x="55" y="163"/>
                    <a:pt x="64" y="164"/>
                    <a:pt x="72" y="165"/>
                  </a:cubicBezTo>
                  <a:cubicBezTo>
                    <a:pt x="97" y="164"/>
                    <a:pt x="120" y="162"/>
                    <a:pt x="144" y="158"/>
                  </a:cubicBezTo>
                  <a:cubicBezTo>
                    <a:pt x="150" y="155"/>
                    <a:pt x="159" y="153"/>
                    <a:pt x="166" y="152"/>
                  </a:cubicBezTo>
                  <a:cubicBezTo>
                    <a:pt x="180" y="153"/>
                    <a:pt x="186" y="157"/>
                    <a:pt x="198" y="164"/>
                  </a:cubicBezTo>
                  <a:cubicBezTo>
                    <a:pt x="202" y="170"/>
                    <a:pt x="201" y="172"/>
                    <a:pt x="207" y="177"/>
                  </a:cubicBezTo>
                  <a:cubicBezTo>
                    <a:pt x="212" y="186"/>
                    <a:pt x="221" y="190"/>
                    <a:pt x="231" y="192"/>
                  </a:cubicBezTo>
                  <a:cubicBezTo>
                    <a:pt x="248" y="200"/>
                    <a:pt x="267" y="194"/>
                    <a:pt x="285" y="191"/>
                  </a:cubicBezTo>
                  <a:cubicBezTo>
                    <a:pt x="294" y="186"/>
                    <a:pt x="305" y="185"/>
                    <a:pt x="315" y="183"/>
                  </a:cubicBezTo>
                  <a:cubicBezTo>
                    <a:pt x="324" y="184"/>
                    <a:pt x="333" y="184"/>
                    <a:pt x="342" y="185"/>
                  </a:cubicBezTo>
                  <a:cubicBezTo>
                    <a:pt x="352" y="187"/>
                    <a:pt x="356" y="203"/>
                    <a:pt x="364" y="209"/>
                  </a:cubicBezTo>
                  <a:cubicBezTo>
                    <a:pt x="394" y="206"/>
                    <a:pt x="423" y="205"/>
                    <a:pt x="453" y="207"/>
                  </a:cubicBezTo>
                  <a:cubicBezTo>
                    <a:pt x="458" y="210"/>
                    <a:pt x="462" y="212"/>
                    <a:pt x="468" y="213"/>
                  </a:cubicBezTo>
                  <a:cubicBezTo>
                    <a:pt x="516" y="212"/>
                    <a:pt x="493" y="213"/>
                    <a:pt x="537" y="210"/>
                  </a:cubicBezTo>
                  <a:close/>
                </a:path>
              </a:pathLst>
            </a:cu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 name="Line 110"/>
            <p:cNvSpPr>
              <a:spLocks noChangeShapeType="1"/>
            </p:cNvSpPr>
            <p:nvPr/>
          </p:nvSpPr>
          <p:spPr bwMode="auto">
            <a:xfrm>
              <a:off x="720" y="2352"/>
              <a:ext cx="912"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 name="Line 111"/>
            <p:cNvSpPr>
              <a:spLocks noChangeShapeType="1"/>
            </p:cNvSpPr>
            <p:nvPr/>
          </p:nvSpPr>
          <p:spPr bwMode="auto">
            <a:xfrm flipH="1">
              <a:off x="4224" y="2352"/>
              <a:ext cx="912"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 name="Text Box 112"/>
            <p:cNvSpPr txBox="1">
              <a:spLocks noChangeArrowheads="1"/>
            </p:cNvSpPr>
            <p:nvPr/>
          </p:nvSpPr>
          <p:spPr bwMode="auto">
            <a:xfrm>
              <a:off x="1104" y="2304"/>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3200">
                  <a:solidFill>
                    <a:schemeClr val="folHlink"/>
                  </a:solidFill>
                  <a:latin typeface="Tahoma" panose="020B0604030504040204" pitchFamily="34" charset="0"/>
                </a:rPr>
                <a:t>v</a:t>
              </a:r>
              <a:endParaRPr lang="it-IT" altLang="it-IT" sz="3200">
                <a:latin typeface="Times New Roman" panose="02020603050405020304" pitchFamily="18" charset="0"/>
              </a:endParaRPr>
            </a:p>
          </p:txBody>
        </p:sp>
        <p:sp>
          <p:nvSpPr>
            <p:cNvPr id="21" name="Text Box 113"/>
            <p:cNvSpPr txBox="1">
              <a:spLocks noChangeArrowheads="1"/>
            </p:cNvSpPr>
            <p:nvPr/>
          </p:nvSpPr>
          <p:spPr bwMode="auto">
            <a:xfrm>
              <a:off x="4656" y="2323"/>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3200">
                  <a:solidFill>
                    <a:schemeClr val="folHlink"/>
                  </a:solidFill>
                  <a:latin typeface="Tahoma" panose="020B0604030504040204" pitchFamily="34" charset="0"/>
                </a:rPr>
                <a:t>v</a:t>
              </a:r>
              <a:endParaRPr lang="it-IT" altLang="it-IT" sz="3200">
                <a:latin typeface="Times New Roman" panose="02020603050405020304" pitchFamily="18" charset="0"/>
              </a:endParaRPr>
            </a:p>
          </p:txBody>
        </p:sp>
      </p:grpSp>
      <p:sp>
        <p:nvSpPr>
          <p:cNvPr id="116" name="CasellaDiTesto 115"/>
          <p:cNvSpPr txBox="1"/>
          <p:nvPr/>
        </p:nvSpPr>
        <p:spPr>
          <a:xfrm>
            <a:off x="666427" y="4803407"/>
            <a:ext cx="7605715" cy="1477328"/>
          </a:xfrm>
          <a:prstGeom prst="rect">
            <a:avLst/>
          </a:prstGeom>
          <a:noFill/>
        </p:spPr>
        <p:txBody>
          <a:bodyPr wrap="square" rtlCol="0">
            <a:spAutoFit/>
          </a:bodyPr>
          <a:lstStyle/>
          <a:p>
            <a:r>
              <a:rPr lang="it-IT" dirty="0" smtClean="0"/>
              <a:t>Il meccanismo proposto da Fermi nel 1949 resta tutt’ora il più attendibile. I Raggi Cosmici sono accelerati in nubi di gas in rapida espansione attraverso un processo stocastico.</a:t>
            </a:r>
          </a:p>
          <a:p>
            <a:r>
              <a:rPr lang="it-IT" dirty="0" smtClean="0"/>
              <a:t>L’universo è violento e non mancano i fenomeni che innescano fronti di gas in rapida espansione.</a:t>
            </a:r>
            <a:endParaRPr lang="it-IT" dirty="0"/>
          </a:p>
        </p:txBody>
      </p:sp>
      <p:sp>
        <p:nvSpPr>
          <p:cNvPr id="119" name="CasellaDiTesto 118"/>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1988711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9E425343-303A-46D9-896D-5C5232C911EF}" type="slidenum">
              <a:rPr lang="en-GB" altLang="it-IT" smtClean="0">
                <a:solidFill>
                  <a:srgbClr val="000000"/>
                </a:solidFill>
              </a:rPr>
              <a:pPr/>
              <a:t>3</a:t>
            </a:fld>
            <a:endParaRPr lang="en-GB" altLang="it-IT" smtClean="0">
              <a:solidFill>
                <a:srgbClr val="000000"/>
              </a:solidFill>
            </a:endParaRPr>
          </a:p>
        </p:txBody>
      </p:sp>
      <p:sp>
        <p:nvSpPr>
          <p:cNvPr id="7171" name="Rectangle 3"/>
          <p:cNvSpPr txBox="1">
            <a:spLocks noChangeArrowheads="1"/>
          </p:cNvSpPr>
          <p:nvPr/>
        </p:nvSpPr>
        <p:spPr bwMode="auto">
          <a:xfrm>
            <a:off x="457201" y="764704"/>
            <a:ext cx="82280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Font typeface="Arial" panose="020B0604020202020204" pitchFamily="34" charset="0"/>
              <a:buNone/>
            </a:pPr>
            <a:r>
              <a:rPr lang="en-US" altLang="it-IT" sz="4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Cosa </a:t>
            </a:r>
            <a:r>
              <a:rPr lang="en-US" altLang="it-IT" sz="44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sono</a:t>
            </a:r>
            <a:r>
              <a:rPr lang="en-US" altLang="it-IT" sz="4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it-IT" sz="44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i</a:t>
            </a:r>
            <a:r>
              <a:rPr lang="en-US" altLang="it-IT" sz="4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it-IT" sz="44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Raggi</a:t>
            </a:r>
            <a:r>
              <a:rPr lang="en-US" altLang="it-IT" sz="4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it-IT" sz="44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Cosmici</a:t>
            </a:r>
            <a:endParaRPr lang="en-GB" altLang="it-IT" sz="4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Immagine 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138" r="43700"/>
          <a:stretch/>
        </p:blipFill>
        <p:spPr>
          <a:xfrm>
            <a:off x="683568" y="2420888"/>
            <a:ext cx="1619690" cy="2456185"/>
          </a:xfrm>
          <a:prstGeom prst="rect">
            <a:avLst/>
          </a:prstGeom>
          <a:solidFill>
            <a:schemeClr val="bg1">
              <a:lumMod val="95000"/>
            </a:schemeClr>
          </a:solidFill>
        </p:spPr>
      </p:pic>
      <p:sp>
        <p:nvSpPr>
          <p:cNvPr id="2" name="CasellaDiTesto 1"/>
          <p:cNvSpPr txBox="1"/>
          <p:nvPr/>
        </p:nvSpPr>
        <p:spPr>
          <a:xfrm>
            <a:off x="2411760" y="3212976"/>
            <a:ext cx="3236784" cy="369332"/>
          </a:xfrm>
          <a:prstGeom prst="rect">
            <a:avLst/>
          </a:prstGeom>
          <a:noFill/>
        </p:spPr>
        <p:txBody>
          <a:bodyPr wrap="none" rtlCol="0">
            <a:spAutoFit/>
          </a:bodyPr>
          <a:lstStyle/>
          <a:p>
            <a:r>
              <a:rPr lang="it-IT" dirty="0" smtClean="0"/>
              <a:t>Eh, Questa mi sa che la so….</a:t>
            </a:r>
            <a:endParaRPr lang="it-IT" dirty="0"/>
          </a:p>
        </p:txBody>
      </p:sp>
      <p:sp>
        <p:nvSpPr>
          <p:cNvPr id="7" name="CasellaDiTesto 6"/>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43556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30</a:t>
            </a:fld>
            <a:endParaRPr lang="en-GB" altLang="it-IT"/>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18" y="269584"/>
            <a:ext cx="4956043" cy="2787774"/>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3" y="3057358"/>
            <a:ext cx="4956043" cy="3662530"/>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16158"/>
            <a:ext cx="4231837" cy="4218613"/>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350" y="168102"/>
            <a:ext cx="5115699" cy="2736304"/>
          </a:xfrm>
          <a:prstGeom prst="rect">
            <a:avLst/>
          </a:prstGeom>
        </p:spPr>
      </p:pic>
    </p:spTree>
    <p:extLst>
      <p:ext uri="{BB962C8B-B14F-4D97-AF65-F5344CB8AC3E}">
        <p14:creationId xmlns:p14="http://schemas.microsoft.com/office/powerpoint/2010/main" val="2932988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3"/>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E484699A-7FA7-4E5A-A09E-7C3A21803D91}" type="slidenum">
              <a:rPr lang="en-GB" altLang="it-IT" sz="1400" smtClean="0"/>
              <a:pPr>
                <a:lnSpc>
                  <a:spcPct val="100000"/>
                </a:lnSpc>
                <a:spcBef>
                  <a:spcPct val="0"/>
                </a:spcBef>
                <a:buFont typeface="Arial" panose="020B0604020202020204" pitchFamily="34" charset="0"/>
                <a:buNone/>
              </a:pPr>
              <a:t>31</a:t>
            </a:fld>
            <a:endParaRPr lang="en-GB" altLang="it-IT" sz="1400" smtClean="0"/>
          </a:p>
        </p:txBody>
      </p:sp>
      <p:sp>
        <p:nvSpPr>
          <p:cNvPr id="21507" name="Titolo 1"/>
          <p:cNvSpPr>
            <a:spLocks/>
          </p:cNvSpPr>
          <p:nvPr/>
        </p:nvSpPr>
        <p:spPr bwMode="auto">
          <a:xfrm>
            <a:off x="107504" y="123825"/>
            <a:ext cx="924674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200" dirty="0" smtClean="0"/>
              <a:t>Come identificare gli acceleratori cosmici</a:t>
            </a:r>
            <a:endParaRPr lang="it-IT" altLang="it-IT" sz="2200" dirty="0"/>
          </a:p>
        </p:txBody>
      </p:sp>
      <p:sp>
        <p:nvSpPr>
          <p:cNvPr id="21508" name="Segnaposto contenuto 3"/>
          <p:cNvSpPr>
            <a:spLocks/>
          </p:cNvSpPr>
          <p:nvPr/>
        </p:nvSpPr>
        <p:spPr bwMode="auto">
          <a:xfrm>
            <a:off x="0" y="5154613"/>
            <a:ext cx="9144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80000"/>
              </a:lnSpc>
              <a:spcBef>
                <a:spcPct val="20000"/>
              </a:spcBef>
              <a:buFont typeface="Times New Roman" panose="02020603050405020304" pitchFamily="18" charset="0"/>
              <a:buNone/>
            </a:pPr>
            <a:r>
              <a:rPr lang="it-IT" altLang="it-IT" sz="2400" dirty="0" smtClean="0">
                <a:latin typeface="Times New Roman" panose="02020603050405020304" pitchFamily="18" charset="0"/>
              </a:rPr>
              <a:t>Fotoni di alta energia: abbondanti, ma assorbiti da polveri</a:t>
            </a:r>
            <a:endParaRPr lang="it-IT" altLang="it-IT" sz="2400" dirty="0">
              <a:latin typeface="Times New Roman" panose="02020603050405020304" pitchFamily="18" charset="0"/>
            </a:endParaRPr>
          </a:p>
          <a:p>
            <a:pPr defTabSz="914400" eaLnBrk="1" hangingPunct="1">
              <a:lnSpc>
                <a:spcPct val="80000"/>
              </a:lnSpc>
              <a:spcBef>
                <a:spcPct val="20000"/>
              </a:spcBef>
              <a:buFont typeface="Times New Roman" panose="02020603050405020304" pitchFamily="18" charset="0"/>
              <a:buNone/>
            </a:pPr>
            <a:r>
              <a:rPr lang="it-IT" altLang="it-IT" sz="2400" dirty="0" smtClean="0">
                <a:latin typeface="Times New Roman" panose="02020603050405020304" pitchFamily="18" charset="0"/>
              </a:rPr>
              <a:t>Raggi Cosmici: direzione resa casuale dai campi magnetici</a:t>
            </a:r>
          </a:p>
          <a:p>
            <a:pPr defTabSz="914400" eaLnBrk="1" hangingPunct="1">
              <a:lnSpc>
                <a:spcPct val="80000"/>
              </a:lnSpc>
              <a:spcBef>
                <a:spcPct val="20000"/>
              </a:spcBef>
              <a:buFont typeface="Times New Roman" panose="02020603050405020304" pitchFamily="18" charset="0"/>
              <a:buNone/>
            </a:pPr>
            <a:r>
              <a:rPr lang="it-IT" altLang="it-IT" sz="2400" dirty="0" smtClean="0">
                <a:latin typeface="Times New Roman" panose="02020603050405020304" pitchFamily="18" charset="0"/>
              </a:rPr>
              <a:t>Neutrini: richiedono rivelatori di volumi enormi</a:t>
            </a:r>
            <a:endParaRPr lang="it-IT" altLang="it-IT" sz="2400" dirty="0">
              <a:latin typeface="Times New Roman" panose="02020603050405020304" pitchFamily="18" charset="0"/>
            </a:endParaRPr>
          </a:p>
          <a:p>
            <a:pPr defTabSz="914400" eaLnBrk="1" hangingPunct="1">
              <a:lnSpc>
                <a:spcPct val="80000"/>
              </a:lnSpc>
              <a:spcBef>
                <a:spcPct val="20000"/>
              </a:spcBef>
              <a:buFont typeface="Times New Roman" panose="02020603050405020304" pitchFamily="18" charset="0"/>
              <a:buNone/>
            </a:pPr>
            <a:r>
              <a:rPr lang="it-IT" altLang="it-IT" sz="2400" dirty="0">
                <a:latin typeface="Times New Roman" panose="02020603050405020304" pitchFamily="18" charset="0"/>
              </a:rPr>
              <a:t>UHECR: </a:t>
            </a:r>
            <a:r>
              <a:rPr lang="it-IT" altLang="it-IT" sz="2400" dirty="0" smtClean="0">
                <a:latin typeface="Times New Roman" panose="02020603050405020304" pitchFamily="18" charset="0"/>
              </a:rPr>
              <a:t>non eccessivamente deviati ma solo da universo «vicino»</a:t>
            </a:r>
            <a:endParaRPr lang="it-IT" altLang="it-IT" sz="2400" dirty="0">
              <a:latin typeface="Times New Roman" panose="02020603050405020304" pitchFamily="18" charset="0"/>
            </a:endParaRPr>
          </a:p>
        </p:txBody>
      </p:sp>
      <p:sp>
        <p:nvSpPr>
          <p:cNvPr id="21509" name="Rectangle 4" descr="stars"/>
          <p:cNvSpPr>
            <a:spLocks noChangeArrowheads="1"/>
          </p:cNvSpPr>
          <p:nvPr/>
        </p:nvSpPr>
        <p:spPr bwMode="auto">
          <a:xfrm>
            <a:off x="0" y="881063"/>
            <a:ext cx="9144000" cy="4114800"/>
          </a:xfrm>
          <a:prstGeom prst="rect">
            <a:avLst/>
          </a:prstGeom>
          <a:blipFill dpi="0" rotWithShape="0">
            <a:blip r:embed="rId2"/>
            <a:srcRect/>
            <a:stretch>
              <a:fillRect/>
            </a:stretch>
          </a:blipFill>
          <a:ln w="9525">
            <a:solidFill>
              <a:schemeClr val="tx1"/>
            </a:solidFill>
            <a:miter lim="800000"/>
            <a:headEnd/>
            <a:tailEnd/>
          </a:ln>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endParaRPr lang="en-US" altLang="it-IT" sz="1800">
              <a:solidFill>
                <a:schemeClr val="tx1"/>
              </a:solidFill>
              <a:latin typeface="Gill Sans MT" panose="020B0502020104020203" pitchFamily="34" charset="0"/>
              <a:cs typeface="Arial" panose="020B0604020202020204" pitchFamily="34" charset="0"/>
            </a:endParaRPr>
          </a:p>
        </p:txBody>
      </p:sp>
      <p:pic>
        <p:nvPicPr>
          <p:cNvPr id="21510" name="Picture 5" descr="earthtrasp"/>
          <p:cNvPicPr>
            <a:picLocks noChangeAspect="1" noChangeArrowheads="1"/>
          </p:cNvPicPr>
          <p:nvPr/>
        </p:nvPicPr>
        <p:blipFill>
          <a:blip r:embed="rId3" cstate="print">
            <a:extLst>
              <a:ext uri="{28A0092B-C50C-407E-A947-70E740481C1C}">
                <a14:useLocalDpi xmlns:a14="http://schemas.microsoft.com/office/drawing/2010/main" val="0"/>
              </a:ext>
            </a:extLst>
          </a:blip>
          <a:srcRect l="3008" t="3024" r="3008" b="3024"/>
          <a:stretch>
            <a:fillRect/>
          </a:stretch>
        </p:blipFill>
        <p:spPr bwMode="auto">
          <a:xfrm>
            <a:off x="573088" y="1868488"/>
            <a:ext cx="1066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agn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0088" y="2097088"/>
            <a:ext cx="1752600"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7" descr="cra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288" y="1968500"/>
            <a:ext cx="11699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8"/>
          <p:cNvSpPr txBox="1">
            <a:spLocks noChangeArrowheads="1"/>
          </p:cNvSpPr>
          <p:nvPr/>
        </p:nvSpPr>
        <p:spPr bwMode="auto">
          <a:xfrm>
            <a:off x="573088" y="4306888"/>
            <a:ext cx="3363912"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400" b="1">
                <a:solidFill>
                  <a:srgbClr val="00FFFF"/>
                </a:solidFill>
                <a:latin typeface="Tahoma" panose="020B0604030504040204" pitchFamily="34" charset="0"/>
                <a:cs typeface="Arial" panose="020B0604020202020204" pitchFamily="34" charset="0"/>
              </a:rPr>
              <a:t>1 parsec (pc) = 3.26 light years (ly)</a:t>
            </a:r>
            <a:endParaRPr lang="en-GB" altLang="it-IT" sz="1400" b="1">
              <a:solidFill>
                <a:schemeClr val="tx1"/>
              </a:solidFill>
              <a:latin typeface="Tahoma" panose="020B0604030504040204" pitchFamily="34" charset="0"/>
              <a:cs typeface="Arial" panose="020B0604020202020204" pitchFamily="34" charset="0"/>
            </a:endParaRPr>
          </a:p>
        </p:txBody>
      </p:sp>
      <p:pic>
        <p:nvPicPr>
          <p:cNvPr id="21514" name="Picture 9" descr="M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4288" y="1725613"/>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10"/>
          <p:cNvGrpSpPr>
            <a:grpSpLocks/>
          </p:cNvGrpSpPr>
          <p:nvPr/>
        </p:nvGrpSpPr>
        <p:grpSpPr bwMode="auto">
          <a:xfrm>
            <a:off x="1411288" y="1716088"/>
            <a:ext cx="5562600" cy="2514600"/>
            <a:chOff x="816" y="2304"/>
            <a:chExt cx="3504" cy="1584"/>
          </a:xfrm>
        </p:grpSpPr>
        <p:sp>
          <p:nvSpPr>
            <p:cNvPr id="21521" name="Line 11"/>
            <p:cNvSpPr>
              <a:spLocks noChangeShapeType="1"/>
            </p:cNvSpPr>
            <p:nvPr/>
          </p:nvSpPr>
          <p:spPr bwMode="auto">
            <a:xfrm flipH="1" flipV="1">
              <a:off x="2688" y="2880"/>
              <a:ext cx="1632" cy="48"/>
            </a:xfrm>
            <a:prstGeom prst="line">
              <a:avLst/>
            </a:prstGeom>
            <a:noFill/>
            <a:ln w="28575">
              <a:solidFill>
                <a:srgbClr val="FFCC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it-IT"/>
            </a:p>
          </p:txBody>
        </p:sp>
        <p:sp>
          <p:nvSpPr>
            <p:cNvPr id="21522" name="Freeform 12"/>
            <p:cNvSpPr>
              <a:spLocks/>
            </p:cNvSpPr>
            <p:nvPr/>
          </p:nvSpPr>
          <p:spPr bwMode="auto">
            <a:xfrm>
              <a:off x="816" y="3104"/>
              <a:ext cx="3504" cy="784"/>
            </a:xfrm>
            <a:custGeom>
              <a:avLst/>
              <a:gdLst>
                <a:gd name="T0" fmla="*/ 3504 w 3504"/>
                <a:gd name="T1" fmla="*/ 0 h 784"/>
                <a:gd name="T2" fmla="*/ 1920 w 3504"/>
                <a:gd name="T3" fmla="*/ 96 h 784"/>
                <a:gd name="T4" fmla="*/ 1296 w 3504"/>
                <a:gd name="T5" fmla="*/ 288 h 784"/>
                <a:gd name="T6" fmla="*/ 864 w 3504"/>
                <a:gd name="T7" fmla="*/ 576 h 784"/>
                <a:gd name="T8" fmla="*/ 528 w 3504"/>
                <a:gd name="T9" fmla="*/ 768 h 784"/>
                <a:gd name="T10" fmla="*/ 240 w 3504"/>
                <a:gd name="T11" fmla="*/ 480 h 784"/>
                <a:gd name="T12" fmla="*/ 0 w 3504"/>
                <a:gd name="T13" fmla="*/ 0 h 784"/>
                <a:gd name="T14" fmla="*/ 0 60000 65536"/>
                <a:gd name="T15" fmla="*/ 0 60000 65536"/>
                <a:gd name="T16" fmla="*/ 0 60000 65536"/>
                <a:gd name="T17" fmla="*/ 0 60000 65536"/>
                <a:gd name="T18" fmla="*/ 0 60000 65536"/>
                <a:gd name="T19" fmla="*/ 0 60000 65536"/>
                <a:gd name="T20" fmla="*/ 0 60000 65536"/>
                <a:gd name="T21" fmla="*/ 0 w 3504"/>
                <a:gd name="T22" fmla="*/ 0 h 784"/>
                <a:gd name="T23" fmla="*/ 3504 w 3504"/>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784">
                  <a:moveTo>
                    <a:pt x="3504" y="0"/>
                  </a:moveTo>
                  <a:cubicBezTo>
                    <a:pt x="2896" y="24"/>
                    <a:pt x="2288" y="48"/>
                    <a:pt x="1920" y="96"/>
                  </a:cubicBezTo>
                  <a:cubicBezTo>
                    <a:pt x="1552" y="144"/>
                    <a:pt x="1472" y="208"/>
                    <a:pt x="1296" y="288"/>
                  </a:cubicBezTo>
                  <a:cubicBezTo>
                    <a:pt x="1120" y="368"/>
                    <a:pt x="992" y="496"/>
                    <a:pt x="864" y="576"/>
                  </a:cubicBezTo>
                  <a:cubicBezTo>
                    <a:pt x="736" y="656"/>
                    <a:pt x="632" y="784"/>
                    <a:pt x="528" y="768"/>
                  </a:cubicBezTo>
                  <a:cubicBezTo>
                    <a:pt x="424" y="752"/>
                    <a:pt x="328" y="608"/>
                    <a:pt x="240" y="480"/>
                  </a:cubicBezTo>
                  <a:cubicBezTo>
                    <a:pt x="152" y="352"/>
                    <a:pt x="76" y="176"/>
                    <a:pt x="0" y="0"/>
                  </a:cubicBezTo>
                </a:path>
              </a:pathLst>
            </a:custGeom>
            <a:noFill/>
            <a:ln w="28575" cmpd="sng">
              <a:solidFill>
                <a:srgbClr val="00FF00"/>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1523" name="Text Box 13"/>
            <p:cNvSpPr txBox="1">
              <a:spLocks noChangeArrowheads="1"/>
            </p:cNvSpPr>
            <p:nvPr/>
          </p:nvSpPr>
          <p:spPr bwMode="auto">
            <a:xfrm>
              <a:off x="2426" y="2908"/>
              <a:ext cx="16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FFCC00"/>
                  </a:solidFill>
                  <a:latin typeface="Tahoma" panose="020B0604030504040204" pitchFamily="34" charset="0"/>
                  <a:cs typeface="Arial" panose="020B0604020202020204" pitchFamily="34" charset="0"/>
                </a:rPr>
                <a:t>gammas  (0.01 - 1 Mpc)</a:t>
              </a:r>
              <a:endParaRPr lang="en-GB" altLang="it-IT" sz="2400">
                <a:solidFill>
                  <a:schemeClr val="tx1"/>
                </a:solidFill>
                <a:latin typeface="Times New Roman" panose="02020603050405020304" pitchFamily="18" charset="0"/>
                <a:cs typeface="Arial" panose="020B0604020202020204" pitchFamily="34" charset="0"/>
              </a:endParaRPr>
            </a:p>
          </p:txBody>
        </p:sp>
        <p:grpSp>
          <p:nvGrpSpPr>
            <p:cNvPr id="21524" name="Group 14"/>
            <p:cNvGrpSpPr>
              <a:grpSpLocks/>
            </p:cNvGrpSpPr>
            <p:nvPr/>
          </p:nvGrpSpPr>
          <p:grpSpPr bwMode="auto">
            <a:xfrm>
              <a:off x="1968" y="2304"/>
              <a:ext cx="2352" cy="432"/>
              <a:chOff x="1968" y="2304"/>
              <a:chExt cx="2352" cy="432"/>
            </a:xfrm>
          </p:grpSpPr>
          <p:sp>
            <p:nvSpPr>
              <p:cNvPr id="21526" name="Text Box 15"/>
              <p:cNvSpPr txBox="1">
                <a:spLocks noChangeArrowheads="1"/>
              </p:cNvSpPr>
              <p:nvPr/>
            </p:nvSpPr>
            <p:spPr bwMode="auto">
              <a:xfrm>
                <a:off x="2112" y="2304"/>
                <a:ext cx="200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00FF00"/>
                    </a:solidFill>
                    <a:latin typeface="Tahoma" panose="020B0604030504040204" pitchFamily="34" charset="0"/>
                    <a:cs typeface="Arial" panose="020B0604020202020204" pitchFamily="34" charset="0"/>
                  </a:rPr>
                  <a:t>protons E&gt;10</a:t>
                </a:r>
                <a:r>
                  <a:rPr lang="en-GB" altLang="it-IT" sz="1600" b="1" baseline="30000">
                    <a:solidFill>
                      <a:srgbClr val="00FF00"/>
                    </a:solidFill>
                    <a:latin typeface="Tahoma" panose="020B0604030504040204" pitchFamily="34" charset="0"/>
                    <a:cs typeface="Arial" panose="020B0604020202020204" pitchFamily="34" charset="0"/>
                  </a:rPr>
                  <a:t>19</a:t>
                </a:r>
                <a:r>
                  <a:rPr lang="en-GB" altLang="it-IT" sz="1600" b="1">
                    <a:solidFill>
                      <a:srgbClr val="00FF00"/>
                    </a:solidFill>
                    <a:latin typeface="Tahoma" panose="020B0604030504040204" pitchFamily="34" charset="0"/>
                    <a:cs typeface="Arial" panose="020B0604020202020204" pitchFamily="34" charset="0"/>
                  </a:rPr>
                  <a:t> eV (100 Mpc)</a:t>
                </a:r>
                <a:endParaRPr lang="en-GB" altLang="it-IT" sz="2400">
                  <a:solidFill>
                    <a:schemeClr val="tx1"/>
                  </a:solidFill>
                  <a:latin typeface="Times New Roman" panose="02020603050405020304" pitchFamily="18" charset="0"/>
                  <a:cs typeface="Arial" panose="020B0604020202020204" pitchFamily="34" charset="0"/>
                </a:endParaRPr>
              </a:p>
            </p:txBody>
          </p:sp>
          <p:sp>
            <p:nvSpPr>
              <p:cNvPr id="21527" name="Freeform 16"/>
              <p:cNvSpPr>
                <a:spLocks/>
              </p:cNvSpPr>
              <p:nvPr/>
            </p:nvSpPr>
            <p:spPr bwMode="auto">
              <a:xfrm>
                <a:off x="1968" y="2544"/>
                <a:ext cx="2352" cy="192"/>
              </a:xfrm>
              <a:custGeom>
                <a:avLst/>
                <a:gdLst>
                  <a:gd name="T0" fmla="*/ 2401 w 2304"/>
                  <a:gd name="T1" fmla="*/ 64 h 576"/>
                  <a:gd name="T2" fmla="*/ 950 w 2304"/>
                  <a:gd name="T3" fmla="*/ 53 h 576"/>
                  <a:gd name="T4" fmla="*/ 0 w 2304"/>
                  <a:gd name="T5" fmla="*/ 0 h 576"/>
                  <a:gd name="T6" fmla="*/ 0 60000 65536"/>
                  <a:gd name="T7" fmla="*/ 0 60000 65536"/>
                  <a:gd name="T8" fmla="*/ 0 60000 65536"/>
                  <a:gd name="T9" fmla="*/ 0 w 2304"/>
                  <a:gd name="T10" fmla="*/ 0 h 576"/>
                  <a:gd name="T11" fmla="*/ 2304 w 2304"/>
                  <a:gd name="T12" fmla="*/ 576 h 576"/>
                </a:gdLst>
                <a:ahLst/>
                <a:cxnLst>
                  <a:cxn ang="T6">
                    <a:pos x="T0" y="T1"/>
                  </a:cxn>
                  <a:cxn ang="T7">
                    <a:pos x="T2" y="T3"/>
                  </a:cxn>
                  <a:cxn ang="T8">
                    <a:pos x="T4" y="T5"/>
                  </a:cxn>
                </a:cxnLst>
                <a:rect l="T9" t="T10" r="T11" b="T12"/>
                <a:pathLst>
                  <a:path w="2304" h="576">
                    <a:moveTo>
                      <a:pt x="2304" y="576"/>
                    </a:moveTo>
                    <a:cubicBezTo>
                      <a:pt x="1800" y="576"/>
                      <a:pt x="1296" y="576"/>
                      <a:pt x="912" y="480"/>
                    </a:cubicBezTo>
                    <a:cubicBezTo>
                      <a:pt x="528" y="384"/>
                      <a:pt x="264" y="192"/>
                      <a:pt x="0" y="0"/>
                    </a:cubicBezTo>
                  </a:path>
                </a:pathLst>
              </a:custGeom>
              <a:noFill/>
              <a:ln w="28575" cmpd="sng">
                <a:solidFill>
                  <a:srgbClr val="00FF00"/>
                </a:solidFill>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21525" name="Text Box 17"/>
            <p:cNvSpPr txBox="1">
              <a:spLocks noChangeArrowheads="1"/>
            </p:cNvSpPr>
            <p:nvPr/>
          </p:nvSpPr>
          <p:spPr bwMode="auto">
            <a:xfrm>
              <a:off x="2688" y="3244"/>
              <a:ext cx="13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00FF00"/>
                  </a:solidFill>
                  <a:latin typeface="Tahoma" panose="020B0604030504040204" pitchFamily="34" charset="0"/>
                  <a:cs typeface="Arial" panose="020B0604020202020204" pitchFamily="34" charset="0"/>
                </a:rPr>
                <a:t>protons E&lt;10</a:t>
              </a:r>
              <a:r>
                <a:rPr lang="en-GB" altLang="it-IT" sz="1600" b="1" baseline="30000">
                  <a:solidFill>
                    <a:srgbClr val="00FF00"/>
                  </a:solidFill>
                  <a:latin typeface="Tahoma" panose="020B0604030504040204" pitchFamily="34" charset="0"/>
                  <a:cs typeface="Arial" panose="020B0604020202020204" pitchFamily="34" charset="0"/>
                </a:rPr>
                <a:t>19</a:t>
              </a:r>
              <a:r>
                <a:rPr lang="en-GB" altLang="it-IT" sz="1600" b="1">
                  <a:solidFill>
                    <a:srgbClr val="00FF00"/>
                  </a:solidFill>
                  <a:latin typeface="Tahoma" panose="020B0604030504040204" pitchFamily="34" charset="0"/>
                  <a:cs typeface="Arial" panose="020B0604020202020204" pitchFamily="34" charset="0"/>
                </a:rPr>
                <a:t> eV</a:t>
              </a:r>
              <a:endParaRPr lang="en-GB" altLang="it-IT" sz="2400">
                <a:solidFill>
                  <a:schemeClr val="tx1"/>
                </a:solidFill>
                <a:latin typeface="Times New Roman" panose="02020603050405020304" pitchFamily="18" charset="0"/>
                <a:cs typeface="Arial" panose="020B0604020202020204" pitchFamily="34" charset="0"/>
              </a:endParaRPr>
            </a:p>
          </p:txBody>
        </p:sp>
      </p:grpSp>
      <p:grpSp>
        <p:nvGrpSpPr>
          <p:cNvPr id="21516" name="Group 18"/>
          <p:cNvGrpSpPr>
            <a:grpSpLocks/>
          </p:cNvGrpSpPr>
          <p:nvPr/>
        </p:nvGrpSpPr>
        <p:grpSpPr bwMode="auto">
          <a:xfrm>
            <a:off x="1639888" y="2325688"/>
            <a:ext cx="5334000" cy="412750"/>
            <a:chOff x="960" y="2688"/>
            <a:chExt cx="3360" cy="260"/>
          </a:xfrm>
        </p:grpSpPr>
        <p:sp>
          <p:nvSpPr>
            <p:cNvPr id="21519" name="Line 19"/>
            <p:cNvSpPr>
              <a:spLocks noChangeShapeType="1"/>
            </p:cNvSpPr>
            <p:nvPr/>
          </p:nvSpPr>
          <p:spPr bwMode="auto">
            <a:xfrm flipH="1" flipV="1">
              <a:off x="960" y="2688"/>
              <a:ext cx="3360" cy="144"/>
            </a:xfrm>
            <a:prstGeom prst="line">
              <a:avLst/>
            </a:prstGeom>
            <a:noFill/>
            <a:ln w="28575">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it-IT"/>
            </a:p>
          </p:txBody>
        </p:sp>
        <p:sp>
          <p:nvSpPr>
            <p:cNvPr id="21520" name="Text Box 20"/>
            <p:cNvSpPr txBox="1">
              <a:spLocks noChangeArrowheads="1"/>
            </p:cNvSpPr>
            <p:nvPr/>
          </p:nvSpPr>
          <p:spPr bwMode="auto">
            <a:xfrm>
              <a:off x="1008" y="2736"/>
              <a:ext cx="7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FF3300"/>
                  </a:solidFill>
                  <a:latin typeface="Tahoma" panose="020B0604030504040204" pitchFamily="34" charset="0"/>
                  <a:cs typeface="Arial" panose="020B0604020202020204" pitchFamily="34" charset="0"/>
                </a:rPr>
                <a:t>neutrinos</a:t>
              </a:r>
              <a:endParaRPr lang="en-GB" altLang="it-IT" sz="2400">
                <a:solidFill>
                  <a:srgbClr val="FF3300"/>
                </a:solidFill>
                <a:latin typeface="Times New Roman" panose="02020603050405020304" pitchFamily="18" charset="0"/>
                <a:cs typeface="Arial" panose="020B0604020202020204" pitchFamily="34" charset="0"/>
              </a:endParaRPr>
            </a:p>
          </p:txBody>
        </p:sp>
      </p:grpSp>
      <p:sp>
        <p:nvSpPr>
          <p:cNvPr id="21517" name="Text Box 21"/>
          <p:cNvSpPr txBox="1">
            <a:spLocks noChangeArrowheads="1"/>
          </p:cNvSpPr>
          <p:nvPr/>
        </p:nvSpPr>
        <p:spPr bwMode="auto">
          <a:xfrm>
            <a:off x="6745288" y="1944688"/>
            <a:ext cx="2117725"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FF3300"/>
                </a:solidFill>
                <a:latin typeface="Tahoma" panose="020B0604030504040204" pitchFamily="34" charset="0"/>
                <a:cs typeface="Arial" panose="020B0604020202020204" pitchFamily="34" charset="0"/>
              </a:rPr>
              <a:t>Cosmic accelerator</a:t>
            </a:r>
          </a:p>
        </p:txBody>
      </p:sp>
      <p:sp>
        <p:nvSpPr>
          <p:cNvPr id="21518" name="Segnaposto numero diapositiva 4"/>
          <p:cNvSpPr txBox="1">
            <a:spLocks noGrp="1"/>
          </p:cNvSpPr>
          <p:nvPr/>
        </p:nvSpPr>
        <p:spPr bwMode="auto">
          <a:xfrm>
            <a:off x="6791325" y="6362700"/>
            <a:ext cx="2352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5" tIns="50286" rIns="100565" bIns="50286" anchor="b"/>
          <a:lstStyle>
            <a:lvl1pPr defTabSz="911225">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defTabSz="911225">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defTabSz="911225">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defTabSz="911225">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defTabSz="911225">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911225"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911225"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911225"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911225"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r" eaLnBrk="1" hangingPunct="1">
              <a:lnSpc>
                <a:spcPct val="100000"/>
              </a:lnSpc>
              <a:spcBef>
                <a:spcPct val="0"/>
              </a:spcBef>
              <a:buClrTx/>
              <a:buSzTx/>
              <a:buFontTx/>
              <a:buNone/>
            </a:pPr>
            <a:fld id="{A8DB82BC-2FF7-483A-93BC-73B437E04985}" type="slidenum">
              <a:rPr lang="en-US" altLang="en-US" sz="1300">
                <a:solidFill>
                  <a:srgbClr val="FFFFCC"/>
                </a:solidFill>
                <a:latin typeface="Garamond" panose="02020404030301010803" pitchFamily="18" charset="0"/>
                <a:cs typeface="Arial" panose="020B0604020202020204" pitchFamily="34" charset="0"/>
              </a:rPr>
              <a:pPr algn="r" eaLnBrk="1" hangingPunct="1">
                <a:lnSpc>
                  <a:spcPct val="100000"/>
                </a:lnSpc>
                <a:spcBef>
                  <a:spcPct val="0"/>
                </a:spcBef>
                <a:buClrTx/>
                <a:buSzTx/>
                <a:buFontTx/>
                <a:buNone/>
              </a:pPr>
              <a:t>31</a:t>
            </a:fld>
            <a:r>
              <a:rPr lang="en-US" altLang="en-US" sz="1300">
                <a:solidFill>
                  <a:srgbClr val="FFFFCC"/>
                </a:solidFill>
                <a:latin typeface="Garamond" panose="02020404030301010803" pitchFamily="18" charset="0"/>
                <a:cs typeface="Arial" panose="020B0604020202020204" pitchFamily="34" charset="0"/>
              </a:rPr>
              <a:t>/51</a:t>
            </a:r>
          </a:p>
        </p:txBody>
      </p:sp>
      <p:sp>
        <p:nvSpPr>
          <p:cNvPr id="25" name="CasellaDiTesto 24"/>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32</a:t>
            </a:fld>
            <a:endParaRPr lang="en-GB" altLang="it-IT"/>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728663"/>
            <a:ext cx="4145280" cy="3322320"/>
          </a:xfrm>
          <a:prstGeom prst="rect">
            <a:avLst/>
          </a:prstGeom>
        </p:spPr>
      </p:pic>
      <p:sp>
        <p:nvSpPr>
          <p:cNvPr id="6" name="Titolo 1"/>
          <p:cNvSpPr>
            <a:spLocks/>
          </p:cNvSpPr>
          <p:nvPr/>
        </p:nvSpPr>
        <p:spPr bwMode="auto">
          <a:xfrm>
            <a:off x="107504" y="0"/>
            <a:ext cx="924674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200" dirty="0" smtClean="0"/>
              <a:t>Come identificare gli acceleratori cosmici</a:t>
            </a:r>
            <a:endParaRPr lang="it-IT" altLang="it-IT" sz="2200" dirty="0"/>
          </a:p>
        </p:txBody>
      </p:sp>
      <p:sp>
        <p:nvSpPr>
          <p:cNvPr id="7" name="CasellaDiTesto 6"/>
          <p:cNvSpPr txBox="1"/>
          <p:nvPr/>
        </p:nvSpPr>
        <p:spPr>
          <a:xfrm>
            <a:off x="4860031" y="980728"/>
            <a:ext cx="4283969" cy="923330"/>
          </a:xfrm>
          <a:prstGeom prst="rect">
            <a:avLst/>
          </a:prstGeom>
          <a:noFill/>
        </p:spPr>
        <p:txBody>
          <a:bodyPr wrap="square" rtlCol="0">
            <a:spAutoFit/>
          </a:bodyPr>
          <a:lstStyle/>
          <a:p>
            <a:r>
              <a:rPr lang="it-IT" dirty="0" smtClean="0"/>
              <a:t>I Raggi Cosmici sono particelle cariche e come tutte le particelle cariche sono deflessi in campi magnetici. </a:t>
            </a:r>
            <a:endParaRPr lang="it-IT" dirty="0"/>
          </a:p>
        </p:txBody>
      </p:sp>
      <p:sp>
        <p:nvSpPr>
          <p:cNvPr id="9" name="CasellaDiTesto 8"/>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5429075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33</a:t>
            </a:fld>
            <a:endParaRPr lang="en-GB" altLang="it-IT"/>
          </a:p>
        </p:txBody>
      </p:sp>
      <p:sp>
        <p:nvSpPr>
          <p:cNvPr id="6" name="Titolo 1"/>
          <p:cNvSpPr>
            <a:spLocks/>
          </p:cNvSpPr>
          <p:nvPr/>
        </p:nvSpPr>
        <p:spPr bwMode="auto">
          <a:xfrm>
            <a:off x="107504" y="0"/>
            <a:ext cx="924674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200" dirty="0" smtClean="0"/>
              <a:t>Come identificare gli acceleratori cosmici</a:t>
            </a:r>
            <a:endParaRPr lang="it-IT" altLang="it-IT" sz="2200" dirty="0"/>
          </a:p>
        </p:txBody>
      </p:sp>
      <p:sp>
        <p:nvSpPr>
          <p:cNvPr id="7" name="CasellaDiTesto 6"/>
          <p:cNvSpPr txBox="1"/>
          <p:nvPr/>
        </p:nvSpPr>
        <p:spPr>
          <a:xfrm>
            <a:off x="4860031" y="980728"/>
            <a:ext cx="4283969" cy="923330"/>
          </a:xfrm>
          <a:prstGeom prst="rect">
            <a:avLst/>
          </a:prstGeom>
          <a:noFill/>
        </p:spPr>
        <p:txBody>
          <a:bodyPr wrap="square" rtlCol="0">
            <a:spAutoFit/>
          </a:bodyPr>
          <a:lstStyle/>
          <a:p>
            <a:r>
              <a:rPr lang="it-IT" dirty="0" smtClean="0"/>
              <a:t>I Raggi Cosmici sono particelle cariche e come tutte le particelle cariche sono deflessi in campi magnetici. </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7" y="980728"/>
            <a:ext cx="4879444" cy="4085273"/>
          </a:xfrm>
          <a:prstGeom prst="rect">
            <a:avLst/>
          </a:prstGeom>
        </p:spPr>
      </p:pic>
      <p:sp>
        <p:nvSpPr>
          <p:cNvPr id="4" name="CasellaDiTesto 3"/>
          <p:cNvSpPr txBox="1"/>
          <p:nvPr/>
        </p:nvSpPr>
        <p:spPr>
          <a:xfrm>
            <a:off x="82774" y="5157192"/>
            <a:ext cx="4560133" cy="923330"/>
          </a:xfrm>
          <a:prstGeom prst="rect">
            <a:avLst/>
          </a:prstGeom>
          <a:noFill/>
        </p:spPr>
        <p:txBody>
          <a:bodyPr wrap="square" rtlCol="0">
            <a:spAutoFit/>
          </a:bodyPr>
          <a:lstStyle/>
          <a:p>
            <a:r>
              <a:rPr lang="it-IT" dirty="0" smtClean="0"/>
              <a:t>Simulazione NASA di possibili traiettorie di Raggi Cosmici nella nostra galassia a causa dei campi magnetici esistenti</a:t>
            </a:r>
            <a:endParaRPr lang="it-IT" dirty="0"/>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276872"/>
            <a:ext cx="4048125" cy="2533650"/>
          </a:xfrm>
          <a:prstGeom prst="rect">
            <a:avLst/>
          </a:prstGeom>
        </p:spPr>
      </p:pic>
      <p:sp>
        <p:nvSpPr>
          <p:cNvPr id="11" name="CasellaDiTesto 10"/>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4592819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3"/>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E484699A-7FA7-4E5A-A09E-7C3A21803D91}" type="slidenum">
              <a:rPr lang="en-GB" altLang="it-IT" sz="1400" smtClean="0"/>
              <a:pPr>
                <a:lnSpc>
                  <a:spcPct val="100000"/>
                </a:lnSpc>
                <a:spcBef>
                  <a:spcPct val="0"/>
                </a:spcBef>
                <a:buFont typeface="Arial" panose="020B0604020202020204" pitchFamily="34" charset="0"/>
                <a:buNone/>
              </a:pPr>
              <a:t>34</a:t>
            </a:fld>
            <a:endParaRPr lang="en-GB" altLang="it-IT" sz="1400" smtClean="0"/>
          </a:p>
        </p:txBody>
      </p:sp>
      <p:sp>
        <p:nvSpPr>
          <p:cNvPr id="21507" name="Titolo 1"/>
          <p:cNvSpPr>
            <a:spLocks/>
          </p:cNvSpPr>
          <p:nvPr/>
        </p:nvSpPr>
        <p:spPr bwMode="auto">
          <a:xfrm>
            <a:off x="107504" y="123825"/>
            <a:ext cx="924674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200" dirty="0" smtClean="0"/>
              <a:t>Come identificare gli acceleratori cosmici</a:t>
            </a:r>
            <a:endParaRPr lang="it-IT" altLang="it-IT" sz="2200" dirty="0"/>
          </a:p>
        </p:txBody>
      </p:sp>
      <p:sp>
        <p:nvSpPr>
          <p:cNvPr id="21508" name="Segnaposto contenuto 3"/>
          <p:cNvSpPr>
            <a:spLocks/>
          </p:cNvSpPr>
          <p:nvPr/>
        </p:nvSpPr>
        <p:spPr bwMode="auto">
          <a:xfrm>
            <a:off x="0" y="5154613"/>
            <a:ext cx="9144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80000"/>
              </a:lnSpc>
              <a:spcBef>
                <a:spcPct val="20000"/>
              </a:spcBef>
              <a:buFont typeface="Times New Roman" panose="02020603050405020304" pitchFamily="18" charset="0"/>
              <a:buNone/>
            </a:pPr>
            <a:r>
              <a:rPr lang="it-IT" altLang="it-IT" sz="2400" dirty="0" smtClean="0">
                <a:latin typeface="Times New Roman" panose="02020603050405020304" pitchFamily="18" charset="0"/>
              </a:rPr>
              <a:t>Fotoni di alta energia: abbondanti, ma assorbiti da polveri</a:t>
            </a:r>
            <a:endParaRPr lang="it-IT" altLang="it-IT" sz="2400" dirty="0">
              <a:latin typeface="Times New Roman" panose="02020603050405020304" pitchFamily="18" charset="0"/>
            </a:endParaRPr>
          </a:p>
          <a:p>
            <a:pPr defTabSz="914400" eaLnBrk="1" hangingPunct="1">
              <a:lnSpc>
                <a:spcPct val="80000"/>
              </a:lnSpc>
              <a:spcBef>
                <a:spcPct val="20000"/>
              </a:spcBef>
              <a:buFont typeface="Times New Roman" panose="02020603050405020304" pitchFamily="18" charset="0"/>
              <a:buNone/>
            </a:pPr>
            <a:r>
              <a:rPr lang="it-IT" altLang="it-IT" sz="2400" dirty="0" smtClean="0">
                <a:latin typeface="Times New Roman" panose="02020603050405020304" pitchFamily="18" charset="0"/>
              </a:rPr>
              <a:t>Raggi Cosmici: direzione resa casuale dai campi magnetici</a:t>
            </a:r>
          </a:p>
          <a:p>
            <a:pPr defTabSz="914400" eaLnBrk="1" hangingPunct="1">
              <a:lnSpc>
                <a:spcPct val="80000"/>
              </a:lnSpc>
              <a:spcBef>
                <a:spcPct val="20000"/>
              </a:spcBef>
              <a:buFont typeface="Times New Roman" panose="02020603050405020304" pitchFamily="18" charset="0"/>
              <a:buNone/>
            </a:pPr>
            <a:r>
              <a:rPr lang="it-IT" altLang="it-IT" sz="2400" dirty="0" smtClean="0">
                <a:latin typeface="Times New Roman" panose="02020603050405020304" pitchFamily="18" charset="0"/>
              </a:rPr>
              <a:t>Neutrini: richiedono rivelatori di volumi enormi</a:t>
            </a:r>
            <a:endParaRPr lang="it-IT" altLang="it-IT" sz="2400" dirty="0">
              <a:latin typeface="Times New Roman" panose="02020603050405020304" pitchFamily="18" charset="0"/>
            </a:endParaRPr>
          </a:p>
          <a:p>
            <a:pPr defTabSz="914400" eaLnBrk="1" hangingPunct="1">
              <a:lnSpc>
                <a:spcPct val="80000"/>
              </a:lnSpc>
              <a:spcBef>
                <a:spcPct val="20000"/>
              </a:spcBef>
              <a:buFont typeface="Times New Roman" panose="02020603050405020304" pitchFamily="18" charset="0"/>
              <a:buNone/>
            </a:pPr>
            <a:r>
              <a:rPr lang="it-IT" altLang="it-IT" sz="2400" dirty="0">
                <a:latin typeface="Times New Roman" panose="02020603050405020304" pitchFamily="18" charset="0"/>
              </a:rPr>
              <a:t>UHECR: </a:t>
            </a:r>
            <a:r>
              <a:rPr lang="it-IT" altLang="it-IT" sz="2400" dirty="0" smtClean="0">
                <a:latin typeface="Times New Roman" panose="02020603050405020304" pitchFamily="18" charset="0"/>
              </a:rPr>
              <a:t>non eccessivamente deviati ma solo da universo «vicino»</a:t>
            </a:r>
            <a:endParaRPr lang="it-IT" altLang="it-IT" sz="2400" dirty="0">
              <a:latin typeface="Times New Roman" panose="02020603050405020304" pitchFamily="18" charset="0"/>
            </a:endParaRPr>
          </a:p>
        </p:txBody>
      </p:sp>
      <p:sp>
        <p:nvSpPr>
          <p:cNvPr id="21509" name="Rectangle 4" descr="stars"/>
          <p:cNvSpPr>
            <a:spLocks noChangeArrowheads="1"/>
          </p:cNvSpPr>
          <p:nvPr/>
        </p:nvSpPr>
        <p:spPr bwMode="auto">
          <a:xfrm>
            <a:off x="0" y="881063"/>
            <a:ext cx="9144000" cy="4114800"/>
          </a:xfrm>
          <a:prstGeom prst="rect">
            <a:avLst/>
          </a:prstGeom>
          <a:blipFill dpi="0" rotWithShape="0">
            <a:blip r:embed="rId2"/>
            <a:srcRect/>
            <a:stretch>
              <a:fillRect/>
            </a:stretch>
          </a:blipFill>
          <a:ln w="9525">
            <a:solidFill>
              <a:schemeClr val="tx1"/>
            </a:solidFill>
            <a:miter lim="800000"/>
            <a:headEnd/>
            <a:tailEnd/>
          </a:ln>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endParaRPr lang="en-US" altLang="it-IT" sz="1800">
              <a:solidFill>
                <a:schemeClr val="tx1"/>
              </a:solidFill>
              <a:latin typeface="Gill Sans MT" panose="020B0502020104020203" pitchFamily="34" charset="0"/>
              <a:cs typeface="Arial" panose="020B0604020202020204" pitchFamily="34" charset="0"/>
            </a:endParaRPr>
          </a:p>
        </p:txBody>
      </p:sp>
      <p:pic>
        <p:nvPicPr>
          <p:cNvPr id="21510" name="Picture 5" descr="earthtrasp"/>
          <p:cNvPicPr>
            <a:picLocks noChangeAspect="1" noChangeArrowheads="1"/>
          </p:cNvPicPr>
          <p:nvPr/>
        </p:nvPicPr>
        <p:blipFill>
          <a:blip r:embed="rId3" cstate="print">
            <a:extLst>
              <a:ext uri="{28A0092B-C50C-407E-A947-70E740481C1C}">
                <a14:useLocalDpi xmlns:a14="http://schemas.microsoft.com/office/drawing/2010/main" val="0"/>
              </a:ext>
            </a:extLst>
          </a:blip>
          <a:srcRect l="3008" t="3024" r="3008" b="3024"/>
          <a:stretch>
            <a:fillRect/>
          </a:stretch>
        </p:blipFill>
        <p:spPr bwMode="auto">
          <a:xfrm>
            <a:off x="573088" y="1868488"/>
            <a:ext cx="1066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agn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0088" y="2097088"/>
            <a:ext cx="1752600"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7" descr="cra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288" y="1968500"/>
            <a:ext cx="11699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8"/>
          <p:cNvSpPr txBox="1">
            <a:spLocks noChangeArrowheads="1"/>
          </p:cNvSpPr>
          <p:nvPr/>
        </p:nvSpPr>
        <p:spPr bwMode="auto">
          <a:xfrm>
            <a:off x="573088" y="4306888"/>
            <a:ext cx="3363912"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400" b="1">
                <a:solidFill>
                  <a:srgbClr val="00FFFF"/>
                </a:solidFill>
                <a:latin typeface="Tahoma" panose="020B0604030504040204" pitchFamily="34" charset="0"/>
                <a:cs typeface="Arial" panose="020B0604020202020204" pitchFamily="34" charset="0"/>
              </a:rPr>
              <a:t>1 parsec (pc) = 3.26 light years (ly)</a:t>
            </a:r>
            <a:endParaRPr lang="en-GB" altLang="it-IT" sz="1400" b="1">
              <a:solidFill>
                <a:schemeClr val="tx1"/>
              </a:solidFill>
              <a:latin typeface="Tahoma" panose="020B0604030504040204" pitchFamily="34" charset="0"/>
              <a:cs typeface="Arial" panose="020B0604020202020204" pitchFamily="34" charset="0"/>
            </a:endParaRPr>
          </a:p>
        </p:txBody>
      </p:sp>
      <p:pic>
        <p:nvPicPr>
          <p:cNvPr id="21514" name="Picture 9" descr="M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4288" y="1725613"/>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10"/>
          <p:cNvGrpSpPr>
            <a:grpSpLocks/>
          </p:cNvGrpSpPr>
          <p:nvPr/>
        </p:nvGrpSpPr>
        <p:grpSpPr bwMode="auto">
          <a:xfrm>
            <a:off x="1411288" y="1716088"/>
            <a:ext cx="5562600" cy="2514600"/>
            <a:chOff x="816" y="2304"/>
            <a:chExt cx="3504" cy="1584"/>
          </a:xfrm>
        </p:grpSpPr>
        <p:sp>
          <p:nvSpPr>
            <p:cNvPr id="21521" name="Line 11"/>
            <p:cNvSpPr>
              <a:spLocks noChangeShapeType="1"/>
            </p:cNvSpPr>
            <p:nvPr/>
          </p:nvSpPr>
          <p:spPr bwMode="auto">
            <a:xfrm flipH="1" flipV="1">
              <a:off x="2688" y="2880"/>
              <a:ext cx="1632" cy="48"/>
            </a:xfrm>
            <a:prstGeom prst="line">
              <a:avLst/>
            </a:prstGeom>
            <a:noFill/>
            <a:ln w="28575">
              <a:solidFill>
                <a:srgbClr val="FFCC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it-IT"/>
            </a:p>
          </p:txBody>
        </p:sp>
        <p:sp>
          <p:nvSpPr>
            <p:cNvPr id="21522" name="Freeform 12"/>
            <p:cNvSpPr>
              <a:spLocks/>
            </p:cNvSpPr>
            <p:nvPr/>
          </p:nvSpPr>
          <p:spPr bwMode="auto">
            <a:xfrm>
              <a:off x="816" y="3104"/>
              <a:ext cx="3504" cy="784"/>
            </a:xfrm>
            <a:custGeom>
              <a:avLst/>
              <a:gdLst>
                <a:gd name="T0" fmla="*/ 3504 w 3504"/>
                <a:gd name="T1" fmla="*/ 0 h 784"/>
                <a:gd name="T2" fmla="*/ 1920 w 3504"/>
                <a:gd name="T3" fmla="*/ 96 h 784"/>
                <a:gd name="T4" fmla="*/ 1296 w 3504"/>
                <a:gd name="T5" fmla="*/ 288 h 784"/>
                <a:gd name="T6" fmla="*/ 864 w 3504"/>
                <a:gd name="T7" fmla="*/ 576 h 784"/>
                <a:gd name="T8" fmla="*/ 528 w 3504"/>
                <a:gd name="T9" fmla="*/ 768 h 784"/>
                <a:gd name="T10" fmla="*/ 240 w 3504"/>
                <a:gd name="T11" fmla="*/ 480 h 784"/>
                <a:gd name="T12" fmla="*/ 0 w 3504"/>
                <a:gd name="T13" fmla="*/ 0 h 784"/>
                <a:gd name="T14" fmla="*/ 0 60000 65536"/>
                <a:gd name="T15" fmla="*/ 0 60000 65536"/>
                <a:gd name="T16" fmla="*/ 0 60000 65536"/>
                <a:gd name="T17" fmla="*/ 0 60000 65536"/>
                <a:gd name="T18" fmla="*/ 0 60000 65536"/>
                <a:gd name="T19" fmla="*/ 0 60000 65536"/>
                <a:gd name="T20" fmla="*/ 0 60000 65536"/>
                <a:gd name="T21" fmla="*/ 0 w 3504"/>
                <a:gd name="T22" fmla="*/ 0 h 784"/>
                <a:gd name="T23" fmla="*/ 3504 w 3504"/>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784">
                  <a:moveTo>
                    <a:pt x="3504" y="0"/>
                  </a:moveTo>
                  <a:cubicBezTo>
                    <a:pt x="2896" y="24"/>
                    <a:pt x="2288" y="48"/>
                    <a:pt x="1920" y="96"/>
                  </a:cubicBezTo>
                  <a:cubicBezTo>
                    <a:pt x="1552" y="144"/>
                    <a:pt x="1472" y="208"/>
                    <a:pt x="1296" y="288"/>
                  </a:cubicBezTo>
                  <a:cubicBezTo>
                    <a:pt x="1120" y="368"/>
                    <a:pt x="992" y="496"/>
                    <a:pt x="864" y="576"/>
                  </a:cubicBezTo>
                  <a:cubicBezTo>
                    <a:pt x="736" y="656"/>
                    <a:pt x="632" y="784"/>
                    <a:pt x="528" y="768"/>
                  </a:cubicBezTo>
                  <a:cubicBezTo>
                    <a:pt x="424" y="752"/>
                    <a:pt x="328" y="608"/>
                    <a:pt x="240" y="480"/>
                  </a:cubicBezTo>
                  <a:cubicBezTo>
                    <a:pt x="152" y="352"/>
                    <a:pt x="76" y="176"/>
                    <a:pt x="0" y="0"/>
                  </a:cubicBezTo>
                </a:path>
              </a:pathLst>
            </a:custGeom>
            <a:noFill/>
            <a:ln w="28575" cmpd="sng">
              <a:solidFill>
                <a:srgbClr val="00FF00"/>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1523" name="Text Box 13"/>
            <p:cNvSpPr txBox="1">
              <a:spLocks noChangeArrowheads="1"/>
            </p:cNvSpPr>
            <p:nvPr/>
          </p:nvSpPr>
          <p:spPr bwMode="auto">
            <a:xfrm>
              <a:off x="2426" y="2908"/>
              <a:ext cx="16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FFCC00"/>
                  </a:solidFill>
                  <a:latin typeface="Tahoma" panose="020B0604030504040204" pitchFamily="34" charset="0"/>
                  <a:cs typeface="Arial" panose="020B0604020202020204" pitchFamily="34" charset="0"/>
                </a:rPr>
                <a:t>gammas  (0.01 - 1 Mpc)</a:t>
              </a:r>
              <a:endParaRPr lang="en-GB" altLang="it-IT" sz="2400">
                <a:solidFill>
                  <a:schemeClr val="tx1"/>
                </a:solidFill>
                <a:latin typeface="Times New Roman" panose="02020603050405020304" pitchFamily="18" charset="0"/>
                <a:cs typeface="Arial" panose="020B0604020202020204" pitchFamily="34" charset="0"/>
              </a:endParaRPr>
            </a:p>
          </p:txBody>
        </p:sp>
        <p:grpSp>
          <p:nvGrpSpPr>
            <p:cNvPr id="21524" name="Group 14"/>
            <p:cNvGrpSpPr>
              <a:grpSpLocks/>
            </p:cNvGrpSpPr>
            <p:nvPr/>
          </p:nvGrpSpPr>
          <p:grpSpPr bwMode="auto">
            <a:xfrm>
              <a:off x="1968" y="2304"/>
              <a:ext cx="2352" cy="432"/>
              <a:chOff x="1968" y="2304"/>
              <a:chExt cx="2352" cy="432"/>
            </a:xfrm>
          </p:grpSpPr>
          <p:sp>
            <p:nvSpPr>
              <p:cNvPr id="21526" name="Text Box 15"/>
              <p:cNvSpPr txBox="1">
                <a:spLocks noChangeArrowheads="1"/>
              </p:cNvSpPr>
              <p:nvPr/>
            </p:nvSpPr>
            <p:spPr bwMode="auto">
              <a:xfrm>
                <a:off x="2112" y="2304"/>
                <a:ext cx="200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00FF00"/>
                    </a:solidFill>
                    <a:latin typeface="Tahoma" panose="020B0604030504040204" pitchFamily="34" charset="0"/>
                    <a:cs typeface="Arial" panose="020B0604020202020204" pitchFamily="34" charset="0"/>
                  </a:rPr>
                  <a:t>protons E&gt;10</a:t>
                </a:r>
                <a:r>
                  <a:rPr lang="en-GB" altLang="it-IT" sz="1600" b="1" baseline="30000">
                    <a:solidFill>
                      <a:srgbClr val="00FF00"/>
                    </a:solidFill>
                    <a:latin typeface="Tahoma" panose="020B0604030504040204" pitchFamily="34" charset="0"/>
                    <a:cs typeface="Arial" panose="020B0604020202020204" pitchFamily="34" charset="0"/>
                  </a:rPr>
                  <a:t>19</a:t>
                </a:r>
                <a:r>
                  <a:rPr lang="en-GB" altLang="it-IT" sz="1600" b="1">
                    <a:solidFill>
                      <a:srgbClr val="00FF00"/>
                    </a:solidFill>
                    <a:latin typeface="Tahoma" panose="020B0604030504040204" pitchFamily="34" charset="0"/>
                    <a:cs typeface="Arial" panose="020B0604020202020204" pitchFamily="34" charset="0"/>
                  </a:rPr>
                  <a:t> eV (100 Mpc)</a:t>
                </a:r>
                <a:endParaRPr lang="en-GB" altLang="it-IT" sz="2400">
                  <a:solidFill>
                    <a:schemeClr val="tx1"/>
                  </a:solidFill>
                  <a:latin typeface="Times New Roman" panose="02020603050405020304" pitchFamily="18" charset="0"/>
                  <a:cs typeface="Arial" panose="020B0604020202020204" pitchFamily="34" charset="0"/>
                </a:endParaRPr>
              </a:p>
            </p:txBody>
          </p:sp>
          <p:sp>
            <p:nvSpPr>
              <p:cNvPr id="21527" name="Freeform 16"/>
              <p:cNvSpPr>
                <a:spLocks/>
              </p:cNvSpPr>
              <p:nvPr/>
            </p:nvSpPr>
            <p:spPr bwMode="auto">
              <a:xfrm>
                <a:off x="1968" y="2544"/>
                <a:ext cx="2352" cy="192"/>
              </a:xfrm>
              <a:custGeom>
                <a:avLst/>
                <a:gdLst>
                  <a:gd name="T0" fmla="*/ 2401 w 2304"/>
                  <a:gd name="T1" fmla="*/ 64 h 576"/>
                  <a:gd name="T2" fmla="*/ 950 w 2304"/>
                  <a:gd name="T3" fmla="*/ 53 h 576"/>
                  <a:gd name="T4" fmla="*/ 0 w 2304"/>
                  <a:gd name="T5" fmla="*/ 0 h 576"/>
                  <a:gd name="T6" fmla="*/ 0 60000 65536"/>
                  <a:gd name="T7" fmla="*/ 0 60000 65536"/>
                  <a:gd name="T8" fmla="*/ 0 60000 65536"/>
                  <a:gd name="T9" fmla="*/ 0 w 2304"/>
                  <a:gd name="T10" fmla="*/ 0 h 576"/>
                  <a:gd name="T11" fmla="*/ 2304 w 2304"/>
                  <a:gd name="T12" fmla="*/ 576 h 576"/>
                </a:gdLst>
                <a:ahLst/>
                <a:cxnLst>
                  <a:cxn ang="T6">
                    <a:pos x="T0" y="T1"/>
                  </a:cxn>
                  <a:cxn ang="T7">
                    <a:pos x="T2" y="T3"/>
                  </a:cxn>
                  <a:cxn ang="T8">
                    <a:pos x="T4" y="T5"/>
                  </a:cxn>
                </a:cxnLst>
                <a:rect l="T9" t="T10" r="T11" b="T12"/>
                <a:pathLst>
                  <a:path w="2304" h="576">
                    <a:moveTo>
                      <a:pt x="2304" y="576"/>
                    </a:moveTo>
                    <a:cubicBezTo>
                      <a:pt x="1800" y="576"/>
                      <a:pt x="1296" y="576"/>
                      <a:pt x="912" y="480"/>
                    </a:cubicBezTo>
                    <a:cubicBezTo>
                      <a:pt x="528" y="384"/>
                      <a:pt x="264" y="192"/>
                      <a:pt x="0" y="0"/>
                    </a:cubicBezTo>
                  </a:path>
                </a:pathLst>
              </a:custGeom>
              <a:noFill/>
              <a:ln w="28575" cmpd="sng">
                <a:solidFill>
                  <a:srgbClr val="00FF00"/>
                </a:solidFill>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21525" name="Text Box 17"/>
            <p:cNvSpPr txBox="1">
              <a:spLocks noChangeArrowheads="1"/>
            </p:cNvSpPr>
            <p:nvPr/>
          </p:nvSpPr>
          <p:spPr bwMode="auto">
            <a:xfrm>
              <a:off x="2688" y="3244"/>
              <a:ext cx="13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00FF00"/>
                  </a:solidFill>
                  <a:latin typeface="Tahoma" panose="020B0604030504040204" pitchFamily="34" charset="0"/>
                  <a:cs typeface="Arial" panose="020B0604020202020204" pitchFamily="34" charset="0"/>
                </a:rPr>
                <a:t>protons E&lt;10</a:t>
              </a:r>
              <a:r>
                <a:rPr lang="en-GB" altLang="it-IT" sz="1600" b="1" baseline="30000">
                  <a:solidFill>
                    <a:srgbClr val="00FF00"/>
                  </a:solidFill>
                  <a:latin typeface="Tahoma" panose="020B0604030504040204" pitchFamily="34" charset="0"/>
                  <a:cs typeface="Arial" panose="020B0604020202020204" pitchFamily="34" charset="0"/>
                </a:rPr>
                <a:t>19</a:t>
              </a:r>
              <a:r>
                <a:rPr lang="en-GB" altLang="it-IT" sz="1600" b="1">
                  <a:solidFill>
                    <a:srgbClr val="00FF00"/>
                  </a:solidFill>
                  <a:latin typeface="Tahoma" panose="020B0604030504040204" pitchFamily="34" charset="0"/>
                  <a:cs typeface="Arial" panose="020B0604020202020204" pitchFamily="34" charset="0"/>
                </a:rPr>
                <a:t> eV</a:t>
              </a:r>
              <a:endParaRPr lang="en-GB" altLang="it-IT" sz="2400">
                <a:solidFill>
                  <a:schemeClr val="tx1"/>
                </a:solidFill>
                <a:latin typeface="Times New Roman" panose="02020603050405020304" pitchFamily="18" charset="0"/>
                <a:cs typeface="Arial" panose="020B0604020202020204" pitchFamily="34" charset="0"/>
              </a:endParaRPr>
            </a:p>
          </p:txBody>
        </p:sp>
      </p:grpSp>
      <p:grpSp>
        <p:nvGrpSpPr>
          <p:cNvPr id="21516" name="Group 18"/>
          <p:cNvGrpSpPr>
            <a:grpSpLocks/>
          </p:cNvGrpSpPr>
          <p:nvPr/>
        </p:nvGrpSpPr>
        <p:grpSpPr bwMode="auto">
          <a:xfrm>
            <a:off x="1639888" y="2325688"/>
            <a:ext cx="5334000" cy="412750"/>
            <a:chOff x="960" y="2688"/>
            <a:chExt cx="3360" cy="260"/>
          </a:xfrm>
        </p:grpSpPr>
        <p:sp>
          <p:nvSpPr>
            <p:cNvPr id="21519" name="Line 19"/>
            <p:cNvSpPr>
              <a:spLocks noChangeShapeType="1"/>
            </p:cNvSpPr>
            <p:nvPr/>
          </p:nvSpPr>
          <p:spPr bwMode="auto">
            <a:xfrm flipH="1" flipV="1">
              <a:off x="960" y="2688"/>
              <a:ext cx="3360" cy="144"/>
            </a:xfrm>
            <a:prstGeom prst="line">
              <a:avLst/>
            </a:prstGeom>
            <a:noFill/>
            <a:ln w="28575">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it-IT"/>
            </a:p>
          </p:txBody>
        </p:sp>
        <p:sp>
          <p:nvSpPr>
            <p:cNvPr id="21520" name="Text Box 20"/>
            <p:cNvSpPr txBox="1">
              <a:spLocks noChangeArrowheads="1"/>
            </p:cNvSpPr>
            <p:nvPr/>
          </p:nvSpPr>
          <p:spPr bwMode="auto">
            <a:xfrm>
              <a:off x="1008" y="2736"/>
              <a:ext cx="7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FF3300"/>
                  </a:solidFill>
                  <a:latin typeface="Tahoma" panose="020B0604030504040204" pitchFamily="34" charset="0"/>
                  <a:cs typeface="Arial" panose="020B0604020202020204" pitchFamily="34" charset="0"/>
                </a:rPr>
                <a:t>neutrinos</a:t>
              </a:r>
              <a:endParaRPr lang="en-GB" altLang="it-IT" sz="2400">
                <a:solidFill>
                  <a:srgbClr val="FF3300"/>
                </a:solidFill>
                <a:latin typeface="Times New Roman" panose="02020603050405020304" pitchFamily="18" charset="0"/>
                <a:cs typeface="Arial" panose="020B0604020202020204" pitchFamily="34" charset="0"/>
              </a:endParaRPr>
            </a:p>
          </p:txBody>
        </p:sp>
      </p:grpSp>
      <p:sp>
        <p:nvSpPr>
          <p:cNvPr id="21517" name="Text Box 21"/>
          <p:cNvSpPr txBox="1">
            <a:spLocks noChangeArrowheads="1"/>
          </p:cNvSpPr>
          <p:nvPr/>
        </p:nvSpPr>
        <p:spPr bwMode="auto">
          <a:xfrm>
            <a:off x="6745288" y="1944688"/>
            <a:ext cx="2117725"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GB" altLang="it-IT" sz="1600" b="1">
                <a:solidFill>
                  <a:srgbClr val="FF3300"/>
                </a:solidFill>
                <a:latin typeface="Tahoma" panose="020B0604030504040204" pitchFamily="34" charset="0"/>
                <a:cs typeface="Arial" panose="020B0604020202020204" pitchFamily="34" charset="0"/>
              </a:rPr>
              <a:t>Cosmic accelerator</a:t>
            </a:r>
          </a:p>
        </p:txBody>
      </p:sp>
      <p:sp>
        <p:nvSpPr>
          <p:cNvPr id="21518" name="Segnaposto numero diapositiva 4"/>
          <p:cNvSpPr txBox="1">
            <a:spLocks noGrp="1"/>
          </p:cNvSpPr>
          <p:nvPr/>
        </p:nvSpPr>
        <p:spPr bwMode="auto">
          <a:xfrm>
            <a:off x="6791325" y="6362700"/>
            <a:ext cx="2352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5" tIns="50286" rIns="100565" bIns="50286" anchor="b"/>
          <a:lstStyle>
            <a:lvl1pPr defTabSz="911225">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defTabSz="911225">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defTabSz="911225">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defTabSz="911225">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defTabSz="911225">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911225"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911225"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911225"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911225"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r" eaLnBrk="1" hangingPunct="1">
              <a:lnSpc>
                <a:spcPct val="100000"/>
              </a:lnSpc>
              <a:spcBef>
                <a:spcPct val="0"/>
              </a:spcBef>
              <a:buClrTx/>
              <a:buSzTx/>
              <a:buFontTx/>
              <a:buNone/>
            </a:pPr>
            <a:fld id="{A8DB82BC-2FF7-483A-93BC-73B437E04985}" type="slidenum">
              <a:rPr lang="en-US" altLang="en-US" sz="1300">
                <a:solidFill>
                  <a:srgbClr val="FFFFCC"/>
                </a:solidFill>
                <a:latin typeface="Garamond" panose="02020404030301010803" pitchFamily="18" charset="0"/>
                <a:cs typeface="Arial" panose="020B0604020202020204" pitchFamily="34" charset="0"/>
              </a:rPr>
              <a:pPr algn="r" eaLnBrk="1" hangingPunct="1">
                <a:lnSpc>
                  <a:spcPct val="100000"/>
                </a:lnSpc>
                <a:spcBef>
                  <a:spcPct val="0"/>
                </a:spcBef>
                <a:buClrTx/>
                <a:buSzTx/>
                <a:buFontTx/>
                <a:buNone/>
              </a:pPr>
              <a:t>34</a:t>
            </a:fld>
            <a:r>
              <a:rPr lang="en-US" altLang="en-US" sz="1300">
                <a:solidFill>
                  <a:srgbClr val="FFFFCC"/>
                </a:solidFill>
                <a:latin typeface="Garamond" panose="02020404030301010803" pitchFamily="18" charset="0"/>
                <a:cs typeface="Arial" panose="020B0604020202020204" pitchFamily="34" charset="0"/>
              </a:rPr>
              <a:t>/51</a:t>
            </a:r>
          </a:p>
        </p:txBody>
      </p:sp>
      <p:sp>
        <p:nvSpPr>
          <p:cNvPr id="25" name="CasellaDiTesto 24"/>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3819459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numero diapositiva 3"/>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CC7CC5-7564-472E-81D2-4F7213288FD6}" type="slidenum">
              <a:rPr kumimoji="0" lang="it-IT"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it-IT" sz="1000" b="0" i="0" u="none" strike="noStrike" kern="1200" cap="none" spc="0" normalizeH="0" baseline="0" noProof="0" smtClean="0">
              <a:ln>
                <a:noFill/>
              </a:ln>
              <a:solidFill>
                <a:srgbClr val="000000"/>
              </a:solidFill>
              <a:effectLst/>
              <a:uLnTx/>
              <a:uFillTx/>
              <a:latin typeface="Arial" charset="0"/>
              <a:ea typeface="+mn-ea"/>
              <a:cs typeface="+mn-cs"/>
            </a:endParaRPr>
          </a:p>
        </p:txBody>
      </p:sp>
      <p:pic>
        <p:nvPicPr>
          <p:cNvPr id="4099" name="Picture 5" descr="http://www.hap-astroparticle.org/img/cosmic-rays_web-thumbnai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CasellaDiTesto 5"/>
          <p:cNvSpPr txBox="1"/>
          <p:nvPr/>
        </p:nvSpPr>
        <p:spPr>
          <a:xfrm>
            <a:off x="0" y="5105400"/>
            <a:ext cx="44196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FFFFFF"/>
                </a:solidFill>
                <a:effectLst/>
                <a:uLnTx/>
                <a:uFillTx/>
                <a:latin typeface="Arial" charset="0"/>
                <a:ea typeface="+mn-ea"/>
                <a:cs typeface="+mn-cs"/>
              </a:rPr>
              <a:t>Acceleratori “naturali” sino a 10</a:t>
            </a:r>
            <a:r>
              <a:rPr kumimoji="0" lang="it-IT" sz="1800" b="0" i="0" u="none" strike="noStrike" kern="1200" cap="none" spc="0" normalizeH="0" baseline="30000" noProof="0" dirty="0" smtClean="0">
                <a:ln>
                  <a:noFill/>
                </a:ln>
                <a:solidFill>
                  <a:srgbClr val="FFFFFF"/>
                </a:solidFill>
                <a:effectLst/>
                <a:uLnTx/>
                <a:uFillTx/>
                <a:latin typeface="Arial" charset="0"/>
                <a:ea typeface="+mn-ea"/>
                <a:cs typeface="+mn-cs"/>
              </a:rPr>
              <a:t>20</a:t>
            </a:r>
            <a:r>
              <a:rPr kumimoji="0" lang="it-IT" sz="1800" b="0" i="0" u="none" strike="noStrike" kern="1200" cap="none" spc="0" normalizeH="0" baseline="0" noProof="0" dirty="0" smtClean="0">
                <a:ln>
                  <a:noFill/>
                </a:ln>
                <a:solidFill>
                  <a:srgbClr val="FFFFFF"/>
                </a:solidFill>
                <a:effectLst/>
                <a:uLnTx/>
                <a:uFillTx/>
                <a:latin typeface="Arial" charset="0"/>
                <a:ea typeface="+mn-ea"/>
                <a:cs typeface="+mn-cs"/>
              </a:rPr>
              <a:t> </a:t>
            </a:r>
            <a:r>
              <a:rPr kumimoji="0" lang="it-IT" sz="1800" b="0" i="0" u="none" strike="noStrike" kern="1200" cap="none" spc="0" normalizeH="0" baseline="0" noProof="0" dirty="0" err="1" smtClean="0">
                <a:ln>
                  <a:noFill/>
                </a:ln>
                <a:solidFill>
                  <a:srgbClr val="FFFFFF"/>
                </a:solidFill>
                <a:effectLst/>
                <a:uLnTx/>
                <a:uFillTx/>
                <a:latin typeface="Arial" charset="0"/>
                <a:ea typeface="+mn-ea"/>
                <a:cs typeface="+mn-cs"/>
              </a:rPr>
              <a:t>eV</a:t>
            </a:r>
            <a:r>
              <a:rPr kumimoji="0" lang="it-IT" sz="1800" b="0" i="0" u="none" strike="noStrike" kern="1200" cap="none" spc="0" normalizeH="0" baseline="0" noProof="0" dirty="0" smtClean="0">
                <a:ln>
                  <a:noFill/>
                </a:ln>
                <a:solidFill>
                  <a:srgbClr val="FFFFFF"/>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FFFFFF"/>
                </a:solidFill>
                <a:effectLst/>
                <a:uLnTx/>
                <a:uFillTx/>
                <a:latin typeface="Arial" charset="0"/>
                <a:ea typeface="+mn-ea"/>
                <a:cs typeface="+mn-cs"/>
              </a:rPr>
              <a:t>(i.e. 10</a:t>
            </a:r>
            <a:r>
              <a:rPr kumimoji="0" lang="it-IT" sz="1800" b="0" i="0" u="none" strike="noStrike" kern="1200" cap="none" spc="0" normalizeH="0" baseline="30000" noProof="0" dirty="0" smtClean="0">
                <a:ln>
                  <a:noFill/>
                </a:ln>
                <a:solidFill>
                  <a:srgbClr val="FFFFFF"/>
                </a:solidFill>
                <a:effectLst/>
                <a:uLnTx/>
                <a:uFillTx/>
                <a:latin typeface="Arial" charset="0"/>
                <a:ea typeface="+mn-ea"/>
                <a:cs typeface="+mn-cs"/>
              </a:rPr>
              <a:t>7</a:t>
            </a:r>
            <a:r>
              <a:rPr kumimoji="0" lang="it-IT" sz="1800" b="0" i="0" u="none" strike="noStrike" kern="1200" cap="none" spc="0" normalizeH="0" baseline="0" noProof="0" dirty="0" smtClean="0">
                <a:ln>
                  <a:noFill/>
                </a:ln>
                <a:solidFill>
                  <a:srgbClr val="FFFFFF"/>
                </a:solidFill>
                <a:effectLst/>
                <a:uLnTx/>
                <a:uFillTx/>
                <a:latin typeface="Arial" charset="0"/>
                <a:ea typeface="+mn-ea"/>
                <a:cs typeface="+mn-cs"/>
              </a:rPr>
              <a:t> volte l’energia dei fasci in LHC)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smtClean="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FFFFFF"/>
                </a:solidFill>
                <a:effectLst/>
                <a:uLnTx/>
                <a:uFillTx/>
                <a:latin typeface="Arial" charset="0"/>
                <a:ea typeface="+mn-ea"/>
                <a:cs typeface="+mn-cs"/>
              </a:rPr>
              <a:t>- Sorgenti galattiche ed extragalattiche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FFFFFF"/>
                </a:solidFill>
                <a:effectLst/>
                <a:uLnTx/>
                <a:uFillTx/>
                <a:latin typeface="Arial" charset="0"/>
                <a:ea typeface="+mn-ea"/>
                <a:cs typeface="+mn-cs"/>
              </a:rPr>
              <a:t>- Meccanismi di accelerazione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FFFFFF"/>
                </a:solidFill>
                <a:effectLst/>
                <a:uLnTx/>
                <a:uFillTx/>
                <a:latin typeface="Arial" charset="0"/>
                <a:ea typeface="+mn-ea"/>
                <a:cs typeface="+mn-cs"/>
              </a:rPr>
              <a:t>- Fenomeni di propagazione</a:t>
            </a:r>
            <a:endParaRPr kumimoji="0" lang="it-IT" sz="18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9" name="Gruppo 8"/>
          <p:cNvGrpSpPr/>
          <p:nvPr/>
        </p:nvGrpSpPr>
        <p:grpSpPr>
          <a:xfrm>
            <a:off x="6096000" y="1"/>
            <a:ext cx="3048000" cy="3810000"/>
            <a:chOff x="6019799" y="0"/>
            <a:chExt cx="3124201" cy="3965377"/>
          </a:xfrm>
        </p:grpSpPr>
        <p:sp>
          <p:nvSpPr>
            <p:cNvPr id="8" name="Rettangolo 7"/>
            <p:cNvSpPr/>
            <p:nvPr/>
          </p:nvSpPr>
          <p:spPr>
            <a:xfrm>
              <a:off x="6019800" y="0"/>
              <a:ext cx="3124200"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pic>
          <p:nvPicPr>
            <p:cNvPr id="4101" name="Picture 9" descr="http://www.hawc-observatory.org/img/crspectrum.gif"/>
            <p:cNvPicPr>
              <a:picLocks noChangeAspect="1" noChangeArrowheads="1"/>
            </p:cNvPicPr>
            <p:nvPr/>
          </p:nvPicPr>
          <p:blipFill>
            <a:blip r:embed="rId3" cstate="print"/>
            <a:srcRect t="5493" r="5045"/>
            <a:stretch>
              <a:fillRect/>
            </a:stretch>
          </p:blipFill>
          <p:spPr bwMode="auto">
            <a:xfrm>
              <a:off x="6019799" y="0"/>
              <a:ext cx="3124201" cy="3807548"/>
            </a:xfrm>
            <a:prstGeom prst="rect">
              <a:avLst/>
            </a:prstGeom>
            <a:noFill/>
            <a:ln w="9525">
              <a:noFill/>
              <a:miter lim="800000"/>
              <a:headEnd/>
              <a:tailEnd/>
            </a:ln>
          </p:spPr>
        </p:pic>
        <p:sp>
          <p:nvSpPr>
            <p:cNvPr id="7" name="CasellaDiTesto 6"/>
            <p:cNvSpPr txBox="1"/>
            <p:nvPr/>
          </p:nvSpPr>
          <p:spPr>
            <a:xfrm>
              <a:off x="8382000" y="3657600"/>
              <a:ext cx="762000"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sz="1400" b="1" i="0" u="none" strike="noStrike" kern="1200" cap="none" spc="0" normalizeH="0" baseline="0" noProof="0" dirty="0" smtClean="0">
                  <a:ln>
                    <a:noFill/>
                  </a:ln>
                  <a:solidFill>
                    <a:srgbClr val="000000"/>
                  </a:solidFill>
                  <a:effectLst/>
                  <a:uLnTx/>
                  <a:uFillTx/>
                  <a:latin typeface="Arial" charset="0"/>
                  <a:ea typeface="+mn-ea"/>
                  <a:cs typeface="+mn-cs"/>
                </a:rPr>
                <a:t>E (</a:t>
              </a:r>
              <a:r>
                <a:rPr kumimoji="0" lang="it-IT" sz="1400" b="1" i="0" u="none" strike="noStrike" kern="1200" cap="none" spc="0" normalizeH="0" baseline="0" noProof="0" dirty="0" err="1" smtClean="0">
                  <a:ln>
                    <a:noFill/>
                  </a:ln>
                  <a:solidFill>
                    <a:srgbClr val="000000"/>
                  </a:solidFill>
                  <a:effectLst/>
                  <a:uLnTx/>
                  <a:uFillTx/>
                  <a:latin typeface="Arial" charset="0"/>
                  <a:ea typeface="+mn-ea"/>
                  <a:cs typeface="+mn-cs"/>
                </a:rPr>
                <a:t>eV</a:t>
              </a:r>
              <a:r>
                <a:rPr kumimoji="0" lang="it-IT" sz="1400" b="0" i="0" u="none" strike="noStrike" kern="1200" cap="none" spc="0" normalizeH="0" baseline="0" noProof="0" dirty="0" smtClean="0">
                  <a:ln>
                    <a:noFill/>
                  </a:ln>
                  <a:solidFill>
                    <a:srgbClr val="000000"/>
                  </a:solidFill>
                  <a:effectLst/>
                  <a:uLnTx/>
                  <a:uFillTx/>
                  <a:latin typeface="Arial" charset="0"/>
                  <a:ea typeface="+mn-ea"/>
                  <a:cs typeface="+mn-cs"/>
                </a:rPr>
                <a:t>)</a:t>
              </a:r>
              <a:endParaRPr kumimoji="0" lang="it-IT" sz="14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10" name="Titolo 1"/>
          <p:cNvSpPr>
            <a:spLocks/>
          </p:cNvSpPr>
          <p:nvPr/>
        </p:nvSpPr>
        <p:spPr bwMode="auto">
          <a:xfrm>
            <a:off x="107504" y="260648"/>
            <a:ext cx="583264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200" dirty="0" smtClean="0">
                <a:solidFill>
                  <a:schemeClr val="bg1"/>
                </a:solidFill>
              </a:rPr>
              <a:t>Come identificare gli acceleratori cosmici</a:t>
            </a:r>
          </a:p>
          <a:p>
            <a:pPr algn="ctr" eaLnBrk="1" hangingPunct="1">
              <a:spcBef>
                <a:spcPct val="0"/>
              </a:spcBef>
              <a:buFont typeface="Arial" panose="020B0604020202020204" pitchFamily="34" charset="0"/>
              <a:buNone/>
            </a:pPr>
            <a:r>
              <a:rPr lang="it-IT" altLang="it-IT" sz="2200" dirty="0" smtClean="0">
                <a:solidFill>
                  <a:schemeClr val="bg1"/>
                </a:solidFill>
              </a:rPr>
              <a:t>L’Osservatorio Pierre Auger</a:t>
            </a:r>
            <a:endParaRPr lang="it-IT" altLang="it-IT" sz="2200" dirty="0">
              <a:solidFill>
                <a:schemeClr val="bg1"/>
              </a:solidFill>
            </a:endParaRPr>
          </a:p>
        </p:txBody>
      </p:sp>
      <p:sp>
        <p:nvSpPr>
          <p:cNvPr id="2" name="CasellaDiTesto 1"/>
          <p:cNvSpPr txBox="1"/>
          <p:nvPr/>
        </p:nvSpPr>
        <p:spPr>
          <a:xfrm>
            <a:off x="7742457" y="2960286"/>
            <a:ext cx="1005403" cy="369332"/>
          </a:xfrm>
          <a:prstGeom prst="rect">
            <a:avLst/>
          </a:prstGeom>
          <a:solidFill>
            <a:schemeClr val="bg1"/>
          </a:solidFill>
        </p:spPr>
        <p:txBody>
          <a:bodyPr wrap="none" rtlCol="0">
            <a:spAutoFit/>
          </a:bodyPr>
          <a:lstStyle/>
          <a:p>
            <a:r>
              <a:rPr lang="it-IT" dirty="0" smtClean="0"/>
              <a:t>AUGER</a:t>
            </a:r>
            <a:endParaRPr lang="it-IT" dirty="0"/>
          </a:p>
        </p:txBody>
      </p:sp>
    </p:spTree>
    <p:extLst>
      <p:ext uri="{BB962C8B-B14F-4D97-AF65-F5344CB8AC3E}">
        <p14:creationId xmlns:p14="http://schemas.microsoft.com/office/powerpoint/2010/main" val="28206686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36</a:t>
            </a:fld>
            <a:endParaRPr lang="en-GB" altLang="it-IT"/>
          </a:p>
        </p:txBody>
      </p:sp>
      <p:pic>
        <p:nvPicPr>
          <p:cNvPr id="3" name="Picture 3"/>
          <p:cNvPicPr>
            <a:picLocks noChangeAspect="1" noChangeArrowheads="1"/>
          </p:cNvPicPr>
          <p:nvPr/>
        </p:nvPicPr>
        <p:blipFill>
          <a:blip r:embed="rId2" cstate="print"/>
          <a:srcRect/>
          <a:stretch>
            <a:fillRect/>
          </a:stretch>
        </p:blipFill>
        <p:spPr bwMode="auto">
          <a:xfrm>
            <a:off x="65088" y="1050925"/>
            <a:ext cx="8997950" cy="5753100"/>
          </a:xfrm>
          <a:prstGeom prst="rect">
            <a:avLst/>
          </a:prstGeom>
          <a:noFill/>
          <a:ln w="57240">
            <a:solidFill>
              <a:srgbClr val="FFFFFF"/>
            </a:solidFill>
            <a:miter lim="800000"/>
            <a:headEnd/>
            <a:tailEnd/>
          </a:ln>
        </p:spPr>
      </p:pic>
      <p:sp>
        <p:nvSpPr>
          <p:cNvPr id="5" name="Titolo 1"/>
          <p:cNvSpPr>
            <a:spLocks/>
          </p:cNvSpPr>
          <p:nvPr/>
        </p:nvSpPr>
        <p:spPr bwMode="auto">
          <a:xfrm>
            <a:off x="107503" y="260648"/>
            <a:ext cx="8577709"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200" dirty="0" smtClean="0">
                <a:solidFill>
                  <a:schemeClr val="tx1"/>
                </a:solidFill>
              </a:rPr>
              <a:t>Come identificare gli acceleratori cosmici</a:t>
            </a:r>
          </a:p>
          <a:p>
            <a:pPr algn="ctr" eaLnBrk="1" hangingPunct="1">
              <a:spcBef>
                <a:spcPct val="0"/>
              </a:spcBef>
              <a:buFont typeface="Arial" panose="020B0604020202020204" pitchFamily="34" charset="0"/>
              <a:buNone/>
            </a:pPr>
            <a:r>
              <a:rPr lang="it-IT" altLang="it-IT" sz="2200" dirty="0" smtClean="0">
                <a:solidFill>
                  <a:schemeClr val="tx1"/>
                </a:solidFill>
              </a:rPr>
              <a:t>L’Osservatorio Pierre Auger</a:t>
            </a:r>
            <a:endParaRPr lang="it-IT" altLang="it-IT" sz="2200" dirty="0">
              <a:solidFill>
                <a:schemeClr val="tx1"/>
              </a:solidFill>
            </a:endParaRPr>
          </a:p>
        </p:txBody>
      </p:sp>
    </p:spTree>
    <p:extLst>
      <p:ext uri="{BB962C8B-B14F-4D97-AF65-F5344CB8AC3E}">
        <p14:creationId xmlns:p14="http://schemas.microsoft.com/office/powerpoint/2010/main" val="27799129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a:defRPr/>
            </a:pPr>
            <a:fld id="{D11ED64B-C804-4D85-AE34-9E6C3DCACE2D}" type="slidenum">
              <a:rPr lang="en-GB" altLang="it-IT" smtClean="0"/>
              <a:pPr>
                <a:defRPr/>
              </a:pPr>
              <a:t>37</a:t>
            </a:fld>
            <a:endParaRPr lang="en-GB" altLang="it-IT"/>
          </a:p>
        </p:txBody>
      </p:sp>
      <p:pic>
        <p:nvPicPr>
          <p:cNvPr id="3" name="Picture 3"/>
          <p:cNvPicPr>
            <a:picLocks noChangeAspect="1" noChangeArrowheads="1"/>
          </p:cNvPicPr>
          <p:nvPr/>
        </p:nvPicPr>
        <p:blipFill>
          <a:blip r:embed="rId2" cstate="print"/>
          <a:srcRect/>
          <a:stretch>
            <a:fillRect/>
          </a:stretch>
        </p:blipFill>
        <p:spPr bwMode="auto">
          <a:xfrm>
            <a:off x="65088" y="1050925"/>
            <a:ext cx="8997950" cy="5753100"/>
          </a:xfrm>
          <a:prstGeom prst="rect">
            <a:avLst/>
          </a:prstGeom>
          <a:noFill/>
          <a:ln w="57240">
            <a:solidFill>
              <a:srgbClr val="FFFFFF"/>
            </a:solidFill>
            <a:miter lim="800000"/>
            <a:headEnd/>
            <a:tailEnd/>
          </a:ln>
        </p:spPr>
      </p:pic>
      <p:pic>
        <p:nvPicPr>
          <p:cNvPr id="4" name="Immagine 3" descr="Array.png"/>
          <p:cNvPicPr>
            <a:picLocks noChangeAspect="1"/>
          </p:cNvPicPr>
          <p:nvPr/>
        </p:nvPicPr>
        <p:blipFill>
          <a:blip r:embed="rId3" cstate="print">
            <a:clrChange>
              <a:clrFrom>
                <a:srgbClr val="FFFFFF"/>
              </a:clrFrom>
              <a:clrTo>
                <a:srgbClr val="FFFFFF">
                  <a:alpha val="0"/>
                </a:srgbClr>
              </a:clrTo>
            </a:clrChange>
          </a:blip>
          <a:stretch>
            <a:fillRect/>
          </a:stretch>
        </p:blipFill>
        <p:spPr>
          <a:xfrm>
            <a:off x="4419600" y="2971800"/>
            <a:ext cx="3572320" cy="3225752"/>
          </a:xfrm>
          <a:prstGeom prst="rect">
            <a:avLst/>
          </a:prstGeom>
        </p:spPr>
      </p:pic>
      <p:sp>
        <p:nvSpPr>
          <p:cNvPr id="5" name="Titolo 1"/>
          <p:cNvSpPr>
            <a:spLocks/>
          </p:cNvSpPr>
          <p:nvPr/>
        </p:nvSpPr>
        <p:spPr bwMode="auto">
          <a:xfrm>
            <a:off x="107503" y="260648"/>
            <a:ext cx="8577709"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200" dirty="0" smtClean="0">
                <a:solidFill>
                  <a:schemeClr val="tx1"/>
                </a:solidFill>
              </a:rPr>
              <a:t>Come identificare gli acceleratori cosmici</a:t>
            </a:r>
          </a:p>
          <a:p>
            <a:pPr algn="ctr" eaLnBrk="1" hangingPunct="1">
              <a:spcBef>
                <a:spcPct val="0"/>
              </a:spcBef>
              <a:buFont typeface="Arial" panose="020B0604020202020204" pitchFamily="34" charset="0"/>
              <a:buNone/>
            </a:pPr>
            <a:r>
              <a:rPr lang="it-IT" altLang="it-IT" sz="2200" dirty="0" smtClean="0">
                <a:solidFill>
                  <a:schemeClr val="tx1"/>
                </a:solidFill>
              </a:rPr>
              <a:t>L’Osservatorio Pierre Auger</a:t>
            </a:r>
            <a:endParaRPr lang="it-IT" altLang="it-IT" sz="2200" dirty="0">
              <a:solidFill>
                <a:schemeClr val="tx1"/>
              </a:solidFill>
            </a:endParaRPr>
          </a:p>
        </p:txBody>
      </p:sp>
      <p:sp>
        <p:nvSpPr>
          <p:cNvPr id="6" name="CasellaDiTesto 5"/>
          <p:cNvSpPr txBox="1"/>
          <p:nvPr/>
        </p:nvSpPr>
        <p:spPr>
          <a:xfrm>
            <a:off x="6372200" y="2491294"/>
            <a:ext cx="1154483" cy="369332"/>
          </a:xfrm>
          <a:prstGeom prst="rect">
            <a:avLst/>
          </a:prstGeom>
          <a:solidFill>
            <a:schemeClr val="bg1"/>
          </a:solidFill>
        </p:spPr>
        <p:txBody>
          <a:bodyPr wrap="none" rtlCol="0">
            <a:spAutoFit/>
          </a:bodyPr>
          <a:lstStyle/>
          <a:p>
            <a:r>
              <a:rPr lang="it-IT" dirty="0" smtClean="0"/>
              <a:t>3000 km</a:t>
            </a:r>
            <a:r>
              <a:rPr lang="it-IT" baseline="30000" dirty="0" smtClean="0"/>
              <a:t>2</a:t>
            </a:r>
            <a:endParaRPr lang="it-IT" dirty="0"/>
          </a:p>
        </p:txBody>
      </p:sp>
    </p:spTree>
    <p:extLst>
      <p:ext uri="{BB962C8B-B14F-4D97-AF65-F5344CB8AC3E}">
        <p14:creationId xmlns:p14="http://schemas.microsoft.com/office/powerpoint/2010/main" val="20367596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it-IT" smtClean="0"/>
          </a:p>
        </p:txBody>
      </p:sp>
      <p:sp>
        <p:nvSpPr>
          <p:cNvPr id="6147" name="Rectangle 3"/>
          <p:cNvSpPr>
            <a:spLocks noGrp="1" noChangeArrowheads="1"/>
          </p:cNvSpPr>
          <p:nvPr>
            <p:ph type="body" idx="1"/>
          </p:nvPr>
        </p:nvSpPr>
        <p:spPr/>
        <p:txBody>
          <a:bodyPr/>
          <a:lstStyle/>
          <a:p>
            <a:pPr eaLnBrk="1" hangingPunct="1"/>
            <a:endParaRPr lang="it-IT" smtClean="0"/>
          </a:p>
        </p:txBody>
      </p:sp>
      <p:pic>
        <p:nvPicPr>
          <p:cNvPr id="6148" name="Picture 4" descr="March06 01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149" name="Segnaposto numero diapositiva 6"/>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6670FA-2610-48A9-9816-52EC75C3823B}" type="slidenum">
              <a:rPr kumimoji="0" lang="it-IT"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it-IT" sz="10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6150" name="Text Box 8"/>
          <p:cNvSpPr txBox="1">
            <a:spLocks noChangeArrowheads="1"/>
          </p:cNvSpPr>
          <p:nvPr/>
        </p:nvSpPr>
        <p:spPr bwMode="auto">
          <a:xfrm>
            <a:off x="0" y="152400"/>
            <a:ext cx="4321175" cy="2582375"/>
          </a:xfrm>
          <a:prstGeom prst="rect">
            <a:avLst/>
          </a:prstGeom>
          <a:noFill/>
          <a:ln w="9525">
            <a:noFill/>
            <a:round/>
            <a:headEnd/>
            <a:tailEnd/>
          </a:ln>
        </p:spPr>
        <p:txBody>
          <a:bodyPr lIns="90000" tIns="46800" rIns="90000" bIns="46800">
            <a:spAutoFit/>
          </a:bodyPr>
          <a:lstStyle/>
          <a:p>
            <a:pPr marL="0" marR="0" lvl="0" indent="0" algn="l" defTabSz="457200" rtl="0" eaLnBrk="1" fontAlgn="base" latinLnBrk="0" hangingPunct="1">
              <a:lnSpc>
                <a:spcPct val="100000"/>
              </a:lnSpc>
              <a:spcBef>
                <a:spcPts val="1250"/>
              </a:spcBef>
              <a:spcAft>
                <a:spcPct val="0"/>
              </a:spcAft>
              <a:buClr>
                <a:srgbClr val="00000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dirty="0" err="1" smtClean="0">
                <a:ln>
                  <a:noFill/>
                </a:ln>
                <a:solidFill>
                  <a:srgbClr val="000000"/>
                </a:solidFill>
                <a:effectLst/>
                <a:uLnTx/>
                <a:uFillTx/>
                <a:latin typeface="Tahoma" pitchFamily="34" charset="0"/>
                <a:ea typeface="+mn-ea"/>
                <a:cs typeface="+mn-cs"/>
              </a:rPr>
              <a:t>L’Osservatorio</a:t>
            </a:r>
            <a:r>
              <a:rPr kumimoji="0" lang="en-GB" sz="4000" b="1" i="0" u="none" strike="noStrike" kern="1200" cap="none" spc="0" normalizeH="0" baseline="0" noProof="0" dirty="0" smtClean="0">
                <a:ln>
                  <a:noFill/>
                </a:ln>
                <a:solidFill>
                  <a:srgbClr val="000000"/>
                </a:solidFill>
                <a:effectLst/>
                <a:uLnTx/>
                <a:uFillTx/>
                <a:latin typeface="Tahoma" pitchFamily="34" charset="0"/>
                <a:ea typeface="+mn-ea"/>
                <a:cs typeface="+mn-cs"/>
              </a:rPr>
              <a:t> Pierre Auger</a:t>
            </a:r>
            <a:endParaRPr kumimoji="0" lang="en-GB" sz="4000" b="1" i="0" u="none" strike="noStrike" kern="1200" cap="none" spc="0" normalizeH="0" baseline="0" noProof="0" dirty="0">
              <a:ln>
                <a:noFill/>
              </a:ln>
              <a:solidFill>
                <a:srgbClr val="000000"/>
              </a:solidFill>
              <a:effectLst/>
              <a:uLnTx/>
              <a:uFillTx/>
              <a:latin typeface="Tahoma" pitchFamily="34" charset="0"/>
              <a:ea typeface="+mn-ea"/>
              <a:cs typeface="+mn-cs"/>
            </a:endParaRPr>
          </a:p>
          <a:p>
            <a:pPr marL="0" marR="0" lvl="0" indent="0" algn="l" defTabSz="457200" rtl="0" eaLnBrk="1" fontAlgn="base" latinLnBrk="0" hangingPunct="1">
              <a:lnSpc>
                <a:spcPct val="100000"/>
              </a:lnSpc>
              <a:spcBef>
                <a:spcPts val="1250"/>
              </a:spcBef>
              <a:spcAft>
                <a:spcPct val="0"/>
              </a:spcAft>
              <a:buClr>
                <a:srgbClr val="00000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Studio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della</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radiazione</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cosmica</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di</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altissima</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energia</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p>
          <a:p>
            <a:pPr marL="0" marR="0" lvl="0" indent="0" algn="l" defTabSz="457200" rtl="0" eaLnBrk="1" fontAlgn="base" latinLnBrk="0" hangingPunct="1">
              <a:lnSpc>
                <a:spcPct val="100000"/>
              </a:lnSpc>
              <a:spcBef>
                <a:spcPts val="1250"/>
              </a:spcBef>
              <a:spcAft>
                <a:spcPct val="0"/>
              </a:spcAft>
              <a:buClr>
                <a:srgbClr val="00000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(10</a:t>
            </a:r>
            <a:r>
              <a:rPr kumimoji="0" lang="en-GB" sz="2000" b="1" i="0" u="none" strike="noStrike" kern="1200" cap="none" spc="0" normalizeH="0" baseline="30000" noProof="0" dirty="0">
                <a:ln>
                  <a:noFill/>
                </a:ln>
                <a:solidFill>
                  <a:srgbClr val="000000"/>
                </a:solidFill>
                <a:effectLst/>
                <a:uLnTx/>
                <a:uFillTx/>
                <a:latin typeface="Tahoma" pitchFamily="34" charset="0"/>
                <a:ea typeface="+mn-ea"/>
                <a:cs typeface="+mn-cs"/>
              </a:rPr>
              <a:t>17</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-10</a:t>
            </a:r>
            <a:r>
              <a:rPr kumimoji="0" lang="en-GB" sz="2000" b="1" i="0" u="none" strike="noStrike" kern="1200" cap="none" spc="0" normalizeH="0" baseline="30000" noProof="0" dirty="0">
                <a:ln>
                  <a:noFill/>
                </a:ln>
                <a:solidFill>
                  <a:srgbClr val="000000"/>
                </a:solidFill>
                <a:effectLst/>
                <a:uLnTx/>
                <a:uFillTx/>
                <a:latin typeface="Tahoma" pitchFamily="34" charset="0"/>
                <a:ea typeface="+mn-ea"/>
                <a:cs typeface="+mn-cs"/>
              </a:rPr>
              <a:t>21</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eV</a:t>
            </a:r>
            <a:endPar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6151" name="Text Box 9"/>
          <p:cNvSpPr txBox="1">
            <a:spLocks noChangeArrowheads="1"/>
          </p:cNvSpPr>
          <p:nvPr/>
        </p:nvSpPr>
        <p:spPr bwMode="auto">
          <a:xfrm>
            <a:off x="4386263" y="142875"/>
            <a:ext cx="4681537" cy="402291"/>
          </a:xfrm>
          <a:prstGeom prst="rect">
            <a:avLst/>
          </a:prstGeom>
          <a:noFill/>
          <a:ln w="9525">
            <a:noFill/>
            <a:round/>
            <a:headEnd/>
            <a:tailEnd/>
          </a:ln>
        </p:spPr>
        <p:txBody>
          <a:bodyPr lIns="90000" tIns="46800" rIns="90000" bIns="46800">
            <a:spAutoFit/>
          </a:bodyPr>
          <a:lstStyle/>
          <a:p>
            <a:pPr marL="0" marR="0" lvl="0" indent="0" algn="ctr" defTabSz="457200" rtl="0" eaLnBrk="1" fontAlgn="base" latinLnBrk="0" hangingPunct="1">
              <a:lnSpc>
                <a:spcPct val="100000"/>
              </a:lnSpc>
              <a:spcBef>
                <a:spcPts val="1250"/>
              </a:spcBef>
              <a:spcAft>
                <a:spcPct val="0"/>
              </a:spcAft>
              <a:buClr>
                <a:srgbClr val="FF000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Flusso</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ad E&gt;10</a:t>
            </a:r>
            <a:r>
              <a:rPr kumimoji="0" lang="en-GB" sz="2000" b="1" i="0" u="none" strike="noStrike" kern="1200" cap="none" spc="0" normalizeH="0" baseline="30000" noProof="0" dirty="0">
                <a:ln>
                  <a:noFill/>
                </a:ln>
                <a:solidFill>
                  <a:srgbClr val="000000"/>
                </a:solidFill>
                <a:effectLst/>
                <a:uLnTx/>
                <a:uFillTx/>
                <a:latin typeface="Tahoma" pitchFamily="34" charset="0"/>
                <a:ea typeface="+mn-ea"/>
                <a:cs typeface="+mn-cs"/>
              </a:rPr>
              <a:t>19.5 </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eV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molto</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GB" sz="2000" b="1" i="0" u="none" strike="noStrike" kern="1200" cap="none" spc="0" normalizeH="0" baseline="0" noProof="0" dirty="0" smtClean="0">
                <a:ln>
                  <a:noFill/>
                </a:ln>
                <a:solidFill>
                  <a:srgbClr val="000000"/>
                </a:solidFill>
                <a:effectLst/>
                <a:uLnTx/>
                <a:uFillTx/>
                <a:latin typeface="Tahoma" pitchFamily="34" charset="0"/>
                <a:ea typeface="+mn-ea"/>
                <a:cs typeface="+mn-cs"/>
              </a:rPr>
              <a:t>basso</a:t>
            </a:r>
            <a:endPar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6152" name="Text Box 10"/>
          <p:cNvSpPr txBox="1">
            <a:spLocks noChangeArrowheads="1"/>
          </p:cNvSpPr>
          <p:nvPr/>
        </p:nvSpPr>
        <p:spPr bwMode="auto">
          <a:xfrm>
            <a:off x="4529138" y="1943100"/>
            <a:ext cx="4537075" cy="709613"/>
          </a:xfrm>
          <a:prstGeom prst="rect">
            <a:avLst/>
          </a:prstGeom>
          <a:noFill/>
          <a:ln w="9525">
            <a:noFill/>
            <a:round/>
            <a:headEnd/>
            <a:tailEnd/>
          </a:ln>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
                <a:srgbClr val="0000FF"/>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Apparato</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di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grandi</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Tahoma" pitchFamily="34" charset="0"/>
                <a:ea typeface="+mn-ea"/>
                <a:cs typeface="+mn-cs"/>
              </a:rPr>
              <a:t>dimensioni</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 </a:t>
            </a:r>
          </a:p>
          <a:p>
            <a:pPr marL="0" marR="0" lvl="0" indent="0" algn="ctr" defTabSz="457200" rtl="0" eaLnBrk="1" fontAlgn="base" latinLnBrk="0" hangingPunct="1">
              <a:lnSpc>
                <a:spcPct val="100000"/>
              </a:lnSpc>
              <a:spcBef>
                <a:spcPct val="0"/>
              </a:spcBef>
              <a:spcAft>
                <a:spcPct val="0"/>
              </a:spcAft>
              <a:buClr>
                <a:srgbClr val="0000FF"/>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3000 km</a:t>
            </a:r>
            <a:r>
              <a:rPr kumimoji="0" lang="en-GB" sz="2000" b="1" i="0" u="none" strike="noStrike" kern="1200" cap="none" spc="0" normalizeH="0" baseline="30000" noProof="0" dirty="0">
                <a:ln>
                  <a:noFill/>
                </a:ln>
                <a:solidFill>
                  <a:srgbClr val="000000"/>
                </a:solidFill>
                <a:effectLst/>
                <a:uLnTx/>
                <a:uFillTx/>
                <a:latin typeface="Tahoma" pitchFamily="34" charset="0"/>
                <a:ea typeface="+mn-ea"/>
                <a:cs typeface="+mn-cs"/>
              </a:rPr>
              <a:t>2</a:t>
            </a:r>
            <a:r>
              <a:rPr kumimoji="0" lang="en-GB" sz="2000" b="0" i="0" u="none" strike="noStrike" kern="1200" cap="none" spc="0" normalizeH="0" baseline="30000" noProof="0" dirty="0">
                <a:ln>
                  <a:noFill/>
                </a:ln>
                <a:solidFill>
                  <a:srgbClr val="000000"/>
                </a:solidFill>
                <a:effectLst/>
                <a:uLnTx/>
                <a:uFillTx/>
                <a:latin typeface="Tahoma" pitchFamily="34" charset="0"/>
                <a:ea typeface="+mn-ea"/>
                <a:cs typeface="+mn-cs"/>
              </a:rPr>
              <a:t> </a:t>
            </a:r>
            <a:r>
              <a:rPr kumimoji="0" lang="en-GB" sz="2000" b="1" i="0" u="none" strike="noStrike" kern="1200" cap="none" spc="0" normalizeH="0" baseline="0" noProof="0" dirty="0">
                <a:ln>
                  <a:noFill/>
                </a:ln>
                <a:solidFill>
                  <a:srgbClr val="000000"/>
                </a:solidFill>
                <a:effectLst/>
                <a:uLnTx/>
                <a:uFillTx/>
                <a:latin typeface="Tahoma" pitchFamily="34" charset="0"/>
                <a:ea typeface="+mn-ea"/>
                <a:cs typeface="+mn-cs"/>
              </a:rPr>
              <a:t>(Pampa Argentina) </a:t>
            </a:r>
          </a:p>
        </p:txBody>
      </p:sp>
      <p:sp>
        <p:nvSpPr>
          <p:cNvPr id="6153" name="AutoShape 11"/>
          <p:cNvSpPr>
            <a:spLocks noChangeArrowheads="1"/>
          </p:cNvSpPr>
          <p:nvPr/>
        </p:nvSpPr>
        <p:spPr bwMode="auto">
          <a:xfrm>
            <a:off x="6618288" y="1152525"/>
            <a:ext cx="287337" cy="720725"/>
          </a:xfrm>
          <a:prstGeom prst="downArrow">
            <a:avLst>
              <a:gd name="adj1" fmla="val 50000"/>
              <a:gd name="adj2" fmla="val 62707"/>
            </a:avLst>
          </a:prstGeom>
          <a:gradFill rotWithShape="0">
            <a:gsLst>
              <a:gs pos="0">
                <a:srgbClr val="6699FF"/>
              </a:gs>
              <a:gs pos="100000">
                <a:srgbClr val="8DB3FE"/>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55" name="AutoShape 11"/>
          <p:cNvSpPr>
            <a:spLocks noChangeArrowheads="1"/>
          </p:cNvSpPr>
          <p:nvPr/>
        </p:nvSpPr>
        <p:spPr bwMode="auto">
          <a:xfrm rot="-5400000">
            <a:off x="4179094" y="1154906"/>
            <a:ext cx="287338" cy="720725"/>
          </a:xfrm>
          <a:prstGeom prst="downArrow">
            <a:avLst>
              <a:gd name="adj1" fmla="val 50000"/>
              <a:gd name="adj2" fmla="val 62707"/>
            </a:avLst>
          </a:prstGeom>
          <a:gradFill rotWithShape="0">
            <a:gsLst>
              <a:gs pos="0">
                <a:srgbClr val="6699FF"/>
              </a:gs>
              <a:gs pos="100000">
                <a:srgbClr val="8DB3FE"/>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168668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3E8B5B63-5FF0-416C-9399-335ABC8F304A}" type="slidenum">
              <a:rPr lang="it-IT" smtClean="0"/>
              <a:pPr>
                <a:defRPr/>
              </a:pPr>
              <a:t>39</a:t>
            </a:fld>
            <a:endParaRPr lang="it-IT"/>
          </a:p>
        </p:txBody>
      </p:sp>
      <p:sp>
        <p:nvSpPr>
          <p:cNvPr id="3" name="Rectangle 3"/>
          <p:cNvSpPr txBox="1">
            <a:spLocks noChangeArrowheads="1"/>
          </p:cNvSpPr>
          <p:nvPr/>
        </p:nvSpPr>
        <p:spPr bwMode="auto">
          <a:xfrm>
            <a:off x="457201" y="764704"/>
            <a:ext cx="82280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a:buNone/>
            </a:pPr>
            <a:r>
              <a:rPr lang="it-IT" altLang="it-IT" sz="4400" i="1" dirty="0" smtClean="0">
                <a:solidFill>
                  <a:srgbClr val="0070C0"/>
                </a:solidFill>
              </a:rPr>
              <a:t>A cosa servono?</a:t>
            </a:r>
          </a:p>
        </p:txBody>
      </p:sp>
      <p:sp>
        <p:nvSpPr>
          <p:cNvPr id="8" name="CasellaDiTesto 7"/>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176809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numero diapositiva 4"/>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253364F0-C622-47F8-B161-F8B9FC52AEE1}" type="slidenum">
              <a:rPr lang="en-GB" altLang="it-IT" sz="1400" smtClean="0"/>
              <a:pPr>
                <a:lnSpc>
                  <a:spcPct val="100000"/>
                </a:lnSpc>
                <a:spcBef>
                  <a:spcPct val="0"/>
                </a:spcBef>
                <a:buFont typeface="Arial" panose="020B0604020202020204" pitchFamily="34" charset="0"/>
                <a:buNone/>
              </a:pPr>
              <a:t>4</a:t>
            </a:fld>
            <a:endParaRPr lang="en-GB" altLang="it-IT" sz="1400" smtClean="0"/>
          </a:p>
        </p:txBody>
      </p:sp>
      <p:sp>
        <p:nvSpPr>
          <p:cNvPr id="8195" name="Rectangle 3"/>
          <p:cNvSpPr>
            <a:spLocks noGrp="1" noChangeArrowheads="1"/>
          </p:cNvSpPr>
          <p:nvPr>
            <p:ph type="title"/>
          </p:nvPr>
        </p:nvSpPr>
        <p:spPr>
          <a:xfrm>
            <a:off x="3492500" y="274638"/>
            <a:ext cx="5192713" cy="1141412"/>
          </a:xfrm>
        </p:spPr>
        <p:txBody>
          <a:bodyPr/>
          <a:lstStyle/>
          <a:p>
            <a:pPr defTabSz="914400" eaLnBrk="1" hangingPunct="1"/>
            <a:r>
              <a:rPr lang="en-US" altLang="it-IT"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Cosa sono i Raggi Cosmici</a:t>
            </a:r>
            <a:endParaRPr lang="en-GB" altLang="it-IT"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6" name="Text Box 4"/>
          <p:cNvSpPr txBox="1">
            <a:spLocks noChangeArrowheads="1"/>
          </p:cNvSpPr>
          <p:nvPr/>
        </p:nvSpPr>
        <p:spPr bwMode="auto">
          <a:xfrm>
            <a:off x="593725" y="1946275"/>
            <a:ext cx="8169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endParaRPr lang="it-IT" altLang="it-IT" sz="2400">
              <a:solidFill>
                <a:srgbClr val="33CCFF"/>
              </a:solidFill>
              <a:latin typeface="Times New Roman" panose="02020603050405020304" pitchFamily="18" charset="0"/>
            </a:endParaRPr>
          </a:p>
        </p:txBody>
      </p:sp>
      <p:pic>
        <p:nvPicPr>
          <p:cNvPr id="8197"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557338"/>
            <a:ext cx="894397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3"/>
          <a:stretch>
            <a:fillRect/>
          </a:stretch>
        </p:blipFill>
        <p:spPr>
          <a:xfrm>
            <a:off x="206375" y="346075"/>
            <a:ext cx="3044825" cy="4179888"/>
          </a:xfrm>
          <a:prstGeom prst="rect">
            <a:avLst/>
          </a:prstGeom>
          <a:effectLst>
            <a:outerShdw blurRad="50800" dist="1130300" dir="3840000" algn="l" rotWithShape="0">
              <a:prstClr val="black">
                <a:alpha val="40000"/>
              </a:prstClr>
            </a:outerShdw>
          </a:effectLst>
        </p:spPr>
      </p:pic>
      <p:sp>
        <p:nvSpPr>
          <p:cNvPr id="8199" name="CasellaDiTesto 3"/>
          <p:cNvSpPr txBox="1">
            <a:spLocks noChangeArrowheads="1"/>
          </p:cNvSpPr>
          <p:nvPr/>
        </p:nvSpPr>
        <p:spPr bwMode="auto">
          <a:xfrm>
            <a:off x="5508625" y="3973513"/>
            <a:ext cx="35274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it-IT" altLang="it-IT" sz="2400"/>
              <a:t>La risposta della Marvel</a:t>
            </a:r>
          </a:p>
        </p:txBody>
      </p:sp>
      <p:sp>
        <p:nvSpPr>
          <p:cNvPr id="8200" name="CasellaDiTesto 4"/>
          <p:cNvSpPr txBox="1">
            <a:spLocks noChangeArrowheads="1"/>
          </p:cNvSpPr>
          <p:nvPr/>
        </p:nvSpPr>
        <p:spPr bwMode="auto">
          <a:xfrm>
            <a:off x="3059833" y="4494213"/>
            <a:ext cx="5976218"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it-IT" altLang="it-IT" dirty="0"/>
              <a:t>Quattro esseri umani, </a:t>
            </a:r>
            <a:r>
              <a:rPr lang="it-IT" altLang="it-IT" sz="2400" i="1" u="sng" dirty="0">
                <a:solidFill>
                  <a:schemeClr val="accent6"/>
                </a:solidFill>
                <a:latin typeface="Adobe Devanagari" panose="02040503050201020203" pitchFamily="18" charset="0"/>
                <a:cs typeface="Adobe Devanagari" panose="02040503050201020203" pitchFamily="18" charset="0"/>
              </a:rPr>
              <a:t>trasformati da raggi cosmici nati dallo spazio</a:t>
            </a:r>
            <a:r>
              <a:rPr lang="it-IT" altLang="it-IT" dirty="0"/>
              <a:t> in qualcosa di più che </a:t>
            </a:r>
            <a:r>
              <a:rPr lang="it-IT" altLang="it-IT" dirty="0" smtClean="0"/>
              <a:t>semplicemente </a:t>
            </a:r>
            <a:r>
              <a:rPr lang="it-IT" altLang="it-IT" dirty="0"/>
              <a:t>umano </a:t>
            </a:r>
          </a:p>
        </p:txBody>
      </p:sp>
      <p:sp>
        <p:nvSpPr>
          <p:cNvPr id="10" name="CasellaDiTesto 9"/>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3E8B5B63-5FF0-416C-9399-335ABC8F304A}" type="slidenum">
              <a:rPr lang="it-IT" smtClean="0"/>
              <a:pPr>
                <a:defRPr/>
              </a:pPr>
              <a:t>40</a:t>
            </a:fld>
            <a:endParaRPr lang="it-IT"/>
          </a:p>
        </p:txBody>
      </p:sp>
      <p:sp>
        <p:nvSpPr>
          <p:cNvPr id="3" name="Rectangle 3"/>
          <p:cNvSpPr txBox="1">
            <a:spLocks noChangeArrowheads="1"/>
          </p:cNvSpPr>
          <p:nvPr/>
        </p:nvSpPr>
        <p:spPr bwMode="auto">
          <a:xfrm>
            <a:off x="457201" y="764704"/>
            <a:ext cx="82280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a:buNone/>
            </a:pPr>
            <a:r>
              <a:rPr lang="it-IT" altLang="it-IT" sz="4400" i="1" dirty="0" smtClean="0">
                <a:solidFill>
                  <a:srgbClr val="0070C0"/>
                </a:solidFill>
              </a:rPr>
              <a:t>A cosa servono?</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3108" y="2130245"/>
            <a:ext cx="2501260" cy="1945425"/>
          </a:xfrm>
          <a:prstGeom prst="rect">
            <a:avLst/>
          </a:prstGeom>
        </p:spPr>
      </p:pic>
      <p:sp>
        <p:nvSpPr>
          <p:cNvPr id="6" name="CasellaDiTesto 5"/>
          <p:cNvSpPr txBox="1"/>
          <p:nvPr/>
        </p:nvSpPr>
        <p:spPr>
          <a:xfrm>
            <a:off x="2555776" y="4437112"/>
            <a:ext cx="5737468" cy="369332"/>
          </a:xfrm>
          <a:prstGeom prst="rect">
            <a:avLst/>
          </a:prstGeom>
          <a:noFill/>
        </p:spPr>
        <p:txBody>
          <a:bodyPr wrap="none" rtlCol="0">
            <a:spAutoFit/>
          </a:bodyPr>
          <a:lstStyle/>
          <a:p>
            <a:r>
              <a:rPr lang="it-IT" dirty="0" smtClean="0"/>
              <a:t>Ma perché diammine mi sono fatto questa domanda…</a:t>
            </a:r>
            <a:endParaRPr lang="it-IT" dirty="0"/>
          </a:p>
        </p:txBody>
      </p:sp>
      <p:sp>
        <p:nvSpPr>
          <p:cNvPr id="7" name="CasellaDiTesto 6"/>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5029334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3E8B5B63-5FF0-416C-9399-335ABC8F304A}" type="slidenum">
              <a:rPr lang="it-IT" smtClean="0"/>
              <a:pPr>
                <a:defRPr/>
              </a:pPr>
              <a:t>41</a:t>
            </a:fld>
            <a:endParaRPr lang="it-IT"/>
          </a:p>
        </p:txBody>
      </p:sp>
      <p:sp>
        <p:nvSpPr>
          <p:cNvPr id="4" name="Titolo 1"/>
          <p:cNvSpPr>
            <a:spLocks/>
          </p:cNvSpPr>
          <p:nvPr/>
        </p:nvSpPr>
        <p:spPr bwMode="auto">
          <a:xfrm>
            <a:off x="223712" y="394023"/>
            <a:ext cx="8577709"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400" dirty="0" smtClean="0">
                <a:solidFill>
                  <a:schemeClr val="tx1"/>
                </a:solidFill>
              </a:rPr>
              <a:t>A cosa servono:</a:t>
            </a:r>
          </a:p>
          <a:p>
            <a:pPr algn="ctr" eaLnBrk="1" hangingPunct="1">
              <a:spcBef>
                <a:spcPct val="0"/>
              </a:spcBef>
              <a:buFont typeface="Arial" panose="020B0604020202020204" pitchFamily="34" charset="0"/>
              <a:buNone/>
            </a:pPr>
            <a:r>
              <a:rPr lang="it-IT" altLang="it-IT" sz="2400" dirty="0" smtClean="0">
                <a:solidFill>
                  <a:schemeClr val="tx1"/>
                </a:solidFill>
              </a:rPr>
              <a:t>Le mutazioni genetiche</a:t>
            </a:r>
            <a:endParaRPr lang="it-IT" altLang="it-IT" sz="2400" dirty="0">
              <a:solidFill>
                <a:schemeClr val="tx1"/>
              </a:solidFill>
            </a:endParaRPr>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r="2750" b="4801"/>
          <a:stretch/>
        </p:blipFill>
        <p:spPr>
          <a:xfrm>
            <a:off x="66327" y="1317080"/>
            <a:ext cx="8892480" cy="4896544"/>
          </a:xfrm>
          <a:prstGeom prst="rect">
            <a:avLst/>
          </a:prstGeom>
        </p:spPr>
      </p:pic>
      <p:sp>
        <p:nvSpPr>
          <p:cNvPr id="6" name="Rettangolo 5"/>
          <p:cNvSpPr/>
          <p:nvPr/>
        </p:nvSpPr>
        <p:spPr>
          <a:xfrm>
            <a:off x="6774396" y="1700808"/>
            <a:ext cx="893948" cy="845963"/>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6726351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3E8B5B63-5FF0-416C-9399-335ABC8F304A}" type="slidenum">
              <a:rPr lang="it-IT" smtClean="0"/>
              <a:pPr>
                <a:defRPr/>
              </a:pPr>
              <a:t>42</a:t>
            </a:fld>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470" y="1484784"/>
            <a:ext cx="6385750" cy="3816424"/>
          </a:xfrm>
          <a:prstGeom prst="rect">
            <a:avLst/>
          </a:prstGeom>
        </p:spPr>
      </p:pic>
      <p:sp>
        <p:nvSpPr>
          <p:cNvPr id="4" name="Titolo 1"/>
          <p:cNvSpPr>
            <a:spLocks/>
          </p:cNvSpPr>
          <p:nvPr/>
        </p:nvSpPr>
        <p:spPr bwMode="auto">
          <a:xfrm>
            <a:off x="223712" y="394023"/>
            <a:ext cx="8577709"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eaLnBrk="1" hangingPunct="1">
              <a:spcBef>
                <a:spcPct val="0"/>
              </a:spcBef>
              <a:buFont typeface="Arial" panose="020B0604020202020204" pitchFamily="34" charset="0"/>
              <a:buNone/>
            </a:pPr>
            <a:r>
              <a:rPr lang="it-IT" altLang="it-IT" sz="2400" dirty="0" smtClean="0">
                <a:solidFill>
                  <a:schemeClr val="tx1"/>
                </a:solidFill>
              </a:rPr>
              <a:t>A cosa servono:</a:t>
            </a:r>
          </a:p>
          <a:p>
            <a:pPr algn="ctr" eaLnBrk="1" hangingPunct="1">
              <a:spcBef>
                <a:spcPct val="0"/>
              </a:spcBef>
              <a:buFont typeface="Arial" panose="020B0604020202020204" pitchFamily="34" charset="0"/>
              <a:buNone/>
            </a:pPr>
            <a:r>
              <a:rPr lang="it-IT" altLang="it-IT" sz="2400" dirty="0" smtClean="0">
                <a:solidFill>
                  <a:schemeClr val="tx1"/>
                </a:solidFill>
              </a:rPr>
              <a:t>Le mutazioni genetiche</a:t>
            </a:r>
            <a:endParaRPr lang="it-IT" altLang="it-IT" sz="2400" dirty="0">
              <a:solidFill>
                <a:schemeClr val="tx1"/>
              </a:solidFill>
            </a:endParaRPr>
          </a:p>
        </p:txBody>
      </p:sp>
      <p:sp>
        <p:nvSpPr>
          <p:cNvPr id="6" name="CasellaDiTesto 5"/>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12441558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numero diapositiva 3"/>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F0CE4B03-D7C3-4720-A3B6-3FE8D5E16618}" type="slidenum">
              <a:rPr lang="en-GB" altLang="it-IT" sz="1400" smtClean="0"/>
              <a:pPr>
                <a:lnSpc>
                  <a:spcPct val="100000"/>
                </a:lnSpc>
                <a:spcBef>
                  <a:spcPct val="0"/>
                </a:spcBef>
                <a:buFont typeface="Arial" panose="020B0604020202020204" pitchFamily="34" charset="0"/>
                <a:buNone/>
              </a:pPr>
              <a:t>43</a:t>
            </a:fld>
            <a:endParaRPr lang="en-GB" altLang="it-IT" sz="1400" smtClean="0"/>
          </a:p>
        </p:txBody>
      </p:sp>
      <p:sp>
        <p:nvSpPr>
          <p:cNvPr id="20484" name="Text Box 19"/>
          <p:cNvSpPr txBox="1">
            <a:spLocks noChangeArrowheads="1"/>
          </p:cNvSpPr>
          <p:nvPr/>
        </p:nvSpPr>
        <p:spPr bwMode="auto">
          <a:xfrm>
            <a:off x="402429" y="2996952"/>
            <a:ext cx="83391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a:lnSpc>
                <a:spcPct val="100000"/>
              </a:lnSpc>
              <a:spcBef>
                <a:spcPct val="0"/>
              </a:spcBef>
              <a:buClrTx/>
              <a:buSzTx/>
              <a:buFontTx/>
              <a:buNone/>
            </a:pPr>
            <a:r>
              <a:rPr lang="it-IT" altLang="it-IT" sz="4800" dirty="0" smtClean="0">
                <a:solidFill>
                  <a:schemeClr val="tx1"/>
                </a:solidFill>
              </a:rPr>
              <a:t>Grazie per avermi sopportato!</a:t>
            </a:r>
            <a:endParaRPr lang="it-IT" altLang="it-IT" sz="4800"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07950" y="1196975"/>
            <a:ext cx="5184775" cy="3889375"/>
          </a:xfrm>
          <a:prstGeom prst="rect">
            <a:avLst/>
          </a:prstGeom>
          <a:noFill/>
          <a:ln w="9525">
            <a:noFill/>
            <a:round/>
            <a:headEnd/>
            <a:tailEnd/>
          </a:ln>
        </p:spPr>
      </p:pic>
      <p:pic>
        <p:nvPicPr>
          <p:cNvPr id="185347" name="Picture 3"/>
          <p:cNvPicPr>
            <a:picLocks noChangeAspect="1" noChangeArrowheads="1"/>
          </p:cNvPicPr>
          <p:nvPr/>
        </p:nvPicPr>
        <p:blipFill>
          <a:blip r:embed="rId4" cstate="print"/>
          <a:srcRect/>
          <a:stretch>
            <a:fillRect/>
          </a:stretch>
        </p:blipFill>
        <p:spPr bwMode="auto">
          <a:xfrm>
            <a:off x="1547813" y="1557338"/>
            <a:ext cx="5400675" cy="4049712"/>
          </a:xfrm>
          <a:prstGeom prst="rect">
            <a:avLst/>
          </a:prstGeom>
          <a:noFill/>
          <a:ln w="9525">
            <a:noFill/>
            <a:round/>
            <a:headEnd/>
            <a:tailEnd/>
          </a:ln>
        </p:spPr>
      </p:pic>
      <p:sp>
        <p:nvSpPr>
          <p:cNvPr id="12293" name="Text Box 5"/>
          <p:cNvSpPr txBox="1">
            <a:spLocks noChangeArrowheads="1"/>
          </p:cNvSpPr>
          <p:nvPr/>
        </p:nvSpPr>
        <p:spPr bwMode="auto">
          <a:xfrm>
            <a:off x="3657600" y="152400"/>
            <a:ext cx="5364162" cy="833178"/>
          </a:xfrm>
          <a:prstGeom prst="rect">
            <a:avLst/>
          </a:prstGeom>
          <a:solidFill>
            <a:schemeClr val="bg1"/>
          </a:solidFill>
          <a:ln w="9525">
            <a:solidFill>
              <a:srgbClr val="0070C0"/>
            </a:solidFill>
            <a:round/>
            <a:headEnd/>
            <a:tailEnd/>
          </a:ln>
          <a:effectLst>
            <a:outerShdw blurRad="50800" dist="38100" dir="2700000" algn="tl" rotWithShape="0">
              <a:prstClr val="black">
                <a:alpha val="40000"/>
              </a:prstClr>
            </a:outerShdw>
          </a:effectLst>
        </p:spPr>
        <p:txBody>
          <a:bodyPr lIns="90000" tIns="46800" rIns="90000" bIns="46800">
            <a:spAutoFit/>
          </a:bodyPr>
          <a:lstStyle/>
          <a:p>
            <a:pPr marL="0" marR="0" lvl="0" indent="0" algn="l" defTabSz="457200" rtl="0" eaLnBrk="1" fontAlgn="base" latinLnBrk="0" hangingPunct="1">
              <a:lnSpc>
                <a:spcPct val="100000"/>
              </a:lnSpc>
              <a:spcBef>
                <a:spcPts val="1875"/>
              </a:spcBef>
              <a:spcAft>
                <a:spcPct val="0"/>
              </a:spcAft>
              <a:buClr>
                <a:srgbClr val="FFFFFF"/>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sz="2400" b="0" i="1" u="none" strike="noStrike" kern="1200" cap="none" spc="0" normalizeH="0" baseline="0" noProof="0" dirty="0" smtClean="0">
                <a:ln>
                  <a:noFill/>
                </a:ln>
                <a:solidFill>
                  <a:srgbClr val="2D2D8A"/>
                </a:solidFill>
                <a:effectLst/>
                <a:uLnTx/>
                <a:uFillTx/>
                <a:latin typeface="Tahoma" pitchFamily="34" charset="0"/>
                <a:ea typeface="+mn-ea"/>
                <a:cs typeface="+mn-cs"/>
              </a:rPr>
              <a:t>Cosa significa costruire un apparato di 3000 km</a:t>
            </a:r>
            <a:r>
              <a:rPr kumimoji="0" lang="it-IT" sz="2400" b="0" i="1" u="none" strike="noStrike" kern="1200" cap="none" spc="0" normalizeH="0" baseline="30000" noProof="0" dirty="0" smtClean="0">
                <a:ln>
                  <a:noFill/>
                </a:ln>
                <a:solidFill>
                  <a:srgbClr val="2D2D8A"/>
                </a:solidFill>
                <a:effectLst/>
                <a:uLnTx/>
                <a:uFillTx/>
                <a:latin typeface="Tahoma" pitchFamily="34" charset="0"/>
                <a:ea typeface="+mn-ea"/>
                <a:cs typeface="+mn-cs"/>
              </a:rPr>
              <a:t>2</a:t>
            </a:r>
            <a:r>
              <a:rPr kumimoji="0" lang="it-IT" sz="2400" b="0" i="1" u="none" strike="noStrike" kern="1200" cap="none" spc="0" normalizeH="0" baseline="0" noProof="0" dirty="0" smtClean="0">
                <a:ln>
                  <a:noFill/>
                </a:ln>
                <a:solidFill>
                  <a:srgbClr val="2D2D8A"/>
                </a:solidFill>
                <a:effectLst/>
                <a:uLnTx/>
                <a:uFillTx/>
                <a:latin typeface="Tahoma" pitchFamily="34" charset="0"/>
                <a:ea typeface="+mn-ea"/>
                <a:cs typeface="+mn-cs"/>
              </a:rPr>
              <a:t> nella Pampa</a:t>
            </a:r>
            <a:endParaRPr kumimoji="0" lang="it-IT" sz="2400" b="0" i="1" u="none" strike="noStrike" kern="1200" cap="none" spc="0" normalizeH="0" baseline="0" noProof="0" dirty="0">
              <a:ln>
                <a:noFill/>
              </a:ln>
              <a:solidFill>
                <a:srgbClr val="2D2D8A"/>
              </a:solidFill>
              <a:effectLst/>
              <a:uLnTx/>
              <a:uFillTx/>
              <a:latin typeface="Tahoma" pitchFamily="34" charset="0"/>
              <a:ea typeface="+mn-ea"/>
              <a:cs typeface="+mn-cs"/>
            </a:endParaRPr>
          </a:p>
        </p:txBody>
      </p:sp>
      <p:pic>
        <p:nvPicPr>
          <p:cNvPr id="185350" name="Picture 6"/>
          <p:cNvPicPr>
            <a:picLocks noChangeAspect="1" noChangeArrowheads="1"/>
          </p:cNvPicPr>
          <p:nvPr/>
        </p:nvPicPr>
        <p:blipFill>
          <a:blip r:embed="rId5" cstate="print"/>
          <a:srcRect/>
          <a:stretch>
            <a:fillRect/>
          </a:stretch>
        </p:blipFill>
        <p:spPr bwMode="auto">
          <a:xfrm>
            <a:off x="3851275" y="2835275"/>
            <a:ext cx="5111750" cy="3833813"/>
          </a:xfrm>
          <a:prstGeom prst="rect">
            <a:avLst/>
          </a:prstGeom>
          <a:noFill/>
          <a:ln w="9525">
            <a:noFill/>
            <a:round/>
            <a:headEnd/>
            <a:tailEnd/>
          </a:ln>
        </p:spPr>
      </p:pic>
      <p:pic>
        <p:nvPicPr>
          <p:cNvPr id="185351" name="Picture 7"/>
          <p:cNvPicPr>
            <a:picLocks noChangeAspect="1" noChangeArrowheads="1"/>
          </p:cNvPicPr>
          <p:nvPr/>
        </p:nvPicPr>
        <p:blipFill>
          <a:blip r:embed="rId6" cstate="print"/>
          <a:srcRect l="22018" t="18147" r="21826" b="13583"/>
          <a:stretch>
            <a:fillRect/>
          </a:stretch>
        </p:blipFill>
        <p:spPr bwMode="auto">
          <a:xfrm>
            <a:off x="1258888" y="1844675"/>
            <a:ext cx="6048375" cy="4413250"/>
          </a:xfrm>
          <a:prstGeom prst="rect">
            <a:avLst/>
          </a:prstGeom>
          <a:noFill/>
          <a:ln w="9525">
            <a:noFill/>
            <a:round/>
            <a:headEnd/>
            <a:tailEnd/>
          </a:ln>
        </p:spPr>
      </p:pic>
      <p:pic>
        <p:nvPicPr>
          <p:cNvPr id="185352" name="Picture 8" descr="Malargue-Nov07- 002"/>
          <p:cNvPicPr>
            <a:picLocks noChangeAspect="1" noChangeArrowheads="1"/>
          </p:cNvPicPr>
          <p:nvPr/>
        </p:nvPicPr>
        <p:blipFill>
          <a:blip r:embed="rId7" cstate="print"/>
          <a:srcRect/>
          <a:stretch>
            <a:fillRect/>
          </a:stretch>
        </p:blipFill>
        <p:spPr bwMode="auto">
          <a:xfrm>
            <a:off x="0" y="0"/>
            <a:ext cx="3581400" cy="2686050"/>
          </a:xfrm>
          <a:prstGeom prst="rect">
            <a:avLst/>
          </a:prstGeom>
          <a:noFill/>
          <a:ln w="9525">
            <a:noFill/>
            <a:miter lim="800000"/>
            <a:headEnd/>
            <a:tailEnd/>
          </a:ln>
        </p:spPr>
      </p:pic>
      <p:pic>
        <p:nvPicPr>
          <p:cNvPr id="185353" name="Picture 9" descr="Malargue-Nov07- 004"/>
          <p:cNvPicPr>
            <a:picLocks noChangeAspect="1" noChangeArrowheads="1"/>
          </p:cNvPicPr>
          <p:nvPr/>
        </p:nvPicPr>
        <p:blipFill>
          <a:blip r:embed="rId8" cstate="print"/>
          <a:srcRect/>
          <a:stretch>
            <a:fillRect/>
          </a:stretch>
        </p:blipFill>
        <p:spPr bwMode="auto">
          <a:xfrm>
            <a:off x="3109913" y="2332038"/>
            <a:ext cx="6034087" cy="4525962"/>
          </a:xfrm>
          <a:prstGeom prst="rect">
            <a:avLst/>
          </a:prstGeom>
          <a:noFill/>
          <a:ln w="9525">
            <a:noFill/>
            <a:miter lim="800000"/>
            <a:headEnd/>
            <a:tailEnd/>
          </a:ln>
        </p:spPr>
      </p:pic>
      <p:sp>
        <p:nvSpPr>
          <p:cNvPr id="12298" name="Segnaposto numero diapositiva 11"/>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0A7C25-93F5-4BD0-9CB0-9330EB2BB0C2}" type="slidenum">
              <a:rPr kumimoji="0" lang="it-IT"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it-IT" sz="14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72937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85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853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nodeType="clickEffect">
                                  <p:stCondLst>
                                    <p:cond delay="0"/>
                                  </p:stCondLst>
                                  <p:childTnLst>
                                    <p:set>
                                      <p:cBhvr>
                                        <p:cTn id="14" dur="1" fill="hold">
                                          <p:stCondLst>
                                            <p:cond delay="0"/>
                                          </p:stCondLst>
                                        </p:cTn>
                                        <p:tgtEl>
                                          <p:spTgt spid="185351"/>
                                        </p:tgtEl>
                                        <p:attrNameLst>
                                          <p:attrName>style.visibility</p:attrName>
                                        </p:attrNameLst>
                                      </p:cBhvr>
                                      <p:to>
                                        <p:strVal val="visible"/>
                                      </p:to>
                                    </p:set>
                                    <p:anim calcmode="lin" valueType="num">
                                      <p:cBhvr>
                                        <p:cTn id="15" dur="1000" fill="hold"/>
                                        <p:tgtEl>
                                          <p:spTgt spid="185351"/>
                                        </p:tgtEl>
                                        <p:attrNameLst>
                                          <p:attrName>ppt_w</p:attrName>
                                        </p:attrNameLst>
                                      </p:cBhvr>
                                      <p:tavLst>
                                        <p:tav tm="100000">
                                          <p:val>
                                            <p:fltVal val="0"/>
                                          </p:val>
                                        </p:tav>
                                        <p:tav>
                                          <p:val>
                                            <p:strVal val="#ppt_w"/>
                                          </p:val>
                                        </p:tav>
                                      </p:tavLst>
                                    </p:anim>
                                    <p:anim calcmode="lin" valueType="num">
                                      <p:cBhvr>
                                        <p:cTn id="16" dur="1000" fill="hold"/>
                                        <p:tgtEl>
                                          <p:spTgt spid="185351"/>
                                        </p:tgtEl>
                                        <p:attrNameLst>
                                          <p:attrName>ppt_h</p:attrName>
                                        </p:attrNameLst>
                                      </p:cBhvr>
                                      <p:tavLst>
                                        <p:tav tm="100000">
                                          <p:val>
                                            <p:fltVal val="0"/>
                                          </p:val>
                                        </p:tav>
                                        <p:tav>
                                          <p:val>
                                            <p:strVal val="#ppt_h"/>
                                          </p:val>
                                        </p:tav>
                                      </p:tavLst>
                                    </p:anim>
                                    <p:anim calcmode="lin" valueType="num">
                                      <p:cBhvr>
                                        <p:cTn id="17" dur="1000" fill="hold"/>
                                        <p:tgtEl>
                                          <p:spTgt spid="185351"/>
                                        </p:tgtEl>
                                        <p:attrNameLst>
                                          <p:attrName>ppt_x</p:attrName>
                                        </p:attrNameLst>
                                      </p:cBhvr>
                                      <p:tavLst>
                                        <p:tav tm="100000">
                                          <p:val>
                                            <p:fltVal val="0.5"/>
                                          </p:val>
                                        </p:tav>
                                        <p:tav>
                                          <p:val>
                                            <p:strVal val="#ppt_x"/>
                                          </p:val>
                                        </p:tav>
                                      </p:tavLst>
                                    </p:anim>
                                    <p:anim calcmode="lin" valueType="num">
                                      <p:cBhvr>
                                        <p:cTn id="18" dur="1000" fill="hold"/>
                                        <p:tgtEl>
                                          <p:spTgt spid="185351"/>
                                        </p:tgtEl>
                                        <p:attrNameLst>
                                          <p:attrName>ppt_y</p:attrName>
                                        </p:attrNameLst>
                                      </p:cBhvr>
                                      <p:tavLst>
                                        <p:tav tm="100000">
                                          <p:val>
                                            <p:fltVal val="0.5"/>
                                          </p:val>
                                        </p:tav>
                                        <p:tav>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85352"/>
                                        </p:tgtEl>
                                        <p:attrNameLst>
                                          <p:attrName>style.visibility</p:attrName>
                                        </p:attrNameLst>
                                      </p:cBhvr>
                                      <p:to>
                                        <p:strVal val="visible"/>
                                      </p:to>
                                    </p:set>
                                    <p:anim calcmode="lin" valueType="num">
                                      <p:cBhvr>
                                        <p:cTn id="23" dur="500" fill="hold"/>
                                        <p:tgtEl>
                                          <p:spTgt spid="185352"/>
                                        </p:tgtEl>
                                        <p:attrNameLst>
                                          <p:attrName>ppt_w</p:attrName>
                                        </p:attrNameLst>
                                      </p:cBhvr>
                                      <p:tavLst>
                                        <p:tav tm="0">
                                          <p:val>
                                            <p:fltVal val="0"/>
                                          </p:val>
                                        </p:tav>
                                        <p:tav tm="100000">
                                          <p:val>
                                            <p:strVal val="#ppt_w"/>
                                          </p:val>
                                        </p:tav>
                                      </p:tavLst>
                                    </p:anim>
                                    <p:anim calcmode="lin" valueType="num">
                                      <p:cBhvr>
                                        <p:cTn id="24" dur="500" fill="hold"/>
                                        <p:tgtEl>
                                          <p:spTgt spid="185352"/>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85353"/>
                                        </p:tgtEl>
                                        <p:attrNameLst>
                                          <p:attrName>style.visibility</p:attrName>
                                        </p:attrNameLst>
                                      </p:cBhvr>
                                      <p:to>
                                        <p:strVal val="visible"/>
                                      </p:to>
                                    </p:set>
                                    <p:anim calcmode="lin" valueType="num">
                                      <p:cBhvr>
                                        <p:cTn id="27" dur="500" fill="hold"/>
                                        <p:tgtEl>
                                          <p:spTgt spid="185353"/>
                                        </p:tgtEl>
                                        <p:attrNameLst>
                                          <p:attrName>ppt_w</p:attrName>
                                        </p:attrNameLst>
                                      </p:cBhvr>
                                      <p:tavLst>
                                        <p:tav tm="0">
                                          <p:val>
                                            <p:fltVal val="0"/>
                                          </p:val>
                                        </p:tav>
                                        <p:tav tm="100000">
                                          <p:val>
                                            <p:strVal val="#ppt_w"/>
                                          </p:val>
                                        </p:tav>
                                      </p:tavLst>
                                    </p:anim>
                                    <p:anim calcmode="lin" valueType="num">
                                      <p:cBhvr>
                                        <p:cTn id="28" dur="500" fill="hold"/>
                                        <p:tgtEl>
                                          <p:spTgt spid="1853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numero diapositiva 4"/>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A4D54C94-4A9E-4ACD-8899-A7B1DCC6F7BD}" type="slidenum">
              <a:rPr lang="en-GB" altLang="it-IT" sz="1400" smtClean="0"/>
              <a:pPr>
                <a:lnSpc>
                  <a:spcPct val="100000"/>
                </a:lnSpc>
                <a:spcBef>
                  <a:spcPct val="0"/>
                </a:spcBef>
                <a:buFont typeface="Arial" panose="020B0604020202020204" pitchFamily="34" charset="0"/>
                <a:buNone/>
              </a:pPr>
              <a:t>45</a:t>
            </a:fld>
            <a:endParaRPr lang="en-GB" altLang="it-IT" sz="1400" smtClean="0"/>
          </a:p>
        </p:txBody>
      </p:sp>
      <p:sp>
        <p:nvSpPr>
          <p:cNvPr id="28675" name="Text Box 1"/>
          <p:cNvSpPr txBox="1">
            <a:spLocks noChangeArrowheads="1"/>
          </p:cNvSpPr>
          <p:nvPr/>
        </p:nvSpPr>
        <p:spPr bwMode="auto">
          <a:xfrm>
            <a:off x="34925" y="4292600"/>
            <a:ext cx="3529013" cy="2563813"/>
          </a:xfrm>
          <a:prstGeom prst="rect">
            <a:avLst/>
          </a:prstGeom>
          <a:gradFill rotWithShape="0">
            <a:gsLst>
              <a:gs pos="0">
                <a:srgbClr val="BBE0E3"/>
              </a:gs>
              <a:gs pos="100000">
                <a:srgbClr val="DBEEEF"/>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ct val="0"/>
              </a:spcBef>
              <a:buFont typeface="Wingdings" panose="05000000000000000000" pitchFamily="2" charset="2"/>
              <a:buChar char=""/>
            </a:pPr>
            <a:r>
              <a:rPr lang="en-GB" altLang="it-IT" sz="1800" b="1" i="1">
                <a:latin typeface="Times New Roman" panose="02020603050405020304" pitchFamily="18" charset="0"/>
              </a:rPr>
              <a:t> Vasta regione pianeggiante</a:t>
            </a:r>
          </a:p>
          <a:p>
            <a:pPr eaLnBrk="1" hangingPunct="1">
              <a:lnSpc>
                <a:spcPct val="100000"/>
              </a:lnSpc>
              <a:spcBef>
                <a:spcPct val="0"/>
              </a:spcBef>
              <a:buFont typeface="Wingdings" panose="05000000000000000000" pitchFamily="2" charset="2"/>
              <a:buNone/>
            </a:pPr>
            <a:r>
              <a:rPr lang="en-GB" altLang="it-IT" sz="1800" b="1" i="1">
                <a:latin typeface="Times New Roman" panose="02020603050405020304" pitchFamily="18" charset="0"/>
              </a:rPr>
              <a:t>   </a:t>
            </a:r>
          </a:p>
          <a:p>
            <a:pPr eaLnBrk="1" hangingPunct="1">
              <a:lnSpc>
                <a:spcPct val="100000"/>
              </a:lnSpc>
              <a:spcBef>
                <a:spcPct val="0"/>
              </a:spcBef>
              <a:buFont typeface="Wingdings" panose="05000000000000000000" pitchFamily="2" charset="2"/>
              <a:buChar char=""/>
            </a:pPr>
            <a:r>
              <a:rPr lang="en-GB" altLang="it-IT" sz="1800" b="1" i="1">
                <a:latin typeface="Times New Roman" panose="02020603050405020304" pitchFamily="18" charset="0"/>
              </a:rPr>
              <a:t> Bassa densità di popolazione (scarsa illuminazione artificiale)</a:t>
            </a:r>
          </a:p>
          <a:p>
            <a:pPr eaLnBrk="1" hangingPunct="1">
              <a:lnSpc>
                <a:spcPct val="100000"/>
              </a:lnSpc>
              <a:spcBef>
                <a:spcPct val="0"/>
              </a:spcBef>
              <a:buFont typeface="Wingdings" panose="05000000000000000000" pitchFamily="2" charset="2"/>
              <a:buNone/>
            </a:pPr>
            <a:endParaRPr lang="en-GB" altLang="it-IT" sz="1800" b="1" i="1">
              <a:latin typeface="Times New Roman" panose="02020603050405020304" pitchFamily="18" charset="0"/>
            </a:endParaRPr>
          </a:p>
          <a:p>
            <a:pPr eaLnBrk="1" hangingPunct="1">
              <a:lnSpc>
                <a:spcPct val="100000"/>
              </a:lnSpc>
              <a:spcBef>
                <a:spcPct val="0"/>
              </a:spcBef>
              <a:buFont typeface="Wingdings" panose="05000000000000000000" pitchFamily="2" charset="2"/>
              <a:buChar char=""/>
            </a:pPr>
            <a:r>
              <a:rPr lang="en-GB" altLang="it-IT" sz="1800" b="1" i="1">
                <a:latin typeface="Times New Roman" panose="02020603050405020304" pitchFamily="18" charset="0"/>
              </a:rPr>
              <a:t> Condizioni atmosferiche    favorevoli (copertura nuvolosa,  trasparenza, pioggie, temperatura…)</a:t>
            </a:r>
          </a:p>
        </p:txBody>
      </p:sp>
      <p:grpSp>
        <p:nvGrpSpPr>
          <p:cNvPr id="28676" name="Group 2"/>
          <p:cNvGrpSpPr>
            <a:grpSpLocks/>
          </p:cNvGrpSpPr>
          <p:nvPr/>
        </p:nvGrpSpPr>
        <p:grpSpPr bwMode="auto">
          <a:xfrm>
            <a:off x="2770188" y="2349500"/>
            <a:ext cx="3313112" cy="3071813"/>
            <a:chOff x="1745" y="1480"/>
            <a:chExt cx="2087" cy="1935"/>
          </a:xfrm>
        </p:grpSpPr>
        <p:grpSp>
          <p:nvGrpSpPr>
            <p:cNvPr id="28684" name="Group 3"/>
            <p:cNvGrpSpPr>
              <a:grpSpLocks/>
            </p:cNvGrpSpPr>
            <p:nvPr/>
          </p:nvGrpSpPr>
          <p:grpSpPr bwMode="auto">
            <a:xfrm>
              <a:off x="1745" y="1480"/>
              <a:ext cx="2087" cy="1935"/>
              <a:chOff x="1745" y="1480"/>
              <a:chExt cx="2087" cy="1935"/>
            </a:xfrm>
          </p:grpSpPr>
          <p:sp>
            <p:nvSpPr>
              <p:cNvPr id="28687" name="Freeform 4"/>
              <p:cNvSpPr>
                <a:spLocks noChangeArrowheads="1"/>
              </p:cNvSpPr>
              <p:nvPr/>
            </p:nvSpPr>
            <p:spPr bwMode="auto">
              <a:xfrm>
                <a:off x="2268" y="1480"/>
                <a:ext cx="520" cy="131"/>
              </a:xfrm>
              <a:custGeom>
                <a:avLst/>
                <a:gdLst>
                  <a:gd name="T0" fmla="*/ 6 w 1413"/>
                  <a:gd name="T1" fmla="*/ 42 h 384"/>
                  <a:gd name="T2" fmla="*/ 18 w 1413"/>
                  <a:gd name="T3" fmla="*/ 36 h 384"/>
                  <a:gd name="T4" fmla="*/ 30 w 1413"/>
                  <a:gd name="T5" fmla="*/ 31 h 384"/>
                  <a:gd name="T6" fmla="*/ 42 w 1413"/>
                  <a:gd name="T7" fmla="*/ 27 h 384"/>
                  <a:gd name="T8" fmla="*/ 54 w 1413"/>
                  <a:gd name="T9" fmla="*/ 22 h 384"/>
                  <a:gd name="T10" fmla="*/ 66 w 1413"/>
                  <a:gd name="T11" fmla="*/ 18 h 384"/>
                  <a:gd name="T12" fmla="*/ 79 w 1413"/>
                  <a:gd name="T13" fmla="*/ 14 h 384"/>
                  <a:gd name="T14" fmla="*/ 92 w 1413"/>
                  <a:gd name="T15" fmla="*/ 11 h 384"/>
                  <a:gd name="T16" fmla="*/ 105 w 1413"/>
                  <a:gd name="T17" fmla="*/ 9 h 384"/>
                  <a:gd name="T18" fmla="*/ 118 w 1413"/>
                  <a:gd name="T19" fmla="*/ 6 h 384"/>
                  <a:gd name="T20" fmla="*/ 132 w 1413"/>
                  <a:gd name="T21" fmla="*/ 4 h 384"/>
                  <a:gd name="T22" fmla="*/ 145 w 1413"/>
                  <a:gd name="T23" fmla="*/ 3 h 384"/>
                  <a:gd name="T24" fmla="*/ 158 w 1413"/>
                  <a:gd name="T25" fmla="*/ 2 h 384"/>
                  <a:gd name="T26" fmla="*/ 171 w 1413"/>
                  <a:gd name="T27" fmla="*/ 1 h 384"/>
                  <a:gd name="T28" fmla="*/ 185 w 1413"/>
                  <a:gd name="T29" fmla="*/ 0 h 384"/>
                  <a:gd name="T30" fmla="*/ 186 w 1413"/>
                  <a:gd name="T31" fmla="*/ 0 h 384"/>
                  <a:gd name="T32" fmla="*/ 175 w 1413"/>
                  <a:gd name="T33" fmla="*/ 1 h 384"/>
                  <a:gd name="T34" fmla="*/ 163 w 1413"/>
                  <a:gd name="T35" fmla="*/ 2 h 384"/>
                  <a:gd name="T36" fmla="*/ 152 w 1413"/>
                  <a:gd name="T37" fmla="*/ 3 h 384"/>
                  <a:gd name="T38" fmla="*/ 139 w 1413"/>
                  <a:gd name="T39" fmla="*/ 4 h 384"/>
                  <a:gd name="T40" fmla="*/ 128 w 1413"/>
                  <a:gd name="T41" fmla="*/ 6 h 384"/>
                  <a:gd name="T42" fmla="*/ 117 w 1413"/>
                  <a:gd name="T43" fmla="*/ 9 h 384"/>
                  <a:gd name="T44" fmla="*/ 105 w 1413"/>
                  <a:gd name="T45" fmla="*/ 11 h 384"/>
                  <a:gd name="T46" fmla="*/ 94 w 1413"/>
                  <a:gd name="T47" fmla="*/ 14 h 384"/>
                  <a:gd name="T48" fmla="*/ 83 w 1413"/>
                  <a:gd name="T49" fmla="*/ 18 h 384"/>
                  <a:gd name="T50" fmla="*/ 73 w 1413"/>
                  <a:gd name="T51" fmla="*/ 22 h 384"/>
                  <a:gd name="T52" fmla="*/ 62 w 1413"/>
                  <a:gd name="T53" fmla="*/ 27 h 384"/>
                  <a:gd name="T54" fmla="*/ 51 w 1413"/>
                  <a:gd name="T55" fmla="*/ 31 h 384"/>
                  <a:gd name="T56" fmla="*/ 41 w 1413"/>
                  <a:gd name="T57" fmla="*/ 36 h 384"/>
                  <a:gd name="T58" fmla="*/ 31 w 1413"/>
                  <a:gd name="T59" fmla="*/ 42 h 384"/>
                  <a:gd name="T60" fmla="*/ 23 w 1413"/>
                  <a:gd name="T61" fmla="*/ 45 h 384"/>
                  <a:gd name="T62" fmla="*/ 21 w 1413"/>
                  <a:gd name="T63" fmla="*/ 45 h 384"/>
                  <a:gd name="T64" fmla="*/ 18 w 1413"/>
                  <a:gd name="T65" fmla="*/ 45 h 384"/>
                  <a:gd name="T66" fmla="*/ 15 w 1413"/>
                  <a:gd name="T67" fmla="*/ 45 h 384"/>
                  <a:gd name="T68" fmla="*/ 12 w 1413"/>
                  <a:gd name="T69" fmla="*/ 45 h 384"/>
                  <a:gd name="T70" fmla="*/ 10 w 1413"/>
                  <a:gd name="T71" fmla="*/ 45 h 384"/>
                  <a:gd name="T72" fmla="*/ 8 w 1413"/>
                  <a:gd name="T73" fmla="*/ 45 h 384"/>
                  <a:gd name="T74" fmla="*/ 6 w 1413"/>
                  <a:gd name="T75" fmla="*/ 45 h 384"/>
                  <a:gd name="T76" fmla="*/ 3 w 1413"/>
                  <a:gd name="T77" fmla="*/ 45 h 384"/>
                  <a:gd name="T78" fmla="*/ 1 w 1413"/>
                  <a:gd name="T79" fmla="*/ 45 h 3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13" h="384">
                    <a:moveTo>
                      <a:pt x="0" y="384"/>
                    </a:moveTo>
                    <a:lnTo>
                      <a:pt x="41" y="359"/>
                    </a:lnTo>
                    <a:lnTo>
                      <a:pt x="81" y="335"/>
                    </a:lnTo>
                    <a:lnTo>
                      <a:pt x="130" y="310"/>
                    </a:lnTo>
                    <a:lnTo>
                      <a:pt x="171" y="286"/>
                    </a:lnTo>
                    <a:lnTo>
                      <a:pt x="220" y="270"/>
                    </a:lnTo>
                    <a:lnTo>
                      <a:pt x="261" y="245"/>
                    </a:lnTo>
                    <a:lnTo>
                      <a:pt x="310" y="229"/>
                    </a:lnTo>
                    <a:lnTo>
                      <a:pt x="351" y="204"/>
                    </a:lnTo>
                    <a:lnTo>
                      <a:pt x="400" y="188"/>
                    </a:lnTo>
                    <a:lnTo>
                      <a:pt x="449" y="172"/>
                    </a:lnTo>
                    <a:lnTo>
                      <a:pt x="490" y="155"/>
                    </a:lnTo>
                    <a:lnTo>
                      <a:pt x="539" y="139"/>
                    </a:lnTo>
                    <a:lnTo>
                      <a:pt x="588" y="123"/>
                    </a:lnTo>
                    <a:lnTo>
                      <a:pt x="637" y="114"/>
                    </a:lnTo>
                    <a:lnTo>
                      <a:pt x="678" y="98"/>
                    </a:lnTo>
                    <a:lnTo>
                      <a:pt x="727" y="90"/>
                    </a:lnTo>
                    <a:lnTo>
                      <a:pt x="776" y="73"/>
                    </a:lnTo>
                    <a:lnTo>
                      <a:pt x="825" y="65"/>
                    </a:lnTo>
                    <a:lnTo>
                      <a:pt x="874" y="57"/>
                    </a:lnTo>
                    <a:lnTo>
                      <a:pt x="923" y="41"/>
                    </a:lnTo>
                    <a:lnTo>
                      <a:pt x="972" y="33"/>
                    </a:lnTo>
                    <a:lnTo>
                      <a:pt x="1021" y="33"/>
                    </a:lnTo>
                    <a:lnTo>
                      <a:pt x="1070" y="24"/>
                    </a:lnTo>
                    <a:lnTo>
                      <a:pt x="1119" y="16"/>
                    </a:lnTo>
                    <a:lnTo>
                      <a:pt x="1168" y="16"/>
                    </a:lnTo>
                    <a:lnTo>
                      <a:pt x="1217" y="8"/>
                    </a:lnTo>
                    <a:lnTo>
                      <a:pt x="1266" y="8"/>
                    </a:lnTo>
                    <a:lnTo>
                      <a:pt x="1315" y="0"/>
                    </a:lnTo>
                    <a:lnTo>
                      <a:pt x="1364" y="0"/>
                    </a:lnTo>
                    <a:lnTo>
                      <a:pt x="1413" y="0"/>
                    </a:lnTo>
                    <a:lnTo>
                      <a:pt x="1372" y="0"/>
                    </a:lnTo>
                    <a:lnTo>
                      <a:pt x="1331" y="0"/>
                    </a:lnTo>
                    <a:lnTo>
                      <a:pt x="1290" y="8"/>
                    </a:lnTo>
                    <a:lnTo>
                      <a:pt x="1241" y="8"/>
                    </a:lnTo>
                    <a:lnTo>
                      <a:pt x="1200" y="16"/>
                    </a:lnTo>
                    <a:lnTo>
                      <a:pt x="1159" y="16"/>
                    </a:lnTo>
                    <a:lnTo>
                      <a:pt x="1119" y="24"/>
                    </a:lnTo>
                    <a:lnTo>
                      <a:pt x="1070" y="33"/>
                    </a:lnTo>
                    <a:lnTo>
                      <a:pt x="1029" y="33"/>
                    </a:lnTo>
                    <a:lnTo>
                      <a:pt x="988" y="41"/>
                    </a:lnTo>
                    <a:lnTo>
                      <a:pt x="947" y="57"/>
                    </a:lnTo>
                    <a:lnTo>
                      <a:pt x="906" y="65"/>
                    </a:lnTo>
                    <a:lnTo>
                      <a:pt x="865" y="73"/>
                    </a:lnTo>
                    <a:lnTo>
                      <a:pt x="825" y="90"/>
                    </a:lnTo>
                    <a:lnTo>
                      <a:pt x="776" y="98"/>
                    </a:lnTo>
                    <a:lnTo>
                      <a:pt x="735" y="114"/>
                    </a:lnTo>
                    <a:lnTo>
                      <a:pt x="694" y="123"/>
                    </a:lnTo>
                    <a:lnTo>
                      <a:pt x="653" y="139"/>
                    </a:lnTo>
                    <a:lnTo>
                      <a:pt x="612" y="155"/>
                    </a:lnTo>
                    <a:lnTo>
                      <a:pt x="571" y="172"/>
                    </a:lnTo>
                    <a:lnTo>
                      <a:pt x="539" y="188"/>
                    </a:lnTo>
                    <a:lnTo>
                      <a:pt x="498" y="204"/>
                    </a:lnTo>
                    <a:lnTo>
                      <a:pt x="457" y="229"/>
                    </a:lnTo>
                    <a:lnTo>
                      <a:pt x="416" y="245"/>
                    </a:lnTo>
                    <a:lnTo>
                      <a:pt x="375" y="270"/>
                    </a:lnTo>
                    <a:lnTo>
                      <a:pt x="343" y="286"/>
                    </a:lnTo>
                    <a:lnTo>
                      <a:pt x="302" y="310"/>
                    </a:lnTo>
                    <a:lnTo>
                      <a:pt x="261" y="335"/>
                    </a:lnTo>
                    <a:lnTo>
                      <a:pt x="228" y="359"/>
                    </a:lnTo>
                    <a:lnTo>
                      <a:pt x="188" y="384"/>
                    </a:lnTo>
                    <a:lnTo>
                      <a:pt x="171" y="384"/>
                    </a:lnTo>
                    <a:lnTo>
                      <a:pt x="163" y="384"/>
                    </a:lnTo>
                    <a:lnTo>
                      <a:pt x="155" y="384"/>
                    </a:lnTo>
                    <a:lnTo>
                      <a:pt x="139" y="384"/>
                    </a:lnTo>
                    <a:lnTo>
                      <a:pt x="130" y="384"/>
                    </a:lnTo>
                    <a:lnTo>
                      <a:pt x="122" y="384"/>
                    </a:lnTo>
                    <a:lnTo>
                      <a:pt x="114" y="384"/>
                    </a:lnTo>
                    <a:lnTo>
                      <a:pt x="98" y="384"/>
                    </a:lnTo>
                    <a:lnTo>
                      <a:pt x="90" y="384"/>
                    </a:lnTo>
                    <a:lnTo>
                      <a:pt x="81" y="384"/>
                    </a:lnTo>
                    <a:lnTo>
                      <a:pt x="73" y="384"/>
                    </a:lnTo>
                    <a:lnTo>
                      <a:pt x="65" y="384"/>
                    </a:lnTo>
                    <a:lnTo>
                      <a:pt x="57" y="384"/>
                    </a:lnTo>
                    <a:lnTo>
                      <a:pt x="49" y="384"/>
                    </a:lnTo>
                    <a:lnTo>
                      <a:pt x="41" y="384"/>
                    </a:lnTo>
                    <a:lnTo>
                      <a:pt x="32" y="384"/>
                    </a:lnTo>
                    <a:lnTo>
                      <a:pt x="24" y="384"/>
                    </a:lnTo>
                    <a:lnTo>
                      <a:pt x="16" y="384"/>
                    </a:lnTo>
                    <a:lnTo>
                      <a:pt x="8" y="384"/>
                    </a:lnTo>
                    <a:lnTo>
                      <a:pt x="0" y="384"/>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88" name="Freeform 5"/>
              <p:cNvSpPr>
                <a:spLocks noChangeArrowheads="1"/>
              </p:cNvSpPr>
              <p:nvPr/>
            </p:nvSpPr>
            <p:spPr bwMode="auto">
              <a:xfrm>
                <a:off x="2337" y="1480"/>
                <a:ext cx="451" cy="131"/>
              </a:xfrm>
              <a:custGeom>
                <a:avLst/>
                <a:gdLst>
                  <a:gd name="T0" fmla="*/ 163 w 1225"/>
                  <a:gd name="T1" fmla="*/ 0 h 384"/>
                  <a:gd name="T2" fmla="*/ 156 w 1225"/>
                  <a:gd name="T3" fmla="*/ 1 h 384"/>
                  <a:gd name="T4" fmla="*/ 149 w 1225"/>
                  <a:gd name="T5" fmla="*/ 2 h 384"/>
                  <a:gd name="T6" fmla="*/ 143 w 1225"/>
                  <a:gd name="T7" fmla="*/ 3 h 384"/>
                  <a:gd name="T8" fmla="*/ 136 w 1225"/>
                  <a:gd name="T9" fmla="*/ 4 h 384"/>
                  <a:gd name="T10" fmla="*/ 130 w 1225"/>
                  <a:gd name="T11" fmla="*/ 6 h 384"/>
                  <a:gd name="T12" fmla="*/ 123 w 1225"/>
                  <a:gd name="T13" fmla="*/ 9 h 384"/>
                  <a:gd name="T14" fmla="*/ 116 w 1225"/>
                  <a:gd name="T15" fmla="*/ 11 h 384"/>
                  <a:gd name="T16" fmla="*/ 110 w 1225"/>
                  <a:gd name="T17" fmla="*/ 14 h 384"/>
                  <a:gd name="T18" fmla="*/ 104 w 1225"/>
                  <a:gd name="T19" fmla="*/ 18 h 384"/>
                  <a:gd name="T20" fmla="*/ 97 w 1225"/>
                  <a:gd name="T21" fmla="*/ 22 h 384"/>
                  <a:gd name="T22" fmla="*/ 91 w 1225"/>
                  <a:gd name="T23" fmla="*/ 27 h 384"/>
                  <a:gd name="T24" fmla="*/ 85 w 1225"/>
                  <a:gd name="T25" fmla="*/ 31 h 384"/>
                  <a:gd name="T26" fmla="*/ 80 w 1225"/>
                  <a:gd name="T27" fmla="*/ 36 h 384"/>
                  <a:gd name="T28" fmla="*/ 73 w 1225"/>
                  <a:gd name="T29" fmla="*/ 42 h 384"/>
                  <a:gd name="T30" fmla="*/ 67 w 1225"/>
                  <a:gd name="T31" fmla="*/ 45 h 384"/>
                  <a:gd name="T32" fmla="*/ 62 w 1225"/>
                  <a:gd name="T33" fmla="*/ 45 h 384"/>
                  <a:gd name="T34" fmla="*/ 56 w 1225"/>
                  <a:gd name="T35" fmla="*/ 45 h 384"/>
                  <a:gd name="T36" fmla="*/ 51 w 1225"/>
                  <a:gd name="T37" fmla="*/ 45 h 384"/>
                  <a:gd name="T38" fmla="*/ 45 w 1225"/>
                  <a:gd name="T39" fmla="*/ 45 h 384"/>
                  <a:gd name="T40" fmla="*/ 40 w 1225"/>
                  <a:gd name="T41" fmla="*/ 45 h 384"/>
                  <a:gd name="T42" fmla="*/ 35 w 1225"/>
                  <a:gd name="T43" fmla="*/ 45 h 384"/>
                  <a:gd name="T44" fmla="*/ 31 w 1225"/>
                  <a:gd name="T45" fmla="*/ 45 h 384"/>
                  <a:gd name="T46" fmla="*/ 25 w 1225"/>
                  <a:gd name="T47" fmla="*/ 45 h 384"/>
                  <a:gd name="T48" fmla="*/ 21 w 1225"/>
                  <a:gd name="T49" fmla="*/ 45 h 384"/>
                  <a:gd name="T50" fmla="*/ 17 w 1225"/>
                  <a:gd name="T51" fmla="*/ 45 h 384"/>
                  <a:gd name="T52" fmla="*/ 13 w 1225"/>
                  <a:gd name="T53" fmla="*/ 45 h 384"/>
                  <a:gd name="T54" fmla="*/ 9 w 1225"/>
                  <a:gd name="T55" fmla="*/ 45 h 384"/>
                  <a:gd name="T56" fmla="*/ 6 w 1225"/>
                  <a:gd name="T57" fmla="*/ 45 h 384"/>
                  <a:gd name="T58" fmla="*/ 2 w 1225"/>
                  <a:gd name="T59" fmla="*/ 45 h 384"/>
                  <a:gd name="T60" fmla="*/ 6 w 1225"/>
                  <a:gd name="T61" fmla="*/ 42 h 384"/>
                  <a:gd name="T62" fmla="*/ 15 w 1225"/>
                  <a:gd name="T63" fmla="*/ 36 h 384"/>
                  <a:gd name="T64" fmla="*/ 25 w 1225"/>
                  <a:gd name="T65" fmla="*/ 31 h 384"/>
                  <a:gd name="T66" fmla="*/ 36 w 1225"/>
                  <a:gd name="T67" fmla="*/ 27 h 384"/>
                  <a:gd name="T68" fmla="*/ 47 w 1225"/>
                  <a:gd name="T69" fmla="*/ 22 h 384"/>
                  <a:gd name="T70" fmla="*/ 57 w 1225"/>
                  <a:gd name="T71" fmla="*/ 18 h 384"/>
                  <a:gd name="T72" fmla="*/ 68 w 1225"/>
                  <a:gd name="T73" fmla="*/ 14 h 384"/>
                  <a:gd name="T74" fmla="*/ 80 w 1225"/>
                  <a:gd name="T75" fmla="*/ 11 h 384"/>
                  <a:gd name="T76" fmla="*/ 92 w 1225"/>
                  <a:gd name="T77" fmla="*/ 9 h 384"/>
                  <a:gd name="T78" fmla="*/ 103 w 1225"/>
                  <a:gd name="T79" fmla="*/ 6 h 384"/>
                  <a:gd name="T80" fmla="*/ 114 w 1225"/>
                  <a:gd name="T81" fmla="*/ 4 h 384"/>
                  <a:gd name="T82" fmla="*/ 126 w 1225"/>
                  <a:gd name="T83" fmla="*/ 3 h 384"/>
                  <a:gd name="T84" fmla="*/ 137 w 1225"/>
                  <a:gd name="T85" fmla="*/ 2 h 384"/>
                  <a:gd name="T86" fmla="*/ 149 w 1225"/>
                  <a:gd name="T87" fmla="*/ 1 h 384"/>
                  <a:gd name="T88" fmla="*/ 161 w 1225"/>
                  <a:gd name="T89" fmla="*/ 0 h 3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25" h="384">
                    <a:moveTo>
                      <a:pt x="1225" y="0"/>
                    </a:moveTo>
                    <a:lnTo>
                      <a:pt x="1200" y="0"/>
                    </a:lnTo>
                    <a:lnTo>
                      <a:pt x="1176" y="0"/>
                    </a:lnTo>
                    <a:lnTo>
                      <a:pt x="1151" y="8"/>
                    </a:lnTo>
                    <a:lnTo>
                      <a:pt x="1127" y="8"/>
                    </a:lnTo>
                    <a:lnTo>
                      <a:pt x="1102" y="16"/>
                    </a:lnTo>
                    <a:lnTo>
                      <a:pt x="1078" y="16"/>
                    </a:lnTo>
                    <a:lnTo>
                      <a:pt x="1053" y="24"/>
                    </a:lnTo>
                    <a:lnTo>
                      <a:pt x="1029" y="33"/>
                    </a:lnTo>
                    <a:lnTo>
                      <a:pt x="1004" y="33"/>
                    </a:lnTo>
                    <a:lnTo>
                      <a:pt x="980" y="41"/>
                    </a:lnTo>
                    <a:lnTo>
                      <a:pt x="955" y="57"/>
                    </a:lnTo>
                    <a:lnTo>
                      <a:pt x="931" y="65"/>
                    </a:lnTo>
                    <a:lnTo>
                      <a:pt x="906" y="73"/>
                    </a:lnTo>
                    <a:lnTo>
                      <a:pt x="882" y="90"/>
                    </a:lnTo>
                    <a:lnTo>
                      <a:pt x="857" y="98"/>
                    </a:lnTo>
                    <a:lnTo>
                      <a:pt x="833" y="114"/>
                    </a:lnTo>
                    <a:lnTo>
                      <a:pt x="816" y="123"/>
                    </a:lnTo>
                    <a:lnTo>
                      <a:pt x="792" y="139"/>
                    </a:lnTo>
                    <a:lnTo>
                      <a:pt x="767" y="155"/>
                    </a:lnTo>
                    <a:lnTo>
                      <a:pt x="743" y="172"/>
                    </a:lnTo>
                    <a:lnTo>
                      <a:pt x="718" y="188"/>
                    </a:lnTo>
                    <a:lnTo>
                      <a:pt x="694" y="204"/>
                    </a:lnTo>
                    <a:lnTo>
                      <a:pt x="669" y="229"/>
                    </a:lnTo>
                    <a:lnTo>
                      <a:pt x="653" y="245"/>
                    </a:lnTo>
                    <a:lnTo>
                      <a:pt x="628" y="270"/>
                    </a:lnTo>
                    <a:lnTo>
                      <a:pt x="604" y="286"/>
                    </a:lnTo>
                    <a:lnTo>
                      <a:pt x="588" y="310"/>
                    </a:lnTo>
                    <a:lnTo>
                      <a:pt x="563" y="335"/>
                    </a:lnTo>
                    <a:lnTo>
                      <a:pt x="539" y="359"/>
                    </a:lnTo>
                    <a:lnTo>
                      <a:pt x="522" y="384"/>
                    </a:lnTo>
                    <a:lnTo>
                      <a:pt x="498" y="384"/>
                    </a:lnTo>
                    <a:lnTo>
                      <a:pt x="473" y="384"/>
                    </a:lnTo>
                    <a:lnTo>
                      <a:pt x="457" y="384"/>
                    </a:lnTo>
                    <a:lnTo>
                      <a:pt x="432" y="384"/>
                    </a:lnTo>
                    <a:lnTo>
                      <a:pt x="416" y="384"/>
                    </a:lnTo>
                    <a:lnTo>
                      <a:pt x="392" y="384"/>
                    </a:lnTo>
                    <a:lnTo>
                      <a:pt x="375" y="384"/>
                    </a:lnTo>
                    <a:lnTo>
                      <a:pt x="351" y="384"/>
                    </a:lnTo>
                    <a:lnTo>
                      <a:pt x="334" y="384"/>
                    </a:lnTo>
                    <a:lnTo>
                      <a:pt x="318" y="384"/>
                    </a:lnTo>
                    <a:lnTo>
                      <a:pt x="294" y="384"/>
                    </a:lnTo>
                    <a:lnTo>
                      <a:pt x="277" y="384"/>
                    </a:lnTo>
                    <a:lnTo>
                      <a:pt x="261" y="384"/>
                    </a:lnTo>
                    <a:lnTo>
                      <a:pt x="245" y="384"/>
                    </a:lnTo>
                    <a:lnTo>
                      <a:pt x="228" y="384"/>
                    </a:lnTo>
                    <a:lnTo>
                      <a:pt x="204" y="384"/>
                    </a:lnTo>
                    <a:lnTo>
                      <a:pt x="187" y="384"/>
                    </a:lnTo>
                    <a:lnTo>
                      <a:pt x="171" y="384"/>
                    </a:lnTo>
                    <a:lnTo>
                      <a:pt x="155" y="384"/>
                    </a:lnTo>
                    <a:lnTo>
                      <a:pt x="138" y="384"/>
                    </a:lnTo>
                    <a:lnTo>
                      <a:pt x="122" y="384"/>
                    </a:lnTo>
                    <a:lnTo>
                      <a:pt x="114" y="384"/>
                    </a:lnTo>
                    <a:lnTo>
                      <a:pt x="98" y="384"/>
                    </a:lnTo>
                    <a:lnTo>
                      <a:pt x="81" y="384"/>
                    </a:lnTo>
                    <a:lnTo>
                      <a:pt x="65" y="384"/>
                    </a:lnTo>
                    <a:lnTo>
                      <a:pt x="49" y="384"/>
                    </a:lnTo>
                    <a:lnTo>
                      <a:pt x="40" y="384"/>
                    </a:lnTo>
                    <a:lnTo>
                      <a:pt x="24" y="384"/>
                    </a:lnTo>
                    <a:lnTo>
                      <a:pt x="16" y="384"/>
                    </a:lnTo>
                    <a:lnTo>
                      <a:pt x="0" y="384"/>
                    </a:lnTo>
                    <a:lnTo>
                      <a:pt x="40" y="359"/>
                    </a:lnTo>
                    <a:lnTo>
                      <a:pt x="73" y="335"/>
                    </a:lnTo>
                    <a:lnTo>
                      <a:pt x="114" y="310"/>
                    </a:lnTo>
                    <a:lnTo>
                      <a:pt x="155" y="286"/>
                    </a:lnTo>
                    <a:lnTo>
                      <a:pt x="187" y="270"/>
                    </a:lnTo>
                    <a:lnTo>
                      <a:pt x="228" y="245"/>
                    </a:lnTo>
                    <a:lnTo>
                      <a:pt x="269" y="229"/>
                    </a:lnTo>
                    <a:lnTo>
                      <a:pt x="310" y="204"/>
                    </a:lnTo>
                    <a:lnTo>
                      <a:pt x="351" y="188"/>
                    </a:lnTo>
                    <a:lnTo>
                      <a:pt x="383" y="172"/>
                    </a:lnTo>
                    <a:lnTo>
                      <a:pt x="424" y="155"/>
                    </a:lnTo>
                    <a:lnTo>
                      <a:pt x="465" y="139"/>
                    </a:lnTo>
                    <a:lnTo>
                      <a:pt x="506" y="123"/>
                    </a:lnTo>
                    <a:lnTo>
                      <a:pt x="547" y="114"/>
                    </a:lnTo>
                    <a:lnTo>
                      <a:pt x="588" y="98"/>
                    </a:lnTo>
                    <a:lnTo>
                      <a:pt x="637" y="90"/>
                    </a:lnTo>
                    <a:lnTo>
                      <a:pt x="677" y="73"/>
                    </a:lnTo>
                    <a:lnTo>
                      <a:pt x="718" y="65"/>
                    </a:lnTo>
                    <a:lnTo>
                      <a:pt x="759" y="57"/>
                    </a:lnTo>
                    <a:lnTo>
                      <a:pt x="800" y="41"/>
                    </a:lnTo>
                    <a:lnTo>
                      <a:pt x="841" y="33"/>
                    </a:lnTo>
                    <a:lnTo>
                      <a:pt x="882" y="33"/>
                    </a:lnTo>
                    <a:lnTo>
                      <a:pt x="931" y="24"/>
                    </a:lnTo>
                    <a:lnTo>
                      <a:pt x="971" y="16"/>
                    </a:lnTo>
                    <a:lnTo>
                      <a:pt x="1012" y="16"/>
                    </a:lnTo>
                    <a:lnTo>
                      <a:pt x="1053" y="8"/>
                    </a:lnTo>
                    <a:lnTo>
                      <a:pt x="1102" y="8"/>
                    </a:lnTo>
                    <a:lnTo>
                      <a:pt x="1143" y="0"/>
                    </a:lnTo>
                    <a:lnTo>
                      <a:pt x="1184" y="0"/>
                    </a:lnTo>
                    <a:lnTo>
                      <a:pt x="1225"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89" name="Freeform 6"/>
              <p:cNvSpPr>
                <a:spLocks noChangeArrowheads="1"/>
              </p:cNvSpPr>
              <p:nvPr/>
            </p:nvSpPr>
            <p:spPr bwMode="auto">
              <a:xfrm>
                <a:off x="2529" y="1480"/>
                <a:ext cx="259" cy="131"/>
              </a:xfrm>
              <a:custGeom>
                <a:avLst/>
                <a:gdLst>
                  <a:gd name="T0" fmla="*/ 95 w 703"/>
                  <a:gd name="T1" fmla="*/ 1 h 384"/>
                  <a:gd name="T2" fmla="*/ 95 w 703"/>
                  <a:gd name="T3" fmla="*/ 3 h 384"/>
                  <a:gd name="T4" fmla="*/ 95 w 703"/>
                  <a:gd name="T5" fmla="*/ 5 h 384"/>
                  <a:gd name="T6" fmla="*/ 95 w 703"/>
                  <a:gd name="T7" fmla="*/ 8 h 384"/>
                  <a:gd name="T8" fmla="*/ 95 w 703"/>
                  <a:gd name="T9" fmla="*/ 11 h 384"/>
                  <a:gd name="T10" fmla="*/ 95 w 703"/>
                  <a:gd name="T11" fmla="*/ 13 h 384"/>
                  <a:gd name="T12" fmla="*/ 95 w 703"/>
                  <a:gd name="T13" fmla="*/ 16 h 384"/>
                  <a:gd name="T14" fmla="*/ 95 w 703"/>
                  <a:gd name="T15" fmla="*/ 20 h 384"/>
                  <a:gd name="T16" fmla="*/ 95 w 703"/>
                  <a:gd name="T17" fmla="*/ 24 h 384"/>
                  <a:gd name="T18" fmla="*/ 95 w 703"/>
                  <a:gd name="T19" fmla="*/ 29 h 384"/>
                  <a:gd name="T20" fmla="*/ 95 w 703"/>
                  <a:gd name="T21" fmla="*/ 33 h 384"/>
                  <a:gd name="T22" fmla="*/ 95 w 703"/>
                  <a:gd name="T23" fmla="*/ 39 h 384"/>
                  <a:gd name="T24" fmla="*/ 95 w 703"/>
                  <a:gd name="T25" fmla="*/ 45 h 384"/>
                  <a:gd name="T26" fmla="*/ 89 w 703"/>
                  <a:gd name="T27" fmla="*/ 45 h 384"/>
                  <a:gd name="T28" fmla="*/ 82 w 703"/>
                  <a:gd name="T29" fmla="*/ 45 h 384"/>
                  <a:gd name="T30" fmla="*/ 76 w 703"/>
                  <a:gd name="T31" fmla="*/ 45 h 384"/>
                  <a:gd name="T32" fmla="*/ 69 w 703"/>
                  <a:gd name="T33" fmla="*/ 45 h 384"/>
                  <a:gd name="T34" fmla="*/ 62 w 703"/>
                  <a:gd name="T35" fmla="*/ 45 h 384"/>
                  <a:gd name="T36" fmla="*/ 56 w 703"/>
                  <a:gd name="T37" fmla="*/ 45 h 384"/>
                  <a:gd name="T38" fmla="*/ 49 w 703"/>
                  <a:gd name="T39" fmla="*/ 45 h 384"/>
                  <a:gd name="T40" fmla="*/ 42 w 703"/>
                  <a:gd name="T41" fmla="*/ 45 h 384"/>
                  <a:gd name="T42" fmla="*/ 36 w 703"/>
                  <a:gd name="T43" fmla="*/ 45 h 384"/>
                  <a:gd name="T44" fmla="*/ 30 w 703"/>
                  <a:gd name="T45" fmla="*/ 45 h 384"/>
                  <a:gd name="T46" fmla="*/ 23 w 703"/>
                  <a:gd name="T47" fmla="*/ 45 h 384"/>
                  <a:gd name="T48" fmla="*/ 18 w 703"/>
                  <a:gd name="T49" fmla="*/ 45 h 384"/>
                  <a:gd name="T50" fmla="*/ 11 w 703"/>
                  <a:gd name="T51" fmla="*/ 45 h 384"/>
                  <a:gd name="T52" fmla="*/ 6 w 703"/>
                  <a:gd name="T53" fmla="*/ 45 h 384"/>
                  <a:gd name="T54" fmla="*/ 0 w 703"/>
                  <a:gd name="T55" fmla="*/ 45 h 384"/>
                  <a:gd name="T56" fmla="*/ 6 w 703"/>
                  <a:gd name="T57" fmla="*/ 39 h 384"/>
                  <a:gd name="T58" fmla="*/ 11 w 703"/>
                  <a:gd name="T59" fmla="*/ 33 h 384"/>
                  <a:gd name="T60" fmla="*/ 18 w 703"/>
                  <a:gd name="T61" fmla="*/ 29 h 384"/>
                  <a:gd name="T62" fmla="*/ 23 w 703"/>
                  <a:gd name="T63" fmla="*/ 24 h 384"/>
                  <a:gd name="T64" fmla="*/ 30 w 703"/>
                  <a:gd name="T65" fmla="*/ 20 h 384"/>
                  <a:gd name="T66" fmla="*/ 36 w 703"/>
                  <a:gd name="T67" fmla="*/ 16 h 384"/>
                  <a:gd name="T68" fmla="*/ 42 w 703"/>
                  <a:gd name="T69" fmla="*/ 13 h 384"/>
                  <a:gd name="T70" fmla="*/ 49 w 703"/>
                  <a:gd name="T71" fmla="*/ 11 h 384"/>
                  <a:gd name="T72" fmla="*/ 56 w 703"/>
                  <a:gd name="T73" fmla="*/ 8 h 384"/>
                  <a:gd name="T74" fmla="*/ 62 w 703"/>
                  <a:gd name="T75" fmla="*/ 5 h 384"/>
                  <a:gd name="T76" fmla="*/ 69 w 703"/>
                  <a:gd name="T77" fmla="*/ 4 h 384"/>
                  <a:gd name="T78" fmla="*/ 76 w 703"/>
                  <a:gd name="T79" fmla="*/ 2 h 384"/>
                  <a:gd name="T80" fmla="*/ 82 w 703"/>
                  <a:gd name="T81" fmla="*/ 1 h 384"/>
                  <a:gd name="T82" fmla="*/ 89 w 703"/>
                  <a:gd name="T83" fmla="*/ 0 h 384"/>
                  <a:gd name="T84" fmla="*/ 95 w 703"/>
                  <a:gd name="T85" fmla="*/ 0 h 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03" h="384">
                    <a:moveTo>
                      <a:pt x="703" y="0"/>
                    </a:moveTo>
                    <a:lnTo>
                      <a:pt x="703" y="8"/>
                    </a:lnTo>
                    <a:lnTo>
                      <a:pt x="703" y="16"/>
                    </a:lnTo>
                    <a:lnTo>
                      <a:pt x="703" y="24"/>
                    </a:lnTo>
                    <a:lnTo>
                      <a:pt x="703" y="33"/>
                    </a:lnTo>
                    <a:lnTo>
                      <a:pt x="703" y="41"/>
                    </a:lnTo>
                    <a:lnTo>
                      <a:pt x="703" y="57"/>
                    </a:lnTo>
                    <a:lnTo>
                      <a:pt x="703" y="65"/>
                    </a:lnTo>
                    <a:lnTo>
                      <a:pt x="703" y="73"/>
                    </a:lnTo>
                    <a:lnTo>
                      <a:pt x="703" y="90"/>
                    </a:lnTo>
                    <a:lnTo>
                      <a:pt x="703" y="98"/>
                    </a:lnTo>
                    <a:lnTo>
                      <a:pt x="703" y="114"/>
                    </a:lnTo>
                    <a:lnTo>
                      <a:pt x="703" y="123"/>
                    </a:lnTo>
                    <a:lnTo>
                      <a:pt x="703" y="139"/>
                    </a:lnTo>
                    <a:lnTo>
                      <a:pt x="703" y="155"/>
                    </a:lnTo>
                    <a:lnTo>
                      <a:pt x="703" y="172"/>
                    </a:lnTo>
                    <a:lnTo>
                      <a:pt x="703" y="188"/>
                    </a:lnTo>
                    <a:lnTo>
                      <a:pt x="703" y="204"/>
                    </a:lnTo>
                    <a:lnTo>
                      <a:pt x="703" y="229"/>
                    </a:lnTo>
                    <a:lnTo>
                      <a:pt x="703" y="245"/>
                    </a:lnTo>
                    <a:lnTo>
                      <a:pt x="703" y="270"/>
                    </a:lnTo>
                    <a:lnTo>
                      <a:pt x="703" y="286"/>
                    </a:lnTo>
                    <a:lnTo>
                      <a:pt x="703" y="310"/>
                    </a:lnTo>
                    <a:lnTo>
                      <a:pt x="703" y="335"/>
                    </a:lnTo>
                    <a:lnTo>
                      <a:pt x="703" y="359"/>
                    </a:lnTo>
                    <a:lnTo>
                      <a:pt x="703" y="384"/>
                    </a:lnTo>
                    <a:lnTo>
                      <a:pt x="678" y="384"/>
                    </a:lnTo>
                    <a:lnTo>
                      <a:pt x="654" y="384"/>
                    </a:lnTo>
                    <a:lnTo>
                      <a:pt x="629" y="384"/>
                    </a:lnTo>
                    <a:lnTo>
                      <a:pt x="605" y="384"/>
                    </a:lnTo>
                    <a:lnTo>
                      <a:pt x="580" y="384"/>
                    </a:lnTo>
                    <a:lnTo>
                      <a:pt x="556" y="384"/>
                    </a:lnTo>
                    <a:lnTo>
                      <a:pt x="531" y="384"/>
                    </a:lnTo>
                    <a:lnTo>
                      <a:pt x="507" y="384"/>
                    </a:lnTo>
                    <a:lnTo>
                      <a:pt x="482" y="384"/>
                    </a:lnTo>
                    <a:lnTo>
                      <a:pt x="458" y="384"/>
                    </a:lnTo>
                    <a:lnTo>
                      <a:pt x="433" y="384"/>
                    </a:lnTo>
                    <a:lnTo>
                      <a:pt x="409" y="384"/>
                    </a:lnTo>
                    <a:lnTo>
                      <a:pt x="384" y="384"/>
                    </a:lnTo>
                    <a:lnTo>
                      <a:pt x="360" y="384"/>
                    </a:lnTo>
                    <a:lnTo>
                      <a:pt x="335" y="384"/>
                    </a:lnTo>
                    <a:lnTo>
                      <a:pt x="311" y="384"/>
                    </a:lnTo>
                    <a:lnTo>
                      <a:pt x="294" y="384"/>
                    </a:lnTo>
                    <a:lnTo>
                      <a:pt x="270" y="384"/>
                    </a:lnTo>
                    <a:lnTo>
                      <a:pt x="245" y="384"/>
                    </a:lnTo>
                    <a:lnTo>
                      <a:pt x="221" y="384"/>
                    </a:lnTo>
                    <a:lnTo>
                      <a:pt x="196" y="384"/>
                    </a:lnTo>
                    <a:lnTo>
                      <a:pt x="172" y="384"/>
                    </a:lnTo>
                    <a:lnTo>
                      <a:pt x="147" y="384"/>
                    </a:lnTo>
                    <a:lnTo>
                      <a:pt x="131" y="384"/>
                    </a:lnTo>
                    <a:lnTo>
                      <a:pt x="106" y="384"/>
                    </a:lnTo>
                    <a:lnTo>
                      <a:pt x="82" y="384"/>
                    </a:lnTo>
                    <a:lnTo>
                      <a:pt x="66" y="384"/>
                    </a:lnTo>
                    <a:lnTo>
                      <a:pt x="41" y="384"/>
                    </a:lnTo>
                    <a:lnTo>
                      <a:pt x="17" y="384"/>
                    </a:lnTo>
                    <a:lnTo>
                      <a:pt x="0" y="384"/>
                    </a:lnTo>
                    <a:lnTo>
                      <a:pt x="17" y="359"/>
                    </a:lnTo>
                    <a:lnTo>
                      <a:pt x="41" y="335"/>
                    </a:lnTo>
                    <a:lnTo>
                      <a:pt x="66" y="310"/>
                    </a:lnTo>
                    <a:lnTo>
                      <a:pt x="82" y="286"/>
                    </a:lnTo>
                    <a:lnTo>
                      <a:pt x="106" y="270"/>
                    </a:lnTo>
                    <a:lnTo>
                      <a:pt x="131" y="245"/>
                    </a:lnTo>
                    <a:lnTo>
                      <a:pt x="147" y="229"/>
                    </a:lnTo>
                    <a:lnTo>
                      <a:pt x="172" y="204"/>
                    </a:lnTo>
                    <a:lnTo>
                      <a:pt x="196" y="188"/>
                    </a:lnTo>
                    <a:lnTo>
                      <a:pt x="221" y="172"/>
                    </a:lnTo>
                    <a:lnTo>
                      <a:pt x="245" y="155"/>
                    </a:lnTo>
                    <a:lnTo>
                      <a:pt x="270" y="139"/>
                    </a:lnTo>
                    <a:lnTo>
                      <a:pt x="294" y="123"/>
                    </a:lnTo>
                    <a:lnTo>
                      <a:pt x="311" y="114"/>
                    </a:lnTo>
                    <a:lnTo>
                      <a:pt x="335" y="98"/>
                    </a:lnTo>
                    <a:lnTo>
                      <a:pt x="360" y="90"/>
                    </a:lnTo>
                    <a:lnTo>
                      <a:pt x="384" y="73"/>
                    </a:lnTo>
                    <a:lnTo>
                      <a:pt x="409" y="65"/>
                    </a:lnTo>
                    <a:lnTo>
                      <a:pt x="433" y="57"/>
                    </a:lnTo>
                    <a:lnTo>
                      <a:pt x="458" y="41"/>
                    </a:lnTo>
                    <a:lnTo>
                      <a:pt x="482" y="33"/>
                    </a:lnTo>
                    <a:lnTo>
                      <a:pt x="507" y="33"/>
                    </a:lnTo>
                    <a:lnTo>
                      <a:pt x="531" y="24"/>
                    </a:lnTo>
                    <a:lnTo>
                      <a:pt x="556" y="16"/>
                    </a:lnTo>
                    <a:lnTo>
                      <a:pt x="580" y="16"/>
                    </a:lnTo>
                    <a:lnTo>
                      <a:pt x="605" y="8"/>
                    </a:lnTo>
                    <a:lnTo>
                      <a:pt x="629" y="8"/>
                    </a:lnTo>
                    <a:lnTo>
                      <a:pt x="654" y="0"/>
                    </a:lnTo>
                    <a:lnTo>
                      <a:pt x="678" y="0"/>
                    </a:lnTo>
                    <a:lnTo>
                      <a:pt x="703"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0" name="Freeform 7"/>
              <p:cNvSpPr>
                <a:spLocks noChangeArrowheads="1"/>
              </p:cNvSpPr>
              <p:nvPr/>
            </p:nvSpPr>
            <p:spPr bwMode="auto">
              <a:xfrm>
                <a:off x="2787" y="1480"/>
                <a:ext cx="261" cy="131"/>
              </a:xfrm>
              <a:custGeom>
                <a:avLst/>
                <a:gdLst>
                  <a:gd name="T0" fmla="*/ 3 w 710"/>
                  <a:gd name="T1" fmla="*/ 0 h 384"/>
                  <a:gd name="T2" fmla="*/ 10 w 710"/>
                  <a:gd name="T3" fmla="*/ 1 h 384"/>
                  <a:gd name="T4" fmla="*/ 17 w 710"/>
                  <a:gd name="T5" fmla="*/ 2 h 384"/>
                  <a:gd name="T6" fmla="*/ 23 w 710"/>
                  <a:gd name="T7" fmla="*/ 3 h 384"/>
                  <a:gd name="T8" fmla="*/ 30 w 710"/>
                  <a:gd name="T9" fmla="*/ 4 h 384"/>
                  <a:gd name="T10" fmla="*/ 36 w 710"/>
                  <a:gd name="T11" fmla="*/ 6 h 384"/>
                  <a:gd name="T12" fmla="*/ 43 w 710"/>
                  <a:gd name="T13" fmla="*/ 9 h 384"/>
                  <a:gd name="T14" fmla="*/ 50 w 710"/>
                  <a:gd name="T15" fmla="*/ 11 h 384"/>
                  <a:gd name="T16" fmla="*/ 56 w 710"/>
                  <a:gd name="T17" fmla="*/ 14 h 384"/>
                  <a:gd name="T18" fmla="*/ 63 w 710"/>
                  <a:gd name="T19" fmla="*/ 18 h 384"/>
                  <a:gd name="T20" fmla="*/ 69 w 710"/>
                  <a:gd name="T21" fmla="*/ 22 h 384"/>
                  <a:gd name="T22" fmla="*/ 75 w 710"/>
                  <a:gd name="T23" fmla="*/ 27 h 384"/>
                  <a:gd name="T24" fmla="*/ 82 w 710"/>
                  <a:gd name="T25" fmla="*/ 31 h 384"/>
                  <a:gd name="T26" fmla="*/ 87 w 710"/>
                  <a:gd name="T27" fmla="*/ 36 h 384"/>
                  <a:gd name="T28" fmla="*/ 93 w 710"/>
                  <a:gd name="T29" fmla="*/ 42 h 384"/>
                  <a:gd name="T30" fmla="*/ 93 w 710"/>
                  <a:gd name="T31" fmla="*/ 45 h 384"/>
                  <a:gd name="T32" fmla="*/ 87 w 710"/>
                  <a:gd name="T33" fmla="*/ 45 h 384"/>
                  <a:gd name="T34" fmla="*/ 82 w 710"/>
                  <a:gd name="T35" fmla="*/ 45 h 384"/>
                  <a:gd name="T36" fmla="*/ 75 w 710"/>
                  <a:gd name="T37" fmla="*/ 45 h 384"/>
                  <a:gd name="T38" fmla="*/ 69 w 710"/>
                  <a:gd name="T39" fmla="*/ 45 h 384"/>
                  <a:gd name="T40" fmla="*/ 63 w 710"/>
                  <a:gd name="T41" fmla="*/ 45 h 384"/>
                  <a:gd name="T42" fmla="*/ 56 w 710"/>
                  <a:gd name="T43" fmla="*/ 45 h 384"/>
                  <a:gd name="T44" fmla="*/ 50 w 710"/>
                  <a:gd name="T45" fmla="*/ 45 h 384"/>
                  <a:gd name="T46" fmla="*/ 43 w 710"/>
                  <a:gd name="T47" fmla="*/ 45 h 384"/>
                  <a:gd name="T48" fmla="*/ 36 w 710"/>
                  <a:gd name="T49" fmla="*/ 45 h 384"/>
                  <a:gd name="T50" fmla="*/ 30 w 710"/>
                  <a:gd name="T51" fmla="*/ 45 h 384"/>
                  <a:gd name="T52" fmla="*/ 23 w 710"/>
                  <a:gd name="T53" fmla="*/ 45 h 384"/>
                  <a:gd name="T54" fmla="*/ 17 w 710"/>
                  <a:gd name="T55" fmla="*/ 45 h 384"/>
                  <a:gd name="T56" fmla="*/ 10 w 710"/>
                  <a:gd name="T57" fmla="*/ 45 h 384"/>
                  <a:gd name="T58" fmla="*/ 3 w 710"/>
                  <a:gd name="T59" fmla="*/ 45 h 384"/>
                  <a:gd name="T60" fmla="*/ 0 w 710"/>
                  <a:gd name="T61" fmla="*/ 42 h 384"/>
                  <a:gd name="T62" fmla="*/ 0 w 710"/>
                  <a:gd name="T63" fmla="*/ 36 h 384"/>
                  <a:gd name="T64" fmla="*/ 0 w 710"/>
                  <a:gd name="T65" fmla="*/ 31 h 384"/>
                  <a:gd name="T66" fmla="*/ 0 w 710"/>
                  <a:gd name="T67" fmla="*/ 27 h 384"/>
                  <a:gd name="T68" fmla="*/ 0 w 710"/>
                  <a:gd name="T69" fmla="*/ 22 h 384"/>
                  <a:gd name="T70" fmla="*/ 0 w 710"/>
                  <a:gd name="T71" fmla="*/ 18 h 384"/>
                  <a:gd name="T72" fmla="*/ 0 w 710"/>
                  <a:gd name="T73" fmla="*/ 14 h 384"/>
                  <a:gd name="T74" fmla="*/ 0 w 710"/>
                  <a:gd name="T75" fmla="*/ 11 h 384"/>
                  <a:gd name="T76" fmla="*/ 0 w 710"/>
                  <a:gd name="T77" fmla="*/ 9 h 384"/>
                  <a:gd name="T78" fmla="*/ 0 w 710"/>
                  <a:gd name="T79" fmla="*/ 6 h 384"/>
                  <a:gd name="T80" fmla="*/ 0 w 710"/>
                  <a:gd name="T81" fmla="*/ 4 h 384"/>
                  <a:gd name="T82" fmla="*/ 0 w 710"/>
                  <a:gd name="T83" fmla="*/ 2 h 384"/>
                  <a:gd name="T84" fmla="*/ 0 w 710"/>
                  <a:gd name="T85" fmla="*/ 0 h 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10" h="384">
                    <a:moveTo>
                      <a:pt x="0" y="0"/>
                    </a:moveTo>
                    <a:lnTo>
                      <a:pt x="24" y="0"/>
                    </a:lnTo>
                    <a:lnTo>
                      <a:pt x="49" y="0"/>
                    </a:lnTo>
                    <a:lnTo>
                      <a:pt x="73" y="8"/>
                    </a:lnTo>
                    <a:lnTo>
                      <a:pt x="98" y="8"/>
                    </a:lnTo>
                    <a:lnTo>
                      <a:pt x="122" y="16"/>
                    </a:lnTo>
                    <a:lnTo>
                      <a:pt x="147" y="16"/>
                    </a:lnTo>
                    <a:lnTo>
                      <a:pt x="171" y="24"/>
                    </a:lnTo>
                    <a:lnTo>
                      <a:pt x="196" y="33"/>
                    </a:lnTo>
                    <a:lnTo>
                      <a:pt x="220" y="33"/>
                    </a:lnTo>
                    <a:lnTo>
                      <a:pt x="245" y="41"/>
                    </a:lnTo>
                    <a:lnTo>
                      <a:pt x="269" y="57"/>
                    </a:lnTo>
                    <a:lnTo>
                      <a:pt x="294" y="65"/>
                    </a:lnTo>
                    <a:lnTo>
                      <a:pt x="318" y="73"/>
                    </a:lnTo>
                    <a:lnTo>
                      <a:pt x="343" y="90"/>
                    </a:lnTo>
                    <a:lnTo>
                      <a:pt x="367" y="98"/>
                    </a:lnTo>
                    <a:lnTo>
                      <a:pt x="392" y="114"/>
                    </a:lnTo>
                    <a:lnTo>
                      <a:pt x="416" y="123"/>
                    </a:lnTo>
                    <a:lnTo>
                      <a:pt x="441" y="139"/>
                    </a:lnTo>
                    <a:lnTo>
                      <a:pt x="465" y="155"/>
                    </a:lnTo>
                    <a:lnTo>
                      <a:pt x="490" y="172"/>
                    </a:lnTo>
                    <a:lnTo>
                      <a:pt x="514" y="188"/>
                    </a:lnTo>
                    <a:lnTo>
                      <a:pt x="530" y="204"/>
                    </a:lnTo>
                    <a:lnTo>
                      <a:pt x="555" y="229"/>
                    </a:lnTo>
                    <a:lnTo>
                      <a:pt x="579" y="245"/>
                    </a:lnTo>
                    <a:lnTo>
                      <a:pt x="604" y="270"/>
                    </a:lnTo>
                    <a:lnTo>
                      <a:pt x="620" y="286"/>
                    </a:lnTo>
                    <a:lnTo>
                      <a:pt x="645" y="310"/>
                    </a:lnTo>
                    <a:lnTo>
                      <a:pt x="669" y="335"/>
                    </a:lnTo>
                    <a:lnTo>
                      <a:pt x="686" y="359"/>
                    </a:lnTo>
                    <a:lnTo>
                      <a:pt x="710" y="384"/>
                    </a:lnTo>
                    <a:lnTo>
                      <a:pt x="686" y="384"/>
                    </a:lnTo>
                    <a:lnTo>
                      <a:pt x="669" y="384"/>
                    </a:lnTo>
                    <a:lnTo>
                      <a:pt x="645" y="384"/>
                    </a:lnTo>
                    <a:lnTo>
                      <a:pt x="620" y="384"/>
                    </a:lnTo>
                    <a:lnTo>
                      <a:pt x="604" y="384"/>
                    </a:lnTo>
                    <a:lnTo>
                      <a:pt x="579" y="384"/>
                    </a:lnTo>
                    <a:lnTo>
                      <a:pt x="555" y="384"/>
                    </a:lnTo>
                    <a:lnTo>
                      <a:pt x="530" y="384"/>
                    </a:lnTo>
                    <a:lnTo>
                      <a:pt x="514" y="384"/>
                    </a:lnTo>
                    <a:lnTo>
                      <a:pt x="490" y="384"/>
                    </a:lnTo>
                    <a:lnTo>
                      <a:pt x="465" y="384"/>
                    </a:lnTo>
                    <a:lnTo>
                      <a:pt x="441" y="384"/>
                    </a:lnTo>
                    <a:lnTo>
                      <a:pt x="416" y="384"/>
                    </a:lnTo>
                    <a:lnTo>
                      <a:pt x="392" y="384"/>
                    </a:lnTo>
                    <a:lnTo>
                      <a:pt x="367" y="384"/>
                    </a:lnTo>
                    <a:lnTo>
                      <a:pt x="343" y="384"/>
                    </a:lnTo>
                    <a:lnTo>
                      <a:pt x="318" y="384"/>
                    </a:lnTo>
                    <a:lnTo>
                      <a:pt x="294" y="384"/>
                    </a:lnTo>
                    <a:lnTo>
                      <a:pt x="269" y="384"/>
                    </a:lnTo>
                    <a:lnTo>
                      <a:pt x="245" y="384"/>
                    </a:lnTo>
                    <a:lnTo>
                      <a:pt x="220" y="384"/>
                    </a:lnTo>
                    <a:lnTo>
                      <a:pt x="196" y="384"/>
                    </a:lnTo>
                    <a:lnTo>
                      <a:pt x="171" y="384"/>
                    </a:lnTo>
                    <a:lnTo>
                      <a:pt x="147" y="384"/>
                    </a:lnTo>
                    <a:lnTo>
                      <a:pt x="122" y="384"/>
                    </a:lnTo>
                    <a:lnTo>
                      <a:pt x="98" y="384"/>
                    </a:lnTo>
                    <a:lnTo>
                      <a:pt x="73" y="384"/>
                    </a:lnTo>
                    <a:lnTo>
                      <a:pt x="49" y="384"/>
                    </a:lnTo>
                    <a:lnTo>
                      <a:pt x="24" y="384"/>
                    </a:lnTo>
                    <a:lnTo>
                      <a:pt x="0" y="384"/>
                    </a:lnTo>
                    <a:lnTo>
                      <a:pt x="0" y="359"/>
                    </a:lnTo>
                    <a:lnTo>
                      <a:pt x="0" y="335"/>
                    </a:lnTo>
                    <a:lnTo>
                      <a:pt x="0" y="310"/>
                    </a:lnTo>
                    <a:lnTo>
                      <a:pt x="0" y="286"/>
                    </a:lnTo>
                    <a:lnTo>
                      <a:pt x="0" y="270"/>
                    </a:lnTo>
                    <a:lnTo>
                      <a:pt x="0" y="245"/>
                    </a:lnTo>
                    <a:lnTo>
                      <a:pt x="0" y="229"/>
                    </a:lnTo>
                    <a:lnTo>
                      <a:pt x="0" y="204"/>
                    </a:lnTo>
                    <a:lnTo>
                      <a:pt x="0" y="188"/>
                    </a:lnTo>
                    <a:lnTo>
                      <a:pt x="0" y="172"/>
                    </a:lnTo>
                    <a:lnTo>
                      <a:pt x="0" y="155"/>
                    </a:lnTo>
                    <a:lnTo>
                      <a:pt x="0" y="139"/>
                    </a:lnTo>
                    <a:lnTo>
                      <a:pt x="0" y="123"/>
                    </a:lnTo>
                    <a:lnTo>
                      <a:pt x="0" y="114"/>
                    </a:lnTo>
                    <a:lnTo>
                      <a:pt x="0" y="98"/>
                    </a:lnTo>
                    <a:lnTo>
                      <a:pt x="0" y="90"/>
                    </a:lnTo>
                    <a:lnTo>
                      <a:pt x="0" y="73"/>
                    </a:lnTo>
                    <a:lnTo>
                      <a:pt x="0" y="65"/>
                    </a:lnTo>
                    <a:lnTo>
                      <a:pt x="0" y="57"/>
                    </a:lnTo>
                    <a:lnTo>
                      <a:pt x="0" y="41"/>
                    </a:lnTo>
                    <a:lnTo>
                      <a:pt x="0" y="33"/>
                    </a:lnTo>
                    <a:lnTo>
                      <a:pt x="0" y="24"/>
                    </a:lnTo>
                    <a:lnTo>
                      <a:pt x="0" y="16"/>
                    </a:lnTo>
                    <a:lnTo>
                      <a:pt x="0" y="8"/>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1" name="Freeform 8"/>
              <p:cNvSpPr>
                <a:spLocks noChangeArrowheads="1"/>
              </p:cNvSpPr>
              <p:nvPr/>
            </p:nvSpPr>
            <p:spPr bwMode="auto">
              <a:xfrm>
                <a:off x="2787" y="1480"/>
                <a:ext cx="454" cy="131"/>
              </a:xfrm>
              <a:custGeom>
                <a:avLst/>
                <a:gdLst>
                  <a:gd name="T0" fmla="*/ 7 w 1233"/>
                  <a:gd name="T1" fmla="*/ 0 h 384"/>
                  <a:gd name="T2" fmla="*/ 18 w 1233"/>
                  <a:gd name="T3" fmla="*/ 1 h 384"/>
                  <a:gd name="T4" fmla="*/ 30 w 1233"/>
                  <a:gd name="T5" fmla="*/ 2 h 384"/>
                  <a:gd name="T6" fmla="*/ 41 w 1233"/>
                  <a:gd name="T7" fmla="*/ 3 h 384"/>
                  <a:gd name="T8" fmla="*/ 52 w 1233"/>
                  <a:gd name="T9" fmla="*/ 4 h 384"/>
                  <a:gd name="T10" fmla="*/ 64 w 1233"/>
                  <a:gd name="T11" fmla="*/ 6 h 384"/>
                  <a:gd name="T12" fmla="*/ 75 w 1233"/>
                  <a:gd name="T13" fmla="*/ 9 h 384"/>
                  <a:gd name="T14" fmla="*/ 87 w 1233"/>
                  <a:gd name="T15" fmla="*/ 11 h 384"/>
                  <a:gd name="T16" fmla="*/ 97 w 1233"/>
                  <a:gd name="T17" fmla="*/ 14 h 384"/>
                  <a:gd name="T18" fmla="*/ 109 w 1233"/>
                  <a:gd name="T19" fmla="*/ 18 h 384"/>
                  <a:gd name="T20" fmla="*/ 120 w 1233"/>
                  <a:gd name="T21" fmla="*/ 22 h 384"/>
                  <a:gd name="T22" fmla="*/ 131 w 1233"/>
                  <a:gd name="T23" fmla="*/ 27 h 384"/>
                  <a:gd name="T24" fmla="*/ 141 w 1233"/>
                  <a:gd name="T25" fmla="*/ 31 h 384"/>
                  <a:gd name="T26" fmla="*/ 152 w 1233"/>
                  <a:gd name="T27" fmla="*/ 36 h 384"/>
                  <a:gd name="T28" fmla="*/ 162 w 1233"/>
                  <a:gd name="T29" fmla="*/ 42 h 384"/>
                  <a:gd name="T30" fmla="*/ 165 w 1233"/>
                  <a:gd name="T31" fmla="*/ 45 h 384"/>
                  <a:gd name="T32" fmla="*/ 162 w 1233"/>
                  <a:gd name="T33" fmla="*/ 45 h 384"/>
                  <a:gd name="T34" fmla="*/ 158 w 1233"/>
                  <a:gd name="T35" fmla="*/ 45 h 384"/>
                  <a:gd name="T36" fmla="*/ 154 w 1233"/>
                  <a:gd name="T37" fmla="*/ 45 h 384"/>
                  <a:gd name="T38" fmla="*/ 149 w 1233"/>
                  <a:gd name="T39" fmla="*/ 45 h 384"/>
                  <a:gd name="T40" fmla="*/ 145 w 1233"/>
                  <a:gd name="T41" fmla="*/ 45 h 384"/>
                  <a:gd name="T42" fmla="*/ 141 w 1233"/>
                  <a:gd name="T43" fmla="*/ 45 h 384"/>
                  <a:gd name="T44" fmla="*/ 136 w 1233"/>
                  <a:gd name="T45" fmla="*/ 45 h 384"/>
                  <a:gd name="T46" fmla="*/ 132 w 1233"/>
                  <a:gd name="T47" fmla="*/ 45 h 384"/>
                  <a:gd name="T48" fmla="*/ 126 w 1233"/>
                  <a:gd name="T49" fmla="*/ 45 h 384"/>
                  <a:gd name="T50" fmla="*/ 122 w 1233"/>
                  <a:gd name="T51" fmla="*/ 45 h 384"/>
                  <a:gd name="T52" fmla="*/ 116 w 1233"/>
                  <a:gd name="T53" fmla="*/ 45 h 384"/>
                  <a:gd name="T54" fmla="*/ 110 w 1233"/>
                  <a:gd name="T55" fmla="*/ 45 h 384"/>
                  <a:gd name="T56" fmla="*/ 105 w 1233"/>
                  <a:gd name="T57" fmla="*/ 45 h 384"/>
                  <a:gd name="T58" fmla="*/ 100 w 1233"/>
                  <a:gd name="T59" fmla="*/ 45 h 384"/>
                  <a:gd name="T60" fmla="*/ 93 w 1233"/>
                  <a:gd name="T61" fmla="*/ 42 h 384"/>
                  <a:gd name="T62" fmla="*/ 87 w 1233"/>
                  <a:gd name="T63" fmla="*/ 36 h 384"/>
                  <a:gd name="T64" fmla="*/ 82 w 1233"/>
                  <a:gd name="T65" fmla="*/ 31 h 384"/>
                  <a:gd name="T66" fmla="*/ 75 w 1233"/>
                  <a:gd name="T67" fmla="*/ 27 h 384"/>
                  <a:gd name="T68" fmla="*/ 70 w 1233"/>
                  <a:gd name="T69" fmla="*/ 22 h 384"/>
                  <a:gd name="T70" fmla="*/ 63 w 1233"/>
                  <a:gd name="T71" fmla="*/ 18 h 384"/>
                  <a:gd name="T72" fmla="*/ 56 w 1233"/>
                  <a:gd name="T73" fmla="*/ 14 h 384"/>
                  <a:gd name="T74" fmla="*/ 50 w 1233"/>
                  <a:gd name="T75" fmla="*/ 11 h 384"/>
                  <a:gd name="T76" fmla="*/ 43 w 1233"/>
                  <a:gd name="T77" fmla="*/ 9 h 384"/>
                  <a:gd name="T78" fmla="*/ 36 w 1233"/>
                  <a:gd name="T79" fmla="*/ 6 h 384"/>
                  <a:gd name="T80" fmla="*/ 30 w 1233"/>
                  <a:gd name="T81" fmla="*/ 4 h 384"/>
                  <a:gd name="T82" fmla="*/ 23 w 1233"/>
                  <a:gd name="T83" fmla="*/ 3 h 384"/>
                  <a:gd name="T84" fmla="*/ 17 w 1233"/>
                  <a:gd name="T85" fmla="*/ 2 h 384"/>
                  <a:gd name="T86" fmla="*/ 10 w 1233"/>
                  <a:gd name="T87" fmla="*/ 1 h 384"/>
                  <a:gd name="T88" fmla="*/ 3 w 1233"/>
                  <a:gd name="T89" fmla="*/ 0 h 3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3" h="384">
                    <a:moveTo>
                      <a:pt x="0" y="0"/>
                    </a:moveTo>
                    <a:lnTo>
                      <a:pt x="49" y="0"/>
                    </a:lnTo>
                    <a:lnTo>
                      <a:pt x="89" y="0"/>
                    </a:lnTo>
                    <a:lnTo>
                      <a:pt x="130" y="8"/>
                    </a:lnTo>
                    <a:lnTo>
                      <a:pt x="171" y="8"/>
                    </a:lnTo>
                    <a:lnTo>
                      <a:pt x="220" y="16"/>
                    </a:lnTo>
                    <a:lnTo>
                      <a:pt x="261" y="16"/>
                    </a:lnTo>
                    <a:lnTo>
                      <a:pt x="302" y="24"/>
                    </a:lnTo>
                    <a:lnTo>
                      <a:pt x="343" y="33"/>
                    </a:lnTo>
                    <a:lnTo>
                      <a:pt x="383" y="33"/>
                    </a:lnTo>
                    <a:lnTo>
                      <a:pt x="432" y="41"/>
                    </a:lnTo>
                    <a:lnTo>
                      <a:pt x="473" y="57"/>
                    </a:lnTo>
                    <a:lnTo>
                      <a:pt x="514" y="65"/>
                    </a:lnTo>
                    <a:lnTo>
                      <a:pt x="555" y="73"/>
                    </a:lnTo>
                    <a:lnTo>
                      <a:pt x="596" y="90"/>
                    </a:lnTo>
                    <a:lnTo>
                      <a:pt x="637" y="98"/>
                    </a:lnTo>
                    <a:lnTo>
                      <a:pt x="677" y="114"/>
                    </a:lnTo>
                    <a:lnTo>
                      <a:pt x="718" y="123"/>
                    </a:lnTo>
                    <a:lnTo>
                      <a:pt x="759" y="139"/>
                    </a:lnTo>
                    <a:lnTo>
                      <a:pt x="800" y="155"/>
                    </a:lnTo>
                    <a:lnTo>
                      <a:pt x="841" y="172"/>
                    </a:lnTo>
                    <a:lnTo>
                      <a:pt x="882" y="188"/>
                    </a:lnTo>
                    <a:lnTo>
                      <a:pt x="922" y="204"/>
                    </a:lnTo>
                    <a:lnTo>
                      <a:pt x="963" y="229"/>
                    </a:lnTo>
                    <a:lnTo>
                      <a:pt x="1004" y="245"/>
                    </a:lnTo>
                    <a:lnTo>
                      <a:pt x="1037" y="270"/>
                    </a:lnTo>
                    <a:lnTo>
                      <a:pt x="1078" y="286"/>
                    </a:lnTo>
                    <a:lnTo>
                      <a:pt x="1118" y="310"/>
                    </a:lnTo>
                    <a:lnTo>
                      <a:pt x="1151" y="335"/>
                    </a:lnTo>
                    <a:lnTo>
                      <a:pt x="1192" y="359"/>
                    </a:lnTo>
                    <a:lnTo>
                      <a:pt x="1233" y="384"/>
                    </a:lnTo>
                    <a:lnTo>
                      <a:pt x="1216" y="384"/>
                    </a:lnTo>
                    <a:lnTo>
                      <a:pt x="1208" y="384"/>
                    </a:lnTo>
                    <a:lnTo>
                      <a:pt x="1192" y="384"/>
                    </a:lnTo>
                    <a:lnTo>
                      <a:pt x="1176" y="384"/>
                    </a:lnTo>
                    <a:lnTo>
                      <a:pt x="1167" y="384"/>
                    </a:lnTo>
                    <a:lnTo>
                      <a:pt x="1151" y="384"/>
                    </a:lnTo>
                    <a:lnTo>
                      <a:pt x="1135" y="384"/>
                    </a:lnTo>
                    <a:lnTo>
                      <a:pt x="1118" y="384"/>
                    </a:lnTo>
                    <a:lnTo>
                      <a:pt x="1102" y="384"/>
                    </a:lnTo>
                    <a:lnTo>
                      <a:pt x="1086" y="384"/>
                    </a:lnTo>
                    <a:lnTo>
                      <a:pt x="1069" y="384"/>
                    </a:lnTo>
                    <a:lnTo>
                      <a:pt x="1053" y="384"/>
                    </a:lnTo>
                    <a:lnTo>
                      <a:pt x="1037" y="384"/>
                    </a:lnTo>
                    <a:lnTo>
                      <a:pt x="1020" y="384"/>
                    </a:lnTo>
                    <a:lnTo>
                      <a:pt x="1004" y="384"/>
                    </a:lnTo>
                    <a:lnTo>
                      <a:pt x="988" y="384"/>
                    </a:lnTo>
                    <a:lnTo>
                      <a:pt x="971" y="384"/>
                    </a:lnTo>
                    <a:lnTo>
                      <a:pt x="947" y="384"/>
                    </a:lnTo>
                    <a:lnTo>
                      <a:pt x="931" y="384"/>
                    </a:lnTo>
                    <a:lnTo>
                      <a:pt x="914" y="384"/>
                    </a:lnTo>
                    <a:lnTo>
                      <a:pt x="898" y="384"/>
                    </a:lnTo>
                    <a:lnTo>
                      <a:pt x="873" y="384"/>
                    </a:lnTo>
                    <a:lnTo>
                      <a:pt x="857" y="384"/>
                    </a:lnTo>
                    <a:lnTo>
                      <a:pt x="833" y="384"/>
                    </a:lnTo>
                    <a:lnTo>
                      <a:pt x="816" y="384"/>
                    </a:lnTo>
                    <a:lnTo>
                      <a:pt x="792" y="384"/>
                    </a:lnTo>
                    <a:lnTo>
                      <a:pt x="775" y="384"/>
                    </a:lnTo>
                    <a:lnTo>
                      <a:pt x="751" y="384"/>
                    </a:lnTo>
                    <a:lnTo>
                      <a:pt x="735" y="384"/>
                    </a:lnTo>
                    <a:lnTo>
                      <a:pt x="710" y="384"/>
                    </a:lnTo>
                    <a:lnTo>
                      <a:pt x="686" y="359"/>
                    </a:lnTo>
                    <a:lnTo>
                      <a:pt x="669" y="335"/>
                    </a:lnTo>
                    <a:lnTo>
                      <a:pt x="645" y="310"/>
                    </a:lnTo>
                    <a:lnTo>
                      <a:pt x="620" y="286"/>
                    </a:lnTo>
                    <a:lnTo>
                      <a:pt x="604" y="270"/>
                    </a:lnTo>
                    <a:lnTo>
                      <a:pt x="579" y="245"/>
                    </a:lnTo>
                    <a:lnTo>
                      <a:pt x="555" y="229"/>
                    </a:lnTo>
                    <a:lnTo>
                      <a:pt x="530" y="204"/>
                    </a:lnTo>
                    <a:lnTo>
                      <a:pt x="514" y="188"/>
                    </a:lnTo>
                    <a:lnTo>
                      <a:pt x="490" y="172"/>
                    </a:lnTo>
                    <a:lnTo>
                      <a:pt x="465" y="155"/>
                    </a:lnTo>
                    <a:lnTo>
                      <a:pt x="441" y="139"/>
                    </a:lnTo>
                    <a:lnTo>
                      <a:pt x="416" y="123"/>
                    </a:lnTo>
                    <a:lnTo>
                      <a:pt x="392" y="114"/>
                    </a:lnTo>
                    <a:lnTo>
                      <a:pt x="367" y="98"/>
                    </a:lnTo>
                    <a:lnTo>
                      <a:pt x="343" y="90"/>
                    </a:lnTo>
                    <a:lnTo>
                      <a:pt x="318" y="73"/>
                    </a:lnTo>
                    <a:lnTo>
                      <a:pt x="294" y="65"/>
                    </a:lnTo>
                    <a:lnTo>
                      <a:pt x="269" y="57"/>
                    </a:lnTo>
                    <a:lnTo>
                      <a:pt x="245" y="41"/>
                    </a:lnTo>
                    <a:lnTo>
                      <a:pt x="220" y="33"/>
                    </a:lnTo>
                    <a:lnTo>
                      <a:pt x="196" y="33"/>
                    </a:lnTo>
                    <a:lnTo>
                      <a:pt x="171" y="24"/>
                    </a:lnTo>
                    <a:lnTo>
                      <a:pt x="147" y="16"/>
                    </a:lnTo>
                    <a:lnTo>
                      <a:pt x="122" y="16"/>
                    </a:lnTo>
                    <a:lnTo>
                      <a:pt x="98" y="8"/>
                    </a:lnTo>
                    <a:lnTo>
                      <a:pt x="73" y="8"/>
                    </a:lnTo>
                    <a:lnTo>
                      <a:pt x="49" y="0"/>
                    </a:lnTo>
                    <a:lnTo>
                      <a:pt x="24" y="0"/>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2" name="Freeform 9"/>
              <p:cNvSpPr>
                <a:spLocks noChangeArrowheads="1"/>
              </p:cNvSpPr>
              <p:nvPr/>
            </p:nvSpPr>
            <p:spPr bwMode="auto">
              <a:xfrm>
                <a:off x="2787" y="1480"/>
                <a:ext cx="523" cy="131"/>
              </a:xfrm>
              <a:custGeom>
                <a:avLst/>
                <a:gdLst>
                  <a:gd name="T0" fmla="*/ 7 w 1421"/>
                  <a:gd name="T1" fmla="*/ 0 h 384"/>
                  <a:gd name="T2" fmla="*/ 20 w 1421"/>
                  <a:gd name="T3" fmla="*/ 1 h 384"/>
                  <a:gd name="T4" fmla="*/ 34 w 1421"/>
                  <a:gd name="T5" fmla="*/ 2 h 384"/>
                  <a:gd name="T6" fmla="*/ 47 w 1421"/>
                  <a:gd name="T7" fmla="*/ 3 h 384"/>
                  <a:gd name="T8" fmla="*/ 61 w 1421"/>
                  <a:gd name="T9" fmla="*/ 4 h 384"/>
                  <a:gd name="T10" fmla="*/ 74 w 1421"/>
                  <a:gd name="T11" fmla="*/ 6 h 384"/>
                  <a:gd name="T12" fmla="*/ 86 w 1421"/>
                  <a:gd name="T13" fmla="*/ 9 h 384"/>
                  <a:gd name="T14" fmla="*/ 100 w 1421"/>
                  <a:gd name="T15" fmla="*/ 11 h 384"/>
                  <a:gd name="T16" fmla="*/ 113 w 1421"/>
                  <a:gd name="T17" fmla="*/ 14 h 384"/>
                  <a:gd name="T18" fmla="*/ 125 w 1421"/>
                  <a:gd name="T19" fmla="*/ 18 h 384"/>
                  <a:gd name="T20" fmla="*/ 138 w 1421"/>
                  <a:gd name="T21" fmla="*/ 22 h 384"/>
                  <a:gd name="T22" fmla="*/ 151 w 1421"/>
                  <a:gd name="T23" fmla="*/ 27 h 384"/>
                  <a:gd name="T24" fmla="*/ 163 w 1421"/>
                  <a:gd name="T25" fmla="*/ 31 h 384"/>
                  <a:gd name="T26" fmla="*/ 175 w 1421"/>
                  <a:gd name="T27" fmla="*/ 36 h 384"/>
                  <a:gd name="T28" fmla="*/ 187 w 1421"/>
                  <a:gd name="T29" fmla="*/ 42 h 384"/>
                  <a:gd name="T30" fmla="*/ 191 w 1421"/>
                  <a:gd name="T31" fmla="*/ 45 h 384"/>
                  <a:gd name="T32" fmla="*/ 189 w 1421"/>
                  <a:gd name="T33" fmla="*/ 45 h 384"/>
                  <a:gd name="T34" fmla="*/ 187 w 1421"/>
                  <a:gd name="T35" fmla="*/ 45 h 384"/>
                  <a:gd name="T36" fmla="*/ 185 w 1421"/>
                  <a:gd name="T37" fmla="*/ 45 h 384"/>
                  <a:gd name="T38" fmla="*/ 183 w 1421"/>
                  <a:gd name="T39" fmla="*/ 45 h 384"/>
                  <a:gd name="T40" fmla="*/ 180 w 1421"/>
                  <a:gd name="T41" fmla="*/ 45 h 384"/>
                  <a:gd name="T42" fmla="*/ 178 w 1421"/>
                  <a:gd name="T43" fmla="*/ 45 h 384"/>
                  <a:gd name="T44" fmla="*/ 176 w 1421"/>
                  <a:gd name="T45" fmla="*/ 45 h 384"/>
                  <a:gd name="T46" fmla="*/ 173 w 1421"/>
                  <a:gd name="T47" fmla="*/ 45 h 384"/>
                  <a:gd name="T48" fmla="*/ 170 w 1421"/>
                  <a:gd name="T49" fmla="*/ 45 h 384"/>
                  <a:gd name="T50" fmla="*/ 167 w 1421"/>
                  <a:gd name="T51" fmla="*/ 45 h 384"/>
                  <a:gd name="T52" fmla="*/ 156 w 1421"/>
                  <a:gd name="T53" fmla="*/ 39 h 384"/>
                  <a:gd name="T54" fmla="*/ 146 w 1421"/>
                  <a:gd name="T55" fmla="*/ 33 h 384"/>
                  <a:gd name="T56" fmla="*/ 136 w 1421"/>
                  <a:gd name="T57" fmla="*/ 29 h 384"/>
                  <a:gd name="T58" fmla="*/ 125 w 1421"/>
                  <a:gd name="T59" fmla="*/ 24 h 384"/>
                  <a:gd name="T60" fmla="*/ 114 w 1421"/>
                  <a:gd name="T61" fmla="*/ 20 h 384"/>
                  <a:gd name="T62" fmla="*/ 103 w 1421"/>
                  <a:gd name="T63" fmla="*/ 16 h 384"/>
                  <a:gd name="T64" fmla="*/ 92 w 1421"/>
                  <a:gd name="T65" fmla="*/ 13 h 384"/>
                  <a:gd name="T66" fmla="*/ 81 w 1421"/>
                  <a:gd name="T67" fmla="*/ 11 h 384"/>
                  <a:gd name="T68" fmla="*/ 70 w 1421"/>
                  <a:gd name="T69" fmla="*/ 8 h 384"/>
                  <a:gd name="T70" fmla="*/ 59 w 1421"/>
                  <a:gd name="T71" fmla="*/ 5 h 384"/>
                  <a:gd name="T72" fmla="*/ 46 w 1421"/>
                  <a:gd name="T73" fmla="*/ 4 h 384"/>
                  <a:gd name="T74" fmla="*/ 35 w 1421"/>
                  <a:gd name="T75" fmla="*/ 2 h 384"/>
                  <a:gd name="T76" fmla="*/ 23 w 1421"/>
                  <a:gd name="T77" fmla="*/ 1 h 384"/>
                  <a:gd name="T78" fmla="*/ 12 w 1421"/>
                  <a:gd name="T79" fmla="*/ 0 h 384"/>
                  <a:gd name="T80" fmla="*/ 0 w 1421"/>
                  <a:gd name="T81" fmla="*/ 0 h 3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1" h="384">
                    <a:moveTo>
                      <a:pt x="0" y="0"/>
                    </a:moveTo>
                    <a:lnTo>
                      <a:pt x="49" y="0"/>
                    </a:lnTo>
                    <a:lnTo>
                      <a:pt x="98" y="0"/>
                    </a:lnTo>
                    <a:lnTo>
                      <a:pt x="147" y="8"/>
                    </a:lnTo>
                    <a:lnTo>
                      <a:pt x="204" y="8"/>
                    </a:lnTo>
                    <a:lnTo>
                      <a:pt x="253" y="16"/>
                    </a:lnTo>
                    <a:lnTo>
                      <a:pt x="302" y="16"/>
                    </a:lnTo>
                    <a:lnTo>
                      <a:pt x="351" y="24"/>
                    </a:lnTo>
                    <a:lnTo>
                      <a:pt x="400" y="33"/>
                    </a:lnTo>
                    <a:lnTo>
                      <a:pt x="449" y="33"/>
                    </a:lnTo>
                    <a:lnTo>
                      <a:pt x="498" y="41"/>
                    </a:lnTo>
                    <a:lnTo>
                      <a:pt x="547" y="57"/>
                    </a:lnTo>
                    <a:lnTo>
                      <a:pt x="596" y="65"/>
                    </a:lnTo>
                    <a:lnTo>
                      <a:pt x="637" y="73"/>
                    </a:lnTo>
                    <a:lnTo>
                      <a:pt x="686" y="90"/>
                    </a:lnTo>
                    <a:lnTo>
                      <a:pt x="735" y="98"/>
                    </a:lnTo>
                    <a:lnTo>
                      <a:pt x="784" y="114"/>
                    </a:lnTo>
                    <a:lnTo>
                      <a:pt x="833" y="123"/>
                    </a:lnTo>
                    <a:lnTo>
                      <a:pt x="882" y="139"/>
                    </a:lnTo>
                    <a:lnTo>
                      <a:pt x="922" y="155"/>
                    </a:lnTo>
                    <a:lnTo>
                      <a:pt x="971" y="172"/>
                    </a:lnTo>
                    <a:lnTo>
                      <a:pt x="1020" y="188"/>
                    </a:lnTo>
                    <a:lnTo>
                      <a:pt x="1061" y="204"/>
                    </a:lnTo>
                    <a:lnTo>
                      <a:pt x="1110" y="229"/>
                    </a:lnTo>
                    <a:lnTo>
                      <a:pt x="1159" y="245"/>
                    </a:lnTo>
                    <a:lnTo>
                      <a:pt x="1200" y="270"/>
                    </a:lnTo>
                    <a:lnTo>
                      <a:pt x="1249" y="286"/>
                    </a:lnTo>
                    <a:lnTo>
                      <a:pt x="1290" y="310"/>
                    </a:lnTo>
                    <a:lnTo>
                      <a:pt x="1331" y="335"/>
                    </a:lnTo>
                    <a:lnTo>
                      <a:pt x="1380" y="359"/>
                    </a:lnTo>
                    <a:lnTo>
                      <a:pt x="1421" y="384"/>
                    </a:lnTo>
                    <a:lnTo>
                      <a:pt x="1412" y="384"/>
                    </a:lnTo>
                    <a:lnTo>
                      <a:pt x="1404" y="384"/>
                    </a:lnTo>
                    <a:lnTo>
                      <a:pt x="1396" y="384"/>
                    </a:lnTo>
                    <a:lnTo>
                      <a:pt x="1388" y="384"/>
                    </a:lnTo>
                    <a:lnTo>
                      <a:pt x="1380" y="384"/>
                    </a:lnTo>
                    <a:lnTo>
                      <a:pt x="1372" y="384"/>
                    </a:lnTo>
                    <a:lnTo>
                      <a:pt x="1363" y="384"/>
                    </a:lnTo>
                    <a:lnTo>
                      <a:pt x="1355" y="384"/>
                    </a:lnTo>
                    <a:lnTo>
                      <a:pt x="1347" y="384"/>
                    </a:lnTo>
                    <a:lnTo>
                      <a:pt x="1339" y="384"/>
                    </a:lnTo>
                    <a:lnTo>
                      <a:pt x="1331" y="384"/>
                    </a:lnTo>
                    <a:lnTo>
                      <a:pt x="1323" y="384"/>
                    </a:lnTo>
                    <a:lnTo>
                      <a:pt x="1314" y="384"/>
                    </a:lnTo>
                    <a:lnTo>
                      <a:pt x="1306" y="384"/>
                    </a:lnTo>
                    <a:lnTo>
                      <a:pt x="1298" y="384"/>
                    </a:lnTo>
                    <a:lnTo>
                      <a:pt x="1290" y="384"/>
                    </a:lnTo>
                    <a:lnTo>
                      <a:pt x="1274" y="384"/>
                    </a:lnTo>
                    <a:lnTo>
                      <a:pt x="1265" y="384"/>
                    </a:lnTo>
                    <a:lnTo>
                      <a:pt x="1257" y="384"/>
                    </a:lnTo>
                    <a:lnTo>
                      <a:pt x="1241" y="384"/>
                    </a:lnTo>
                    <a:lnTo>
                      <a:pt x="1233" y="384"/>
                    </a:lnTo>
                    <a:lnTo>
                      <a:pt x="1192" y="359"/>
                    </a:lnTo>
                    <a:lnTo>
                      <a:pt x="1151" y="335"/>
                    </a:lnTo>
                    <a:lnTo>
                      <a:pt x="1118" y="310"/>
                    </a:lnTo>
                    <a:lnTo>
                      <a:pt x="1078" y="286"/>
                    </a:lnTo>
                    <a:lnTo>
                      <a:pt x="1037" y="270"/>
                    </a:lnTo>
                    <a:lnTo>
                      <a:pt x="1004" y="245"/>
                    </a:lnTo>
                    <a:lnTo>
                      <a:pt x="963" y="229"/>
                    </a:lnTo>
                    <a:lnTo>
                      <a:pt x="922" y="204"/>
                    </a:lnTo>
                    <a:lnTo>
                      <a:pt x="882" y="188"/>
                    </a:lnTo>
                    <a:lnTo>
                      <a:pt x="841" y="172"/>
                    </a:lnTo>
                    <a:lnTo>
                      <a:pt x="800" y="155"/>
                    </a:lnTo>
                    <a:lnTo>
                      <a:pt x="759" y="139"/>
                    </a:lnTo>
                    <a:lnTo>
                      <a:pt x="718" y="123"/>
                    </a:lnTo>
                    <a:lnTo>
                      <a:pt x="677" y="114"/>
                    </a:lnTo>
                    <a:lnTo>
                      <a:pt x="637" y="98"/>
                    </a:lnTo>
                    <a:lnTo>
                      <a:pt x="596" y="90"/>
                    </a:lnTo>
                    <a:lnTo>
                      <a:pt x="555" y="73"/>
                    </a:lnTo>
                    <a:lnTo>
                      <a:pt x="514" y="65"/>
                    </a:lnTo>
                    <a:lnTo>
                      <a:pt x="473" y="57"/>
                    </a:lnTo>
                    <a:lnTo>
                      <a:pt x="432" y="41"/>
                    </a:lnTo>
                    <a:lnTo>
                      <a:pt x="383" y="33"/>
                    </a:lnTo>
                    <a:lnTo>
                      <a:pt x="343" y="33"/>
                    </a:lnTo>
                    <a:lnTo>
                      <a:pt x="302" y="24"/>
                    </a:lnTo>
                    <a:lnTo>
                      <a:pt x="261" y="16"/>
                    </a:lnTo>
                    <a:lnTo>
                      <a:pt x="220" y="16"/>
                    </a:lnTo>
                    <a:lnTo>
                      <a:pt x="171" y="8"/>
                    </a:lnTo>
                    <a:lnTo>
                      <a:pt x="130" y="8"/>
                    </a:lnTo>
                    <a:lnTo>
                      <a:pt x="89" y="0"/>
                    </a:lnTo>
                    <a:lnTo>
                      <a:pt x="49" y="0"/>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3" name="Freeform 10"/>
              <p:cNvSpPr>
                <a:spLocks noChangeArrowheads="1"/>
              </p:cNvSpPr>
              <p:nvPr/>
            </p:nvSpPr>
            <p:spPr bwMode="auto">
              <a:xfrm>
                <a:off x="2787" y="1480"/>
                <a:ext cx="523" cy="131"/>
              </a:xfrm>
              <a:custGeom>
                <a:avLst/>
                <a:gdLst>
                  <a:gd name="T0" fmla="*/ 7 w 1421"/>
                  <a:gd name="T1" fmla="*/ 0 h 384"/>
                  <a:gd name="T2" fmla="*/ 18 w 1421"/>
                  <a:gd name="T3" fmla="*/ 1 h 384"/>
                  <a:gd name="T4" fmla="*/ 30 w 1421"/>
                  <a:gd name="T5" fmla="*/ 1 h 384"/>
                  <a:gd name="T6" fmla="*/ 41 w 1421"/>
                  <a:gd name="T7" fmla="*/ 2 h 384"/>
                  <a:gd name="T8" fmla="*/ 52 w 1421"/>
                  <a:gd name="T9" fmla="*/ 3 h 384"/>
                  <a:gd name="T10" fmla="*/ 64 w 1421"/>
                  <a:gd name="T11" fmla="*/ 5 h 384"/>
                  <a:gd name="T12" fmla="*/ 75 w 1421"/>
                  <a:gd name="T13" fmla="*/ 6 h 384"/>
                  <a:gd name="T14" fmla="*/ 87 w 1421"/>
                  <a:gd name="T15" fmla="*/ 9 h 384"/>
                  <a:gd name="T16" fmla="*/ 98 w 1421"/>
                  <a:gd name="T17" fmla="*/ 11 h 384"/>
                  <a:gd name="T18" fmla="*/ 110 w 1421"/>
                  <a:gd name="T19" fmla="*/ 14 h 384"/>
                  <a:gd name="T20" fmla="*/ 122 w 1421"/>
                  <a:gd name="T21" fmla="*/ 17 h 384"/>
                  <a:gd name="T22" fmla="*/ 133 w 1421"/>
                  <a:gd name="T23" fmla="*/ 21 h 384"/>
                  <a:gd name="T24" fmla="*/ 144 w 1421"/>
                  <a:gd name="T25" fmla="*/ 24 h 384"/>
                  <a:gd name="T26" fmla="*/ 155 w 1421"/>
                  <a:gd name="T27" fmla="*/ 29 h 384"/>
                  <a:gd name="T28" fmla="*/ 167 w 1421"/>
                  <a:gd name="T29" fmla="*/ 32 h 384"/>
                  <a:gd name="T30" fmla="*/ 174 w 1421"/>
                  <a:gd name="T31" fmla="*/ 35 h 384"/>
                  <a:gd name="T32" fmla="*/ 176 w 1421"/>
                  <a:gd name="T33" fmla="*/ 37 h 384"/>
                  <a:gd name="T34" fmla="*/ 178 w 1421"/>
                  <a:gd name="T35" fmla="*/ 38 h 384"/>
                  <a:gd name="T36" fmla="*/ 180 w 1421"/>
                  <a:gd name="T37" fmla="*/ 39 h 384"/>
                  <a:gd name="T38" fmla="*/ 183 w 1421"/>
                  <a:gd name="T39" fmla="*/ 40 h 384"/>
                  <a:gd name="T40" fmla="*/ 185 w 1421"/>
                  <a:gd name="T41" fmla="*/ 41 h 384"/>
                  <a:gd name="T42" fmla="*/ 187 w 1421"/>
                  <a:gd name="T43" fmla="*/ 42 h 384"/>
                  <a:gd name="T44" fmla="*/ 189 w 1421"/>
                  <a:gd name="T45" fmla="*/ 43 h 384"/>
                  <a:gd name="T46" fmla="*/ 190 w 1421"/>
                  <a:gd name="T47" fmla="*/ 44 h 384"/>
                  <a:gd name="T48" fmla="*/ 192 w 1421"/>
                  <a:gd name="T49" fmla="*/ 45 h 384"/>
                  <a:gd name="T50" fmla="*/ 180 w 1421"/>
                  <a:gd name="T51" fmla="*/ 39 h 384"/>
                  <a:gd name="T52" fmla="*/ 169 w 1421"/>
                  <a:gd name="T53" fmla="*/ 33 h 384"/>
                  <a:gd name="T54" fmla="*/ 157 w 1421"/>
                  <a:gd name="T55" fmla="*/ 29 h 384"/>
                  <a:gd name="T56" fmla="*/ 144 w 1421"/>
                  <a:gd name="T57" fmla="*/ 24 h 384"/>
                  <a:gd name="T58" fmla="*/ 131 w 1421"/>
                  <a:gd name="T59" fmla="*/ 20 h 384"/>
                  <a:gd name="T60" fmla="*/ 120 w 1421"/>
                  <a:gd name="T61" fmla="*/ 16 h 384"/>
                  <a:gd name="T62" fmla="*/ 106 w 1421"/>
                  <a:gd name="T63" fmla="*/ 13 h 384"/>
                  <a:gd name="T64" fmla="*/ 93 w 1421"/>
                  <a:gd name="T65" fmla="*/ 11 h 384"/>
                  <a:gd name="T66" fmla="*/ 81 w 1421"/>
                  <a:gd name="T67" fmla="*/ 8 h 384"/>
                  <a:gd name="T68" fmla="*/ 67 w 1421"/>
                  <a:gd name="T69" fmla="*/ 5 h 384"/>
                  <a:gd name="T70" fmla="*/ 54 w 1421"/>
                  <a:gd name="T71" fmla="*/ 4 h 384"/>
                  <a:gd name="T72" fmla="*/ 41 w 1421"/>
                  <a:gd name="T73" fmla="*/ 2 h 384"/>
                  <a:gd name="T74" fmla="*/ 28 w 1421"/>
                  <a:gd name="T75" fmla="*/ 1 h 384"/>
                  <a:gd name="T76" fmla="*/ 13 w 1421"/>
                  <a:gd name="T77" fmla="*/ 0 h 384"/>
                  <a:gd name="T78" fmla="*/ 0 w 1421"/>
                  <a:gd name="T79" fmla="*/ 0 h 3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1" h="384">
                    <a:moveTo>
                      <a:pt x="0" y="0"/>
                    </a:moveTo>
                    <a:lnTo>
                      <a:pt x="49" y="0"/>
                    </a:lnTo>
                    <a:lnTo>
                      <a:pt x="89" y="0"/>
                    </a:lnTo>
                    <a:lnTo>
                      <a:pt x="130" y="8"/>
                    </a:lnTo>
                    <a:lnTo>
                      <a:pt x="171" y="8"/>
                    </a:lnTo>
                    <a:lnTo>
                      <a:pt x="220" y="8"/>
                    </a:lnTo>
                    <a:lnTo>
                      <a:pt x="261" y="16"/>
                    </a:lnTo>
                    <a:lnTo>
                      <a:pt x="302" y="16"/>
                    </a:lnTo>
                    <a:lnTo>
                      <a:pt x="343" y="24"/>
                    </a:lnTo>
                    <a:lnTo>
                      <a:pt x="383" y="24"/>
                    </a:lnTo>
                    <a:lnTo>
                      <a:pt x="432" y="33"/>
                    </a:lnTo>
                    <a:lnTo>
                      <a:pt x="473" y="41"/>
                    </a:lnTo>
                    <a:lnTo>
                      <a:pt x="514" y="49"/>
                    </a:lnTo>
                    <a:lnTo>
                      <a:pt x="555" y="57"/>
                    </a:lnTo>
                    <a:lnTo>
                      <a:pt x="604" y="65"/>
                    </a:lnTo>
                    <a:lnTo>
                      <a:pt x="645" y="73"/>
                    </a:lnTo>
                    <a:lnTo>
                      <a:pt x="686" y="82"/>
                    </a:lnTo>
                    <a:lnTo>
                      <a:pt x="726" y="98"/>
                    </a:lnTo>
                    <a:lnTo>
                      <a:pt x="767" y="106"/>
                    </a:lnTo>
                    <a:lnTo>
                      <a:pt x="816" y="123"/>
                    </a:lnTo>
                    <a:lnTo>
                      <a:pt x="857" y="131"/>
                    </a:lnTo>
                    <a:lnTo>
                      <a:pt x="898" y="147"/>
                    </a:lnTo>
                    <a:lnTo>
                      <a:pt x="939" y="163"/>
                    </a:lnTo>
                    <a:lnTo>
                      <a:pt x="980" y="180"/>
                    </a:lnTo>
                    <a:lnTo>
                      <a:pt x="1020" y="188"/>
                    </a:lnTo>
                    <a:lnTo>
                      <a:pt x="1061" y="204"/>
                    </a:lnTo>
                    <a:lnTo>
                      <a:pt x="1102" y="229"/>
                    </a:lnTo>
                    <a:lnTo>
                      <a:pt x="1143" y="245"/>
                    </a:lnTo>
                    <a:lnTo>
                      <a:pt x="1192" y="261"/>
                    </a:lnTo>
                    <a:lnTo>
                      <a:pt x="1233" y="278"/>
                    </a:lnTo>
                    <a:lnTo>
                      <a:pt x="1274" y="302"/>
                    </a:lnTo>
                    <a:lnTo>
                      <a:pt x="1282" y="302"/>
                    </a:lnTo>
                    <a:lnTo>
                      <a:pt x="1290" y="310"/>
                    </a:lnTo>
                    <a:lnTo>
                      <a:pt x="1298" y="319"/>
                    </a:lnTo>
                    <a:lnTo>
                      <a:pt x="1306" y="319"/>
                    </a:lnTo>
                    <a:lnTo>
                      <a:pt x="1314" y="327"/>
                    </a:lnTo>
                    <a:lnTo>
                      <a:pt x="1323" y="327"/>
                    </a:lnTo>
                    <a:lnTo>
                      <a:pt x="1331" y="335"/>
                    </a:lnTo>
                    <a:lnTo>
                      <a:pt x="1339" y="335"/>
                    </a:lnTo>
                    <a:lnTo>
                      <a:pt x="1347" y="343"/>
                    </a:lnTo>
                    <a:lnTo>
                      <a:pt x="1355" y="343"/>
                    </a:lnTo>
                    <a:lnTo>
                      <a:pt x="1363" y="351"/>
                    </a:lnTo>
                    <a:lnTo>
                      <a:pt x="1372" y="351"/>
                    </a:lnTo>
                    <a:lnTo>
                      <a:pt x="1380" y="359"/>
                    </a:lnTo>
                    <a:lnTo>
                      <a:pt x="1388" y="359"/>
                    </a:lnTo>
                    <a:lnTo>
                      <a:pt x="1396" y="368"/>
                    </a:lnTo>
                    <a:lnTo>
                      <a:pt x="1404" y="368"/>
                    </a:lnTo>
                    <a:lnTo>
                      <a:pt x="1404" y="376"/>
                    </a:lnTo>
                    <a:lnTo>
                      <a:pt x="1412" y="376"/>
                    </a:lnTo>
                    <a:lnTo>
                      <a:pt x="1421" y="384"/>
                    </a:lnTo>
                    <a:lnTo>
                      <a:pt x="1380" y="359"/>
                    </a:lnTo>
                    <a:lnTo>
                      <a:pt x="1331" y="335"/>
                    </a:lnTo>
                    <a:lnTo>
                      <a:pt x="1290" y="310"/>
                    </a:lnTo>
                    <a:lnTo>
                      <a:pt x="1249" y="286"/>
                    </a:lnTo>
                    <a:lnTo>
                      <a:pt x="1200" y="270"/>
                    </a:lnTo>
                    <a:lnTo>
                      <a:pt x="1159" y="245"/>
                    </a:lnTo>
                    <a:lnTo>
                      <a:pt x="1110" y="229"/>
                    </a:lnTo>
                    <a:lnTo>
                      <a:pt x="1061" y="204"/>
                    </a:lnTo>
                    <a:lnTo>
                      <a:pt x="1020" y="188"/>
                    </a:lnTo>
                    <a:lnTo>
                      <a:pt x="971" y="172"/>
                    </a:lnTo>
                    <a:lnTo>
                      <a:pt x="922" y="155"/>
                    </a:lnTo>
                    <a:lnTo>
                      <a:pt x="882" y="139"/>
                    </a:lnTo>
                    <a:lnTo>
                      <a:pt x="833" y="123"/>
                    </a:lnTo>
                    <a:lnTo>
                      <a:pt x="784" y="114"/>
                    </a:lnTo>
                    <a:lnTo>
                      <a:pt x="735" y="98"/>
                    </a:lnTo>
                    <a:lnTo>
                      <a:pt x="686" y="90"/>
                    </a:lnTo>
                    <a:lnTo>
                      <a:pt x="637" y="73"/>
                    </a:lnTo>
                    <a:lnTo>
                      <a:pt x="596" y="65"/>
                    </a:lnTo>
                    <a:lnTo>
                      <a:pt x="547" y="57"/>
                    </a:lnTo>
                    <a:lnTo>
                      <a:pt x="498" y="41"/>
                    </a:lnTo>
                    <a:lnTo>
                      <a:pt x="449" y="33"/>
                    </a:lnTo>
                    <a:lnTo>
                      <a:pt x="400" y="33"/>
                    </a:lnTo>
                    <a:lnTo>
                      <a:pt x="351" y="24"/>
                    </a:lnTo>
                    <a:lnTo>
                      <a:pt x="302" y="16"/>
                    </a:lnTo>
                    <a:lnTo>
                      <a:pt x="253" y="16"/>
                    </a:lnTo>
                    <a:lnTo>
                      <a:pt x="204" y="8"/>
                    </a:lnTo>
                    <a:lnTo>
                      <a:pt x="147" y="8"/>
                    </a:lnTo>
                    <a:lnTo>
                      <a:pt x="98" y="0"/>
                    </a:lnTo>
                    <a:lnTo>
                      <a:pt x="49" y="0"/>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4" name="Freeform 11"/>
              <p:cNvSpPr>
                <a:spLocks noChangeArrowheads="1"/>
              </p:cNvSpPr>
              <p:nvPr/>
            </p:nvSpPr>
            <p:spPr bwMode="auto">
              <a:xfrm>
                <a:off x="1886" y="1611"/>
                <a:ext cx="451" cy="354"/>
              </a:xfrm>
              <a:custGeom>
                <a:avLst/>
                <a:gdLst>
                  <a:gd name="T0" fmla="*/ 142 w 1225"/>
                  <a:gd name="T1" fmla="*/ 0 h 1037"/>
                  <a:gd name="T2" fmla="*/ 144 w 1225"/>
                  <a:gd name="T3" fmla="*/ 0 h 1037"/>
                  <a:gd name="T4" fmla="*/ 146 w 1225"/>
                  <a:gd name="T5" fmla="*/ 0 h 1037"/>
                  <a:gd name="T6" fmla="*/ 148 w 1225"/>
                  <a:gd name="T7" fmla="*/ 0 h 1037"/>
                  <a:gd name="T8" fmla="*/ 151 w 1225"/>
                  <a:gd name="T9" fmla="*/ 0 h 1037"/>
                  <a:gd name="T10" fmla="*/ 153 w 1225"/>
                  <a:gd name="T11" fmla="*/ 0 h 1037"/>
                  <a:gd name="T12" fmla="*/ 156 w 1225"/>
                  <a:gd name="T13" fmla="*/ 0 h 1037"/>
                  <a:gd name="T14" fmla="*/ 158 w 1225"/>
                  <a:gd name="T15" fmla="*/ 0 h 1037"/>
                  <a:gd name="T16" fmla="*/ 162 w 1225"/>
                  <a:gd name="T17" fmla="*/ 0 h 1037"/>
                  <a:gd name="T18" fmla="*/ 164 w 1225"/>
                  <a:gd name="T19" fmla="*/ 0 h 1037"/>
                  <a:gd name="T20" fmla="*/ 161 w 1225"/>
                  <a:gd name="T21" fmla="*/ 3 h 1037"/>
                  <a:gd name="T22" fmla="*/ 152 w 1225"/>
                  <a:gd name="T23" fmla="*/ 9 h 1037"/>
                  <a:gd name="T24" fmla="*/ 142 w 1225"/>
                  <a:gd name="T25" fmla="*/ 15 h 1037"/>
                  <a:gd name="T26" fmla="*/ 131 w 1225"/>
                  <a:gd name="T27" fmla="*/ 22 h 1037"/>
                  <a:gd name="T28" fmla="*/ 123 w 1225"/>
                  <a:gd name="T29" fmla="*/ 29 h 1037"/>
                  <a:gd name="T30" fmla="*/ 114 w 1225"/>
                  <a:gd name="T31" fmla="*/ 36 h 1037"/>
                  <a:gd name="T32" fmla="*/ 105 w 1225"/>
                  <a:gd name="T33" fmla="*/ 44 h 1037"/>
                  <a:gd name="T34" fmla="*/ 97 w 1225"/>
                  <a:gd name="T35" fmla="*/ 52 h 1037"/>
                  <a:gd name="T36" fmla="*/ 88 w 1225"/>
                  <a:gd name="T37" fmla="*/ 61 h 1037"/>
                  <a:gd name="T38" fmla="*/ 81 w 1225"/>
                  <a:gd name="T39" fmla="*/ 69 h 1037"/>
                  <a:gd name="T40" fmla="*/ 74 w 1225"/>
                  <a:gd name="T41" fmla="*/ 78 h 1037"/>
                  <a:gd name="T42" fmla="*/ 66 w 1225"/>
                  <a:gd name="T43" fmla="*/ 87 h 1037"/>
                  <a:gd name="T44" fmla="*/ 60 w 1225"/>
                  <a:gd name="T45" fmla="*/ 96 h 1037"/>
                  <a:gd name="T46" fmla="*/ 53 w 1225"/>
                  <a:gd name="T47" fmla="*/ 106 h 1037"/>
                  <a:gd name="T48" fmla="*/ 47 w 1225"/>
                  <a:gd name="T49" fmla="*/ 116 h 1037"/>
                  <a:gd name="T50" fmla="*/ 41 w 1225"/>
                  <a:gd name="T51" fmla="*/ 121 h 1037"/>
                  <a:gd name="T52" fmla="*/ 35 w 1225"/>
                  <a:gd name="T53" fmla="*/ 121 h 1037"/>
                  <a:gd name="T54" fmla="*/ 31 w 1225"/>
                  <a:gd name="T55" fmla="*/ 121 h 1037"/>
                  <a:gd name="T56" fmla="*/ 27 w 1225"/>
                  <a:gd name="T57" fmla="*/ 121 h 1037"/>
                  <a:gd name="T58" fmla="*/ 22 w 1225"/>
                  <a:gd name="T59" fmla="*/ 121 h 1037"/>
                  <a:gd name="T60" fmla="*/ 18 w 1225"/>
                  <a:gd name="T61" fmla="*/ 121 h 1037"/>
                  <a:gd name="T62" fmla="*/ 14 w 1225"/>
                  <a:gd name="T63" fmla="*/ 121 h 1037"/>
                  <a:gd name="T64" fmla="*/ 11 w 1225"/>
                  <a:gd name="T65" fmla="*/ 121 h 1037"/>
                  <a:gd name="T66" fmla="*/ 8 w 1225"/>
                  <a:gd name="T67" fmla="*/ 121 h 1037"/>
                  <a:gd name="T68" fmla="*/ 6 w 1225"/>
                  <a:gd name="T69" fmla="*/ 121 h 1037"/>
                  <a:gd name="T70" fmla="*/ 3 w 1225"/>
                  <a:gd name="T71" fmla="*/ 121 h 1037"/>
                  <a:gd name="T72" fmla="*/ 1 w 1225"/>
                  <a:gd name="T73" fmla="*/ 121 h 1037"/>
                  <a:gd name="T74" fmla="*/ 3 w 1225"/>
                  <a:gd name="T75" fmla="*/ 116 h 1037"/>
                  <a:gd name="T76" fmla="*/ 10 w 1225"/>
                  <a:gd name="T77" fmla="*/ 106 h 1037"/>
                  <a:gd name="T78" fmla="*/ 18 w 1225"/>
                  <a:gd name="T79" fmla="*/ 96 h 1037"/>
                  <a:gd name="T80" fmla="*/ 25 w 1225"/>
                  <a:gd name="T81" fmla="*/ 87 h 1037"/>
                  <a:gd name="T82" fmla="*/ 34 w 1225"/>
                  <a:gd name="T83" fmla="*/ 78 h 1037"/>
                  <a:gd name="T84" fmla="*/ 42 w 1225"/>
                  <a:gd name="T85" fmla="*/ 69 h 1037"/>
                  <a:gd name="T86" fmla="*/ 51 w 1225"/>
                  <a:gd name="T87" fmla="*/ 61 h 1037"/>
                  <a:gd name="T88" fmla="*/ 61 w 1225"/>
                  <a:gd name="T89" fmla="*/ 52 h 1037"/>
                  <a:gd name="T90" fmla="*/ 71 w 1225"/>
                  <a:gd name="T91" fmla="*/ 44 h 1037"/>
                  <a:gd name="T92" fmla="*/ 81 w 1225"/>
                  <a:gd name="T93" fmla="*/ 36 h 1037"/>
                  <a:gd name="T94" fmla="*/ 91 w 1225"/>
                  <a:gd name="T95" fmla="*/ 29 h 1037"/>
                  <a:gd name="T96" fmla="*/ 101 w 1225"/>
                  <a:gd name="T97" fmla="*/ 22 h 1037"/>
                  <a:gd name="T98" fmla="*/ 112 w 1225"/>
                  <a:gd name="T99" fmla="*/ 15 h 1037"/>
                  <a:gd name="T100" fmla="*/ 123 w 1225"/>
                  <a:gd name="T101" fmla="*/ 9 h 1037"/>
                  <a:gd name="T102" fmla="*/ 135 w 1225"/>
                  <a:gd name="T103" fmla="*/ 3 h 10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25" h="1037">
                    <a:moveTo>
                      <a:pt x="1037" y="0"/>
                    </a:moveTo>
                    <a:lnTo>
                      <a:pt x="1045" y="0"/>
                    </a:lnTo>
                    <a:lnTo>
                      <a:pt x="1053" y="0"/>
                    </a:lnTo>
                    <a:lnTo>
                      <a:pt x="1061" y="0"/>
                    </a:lnTo>
                    <a:lnTo>
                      <a:pt x="1069" y="0"/>
                    </a:lnTo>
                    <a:lnTo>
                      <a:pt x="1078" y="0"/>
                    </a:lnTo>
                    <a:lnTo>
                      <a:pt x="1086" y="0"/>
                    </a:lnTo>
                    <a:lnTo>
                      <a:pt x="1094" y="0"/>
                    </a:lnTo>
                    <a:lnTo>
                      <a:pt x="1102" y="0"/>
                    </a:lnTo>
                    <a:lnTo>
                      <a:pt x="1110" y="0"/>
                    </a:lnTo>
                    <a:lnTo>
                      <a:pt x="1118" y="0"/>
                    </a:lnTo>
                    <a:lnTo>
                      <a:pt x="1127" y="0"/>
                    </a:lnTo>
                    <a:lnTo>
                      <a:pt x="1135" y="0"/>
                    </a:lnTo>
                    <a:lnTo>
                      <a:pt x="1151" y="0"/>
                    </a:lnTo>
                    <a:lnTo>
                      <a:pt x="1159" y="0"/>
                    </a:lnTo>
                    <a:lnTo>
                      <a:pt x="1167" y="0"/>
                    </a:lnTo>
                    <a:lnTo>
                      <a:pt x="1176" y="0"/>
                    </a:lnTo>
                    <a:lnTo>
                      <a:pt x="1192" y="0"/>
                    </a:lnTo>
                    <a:lnTo>
                      <a:pt x="1200" y="0"/>
                    </a:lnTo>
                    <a:lnTo>
                      <a:pt x="1208" y="0"/>
                    </a:lnTo>
                    <a:lnTo>
                      <a:pt x="1225" y="0"/>
                    </a:lnTo>
                    <a:lnTo>
                      <a:pt x="1184" y="24"/>
                    </a:lnTo>
                    <a:lnTo>
                      <a:pt x="1151" y="49"/>
                    </a:lnTo>
                    <a:lnTo>
                      <a:pt x="1118" y="73"/>
                    </a:lnTo>
                    <a:lnTo>
                      <a:pt x="1078" y="106"/>
                    </a:lnTo>
                    <a:lnTo>
                      <a:pt x="1045" y="131"/>
                    </a:lnTo>
                    <a:lnTo>
                      <a:pt x="1012" y="163"/>
                    </a:lnTo>
                    <a:lnTo>
                      <a:pt x="971" y="188"/>
                    </a:lnTo>
                    <a:lnTo>
                      <a:pt x="939" y="220"/>
                    </a:lnTo>
                    <a:lnTo>
                      <a:pt x="906" y="253"/>
                    </a:lnTo>
                    <a:lnTo>
                      <a:pt x="873" y="278"/>
                    </a:lnTo>
                    <a:lnTo>
                      <a:pt x="841" y="310"/>
                    </a:lnTo>
                    <a:lnTo>
                      <a:pt x="808" y="343"/>
                    </a:lnTo>
                    <a:lnTo>
                      <a:pt x="775" y="376"/>
                    </a:lnTo>
                    <a:lnTo>
                      <a:pt x="743" y="417"/>
                    </a:lnTo>
                    <a:lnTo>
                      <a:pt x="718" y="449"/>
                    </a:lnTo>
                    <a:lnTo>
                      <a:pt x="686" y="482"/>
                    </a:lnTo>
                    <a:lnTo>
                      <a:pt x="653" y="523"/>
                    </a:lnTo>
                    <a:lnTo>
                      <a:pt x="628" y="555"/>
                    </a:lnTo>
                    <a:lnTo>
                      <a:pt x="596" y="596"/>
                    </a:lnTo>
                    <a:lnTo>
                      <a:pt x="571" y="629"/>
                    </a:lnTo>
                    <a:lnTo>
                      <a:pt x="547" y="670"/>
                    </a:lnTo>
                    <a:lnTo>
                      <a:pt x="514" y="711"/>
                    </a:lnTo>
                    <a:lnTo>
                      <a:pt x="490" y="743"/>
                    </a:lnTo>
                    <a:lnTo>
                      <a:pt x="465" y="784"/>
                    </a:lnTo>
                    <a:lnTo>
                      <a:pt x="441" y="825"/>
                    </a:lnTo>
                    <a:lnTo>
                      <a:pt x="416" y="866"/>
                    </a:lnTo>
                    <a:lnTo>
                      <a:pt x="392" y="907"/>
                    </a:lnTo>
                    <a:lnTo>
                      <a:pt x="367" y="947"/>
                    </a:lnTo>
                    <a:lnTo>
                      <a:pt x="351" y="996"/>
                    </a:lnTo>
                    <a:lnTo>
                      <a:pt x="326" y="1037"/>
                    </a:lnTo>
                    <a:lnTo>
                      <a:pt x="302" y="1037"/>
                    </a:lnTo>
                    <a:lnTo>
                      <a:pt x="285" y="1037"/>
                    </a:lnTo>
                    <a:lnTo>
                      <a:pt x="261" y="1037"/>
                    </a:lnTo>
                    <a:lnTo>
                      <a:pt x="245" y="1037"/>
                    </a:lnTo>
                    <a:lnTo>
                      <a:pt x="228" y="1037"/>
                    </a:lnTo>
                    <a:lnTo>
                      <a:pt x="212" y="1037"/>
                    </a:lnTo>
                    <a:lnTo>
                      <a:pt x="196" y="1037"/>
                    </a:lnTo>
                    <a:lnTo>
                      <a:pt x="179" y="1037"/>
                    </a:lnTo>
                    <a:lnTo>
                      <a:pt x="163" y="1037"/>
                    </a:lnTo>
                    <a:lnTo>
                      <a:pt x="147" y="1037"/>
                    </a:lnTo>
                    <a:lnTo>
                      <a:pt x="130" y="1037"/>
                    </a:lnTo>
                    <a:lnTo>
                      <a:pt x="114" y="1037"/>
                    </a:lnTo>
                    <a:lnTo>
                      <a:pt x="106" y="1037"/>
                    </a:lnTo>
                    <a:lnTo>
                      <a:pt x="89" y="1037"/>
                    </a:lnTo>
                    <a:lnTo>
                      <a:pt x="81" y="1037"/>
                    </a:lnTo>
                    <a:lnTo>
                      <a:pt x="73" y="1037"/>
                    </a:lnTo>
                    <a:lnTo>
                      <a:pt x="57" y="1037"/>
                    </a:lnTo>
                    <a:lnTo>
                      <a:pt x="49" y="1037"/>
                    </a:lnTo>
                    <a:lnTo>
                      <a:pt x="40" y="1037"/>
                    </a:lnTo>
                    <a:lnTo>
                      <a:pt x="32" y="1037"/>
                    </a:lnTo>
                    <a:lnTo>
                      <a:pt x="24" y="1037"/>
                    </a:lnTo>
                    <a:lnTo>
                      <a:pt x="16" y="1037"/>
                    </a:lnTo>
                    <a:lnTo>
                      <a:pt x="8" y="1037"/>
                    </a:lnTo>
                    <a:lnTo>
                      <a:pt x="0" y="1037"/>
                    </a:lnTo>
                    <a:lnTo>
                      <a:pt x="24" y="996"/>
                    </a:lnTo>
                    <a:lnTo>
                      <a:pt x="49" y="947"/>
                    </a:lnTo>
                    <a:lnTo>
                      <a:pt x="73" y="907"/>
                    </a:lnTo>
                    <a:lnTo>
                      <a:pt x="98" y="866"/>
                    </a:lnTo>
                    <a:lnTo>
                      <a:pt x="130" y="825"/>
                    </a:lnTo>
                    <a:lnTo>
                      <a:pt x="155" y="784"/>
                    </a:lnTo>
                    <a:lnTo>
                      <a:pt x="187" y="743"/>
                    </a:lnTo>
                    <a:lnTo>
                      <a:pt x="220" y="711"/>
                    </a:lnTo>
                    <a:lnTo>
                      <a:pt x="253" y="670"/>
                    </a:lnTo>
                    <a:lnTo>
                      <a:pt x="277" y="629"/>
                    </a:lnTo>
                    <a:lnTo>
                      <a:pt x="310" y="596"/>
                    </a:lnTo>
                    <a:lnTo>
                      <a:pt x="343" y="555"/>
                    </a:lnTo>
                    <a:lnTo>
                      <a:pt x="375" y="523"/>
                    </a:lnTo>
                    <a:lnTo>
                      <a:pt x="416" y="482"/>
                    </a:lnTo>
                    <a:lnTo>
                      <a:pt x="449" y="449"/>
                    </a:lnTo>
                    <a:lnTo>
                      <a:pt x="481" y="417"/>
                    </a:lnTo>
                    <a:lnTo>
                      <a:pt x="522" y="376"/>
                    </a:lnTo>
                    <a:lnTo>
                      <a:pt x="555" y="343"/>
                    </a:lnTo>
                    <a:lnTo>
                      <a:pt x="596" y="310"/>
                    </a:lnTo>
                    <a:lnTo>
                      <a:pt x="628" y="278"/>
                    </a:lnTo>
                    <a:lnTo>
                      <a:pt x="669" y="253"/>
                    </a:lnTo>
                    <a:lnTo>
                      <a:pt x="710" y="220"/>
                    </a:lnTo>
                    <a:lnTo>
                      <a:pt x="743" y="188"/>
                    </a:lnTo>
                    <a:lnTo>
                      <a:pt x="784" y="163"/>
                    </a:lnTo>
                    <a:lnTo>
                      <a:pt x="824" y="131"/>
                    </a:lnTo>
                    <a:lnTo>
                      <a:pt x="865" y="106"/>
                    </a:lnTo>
                    <a:lnTo>
                      <a:pt x="906" y="73"/>
                    </a:lnTo>
                    <a:lnTo>
                      <a:pt x="947" y="49"/>
                    </a:lnTo>
                    <a:lnTo>
                      <a:pt x="996" y="24"/>
                    </a:lnTo>
                    <a:lnTo>
                      <a:pt x="1037"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5" name="Freeform 12"/>
              <p:cNvSpPr>
                <a:spLocks noChangeArrowheads="1"/>
              </p:cNvSpPr>
              <p:nvPr/>
            </p:nvSpPr>
            <p:spPr bwMode="auto">
              <a:xfrm>
                <a:off x="2006" y="1611"/>
                <a:ext cx="523" cy="354"/>
              </a:xfrm>
              <a:custGeom>
                <a:avLst/>
                <a:gdLst>
                  <a:gd name="T0" fmla="*/ 124 w 1421"/>
                  <a:gd name="T1" fmla="*/ 0 h 1037"/>
                  <a:gd name="T2" fmla="*/ 127 w 1421"/>
                  <a:gd name="T3" fmla="*/ 0 h 1037"/>
                  <a:gd name="T4" fmla="*/ 131 w 1421"/>
                  <a:gd name="T5" fmla="*/ 0 h 1037"/>
                  <a:gd name="T6" fmla="*/ 135 w 1421"/>
                  <a:gd name="T7" fmla="*/ 0 h 1037"/>
                  <a:gd name="T8" fmla="*/ 138 w 1421"/>
                  <a:gd name="T9" fmla="*/ 0 h 1037"/>
                  <a:gd name="T10" fmla="*/ 143 w 1421"/>
                  <a:gd name="T11" fmla="*/ 0 h 1037"/>
                  <a:gd name="T12" fmla="*/ 147 w 1421"/>
                  <a:gd name="T13" fmla="*/ 0 h 1037"/>
                  <a:gd name="T14" fmla="*/ 153 w 1421"/>
                  <a:gd name="T15" fmla="*/ 0 h 1037"/>
                  <a:gd name="T16" fmla="*/ 157 w 1421"/>
                  <a:gd name="T17" fmla="*/ 0 h 1037"/>
                  <a:gd name="T18" fmla="*/ 162 w 1421"/>
                  <a:gd name="T19" fmla="*/ 0 h 1037"/>
                  <a:gd name="T20" fmla="*/ 167 w 1421"/>
                  <a:gd name="T21" fmla="*/ 0 h 1037"/>
                  <a:gd name="T22" fmla="*/ 173 w 1421"/>
                  <a:gd name="T23" fmla="*/ 0 h 1037"/>
                  <a:gd name="T24" fmla="*/ 178 w 1421"/>
                  <a:gd name="T25" fmla="*/ 0 h 1037"/>
                  <a:gd name="T26" fmla="*/ 184 w 1421"/>
                  <a:gd name="T27" fmla="*/ 0 h 1037"/>
                  <a:gd name="T28" fmla="*/ 189 w 1421"/>
                  <a:gd name="T29" fmla="*/ 0 h 1037"/>
                  <a:gd name="T30" fmla="*/ 189 w 1421"/>
                  <a:gd name="T31" fmla="*/ 3 h 1037"/>
                  <a:gd name="T32" fmla="*/ 184 w 1421"/>
                  <a:gd name="T33" fmla="*/ 9 h 1037"/>
                  <a:gd name="T34" fmla="*/ 178 w 1421"/>
                  <a:gd name="T35" fmla="*/ 15 h 1037"/>
                  <a:gd name="T36" fmla="*/ 173 w 1421"/>
                  <a:gd name="T37" fmla="*/ 22 h 1037"/>
                  <a:gd name="T38" fmla="*/ 167 w 1421"/>
                  <a:gd name="T39" fmla="*/ 29 h 1037"/>
                  <a:gd name="T40" fmla="*/ 162 w 1421"/>
                  <a:gd name="T41" fmla="*/ 36 h 1037"/>
                  <a:gd name="T42" fmla="*/ 157 w 1421"/>
                  <a:gd name="T43" fmla="*/ 44 h 1037"/>
                  <a:gd name="T44" fmla="*/ 153 w 1421"/>
                  <a:gd name="T45" fmla="*/ 52 h 1037"/>
                  <a:gd name="T46" fmla="*/ 147 w 1421"/>
                  <a:gd name="T47" fmla="*/ 61 h 1037"/>
                  <a:gd name="T48" fmla="*/ 143 w 1421"/>
                  <a:gd name="T49" fmla="*/ 69 h 1037"/>
                  <a:gd name="T50" fmla="*/ 138 w 1421"/>
                  <a:gd name="T51" fmla="*/ 78 h 1037"/>
                  <a:gd name="T52" fmla="*/ 135 w 1421"/>
                  <a:gd name="T53" fmla="*/ 87 h 1037"/>
                  <a:gd name="T54" fmla="*/ 131 w 1421"/>
                  <a:gd name="T55" fmla="*/ 96 h 1037"/>
                  <a:gd name="T56" fmla="*/ 127 w 1421"/>
                  <a:gd name="T57" fmla="*/ 106 h 1037"/>
                  <a:gd name="T58" fmla="*/ 124 w 1421"/>
                  <a:gd name="T59" fmla="*/ 116 h 1037"/>
                  <a:gd name="T60" fmla="*/ 116 w 1421"/>
                  <a:gd name="T61" fmla="*/ 121 h 1037"/>
                  <a:gd name="T62" fmla="*/ 107 w 1421"/>
                  <a:gd name="T63" fmla="*/ 121 h 1037"/>
                  <a:gd name="T64" fmla="*/ 98 w 1421"/>
                  <a:gd name="T65" fmla="*/ 121 h 1037"/>
                  <a:gd name="T66" fmla="*/ 87 w 1421"/>
                  <a:gd name="T67" fmla="*/ 121 h 1037"/>
                  <a:gd name="T68" fmla="*/ 78 w 1421"/>
                  <a:gd name="T69" fmla="*/ 121 h 1037"/>
                  <a:gd name="T70" fmla="*/ 70 w 1421"/>
                  <a:gd name="T71" fmla="*/ 121 h 1037"/>
                  <a:gd name="T72" fmla="*/ 61 w 1421"/>
                  <a:gd name="T73" fmla="*/ 121 h 1037"/>
                  <a:gd name="T74" fmla="*/ 53 w 1421"/>
                  <a:gd name="T75" fmla="*/ 121 h 1037"/>
                  <a:gd name="T76" fmla="*/ 44 w 1421"/>
                  <a:gd name="T77" fmla="*/ 121 h 1037"/>
                  <a:gd name="T78" fmla="*/ 36 w 1421"/>
                  <a:gd name="T79" fmla="*/ 121 h 1037"/>
                  <a:gd name="T80" fmla="*/ 30 w 1421"/>
                  <a:gd name="T81" fmla="*/ 121 h 1037"/>
                  <a:gd name="T82" fmla="*/ 22 w 1421"/>
                  <a:gd name="T83" fmla="*/ 121 h 1037"/>
                  <a:gd name="T84" fmla="*/ 15 w 1421"/>
                  <a:gd name="T85" fmla="*/ 121 h 1037"/>
                  <a:gd name="T86" fmla="*/ 9 w 1421"/>
                  <a:gd name="T87" fmla="*/ 121 h 1037"/>
                  <a:gd name="T88" fmla="*/ 3 w 1421"/>
                  <a:gd name="T89" fmla="*/ 121 h 1037"/>
                  <a:gd name="T90" fmla="*/ 3 w 1421"/>
                  <a:gd name="T91" fmla="*/ 116 h 1037"/>
                  <a:gd name="T92" fmla="*/ 9 w 1421"/>
                  <a:gd name="T93" fmla="*/ 106 h 1037"/>
                  <a:gd name="T94" fmla="*/ 15 w 1421"/>
                  <a:gd name="T95" fmla="*/ 96 h 1037"/>
                  <a:gd name="T96" fmla="*/ 22 w 1421"/>
                  <a:gd name="T97" fmla="*/ 87 h 1037"/>
                  <a:gd name="T98" fmla="*/ 30 w 1421"/>
                  <a:gd name="T99" fmla="*/ 78 h 1037"/>
                  <a:gd name="T100" fmla="*/ 36 w 1421"/>
                  <a:gd name="T101" fmla="*/ 69 h 1037"/>
                  <a:gd name="T102" fmla="*/ 44 w 1421"/>
                  <a:gd name="T103" fmla="*/ 61 h 1037"/>
                  <a:gd name="T104" fmla="*/ 53 w 1421"/>
                  <a:gd name="T105" fmla="*/ 52 h 1037"/>
                  <a:gd name="T106" fmla="*/ 61 w 1421"/>
                  <a:gd name="T107" fmla="*/ 44 h 1037"/>
                  <a:gd name="T108" fmla="*/ 70 w 1421"/>
                  <a:gd name="T109" fmla="*/ 36 h 1037"/>
                  <a:gd name="T110" fmla="*/ 78 w 1421"/>
                  <a:gd name="T111" fmla="*/ 29 h 1037"/>
                  <a:gd name="T112" fmla="*/ 87 w 1421"/>
                  <a:gd name="T113" fmla="*/ 22 h 1037"/>
                  <a:gd name="T114" fmla="*/ 98 w 1421"/>
                  <a:gd name="T115" fmla="*/ 15 h 1037"/>
                  <a:gd name="T116" fmla="*/ 107 w 1421"/>
                  <a:gd name="T117" fmla="*/ 9 h 1037"/>
                  <a:gd name="T118" fmla="*/ 116 w 1421"/>
                  <a:gd name="T119" fmla="*/ 3 h 10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1" h="1037">
                    <a:moveTo>
                      <a:pt x="899" y="0"/>
                    </a:moveTo>
                    <a:lnTo>
                      <a:pt x="915" y="0"/>
                    </a:lnTo>
                    <a:lnTo>
                      <a:pt x="923" y="0"/>
                    </a:lnTo>
                    <a:lnTo>
                      <a:pt x="939" y="0"/>
                    </a:lnTo>
                    <a:lnTo>
                      <a:pt x="948" y="0"/>
                    </a:lnTo>
                    <a:lnTo>
                      <a:pt x="964" y="0"/>
                    </a:lnTo>
                    <a:lnTo>
                      <a:pt x="980" y="0"/>
                    </a:lnTo>
                    <a:lnTo>
                      <a:pt x="997" y="0"/>
                    </a:lnTo>
                    <a:lnTo>
                      <a:pt x="1013" y="0"/>
                    </a:lnTo>
                    <a:lnTo>
                      <a:pt x="1021" y="0"/>
                    </a:lnTo>
                    <a:lnTo>
                      <a:pt x="1037" y="0"/>
                    </a:lnTo>
                    <a:lnTo>
                      <a:pt x="1054" y="0"/>
                    </a:lnTo>
                    <a:lnTo>
                      <a:pt x="1070" y="0"/>
                    </a:lnTo>
                    <a:lnTo>
                      <a:pt x="1086" y="0"/>
                    </a:lnTo>
                    <a:lnTo>
                      <a:pt x="1103" y="0"/>
                    </a:lnTo>
                    <a:lnTo>
                      <a:pt x="1127" y="0"/>
                    </a:lnTo>
                    <a:lnTo>
                      <a:pt x="1144" y="0"/>
                    </a:lnTo>
                    <a:lnTo>
                      <a:pt x="1160" y="0"/>
                    </a:lnTo>
                    <a:lnTo>
                      <a:pt x="1176" y="0"/>
                    </a:lnTo>
                    <a:lnTo>
                      <a:pt x="1193" y="0"/>
                    </a:lnTo>
                    <a:lnTo>
                      <a:pt x="1217" y="0"/>
                    </a:lnTo>
                    <a:lnTo>
                      <a:pt x="1233" y="0"/>
                    </a:lnTo>
                    <a:lnTo>
                      <a:pt x="1250" y="0"/>
                    </a:lnTo>
                    <a:lnTo>
                      <a:pt x="1274" y="0"/>
                    </a:lnTo>
                    <a:lnTo>
                      <a:pt x="1291" y="0"/>
                    </a:lnTo>
                    <a:lnTo>
                      <a:pt x="1315" y="0"/>
                    </a:lnTo>
                    <a:lnTo>
                      <a:pt x="1331" y="0"/>
                    </a:lnTo>
                    <a:lnTo>
                      <a:pt x="1356" y="0"/>
                    </a:lnTo>
                    <a:lnTo>
                      <a:pt x="1372" y="0"/>
                    </a:lnTo>
                    <a:lnTo>
                      <a:pt x="1397" y="0"/>
                    </a:lnTo>
                    <a:lnTo>
                      <a:pt x="1421" y="0"/>
                    </a:lnTo>
                    <a:lnTo>
                      <a:pt x="1397" y="24"/>
                    </a:lnTo>
                    <a:lnTo>
                      <a:pt x="1372" y="49"/>
                    </a:lnTo>
                    <a:lnTo>
                      <a:pt x="1356" y="73"/>
                    </a:lnTo>
                    <a:lnTo>
                      <a:pt x="1331" y="106"/>
                    </a:lnTo>
                    <a:lnTo>
                      <a:pt x="1315" y="131"/>
                    </a:lnTo>
                    <a:lnTo>
                      <a:pt x="1291" y="163"/>
                    </a:lnTo>
                    <a:lnTo>
                      <a:pt x="1274" y="188"/>
                    </a:lnTo>
                    <a:lnTo>
                      <a:pt x="1250" y="220"/>
                    </a:lnTo>
                    <a:lnTo>
                      <a:pt x="1233" y="253"/>
                    </a:lnTo>
                    <a:lnTo>
                      <a:pt x="1217" y="278"/>
                    </a:lnTo>
                    <a:lnTo>
                      <a:pt x="1193" y="310"/>
                    </a:lnTo>
                    <a:lnTo>
                      <a:pt x="1176" y="343"/>
                    </a:lnTo>
                    <a:lnTo>
                      <a:pt x="1160" y="376"/>
                    </a:lnTo>
                    <a:lnTo>
                      <a:pt x="1144" y="417"/>
                    </a:lnTo>
                    <a:lnTo>
                      <a:pt x="1127" y="449"/>
                    </a:lnTo>
                    <a:lnTo>
                      <a:pt x="1103" y="482"/>
                    </a:lnTo>
                    <a:lnTo>
                      <a:pt x="1086" y="523"/>
                    </a:lnTo>
                    <a:lnTo>
                      <a:pt x="1070" y="555"/>
                    </a:lnTo>
                    <a:lnTo>
                      <a:pt x="1054" y="596"/>
                    </a:lnTo>
                    <a:lnTo>
                      <a:pt x="1037" y="629"/>
                    </a:lnTo>
                    <a:lnTo>
                      <a:pt x="1021" y="670"/>
                    </a:lnTo>
                    <a:lnTo>
                      <a:pt x="1013" y="711"/>
                    </a:lnTo>
                    <a:lnTo>
                      <a:pt x="997" y="743"/>
                    </a:lnTo>
                    <a:lnTo>
                      <a:pt x="980" y="784"/>
                    </a:lnTo>
                    <a:lnTo>
                      <a:pt x="964" y="825"/>
                    </a:lnTo>
                    <a:lnTo>
                      <a:pt x="948" y="866"/>
                    </a:lnTo>
                    <a:lnTo>
                      <a:pt x="939" y="907"/>
                    </a:lnTo>
                    <a:lnTo>
                      <a:pt x="923" y="947"/>
                    </a:lnTo>
                    <a:lnTo>
                      <a:pt x="915" y="996"/>
                    </a:lnTo>
                    <a:lnTo>
                      <a:pt x="899" y="1037"/>
                    </a:lnTo>
                    <a:lnTo>
                      <a:pt x="858" y="1037"/>
                    </a:lnTo>
                    <a:lnTo>
                      <a:pt x="825" y="1037"/>
                    </a:lnTo>
                    <a:lnTo>
                      <a:pt x="792" y="1037"/>
                    </a:lnTo>
                    <a:lnTo>
                      <a:pt x="752" y="1037"/>
                    </a:lnTo>
                    <a:lnTo>
                      <a:pt x="719" y="1037"/>
                    </a:lnTo>
                    <a:lnTo>
                      <a:pt x="686" y="1037"/>
                    </a:lnTo>
                    <a:lnTo>
                      <a:pt x="645" y="1037"/>
                    </a:lnTo>
                    <a:lnTo>
                      <a:pt x="613" y="1037"/>
                    </a:lnTo>
                    <a:lnTo>
                      <a:pt x="580" y="1037"/>
                    </a:lnTo>
                    <a:lnTo>
                      <a:pt x="547" y="1037"/>
                    </a:lnTo>
                    <a:lnTo>
                      <a:pt x="515" y="1037"/>
                    </a:lnTo>
                    <a:lnTo>
                      <a:pt x="482" y="1037"/>
                    </a:lnTo>
                    <a:lnTo>
                      <a:pt x="449" y="1037"/>
                    </a:lnTo>
                    <a:lnTo>
                      <a:pt x="417" y="1037"/>
                    </a:lnTo>
                    <a:lnTo>
                      <a:pt x="392" y="1037"/>
                    </a:lnTo>
                    <a:lnTo>
                      <a:pt x="360" y="1037"/>
                    </a:lnTo>
                    <a:lnTo>
                      <a:pt x="327" y="1037"/>
                    </a:lnTo>
                    <a:lnTo>
                      <a:pt x="302" y="1037"/>
                    </a:lnTo>
                    <a:lnTo>
                      <a:pt x="270" y="1037"/>
                    </a:lnTo>
                    <a:lnTo>
                      <a:pt x="245" y="1037"/>
                    </a:lnTo>
                    <a:lnTo>
                      <a:pt x="221" y="1037"/>
                    </a:lnTo>
                    <a:lnTo>
                      <a:pt x="188" y="1037"/>
                    </a:lnTo>
                    <a:lnTo>
                      <a:pt x="164" y="1037"/>
                    </a:lnTo>
                    <a:lnTo>
                      <a:pt x="139" y="1037"/>
                    </a:lnTo>
                    <a:lnTo>
                      <a:pt x="115" y="1037"/>
                    </a:lnTo>
                    <a:lnTo>
                      <a:pt x="90" y="1037"/>
                    </a:lnTo>
                    <a:lnTo>
                      <a:pt x="66" y="1037"/>
                    </a:lnTo>
                    <a:lnTo>
                      <a:pt x="41" y="1037"/>
                    </a:lnTo>
                    <a:lnTo>
                      <a:pt x="25" y="1037"/>
                    </a:lnTo>
                    <a:lnTo>
                      <a:pt x="0" y="1037"/>
                    </a:lnTo>
                    <a:lnTo>
                      <a:pt x="25" y="996"/>
                    </a:lnTo>
                    <a:lnTo>
                      <a:pt x="41" y="947"/>
                    </a:lnTo>
                    <a:lnTo>
                      <a:pt x="66" y="907"/>
                    </a:lnTo>
                    <a:lnTo>
                      <a:pt x="90" y="866"/>
                    </a:lnTo>
                    <a:lnTo>
                      <a:pt x="115" y="825"/>
                    </a:lnTo>
                    <a:lnTo>
                      <a:pt x="139" y="784"/>
                    </a:lnTo>
                    <a:lnTo>
                      <a:pt x="164" y="743"/>
                    </a:lnTo>
                    <a:lnTo>
                      <a:pt x="188" y="711"/>
                    </a:lnTo>
                    <a:lnTo>
                      <a:pt x="221" y="670"/>
                    </a:lnTo>
                    <a:lnTo>
                      <a:pt x="245" y="629"/>
                    </a:lnTo>
                    <a:lnTo>
                      <a:pt x="270" y="596"/>
                    </a:lnTo>
                    <a:lnTo>
                      <a:pt x="302" y="555"/>
                    </a:lnTo>
                    <a:lnTo>
                      <a:pt x="327" y="523"/>
                    </a:lnTo>
                    <a:lnTo>
                      <a:pt x="360" y="482"/>
                    </a:lnTo>
                    <a:lnTo>
                      <a:pt x="392" y="449"/>
                    </a:lnTo>
                    <a:lnTo>
                      <a:pt x="417" y="417"/>
                    </a:lnTo>
                    <a:lnTo>
                      <a:pt x="449" y="376"/>
                    </a:lnTo>
                    <a:lnTo>
                      <a:pt x="482" y="343"/>
                    </a:lnTo>
                    <a:lnTo>
                      <a:pt x="515" y="310"/>
                    </a:lnTo>
                    <a:lnTo>
                      <a:pt x="547" y="278"/>
                    </a:lnTo>
                    <a:lnTo>
                      <a:pt x="580" y="253"/>
                    </a:lnTo>
                    <a:lnTo>
                      <a:pt x="613" y="220"/>
                    </a:lnTo>
                    <a:lnTo>
                      <a:pt x="645" y="188"/>
                    </a:lnTo>
                    <a:lnTo>
                      <a:pt x="686" y="163"/>
                    </a:lnTo>
                    <a:lnTo>
                      <a:pt x="719" y="131"/>
                    </a:lnTo>
                    <a:lnTo>
                      <a:pt x="752" y="106"/>
                    </a:lnTo>
                    <a:lnTo>
                      <a:pt x="792" y="73"/>
                    </a:lnTo>
                    <a:lnTo>
                      <a:pt x="825" y="49"/>
                    </a:lnTo>
                    <a:lnTo>
                      <a:pt x="858" y="24"/>
                    </a:lnTo>
                    <a:lnTo>
                      <a:pt x="899"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6" name="Freeform 13"/>
              <p:cNvSpPr>
                <a:spLocks noChangeArrowheads="1"/>
              </p:cNvSpPr>
              <p:nvPr/>
            </p:nvSpPr>
            <p:spPr bwMode="auto">
              <a:xfrm>
                <a:off x="2337" y="1611"/>
                <a:ext cx="451" cy="354"/>
              </a:xfrm>
              <a:custGeom>
                <a:avLst/>
                <a:gdLst>
                  <a:gd name="T0" fmla="*/ 73 w 1225"/>
                  <a:gd name="T1" fmla="*/ 0 h 1037"/>
                  <a:gd name="T2" fmla="*/ 80 w 1225"/>
                  <a:gd name="T3" fmla="*/ 0 h 1037"/>
                  <a:gd name="T4" fmla="*/ 85 w 1225"/>
                  <a:gd name="T5" fmla="*/ 0 h 1037"/>
                  <a:gd name="T6" fmla="*/ 91 w 1225"/>
                  <a:gd name="T7" fmla="*/ 0 h 1037"/>
                  <a:gd name="T8" fmla="*/ 97 w 1225"/>
                  <a:gd name="T9" fmla="*/ 0 h 1037"/>
                  <a:gd name="T10" fmla="*/ 104 w 1225"/>
                  <a:gd name="T11" fmla="*/ 0 h 1037"/>
                  <a:gd name="T12" fmla="*/ 110 w 1225"/>
                  <a:gd name="T13" fmla="*/ 0 h 1037"/>
                  <a:gd name="T14" fmla="*/ 116 w 1225"/>
                  <a:gd name="T15" fmla="*/ 0 h 1037"/>
                  <a:gd name="T16" fmla="*/ 123 w 1225"/>
                  <a:gd name="T17" fmla="*/ 0 h 1037"/>
                  <a:gd name="T18" fmla="*/ 130 w 1225"/>
                  <a:gd name="T19" fmla="*/ 0 h 1037"/>
                  <a:gd name="T20" fmla="*/ 136 w 1225"/>
                  <a:gd name="T21" fmla="*/ 0 h 1037"/>
                  <a:gd name="T22" fmla="*/ 143 w 1225"/>
                  <a:gd name="T23" fmla="*/ 0 h 1037"/>
                  <a:gd name="T24" fmla="*/ 149 w 1225"/>
                  <a:gd name="T25" fmla="*/ 0 h 1037"/>
                  <a:gd name="T26" fmla="*/ 156 w 1225"/>
                  <a:gd name="T27" fmla="*/ 0 h 1037"/>
                  <a:gd name="T28" fmla="*/ 163 w 1225"/>
                  <a:gd name="T29" fmla="*/ 0 h 1037"/>
                  <a:gd name="T30" fmla="*/ 166 w 1225"/>
                  <a:gd name="T31" fmla="*/ 3 h 1037"/>
                  <a:gd name="T32" fmla="*/ 166 w 1225"/>
                  <a:gd name="T33" fmla="*/ 9 h 1037"/>
                  <a:gd name="T34" fmla="*/ 166 w 1225"/>
                  <a:gd name="T35" fmla="*/ 15 h 1037"/>
                  <a:gd name="T36" fmla="*/ 166 w 1225"/>
                  <a:gd name="T37" fmla="*/ 22 h 1037"/>
                  <a:gd name="T38" fmla="*/ 166 w 1225"/>
                  <a:gd name="T39" fmla="*/ 29 h 1037"/>
                  <a:gd name="T40" fmla="*/ 166 w 1225"/>
                  <a:gd name="T41" fmla="*/ 36 h 1037"/>
                  <a:gd name="T42" fmla="*/ 166 w 1225"/>
                  <a:gd name="T43" fmla="*/ 44 h 1037"/>
                  <a:gd name="T44" fmla="*/ 166 w 1225"/>
                  <a:gd name="T45" fmla="*/ 52 h 1037"/>
                  <a:gd name="T46" fmla="*/ 166 w 1225"/>
                  <a:gd name="T47" fmla="*/ 61 h 1037"/>
                  <a:gd name="T48" fmla="*/ 166 w 1225"/>
                  <a:gd name="T49" fmla="*/ 69 h 1037"/>
                  <a:gd name="T50" fmla="*/ 166 w 1225"/>
                  <a:gd name="T51" fmla="*/ 78 h 1037"/>
                  <a:gd name="T52" fmla="*/ 166 w 1225"/>
                  <a:gd name="T53" fmla="*/ 87 h 1037"/>
                  <a:gd name="T54" fmla="*/ 166 w 1225"/>
                  <a:gd name="T55" fmla="*/ 96 h 1037"/>
                  <a:gd name="T56" fmla="*/ 166 w 1225"/>
                  <a:gd name="T57" fmla="*/ 106 h 1037"/>
                  <a:gd name="T58" fmla="*/ 166 w 1225"/>
                  <a:gd name="T59" fmla="*/ 116 h 1037"/>
                  <a:gd name="T60" fmla="*/ 161 w 1225"/>
                  <a:gd name="T61" fmla="*/ 121 h 1037"/>
                  <a:gd name="T62" fmla="*/ 149 w 1225"/>
                  <a:gd name="T63" fmla="*/ 121 h 1037"/>
                  <a:gd name="T64" fmla="*/ 137 w 1225"/>
                  <a:gd name="T65" fmla="*/ 121 h 1037"/>
                  <a:gd name="T66" fmla="*/ 126 w 1225"/>
                  <a:gd name="T67" fmla="*/ 121 h 1037"/>
                  <a:gd name="T68" fmla="*/ 114 w 1225"/>
                  <a:gd name="T69" fmla="*/ 121 h 1037"/>
                  <a:gd name="T70" fmla="*/ 103 w 1225"/>
                  <a:gd name="T71" fmla="*/ 121 h 1037"/>
                  <a:gd name="T72" fmla="*/ 92 w 1225"/>
                  <a:gd name="T73" fmla="*/ 121 h 1037"/>
                  <a:gd name="T74" fmla="*/ 80 w 1225"/>
                  <a:gd name="T75" fmla="*/ 121 h 1037"/>
                  <a:gd name="T76" fmla="*/ 68 w 1225"/>
                  <a:gd name="T77" fmla="*/ 121 h 1037"/>
                  <a:gd name="T78" fmla="*/ 57 w 1225"/>
                  <a:gd name="T79" fmla="*/ 121 h 1037"/>
                  <a:gd name="T80" fmla="*/ 47 w 1225"/>
                  <a:gd name="T81" fmla="*/ 121 h 1037"/>
                  <a:gd name="T82" fmla="*/ 36 w 1225"/>
                  <a:gd name="T83" fmla="*/ 121 h 1037"/>
                  <a:gd name="T84" fmla="*/ 25 w 1225"/>
                  <a:gd name="T85" fmla="*/ 121 h 1037"/>
                  <a:gd name="T86" fmla="*/ 15 w 1225"/>
                  <a:gd name="T87" fmla="*/ 121 h 1037"/>
                  <a:gd name="T88" fmla="*/ 6 w 1225"/>
                  <a:gd name="T89" fmla="*/ 121 h 1037"/>
                  <a:gd name="T90" fmla="*/ 2 w 1225"/>
                  <a:gd name="T91" fmla="*/ 116 h 1037"/>
                  <a:gd name="T92" fmla="*/ 6 w 1225"/>
                  <a:gd name="T93" fmla="*/ 106 h 1037"/>
                  <a:gd name="T94" fmla="*/ 9 w 1225"/>
                  <a:gd name="T95" fmla="*/ 96 h 1037"/>
                  <a:gd name="T96" fmla="*/ 13 w 1225"/>
                  <a:gd name="T97" fmla="*/ 87 h 1037"/>
                  <a:gd name="T98" fmla="*/ 17 w 1225"/>
                  <a:gd name="T99" fmla="*/ 78 h 1037"/>
                  <a:gd name="T100" fmla="*/ 21 w 1225"/>
                  <a:gd name="T101" fmla="*/ 69 h 1037"/>
                  <a:gd name="T102" fmla="*/ 25 w 1225"/>
                  <a:gd name="T103" fmla="*/ 61 h 1037"/>
                  <a:gd name="T104" fmla="*/ 31 w 1225"/>
                  <a:gd name="T105" fmla="*/ 52 h 1037"/>
                  <a:gd name="T106" fmla="*/ 35 w 1225"/>
                  <a:gd name="T107" fmla="*/ 44 h 1037"/>
                  <a:gd name="T108" fmla="*/ 40 w 1225"/>
                  <a:gd name="T109" fmla="*/ 36 h 1037"/>
                  <a:gd name="T110" fmla="*/ 45 w 1225"/>
                  <a:gd name="T111" fmla="*/ 29 h 1037"/>
                  <a:gd name="T112" fmla="*/ 51 w 1225"/>
                  <a:gd name="T113" fmla="*/ 22 h 1037"/>
                  <a:gd name="T114" fmla="*/ 56 w 1225"/>
                  <a:gd name="T115" fmla="*/ 15 h 1037"/>
                  <a:gd name="T116" fmla="*/ 62 w 1225"/>
                  <a:gd name="T117" fmla="*/ 9 h 1037"/>
                  <a:gd name="T118" fmla="*/ 67 w 1225"/>
                  <a:gd name="T119" fmla="*/ 3 h 10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5" h="1037">
                    <a:moveTo>
                      <a:pt x="522" y="0"/>
                    </a:moveTo>
                    <a:lnTo>
                      <a:pt x="539" y="0"/>
                    </a:lnTo>
                    <a:lnTo>
                      <a:pt x="563" y="0"/>
                    </a:lnTo>
                    <a:lnTo>
                      <a:pt x="588" y="0"/>
                    </a:lnTo>
                    <a:lnTo>
                      <a:pt x="604" y="0"/>
                    </a:lnTo>
                    <a:lnTo>
                      <a:pt x="628" y="0"/>
                    </a:lnTo>
                    <a:lnTo>
                      <a:pt x="653" y="0"/>
                    </a:lnTo>
                    <a:lnTo>
                      <a:pt x="669" y="0"/>
                    </a:lnTo>
                    <a:lnTo>
                      <a:pt x="694" y="0"/>
                    </a:lnTo>
                    <a:lnTo>
                      <a:pt x="718" y="0"/>
                    </a:lnTo>
                    <a:lnTo>
                      <a:pt x="743" y="0"/>
                    </a:lnTo>
                    <a:lnTo>
                      <a:pt x="767" y="0"/>
                    </a:lnTo>
                    <a:lnTo>
                      <a:pt x="792" y="0"/>
                    </a:lnTo>
                    <a:lnTo>
                      <a:pt x="816" y="0"/>
                    </a:lnTo>
                    <a:lnTo>
                      <a:pt x="833" y="0"/>
                    </a:lnTo>
                    <a:lnTo>
                      <a:pt x="857" y="0"/>
                    </a:lnTo>
                    <a:lnTo>
                      <a:pt x="882" y="0"/>
                    </a:lnTo>
                    <a:lnTo>
                      <a:pt x="906" y="0"/>
                    </a:lnTo>
                    <a:lnTo>
                      <a:pt x="931" y="0"/>
                    </a:lnTo>
                    <a:lnTo>
                      <a:pt x="955" y="0"/>
                    </a:lnTo>
                    <a:lnTo>
                      <a:pt x="980" y="0"/>
                    </a:lnTo>
                    <a:lnTo>
                      <a:pt x="1004" y="0"/>
                    </a:lnTo>
                    <a:lnTo>
                      <a:pt x="1029" y="0"/>
                    </a:lnTo>
                    <a:lnTo>
                      <a:pt x="1053" y="0"/>
                    </a:lnTo>
                    <a:lnTo>
                      <a:pt x="1078" y="0"/>
                    </a:lnTo>
                    <a:lnTo>
                      <a:pt x="1102" y="0"/>
                    </a:lnTo>
                    <a:lnTo>
                      <a:pt x="1127" y="0"/>
                    </a:lnTo>
                    <a:lnTo>
                      <a:pt x="1151" y="0"/>
                    </a:lnTo>
                    <a:lnTo>
                      <a:pt x="1176" y="0"/>
                    </a:lnTo>
                    <a:lnTo>
                      <a:pt x="1200" y="0"/>
                    </a:lnTo>
                    <a:lnTo>
                      <a:pt x="1225" y="0"/>
                    </a:lnTo>
                    <a:lnTo>
                      <a:pt x="1225" y="24"/>
                    </a:lnTo>
                    <a:lnTo>
                      <a:pt x="1225" y="49"/>
                    </a:lnTo>
                    <a:lnTo>
                      <a:pt x="1225" y="73"/>
                    </a:lnTo>
                    <a:lnTo>
                      <a:pt x="1225" y="106"/>
                    </a:lnTo>
                    <a:lnTo>
                      <a:pt x="1225" y="131"/>
                    </a:lnTo>
                    <a:lnTo>
                      <a:pt x="1225" y="163"/>
                    </a:lnTo>
                    <a:lnTo>
                      <a:pt x="1225" y="188"/>
                    </a:lnTo>
                    <a:lnTo>
                      <a:pt x="1225" y="220"/>
                    </a:lnTo>
                    <a:lnTo>
                      <a:pt x="1225" y="253"/>
                    </a:lnTo>
                    <a:lnTo>
                      <a:pt x="1225" y="278"/>
                    </a:lnTo>
                    <a:lnTo>
                      <a:pt x="1225" y="310"/>
                    </a:lnTo>
                    <a:lnTo>
                      <a:pt x="1225" y="343"/>
                    </a:lnTo>
                    <a:lnTo>
                      <a:pt x="1225" y="376"/>
                    </a:lnTo>
                    <a:lnTo>
                      <a:pt x="1225" y="417"/>
                    </a:lnTo>
                    <a:lnTo>
                      <a:pt x="1225" y="449"/>
                    </a:lnTo>
                    <a:lnTo>
                      <a:pt x="1225" y="482"/>
                    </a:lnTo>
                    <a:lnTo>
                      <a:pt x="1225" y="523"/>
                    </a:lnTo>
                    <a:lnTo>
                      <a:pt x="1225" y="555"/>
                    </a:lnTo>
                    <a:lnTo>
                      <a:pt x="1225" y="596"/>
                    </a:lnTo>
                    <a:lnTo>
                      <a:pt x="1225" y="629"/>
                    </a:lnTo>
                    <a:lnTo>
                      <a:pt x="1225" y="670"/>
                    </a:lnTo>
                    <a:lnTo>
                      <a:pt x="1225" y="711"/>
                    </a:lnTo>
                    <a:lnTo>
                      <a:pt x="1225" y="743"/>
                    </a:lnTo>
                    <a:lnTo>
                      <a:pt x="1225" y="784"/>
                    </a:lnTo>
                    <a:lnTo>
                      <a:pt x="1225" y="825"/>
                    </a:lnTo>
                    <a:lnTo>
                      <a:pt x="1225" y="866"/>
                    </a:lnTo>
                    <a:lnTo>
                      <a:pt x="1225" y="907"/>
                    </a:lnTo>
                    <a:lnTo>
                      <a:pt x="1225" y="947"/>
                    </a:lnTo>
                    <a:lnTo>
                      <a:pt x="1225" y="996"/>
                    </a:lnTo>
                    <a:lnTo>
                      <a:pt x="1225" y="1037"/>
                    </a:lnTo>
                    <a:lnTo>
                      <a:pt x="1184" y="1037"/>
                    </a:lnTo>
                    <a:lnTo>
                      <a:pt x="1143" y="1037"/>
                    </a:lnTo>
                    <a:lnTo>
                      <a:pt x="1102" y="1037"/>
                    </a:lnTo>
                    <a:lnTo>
                      <a:pt x="1053" y="1037"/>
                    </a:lnTo>
                    <a:lnTo>
                      <a:pt x="1012" y="1037"/>
                    </a:lnTo>
                    <a:lnTo>
                      <a:pt x="971" y="1037"/>
                    </a:lnTo>
                    <a:lnTo>
                      <a:pt x="931" y="1037"/>
                    </a:lnTo>
                    <a:lnTo>
                      <a:pt x="882" y="1037"/>
                    </a:lnTo>
                    <a:lnTo>
                      <a:pt x="841" y="1037"/>
                    </a:lnTo>
                    <a:lnTo>
                      <a:pt x="800" y="1037"/>
                    </a:lnTo>
                    <a:lnTo>
                      <a:pt x="759" y="1037"/>
                    </a:lnTo>
                    <a:lnTo>
                      <a:pt x="718" y="1037"/>
                    </a:lnTo>
                    <a:lnTo>
                      <a:pt x="677" y="1037"/>
                    </a:lnTo>
                    <a:lnTo>
                      <a:pt x="637" y="1037"/>
                    </a:lnTo>
                    <a:lnTo>
                      <a:pt x="588" y="1037"/>
                    </a:lnTo>
                    <a:lnTo>
                      <a:pt x="547" y="1037"/>
                    </a:lnTo>
                    <a:lnTo>
                      <a:pt x="506" y="1037"/>
                    </a:lnTo>
                    <a:lnTo>
                      <a:pt x="465" y="1037"/>
                    </a:lnTo>
                    <a:lnTo>
                      <a:pt x="424" y="1037"/>
                    </a:lnTo>
                    <a:lnTo>
                      <a:pt x="383" y="1037"/>
                    </a:lnTo>
                    <a:lnTo>
                      <a:pt x="351" y="1037"/>
                    </a:lnTo>
                    <a:lnTo>
                      <a:pt x="310" y="1037"/>
                    </a:lnTo>
                    <a:lnTo>
                      <a:pt x="269" y="1037"/>
                    </a:lnTo>
                    <a:lnTo>
                      <a:pt x="228" y="1037"/>
                    </a:lnTo>
                    <a:lnTo>
                      <a:pt x="187" y="1037"/>
                    </a:lnTo>
                    <a:lnTo>
                      <a:pt x="155" y="1037"/>
                    </a:lnTo>
                    <a:lnTo>
                      <a:pt x="114" y="1037"/>
                    </a:lnTo>
                    <a:lnTo>
                      <a:pt x="73" y="1037"/>
                    </a:lnTo>
                    <a:lnTo>
                      <a:pt x="40" y="1037"/>
                    </a:lnTo>
                    <a:lnTo>
                      <a:pt x="0" y="1037"/>
                    </a:lnTo>
                    <a:lnTo>
                      <a:pt x="16" y="996"/>
                    </a:lnTo>
                    <a:lnTo>
                      <a:pt x="24" y="947"/>
                    </a:lnTo>
                    <a:lnTo>
                      <a:pt x="40" y="907"/>
                    </a:lnTo>
                    <a:lnTo>
                      <a:pt x="49" y="866"/>
                    </a:lnTo>
                    <a:lnTo>
                      <a:pt x="65" y="825"/>
                    </a:lnTo>
                    <a:lnTo>
                      <a:pt x="81" y="784"/>
                    </a:lnTo>
                    <a:lnTo>
                      <a:pt x="98" y="743"/>
                    </a:lnTo>
                    <a:lnTo>
                      <a:pt x="114" y="711"/>
                    </a:lnTo>
                    <a:lnTo>
                      <a:pt x="122" y="670"/>
                    </a:lnTo>
                    <a:lnTo>
                      <a:pt x="138" y="629"/>
                    </a:lnTo>
                    <a:lnTo>
                      <a:pt x="155" y="596"/>
                    </a:lnTo>
                    <a:lnTo>
                      <a:pt x="171" y="555"/>
                    </a:lnTo>
                    <a:lnTo>
                      <a:pt x="187" y="523"/>
                    </a:lnTo>
                    <a:lnTo>
                      <a:pt x="204" y="482"/>
                    </a:lnTo>
                    <a:lnTo>
                      <a:pt x="228" y="449"/>
                    </a:lnTo>
                    <a:lnTo>
                      <a:pt x="245" y="417"/>
                    </a:lnTo>
                    <a:lnTo>
                      <a:pt x="261" y="376"/>
                    </a:lnTo>
                    <a:lnTo>
                      <a:pt x="277" y="343"/>
                    </a:lnTo>
                    <a:lnTo>
                      <a:pt x="294" y="310"/>
                    </a:lnTo>
                    <a:lnTo>
                      <a:pt x="318" y="278"/>
                    </a:lnTo>
                    <a:lnTo>
                      <a:pt x="334" y="253"/>
                    </a:lnTo>
                    <a:lnTo>
                      <a:pt x="351" y="220"/>
                    </a:lnTo>
                    <a:lnTo>
                      <a:pt x="375" y="188"/>
                    </a:lnTo>
                    <a:lnTo>
                      <a:pt x="392" y="163"/>
                    </a:lnTo>
                    <a:lnTo>
                      <a:pt x="416" y="131"/>
                    </a:lnTo>
                    <a:lnTo>
                      <a:pt x="432" y="106"/>
                    </a:lnTo>
                    <a:lnTo>
                      <a:pt x="457" y="73"/>
                    </a:lnTo>
                    <a:lnTo>
                      <a:pt x="473" y="49"/>
                    </a:lnTo>
                    <a:lnTo>
                      <a:pt x="498" y="24"/>
                    </a:lnTo>
                    <a:lnTo>
                      <a:pt x="522"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7" name="Freeform 14"/>
              <p:cNvSpPr>
                <a:spLocks noChangeArrowheads="1"/>
              </p:cNvSpPr>
              <p:nvPr/>
            </p:nvSpPr>
            <p:spPr bwMode="auto">
              <a:xfrm>
                <a:off x="2787" y="1611"/>
                <a:ext cx="454" cy="354"/>
              </a:xfrm>
              <a:custGeom>
                <a:avLst/>
                <a:gdLst>
                  <a:gd name="T0" fmla="*/ 3 w 1233"/>
                  <a:gd name="T1" fmla="*/ 0 h 1037"/>
                  <a:gd name="T2" fmla="*/ 10 w 1233"/>
                  <a:gd name="T3" fmla="*/ 0 h 1037"/>
                  <a:gd name="T4" fmla="*/ 17 w 1233"/>
                  <a:gd name="T5" fmla="*/ 0 h 1037"/>
                  <a:gd name="T6" fmla="*/ 23 w 1233"/>
                  <a:gd name="T7" fmla="*/ 0 h 1037"/>
                  <a:gd name="T8" fmla="*/ 30 w 1233"/>
                  <a:gd name="T9" fmla="*/ 0 h 1037"/>
                  <a:gd name="T10" fmla="*/ 36 w 1233"/>
                  <a:gd name="T11" fmla="*/ 0 h 1037"/>
                  <a:gd name="T12" fmla="*/ 43 w 1233"/>
                  <a:gd name="T13" fmla="*/ 0 h 1037"/>
                  <a:gd name="T14" fmla="*/ 50 w 1233"/>
                  <a:gd name="T15" fmla="*/ 0 h 1037"/>
                  <a:gd name="T16" fmla="*/ 56 w 1233"/>
                  <a:gd name="T17" fmla="*/ 0 h 1037"/>
                  <a:gd name="T18" fmla="*/ 63 w 1233"/>
                  <a:gd name="T19" fmla="*/ 0 h 1037"/>
                  <a:gd name="T20" fmla="*/ 70 w 1233"/>
                  <a:gd name="T21" fmla="*/ 0 h 1037"/>
                  <a:gd name="T22" fmla="*/ 75 w 1233"/>
                  <a:gd name="T23" fmla="*/ 0 h 1037"/>
                  <a:gd name="T24" fmla="*/ 82 w 1233"/>
                  <a:gd name="T25" fmla="*/ 0 h 1037"/>
                  <a:gd name="T26" fmla="*/ 87 w 1233"/>
                  <a:gd name="T27" fmla="*/ 0 h 1037"/>
                  <a:gd name="T28" fmla="*/ 93 w 1233"/>
                  <a:gd name="T29" fmla="*/ 0 h 1037"/>
                  <a:gd name="T30" fmla="*/ 100 w 1233"/>
                  <a:gd name="T31" fmla="*/ 3 h 1037"/>
                  <a:gd name="T32" fmla="*/ 105 w 1233"/>
                  <a:gd name="T33" fmla="*/ 9 h 1037"/>
                  <a:gd name="T34" fmla="*/ 110 w 1233"/>
                  <a:gd name="T35" fmla="*/ 15 h 1037"/>
                  <a:gd name="T36" fmla="*/ 116 w 1233"/>
                  <a:gd name="T37" fmla="*/ 22 h 1037"/>
                  <a:gd name="T38" fmla="*/ 122 w 1233"/>
                  <a:gd name="T39" fmla="*/ 29 h 1037"/>
                  <a:gd name="T40" fmla="*/ 126 w 1233"/>
                  <a:gd name="T41" fmla="*/ 36 h 1037"/>
                  <a:gd name="T42" fmla="*/ 132 w 1233"/>
                  <a:gd name="T43" fmla="*/ 44 h 1037"/>
                  <a:gd name="T44" fmla="*/ 136 w 1233"/>
                  <a:gd name="T45" fmla="*/ 52 h 1037"/>
                  <a:gd name="T46" fmla="*/ 141 w 1233"/>
                  <a:gd name="T47" fmla="*/ 61 h 1037"/>
                  <a:gd name="T48" fmla="*/ 145 w 1233"/>
                  <a:gd name="T49" fmla="*/ 69 h 1037"/>
                  <a:gd name="T50" fmla="*/ 149 w 1233"/>
                  <a:gd name="T51" fmla="*/ 78 h 1037"/>
                  <a:gd name="T52" fmla="*/ 154 w 1233"/>
                  <a:gd name="T53" fmla="*/ 87 h 1037"/>
                  <a:gd name="T54" fmla="*/ 158 w 1233"/>
                  <a:gd name="T55" fmla="*/ 96 h 1037"/>
                  <a:gd name="T56" fmla="*/ 162 w 1233"/>
                  <a:gd name="T57" fmla="*/ 106 h 1037"/>
                  <a:gd name="T58" fmla="*/ 165 w 1233"/>
                  <a:gd name="T59" fmla="*/ 116 h 1037"/>
                  <a:gd name="T60" fmla="*/ 162 w 1233"/>
                  <a:gd name="T61" fmla="*/ 121 h 1037"/>
                  <a:gd name="T62" fmla="*/ 152 w 1233"/>
                  <a:gd name="T63" fmla="*/ 121 h 1037"/>
                  <a:gd name="T64" fmla="*/ 141 w 1233"/>
                  <a:gd name="T65" fmla="*/ 121 h 1037"/>
                  <a:gd name="T66" fmla="*/ 131 w 1233"/>
                  <a:gd name="T67" fmla="*/ 121 h 1037"/>
                  <a:gd name="T68" fmla="*/ 120 w 1233"/>
                  <a:gd name="T69" fmla="*/ 121 h 1037"/>
                  <a:gd name="T70" fmla="*/ 109 w 1233"/>
                  <a:gd name="T71" fmla="*/ 121 h 1037"/>
                  <a:gd name="T72" fmla="*/ 97 w 1233"/>
                  <a:gd name="T73" fmla="*/ 121 h 1037"/>
                  <a:gd name="T74" fmla="*/ 87 w 1233"/>
                  <a:gd name="T75" fmla="*/ 121 h 1037"/>
                  <a:gd name="T76" fmla="*/ 75 w 1233"/>
                  <a:gd name="T77" fmla="*/ 121 h 1037"/>
                  <a:gd name="T78" fmla="*/ 64 w 1233"/>
                  <a:gd name="T79" fmla="*/ 121 h 1037"/>
                  <a:gd name="T80" fmla="*/ 52 w 1233"/>
                  <a:gd name="T81" fmla="*/ 121 h 1037"/>
                  <a:gd name="T82" fmla="*/ 41 w 1233"/>
                  <a:gd name="T83" fmla="*/ 121 h 1037"/>
                  <a:gd name="T84" fmla="*/ 30 w 1233"/>
                  <a:gd name="T85" fmla="*/ 121 h 1037"/>
                  <a:gd name="T86" fmla="*/ 18 w 1233"/>
                  <a:gd name="T87" fmla="*/ 121 h 1037"/>
                  <a:gd name="T88" fmla="*/ 7 w 1233"/>
                  <a:gd name="T89" fmla="*/ 121 h 1037"/>
                  <a:gd name="T90" fmla="*/ 0 w 1233"/>
                  <a:gd name="T91" fmla="*/ 116 h 1037"/>
                  <a:gd name="T92" fmla="*/ 0 w 1233"/>
                  <a:gd name="T93" fmla="*/ 106 h 1037"/>
                  <a:gd name="T94" fmla="*/ 0 w 1233"/>
                  <a:gd name="T95" fmla="*/ 96 h 1037"/>
                  <a:gd name="T96" fmla="*/ 0 w 1233"/>
                  <a:gd name="T97" fmla="*/ 87 h 1037"/>
                  <a:gd name="T98" fmla="*/ 0 w 1233"/>
                  <a:gd name="T99" fmla="*/ 78 h 1037"/>
                  <a:gd name="T100" fmla="*/ 0 w 1233"/>
                  <a:gd name="T101" fmla="*/ 69 h 1037"/>
                  <a:gd name="T102" fmla="*/ 0 w 1233"/>
                  <a:gd name="T103" fmla="*/ 61 h 1037"/>
                  <a:gd name="T104" fmla="*/ 0 w 1233"/>
                  <a:gd name="T105" fmla="*/ 52 h 1037"/>
                  <a:gd name="T106" fmla="*/ 0 w 1233"/>
                  <a:gd name="T107" fmla="*/ 44 h 1037"/>
                  <a:gd name="T108" fmla="*/ 0 w 1233"/>
                  <a:gd name="T109" fmla="*/ 36 h 1037"/>
                  <a:gd name="T110" fmla="*/ 0 w 1233"/>
                  <a:gd name="T111" fmla="*/ 29 h 1037"/>
                  <a:gd name="T112" fmla="*/ 0 w 1233"/>
                  <a:gd name="T113" fmla="*/ 22 h 1037"/>
                  <a:gd name="T114" fmla="*/ 0 w 1233"/>
                  <a:gd name="T115" fmla="*/ 15 h 1037"/>
                  <a:gd name="T116" fmla="*/ 0 w 1233"/>
                  <a:gd name="T117" fmla="*/ 9 h 1037"/>
                  <a:gd name="T118" fmla="*/ 0 w 1233"/>
                  <a:gd name="T119" fmla="*/ 3 h 10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33" h="1037">
                    <a:moveTo>
                      <a:pt x="0" y="0"/>
                    </a:moveTo>
                    <a:lnTo>
                      <a:pt x="24" y="0"/>
                    </a:lnTo>
                    <a:lnTo>
                      <a:pt x="49" y="0"/>
                    </a:lnTo>
                    <a:lnTo>
                      <a:pt x="73" y="0"/>
                    </a:lnTo>
                    <a:lnTo>
                      <a:pt x="98" y="0"/>
                    </a:lnTo>
                    <a:lnTo>
                      <a:pt x="122" y="0"/>
                    </a:lnTo>
                    <a:lnTo>
                      <a:pt x="147" y="0"/>
                    </a:lnTo>
                    <a:lnTo>
                      <a:pt x="171" y="0"/>
                    </a:lnTo>
                    <a:lnTo>
                      <a:pt x="196" y="0"/>
                    </a:lnTo>
                    <a:lnTo>
                      <a:pt x="220" y="0"/>
                    </a:lnTo>
                    <a:lnTo>
                      <a:pt x="245" y="0"/>
                    </a:lnTo>
                    <a:lnTo>
                      <a:pt x="269" y="0"/>
                    </a:lnTo>
                    <a:lnTo>
                      <a:pt x="294" y="0"/>
                    </a:lnTo>
                    <a:lnTo>
                      <a:pt x="318" y="0"/>
                    </a:lnTo>
                    <a:lnTo>
                      <a:pt x="343" y="0"/>
                    </a:lnTo>
                    <a:lnTo>
                      <a:pt x="367" y="0"/>
                    </a:lnTo>
                    <a:lnTo>
                      <a:pt x="392" y="0"/>
                    </a:lnTo>
                    <a:lnTo>
                      <a:pt x="416" y="0"/>
                    </a:lnTo>
                    <a:lnTo>
                      <a:pt x="441" y="0"/>
                    </a:lnTo>
                    <a:lnTo>
                      <a:pt x="465" y="0"/>
                    </a:lnTo>
                    <a:lnTo>
                      <a:pt x="490" y="0"/>
                    </a:lnTo>
                    <a:lnTo>
                      <a:pt x="514" y="0"/>
                    </a:lnTo>
                    <a:lnTo>
                      <a:pt x="530" y="0"/>
                    </a:lnTo>
                    <a:lnTo>
                      <a:pt x="555" y="0"/>
                    </a:lnTo>
                    <a:lnTo>
                      <a:pt x="579" y="0"/>
                    </a:lnTo>
                    <a:lnTo>
                      <a:pt x="604" y="0"/>
                    </a:lnTo>
                    <a:lnTo>
                      <a:pt x="620" y="0"/>
                    </a:lnTo>
                    <a:lnTo>
                      <a:pt x="645" y="0"/>
                    </a:lnTo>
                    <a:lnTo>
                      <a:pt x="669" y="0"/>
                    </a:lnTo>
                    <a:lnTo>
                      <a:pt x="686" y="0"/>
                    </a:lnTo>
                    <a:lnTo>
                      <a:pt x="710" y="0"/>
                    </a:lnTo>
                    <a:lnTo>
                      <a:pt x="735" y="24"/>
                    </a:lnTo>
                    <a:lnTo>
                      <a:pt x="751" y="49"/>
                    </a:lnTo>
                    <a:lnTo>
                      <a:pt x="775" y="73"/>
                    </a:lnTo>
                    <a:lnTo>
                      <a:pt x="792" y="106"/>
                    </a:lnTo>
                    <a:lnTo>
                      <a:pt x="816" y="131"/>
                    </a:lnTo>
                    <a:lnTo>
                      <a:pt x="833" y="163"/>
                    </a:lnTo>
                    <a:lnTo>
                      <a:pt x="857" y="188"/>
                    </a:lnTo>
                    <a:lnTo>
                      <a:pt x="873" y="220"/>
                    </a:lnTo>
                    <a:lnTo>
                      <a:pt x="898" y="253"/>
                    </a:lnTo>
                    <a:lnTo>
                      <a:pt x="914" y="278"/>
                    </a:lnTo>
                    <a:lnTo>
                      <a:pt x="931" y="310"/>
                    </a:lnTo>
                    <a:lnTo>
                      <a:pt x="947" y="343"/>
                    </a:lnTo>
                    <a:lnTo>
                      <a:pt x="971" y="376"/>
                    </a:lnTo>
                    <a:lnTo>
                      <a:pt x="988" y="417"/>
                    </a:lnTo>
                    <a:lnTo>
                      <a:pt x="1004" y="449"/>
                    </a:lnTo>
                    <a:lnTo>
                      <a:pt x="1020" y="482"/>
                    </a:lnTo>
                    <a:lnTo>
                      <a:pt x="1037" y="523"/>
                    </a:lnTo>
                    <a:lnTo>
                      <a:pt x="1053" y="555"/>
                    </a:lnTo>
                    <a:lnTo>
                      <a:pt x="1069" y="596"/>
                    </a:lnTo>
                    <a:lnTo>
                      <a:pt x="1086" y="629"/>
                    </a:lnTo>
                    <a:lnTo>
                      <a:pt x="1102" y="670"/>
                    </a:lnTo>
                    <a:lnTo>
                      <a:pt x="1118" y="711"/>
                    </a:lnTo>
                    <a:lnTo>
                      <a:pt x="1135" y="743"/>
                    </a:lnTo>
                    <a:lnTo>
                      <a:pt x="1151" y="784"/>
                    </a:lnTo>
                    <a:lnTo>
                      <a:pt x="1167" y="825"/>
                    </a:lnTo>
                    <a:lnTo>
                      <a:pt x="1176" y="866"/>
                    </a:lnTo>
                    <a:lnTo>
                      <a:pt x="1192" y="907"/>
                    </a:lnTo>
                    <a:lnTo>
                      <a:pt x="1208" y="947"/>
                    </a:lnTo>
                    <a:lnTo>
                      <a:pt x="1216" y="996"/>
                    </a:lnTo>
                    <a:lnTo>
                      <a:pt x="1233" y="1037"/>
                    </a:lnTo>
                    <a:lnTo>
                      <a:pt x="1192" y="1037"/>
                    </a:lnTo>
                    <a:lnTo>
                      <a:pt x="1151" y="1037"/>
                    </a:lnTo>
                    <a:lnTo>
                      <a:pt x="1118" y="1037"/>
                    </a:lnTo>
                    <a:lnTo>
                      <a:pt x="1078" y="1037"/>
                    </a:lnTo>
                    <a:lnTo>
                      <a:pt x="1037" y="1037"/>
                    </a:lnTo>
                    <a:lnTo>
                      <a:pt x="1004" y="1037"/>
                    </a:lnTo>
                    <a:lnTo>
                      <a:pt x="963" y="1037"/>
                    </a:lnTo>
                    <a:lnTo>
                      <a:pt x="922" y="1037"/>
                    </a:lnTo>
                    <a:lnTo>
                      <a:pt x="882" y="1037"/>
                    </a:lnTo>
                    <a:lnTo>
                      <a:pt x="841" y="1037"/>
                    </a:lnTo>
                    <a:lnTo>
                      <a:pt x="800" y="1037"/>
                    </a:lnTo>
                    <a:lnTo>
                      <a:pt x="759" y="1037"/>
                    </a:lnTo>
                    <a:lnTo>
                      <a:pt x="718" y="1037"/>
                    </a:lnTo>
                    <a:lnTo>
                      <a:pt x="677" y="1037"/>
                    </a:lnTo>
                    <a:lnTo>
                      <a:pt x="637" y="1037"/>
                    </a:lnTo>
                    <a:lnTo>
                      <a:pt x="596" y="1037"/>
                    </a:lnTo>
                    <a:lnTo>
                      <a:pt x="555" y="1037"/>
                    </a:lnTo>
                    <a:lnTo>
                      <a:pt x="514" y="1037"/>
                    </a:lnTo>
                    <a:lnTo>
                      <a:pt x="473" y="1037"/>
                    </a:lnTo>
                    <a:lnTo>
                      <a:pt x="432" y="1037"/>
                    </a:lnTo>
                    <a:lnTo>
                      <a:pt x="383" y="1037"/>
                    </a:lnTo>
                    <a:lnTo>
                      <a:pt x="343" y="1037"/>
                    </a:lnTo>
                    <a:lnTo>
                      <a:pt x="302" y="1037"/>
                    </a:lnTo>
                    <a:lnTo>
                      <a:pt x="261" y="1037"/>
                    </a:lnTo>
                    <a:lnTo>
                      <a:pt x="220" y="1037"/>
                    </a:lnTo>
                    <a:lnTo>
                      <a:pt x="171" y="1037"/>
                    </a:lnTo>
                    <a:lnTo>
                      <a:pt x="130" y="1037"/>
                    </a:lnTo>
                    <a:lnTo>
                      <a:pt x="89" y="1037"/>
                    </a:lnTo>
                    <a:lnTo>
                      <a:pt x="49" y="1037"/>
                    </a:lnTo>
                    <a:lnTo>
                      <a:pt x="0" y="1037"/>
                    </a:lnTo>
                    <a:lnTo>
                      <a:pt x="0" y="996"/>
                    </a:lnTo>
                    <a:lnTo>
                      <a:pt x="0" y="947"/>
                    </a:lnTo>
                    <a:lnTo>
                      <a:pt x="0" y="907"/>
                    </a:lnTo>
                    <a:lnTo>
                      <a:pt x="0" y="866"/>
                    </a:lnTo>
                    <a:lnTo>
                      <a:pt x="0" y="825"/>
                    </a:lnTo>
                    <a:lnTo>
                      <a:pt x="0" y="784"/>
                    </a:lnTo>
                    <a:lnTo>
                      <a:pt x="0" y="743"/>
                    </a:lnTo>
                    <a:lnTo>
                      <a:pt x="0" y="711"/>
                    </a:lnTo>
                    <a:lnTo>
                      <a:pt x="0" y="670"/>
                    </a:lnTo>
                    <a:lnTo>
                      <a:pt x="0" y="629"/>
                    </a:lnTo>
                    <a:lnTo>
                      <a:pt x="0" y="596"/>
                    </a:lnTo>
                    <a:lnTo>
                      <a:pt x="0" y="555"/>
                    </a:lnTo>
                    <a:lnTo>
                      <a:pt x="0" y="523"/>
                    </a:lnTo>
                    <a:lnTo>
                      <a:pt x="0" y="482"/>
                    </a:lnTo>
                    <a:lnTo>
                      <a:pt x="0" y="449"/>
                    </a:lnTo>
                    <a:lnTo>
                      <a:pt x="0" y="417"/>
                    </a:lnTo>
                    <a:lnTo>
                      <a:pt x="0" y="376"/>
                    </a:lnTo>
                    <a:lnTo>
                      <a:pt x="0" y="343"/>
                    </a:lnTo>
                    <a:lnTo>
                      <a:pt x="0" y="310"/>
                    </a:lnTo>
                    <a:lnTo>
                      <a:pt x="0" y="278"/>
                    </a:lnTo>
                    <a:lnTo>
                      <a:pt x="0" y="253"/>
                    </a:lnTo>
                    <a:lnTo>
                      <a:pt x="0" y="220"/>
                    </a:lnTo>
                    <a:lnTo>
                      <a:pt x="0" y="188"/>
                    </a:lnTo>
                    <a:lnTo>
                      <a:pt x="0" y="163"/>
                    </a:lnTo>
                    <a:lnTo>
                      <a:pt x="0" y="131"/>
                    </a:lnTo>
                    <a:lnTo>
                      <a:pt x="0" y="106"/>
                    </a:lnTo>
                    <a:lnTo>
                      <a:pt x="0" y="73"/>
                    </a:lnTo>
                    <a:lnTo>
                      <a:pt x="0" y="49"/>
                    </a:lnTo>
                    <a:lnTo>
                      <a:pt x="0" y="24"/>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8" name="Freeform 15"/>
              <p:cNvSpPr>
                <a:spLocks noChangeArrowheads="1"/>
              </p:cNvSpPr>
              <p:nvPr/>
            </p:nvSpPr>
            <p:spPr bwMode="auto">
              <a:xfrm>
                <a:off x="3049" y="1611"/>
                <a:ext cx="523" cy="354"/>
              </a:xfrm>
              <a:custGeom>
                <a:avLst/>
                <a:gdLst>
                  <a:gd name="T0" fmla="*/ 3 w 1421"/>
                  <a:gd name="T1" fmla="*/ 0 h 1037"/>
                  <a:gd name="T2" fmla="*/ 9 w 1421"/>
                  <a:gd name="T3" fmla="*/ 0 h 1037"/>
                  <a:gd name="T4" fmla="*/ 14 w 1421"/>
                  <a:gd name="T5" fmla="*/ 0 h 1037"/>
                  <a:gd name="T6" fmla="*/ 20 w 1421"/>
                  <a:gd name="T7" fmla="*/ 0 h 1037"/>
                  <a:gd name="T8" fmla="*/ 25 w 1421"/>
                  <a:gd name="T9" fmla="*/ 0 h 1037"/>
                  <a:gd name="T10" fmla="*/ 30 w 1421"/>
                  <a:gd name="T11" fmla="*/ 0 h 1037"/>
                  <a:gd name="T12" fmla="*/ 35 w 1421"/>
                  <a:gd name="T13" fmla="*/ 0 h 1037"/>
                  <a:gd name="T14" fmla="*/ 40 w 1421"/>
                  <a:gd name="T15" fmla="*/ 0 h 1037"/>
                  <a:gd name="T16" fmla="*/ 44 w 1421"/>
                  <a:gd name="T17" fmla="*/ 0 h 1037"/>
                  <a:gd name="T18" fmla="*/ 49 w 1421"/>
                  <a:gd name="T19" fmla="*/ 0 h 1037"/>
                  <a:gd name="T20" fmla="*/ 53 w 1421"/>
                  <a:gd name="T21" fmla="*/ 0 h 1037"/>
                  <a:gd name="T22" fmla="*/ 57 w 1421"/>
                  <a:gd name="T23" fmla="*/ 0 h 1037"/>
                  <a:gd name="T24" fmla="*/ 62 w 1421"/>
                  <a:gd name="T25" fmla="*/ 0 h 1037"/>
                  <a:gd name="T26" fmla="*/ 65 w 1421"/>
                  <a:gd name="T27" fmla="*/ 0 h 1037"/>
                  <a:gd name="T28" fmla="*/ 68 w 1421"/>
                  <a:gd name="T29" fmla="*/ 0 h 1037"/>
                  <a:gd name="T30" fmla="*/ 75 w 1421"/>
                  <a:gd name="T31" fmla="*/ 3 h 1037"/>
                  <a:gd name="T32" fmla="*/ 85 w 1421"/>
                  <a:gd name="T33" fmla="*/ 9 h 1037"/>
                  <a:gd name="T34" fmla="*/ 95 w 1421"/>
                  <a:gd name="T35" fmla="*/ 15 h 1037"/>
                  <a:gd name="T36" fmla="*/ 104 w 1421"/>
                  <a:gd name="T37" fmla="*/ 22 h 1037"/>
                  <a:gd name="T38" fmla="*/ 114 w 1421"/>
                  <a:gd name="T39" fmla="*/ 29 h 1037"/>
                  <a:gd name="T40" fmla="*/ 123 w 1421"/>
                  <a:gd name="T41" fmla="*/ 36 h 1037"/>
                  <a:gd name="T42" fmla="*/ 131 w 1421"/>
                  <a:gd name="T43" fmla="*/ 44 h 1037"/>
                  <a:gd name="T44" fmla="*/ 139 w 1421"/>
                  <a:gd name="T45" fmla="*/ 52 h 1037"/>
                  <a:gd name="T46" fmla="*/ 147 w 1421"/>
                  <a:gd name="T47" fmla="*/ 61 h 1037"/>
                  <a:gd name="T48" fmla="*/ 155 w 1421"/>
                  <a:gd name="T49" fmla="*/ 69 h 1037"/>
                  <a:gd name="T50" fmla="*/ 163 w 1421"/>
                  <a:gd name="T51" fmla="*/ 78 h 1037"/>
                  <a:gd name="T52" fmla="*/ 169 w 1421"/>
                  <a:gd name="T53" fmla="*/ 87 h 1037"/>
                  <a:gd name="T54" fmla="*/ 177 w 1421"/>
                  <a:gd name="T55" fmla="*/ 96 h 1037"/>
                  <a:gd name="T56" fmla="*/ 183 w 1421"/>
                  <a:gd name="T57" fmla="*/ 106 h 1037"/>
                  <a:gd name="T58" fmla="*/ 189 w 1421"/>
                  <a:gd name="T59" fmla="*/ 116 h 1037"/>
                  <a:gd name="T60" fmla="*/ 189 w 1421"/>
                  <a:gd name="T61" fmla="*/ 121 h 1037"/>
                  <a:gd name="T62" fmla="*/ 183 w 1421"/>
                  <a:gd name="T63" fmla="*/ 121 h 1037"/>
                  <a:gd name="T64" fmla="*/ 177 w 1421"/>
                  <a:gd name="T65" fmla="*/ 121 h 1037"/>
                  <a:gd name="T66" fmla="*/ 169 w 1421"/>
                  <a:gd name="T67" fmla="*/ 121 h 1037"/>
                  <a:gd name="T68" fmla="*/ 163 w 1421"/>
                  <a:gd name="T69" fmla="*/ 121 h 1037"/>
                  <a:gd name="T70" fmla="*/ 155 w 1421"/>
                  <a:gd name="T71" fmla="*/ 121 h 1037"/>
                  <a:gd name="T72" fmla="*/ 147 w 1421"/>
                  <a:gd name="T73" fmla="*/ 121 h 1037"/>
                  <a:gd name="T74" fmla="*/ 139 w 1421"/>
                  <a:gd name="T75" fmla="*/ 121 h 1037"/>
                  <a:gd name="T76" fmla="*/ 131 w 1421"/>
                  <a:gd name="T77" fmla="*/ 121 h 1037"/>
                  <a:gd name="T78" fmla="*/ 123 w 1421"/>
                  <a:gd name="T79" fmla="*/ 121 h 1037"/>
                  <a:gd name="T80" fmla="*/ 114 w 1421"/>
                  <a:gd name="T81" fmla="*/ 121 h 1037"/>
                  <a:gd name="T82" fmla="*/ 104 w 1421"/>
                  <a:gd name="T83" fmla="*/ 121 h 1037"/>
                  <a:gd name="T84" fmla="*/ 95 w 1421"/>
                  <a:gd name="T85" fmla="*/ 121 h 1037"/>
                  <a:gd name="T86" fmla="*/ 85 w 1421"/>
                  <a:gd name="T87" fmla="*/ 121 h 1037"/>
                  <a:gd name="T88" fmla="*/ 75 w 1421"/>
                  <a:gd name="T89" fmla="*/ 121 h 1037"/>
                  <a:gd name="T90" fmla="*/ 68 w 1421"/>
                  <a:gd name="T91" fmla="*/ 116 h 1037"/>
                  <a:gd name="T92" fmla="*/ 65 w 1421"/>
                  <a:gd name="T93" fmla="*/ 106 h 1037"/>
                  <a:gd name="T94" fmla="*/ 62 w 1421"/>
                  <a:gd name="T95" fmla="*/ 96 h 1037"/>
                  <a:gd name="T96" fmla="*/ 57 w 1421"/>
                  <a:gd name="T97" fmla="*/ 87 h 1037"/>
                  <a:gd name="T98" fmla="*/ 53 w 1421"/>
                  <a:gd name="T99" fmla="*/ 78 h 1037"/>
                  <a:gd name="T100" fmla="*/ 49 w 1421"/>
                  <a:gd name="T101" fmla="*/ 69 h 1037"/>
                  <a:gd name="T102" fmla="*/ 44 w 1421"/>
                  <a:gd name="T103" fmla="*/ 61 h 1037"/>
                  <a:gd name="T104" fmla="*/ 40 w 1421"/>
                  <a:gd name="T105" fmla="*/ 52 h 1037"/>
                  <a:gd name="T106" fmla="*/ 35 w 1421"/>
                  <a:gd name="T107" fmla="*/ 44 h 1037"/>
                  <a:gd name="T108" fmla="*/ 30 w 1421"/>
                  <a:gd name="T109" fmla="*/ 36 h 1037"/>
                  <a:gd name="T110" fmla="*/ 25 w 1421"/>
                  <a:gd name="T111" fmla="*/ 29 h 1037"/>
                  <a:gd name="T112" fmla="*/ 20 w 1421"/>
                  <a:gd name="T113" fmla="*/ 22 h 1037"/>
                  <a:gd name="T114" fmla="*/ 14 w 1421"/>
                  <a:gd name="T115" fmla="*/ 15 h 1037"/>
                  <a:gd name="T116" fmla="*/ 9 w 1421"/>
                  <a:gd name="T117" fmla="*/ 9 h 1037"/>
                  <a:gd name="T118" fmla="*/ 3 w 1421"/>
                  <a:gd name="T119" fmla="*/ 3 h 10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1" h="1037">
                    <a:moveTo>
                      <a:pt x="0" y="0"/>
                    </a:moveTo>
                    <a:lnTo>
                      <a:pt x="25" y="0"/>
                    </a:lnTo>
                    <a:lnTo>
                      <a:pt x="41" y="0"/>
                    </a:lnTo>
                    <a:lnTo>
                      <a:pt x="65" y="0"/>
                    </a:lnTo>
                    <a:lnTo>
                      <a:pt x="82" y="0"/>
                    </a:lnTo>
                    <a:lnTo>
                      <a:pt x="106" y="0"/>
                    </a:lnTo>
                    <a:lnTo>
                      <a:pt x="123" y="0"/>
                    </a:lnTo>
                    <a:lnTo>
                      <a:pt x="147" y="0"/>
                    </a:lnTo>
                    <a:lnTo>
                      <a:pt x="163" y="0"/>
                    </a:lnTo>
                    <a:lnTo>
                      <a:pt x="188" y="0"/>
                    </a:lnTo>
                    <a:lnTo>
                      <a:pt x="204" y="0"/>
                    </a:lnTo>
                    <a:lnTo>
                      <a:pt x="221" y="0"/>
                    </a:lnTo>
                    <a:lnTo>
                      <a:pt x="237" y="0"/>
                    </a:lnTo>
                    <a:lnTo>
                      <a:pt x="261" y="0"/>
                    </a:lnTo>
                    <a:lnTo>
                      <a:pt x="278" y="0"/>
                    </a:lnTo>
                    <a:lnTo>
                      <a:pt x="294" y="0"/>
                    </a:lnTo>
                    <a:lnTo>
                      <a:pt x="310" y="0"/>
                    </a:lnTo>
                    <a:lnTo>
                      <a:pt x="327" y="0"/>
                    </a:lnTo>
                    <a:lnTo>
                      <a:pt x="343" y="0"/>
                    </a:lnTo>
                    <a:lnTo>
                      <a:pt x="359" y="0"/>
                    </a:lnTo>
                    <a:lnTo>
                      <a:pt x="376" y="0"/>
                    </a:lnTo>
                    <a:lnTo>
                      <a:pt x="392" y="0"/>
                    </a:lnTo>
                    <a:lnTo>
                      <a:pt x="408" y="0"/>
                    </a:lnTo>
                    <a:lnTo>
                      <a:pt x="425" y="0"/>
                    </a:lnTo>
                    <a:lnTo>
                      <a:pt x="441" y="0"/>
                    </a:lnTo>
                    <a:lnTo>
                      <a:pt x="457" y="0"/>
                    </a:lnTo>
                    <a:lnTo>
                      <a:pt x="466" y="0"/>
                    </a:lnTo>
                    <a:lnTo>
                      <a:pt x="482" y="0"/>
                    </a:lnTo>
                    <a:lnTo>
                      <a:pt x="498" y="0"/>
                    </a:lnTo>
                    <a:lnTo>
                      <a:pt x="506" y="0"/>
                    </a:lnTo>
                    <a:lnTo>
                      <a:pt x="523" y="0"/>
                    </a:lnTo>
                    <a:lnTo>
                      <a:pt x="555" y="24"/>
                    </a:lnTo>
                    <a:lnTo>
                      <a:pt x="596" y="49"/>
                    </a:lnTo>
                    <a:lnTo>
                      <a:pt x="629" y="73"/>
                    </a:lnTo>
                    <a:lnTo>
                      <a:pt x="662" y="106"/>
                    </a:lnTo>
                    <a:lnTo>
                      <a:pt x="702" y="131"/>
                    </a:lnTo>
                    <a:lnTo>
                      <a:pt x="735" y="163"/>
                    </a:lnTo>
                    <a:lnTo>
                      <a:pt x="768" y="188"/>
                    </a:lnTo>
                    <a:lnTo>
                      <a:pt x="800" y="220"/>
                    </a:lnTo>
                    <a:lnTo>
                      <a:pt x="841" y="253"/>
                    </a:lnTo>
                    <a:lnTo>
                      <a:pt x="874" y="278"/>
                    </a:lnTo>
                    <a:lnTo>
                      <a:pt x="907" y="310"/>
                    </a:lnTo>
                    <a:lnTo>
                      <a:pt x="939" y="343"/>
                    </a:lnTo>
                    <a:lnTo>
                      <a:pt x="964" y="376"/>
                    </a:lnTo>
                    <a:lnTo>
                      <a:pt x="996" y="417"/>
                    </a:lnTo>
                    <a:lnTo>
                      <a:pt x="1029" y="449"/>
                    </a:lnTo>
                    <a:lnTo>
                      <a:pt x="1062" y="482"/>
                    </a:lnTo>
                    <a:lnTo>
                      <a:pt x="1086" y="523"/>
                    </a:lnTo>
                    <a:lnTo>
                      <a:pt x="1119" y="555"/>
                    </a:lnTo>
                    <a:lnTo>
                      <a:pt x="1143" y="596"/>
                    </a:lnTo>
                    <a:lnTo>
                      <a:pt x="1176" y="629"/>
                    </a:lnTo>
                    <a:lnTo>
                      <a:pt x="1201" y="670"/>
                    </a:lnTo>
                    <a:lnTo>
                      <a:pt x="1225" y="711"/>
                    </a:lnTo>
                    <a:lnTo>
                      <a:pt x="1250" y="743"/>
                    </a:lnTo>
                    <a:lnTo>
                      <a:pt x="1282" y="784"/>
                    </a:lnTo>
                    <a:lnTo>
                      <a:pt x="1307" y="825"/>
                    </a:lnTo>
                    <a:lnTo>
                      <a:pt x="1331" y="866"/>
                    </a:lnTo>
                    <a:lnTo>
                      <a:pt x="1348" y="907"/>
                    </a:lnTo>
                    <a:lnTo>
                      <a:pt x="1372" y="947"/>
                    </a:lnTo>
                    <a:lnTo>
                      <a:pt x="1397" y="996"/>
                    </a:lnTo>
                    <a:lnTo>
                      <a:pt x="1421" y="1037"/>
                    </a:lnTo>
                    <a:lnTo>
                      <a:pt x="1397" y="1037"/>
                    </a:lnTo>
                    <a:lnTo>
                      <a:pt x="1372" y="1037"/>
                    </a:lnTo>
                    <a:lnTo>
                      <a:pt x="1348" y="1037"/>
                    </a:lnTo>
                    <a:lnTo>
                      <a:pt x="1331" y="1037"/>
                    </a:lnTo>
                    <a:lnTo>
                      <a:pt x="1307" y="1037"/>
                    </a:lnTo>
                    <a:lnTo>
                      <a:pt x="1282" y="1037"/>
                    </a:lnTo>
                    <a:lnTo>
                      <a:pt x="1250" y="1037"/>
                    </a:lnTo>
                    <a:lnTo>
                      <a:pt x="1225" y="1037"/>
                    </a:lnTo>
                    <a:lnTo>
                      <a:pt x="1201" y="1037"/>
                    </a:lnTo>
                    <a:lnTo>
                      <a:pt x="1176" y="1037"/>
                    </a:lnTo>
                    <a:lnTo>
                      <a:pt x="1143" y="1037"/>
                    </a:lnTo>
                    <a:lnTo>
                      <a:pt x="1119" y="1037"/>
                    </a:lnTo>
                    <a:lnTo>
                      <a:pt x="1086" y="1037"/>
                    </a:lnTo>
                    <a:lnTo>
                      <a:pt x="1062" y="1037"/>
                    </a:lnTo>
                    <a:lnTo>
                      <a:pt x="1029" y="1037"/>
                    </a:lnTo>
                    <a:lnTo>
                      <a:pt x="996" y="1037"/>
                    </a:lnTo>
                    <a:lnTo>
                      <a:pt x="964" y="1037"/>
                    </a:lnTo>
                    <a:lnTo>
                      <a:pt x="939" y="1037"/>
                    </a:lnTo>
                    <a:lnTo>
                      <a:pt x="907" y="1037"/>
                    </a:lnTo>
                    <a:lnTo>
                      <a:pt x="874" y="1037"/>
                    </a:lnTo>
                    <a:lnTo>
                      <a:pt x="841" y="1037"/>
                    </a:lnTo>
                    <a:lnTo>
                      <a:pt x="800" y="1037"/>
                    </a:lnTo>
                    <a:lnTo>
                      <a:pt x="768" y="1037"/>
                    </a:lnTo>
                    <a:lnTo>
                      <a:pt x="735" y="1037"/>
                    </a:lnTo>
                    <a:lnTo>
                      <a:pt x="702" y="1037"/>
                    </a:lnTo>
                    <a:lnTo>
                      <a:pt x="662" y="1037"/>
                    </a:lnTo>
                    <a:lnTo>
                      <a:pt x="629" y="1037"/>
                    </a:lnTo>
                    <a:lnTo>
                      <a:pt x="596" y="1037"/>
                    </a:lnTo>
                    <a:lnTo>
                      <a:pt x="555" y="1037"/>
                    </a:lnTo>
                    <a:lnTo>
                      <a:pt x="523" y="1037"/>
                    </a:lnTo>
                    <a:lnTo>
                      <a:pt x="506" y="996"/>
                    </a:lnTo>
                    <a:lnTo>
                      <a:pt x="498" y="947"/>
                    </a:lnTo>
                    <a:lnTo>
                      <a:pt x="482" y="907"/>
                    </a:lnTo>
                    <a:lnTo>
                      <a:pt x="466" y="866"/>
                    </a:lnTo>
                    <a:lnTo>
                      <a:pt x="457" y="825"/>
                    </a:lnTo>
                    <a:lnTo>
                      <a:pt x="441" y="784"/>
                    </a:lnTo>
                    <a:lnTo>
                      <a:pt x="425" y="743"/>
                    </a:lnTo>
                    <a:lnTo>
                      <a:pt x="408" y="711"/>
                    </a:lnTo>
                    <a:lnTo>
                      <a:pt x="392" y="670"/>
                    </a:lnTo>
                    <a:lnTo>
                      <a:pt x="376" y="629"/>
                    </a:lnTo>
                    <a:lnTo>
                      <a:pt x="359" y="596"/>
                    </a:lnTo>
                    <a:lnTo>
                      <a:pt x="343" y="555"/>
                    </a:lnTo>
                    <a:lnTo>
                      <a:pt x="327" y="523"/>
                    </a:lnTo>
                    <a:lnTo>
                      <a:pt x="310" y="482"/>
                    </a:lnTo>
                    <a:lnTo>
                      <a:pt x="294" y="449"/>
                    </a:lnTo>
                    <a:lnTo>
                      <a:pt x="278" y="417"/>
                    </a:lnTo>
                    <a:lnTo>
                      <a:pt x="261" y="376"/>
                    </a:lnTo>
                    <a:lnTo>
                      <a:pt x="237" y="343"/>
                    </a:lnTo>
                    <a:lnTo>
                      <a:pt x="221" y="310"/>
                    </a:lnTo>
                    <a:lnTo>
                      <a:pt x="204" y="278"/>
                    </a:lnTo>
                    <a:lnTo>
                      <a:pt x="188" y="253"/>
                    </a:lnTo>
                    <a:lnTo>
                      <a:pt x="163" y="220"/>
                    </a:lnTo>
                    <a:lnTo>
                      <a:pt x="147" y="188"/>
                    </a:lnTo>
                    <a:lnTo>
                      <a:pt x="123" y="163"/>
                    </a:lnTo>
                    <a:lnTo>
                      <a:pt x="106" y="131"/>
                    </a:lnTo>
                    <a:lnTo>
                      <a:pt x="82" y="106"/>
                    </a:lnTo>
                    <a:lnTo>
                      <a:pt x="65" y="73"/>
                    </a:lnTo>
                    <a:lnTo>
                      <a:pt x="41" y="49"/>
                    </a:lnTo>
                    <a:lnTo>
                      <a:pt x="25" y="24"/>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99" name="Freeform 16"/>
              <p:cNvSpPr>
                <a:spLocks noChangeArrowheads="1"/>
              </p:cNvSpPr>
              <p:nvPr/>
            </p:nvSpPr>
            <p:spPr bwMode="auto">
              <a:xfrm>
                <a:off x="3241" y="1611"/>
                <a:ext cx="451" cy="354"/>
              </a:xfrm>
              <a:custGeom>
                <a:avLst/>
                <a:gdLst>
                  <a:gd name="T0" fmla="*/ 1 w 1225"/>
                  <a:gd name="T1" fmla="*/ 0 h 1037"/>
                  <a:gd name="T2" fmla="*/ 4 w 1225"/>
                  <a:gd name="T3" fmla="*/ 0 h 1037"/>
                  <a:gd name="T4" fmla="*/ 8 w 1225"/>
                  <a:gd name="T5" fmla="*/ 0 h 1037"/>
                  <a:gd name="T6" fmla="*/ 10 w 1225"/>
                  <a:gd name="T7" fmla="*/ 0 h 1037"/>
                  <a:gd name="T8" fmla="*/ 12 w 1225"/>
                  <a:gd name="T9" fmla="*/ 0 h 1037"/>
                  <a:gd name="T10" fmla="*/ 14 w 1225"/>
                  <a:gd name="T11" fmla="*/ 0 h 1037"/>
                  <a:gd name="T12" fmla="*/ 17 w 1225"/>
                  <a:gd name="T13" fmla="*/ 0 h 1037"/>
                  <a:gd name="T14" fmla="*/ 19 w 1225"/>
                  <a:gd name="T15" fmla="*/ 0 h 1037"/>
                  <a:gd name="T16" fmla="*/ 21 w 1225"/>
                  <a:gd name="T17" fmla="*/ 0 h 1037"/>
                  <a:gd name="T18" fmla="*/ 23 w 1225"/>
                  <a:gd name="T19" fmla="*/ 0 h 1037"/>
                  <a:gd name="T20" fmla="*/ 25 w 1225"/>
                  <a:gd name="T21" fmla="*/ 0 h 1037"/>
                  <a:gd name="T22" fmla="*/ 36 w 1225"/>
                  <a:gd name="T23" fmla="*/ 6 h 1037"/>
                  <a:gd name="T24" fmla="*/ 47 w 1225"/>
                  <a:gd name="T25" fmla="*/ 12 h 1037"/>
                  <a:gd name="T26" fmla="*/ 59 w 1225"/>
                  <a:gd name="T27" fmla="*/ 19 h 1037"/>
                  <a:gd name="T28" fmla="*/ 70 w 1225"/>
                  <a:gd name="T29" fmla="*/ 26 h 1037"/>
                  <a:gd name="T30" fmla="*/ 80 w 1225"/>
                  <a:gd name="T31" fmla="*/ 32 h 1037"/>
                  <a:gd name="T32" fmla="*/ 91 w 1225"/>
                  <a:gd name="T33" fmla="*/ 40 h 1037"/>
                  <a:gd name="T34" fmla="*/ 100 w 1225"/>
                  <a:gd name="T35" fmla="*/ 48 h 1037"/>
                  <a:gd name="T36" fmla="*/ 109 w 1225"/>
                  <a:gd name="T37" fmla="*/ 56 h 1037"/>
                  <a:gd name="T38" fmla="*/ 119 w 1225"/>
                  <a:gd name="T39" fmla="*/ 65 h 1037"/>
                  <a:gd name="T40" fmla="*/ 127 w 1225"/>
                  <a:gd name="T41" fmla="*/ 73 h 1037"/>
                  <a:gd name="T42" fmla="*/ 136 w 1225"/>
                  <a:gd name="T43" fmla="*/ 83 h 1037"/>
                  <a:gd name="T44" fmla="*/ 144 w 1225"/>
                  <a:gd name="T45" fmla="*/ 91 h 1037"/>
                  <a:gd name="T46" fmla="*/ 152 w 1225"/>
                  <a:gd name="T47" fmla="*/ 101 h 1037"/>
                  <a:gd name="T48" fmla="*/ 159 w 1225"/>
                  <a:gd name="T49" fmla="*/ 110 h 1037"/>
                  <a:gd name="T50" fmla="*/ 166 w 1225"/>
                  <a:gd name="T51" fmla="*/ 121 h 1037"/>
                  <a:gd name="T52" fmla="*/ 164 w 1225"/>
                  <a:gd name="T53" fmla="*/ 121 h 1037"/>
                  <a:gd name="T54" fmla="*/ 162 w 1225"/>
                  <a:gd name="T55" fmla="*/ 121 h 1037"/>
                  <a:gd name="T56" fmla="*/ 159 w 1225"/>
                  <a:gd name="T57" fmla="*/ 121 h 1037"/>
                  <a:gd name="T58" fmla="*/ 157 w 1225"/>
                  <a:gd name="T59" fmla="*/ 121 h 1037"/>
                  <a:gd name="T60" fmla="*/ 155 w 1225"/>
                  <a:gd name="T61" fmla="*/ 121 h 1037"/>
                  <a:gd name="T62" fmla="*/ 152 w 1225"/>
                  <a:gd name="T63" fmla="*/ 121 h 1037"/>
                  <a:gd name="T64" fmla="*/ 148 w 1225"/>
                  <a:gd name="T65" fmla="*/ 121 h 1037"/>
                  <a:gd name="T66" fmla="*/ 144 w 1225"/>
                  <a:gd name="T67" fmla="*/ 121 h 1037"/>
                  <a:gd name="T68" fmla="*/ 140 w 1225"/>
                  <a:gd name="T69" fmla="*/ 121 h 1037"/>
                  <a:gd name="T70" fmla="*/ 135 w 1225"/>
                  <a:gd name="T71" fmla="*/ 121 h 1037"/>
                  <a:gd name="T72" fmla="*/ 130 w 1225"/>
                  <a:gd name="T73" fmla="*/ 121 h 1037"/>
                  <a:gd name="T74" fmla="*/ 124 w 1225"/>
                  <a:gd name="T75" fmla="*/ 121 h 1037"/>
                  <a:gd name="T76" fmla="*/ 119 w 1225"/>
                  <a:gd name="T77" fmla="*/ 116 h 1037"/>
                  <a:gd name="T78" fmla="*/ 112 w 1225"/>
                  <a:gd name="T79" fmla="*/ 106 h 1037"/>
                  <a:gd name="T80" fmla="*/ 106 w 1225"/>
                  <a:gd name="T81" fmla="*/ 96 h 1037"/>
                  <a:gd name="T82" fmla="*/ 99 w 1225"/>
                  <a:gd name="T83" fmla="*/ 87 h 1037"/>
                  <a:gd name="T84" fmla="*/ 92 w 1225"/>
                  <a:gd name="T85" fmla="*/ 78 h 1037"/>
                  <a:gd name="T86" fmla="*/ 84 w 1225"/>
                  <a:gd name="T87" fmla="*/ 69 h 1037"/>
                  <a:gd name="T88" fmla="*/ 76 w 1225"/>
                  <a:gd name="T89" fmla="*/ 61 h 1037"/>
                  <a:gd name="T90" fmla="*/ 68 w 1225"/>
                  <a:gd name="T91" fmla="*/ 52 h 1037"/>
                  <a:gd name="T92" fmla="*/ 60 w 1225"/>
                  <a:gd name="T93" fmla="*/ 44 h 1037"/>
                  <a:gd name="T94" fmla="*/ 52 w 1225"/>
                  <a:gd name="T95" fmla="*/ 36 h 1037"/>
                  <a:gd name="T96" fmla="*/ 43 w 1225"/>
                  <a:gd name="T97" fmla="*/ 29 h 1037"/>
                  <a:gd name="T98" fmla="*/ 33 w 1225"/>
                  <a:gd name="T99" fmla="*/ 22 h 1037"/>
                  <a:gd name="T100" fmla="*/ 24 w 1225"/>
                  <a:gd name="T101" fmla="*/ 15 h 1037"/>
                  <a:gd name="T102" fmla="*/ 14 w 1225"/>
                  <a:gd name="T103" fmla="*/ 9 h 1037"/>
                  <a:gd name="T104" fmla="*/ 4 w 1225"/>
                  <a:gd name="T105" fmla="*/ 3 h 10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225" h="1037">
                    <a:moveTo>
                      <a:pt x="0" y="0"/>
                    </a:moveTo>
                    <a:lnTo>
                      <a:pt x="8" y="0"/>
                    </a:lnTo>
                    <a:lnTo>
                      <a:pt x="24" y="0"/>
                    </a:lnTo>
                    <a:lnTo>
                      <a:pt x="32" y="0"/>
                    </a:lnTo>
                    <a:lnTo>
                      <a:pt x="41" y="0"/>
                    </a:lnTo>
                    <a:lnTo>
                      <a:pt x="57" y="0"/>
                    </a:lnTo>
                    <a:lnTo>
                      <a:pt x="65" y="0"/>
                    </a:lnTo>
                    <a:lnTo>
                      <a:pt x="73" y="0"/>
                    </a:lnTo>
                    <a:lnTo>
                      <a:pt x="81" y="0"/>
                    </a:lnTo>
                    <a:lnTo>
                      <a:pt x="90" y="0"/>
                    </a:lnTo>
                    <a:lnTo>
                      <a:pt x="98" y="0"/>
                    </a:lnTo>
                    <a:lnTo>
                      <a:pt x="106" y="0"/>
                    </a:lnTo>
                    <a:lnTo>
                      <a:pt x="114" y="0"/>
                    </a:lnTo>
                    <a:lnTo>
                      <a:pt x="122" y="0"/>
                    </a:lnTo>
                    <a:lnTo>
                      <a:pt x="130" y="0"/>
                    </a:lnTo>
                    <a:lnTo>
                      <a:pt x="139" y="0"/>
                    </a:lnTo>
                    <a:lnTo>
                      <a:pt x="147" y="0"/>
                    </a:lnTo>
                    <a:lnTo>
                      <a:pt x="155" y="0"/>
                    </a:lnTo>
                    <a:lnTo>
                      <a:pt x="163" y="0"/>
                    </a:lnTo>
                    <a:lnTo>
                      <a:pt x="171" y="0"/>
                    </a:lnTo>
                    <a:lnTo>
                      <a:pt x="179" y="0"/>
                    </a:lnTo>
                    <a:lnTo>
                      <a:pt x="188" y="0"/>
                    </a:lnTo>
                    <a:lnTo>
                      <a:pt x="228" y="24"/>
                    </a:lnTo>
                    <a:lnTo>
                      <a:pt x="269" y="49"/>
                    </a:lnTo>
                    <a:lnTo>
                      <a:pt x="310" y="73"/>
                    </a:lnTo>
                    <a:lnTo>
                      <a:pt x="351" y="106"/>
                    </a:lnTo>
                    <a:lnTo>
                      <a:pt x="392" y="131"/>
                    </a:lnTo>
                    <a:lnTo>
                      <a:pt x="433" y="163"/>
                    </a:lnTo>
                    <a:lnTo>
                      <a:pt x="473" y="188"/>
                    </a:lnTo>
                    <a:lnTo>
                      <a:pt x="514" y="220"/>
                    </a:lnTo>
                    <a:lnTo>
                      <a:pt x="555" y="253"/>
                    </a:lnTo>
                    <a:lnTo>
                      <a:pt x="588" y="278"/>
                    </a:lnTo>
                    <a:lnTo>
                      <a:pt x="629" y="310"/>
                    </a:lnTo>
                    <a:lnTo>
                      <a:pt x="669" y="343"/>
                    </a:lnTo>
                    <a:lnTo>
                      <a:pt x="702" y="376"/>
                    </a:lnTo>
                    <a:lnTo>
                      <a:pt x="735" y="417"/>
                    </a:lnTo>
                    <a:lnTo>
                      <a:pt x="776" y="449"/>
                    </a:lnTo>
                    <a:lnTo>
                      <a:pt x="808" y="482"/>
                    </a:lnTo>
                    <a:lnTo>
                      <a:pt x="841" y="523"/>
                    </a:lnTo>
                    <a:lnTo>
                      <a:pt x="874" y="555"/>
                    </a:lnTo>
                    <a:lnTo>
                      <a:pt x="906" y="596"/>
                    </a:lnTo>
                    <a:lnTo>
                      <a:pt x="939" y="629"/>
                    </a:lnTo>
                    <a:lnTo>
                      <a:pt x="972" y="670"/>
                    </a:lnTo>
                    <a:lnTo>
                      <a:pt x="1004" y="711"/>
                    </a:lnTo>
                    <a:lnTo>
                      <a:pt x="1037" y="743"/>
                    </a:lnTo>
                    <a:lnTo>
                      <a:pt x="1061" y="784"/>
                    </a:lnTo>
                    <a:lnTo>
                      <a:pt x="1094" y="825"/>
                    </a:lnTo>
                    <a:lnTo>
                      <a:pt x="1119" y="866"/>
                    </a:lnTo>
                    <a:lnTo>
                      <a:pt x="1143" y="907"/>
                    </a:lnTo>
                    <a:lnTo>
                      <a:pt x="1176" y="947"/>
                    </a:lnTo>
                    <a:lnTo>
                      <a:pt x="1200" y="996"/>
                    </a:lnTo>
                    <a:lnTo>
                      <a:pt x="1225" y="1037"/>
                    </a:lnTo>
                    <a:lnTo>
                      <a:pt x="1217" y="1037"/>
                    </a:lnTo>
                    <a:lnTo>
                      <a:pt x="1208" y="1037"/>
                    </a:lnTo>
                    <a:lnTo>
                      <a:pt x="1200" y="1037"/>
                    </a:lnTo>
                    <a:lnTo>
                      <a:pt x="1192" y="1037"/>
                    </a:lnTo>
                    <a:lnTo>
                      <a:pt x="1184" y="1037"/>
                    </a:lnTo>
                    <a:lnTo>
                      <a:pt x="1176" y="1037"/>
                    </a:lnTo>
                    <a:lnTo>
                      <a:pt x="1168" y="1037"/>
                    </a:lnTo>
                    <a:lnTo>
                      <a:pt x="1159" y="1037"/>
                    </a:lnTo>
                    <a:lnTo>
                      <a:pt x="1151" y="1037"/>
                    </a:lnTo>
                    <a:lnTo>
                      <a:pt x="1143" y="1037"/>
                    </a:lnTo>
                    <a:lnTo>
                      <a:pt x="1127" y="1037"/>
                    </a:lnTo>
                    <a:lnTo>
                      <a:pt x="1119" y="1037"/>
                    </a:lnTo>
                    <a:lnTo>
                      <a:pt x="1102" y="1037"/>
                    </a:lnTo>
                    <a:lnTo>
                      <a:pt x="1094" y="1037"/>
                    </a:lnTo>
                    <a:lnTo>
                      <a:pt x="1078" y="1037"/>
                    </a:lnTo>
                    <a:lnTo>
                      <a:pt x="1061" y="1037"/>
                    </a:lnTo>
                    <a:lnTo>
                      <a:pt x="1045" y="1037"/>
                    </a:lnTo>
                    <a:lnTo>
                      <a:pt x="1029" y="1037"/>
                    </a:lnTo>
                    <a:lnTo>
                      <a:pt x="1012" y="1037"/>
                    </a:lnTo>
                    <a:lnTo>
                      <a:pt x="996" y="1037"/>
                    </a:lnTo>
                    <a:lnTo>
                      <a:pt x="980" y="1037"/>
                    </a:lnTo>
                    <a:lnTo>
                      <a:pt x="955" y="1037"/>
                    </a:lnTo>
                    <a:lnTo>
                      <a:pt x="939" y="1037"/>
                    </a:lnTo>
                    <a:lnTo>
                      <a:pt x="914" y="1037"/>
                    </a:lnTo>
                    <a:lnTo>
                      <a:pt x="898" y="1037"/>
                    </a:lnTo>
                    <a:lnTo>
                      <a:pt x="874" y="996"/>
                    </a:lnTo>
                    <a:lnTo>
                      <a:pt x="849" y="947"/>
                    </a:lnTo>
                    <a:lnTo>
                      <a:pt x="825" y="907"/>
                    </a:lnTo>
                    <a:lnTo>
                      <a:pt x="808" y="866"/>
                    </a:lnTo>
                    <a:lnTo>
                      <a:pt x="784" y="825"/>
                    </a:lnTo>
                    <a:lnTo>
                      <a:pt x="759" y="784"/>
                    </a:lnTo>
                    <a:lnTo>
                      <a:pt x="727" y="743"/>
                    </a:lnTo>
                    <a:lnTo>
                      <a:pt x="702" y="711"/>
                    </a:lnTo>
                    <a:lnTo>
                      <a:pt x="678" y="670"/>
                    </a:lnTo>
                    <a:lnTo>
                      <a:pt x="653" y="629"/>
                    </a:lnTo>
                    <a:lnTo>
                      <a:pt x="620" y="596"/>
                    </a:lnTo>
                    <a:lnTo>
                      <a:pt x="596" y="555"/>
                    </a:lnTo>
                    <a:lnTo>
                      <a:pt x="563" y="523"/>
                    </a:lnTo>
                    <a:lnTo>
                      <a:pt x="539" y="482"/>
                    </a:lnTo>
                    <a:lnTo>
                      <a:pt x="506" y="449"/>
                    </a:lnTo>
                    <a:lnTo>
                      <a:pt x="473" y="417"/>
                    </a:lnTo>
                    <a:lnTo>
                      <a:pt x="441" y="376"/>
                    </a:lnTo>
                    <a:lnTo>
                      <a:pt x="416" y="343"/>
                    </a:lnTo>
                    <a:lnTo>
                      <a:pt x="384" y="310"/>
                    </a:lnTo>
                    <a:lnTo>
                      <a:pt x="351" y="278"/>
                    </a:lnTo>
                    <a:lnTo>
                      <a:pt x="318" y="253"/>
                    </a:lnTo>
                    <a:lnTo>
                      <a:pt x="277" y="220"/>
                    </a:lnTo>
                    <a:lnTo>
                      <a:pt x="245" y="188"/>
                    </a:lnTo>
                    <a:lnTo>
                      <a:pt x="212" y="163"/>
                    </a:lnTo>
                    <a:lnTo>
                      <a:pt x="179" y="131"/>
                    </a:lnTo>
                    <a:lnTo>
                      <a:pt x="139" y="106"/>
                    </a:lnTo>
                    <a:lnTo>
                      <a:pt x="106" y="73"/>
                    </a:lnTo>
                    <a:lnTo>
                      <a:pt x="73" y="49"/>
                    </a:lnTo>
                    <a:lnTo>
                      <a:pt x="32" y="24"/>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0" name="Freeform 17"/>
              <p:cNvSpPr>
                <a:spLocks noChangeArrowheads="1"/>
              </p:cNvSpPr>
              <p:nvPr/>
            </p:nvSpPr>
            <p:spPr bwMode="auto">
              <a:xfrm>
                <a:off x="3256" y="1583"/>
                <a:ext cx="436" cy="382"/>
              </a:xfrm>
              <a:custGeom>
                <a:avLst/>
                <a:gdLst>
                  <a:gd name="T0" fmla="*/ 19 w 1184"/>
                  <a:gd name="T1" fmla="*/ 9 h 1119"/>
                  <a:gd name="T2" fmla="*/ 18 w 1184"/>
                  <a:gd name="T3" fmla="*/ 8 h 1119"/>
                  <a:gd name="T4" fmla="*/ 15 w 1184"/>
                  <a:gd name="T5" fmla="*/ 6 h 1119"/>
                  <a:gd name="T6" fmla="*/ 13 w 1184"/>
                  <a:gd name="T7" fmla="*/ 6 h 1119"/>
                  <a:gd name="T8" fmla="*/ 11 w 1184"/>
                  <a:gd name="T9" fmla="*/ 5 h 1119"/>
                  <a:gd name="T10" fmla="*/ 9 w 1184"/>
                  <a:gd name="T11" fmla="*/ 4 h 1119"/>
                  <a:gd name="T12" fmla="*/ 7 w 1184"/>
                  <a:gd name="T13" fmla="*/ 3 h 1119"/>
                  <a:gd name="T14" fmla="*/ 4 w 1184"/>
                  <a:gd name="T15" fmla="*/ 2 h 1119"/>
                  <a:gd name="T16" fmla="*/ 2 w 1184"/>
                  <a:gd name="T17" fmla="*/ 1 h 1119"/>
                  <a:gd name="T18" fmla="*/ 0 w 1184"/>
                  <a:gd name="T19" fmla="*/ 0 h 1119"/>
                  <a:gd name="T20" fmla="*/ 11 w 1184"/>
                  <a:gd name="T21" fmla="*/ 5 h 1119"/>
                  <a:gd name="T22" fmla="*/ 21 w 1184"/>
                  <a:gd name="T23" fmla="*/ 11 h 1119"/>
                  <a:gd name="T24" fmla="*/ 32 w 1184"/>
                  <a:gd name="T25" fmla="*/ 16 h 1119"/>
                  <a:gd name="T26" fmla="*/ 43 w 1184"/>
                  <a:gd name="T27" fmla="*/ 22 h 1119"/>
                  <a:gd name="T28" fmla="*/ 53 w 1184"/>
                  <a:gd name="T29" fmla="*/ 29 h 1119"/>
                  <a:gd name="T30" fmla="*/ 64 w 1184"/>
                  <a:gd name="T31" fmla="*/ 35 h 1119"/>
                  <a:gd name="T32" fmla="*/ 74 w 1184"/>
                  <a:gd name="T33" fmla="*/ 42 h 1119"/>
                  <a:gd name="T34" fmla="*/ 84 w 1184"/>
                  <a:gd name="T35" fmla="*/ 49 h 1119"/>
                  <a:gd name="T36" fmla="*/ 94 w 1184"/>
                  <a:gd name="T37" fmla="*/ 57 h 1119"/>
                  <a:gd name="T38" fmla="*/ 104 w 1184"/>
                  <a:gd name="T39" fmla="*/ 66 h 1119"/>
                  <a:gd name="T40" fmla="*/ 113 w 1184"/>
                  <a:gd name="T41" fmla="*/ 74 h 1119"/>
                  <a:gd name="T42" fmla="*/ 122 w 1184"/>
                  <a:gd name="T43" fmla="*/ 83 h 1119"/>
                  <a:gd name="T44" fmla="*/ 131 w 1184"/>
                  <a:gd name="T45" fmla="*/ 93 h 1119"/>
                  <a:gd name="T46" fmla="*/ 140 w 1184"/>
                  <a:gd name="T47" fmla="*/ 102 h 1119"/>
                  <a:gd name="T48" fmla="*/ 147 w 1184"/>
                  <a:gd name="T49" fmla="*/ 112 h 1119"/>
                  <a:gd name="T50" fmla="*/ 150 w 1184"/>
                  <a:gd name="T51" fmla="*/ 114 h 1119"/>
                  <a:gd name="T52" fmla="*/ 151 w 1184"/>
                  <a:gd name="T53" fmla="*/ 117 h 1119"/>
                  <a:gd name="T54" fmla="*/ 153 w 1184"/>
                  <a:gd name="T55" fmla="*/ 119 h 1119"/>
                  <a:gd name="T56" fmla="*/ 154 w 1184"/>
                  <a:gd name="T57" fmla="*/ 121 h 1119"/>
                  <a:gd name="T58" fmla="*/ 155 w 1184"/>
                  <a:gd name="T59" fmla="*/ 123 h 1119"/>
                  <a:gd name="T60" fmla="*/ 156 w 1184"/>
                  <a:gd name="T61" fmla="*/ 124 h 1119"/>
                  <a:gd name="T62" fmla="*/ 157 w 1184"/>
                  <a:gd name="T63" fmla="*/ 126 h 1119"/>
                  <a:gd name="T64" fmla="*/ 158 w 1184"/>
                  <a:gd name="T65" fmla="*/ 128 h 1119"/>
                  <a:gd name="T66" fmla="*/ 159 w 1184"/>
                  <a:gd name="T67" fmla="*/ 129 h 1119"/>
                  <a:gd name="T68" fmla="*/ 161 w 1184"/>
                  <a:gd name="T69" fmla="*/ 129 h 1119"/>
                  <a:gd name="T70" fmla="*/ 157 w 1184"/>
                  <a:gd name="T71" fmla="*/ 126 h 1119"/>
                  <a:gd name="T72" fmla="*/ 150 w 1184"/>
                  <a:gd name="T73" fmla="*/ 115 h 1119"/>
                  <a:gd name="T74" fmla="*/ 143 w 1184"/>
                  <a:gd name="T75" fmla="*/ 106 h 1119"/>
                  <a:gd name="T76" fmla="*/ 135 w 1184"/>
                  <a:gd name="T77" fmla="*/ 96 h 1119"/>
                  <a:gd name="T78" fmla="*/ 126 w 1184"/>
                  <a:gd name="T79" fmla="*/ 88 h 1119"/>
                  <a:gd name="T80" fmla="*/ 117 w 1184"/>
                  <a:gd name="T81" fmla="*/ 79 h 1119"/>
                  <a:gd name="T82" fmla="*/ 109 w 1184"/>
                  <a:gd name="T83" fmla="*/ 71 h 1119"/>
                  <a:gd name="T84" fmla="*/ 100 w 1184"/>
                  <a:gd name="T85" fmla="*/ 62 h 1119"/>
                  <a:gd name="T86" fmla="*/ 89 w 1184"/>
                  <a:gd name="T87" fmla="*/ 53 h 1119"/>
                  <a:gd name="T88" fmla="*/ 80 w 1184"/>
                  <a:gd name="T89" fmla="*/ 46 h 1119"/>
                  <a:gd name="T90" fmla="*/ 70 w 1184"/>
                  <a:gd name="T91" fmla="*/ 39 h 1119"/>
                  <a:gd name="T92" fmla="*/ 59 w 1184"/>
                  <a:gd name="T93" fmla="*/ 31 h 1119"/>
                  <a:gd name="T94" fmla="*/ 48 w 1184"/>
                  <a:gd name="T95" fmla="*/ 25 h 1119"/>
                  <a:gd name="T96" fmla="*/ 36 w 1184"/>
                  <a:gd name="T97" fmla="*/ 18 h 1119"/>
                  <a:gd name="T98" fmla="*/ 25 w 1184"/>
                  <a:gd name="T99" fmla="*/ 12 h 11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84" h="1119">
                    <a:moveTo>
                      <a:pt x="147" y="82"/>
                    </a:moveTo>
                    <a:lnTo>
                      <a:pt x="138" y="74"/>
                    </a:lnTo>
                    <a:lnTo>
                      <a:pt x="130" y="74"/>
                    </a:lnTo>
                    <a:lnTo>
                      <a:pt x="130" y="66"/>
                    </a:lnTo>
                    <a:lnTo>
                      <a:pt x="122" y="66"/>
                    </a:lnTo>
                    <a:lnTo>
                      <a:pt x="114" y="57"/>
                    </a:lnTo>
                    <a:lnTo>
                      <a:pt x="106" y="57"/>
                    </a:lnTo>
                    <a:lnTo>
                      <a:pt x="98" y="49"/>
                    </a:lnTo>
                    <a:lnTo>
                      <a:pt x="89" y="49"/>
                    </a:lnTo>
                    <a:lnTo>
                      <a:pt x="81" y="41"/>
                    </a:lnTo>
                    <a:lnTo>
                      <a:pt x="73" y="41"/>
                    </a:lnTo>
                    <a:lnTo>
                      <a:pt x="65" y="33"/>
                    </a:lnTo>
                    <a:lnTo>
                      <a:pt x="57" y="33"/>
                    </a:lnTo>
                    <a:lnTo>
                      <a:pt x="49" y="25"/>
                    </a:lnTo>
                    <a:lnTo>
                      <a:pt x="40" y="25"/>
                    </a:lnTo>
                    <a:lnTo>
                      <a:pt x="32" y="17"/>
                    </a:lnTo>
                    <a:lnTo>
                      <a:pt x="24" y="17"/>
                    </a:lnTo>
                    <a:lnTo>
                      <a:pt x="16" y="8"/>
                    </a:lnTo>
                    <a:lnTo>
                      <a:pt x="8" y="0"/>
                    </a:lnTo>
                    <a:lnTo>
                      <a:pt x="0" y="0"/>
                    </a:lnTo>
                    <a:lnTo>
                      <a:pt x="40" y="17"/>
                    </a:lnTo>
                    <a:lnTo>
                      <a:pt x="81" y="41"/>
                    </a:lnTo>
                    <a:lnTo>
                      <a:pt x="122" y="66"/>
                    </a:lnTo>
                    <a:lnTo>
                      <a:pt x="155" y="90"/>
                    </a:lnTo>
                    <a:lnTo>
                      <a:pt x="196" y="115"/>
                    </a:lnTo>
                    <a:lnTo>
                      <a:pt x="236" y="139"/>
                    </a:lnTo>
                    <a:lnTo>
                      <a:pt x="277" y="164"/>
                    </a:lnTo>
                    <a:lnTo>
                      <a:pt x="318" y="188"/>
                    </a:lnTo>
                    <a:lnTo>
                      <a:pt x="359" y="213"/>
                    </a:lnTo>
                    <a:lnTo>
                      <a:pt x="392" y="245"/>
                    </a:lnTo>
                    <a:lnTo>
                      <a:pt x="432" y="270"/>
                    </a:lnTo>
                    <a:lnTo>
                      <a:pt x="473" y="302"/>
                    </a:lnTo>
                    <a:lnTo>
                      <a:pt x="506" y="327"/>
                    </a:lnTo>
                    <a:lnTo>
                      <a:pt x="547" y="360"/>
                    </a:lnTo>
                    <a:lnTo>
                      <a:pt x="588" y="392"/>
                    </a:lnTo>
                    <a:lnTo>
                      <a:pt x="620" y="425"/>
                    </a:lnTo>
                    <a:lnTo>
                      <a:pt x="661" y="458"/>
                    </a:lnTo>
                    <a:lnTo>
                      <a:pt x="694" y="490"/>
                    </a:lnTo>
                    <a:lnTo>
                      <a:pt x="726" y="523"/>
                    </a:lnTo>
                    <a:lnTo>
                      <a:pt x="767" y="564"/>
                    </a:lnTo>
                    <a:lnTo>
                      <a:pt x="800" y="597"/>
                    </a:lnTo>
                    <a:lnTo>
                      <a:pt x="833" y="637"/>
                    </a:lnTo>
                    <a:lnTo>
                      <a:pt x="865" y="670"/>
                    </a:lnTo>
                    <a:lnTo>
                      <a:pt x="898" y="711"/>
                    </a:lnTo>
                    <a:lnTo>
                      <a:pt x="931" y="752"/>
                    </a:lnTo>
                    <a:lnTo>
                      <a:pt x="963" y="793"/>
                    </a:lnTo>
                    <a:lnTo>
                      <a:pt x="996" y="833"/>
                    </a:lnTo>
                    <a:lnTo>
                      <a:pt x="1029" y="874"/>
                    </a:lnTo>
                    <a:lnTo>
                      <a:pt x="1061" y="915"/>
                    </a:lnTo>
                    <a:lnTo>
                      <a:pt x="1086" y="964"/>
                    </a:lnTo>
                    <a:lnTo>
                      <a:pt x="1094" y="972"/>
                    </a:lnTo>
                    <a:lnTo>
                      <a:pt x="1102" y="980"/>
                    </a:lnTo>
                    <a:lnTo>
                      <a:pt x="1110" y="997"/>
                    </a:lnTo>
                    <a:lnTo>
                      <a:pt x="1110" y="1005"/>
                    </a:lnTo>
                    <a:lnTo>
                      <a:pt x="1118" y="1013"/>
                    </a:lnTo>
                    <a:lnTo>
                      <a:pt x="1127" y="1021"/>
                    </a:lnTo>
                    <a:lnTo>
                      <a:pt x="1127" y="1029"/>
                    </a:lnTo>
                    <a:lnTo>
                      <a:pt x="1135" y="1038"/>
                    </a:lnTo>
                    <a:lnTo>
                      <a:pt x="1143" y="1046"/>
                    </a:lnTo>
                    <a:lnTo>
                      <a:pt x="1143" y="1054"/>
                    </a:lnTo>
                    <a:lnTo>
                      <a:pt x="1151" y="1054"/>
                    </a:lnTo>
                    <a:lnTo>
                      <a:pt x="1151" y="1062"/>
                    </a:lnTo>
                    <a:lnTo>
                      <a:pt x="1159" y="1070"/>
                    </a:lnTo>
                    <a:lnTo>
                      <a:pt x="1159" y="1078"/>
                    </a:lnTo>
                    <a:lnTo>
                      <a:pt x="1167" y="1087"/>
                    </a:lnTo>
                    <a:lnTo>
                      <a:pt x="1167" y="1095"/>
                    </a:lnTo>
                    <a:lnTo>
                      <a:pt x="1176" y="1095"/>
                    </a:lnTo>
                    <a:lnTo>
                      <a:pt x="1176" y="1103"/>
                    </a:lnTo>
                    <a:lnTo>
                      <a:pt x="1176" y="1111"/>
                    </a:lnTo>
                    <a:lnTo>
                      <a:pt x="1184" y="1111"/>
                    </a:lnTo>
                    <a:lnTo>
                      <a:pt x="1184" y="1119"/>
                    </a:lnTo>
                    <a:lnTo>
                      <a:pt x="1159" y="1078"/>
                    </a:lnTo>
                    <a:lnTo>
                      <a:pt x="1135" y="1029"/>
                    </a:lnTo>
                    <a:lnTo>
                      <a:pt x="1102" y="989"/>
                    </a:lnTo>
                    <a:lnTo>
                      <a:pt x="1078" y="948"/>
                    </a:lnTo>
                    <a:lnTo>
                      <a:pt x="1053" y="907"/>
                    </a:lnTo>
                    <a:lnTo>
                      <a:pt x="1020" y="866"/>
                    </a:lnTo>
                    <a:lnTo>
                      <a:pt x="996" y="825"/>
                    </a:lnTo>
                    <a:lnTo>
                      <a:pt x="963" y="793"/>
                    </a:lnTo>
                    <a:lnTo>
                      <a:pt x="931" y="752"/>
                    </a:lnTo>
                    <a:lnTo>
                      <a:pt x="898" y="711"/>
                    </a:lnTo>
                    <a:lnTo>
                      <a:pt x="865" y="678"/>
                    </a:lnTo>
                    <a:lnTo>
                      <a:pt x="833" y="637"/>
                    </a:lnTo>
                    <a:lnTo>
                      <a:pt x="800" y="605"/>
                    </a:lnTo>
                    <a:lnTo>
                      <a:pt x="767" y="564"/>
                    </a:lnTo>
                    <a:lnTo>
                      <a:pt x="735" y="531"/>
                    </a:lnTo>
                    <a:lnTo>
                      <a:pt x="694" y="499"/>
                    </a:lnTo>
                    <a:lnTo>
                      <a:pt x="661" y="458"/>
                    </a:lnTo>
                    <a:lnTo>
                      <a:pt x="628" y="425"/>
                    </a:lnTo>
                    <a:lnTo>
                      <a:pt x="588" y="392"/>
                    </a:lnTo>
                    <a:lnTo>
                      <a:pt x="547" y="360"/>
                    </a:lnTo>
                    <a:lnTo>
                      <a:pt x="514" y="335"/>
                    </a:lnTo>
                    <a:lnTo>
                      <a:pt x="473" y="302"/>
                    </a:lnTo>
                    <a:lnTo>
                      <a:pt x="432" y="270"/>
                    </a:lnTo>
                    <a:lnTo>
                      <a:pt x="392" y="245"/>
                    </a:lnTo>
                    <a:lnTo>
                      <a:pt x="351" y="213"/>
                    </a:lnTo>
                    <a:lnTo>
                      <a:pt x="310" y="188"/>
                    </a:lnTo>
                    <a:lnTo>
                      <a:pt x="269" y="155"/>
                    </a:lnTo>
                    <a:lnTo>
                      <a:pt x="228" y="131"/>
                    </a:lnTo>
                    <a:lnTo>
                      <a:pt x="187" y="106"/>
                    </a:lnTo>
                    <a:lnTo>
                      <a:pt x="147" y="82"/>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1" name="Freeform 18"/>
              <p:cNvSpPr>
                <a:spLocks noChangeArrowheads="1"/>
              </p:cNvSpPr>
              <p:nvPr/>
            </p:nvSpPr>
            <p:spPr bwMode="auto">
              <a:xfrm>
                <a:off x="1745" y="1965"/>
                <a:ext cx="261" cy="482"/>
              </a:xfrm>
              <a:custGeom>
                <a:avLst/>
                <a:gdLst>
                  <a:gd name="T0" fmla="*/ 53 w 710"/>
                  <a:gd name="T1" fmla="*/ 0 h 1414"/>
                  <a:gd name="T2" fmla="*/ 55 w 710"/>
                  <a:gd name="T3" fmla="*/ 0 h 1414"/>
                  <a:gd name="T4" fmla="*/ 57 w 710"/>
                  <a:gd name="T5" fmla="*/ 0 h 1414"/>
                  <a:gd name="T6" fmla="*/ 60 w 710"/>
                  <a:gd name="T7" fmla="*/ 0 h 1414"/>
                  <a:gd name="T8" fmla="*/ 63 w 710"/>
                  <a:gd name="T9" fmla="*/ 0 h 1414"/>
                  <a:gd name="T10" fmla="*/ 66 w 710"/>
                  <a:gd name="T11" fmla="*/ 0 h 1414"/>
                  <a:gd name="T12" fmla="*/ 69 w 710"/>
                  <a:gd name="T13" fmla="*/ 0 h 1414"/>
                  <a:gd name="T14" fmla="*/ 74 w 710"/>
                  <a:gd name="T15" fmla="*/ 0 h 1414"/>
                  <a:gd name="T16" fmla="*/ 78 w 710"/>
                  <a:gd name="T17" fmla="*/ 0 h 1414"/>
                  <a:gd name="T18" fmla="*/ 83 w 710"/>
                  <a:gd name="T19" fmla="*/ 0 h 1414"/>
                  <a:gd name="T20" fmla="*/ 87 w 710"/>
                  <a:gd name="T21" fmla="*/ 0 h 1414"/>
                  <a:gd name="T22" fmla="*/ 93 w 710"/>
                  <a:gd name="T23" fmla="*/ 0 h 1414"/>
                  <a:gd name="T24" fmla="*/ 93 w 710"/>
                  <a:gd name="T25" fmla="*/ 5 h 1414"/>
                  <a:gd name="T26" fmla="*/ 87 w 710"/>
                  <a:gd name="T27" fmla="*/ 15 h 1414"/>
                  <a:gd name="T28" fmla="*/ 83 w 710"/>
                  <a:gd name="T29" fmla="*/ 26 h 1414"/>
                  <a:gd name="T30" fmla="*/ 78 w 710"/>
                  <a:gd name="T31" fmla="*/ 36 h 1414"/>
                  <a:gd name="T32" fmla="*/ 74 w 710"/>
                  <a:gd name="T33" fmla="*/ 47 h 1414"/>
                  <a:gd name="T34" fmla="*/ 69 w 710"/>
                  <a:gd name="T35" fmla="*/ 57 h 1414"/>
                  <a:gd name="T36" fmla="*/ 66 w 710"/>
                  <a:gd name="T37" fmla="*/ 68 h 1414"/>
                  <a:gd name="T38" fmla="*/ 63 w 710"/>
                  <a:gd name="T39" fmla="*/ 80 h 1414"/>
                  <a:gd name="T40" fmla="*/ 60 w 710"/>
                  <a:gd name="T41" fmla="*/ 90 h 1414"/>
                  <a:gd name="T42" fmla="*/ 57 w 710"/>
                  <a:gd name="T43" fmla="*/ 102 h 1414"/>
                  <a:gd name="T44" fmla="*/ 55 w 710"/>
                  <a:gd name="T45" fmla="*/ 113 h 1414"/>
                  <a:gd name="T46" fmla="*/ 54 w 710"/>
                  <a:gd name="T47" fmla="*/ 124 h 1414"/>
                  <a:gd name="T48" fmla="*/ 53 w 710"/>
                  <a:gd name="T49" fmla="*/ 136 h 1414"/>
                  <a:gd name="T50" fmla="*/ 52 w 710"/>
                  <a:gd name="T51" fmla="*/ 147 h 1414"/>
                  <a:gd name="T52" fmla="*/ 52 w 710"/>
                  <a:gd name="T53" fmla="*/ 159 h 1414"/>
                  <a:gd name="T54" fmla="*/ 49 w 710"/>
                  <a:gd name="T55" fmla="*/ 164 h 1414"/>
                  <a:gd name="T56" fmla="*/ 42 w 710"/>
                  <a:gd name="T57" fmla="*/ 164 h 1414"/>
                  <a:gd name="T58" fmla="*/ 36 w 710"/>
                  <a:gd name="T59" fmla="*/ 164 h 1414"/>
                  <a:gd name="T60" fmla="*/ 31 w 710"/>
                  <a:gd name="T61" fmla="*/ 164 h 1414"/>
                  <a:gd name="T62" fmla="*/ 25 w 710"/>
                  <a:gd name="T63" fmla="*/ 164 h 1414"/>
                  <a:gd name="T64" fmla="*/ 21 w 710"/>
                  <a:gd name="T65" fmla="*/ 164 h 1414"/>
                  <a:gd name="T66" fmla="*/ 17 w 710"/>
                  <a:gd name="T67" fmla="*/ 164 h 1414"/>
                  <a:gd name="T68" fmla="*/ 13 w 710"/>
                  <a:gd name="T69" fmla="*/ 164 h 1414"/>
                  <a:gd name="T70" fmla="*/ 10 w 710"/>
                  <a:gd name="T71" fmla="*/ 164 h 1414"/>
                  <a:gd name="T72" fmla="*/ 8 w 710"/>
                  <a:gd name="T73" fmla="*/ 164 h 1414"/>
                  <a:gd name="T74" fmla="*/ 4 w 710"/>
                  <a:gd name="T75" fmla="*/ 164 h 1414"/>
                  <a:gd name="T76" fmla="*/ 2 w 710"/>
                  <a:gd name="T77" fmla="*/ 164 h 1414"/>
                  <a:gd name="T78" fmla="*/ 0 w 710"/>
                  <a:gd name="T79" fmla="*/ 164 h 1414"/>
                  <a:gd name="T80" fmla="*/ 0 w 710"/>
                  <a:gd name="T81" fmla="*/ 153 h 1414"/>
                  <a:gd name="T82" fmla="*/ 1 w 710"/>
                  <a:gd name="T83" fmla="*/ 141 h 1414"/>
                  <a:gd name="T84" fmla="*/ 2 w 710"/>
                  <a:gd name="T85" fmla="*/ 130 h 1414"/>
                  <a:gd name="T86" fmla="*/ 4 w 710"/>
                  <a:gd name="T87" fmla="*/ 119 h 1414"/>
                  <a:gd name="T88" fmla="*/ 6 w 710"/>
                  <a:gd name="T89" fmla="*/ 107 h 1414"/>
                  <a:gd name="T90" fmla="*/ 9 w 710"/>
                  <a:gd name="T91" fmla="*/ 96 h 1414"/>
                  <a:gd name="T92" fmla="*/ 11 w 710"/>
                  <a:gd name="T93" fmla="*/ 85 h 1414"/>
                  <a:gd name="T94" fmla="*/ 15 w 710"/>
                  <a:gd name="T95" fmla="*/ 74 h 1414"/>
                  <a:gd name="T96" fmla="*/ 19 w 710"/>
                  <a:gd name="T97" fmla="*/ 63 h 1414"/>
                  <a:gd name="T98" fmla="*/ 23 w 710"/>
                  <a:gd name="T99" fmla="*/ 52 h 1414"/>
                  <a:gd name="T100" fmla="*/ 28 w 710"/>
                  <a:gd name="T101" fmla="*/ 41 h 1414"/>
                  <a:gd name="T102" fmla="*/ 33 w 710"/>
                  <a:gd name="T103" fmla="*/ 30 h 1414"/>
                  <a:gd name="T104" fmla="*/ 39 w 710"/>
                  <a:gd name="T105" fmla="*/ 20 h 1414"/>
                  <a:gd name="T106" fmla="*/ 45 w 710"/>
                  <a:gd name="T107" fmla="*/ 10 h 1414"/>
                  <a:gd name="T108" fmla="*/ 52 w 710"/>
                  <a:gd name="T109" fmla="*/ 0 h 1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10" h="1414">
                    <a:moveTo>
                      <a:pt x="384" y="0"/>
                    </a:moveTo>
                    <a:lnTo>
                      <a:pt x="392" y="0"/>
                    </a:lnTo>
                    <a:lnTo>
                      <a:pt x="400" y="0"/>
                    </a:lnTo>
                    <a:lnTo>
                      <a:pt x="408" y="0"/>
                    </a:lnTo>
                    <a:lnTo>
                      <a:pt x="416" y="0"/>
                    </a:lnTo>
                    <a:lnTo>
                      <a:pt x="424" y="0"/>
                    </a:lnTo>
                    <a:lnTo>
                      <a:pt x="433" y="0"/>
                    </a:lnTo>
                    <a:lnTo>
                      <a:pt x="441" y="0"/>
                    </a:lnTo>
                    <a:lnTo>
                      <a:pt x="457" y="0"/>
                    </a:lnTo>
                    <a:lnTo>
                      <a:pt x="465" y="0"/>
                    </a:lnTo>
                    <a:lnTo>
                      <a:pt x="473" y="0"/>
                    </a:lnTo>
                    <a:lnTo>
                      <a:pt x="490" y="0"/>
                    </a:lnTo>
                    <a:lnTo>
                      <a:pt x="498" y="0"/>
                    </a:lnTo>
                    <a:lnTo>
                      <a:pt x="514" y="0"/>
                    </a:lnTo>
                    <a:lnTo>
                      <a:pt x="531" y="0"/>
                    </a:lnTo>
                    <a:lnTo>
                      <a:pt x="547" y="0"/>
                    </a:lnTo>
                    <a:lnTo>
                      <a:pt x="563" y="0"/>
                    </a:lnTo>
                    <a:lnTo>
                      <a:pt x="580" y="0"/>
                    </a:lnTo>
                    <a:lnTo>
                      <a:pt x="596" y="0"/>
                    </a:lnTo>
                    <a:lnTo>
                      <a:pt x="612" y="0"/>
                    </a:lnTo>
                    <a:lnTo>
                      <a:pt x="629" y="0"/>
                    </a:lnTo>
                    <a:lnTo>
                      <a:pt x="645" y="0"/>
                    </a:lnTo>
                    <a:lnTo>
                      <a:pt x="669" y="0"/>
                    </a:lnTo>
                    <a:lnTo>
                      <a:pt x="686" y="0"/>
                    </a:lnTo>
                    <a:lnTo>
                      <a:pt x="710" y="0"/>
                    </a:lnTo>
                    <a:lnTo>
                      <a:pt x="686" y="41"/>
                    </a:lnTo>
                    <a:lnTo>
                      <a:pt x="669" y="82"/>
                    </a:lnTo>
                    <a:lnTo>
                      <a:pt x="645" y="131"/>
                    </a:lnTo>
                    <a:lnTo>
                      <a:pt x="629" y="172"/>
                    </a:lnTo>
                    <a:lnTo>
                      <a:pt x="612" y="221"/>
                    </a:lnTo>
                    <a:lnTo>
                      <a:pt x="596" y="262"/>
                    </a:lnTo>
                    <a:lnTo>
                      <a:pt x="580" y="311"/>
                    </a:lnTo>
                    <a:lnTo>
                      <a:pt x="563" y="352"/>
                    </a:lnTo>
                    <a:lnTo>
                      <a:pt x="547" y="401"/>
                    </a:lnTo>
                    <a:lnTo>
                      <a:pt x="531" y="450"/>
                    </a:lnTo>
                    <a:lnTo>
                      <a:pt x="514" y="490"/>
                    </a:lnTo>
                    <a:lnTo>
                      <a:pt x="498" y="539"/>
                    </a:lnTo>
                    <a:lnTo>
                      <a:pt x="490" y="588"/>
                    </a:lnTo>
                    <a:lnTo>
                      <a:pt x="473" y="637"/>
                    </a:lnTo>
                    <a:lnTo>
                      <a:pt x="465" y="687"/>
                    </a:lnTo>
                    <a:lnTo>
                      <a:pt x="457" y="727"/>
                    </a:lnTo>
                    <a:lnTo>
                      <a:pt x="441" y="776"/>
                    </a:lnTo>
                    <a:lnTo>
                      <a:pt x="433" y="825"/>
                    </a:lnTo>
                    <a:lnTo>
                      <a:pt x="424" y="874"/>
                    </a:lnTo>
                    <a:lnTo>
                      <a:pt x="416" y="923"/>
                    </a:lnTo>
                    <a:lnTo>
                      <a:pt x="408" y="972"/>
                    </a:lnTo>
                    <a:lnTo>
                      <a:pt x="408" y="1021"/>
                    </a:lnTo>
                    <a:lnTo>
                      <a:pt x="400" y="1070"/>
                    </a:lnTo>
                    <a:lnTo>
                      <a:pt x="392" y="1119"/>
                    </a:lnTo>
                    <a:lnTo>
                      <a:pt x="392" y="1168"/>
                    </a:lnTo>
                    <a:lnTo>
                      <a:pt x="384" y="1217"/>
                    </a:lnTo>
                    <a:lnTo>
                      <a:pt x="384" y="1266"/>
                    </a:lnTo>
                    <a:lnTo>
                      <a:pt x="384" y="1315"/>
                    </a:lnTo>
                    <a:lnTo>
                      <a:pt x="384" y="1365"/>
                    </a:lnTo>
                    <a:lnTo>
                      <a:pt x="384" y="1414"/>
                    </a:lnTo>
                    <a:lnTo>
                      <a:pt x="359" y="1414"/>
                    </a:lnTo>
                    <a:lnTo>
                      <a:pt x="335" y="1414"/>
                    </a:lnTo>
                    <a:lnTo>
                      <a:pt x="310" y="1414"/>
                    </a:lnTo>
                    <a:lnTo>
                      <a:pt x="286" y="1414"/>
                    </a:lnTo>
                    <a:lnTo>
                      <a:pt x="269" y="1414"/>
                    </a:lnTo>
                    <a:lnTo>
                      <a:pt x="245" y="1414"/>
                    </a:lnTo>
                    <a:lnTo>
                      <a:pt x="228" y="1414"/>
                    </a:lnTo>
                    <a:lnTo>
                      <a:pt x="204" y="1414"/>
                    </a:lnTo>
                    <a:lnTo>
                      <a:pt x="188" y="1414"/>
                    </a:lnTo>
                    <a:lnTo>
                      <a:pt x="171" y="1414"/>
                    </a:lnTo>
                    <a:lnTo>
                      <a:pt x="155" y="1414"/>
                    </a:lnTo>
                    <a:lnTo>
                      <a:pt x="139" y="1414"/>
                    </a:lnTo>
                    <a:lnTo>
                      <a:pt x="122" y="1414"/>
                    </a:lnTo>
                    <a:lnTo>
                      <a:pt x="114" y="1414"/>
                    </a:lnTo>
                    <a:lnTo>
                      <a:pt x="98" y="1414"/>
                    </a:lnTo>
                    <a:lnTo>
                      <a:pt x="81" y="1414"/>
                    </a:lnTo>
                    <a:lnTo>
                      <a:pt x="73" y="1414"/>
                    </a:lnTo>
                    <a:lnTo>
                      <a:pt x="65" y="1414"/>
                    </a:lnTo>
                    <a:lnTo>
                      <a:pt x="57" y="1414"/>
                    </a:lnTo>
                    <a:lnTo>
                      <a:pt x="41" y="1414"/>
                    </a:lnTo>
                    <a:lnTo>
                      <a:pt x="32" y="1414"/>
                    </a:lnTo>
                    <a:lnTo>
                      <a:pt x="24" y="1414"/>
                    </a:lnTo>
                    <a:lnTo>
                      <a:pt x="16" y="1414"/>
                    </a:lnTo>
                    <a:lnTo>
                      <a:pt x="8" y="1414"/>
                    </a:lnTo>
                    <a:lnTo>
                      <a:pt x="0" y="1414"/>
                    </a:lnTo>
                    <a:lnTo>
                      <a:pt x="0" y="1365"/>
                    </a:lnTo>
                    <a:lnTo>
                      <a:pt x="0" y="1315"/>
                    </a:lnTo>
                    <a:lnTo>
                      <a:pt x="8" y="1266"/>
                    </a:lnTo>
                    <a:lnTo>
                      <a:pt x="8" y="1217"/>
                    </a:lnTo>
                    <a:lnTo>
                      <a:pt x="8" y="1168"/>
                    </a:lnTo>
                    <a:lnTo>
                      <a:pt x="16" y="1119"/>
                    </a:lnTo>
                    <a:lnTo>
                      <a:pt x="24" y="1070"/>
                    </a:lnTo>
                    <a:lnTo>
                      <a:pt x="32" y="1021"/>
                    </a:lnTo>
                    <a:lnTo>
                      <a:pt x="32" y="972"/>
                    </a:lnTo>
                    <a:lnTo>
                      <a:pt x="41" y="923"/>
                    </a:lnTo>
                    <a:lnTo>
                      <a:pt x="57" y="874"/>
                    </a:lnTo>
                    <a:lnTo>
                      <a:pt x="65" y="825"/>
                    </a:lnTo>
                    <a:lnTo>
                      <a:pt x="73" y="776"/>
                    </a:lnTo>
                    <a:lnTo>
                      <a:pt x="81" y="727"/>
                    </a:lnTo>
                    <a:lnTo>
                      <a:pt x="98" y="687"/>
                    </a:lnTo>
                    <a:lnTo>
                      <a:pt x="114" y="637"/>
                    </a:lnTo>
                    <a:lnTo>
                      <a:pt x="122" y="588"/>
                    </a:lnTo>
                    <a:lnTo>
                      <a:pt x="139" y="539"/>
                    </a:lnTo>
                    <a:lnTo>
                      <a:pt x="155" y="490"/>
                    </a:lnTo>
                    <a:lnTo>
                      <a:pt x="171" y="450"/>
                    </a:lnTo>
                    <a:lnTo>
                      <a:pt x="188" y="401"/>
                    </a:lnTo>
                    <a:lnTo>
                      <a:pt x="204" y="352"/>
                    </a:lnTo>
                    <a:lnTo>
                      <a:pt x="228" y="311"/>
                    </a:lnTo>
                    <a:lnTo>
                      <a:pt x="245" y="262"/>
                    </a:lnTo>
                    <a:lnTo>
                      <a:pt x="269" y="221"/>
                    </a:lnTo>
                    <a:lnTo>
                      <a:pt x="286" y="172"/>
                    </a:lnTo>
                    <a:lnTo>
                      <a:pt x="310" y="131"/>
                    </a:lnTo>
                    <a:lnTo>
                      <a:pt x="335" y="82"/>
                    </a:lnTo>
                    <a:lnTo>
                      <a:pt x="359" y="41"/>
                    </a:lnTo>
                    <a:lnTo>
                      <a:pt x="384"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2" name="Freeform 19"/>
              <p:cNvSpPr>
                <a:spLocks noChangeArrowheads="1"/>
              </p:cNvSpPr>
              <p:nvPr/>
            </p:nvSpPr>
            <p:spPr bwMode="auto">
              <a:xfrm>
                <a:off x="1888" y="1965"/>
                <a:ext cx="451" cy="482"/>
              </a:xfrm>
              <a:custGeom>
                <a:avLst/>
                <a:gdLst>
                  <a:gd name="T0" fmla="*/ 47 w 1225"/>
                  <a:gd name="T1" fmla="*/ 0 h 1414"/>
                  <a:gd name="T2" fmla="*/ 53 w 1225"/>
                  <a:gd name="T3" fmla="*/ 0 h 1414"/>
                  <a:gd name="T4" fmla="*/ 60 w 1225"/>
                  <a:gd name="T5" fmla="*/ 0 h 1414"/>
                  <a:gd name="T6" fmla="*/ 66 w 1225"/>
                  <a:gd name="T7" fmla="*/ 0 h 1414"/>
                  <a:gd name="T8" fmla="*/ 74 w 1225"/>
                  <a:gd name="T9" fmla="*/ 0 h 1414"/>
                  <a:gd name="T10" fmla="*/ 81 w 1225"/>
                  <a:gd name="T11" fmla="*/ 0 h 1414"/>
                  <a:gd name="T12" fmla="*/ 88 w 1225"/>
                  <a:gd name="T13" fmla="*/ 0 h 1414"/>
                  <a:gd name="T14" fmla="*/ 97 w 1225"/>
                  <a:gd name="T15" fmla="*/ 0 h 1414"/>
                  <a:gd name="T16" fmla="*/ 105 w 1225"/>
                  <a:gd name="T17" fmla="*/ 0 h 1414"/>
                  <a:gd name="T18" fmla="*/ 114 w 1225"/>
                  <a:gd name="T19" fmla="*/ 0 h 1414"/>
                  <a:gd name="T20" fmla="*/ 123 w 1225"/>
                  <a:gd name="T21" fmla="*/ 0 h 1414"/>
                  <a:gd name="T22" fmla="*/ 131 w 1225"/>
                  <a:gd name="T23" fmla="*/ 0 h 1414"/>
                  <a:gd name="T24" fmla="*/ 142 w 1225"/>
                  <a:gd name="T25" fmla="*/ 0 h 1414"/>
                  <a:gd name="T26" fmla="*/ 152 w 1225"/>
                  <a:gd name="T27" fmla="*/ 0 h 1414"/>
                  <a:gd name="T28" fmla="*/ 161 w 1225"/>
                  <a:gd name="T29" fmla="*/ 0 h 1414"/>
                  <a:gd name="T30" fmla="*/ 164 w 1225"/>
                  <a:gd name="T31" fmla="*/ 5 h 1414"/>
                  <a:gd name="T32" fmla="*/ 162 w 1225"/>
                  <a:gd name="T33" fmla="*/ 15 h 1414"/>
                  <a:gd name="T34" fmla="*/ 158 w 1225"/>
                  <a:gd name="T35" fmla="*/ 26 h 1414"/>
                  <a:gd name="T36" fmla="*/ 156 w 1225"/>
                  <a:gd name="T37" fmla="*/ 36 h 1414"/>
                  <a:gd name="T38" fmla="*/ 153 w 1225"/>
                  <a:gd name="T39" fmla="*/ 47 h 1414"/>
                  <a:gd name="T40" fmla="*/ 151 w 1225"/>
                  <a:gd name="T41" fmla="*/ 57 h 1414"/>
                  <a:gd name="T42" fmla="*/ 148 w 1225"/>
                  <a:gd name="T43" fmla="*/ 68 h 1414"/>
                  <a:gd name="T44" fmla="*/ 147 w 1225"/>
                  <a:gd name="T45" fmla="*/ 80 h 1414"/>
                  <a:gd name="T46" fmla="*/ 145 w 1225"/>
                  <a:gd name="T47" fmla="*/ 90 h 1414"/>
                  <a:gd name="T48" fmla="*/ 144 w 1225"/>
                  <a:gd name="T49" fmla="*/ 102 h 1414"/>
                  <a:gd name="T50" fmla="*/ 143 w 1225"/>
                  <a:gd name="T51" fmla="*/ 113 h 1414"/>
                  <a:gd name="T52" fmla="*/ 142 w 1225"/>
                  <a:gd name="T53" fmla="*/ 124 h 1414"/>
                  <a:gd name="T54" fmla="*/ 141 w 1225"/>
                  <a:gd name="T55" fmla="*/ 136 h 1414"/>
                  <a:gd name="T56" fmla="*/ 141 w 1225"/>
                  <a:gd name="T57" fmla="*/ 147 h 1414"/>
                  <a:gd name="T58" fmla="*/ 141 w 1225"/>
                  <a:gd name="T59" fmla="*/ 159 h 1414"/>
                  <a:gd name="T60" fmla="*/ 135 w 1225"/>
                  <a:gd name="T61" fmla="*/ 164 h 1414"/>
                  <a:gd name="T62" fmla="*/ 123 w 1225"/>
                  <a:gd name="T63" fmla="*/ 164 h 1414"/>
                  <a:gd name="T64" fmla="*/ 112 w 1225"/>
                  <a:gd name="T65" fmla="*/ 164 h 1414"/>
                  <a:gd name="T66" fmla="*/ 101 w 1225"/>
                  <a:gd name="T67" fmla="*/ 164 h 1414"/>
                  <a:gd name="T68" fmla="*/ 91 w 1225"/>
                  <a:gd name="T69" fmla="*/ 164 h 1414"/>
                  <a:gd name="T70" fmla="*/ 81 w 1225"/>
                  <a:gd name="T71" fmla="*/ 164 h 1414"/>
                  <a:gd name="T72" fmla="*/ 71 w 1225"/>
                  <a:gd name="T73" fmla="*/ 164 h 1414"/>
                  <a:gd name="T74" fmla="*/ 61 w 1225"/>
                  <a:gd name="T75" fmla="*/ 164 h 1414"/>
                  <a:gd name="T76" fmla="*/ 51 w 1225"/>
                  <a:gd name="T77" fmla="*/ 164 h 1414"/>
                  <a:gd name="T78" fmla="*/ 42 w 1225"/>
                  <a:gd name="T79" fmla="*/ 164 h 1414"/>
                  <a:gd name="T80" fmla="*/ 34 w 1225"/>
                  <a:gd name="T81" fmla="*/ 164 h 1414"/>
                  <a:gd name="T82" fmla="*/ 25 w 1225"/>
                  <a:gd name="T83" fmla="*/ 164 h 1414"/>
                  <a:gd name="T84" fmla="*/ 18 w 1225"/>
                  <a:gd name="T85" fmla="*/ 164 h 1414"/>
                  <a:gd name="T86" fmla="*/ 10 w 1225"/>
                  <a:gd name="T87" fmla="*/ 164 h 1414"/>
                  <a:gd name="T88" fmla="*/ 3 w 1225"/>
                  <a:gd name="T89" fmla="*/ 164 h 1414"/>
                  <a:gd name="T90" fmla="*/ 0 w 1225"/>
                  <a:gd name="T91" fmla="*/ 159 h 1414"/>
                  <a:gd name="T92" fmla="*/ 0 w 1225"/>
                  <a:gd name="T93" fmla="*/ 147 h 1414"/>
                  <a:gd name="T94" fmla="*/ 1 w 1225"/>
                  <a:gd name="T95" fmla="*/ 136 h 1414"/>
                  <a:gd name="T96" fmla="*/ 2 w 1225"/>
                  <a:gd name="T97" fmla="*/ 124 h 1414"/>
                  <a:gd name="T98" fmla="*/ 3 w 1225"/>
                  <a:gd name="T99" fmla="*/ 113 h 1414"/>
                  <a:gd name="T100" fmla="*/ 6 w 1225"/>
                  <a:gd name="T101" fmla="*/ 102 h 1414"/>
                  <a:gd name="T102" fmla="*/ 8 w 1225"/>
                  <a:gd name="T103" fmla="*/ 90 h 1414"/>
                  <a:gd name="T104" fmla="*/ 11 w 1225"/>
                  <a:gd name="T105" fmla="*/ 80 h 1414"/>
                  <a:gd name="T106" fmla="*/ 14 w 1225"/>
                  <a:gd name="T107" fmla="*/ 68 h 1414"/>
                  <a:gd name="T108" fmla="*/ 18 w 1225"/>
                  <a:gd name="T109" fmla="*/ 57 h 1414"/>
                  <a:gd name="T110" fmla="*/ 22 w 1225"/>
                  <a:gd name="T111" fmla="*/ 47 h 1414"/>
                  <a:gd name="T112" fmla="*/ 27 w 1225"/>
                  <a:gd name="T113" fmla="*/ 36 h 1414"/>
                  <a:gd name="T114" fmla="*/ 31 w 1225"/>
                  <a:gd name="T115" fmla="*/ 26 h 1414"/>
                  <a:gd name="T116" fmla="*/ 35 w 1225"/>
                  <a:gd name="T117" fmla="*/ 15 h 1414"/>
                  <a:gd name="T118" fmla="*/ 41 w 1225"/>
                  <a:gd name="T119" fmla="*/ 5 h 1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5" h="1414">
                    <a:moveTo>
                      <a:pt x="326" y="0"/>
                    </a:moveTo>
                    <a:lnTo>
                      <a:pt x="351" y="0"/>
                    </a:lnTo>
                    <a:lnTo>
                      <a:pt x="367" y="0"/>
                    </a:lnTo>
                    <a:lnTo>
                      <a:pt x="392" y="0"/>
                    </a:lnTo>
                    <a:lnTo>
                      <a:pt x="416" y="0"/>
                    </a:lnTo>
                    <a:lnTo>
                      <a:pt x="441" y="0"/>
                    </a:lnTo>
                    <a:lnTo>
                      <a:pt x="465" y="0"/>
                    </a:lnTo>
                    <a:lnTo>
                      <a:pt x="490" y="0"/>
                    </a:lnTo>
                    <a:lnTo>
                      <a:pt x="514" y="0"/>
                    </a:lnTo>
                    <a:lnTo>
                      <a:pt x="547" y="0"/>
                    </a:lnTo>
                    <a:lnTo>
                      <a:pt x="571" y="0"/>
                    </a:lnTo>
                    <a:lnTo>
                      <a:pt x="596" y="0"/>
                    </a:lnTo>
                    <a:lnTo>
                      <a:pt x="628" y="0"/>
                    </a:lnTo>
                    <a:lnTo>
                      <a:pt x="653" y="0"/>
                    </a:lnTo>
                    <a:lnTo>
                      <a:pt x="686" y="0"/>
                    </a:lnTo>
                    <a:lnTo>
                      <a:pt x="718" y="0"/>
                    </a:lnTo>
                    <a:lnTo>
                      <a:pt x="743" y="0"/>
                    </a:lnTo>
                    <a:lnTo>
                      <a:pt x="775" y="0"/>
                    </a:lnTo>
                    <a:lnTo>
                      <a:pt x="808" y="0"/>
                    </a:lnTo>
                    <a:lnTo>
                      <a:pt x="841" y="0"/>
                    </a:lnTo>
                    <a:lnTo>
                      <a:pt x="873" y="0"/>
                    </a:lnTo>
                    <a:lnTo>
                      <a:pt x="906" y="0"/>
                    </a:lnTo>
                    <a:lnTo>
                      <a:pt x="939" y="0"/>
                    </a:lnTo>
                    <a:lnTo>
                      <a:pt x="971" y="0"/>
                    </a:lnTo>
                    <a:lnTo>
                      <a:pt x="1012" y="0"/>
                    </a:lnTo>
                    <a:lnTo>
                      <a:pt x="1045" y="0"/>
                    </a:lnTo>
                    <a:lnTo>
                      <a:pt x="1078" y="0"/>
                    </a:lnTo>
                    <a:lnTo>
                      <a:pt x="1118" y="0"/>
                    </a:lnTo>
                    <a:lnTo>
                      <a:pt x="1151" y="0"/>
                    </a:lnTo>
                    <a:lnTo>
                      <a:pt x="1184" y="0"/>
                    </a:lnTo>
                    <a:lnTo>
                      <a:pt x="1225" y="0"/>
                    </a:lnTo>
                    <a:lnTo>
                      <a:pt x="1208" y="41"/>
                    </a:lnTo>
                    <a:lnTo>
                      <a:pt x="1200" y="82"/>
                    </a:lnTo>
                    <a:lnTo>
                      <a:pt x="1192" y="131"/>
                    </a:lnTo>
                    <a:lnTo>
                      <a:pt x="1176" y="172"/>
                    </a:lnTo>
                    <a:lnTo>
                      <a:pt x="1167" y="221"/>
                    </a:lnTo>
                    <a:lnTo>
                      <a:pt x="1159" y="262"/>
                    </a:lnTo>
                    <a:lnTo>
                      <a:pt x="1151" y="311"/>
                    </a:lnTo>
                    <a:lnTo>
                      <a:pt x="1135" y="352"/>
                    </a:lnTo>
                    <a:lnTo>
                      <a:pt x="1127" y="401"/>
                    </a:lnTo>
                    <a:lnTo>
                      <a:pt x="1118" y="450"/>
                    </a:lnTo>
                    <a:lnTo>
                      <a:pt x="1110" y="490"/>
                    </a:lnTo>
                    <a:lnTo>
                      <a:pt x="1102" y="539"/>
                    </a:lnTo>
                    <a:lnTo>
                      <a:pt x="1094" y="588"/>
                    </a:lnTo>
                    <a:lnTo>
                      <a:pt x="1086" y="637"/>
                    </a:lnTo>
                    <a:lnTo>
                      <a:pt x="1086" y="687"/>
                    </a:lnTo>
                    <a:lnTo>
                      <a:pt x="1078" y="727"/>
                    </a:lnTo>
                    <a:lnTo>
                      <a:pt x="1069" y="776"/>
                    </a:lnTo>
                    <a:lnTo>
                      <a:pt x="1069" y="825"/>
                    </a:lnTo>
                    <a:lnTo>
                      <a:pt x="1061" y="874"/>
                    </a:lnTo>
                    <a:lnTo>
                      <a:pt x="1053" y="923"/>
                    </a:lnTo>
                    <a:lnTo>
                      <a:pt x="1053" y="972"/>
                    </a:lnTo>
                    <a:lnTo>
                      <a:pt x="1045" y="1021"/>
                    </a:lnTo>
                    <a:lnTo>
                      <a:pt x="1045" y="1070"/>
                    </a:lnTo>
                    <a:lnTo>
                      <a:pt x="1045" y="1119"/>
                    </a:lnTo>
                    <a:lnTo>
                      <a:pt x="1037" y="1168"/>
                    </a:lnTo>
                    <a:lnTo>
                      <a:pt x="1037" y="1217"/>
                    </a:lnTo>
                    <a:lnTo>
                      <a:pt x="1037" y="1266"/>
                    </a:lnTo>
                    <a:lnTo>
                      <a:pt x="1037" y="1315"/>
                    </a:lnTo>
                    <a:lnTo>
                      <a:pt x="1037" y="1365"/>
                    </a:lnTo>
                    <a:lnTo>
                      <a:pt x="1037" y="1414"/>
                    </a:lnTo>
                    <a:lnTo>
                      <a:pt x="996" y="1414"/>
                    </a:lnTo>
                    <a:lnTo>
                      <a:pt x="947" y="1414"/>
                    </a:lnTo>
                    <a:lnTo>
                      <a:pt x="906" y="1414"/>
                    </a:lnTo>
                    <a:lnTo>
                      <a:pt x="865" y="1414"/>
                    </a:lnTo>
                    <a:lnTo>
                      <a:pt x="824" y="1414"/>
                    </a:lnTo>
                    <a:lnTo>
                      <a:pt x="784" y="1414"/>
                    </a:lnTo>
                    <a:lnTo>
                      <a:pt x="743" y="1414"/>
                    </a:lnTo>
                    <a:lnTo>
                      <a:pt x="710" y="1414"/>
                    </a:lnTo>
                    <a:lnTo>
                      <a:pt x="669" y="1414"/>
                    </a:lnTo>
                    <a:lnTo>
                      <a:pt x="628" y="1414"/>
                    </a:lnTo>
                    <a:lnTo>
                      <a:pt x="596" y="1414"/>
                    </a:lnTo>
                    <a:lnTo>
                      <a:pt x="555" y="1414"/>
                    </a:lnTo>
                    <a:lnTo>
                      <a:pt x="522" y="1414"/>
                    </a:lnTo>
                    <a:lnTo>
                      <a:pt x="481" y="1414"/>
                    </a:lnTo>
                    <a:lnTo>
                      <a:pt x="449" y="1414"/>
                    </a:lnTo>
                    <a:lnTo>
                      <a:pt x="416" y="1414"/>
                    </a:lnTo>
                    <a:lnTo>
                      <a:pt x="375" y="1414"/>
                    </a:lnTo>
                    <a:lnTo>
                      <a:pt x="343" y="1414"/>
                    </a:lnTo>
                    <a:lnTo>
                      <a:pt x="310" y="1414"/>
                    </a:lnTo>
                    <a:lnTo>
                      <a:pt x="277" y="1414"/>
                    </a:lnTo>
                    <a:lnTo>
                      <a:pt x="253" y="1414"/>
                    </a:lnTo>
                    <a:lnTo>
                      <a:pt x="220" y="1414"/>
                    </a:lnTo>
                    <a:lnTo>
                      <a:pt x="187" y="1414"/>
                    </a:lnTo>
                    <a:lnTo>
                      <a:pt x="155" y="1414"/>
                    </a:lnTo>
                    <a:lnTo>
                      <a:pt x="130" y="1414"/>
                    </a:lnTo>
                    <a:lnTo>
                      <a:pt x="98" y="1414"/>
                    </a:lnTo>
                    <a:lnTo>
                      <a:pt x="73" y="1414"/>
                    </a:lnTo>
                    <a:lnTo>
                      <a:pt x="49" y="1414"/>
                    </a:lnTo>
                    <a:lnTo>
                      <a:pt x="24" y="1414"/>
                    </a:lnTo>
                    <a:lnTo>
                      <a:pt x="0" y="1414"/>
                    </a:lnTo>
                    <a:lnTo>
                      <a:pt x="0" y="1365"/>
                    </a:lnTo>
                    <a:lnTo>
                      <a:pt x="0" y="1315"/>
                    </a:lnTo>
                    <a:lnTo>
                      <a:pt x="0" y="1266"/>
                    </a:lnTo>
                    <a:lnTo>
                      <a:pt x="0" y="1217"/>
                    </a:lnTo>
                    <a:lnTo>
                      <a:pt x="8" y="1168"/>
                    </a:lnTo>
                    <a:lnTo>
                      <a:pt x="8" y="1119"/>
                    </a:lnTo>
                    <a:lnTo>
                      <a:pt x="16" y="1070"/>
                    </a:lnTo>
                    <a:lnTo>
                      <a:pt x="24" y="1021"/>
                    </a:lnTo>
                    <a:lnTo>
                      <a:pt x="24" y="972"/>
                    </a:lnTo>
                    <a:lnTo>
                      <a:pt x="32" y="923"/>
                    </a:lnTo>
                    <a:lnTo>
                      <a:pt x="40" y="874"/>
                    </a:lnTo>
                    <a:lnTo>
                      <a:pt x="49" y="825"/>
                    </a:lnTo>
                    <a:lnTo>
                      <a:pt x="57" y="776"/>
                    </a:lnTo>
                    <a:lnTo>
                      <a:pt x="73" y="727"/>
                    </a:lnTo>
                    <a:lnTo>
                      <a:pt x="81" y="687"/>
                    </a:lnTo>
                    <a:lnTo>
                      <a:pt x="89" y="637"/>
                    </a:lnTo>
                    <a:lnTo>
                      <a:pt x="106" y="588"/>
                    </a:lnTo>
                    <a:lnTo>
                      <a:pt x="114" y="539"/>
                    </a:lnTo>
                    <a:lnTo>
                      <a:pt x="130" y="490"/>
                    </a:lnTo>
                    <a:lnTo>
                      <a:pt x="147" y="450"/>
                    </a:lnTo>
                    <a:lnTo>
                      <a:pt x="163" y="401"/>
                    </a:lnTo>
                    <a:lnTo>
                      <a:pt x="179" y="352"/>
                    </a:lnTo>
                    <a:lnTo>
                      <a:pt x="196" y="311"/>
                    </a:lnTo>
                    <a:lnTo>
                      <a:pt x="212" y="262"/>
                    </a:lnTo>
                    <a:lnTo>
                      <a:pt x="228" y="221"/>
                    </a:lnTo>
                    <a:lnTo>
                      <a:pt x="245" y="172"/>
                    </a:lnTo>
                    <a:lnTo>
                      <a:pt x="261" y="131"/>
                    </a:lnTo>
                    <a:lnTo>
                      <a:pt x="285" y="82"/>
                    </a:lnTo>
                    <a:lnTo>
                      <a:pt x="302" y="41"/>
                    </a:lnTo>
                    <a:lnTo>
                      <a:pt x="326"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3" name="Freeform 20"/>
              <p:cNvSpPr>
                <a:spLocks noChangeArrowheads="1"/>
              </p:cNvSpPr>
              <p:nvPr/>
            </p:nvSpPr>
            <p:spPr bwMode="auto">
              <a:xfrm>
                <a:off x="2268" y="1965"/>
                <a:ext cx="520" cy="482"/>
              </a:xfrm>
              <a:custGeom>
                <a:avLst/>
                <a:gdLst>
                  <a:gd name="T0" fmla="*/ 31 w 1413"/>
                  <a:gd name="T1" fmla="*/ 0 h 1414"/>
                  <a:gd name="T2" fmla="*/ 41 w 1413"/>
                  <a:gd name="T3" fmla="*/ 0 h 1414"/>
                  <a:gd name="T4" fmla="*/ 51 w 1413"/>
                  <a:gd name="T5" fmla="*/ 0 h 1414"/>
                  <a:gd name="T6" fmla="*/ 62 w 1413"/>
                  <a:gd name="T7" fmla="*/ 0 h 1414"/>
                  <a:gd name="T8" fmla="*/ 73 w 1413"/>
                  <a:gd name="T9" fmla="*/ 0 h 1414"/>
                  <a:gd name="T10" fmla="*/ 83 w 1413"/>
                  <a:gd name="T11" fmla="*/ 0 h 1414"/>
                  <a:gd name="T12" fmla="*/ 94 w 1413"/>
                  <a:gd name="T13" fmla="*/ 0 h 1414"/>
                  <a:gd name="T14" fmla="*/ 105 w 1413"/>
                  <a:gd name="T15" fmla="*/ 0 h 1414"/>
                  <a:gd name="T16" fmla="*/ 117 w 1413"/>
                  <a:gd name="T17" fmla="*/ 0 h 1414"/>
                  <a:gd name="T18" fmla="*/ 128 w 1413"/>
                  <a:gd name="T19" fmla="*/ 0 h 1414"/>
                  <a:gd name="T20" fmla="*/ 139 w 1413"/>
                  <a:gd name="T21" fmla="*/ 0 h 1414"/>
                  <a:gd name="T22" fmla="*/ 152 w 1413"/>
                  <a:gd name="T23" fmla="*/ 0 h 1414"/>
                  <a:gd name="T24" fmla="*/ 163 w 1413"/>
                  <a:gd name="T25" fmla="*/ 0 h 1414"/>
                  <a:gd name="T26" fmla="*/ 175 w 1413"/>
                  <a:gd name="T27" fmla="*/ 0 h 1414"/>
                  <a:gd name="T28" fmla="*/ 186 w 1413"/>
                  <a:gd name="T29" fmla="*/ 0 h 1414"/>
                  <a:gd name="T30" fmla="*/ 191 w 1413"/>
                  <a:gd name="T31" fmla="*/ 5 h 1414"/>
                  <a:gd name="T32" fmla="*/ 191 w 1413"/>
                  <a:gd name="T33" fmla="*/ 15 h 1414"/>
                  <a:gd name="T34" fmla="*/ 191 w 1413"/>
                  <a:gd name="T35" fmla="*/ 26 h 1414"/>
                  <a:gd name="T36" fmla="*/ 191 w 1413"/>
                  <a:gd name="T37" fmla="*/ 36 h 1414"/>
                  <a:gd name="T38" fmla="*/ 191 w 1413"/>
                  <a:gd name="T39" fmla="*/ 47 h 1414"/>
                  <a:gd name="T40" fmla="*/ 191 w 1413"/>
                  <a:gd name="T41" fmla="*/ 57 h 1414"/>
                  <a:gd name="T42" fmla="*/ 191 w 1413"/>
                  <a:gd name="T43" fmla="*/ 68 h 1414"/>
                  <a:gd name="T44" fmla="*/ 191 w 1413"/>
                  <a:gd name="T45" fmla="*/ 80 h 1414"/>
                  <a:gd name="T46" fmla="*/ 191 w 1413"/>
                  <a:gd name="T47" fmla="*/ 90 h 1414"/>
                  <a:gd name="T48" fmla="*/ 191 w 1413"/>
                  <a:gd name="T49" fmla="*/ 102 h 1414"/>
                  <a:gd name="T50" fmla="*/ 191 w 1413"/>
                  <a:gd name="T51" fmla="*/ 113 h 1414"/>
                  <a:gd name="T52" fmla="*/ 191 w 1413"/>
                  <a:gd name="T53" fmla="*/ 124 h 1414"/>
                  <a:gd name="T54" fmla="*/ 191 w 1413"/>
                  <a:gd name="T55" fmla="*/ 136 h 1414"/>
                  <a:gd name="T56" fmla="*/ 191 w 1413"/>
                  <a:gd name="T57" fmla="*/ 147 h 1414"/>
                  <a:gd name="T58" fmla="*/ 191 w 1413"/>
                  <a:gd name="T59" fmla="*/ 159 h 1414"/>
                  <a:gd name="T60" fmla="*/ 185 w 1413"/>
                  <a:gd name="T61" fmla="*/ 164 h 1414"/>
                  <a:gd name="T62" fmla="*/ 171 w 1413"/>
                  <a:gd name="T63" fmla="*/ 164 h 1414"/>
                  <a:gd name="T64" fmla="*/ 158 w 1413"/>
                  <a:gd name="T65" fmla="*/ 164 h 1414"/>
                  <a:gd name="T66" fmla="*/ 145 w 1413"/>
                  <a:gd name="T67" fmla="*/ 164 h 1414"/>
                  <a:gd name="T68" fmla="*/ 132 w 1413"/>
                  <a:gd name="T69" fmla="*/ 164 h 1414"/>
                  <a:gd name="T70" fmla="*/ 118 w 1413"/>
                  <a:gd name="T71" fmla="*/ 164 h 1414"/>
                  <a:gd name="T72" fmla="*/ 105 w 1413"/>
                  <a:gd name="T73" fmla="*/ 164 h 1414"/>
                  <a:gd name="T74" fmla="*/ 92 w 1413"/>
                  <a:gd name="T75" fmla="*/ 164 h 1414"/>
                  <a:gd name="T76" fmla="*/ 79 w 1413"/>
                  <a:gd name="T77" fmla="*/ 164 h 1414"/>
                  <a:gd name="T78" fmla="*/ 66 w 1413"/>
                  <a:gd name="T79" fmla="*/ 164 h 1414"/>
                  <a:gd name="T80" fmla="*/ 54 w 1413"/>
                  <a:gd name="T81" fmla="*/ 164 h 1414"/>
                  <a:gd name="T82" fmla="*/ 42 w 1413"/>
                  <a:gd name="T83" fmla="*/ 164 h 1414"/>
                  <a:gd name="T84" fmla="*/ 30 w 1413"/>
                  <a:gd name="T85" fmla="*/ 164 h 1414"/>
                  <a:gd name="T86" fmla="*/ 18 w 1413"/>
                  <a:gd name="T87" fmla="*/ 164 h 1414"/>
                  <a:gd name="T88" fmla="*/ 6 w 1413"/>
                  <a:gd name="T89" fmla="*/ 164 h 1414"/>
                  <a:gd name="T90" fmla="*/ 0 w 1413"/>
                  <a:gd name="T91" fmla="*/ 159 h 1414"/>
                  <a:gd name="T92" fmla="*/ 0 w 1413"/>
                  <a:gd name="T93" fmla="*/ 147 h 1414"/>
                  <a:gd name="T94" fmla="*/ 0 w 1413"/>
                  <a:gd name="T95" fmla="*/ 136 h 1414"/>
                  <a:gd name="T96" fmla="*/ 1 w 1413"/>
                  <a:gd name="T97" fmla="*/ 124 h 1414"/>
                  <a:gd name="T98" fmla="*/ 2 w 1413"/>
                  <a:gd name="T99" fmla="*/ 113 h 1414"/>
                  <a:gd name="T100" fmla="*/ 3 w 1413"/>
                  <a:gd name="T101" fmla="*/ 102 h 1414"/>
                  <a:gd name="T102" fmla="*/ 4 w 1413"/>
                  <a:gd name="T103" fmla="*/ 90 h 1414"/>
                  <a:gd name="T104" fmla="*/ 7 w 1413"/>
                  <a:gd name="T105" fmla="*/ 80 h 1414"/>
                  <a:gd name="T106" fmla="*/ 8 w 1413"/>
                  <a:gd name="T107" fmla="*/ 68 h 1414"/>
                  <a:gd name="T108" fmla="*/ 10 w 1413"/>
                  <a:gd name="T109" fmla="*/ 57 h 1414"/>
                  <a:gd name="T110" fmla="*/ 12 w 1413"/>
                  <a:gd name="T111" fmla="*/ 47 h 1414"/>
                  <a:gd name="T112" fmla="*/ 15 w 1413"/>
                  <a:gd name="T113" fmla="*/ 36 h 1414"/>
                  <a:gd name="T114" fmla="*/ 18 w 1413"/>
                  <a:gd name="T115" fmla="*/ 26 h 1414"/>
                  <a:gd name="T116" fmla="*/ 21 w 1413"/>
                  <a:gd name="T117" fmla="*/ 15 h 1414"/>
                  <a:gd name="T118" fmla="*/ 23 w 1413"/>
                  <a:gd name="T119" fmla="*/ 5 h 1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13" h="1414">
                    <a:moveTo>
                      <a:pt x="188" y="0"/>
                    </a:moveTo>
                    <a:lnTo>
                      <a:pt x="228" y="0"/>
                    </a:lnTo>
                    <a:lnTo>
                      <a:pt x="261" y="0"/>
                    </a:lnTo>
                    <a:lnTo>
                      <a:pt x="302" y="0"/>
                    </a:lnTo>
                    <a:lnTo>
                      <a:pt x="343" y="0"/>
                    </a:lnTo>
                    <a:lnTo>
                      <a:pt x="375" y="0"/>
                    </a:lnTo>
                    <a:lnTo>
                      <a:pt x="416" y="0"/>
                    </a:lnTo>
                    <a:lnTo>
                      <a:pt x="457" y="0"/>
                    </a:lnTo>
                    <a:lnTo>
                      <a:pt x="498" y="0"/>
                    </a:lnTo>
                    <a:lnTo>
                      <a:pt x="539" y="0"/>
                    </a:lnTo>
                    <a:lnTo>
                      <a:pt x="571" y="0"/>
                    </a:lnTo>
                    <a:lnTo>
                      <a:pt x="612" y="0"/>
                    </a:lnTo>
                    <a:lnTo>
                      <a:pt x="653" y="0"/>
                    </a:lnTo>
                    <a:lnTo>
                      <a:pt x="694" y="0"/>
                    </a:lnTo>
                    <a:lnTo>
                      <a:pt x="735" y="0"/>
                    </a:lnTo>
                    <a:lnTo>
                      <a:pt x="776" y="0"/>
                    </a:lnTo>
                    <a:lnTo>
                      <a:pt x="825" y="0"/>
                    </a:lnTo>
                    <a:lnTo>
                      <a:pt x="865" y="0"/>
                    </a:lnTo>
                    <a:lnTo>
                      <a:pt x="906" y="0"/>
                    </a:lnTo>
                    <a:lnTo>
                      <a:pt x="947" y="0"/>
                    </a:lnTo>
                    <a:lnTo>
                      <a:pt x="988" y="0"/>
                    </a:lnTo>
                    <a:lnTo>
                      <a:pt x="1029" y="0"/>
                    </a:lnTo>
                    <a:lnTo>
                      <a:pt x="1070" y="0"/>
                    </a:lnTo>
                    <a:lnTo>
                      <a:pt x="1119" y="0"/>
                    </a:lnTo>
                    <a:lnTo>
                      <a:pt x="1159" y="0"/>
                    </a:lnTo>
                    <a:lnTo>
                      <a:pt x="1200" y="0"/>
                    </a:lnTo>
                    <a:lnTo>
                      <a:pt x="1241" y="0"/>
                    </a:lnTo>
                    <a:lnTo>
                      <a:pt x="1290" y="0"/>
                    </a:lnTo>
                    <a:lnTo>
                      <a:pt x="1331" y="0"/>
                    </a:lnTo>
                    <a:lnTo>
                      <a:pt x="1372" y="0"/>
                    </a:lnTo>
                    <a:lnTo>
                      <a:pt x="1413" y="0"/>
                    </a:lnTo>
                    <a:lnTo>
                      <a:pt x="1413" y="41"/>
                    </a:lnTo>
                    <a:lnTo>
                      <a:pt x="1413" y="82"/>
                    </a:lnTo>
                    <a:lnTo>
                      <a:pt x="1413" y="131"/>
                    </a:lnTo>
                    <a:lnTo>
                      <a:pt x="1413" y="172"/>
                    </a:lnTo>
                    <a:lnTo>
                      <a:pt x="1413" y="221"/>
                    </a:lnTo>
                    <a:lnTo>
                      <a:pt x="1413" y="262"/>
                    </a:lnTo>
                    <a:lnTo>
                      <a:pt x="1413" y="311"/>
                    </a:lnTo>
                    <a:lnTo>
                      <a:pt x="1413" y="352"/>
                    </a:lnTo>
                    <a:lnTo>
                      <a:pt x="1413" y="401"/>
                    </a:lnTo>
                    <a:lnTo>
                      <a:pt x="1413" y="450"/>
                    </a:lnTo>
                    <a:lnTo>
                      <a:pt x="1413" y="490"/>
                    </a:lnTo>
                    <a:lnTo>
                      <a:pt x="1413" y="539"/>
                    </a:lnTo>
                    <a:lnTo>
                      <a:pt x="1413" y="588"/>
                    </a:lnTo>
                    <a:lnTo>
                      <a:pt x="1413" y="637"/>
                    </a:lnTo>
                    <a:lnTo>
                      <a:pt x="1413" y="687"/>
                    </a:lnTo>
                    <a:lnTo>
                      <a:pt x="1413" y="727"/>
                    </a:lnTo>
                    <a:lnTo>
                      <a:pt x="1413" y="776"/>
                    </a:lnTo>
                    <a:lnTo>
                      <a:pt x="1413" y="825"/>
                    </a:lnTo>
                    <a:lnTo>
                      <a:pt x="1413" y="874"/>
                    </a:lnTo>
                    <a:lnTo>
                      <a:pt x="1413" y="923"/>
                    </a:lnTo>
                    <a:lnTo>
                      <a:pt x="1413" y="972"/>
                    </a:lnTo>
                    <a:lnTo>
                      <a:pt x="1413" y="1021"/>
                    </a:lnTo>
                    <a:lnTo>
                      <a:pt x="1413" y="1070"/>
                    </a:lnTo>
                    <a:lnTo>
                      <a:pt x="1413" y="1119"/>
                    </a:lnTo>
                    <a:lnTo>
                      <a:pt x="1413" y="1168"/>
                    </a:lnTo>
                    <a:lnTo>
                      <a:pt x="1413" y="1217"/>
                    </a:lnTo>
                    <a:lnTo>
                      <a:pt x="1413" y="1266"/>
                    </a:lnTo>
                    <a:lnTo>
                      <a:pt x="1413" y="1315"/>
                    </a:lnTo>
                    <a:lnTo>
                      <a:pt x="1413" y="1365"/>
                    </a:lnTo>
                    <a:lnTo>
                      <a:pt x="1413" y="1414"/>
                    </a:lnTo>
                    <a:lnTo>
                      <a:pt x="1364" y="1414"/>
                    </a:lnTo>
                    <a:lnTo>
                      <a:pt x="1315" y="1414"/>
                    </a:lnTo>
                    <a:lnTo>
                      <a:pt x="1266" y="1414"/>
                    </a:lnTo>
                    <a:lnTo>
                      <a:pt x="1217" y="1414"/>
                    </a:lnTo>
                    <a:lnTo>
                      <a:pt x="1168" y="1414"/>
                    </a:lnTo>
                    <a:lnTo>
                      <a:pt x="1119" y="1414"/>
                    </a:lnTo>
                    <a:lnTo>
                      <a:pt x="1070" y="1414"/>
                    </a:lnTo>
                    <a:lnTo>
                      <a:pt x="1021" y="1414"/>
                    </a:lnTo>
                    <a:lnTo>
                      <a:pt x="972" y="1414"/>
                    </a:lnTo>
                    <a:lnTo>
                      <a:pt x="923" y="1414"/>
                    </a:lnTo>
                    <a:lnTo>
                      <a:pt x="874" y="1414"/>
                    </a:lnTo>
                    <a:lnTo>
                      <a:pt x="825" y="1414"/>
                    </a:lnTo>
                    <a:lnTo>
                      <a:pt x="776" y="1414"/>
                    </a:lnTo>
                    <a:lnTo>
                      <a:pt x="727" y="1414"/>
                    </a:lnTo>
                    <a:lnTo>
                      <a:pt x="678" y="1414"/>
                    </a:lnTo>
                    <a:lnTo>
                      <a:pt x="637" y="1414"/>
                    </a:lnTo>
                    <a:lnTo>
                      <a:pt x="588" y="1414"/>
                    </a:lnTo>
                    <a:lnTo>
                      <a:pt x="539" y="1414"/>
                    </a:lnTo>
                    <a:lnTo>
                      <a:pt x="490" y="1414"/>
                    </a:lnTo>
                    <a:lnTo>
                      <a:pt x="449" y="1414"/>
                    </a:lnTo>
                    <a:lnTo>
                      <a:pt x="400" y="1414"/>
                    </a:lnTo>
                    <a:lnTo>
                      <a:pt x="351" y="1414"/>
                    </a:lnTo>
                    <a:lnTo>
                      <a:pt x="310" y="1414"/>
                    </a:lnTo>
                    <a:lnTo>
                      <a:pt x="261" y="1414"/>
                    </a:lnTo>
                    <a:lnTo>
                      <a:pt x="220" y="1414"/>
                    </a:lnTo>
                    <a:lnTo>
                      <a:pt x="171" y="1414"/>
                    </a:lnTo>
                    <a:lnTo>
                      <a:pt x="130" y="1414"/>
                    </a:lnTo>
                    <a:lnTo>
                      <a:pt x="81" y="1414"/>
                    </a:lnTo>
                    <a:lnTo>
                      <a:pt x="41" y="1414"/>
                    </a:lnTo>
                    <a:lnTo>
                      <a:pt x="0" y="1414"/>
                    </a:lnTo>
                    <a:lnTo>
                      <a:pt x="0" y="1365"/>
                    </a:lnTo>
                    <a:lnTo>
                      <a:pt x="0" y="1315"/>
                    </a:lnTo>
                    <a:lnTo>
                      <a:pt x="0" y="1266"/>
                    </a:lnTo>
                    <a:lnTo>
                      <a:pt x="0" y="1217"/>
                    </a:lnTo>
                    <a:lnTo>
                      <a:pt x="0" y="1168"/>
                    </a:lnTo>
                    <a:lnTo>
                      <a:pt x="8" y="1119"/>
                    </a:lnTo>
                    <a:lnTo>
                      <a:pt x="8" y="1070"/>
                    </a:lnTo>
                    <a:lnTo>
                      <a:pt x="8" y="1021"/>
                    </a:lnTo>
                    <a:lnTo>
                      <a:pt x="16" y="972"/>
                    </a:lnTo>
                    <a:lnTo>
                      <a:pt x="16" y="923"/>
                    </a:lnTo>
                    <a:lnTo>
                      <a:pt x="24" y="874"/>
                    </a:lnTo>
                    <a:lnTo>
                      <a:pt x="32" y="825"/>
                    </a:lnTo>
                    <a:lnTo>
                      <a:pt x="32" y="776"/>
                    </a:lnTo>
                    <a:lnTo>
                      <a:pt x="41" y="727"/>
                    </a:lnTo>
                    <a:lnTo>
                      <a:pt x="49" y="687"/>
                    </a:lnTo>
                    <a:lnTo>
                      <a:pt x="49" y="637"/>
                    </a:lnTo>
                    <a:lnTo>
                      <a:pt x="57" y="588"/>
                    </a:lnTo>
                    <a:lnTo>
                      <a:pt x="65" y="539"/>
                    </a:lnTo>
                    <a:lnTo>
                      <a:pt x="73" y="490"/>
                    </a:lnTo>
                    <a:lnTo>
                      <a:pt x="81" y="450"/>
                    </a:lnTo>
                    <a:lnTo>
                      <a:pt x="90" y="401"/>
                    </a:lnTo>
                    <a:lnTo>
                      <a:pt x="98" y="352"/>
                    </a:lnTo>
                    <a:lnTo>
                      <a:pt x="114" y="311"/>
                    </a:lnTo>
                    <a:lnTo>
                      <a:pt x="122" y="262"/>
                    </a:lnTo>
                    <a:lnTo>
                      <a:pt x="130" y="221"/>
                    </a:lnTo>
                    <a:lnTo>
                      <a:pt x="139" y="172"/>
                    </a:lnTo>
                    <a:lnTo>
                      <a:pt x="155" y="131"/>
                    </a:lnTo>
                    <a:lnTo>
                      <a:pt x="163" y="82"/>
                    </a:lnTo>
                    <a:lnTo>
                      <a:pt x="171" y="41"/>
                    </a:lnTo>
                    <a:lnTo>
                      <a:pt x="188"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4" name="Freeform 21"/>
              <p:cNvSpPr>
                <a:spLocks noChangeArrowheads="1"/>
              </p:cNvSpPr>
              <p:nvPr/>
            </p:nvSpPr>
            <p:spPr bwMode="auto">
              <a:xfrm>
                <a:off x="2787" y="1965"/>
                <a:ext cx="523" cy="482"/>
              </a:xfrm>
              <a:custGeom>
                <a:avLst/>
                <a:gdLst>
                  <a:gd name="T0" fmla="*/ 7 w 1421"/>
                  <a:gd name="T1" fmla="*/ 0 h 1414"/>
                  <a:gd name="T2" fmla="*/ 18 w 1421"/>
                  <a:gd name="T3" fmla="*/ 0 h 1414"/>
                  <a:gd name="T4" fmla="*/ 30 w 1421"/>
                  <a:gd name="T5" fmla="*/ 0 h 1414"/>
                  <a:gd name="T6" fmla="*/ 41 w 1421"/>
                  <a:gd name="T7" fmla="*/ 0 h 1414"/>
                  <a:gd name="T8" fmla="*/ 52 w 1421"/>
                  <a:gd name="T9" fmla="*/ 0 h 1414"/>
                  <a:gd name="T10" fmla="*/ 64 w 1421"/>
                  <a:gd name="T11" fmla="*/ 0 h 1414"/>
                  <a:gd name="T12" fmla="*/ 75 w 1421"/>
                  <a:gd name="T13" fmla="*/ 0 h 1414"/>
                  <a:gd name="T14" fmla="*/ 86 w 1421"/>
                  <a:gd name="T15" fmla="*/ 0 h 1414"/>
                  <a:gd name="T16" fmla="*/ 97 w 1421"/>
                  <a:gd name="T17" fmla="*/ 0 h 1414"/>
                  <a:gd name="T18" fmla="*/ 108 w 1421"/>
                  <a:gd name="T19" fmla="*/ 0 h 1414"/>
                  <a:gd name="T20" fmla="*/ 120 w 1421"/>
                  <a:gd name="T21" fmla="*/ 0 h 1414"/>
                  <a:gd name="T22" fmla="*/ 130 w 1421"/>
                  <a:gd name="T23" fmla="*/ 0 h 1414"/>
                  <a:gd name="T24" fmla="*/ 141 w 1421"/>
                  <a:gd name="T25" fmla="*/ 0 h 1414"/>
                  <a:gd name="T26" fmla="*/ 151 w 1421"/>
                  <a:gd name="T27" fmla="*/ 0 h 1414"/>
                  <a:gd name="T28" fmla="*/ 162 w 1421"/>
                  <a:gd name="T29" fmla="*/ 0 h 1414"/>
                  <a:gd name="T30" fmla="*/ 168 w 1421"/>
                  <a:gd name="T31" fmla="*/ 5 h 1414"/>
                  <a:gd name="T32" fmla="*/ 172 w 1421"/>
                  <a:gd name="T33" fmla="*/ 15 h 1414"/>
                  <a:gd name="T34" fmla="*/ 175 w 1421"/>
                  <a:gd name="T35" fmla="*/ 26 h 1414"/>
                  <a:gd name="T36" fmla="*/ 177 w 1421"/>
                  <a:gd name="T37" fmla="*/ 36 h 1414"/>
                  <a:gd name="T38" fmla="*/ 179 w 1421"/>
                  <a:gd name="T39" fmla="*/ 47 h 1414"/>
                  <a:gd name="T40" fmla="*/ 181 w 1421"/>
                  <a:gd name="T41" fmla="*/ 57 h 1414"/>
                  <a:gd name="T42" fmla="*/ 184 w 1421"/>
                  <a:gd name="T43" fmla="*/ 68 h 1414"/>
                  <a:gd name="T44" fmla="*/ 186 w 1421"/>
                  <a:gd name="T45" fmla="*/ 80 h 1414"/>
                  <a:gd name="T46" fmla="*/ 187 w 1421"/>
                  <a:gd name="T47" fmla="*/ 90 h 1414"/>
                  <a:gd name="T48" fmla="*/ 189 w 1421"/>
                  <a:gd name="T49" fmla="*/ 102 h 1414"/>
                  <a:gd name="T50" fmla="*/ 190 w 1421"/>
                  <a:gd name="T51" fmla="*/ 113 h 1414"/>
                  <a:gd name="T52" fmla="*/ 191 w 1421"/>
                  <a:gd name="T53" fmla="*/ 124 h 1414"/>
                  <a:gd name="T54" fmla="*/ 191 w 1421"/>
                  <a:gd name="T55" fmla="*/ 136 h 1414"/>
                  <a:gd name="T56" fmla="*/ 192 w 1421"/>
                  <a:gd name="T57" fmla="*/ 147 h 1414"/>
                  <a:gd name="T58" fmla="*/ 192 w 1421"/>
                  <a:gd name="T59" fmla="*/ 159 h 1414"/>
                  <a:gd name="T60" fmla="*/ 187 w 1421"/>
                  <a:gd name="T61" fmla="*/ 164 h 1414"/>
                  <a:gd name="T62" fmla="*/ 175 w 1421"/>
                  <a:gd name="T63" fmla="*/ 164 h 1414"/>
                  <a:gd name="T64" fmla="*/ 163 w 1421"/>
                  <a:gd name="T65" fmla="*/ 164 h 1414"/>
                  <a:gd name="T66" fmla="*/ 151 w 1421"/>
                  <a:gd name="T67" fmla="*/ 164 h 1414"/>
                  <a:gd name="T68" fmla="*/ 138 w 1421"/>
                  <a:gd name="T69" fmla="*/ 164 h 1414"/>
                  <a:gd name="T70" fmla="*/ 125 w 1421"/>
                  <a:gd name="T71" fmla="*/ 164 h 1414"/>
                  <a:gd name="T72" fmla="*/ 113 w 1421"/>
                  <a:gd name="T73" fmla="*/ 164 h 1414"/>
                  <a:gd name="T74" fmla="*/ 100 w 1421"/>
                  <a:gd name="T75" fmla="*/ 164 h 1414"/>
                  <a:gd name="T76" fmla="*/ 86 w 1421"/>
                  <a:gd name="T77" fmla="*/ 164 h 1414"/>
                  <a:gd name="T78" fmla="*/ 74 w 1421"/>
                  <a:gd name="T79" fmla="*/ 164 h 1414"/>
                  <a:gd name="T80" fmla="*/ 61 w 1421"/>
                  <a:gd name="T81" fmla="*/ 164 h 1414"/>
                  <a:gd name="T82" fmla="*/ 47 w 1421"/>
                  <a:gd name="T83" fmla="*/ 164 h 1414"/>
                  <a:gd name="T84" fmla="*/ 34 w 1421"/>
                  <a:gd name="T85" fmla="*/ 164 h 1414"/>
                  <a:gd name="T86" fmla="*/ 20 w 1421"/>
                  <a:gd name="T87" fmla="*/ 164 h 1414"/>
                  <a:gd name="T88" fmla="*/ 7 w 1421"/>
                  <a:gd name="T89" fmla="*/ 164 h 1414"/>
                  <a:gd name="T90" fmla="*/ 0 w 1421"/>
                  <a:gd name="T91" fmla="*/ 159 h 1414"/>
                  <a:gd name="T92" fmla="*/ 0 w 1421"/>
                  <a:gd name="T93" fmla="*/ 147 h 1414"/>
                  <a:gd name="T94" fmla="*/ 0 w 1421"/>
                  <a:gd name="T95" fmla="*/ 136 h 1414"/>
                  <a:gd name="T96" fmla="*/ 0 w 1421"/>
                  <a:gd name="T97" fmla="*/ 124 h 1414"/>
                  <a:gd name="T98" fmla="*/ 0 w 1421"/>
                  <a:gd name="T99" fmla="*/ 113 h 1414"/>
                  <a:gd name="T100" fmla="*/ 0 w 1421"/>
                  <a:gd name="T101" fmla="*/ 102 h 1414"/>
                  <a:gd name="T102" fmla="*/ 0 w 1421"/>
                  <a:gd name="T103" fmla="*/ 90 h 1414"/>
                  <a:gd name="T104" fmla="*/ 0 w 1421"/>
                  <a:gd name="T105" fmla="*/ 80 h 1414"/>
                  <a:gd name="T106" fmla="*/ 0 w 1421"/>
                  <a:gd name="T107" fmla="*/ 68 h 1414"/>
                  <a:gd name="T108" fmla="*/ 0 w 1421"/>
                  <a:gd name="T109" fmla="*/ 57 h 1414"/>
                  <a:gd name="T110" fmla="*/ 0 w 1421"/>
                  <a:gd name="T111" fmla="*/ 47 h 1414"/>
                  <a:gd name="T112" fmla="*/ 0 w 1421"/>
                  <a:gd name="T113" fmla="*/ 36 h 1414"/>
                  <a:gd name="T114" fmla="*/ 0 w 1421"/>
                  <a:gd name="T115" fmla="*/ 26 h 1414"/>
                  <a:gd name="T116" fmla="*/ 0 w 1421"/>
                  <a:gd name="T117" fmla="*/ 15 h 1414"/>
                  <a:gd name="T118" fmla="*/ 0 w 1421"/>
                  <a:gd name="T119" fmla="*/ 5 h 1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1" h="1414">
                    <a:moveTo>
                      <a:pt x="0" y="0"/>
                    </a:moveTo>
                    <a:lnTo>
                      <a:pt x="49" y="0"/>
                    </a:lnTo>
                    <a:lnTo>
                      <a:pt x="89" y="0"/>
                    </a:lnTo>
                    <a:lnTo>
                      <a:pt x="130" y="0"/>
                    </a:lnTo>
                    <a:lnTo>
                      <a:pt x="171" y="0"/>
                    </a:lnTo>
                    <a:lnTo>
                      <a:pt x="220" y="0"/>
                    </a:lnTo>
                    <a:lnTo>
                      <a:pt x="261" y="0"/>
                    </a:lnTo>
                    <a:lnTo>
                      <a:pt x="302" y="0"/>
                    </a:lnTo>
                    <a:lnTo>
                      <a:pt x="343" y="0"/>
                    </a:lnTo>
                    <a:lnTo>
                      <a:pt x="383" y="0"/>
                    </a:lnTo>
                    <a:lnTo>
                      <a:pt x="432" y="0"/>
                    </a:lnTo>
                    <a:lnTo>
                      <a:pt x="473" y="0"/>
                    </a:lnTo>
                    <a:lnTo>
                      <a:pt x="514" y="0"/>
                    </a:lnTo>
                    <a:lnTo>
                      <a:pt x="555" y="0"/>
                    </a:lnTo>
                    <a:lnTo>
                      <a:pt x="596" y="0"/>
                    </a:lnTo>
                    <a:lnTo>
                      <a:pt x="637" y="0"/>
                    </a:lnTo>
                    <a:lnTo>
                      <a:pt x="677" y="0"/>
                    </a:lnTo>
                    <a:lnTo>
                      <a:pt x="718" y="0"/>
                    </a:lnTo>
                    <a:lnTo>
                      <a:pt x="759" y="0"/>
                    </a:lnTo>
                    <a:lnTo>
                      <a:pt x="800" y="0"/>
                    </a:lnTo>
                    <a:lnTo>
                      <a:pt x="841" y="0"/>
                    </a:lnTo>
                    <a:lnTo>
                      <a:pt x="882" y="0"/>
                    </a:lnTo>
                    <a:lnTo>
                      <a:pt x="922" y="0"/>
                    </a:lnTo>
                    <a:lnTo>
                      <a:pt x="963" y="0"/>
                    </a:lnTo>
                    <a:lnTo>
                      <a:pt x="1004" y="0"/>
                    </a:lnTo>
                    <a:lnTo>
                      <a:pt x="1037" y="0"/>
                    </a:lnTo>
                    <a:lnTo>
                      <a:pt x="1078" y="0"/>
                    </a:lnTo>
                    <a:lnTo>
                      <a:pt x="1118" y="0"/>
                    </a:lnTo>
                    <a:lnTo>
                      <a:pt x="1151" y="0"/>
                    </a:lnTo>
                    <a:lnTo>
                      <a:pt x="1192" y="0"/>
                    </a:lnTo>
                    <a:lnTo>
                      <a:pt x="1233" y="0"/>
                    </a:lnTo>
                    <a:lnTo>
                      <a:pt x="1241" y="41"/>
                    </a:lnTo>
                    <a:lnTo>
                      <a:pt x="1257" y="82"/>
                    </a:lnTo>
                    <a:lnTo>
                      <a:pt x="1265" y="131"/>
                    </a:lnTo>
                    <a:lnTo>
                      <a:pt x="1274" y="172"/>
                    </a:lnTo>
                    <a:lnTo>
                      <a:pt x="1290" y="221"/>
                    </a:lnTo>
                    <a:lnTo>
                      <a:pt x="1298" y="262"/>
                    </a:lnTo>
                    <a:lnTo>
                      <a:pt x="1306" y="311"/>
                    </a:lnTo>
                    <a:lnTo>
                      <a:pt x="1314" y="352"/>
                    </a:lnTo>
                    <a:lnTo>
                      <a:pt x="1323" y="401"/>
                    </a:lnTo>
                    <a:lnTo>
                      <a:pt x="1331" y="450"/>
                    </a:lnTo>
                    <a:lnTo>
                      <a:pt x="1339" y="490"/>
                    </a:lnTo>
                    <a:lnTo>
                      <a:pt x="1347" y="539"/>
                    </a:lnTo>
                    <a:lnTo>
                      <a:pt x="1355" y="588"/>
                    </a:lnTo>
                    <a:lnTo>
                      <a:pt x="1363" y="637"/>
                    </a:lnTo>
                    <a:lnTo>
                      <a:pt x="1372" y="687"/>
                    </a:lnTo>
                    <a:lnTo>
                      <a:pt x="1380" y="727"/>
                    </a:lnTo>
                    <a:lnTo>
                      <a:pt x="1380" y="776"/>
                    </a:lnTo>
                    <a:lnTo>
                      <a:pt x="1388" y="825"/>
                    </a:lnTo>
                    <a:lnTo>
                      <a:pt x="1396" y="874"/>
                    </a:lnTo>
                    <a:lnTo>
                      <a:pt x="1396" y="923"/>
                    </a:lnTo>
                    <a:lnTo>
                      <a:pt x="1404" y="972"/>
                    </a:lnTo>
                    <a:lnTo>
                      <a:pt x="1404" y="1021"/>
                    </a:lnTo>
                    <a:lnTo>
                      <a:pt x="1412" y="1070"/>
                    </a:lnTo>
                    <a:lnTo>
                      <a:pt x="1412" y="1119"/>
                    </a:lnTo>
                    <a:lnTo>
                      <a:pt x="1412" y="1168"/>
                    </a:lnTo>
                    <a:lnTo>
                      <a:pt x="1412" y="1217"/>
                    </a:lnTo>
                    <a:lnTo>
                      <a:pt x="1421" y="1266"/>
                    </a:lnTo>
                    <a:lnTo>
                      <a:pt x="1421" y="1315"/>
                    </a:lnTo>
                    <a:lnTo>
                      <a:pt x="1421" y="1365"/>
                    </a:lnTo>
                    <a:lnTo>
                      <a:pt x="1421" y="1414"/>
                    </a:lnTo>
                    <a:lnTo>
                      <a:pt x="1380" y="1414"/>
                    </a:lnTo>
                    <a:lnTo>
                      <a:pt x="1331" y="1414"/>
                    </a:lnTo>
                    <a:lnTo>
                      <a:pt x="1290" y="1414"/>
                    </a:lnTo>
                    <a:lnTo>
                      <a:pt x="1249" y="1414"/>
                    </a:lnTo>
                    <a:lnTo>
                      <a:pt x="1200" y="1414"/>
                    </a:lnTo>
                    <a:lnTo>
                      <a:pt x="1159" y="1414"/>
                    </a:lnTo>
                    <a:lnTo>
                      <a:pt x="1110" y="1414"/>
                    </a:lnTo>
                    <a:lnTo>
                      <a:pt x="1061" y="1414"/>
                    </a:lnTo>
                    <a:lnTo>
                      <a:pt x="1020" y="1414"/>
                    </a:lnTo>
                    <a:lnTo>
                      <a:pt x="971" y="1414"/>
                    </a:lnTo>
                    <a:lnTo>
                      <a:pt x="922" y="1414"/>
                    </a:lnTo>
                    <a:lnTo>
                      <a:pt x="882" y="1414"/>
                    </a:lnTo>
                    <a:lnTo>
                      <a:pt x="833" y="1414"/>
                    </a:lnTo>
                    <a:lnTo>
                      <a:pt x="784" y="1414"/>
                    </a:lnTo>
                    <a:lnTo>
                      <a:pt x="735" y="1414"/>
                    </a:lnTo>
                    <a:lnTo>
                      <a:pt x="686" y="1414"/>
                    </a:lnTo>
                    <a:lnTo>
                      <a:pt x="637" y="1414"/>
                    </a:lnTo>
                    <a:lnTo>
                      <a:pt x="596" y="1414"/>
                    </a:lnTo>
                    <a:lnTo>
                      <a:pt x="547" y="1414"/>
                    </a:lnTo>
                    <a:lnTo>
                      <a:pt x="498" y="1414"/>
                    </a:lnTo>
                    <a:lnTo>
                      <a:pt x="449" y="1414"/>
                    </a:lnTo>
                    <a:lnTo>
                      <a:pt x="400" y="1414"/>
                    </a:lnTo>
                    <a:lnTo>
                      <a:pt x="351" y="1414"/>
                    </a:lnTo>
                    <a:lnTo>
                      <a:pt x="302" y="1414"/>
                    </a:lnTo>
                    <a:lnTo>
                      <a:pt x="253" y="1414"/>
                    </a:lnTo>
                    <a:lnTo>
                      <a:pt x="204" y="1414"/>
                    </a:lnTo>
                    <a:lnTo>
                      <a:pt x="147" y="1414"/>
                    </a:lnTo>
                    <a:lnTo>
                      <a:pt x="98" y="1414"/>
                    </a:lnTo>
                    <a:lnTo>
                      <a:pt x="49" y="1414"/>
                    </a:lnTo>
                    <a:lnTo>
                      <a:pt x="0" y="1414"/>
                    </a:lnTo>
                    <a:lnTo>
                      <a:pt x="0" y="1365"/>
                    </a:lnTo>
                    <a:lnTo>
                      <a:pt x="0" y="1315"/>
                    </a:lnTo>
                    <a:lnTo>
                      <a:pt x="0" y="1266"/>
                    </a:lnTo>
                    <a:lnTo>
                      <a:pt x="0" y="1217"/>
                    </a:lnTo>
                    <a:lnTo>
                      <a:pt x="0" y="1168"/>
                    </a:lnTo>
                    <a:lnTo>
                      <a:pt x="0" y="1119"/>
                    </a:lnTo>
                    <a:lnTo>
                      <a:pt x="0" y="1070"/>
                    </a:lnTo>
                    <a:lnTo>
                      <a:pt x="0" y="1021"/>
                    </a:lnTo>
                    <a:lnTo>
                      <a:pt x="0" y="972"/>
                    </a:lnTo>
                    <a:lnTo>
                      <a:pt x="0" y="923"/>
                    </a:lnTo>
                    <a:lnTo>
                      <a:pt x="0" y="874"/>
                    </a:lnTo>
                    <a:lnTo>
                      <a:pt x="0" y="825"/>
                    </a:lnTo>
                    <a:lnTo>
                      <a:pt x="0" y="776"/>
                    </a:lnTo>
                    <a:lnTo>
                      <a:pt x="0" y="727"/>
                    </a:lnTo>
                    <a:lnTo>
                      <a:pt x="0" y="687"/>
                    </a:lnTo>
                    <a:lnTo>
                      <a:pt x="0" y="637"/>
                    </a:lnTo>
                    <a:lnTo>
                      <a:pt x="0" y="588"/>
                    </a:lnTo>
                    <a:lnTo>
                      <a:pt x="0" y="539"/>
                    </a:lnTo>
                    <a:lnTo>
                      <a:pt x="0" y="490"/>
                    </a:lnTo>
                    <a:lnTo>
                      <a:pt x="0" y="450"/>
                    </a:lnTo>
                    <a:lnTo>
                      <a:pt x="0" y="401"/>
                    </a:lnTo>
                    <a:lnTo>
                      <a:pt x="0" y="352"/>
                    </a:lnTo>
                    <a:lnTo>
                      <a:pt x="0" y="311"/>
                    </a:lnTo>
                    <a:lnTo>
                      <a:pt x="0" y="262"/>
                    </a:lnTo>
                    <a:lnTo>
                      <a:pt x="0" y="221"/>
                    </a:lnTo>
                    <a:lnTo>
                      <a:pt x="0" y="172"/>
                    </a:lnTo>
                    <a:lnTo>
                      <a:pt x="0" y="131"/>
                    </a:lnTo>
                    <a:lnTo>
                      <a:pt x="0" y="82"/>
                    </a:lnTo>
                    <a:lnTo>
                      <a:pt x="0" y="41"/>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5" name="Freeform 22"/>
              <p:cNvSpPr>
                <a:spLocks noChangeArrowheads="1"/>
              </p:cNvSpPr>
              <p:nvPr/>
            </p:nvSpPr>
            <p:spPr bwMode="auto">
              <a:xfrm>
                <a:off x="3241" y="1965"/>
                <a:ext cx="451" cy="482"/>
              </a:xfrm>
              <a:custGeom>
                <a:avLst/>
                <a:gdLst>
                  <a:gd name="T0" fmla="*/ 4 w 1225"/>
                  <a:gd name="T1" fmla="*/ 0 h 1414"/>
                  <a:gd name="T2" fmla="*/ 14 w 1225"/>
                  <a:gd name="T3" fmla="*/ 0 h 1414"/>
                  <a:gd name="T4" fmla="*/ 24 w 1225"/>
                  <a:gd name="T5" fmla="*/ 0 h 1414"/>
                  <a:gd name="T6" fmla="*/ 33 w 1225"/>
                  <a:gd name="T7" fmla="*/ 0 h 1414"/>
                  <a:gd name="T8" fmla="*/ 43 w 1225"/>
                  <a:gd name="T9" fmla="*/ 0 h 1414"/>
                  <a:gd name="T10" fmla="*/ 52 w 1225"/>
                  <a:gd name="T11" fmla="*/ 0 h 1414"/>
                  <a:gd name="T12" fmla="*/ 60 w 1225"/>
                  <a:gd name="T13" fmla="*/ 0 h 1414"/>
                  <a:gd name="T14" fmla="*/ 68 w 1225"/>
                  <a:gd name="T15" fmla="*/ 0 h 1414"/>
                  <a:gd name="T16" fmla="*/ 76 w 1225"/>
                  <a:gd name="T17" fmla="*/ 0 h 1414"/>
                  <a:gd name="T18" fmla="*/ 84 w 1225"/>
                  <a:gd name="T19" fmla="*/ 0 h 1414"/>
                  <a:gd name="T20" fmla="*/ 92 w 1225"/>
                  <a:gd name="T21" fmla="*/ 0 h 1414"/>
                  <a:gd name="T22" fmla="*/ 99 w 1225"/>
                  <a:gd name="T23" fmla="*/ 0 h 1414"/>
                  <a:gd name="T24" fmla="*/ 106 w 1225"/>
                  <a:gd name="T25" fmla="*/ 0 h 1414"/>
                  <a:gd name="T26" fmla="*/ 112 w 1225"/>
                  <a:gd name="T27" fmla="*/ 0 h 1414"/>
                  <a:gd name="T28" fmla="*/ 119 w 1225"/>
                  <a:gd name="T29" fmla="*/ 0 h 1414"/>
                  <a:gd name="T30" fmla="*/ 124 w 1225"/>
                  <a:gd name="T31" fmla="*/ 5 h 1414"/>
                  <a:gd name="T32" fmla="*/ 130 w 1225"/>
                  <a:gd name="T33" fmla="*/ 15 h 1414"/>
                  <a:gd name="T34" fmla="*/ 135 w 1225"/>
                  <a:gd name="T35" fmla="*/ 26 h 1414"/>
                  <a:gd name="T36" fmla="*/ 140 w 1225"/>
                  <a:gd name="T37" fmla="*/ 36 h 1414"/>
                  <a:gd name="T38" fmla="*/ 144 w 1225"/>
                  <a:gd name="T39" fmla="*/ 47 h 1414"/>
                  <a:gd name="T40" fmla="*/ 148 w 1225"/>
                  <a:gd name="T41" fmla="*/ 57 h 1414"/>
                  <a:gd name="T42" fmla="*/ 152 w 1225"/>
                  <a:gd name="T43" fmla="*/ 68 h 1414"/>
                  <a:gd name="T44" fmla="*/ 155 w 1225"/>
                  <a:gd name="T45" fmla="*/ 80 h 1414"/>
                  <a:gd name="T46" fmla="*/ 157 w 1225"/>
                  <a:gd name="T47" fmla="*/ 90 h 1414"/>
                  <a:gd name="T48" fmla="*/ 159 w 1225"/>
                  <a:gd name="T49" fmla="*/ 102 h 1414"/>
                  <a:gd name="T50" fmla="*/ 162 w 1225"/>
                  <a:gd name="T51" fmla="*/ 113 h 1414"/>
                  <a:gd name="T52" fmla="*/ 164 w 1225"/>
                  <a:gd name="T53" fmla="*/ 124 h 1414"/>
                  <a:gd name="T54" fmla="*/ 165 w 1225"/>
                  <a:gd name="T55" fmla="*/ 136 h 1414"/>
                  <a:gd name="T56" fmla="*/ 166 w 1225"/>
                  <a:gd name="T57" fmla="*/ 147 h 1414"/>
                  <a:gd name="T58" fmla="*/ 166 w 1225"/>
                  <a:gd name="T59" fmla="*/ 159 h 1414"/>
                  <a:gd name="T60" fmla="*/ 163 w 1225"/>
                  <a:gd name="T61" fmla="*/ 164 h 1414"/>
                  <a:gd name="T62" fmla="*/ 155 w 1225"/>
                  <a:gd name="T63" fmla="*/ 164 h 1414"/>
                  <a:gd name="T64" fmla="*/ 148 w 1225"/>
                  <a:gd name="T65" fmla="*/ 164 h 1414"/>
                  <a:gd name="T66" fmla="*/ 141 w 1225"/>
                  <a:gd name="T67" fmla="*/ 164 h 1414"/>
                  <a:gd name="T68" fmla="*/ 132 w 1225"/>
                  <a:gd name="T69" fmla="*/ 164 h 1414"/>
                  <a:gd name="T70" fmla="*/ 123 w 1225"/>
                  <a:gd name="T71" fmla="*/ 164 h 1414"/>
                  <a:gd name="T72" fmla="*/ 114 w 1225"/>
                  <a:gd name="T73" fmla="*/ 164 h 1414"/>
                  <a:gd name="T74" fmla="*/ 105 w 1225"/>
                  <a:gd name="T75" fmla="*/ 164 h 1414"/>
                  <a:gd name="T76" fmla="*/ 95 w 1225"/>
                  <a:gd name="T77" fmla="*/ 164 h 1414"/>
                  <a:gd name="T78" fmla="*/ 85 w 1225"/>
                  <a:gd name="T79" fmla="*/ 164 h 1414"/>
                  <a:gd name="T80" fmla="*/ 75 w 1225"/>
                  <a:gd name="T81" fmla="*/ 164 h 1414"/>
                  <a:gd name="T82" fmla="*/ 64 w 1225"/>
                  <a:gd name="T83" fmla="*/ 164 h 1414"/>
                  <a:gd name="T84" fmla="*/ 53 w 1225"/>
                  <a:gd name="T85" fmla="*/ 164 h 1414"/>
                  <a:gd name="T86" fmla="*/ 42 w 1225"/>
                  <a:gd name="T87" fmla="*/ 164 h 1414"/>
                  <a:gd name="T88" fmla="*/ 31 w 1225"/>
                  <a:gd name="T89" fmla="*/ 164 h 1414"/>
                  <a:gd name="T90" fmla="*/ 25 w 1225"/>
                  <a:gd name="T91" fmla="*/ 159 h 1414"/>
                  <a:gd name="T92" fmla="*/ 25 w 1225"/>
                  <a:gd name="T93" fmla="*/ 147 h 1414"/>
                  <a:gd name="T94" fmla="*/ 24 w 1225"/>
                  <a:gd name="T95" fmla="*/ 136 h 1414"/>
                  <a:gd name="T96" fmla="*/ 24 w 1225"/>
                  <a:gd name="T97" fmla="*/ 124 h 1414"/>
                  <a:gd name="T98" fmla="*/ 23 w 1225"/>
                  <a:gd name="T99" fmla="*/ 113 h 1414"/>
                  <a:gd name="T100" fmla="*/ 22 w 1225"/>
                  <a:gd name="T101" fmla="*/ 102 h 1414"/>
                  <a:gd name="T102" fmla="*/ 20 w 1225"/>
                  <a:gd name="T103" fmla="*/ 90 h 1414"/>
                  <a:gd name="T104" fmla="*/ 19 w 1225"/>
                  <a:gd name="T105" fmla="*/ 80 h 1414"/>
                  <a:gd name="T106" fmla="*/ 17 w 1225"/>
                  <a:gd name="T107" fmla="*/ 68 h 1414"/>
                  <a:gd name="T108" fmla="*/ 14 w 1225"/>
                  <a:gd name="T109" fmla="*/ 57 h 1414"/>
                  <a:gd name="T110" fmla="*/ 12 w 1225"/>
                  <a:gd name="T111" fmla="*/ 47 h 1414"/>
                  <a:gd name="T112" fmla="*/ 10 w 1225"/>
                  <a:gd name="T113" fmla="*/ 36 h 1414"/>
                  <a:gd name="T114" fmla="*/ 8 w 1225"/>
                  <a:gd name="T115" fmla="*/ 26 h 1414"/>
                  <a:gd name="T116" fmla="*/ 4 w 1225"/>
                  <a:gd name="T117" fmla="*/ 15 h 1414"/>
                  <a:gd name="T118" fmla="*/ 1 w 1225"/>
                  <a:gd name="T119" fmla="*/ 5 h 1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5" h="1414">
                    <a:moveTo>
                      <a:pt x="0" y="0"/>
                    </a:moveTo>
                    <a:lnTo>
                      <a:pt x="32" y="0"/>
                    </a:lnTo>
                    <a:lnTo>
                      <a:pt x="73" y="0"/>
                    </a:lnTo>
                    <a:lnTo>
                      <a:pt x="106" y="0"/>
                    </a:lnTo>
                    <a:lnTo>
                      <a:pt x="139" y="0"/>
                    </a:lnTo>
                    <a:lnTo>
                      <a:pt x="179" y="0"/>
                    </a:lnTo>
                    <a:lnTo>
                      <a:pt x="212" y="0"/>
                    </a:lnTo>
                    <a:lnTo>
                      <a:pt x="245" y="0"/>
                    </a:lnTo>
                    <a:lnTo>
                      <a:pt x="277" y="0"/>
                    </a:lnTo>
                    <a:lnTo>
                      <a:pt x="318" y="0"/>
                    </a:lnTo>
                    <a:lnTo>
                      <a:pt x="351" y="0"/>
                    </a:lnTo>
                    <a:lnTo>
                      <a:pt x="384" y="0"/>
                    </a:lnTo>
                    <a:lnTo>
                      <a:pt x="416" y="0"/>
                    </a:lnTo>
                    <a:lnTo>
                      <a:pt x="441" y="0"/>
                    </a:lnTo>
                    <a:lnTo>
                      <a:pt x="473" y="0"/>
                    </a:lnTo>
                    <a:lnTo>
                      <a:pt x="506" y="0"/>
                    </a:lnTo>
                    <a:lnTo>
                      <a:pt x="539" y="0"/>
                    </a:lnTo>
                    <a:lnTo>
                      <a:pt x="563" y="0"/>
                    </a:lnTo>
                    <a:lnTo>
                      <a:pt x="596" y="0"/>
                    </a:lnTo>
                    <a:lnTo>
                      <a:pt x="620" y="0"/>
                    </a:lnTo>
                    <a:lnTo>
                      <a:pt x="653" y="0"/>
                    </a:lnTo>
                    <a:lnTo>
                      <a:pt x="678" y="0"/>
                    </a:lnTo>
                    <a:lnTo>
                      <a:pt x="702" y="0"/>
                    </a:lnTo>
                    <a:lnTo>
                      <a:pt x="727" y="0"/>
                    </a:lnTo>
                    <a:lnTo>
                      <a:pt x="759" y="0"/>
                    </a:lnTo>
                    <a:lnTo>
                      <a:pt x="784" y="0"/>
                    </a:lnTo>
                    <a:lnTo>
                      <a:pt x="808" y="0"/>
                    </a:lnTo>
                    <a:lnTo>
                      <a:pt x="825" y="0"/>
                    </a:lnTo>
                    <a:lnTo>
                      <a:pt x="849" y="0"/>
                    </a:lnTo>
                    <a:lnTo>
                      <a:pt x="874" y="0"/>
                    </a:lnTo>
                    <a:lnTo>
                      <a:pt x="898" y="0"/>
                    </a:lnTo>
                    <a:lnTo>
                      <a:pt x="914" y="41"/>
                    </a:lnTo>
                    <a:lnTo>
                      <a:pt x="939" y="82"/>
                    </a:lnTo>
                    <a:lnTo>
                      <a:pt x="955" y="131"/>
                    </a:lnTo>
                    <a:lnTo>
                      <a:pt x="980" y="172"/>
                    </a:lnTo>
                    <a:lnTo>
                      <a:pt x="996" y="221"/>
                    </a:lnTo>
                    <a:lnTo>
                      <a:pt x="1012" y="262"/>
                    </a:lnTo>
                    <a:lnTo>
                      <a:pt x="1029" y="311"/>
                    </a:lnTo>
                    <a:lnTo>
                      <a:pt x="1045" y="352"/>
                    </a:lnTo>
                    <a:lnTo>
                      <a:pt x="1061" y="401"/>
                    </a:lnTo>
                    <a:lnTo>
                      <a:pt x="1078" y="450"/>
                    </a:lnTo>
                    <a:lnTo>
                      <a:pt x="1094" y="490"/>
                    </a:lnTo>
                    <a:lnTo>
                      <a:pt x="1102" y="539"/>
                    </a:lnTo>
                    <a:lnTo>
                      <a:pt x="1119" y="588"/>
                    </a:lnTo>
                    <a:lnTo>
                      <a:pt x="1127" y="637"/>
                    </a:lnTo>
                    <a:lnTo>
                      <a:pt x="1143" y="687"/>
                    </a:lnTo>
                    <a:lnTo>
                      <a:pt x="1151" y="727"/>
                    </a:lnTo>
                    <a:lnTo>
                      <a:pt x="1159" y="776"/>
                    </a:lnTo>
                    <a:lnTo>
                      <a:pt x="1168" y="825"/>
                    </a:lnTo>
                    <a:lnTo>
                      <a:pt x="1176" y="874"/>
                    </a:lnTo>
                    <a:lnTo>
                      <a:pt x="1184" y="923"/>
                    </a:lnTo>
                    <a:lnTo>
                      <a:pt x="1192" y="972"/>
                    </a:lnTo>
                    <a:lnTo>
                      <a:pt x="1200" y="1021"/>
                    </a:lnTo>
                    <a:lnTo>
                      <a:pt x="1208" y="1070"/>
                    </a:lnTo>
                    <a:lnTo>
                      <a:pt x="1208" y="1119"/>
                    </a:lnTo>
                    <a:lnTo>
                      <a:pt x="1217" y="1168"/>
                    </a:lnTo>
                    <a:lnTo>
                      <a:pt x="1217" y="1217"/>
                    </a:lnTo>
                    <a:lnTo>
                      <a:pt x="1225" y="1266"/>
                    </a:lnTo>
                    <a:lnTo>
                      <a:pt x="1225" y="1315"/>
                    </a:lnTo>
                    <a:lnTo>
                      <a:pt x="1225" y="1365"/>
                    </a:lnTo>
                    <a:lnTo>
                      <a:pt x="1225" y="1414"/>
                    </a:lnTo>
                    <a:lnTo>
                      <a:pt x="1200" y="1414"/>
                    </a:lnTo>
                    <a:lnTo>
                      <a:pt x="1176" y="1414"/>
                    </a:lnTo>
                    <a:lnTo>
                      <a:pt x="1143" y="1414"/>
                    </a:lnTo>
                    <a:lnTo>
                      <a:pt x="1119" y="1414"/>
                    </a:lnTo>
                    <a:lnTo>
                      <a:pt x="1094" y="1414"/>
                    </a:lnTo>
                    <a:lnTo>
                      <a:pt x="1061" y="1414"/>
                    </a:lnTo>
                    <a:lnTo>
                      <a:pt x="1037" y="1414"/>
                    </a:lnTo>
                    <a:lnTo>
                      <a:pt x="1004" y="1414"/>
                    </a:lnTo>
                    <a:lnTo>
                      <a:pt x="972" y="1414"/>
                    </a:lnTo>
                    <a:lnTo>
                      <a:pt x="939" y="1414"/>
                    </a:lnTo>
                    <a:lnTo>
                      <a:pt x="906" y="1414"/>
                    </a:lnTo>
                    <a:lnTo>
                      <a:pt x="874" y="1414"/>
                    </a:lnTo>
                    <a:lnTo>
                      <a:pt x="841" y="1414"/>
                    </a:lnTo>
                    <a:lnTo>
                      <a:pt x="808" y="1414"/>
                    </a:lnTo>
                    <a:lnTo>
                      <a:pt x="776" y="1414"/>
                    </a:lnTo>
                    <a:lnTo>
                      <a:pt x="735" y="1414"/>
                    </a:lnTo>
                    <a:lnTo>
                      <a:pt x="702" y="1414"/>
                    </a:lnTo>
                    <a:lnTo>
                      <a:pt x="669" y="1414"/>
                    </a:lnTo>
                    <a:lnTo>
                      <a:pt x="629" y="1414"/>
                    </a:lnTo>
                    <a:lnTo>
                      <a:pt x="588" y="1414"/>
                    </a:lnTo>
                    <a:lnTo>
                      <a:pt x="555" y="1414"/>
                    </a:lnTo>
                    <a:lnTo>
                      <a:pt x="514" y="1414"/>
                    </a:lnTo>
                    <a:lnTo>
                      <a:pt x="473" y="1414"/>
                    </a:lnTo>
                    <a:lnTo>
                      <a:pt x="433" y="1414"/>
                    </a:lnTo>
                    <a:lnTo>
                      <a:pt x="392" y="1414"/>
                    </a:lnTo>
                    <a:lnTo>
                      <a:pt x="351" y="1414"/>
                    </a:lnTo>
                    <a:lnTo>
                      <a:pt x="310" y="1414"/>
                    </a:lnTo>
                    <a:lnTo>
                      <a:pt x="269" y="1414"/>
                    </a:lnTo>
                    <a:lnTo>
                      <a:pt x="228" y="1414"/>
                    </a:lnTo>
                    <a:lnTo>
                      <a:pt x="188" y="1414"/>
                    </a:lnTo>
                    <a:lnTo>
                      <a:pt x="188" y="1365"/>
                    </a:lnTo>
                    <a:lnTo>
                      <a:pt x="188" y="1315"/>
                    </a:lnTo>
                    <a:lnTo>
                      <a:pt x="188" y="1266"/>
                    </a:lnTo>
                    <a:lnTo>
                      <a:pt x="179" y="1217"/>
                    </a:lnTo>
                    <a:lnTo>
                      <a:pt x="179" y="1168"/>
                    </a:lnTo>
                    <a:lnTo>
                      <a:pt x="179" y="1119"/>
                    </a:lnTo>
                    <a:lnTo>
                      <a:pt x="179" y="1070"/>
                    </a:lnTo>
                    <a:lnTo>
                      <a:pt x="171" y="1021"/>
                    </a:lnTo>
                    <a:lnTo>
                      <a:pt x="171" y="972"/>
                    </a:lnTo>
                    <a:lnTo>
                      <a:pt x="163" y="923"/>
                    </a:lnTo>
                    <a:lnTo>
                      <a:pt x="163" y="874"/>
                    </a:lnTo>
                    <a:lnTo>
                      <a:pt x="155" y="825"/>
                    </a:lnTo>
                    <a:lnTo>
                      <a:pt x="147" y="776"/>
                    </a:lnTo>
                    <a:lnTo>
                      <a:pt x="147" y="727"/>
                    </a:lnTo>
                    <a:lnTo>
                      <a:pt x="139" y="687"/>
                    </a:lnTo>
                    <a:lnTo>
                      <a:pt x="130" y="637"/>
                    </a:lnTo>
                    <a:lnTo>
                      <a:pt x="122" y="588"/>
                    </a:lnTo>
                    <a:lnTo>
                      <a:pt x="114" y="539"/>
                    </a:lnTo>
                    <a:lnTo>
                      <a:pt x="106" y="490"/>
                    </a:lnTo>
                    <a:lnTo>
                      <a:pt x="98" y="450"/>
                    </a:lnTo>
                    <a:lnTo>
                      <a:pt x="90" y="401"/>
                    </a:lnTo>
                    <a:lnTo>
                      <a:pt x="81" y="352"/>
                    </a:lnTo>
                    <a:lnTo>
                      <a:pt x="73" y="311"/>
                    </a:lnTo>
                    <a:lnTo>
                      <a:pt x="65" y="262"/>
                    </a:lnTo>
                    <a:lnTo>
                      <a:pt x="57" y="221"/>
                    </a:lnTo>
                    <a:lnTo>
                      <a:pt x="41" y="172"/>
                    </a:lnTo>
                    <a:lnTo>
                      <a:pt x="32" y="131"/>
                    </a:lnTo>
                    <a:lnTo>
                      <a:pt x="24" y="82"/>
                    </a:lnTo>
                    <a:lnTo>
                      <a:pt x="8" y="41"/>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6" name="Freeform 23"/>
              <p:cNvSpPr>
                <a:spLocks noChangeArrowheads="1"/>
              </p:cNvSpPr>
              <p:nvPr/>
            </p:nvSpPr>
            <p:spPr bwMode="auto">
              <a:xfrm>
                <a:off x="3571" y="1965"/>
                <a:ext cx="262" cy="482"/>
              </a:xfrm>
              <a:custGeom>
                <a:avLst/>
                <a:gdLst>
                  <a:gd name="T0" fmla="*/ 2 w 711"/>
                  <a:gd name="T1" fmla="*/ 0 h 1414"/>
                  <a:gd name="T2" fmla="*/ 8 w 711"/>
                  <a:gd name="T3" fmla="*/ 0 h 1414"/>
                  <a:gd name="T4" fmla="*/ 13 w 711"/>
                  <a:gd name="T5" fmla="*/ 0 h 1414"/>
                  <a:gd name="T6" fmla="*/ 18 w 711"/>
                  <a:gd name="T7" fmla="*/ 0 h 1414"/>
                  <a:gd name="T8" fmla="*/ 22 w 711"/>
                  <a:gd name="T9" fmla="*/ 0 h 1414"/>
                  <a:gd name="T10" fmla="*/ 27 w 711"/>
                  <a:gd name="T11" fmla="*/ 0 h 1414"/>
                  <a:gd name="T12" fmla="*/ 30 w 711"/>
                  <a:gd name="T13" fmla="*/ 0 h 1414"/>
                  <a:gd name="T14" fmla="*/ 33 w 711"/>
                  <a:gd name="T15" fmla="*/ 0 h 1414"/>
                  <a:gd name="T16" fmla="*/ 35 w 711"/>
                  <a:gd name="T17" fmla="*/ 0 h 1414"/>
                  <a:gd name="T18" fmla="*/ 38 w 711"/>
                  <a:gd name="T19" fmla="*/ 0 h 1414"/>
                  <a:gd name="T20" fmla="*/ 40 w 711"/>
                  <a:gd name="T21" fmla="*/ 0 h 1414"/>
                  <a:gd name="T22" fmla="*/ 42 w 711"/>
                  <a:gd name="T23" fmla="*/ 0 h 1414"/>
                  <a:gd name="T24" fmla="*/ 44 w 711"/>
                  <a:gd name="T25" fmla="*/ 0 h 1414"/>
                  <a:gd name="T26" fmla="*/ 51 w 711"/>
                  <a:gd name="T27" fmla="*/ 10 h 1414"/>
                  <a:gd name="T28" fmla="*/ 57 w 711"/>
                  <a:gd name="T29" fmla="*/ 20 h 1414"/>
                  <a:gd name="T30" fmla="*/ 62 w 711"/>
                  <a:gd name="T31" fmla="*/ 30 h 1414"/>
                  <a:gd name="T32" fmla="*/ 68 w 711"/>
                  <a:gd name="T33" fmla="*/ 41 h 1414"/>
                  <a:gd name="T34" fmla="*/ 73 w 711"/>
                  <a:gd name="T35" fmla="*/ 52 h 1414"/>
                  <a:gd name="T36" fmla="*/ 78 w 711"/>
                  <a:gd name="T37" fmla="*/ 63 h 1414"/>
                  <a:gd name="T38" fmla="*/ 81 w 711"/>
                  <a:gd name="T39" fmla="*/ 74 h 1414"/>
                  <a:gd name="T40" fmla="*/ 84 w 711"/>
                  <a:gd name="T41" fmla="*/ 85 h 1414"/>
                  <a:gd name="T42" fmla="*/ 88 w 711"/>
                  <a:gd name="T43" fmla="*/ 96 h 1414"/>
                  <a:gd name="T44" fmla="*/ 90 w 711"/>
                  <a:gd name="T45" fmla="*/ 107 h 1414"/>
                  <a:gd name="T46" fmla="*/ 92 w 711"/>
                  <a:gd name="T47" fmla="*/ 119 h 1414"/>
                  <a:gd name="T48" fmla="*/ 94 w 711"/>
                  <a:gd name="T49" fmla="*/ 130 h 1414"/>
                  <a:gd name="T50" fmla="*/ 95 w 711"/>
                  <a:gd name="T51" fmla="*/ 141 h 1414"/>
                  <a:gd name="T52" fmla="*/ 95 w 711"/>
                  <a:gd name="T53" fmla="*/ 153 h 1414"/>
                  <a:gd name="T54" fmla="*/ 97 w 711"/>
                  <a:gd name="T55" fmla="*/ 164 h 1414"/>
                  <a:gd name="T56" fmla="*/ 94 w 711"/>
                  <a:gd name="T57" fmla="*/ 164 h 1414"/>
                  <a:gd name="T58" fmla="*/ 92 w 711"/>
                  <a:gd name="T59" fmla="*/ 164 h 1414"/>
                  <a:gd name="T60" fmla="*/ 90 w 711"/>
                  <a:gd name="T61" fmla="*/ 164 h 1414"/>
                  <a:gd name="T62" fmla="*/ 88 w 711"/>
                  <a:gd name="T63" fmla="*/ 164 h 1414"/>
                  <a:gd name="T64" fmla="*/ 84 w 711"/>
                  <a:gd name="T65" fmla="*/ 164 h 1414"/>
                  <a:gd name="T66" fmla="*/ 81 w 711"/>
                  <a:gd name="T67" fmla="*/ 164 h 1414"/>
                  <a:gd name="T68" fmla="*/ 78 w 711"/>
                  <a:gd name="T69" fmla="*/ 164 h 1414"/>
                  <a:gd name="T70" fmla="*/ 73 w 711"/>
                  <a:gd name="T71" fmla="*/ 164 h 1414"/>
                  <a:gd name="T72" fmla="*/ 68 w 711"/>
                  <a:gd name="T73" fmla="*/ 164 h 1414"/>
                  <a:gd name="T74" fmla="*/ 62 w 711"/>
                  <a:gd name="T75" fmla="*/ 164 h 1414"/>
                  <a:gd name="T76" fmla="*/ 57 w 711"/>
                  <a:gd name="T77" fmla="*/ 164 h 1414"/>
                  <a:gd name="T78" fmla="*/ 51 w 711"/>
                  <a:gd name="T79" fmla="*/ 164 h 1414"/>
                  <a:gd name="T80" fmla="*/ 44 w 711"/>
                  <a:gd name="T81" fmla="*/ 164 h 1414"/>
                  <a:gd name="T82" fmla="*/ 44 w 711"/>
                  <a:gd name="T83" fmla="*/ 153 h 1414"/>
                  <a:gd name="T84" fmla="*/ 43 w 711"/>
                  <a:gd name="T85" fmla="*/ 141 h 1414"/>
                  <a:gd name="T86" fmla="*/ 42 w 711"/>
                  <a:gd name="T87" fmla="*/ 130 h 1414"/>
                  <a:gd name="T88" fmla="*/ 41 w 711"/>
                  <a:gd name="T89" fmla="*/ 119 h 1414"/>
                  <a:gd name="T90" fmla="*/ 39 w 711"/>
                  <a:gd name="T91" fmla="*/ 107 h 1414"/>
                  <a:gd name="T92" fmla="*/ 36 w 711"/>
                  <a:gd name="T93" fmla="*/ 96 h 1414"/>
                  <a:gd name="T94" fmla="*/ 34 w 711"/>
                  <a:gd name="T95" fmla="*/ 85 h 1414"/>
                  <a:gd name="T96" fmla="*/ 31 w 711"/>
                  <a:gd name="T97" fmla="*/ 74 h 1414"/>
                  <a:gd name="T98" fmla="*/ 28 w 711"/>
                  <a:gd name="T99" fmla="*/ 63 h 1414"/>
                  <a:gd name="T100" fmla="*/ 24 w 711"/>
                  <a:gd name="T101" fmla="*/ 52 h 1414"/>
                  <a:gd name="T102" fmla="*/ 20 w 711"/>
                  <a:gd name="T103" fmla="*/ 41 h 1414"/>
                  <a:gd name="T104" fmla="*/ 15 w 711"/>
                  <a:gd name="T105" fmla="*/ 30 h 1414"/>
                  <a:gd name="T106" fmla="*/ 11 w 711"/>
                  <a:gd name="T107" fmla="*/ 20 h 1414"/>
                  <a:gd name="T108" fmla="*/ 6 w 711"/>
                  <a:gd name="T109" fmla="*/ 10 h 1414"/>
                  <a:gd name="T110" fmla="*/ 0 w 711"/>
                  <a:gd name="T111" fmla="*/ 0 h 14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1" h="1414">
                    <a:moveTo>
                      <a:pt x="0" y="0"/>
                    </a:moveTo>
                    <a:lnTo>
                      <a:pt x="16" y="0"/>
                    </a:lnTo>
                    <a:lnTo>
                      <a:pt x="41" y="0"/>
                    </a:lnTo>
                    <a:lnTo>
                      <a:pt x="57" y="0"/>
                    </a:lnTo>
                    <a:lnTo>
                      <a:pt x="82" y="0"/>
                    </a:lnTo>
                    <a:lnTo>
                      <a:pt x="98" y="0"/>
                    </a:lnTo>
                    <a:lnTo>
                      <a:pt x="114" y="0"/>
                    </a:lnTo>
                    <a:lnTo>
                      <a:pt x="131" y="0"/>
                    </a:lnTo>
                    <a:lnTo>
                      <a:pt x="147" y="0"/>
                    </a:lnTo>
                    <a:lnTo>
                      <a:pt x="163" y="0"/>
                    </a:lnTo>
                    <a:lnTo>
                      <a:pt x="180" y="0"/>
                    </a:lnTo>
                    <a:lnTo>
                      <a:pt x="196" y="0"/>
                    </a:lnTo>
                    <a:lnTo>
                      <a:pt x="204" y="0"/>
                    </a:lnTo>
                    <a:lnTo>
                      <a:pt x="221" y="0"/>
                    </a:lnTo>
                    <a:lnTo>
                      <a:pt x="229" y="0"/>
                    </a:lnTo>
                    <a:lnTo>
                      <a:pt x="245" y="0"/>
                    </a:lnTo>
                    <a:lnTo>
                      <a:pt x="253" y="0"/>
                    </a:lnTo>
                    <a:lnTo>
                      <a:pt x="261" y="0"/>
                    </a:lnTo>
                    <a:lnTo>
                      <a:pt x="270" y="0"/>
                    </a:lnTo>
                    <a:lnTo>
                      <a:pt x="278" y="0"/>
                    </a:lnTo>
                    <a:lnTo>
                      <a:pt x="286" y="0"/>
                    </a:lnTo>
                    <a:lnTo>
                      <a:pt x="294" y="0"/>
                    </a:lnTo>
                    <a:lnTo>
                      <a:pt x="302" y="0"/>
                    </a:lnTo>
                    <a:lnTo>
                      <a:pt x="310" y="0"/>
                    </a:lnTo>
                    <a:lnTo>
                      <a:pt x="319" y="0"/>
                    </a:lnTo>
                    <a:lnTo>
                      <a:pt x="327" y="0"/>
                    </a:lnTo>
                    <a:lnTo>
                      <a:pt x="351" y="41"/>
                    </a:lnTo>
                    <a:lnTo>
                      <a:pt x="376" y="82"/>
                    </a:lnTo>
                    <a:lnTo>
                      <a:pt x="400" y="131"/>
                    </a:lnTo>
                    <a:lnTo>
                      <a:pt x="417" y="172"/>
                    </a:lnTo>
                    <a:lnTo>
                      <a:pt x="441" y="221"/>
                    </a:lnTo>
                    <a:lnTo>
                      <a:pt x="457" y="262"/>
                    </a:lnTo>
                    <a:lnTo>
                      <a:pt x="482" y="311"/>
                    </a:lnTo>
                    <a:lnTo>
                      <a:pt x="498" y="352"/>
                    </a:lnTo>
                    <a:lnTo>
                      <a:pt x="515" y="401"/>
                    </a:lnTo>
                    <a:lnTo>
                      <a:pt x="539" y="450"/>
                    </a:lnTo>
                    <a:lnTo>
                      <a:pt x="555" y="490"/>
                    </a:lnTo>
                    <a:lnTo>
                      <a:pt x="572" y="539"/>
                    </a:lnTo>
                    <a:lnTo>
                      <a:pt x="580" y="588"/>
                    </a:lnTo>
                    <a:lnTo>
                      <a:pt x="596" y="637"/>
                    </a:lnTo>
                    <a:lnTo>
                      <a:pt x="613" y="687"/>
                    </a:lnTo>
                    <a:lnTo>
                      <a:pt x="621" y="727"/>
                    </a:lnTo>
                    <a:lnTo>
                      <a:pt x="637" y="776"/>
                    </a:lnTo>
                    <a:lnTo>
                      <a:pt x="645" y="825"/>
                    </a:lnTo>
                    <a:lnTo>
                      <a:pt x="653" y="874"/>
                    </a:lnTo>
                    <a:lnTo>
                      <a:pt x="662" y="923"/>
                    </a:lnTo>
                    <a:lnTo>
                      <a:pt x="670" y="972"/>
                    </a:lnTo>
                    <a:lnTo>
                      <a:pt x="678" y="1021"/>
                    </a:lnTo>
                    <a:lnTo>
                      <a:pt x="686" y="1070"/>
                    </a:lnTo>
                    <a:lnTo>
                      <a:pt x="694" y="1119"/>
                    </a:lnTo>
                    <a:lnTo>
                      <a:pt x="694" y="1168"/>
                    </a:lnTo>
                    <a:lnTo>
                      <a:pt x="702" y="1217"/>
                    </a:lnTo>
                    <a:lnTo>
                      <a:pt x="702" y="1266"/>
                    </a:lnTo>
                    <a:lnTo>
                      <a:pt x="702" y="1315"/>
                    </a:lnTo>
                    <a:lnTo>
                      <a:pt x="702" y="1365"/>
                    </a:lnTo>
                    <a:lnTo>
                      <a:pt x="711" y="1414"/>
                    </a:lnTo>
                    <a:lnTo>
                      <a:pt x="702" y="1414"/>
                    </a:lnTo>
                    <a:lnTo>
                      <a:pt x="694" y="1414"/>
                    </a:lnTo>
                    <a:lnTo>
                      <a:pt x="686" y="1414"/>
                    </a:lnTo>
                    <a:lnTo>
                      <a:pt x="678" y="1414"/>
                    </a:lnTo>
                    <a:lnTo>
                      <a:pt x="670" y="1414"/>
                    </a:lnTo>
                    <a:lnTo>
                      <a:pt x="662" y="1414"/>
                    </a:lnTo>
                    <a:lnTo>
                      <a:pt x="653" y="1414"/>
                    </a:lnTo>
                    <a:lnTo>
                      <a:pt x="645" y="1414"/>
                    </a:lnTo>
                    <a:lnTo>
                      <a:pt x="637" y="1414"/>
                    </a:lnTo>
                    <a:lnTo>
                      <a:pt x="621" y="1414"/>
                    </a:lnTo>
                    <a:lnTo>
                      <a:pt x="613" y="1414"/>
                    </a:lnTo>
                    <a:lnTo>
                      <a:pt x="596" y="1414"/>
                    </a:lnTo>
                    <a:lnTo>
                      <a:pt x="580" y="1414"/>
                    </a:lnTo>
                    <a:lnTo>
                      <a:pt x="572" y="1414"/>
                    </a:lnTo>
                    <a:lnTo>
                      <a:pt x="555" y="1414"/>
                    </a:lnTo>
                    <a:lnTo>
                      <a:pt x="539" y="1414"/>
                    </a:lnTo>
                    <a:lnTo>
                      <a:pt x="515" y="1414"/>
                    </a:lnTo>
                    <a:lnTo>
                      <a:pt x="498" y="1414"/>
                    </a:lnTo>
                    <a:lnTo>
                      <a:pt x="482" y="1414"/>
                    </a:lnTo>
                    <a:lnTo>
                      <a:pt x="457" y="1414"/>
                    </a:lnTo>
                    <a:lnTo>
                      <a:pt x="441" y="1414"/>
                    </a:lnTo>
                    <a:lnTo>
                      <a:pt x="417" y="1414"/>
                    </a:lnTo>
                    <a:lnTo>
                      <a:pt x="400" y="1414"/>
                    </a:lnTo>
                    <a:lnTo>
                      <a:pt x="376" y="1414"/>
                    </a:lnTo>
                    <a:lnTo>
                      <a:pt x="351" y="1414"/>
                    </a:lnTo>
                    <a:lnTo>
                      <a:pt x="327" y="1414"/>
                    </a:lnTo>
                    <a:lnTo>
                      <a:pt x="327" y="1365"/>
                    </a:lnTo>
                    <a:lnTo>
                      <a:pt x="327" y="1315"/>
                    </a:lnTo>
                    <a:lnTo>
                      <a:pt x="327" y="1266"/>
                    </a:lnTo>
                    <a:lnTo>
                      <a:pt x="319" y="1217"/>
                    </a:lnTo>
                    <a:lnTo>
                      <a:pt x="319" y="1168"/>
                    </a:lnTo>
                    <a:lnTo>
                      <a:pt x="310" y="1119"/>
                    </a:lnTo>
                    <a:lnTo>
                      <a:pt x="310" y="1070"/>
                    </a:lnTo>
                    <a:lnTo>
                      <a:pt x="302" y="1021"/>
                    </a:lnTo>
                    <a:lnTo>
                      <a:pt x="294" y="972"/>
                    </a:lnTo>
                    <a:lnTo>
                      <a:pt x="286" y="923"/>
                    </a:lnTo>
                    <a:lnTo>
                      <a:pt x="278" y="874"/>
                    </a:lnTo>
                    <a:lnTo>
                      <a:pt x="270" y="825"/>
                    </a:lnTo>
                    <a:lnTo>
                      <a:pt x="261" y="776"/>
                    </a:lnTo>
                    <a:lnTo>
                      <a:pt x="253" y="727"/>
                    </a:lnTo>
                    <a:lnTo>
                      <a:pt x="245" y="687"/>
                    </a:lnTo>
                    <a:lnTo>
                      <a:pt x="229" y="637"/>
                    </a:lnTo>
                    <a:lnTo>
                      <a:pt x="221" y="588"/>
                    </a:lnTo>
                    <a:lnTo>
                      <a:pt x="204" y="539"/>
                    </a:lnTo>
                    <a:lnTo>
                      <a:pt x="196" y="490"/>
                    </a:lnTo>
                    <a:lnTo>
                      <a:pt x="180" y="450"/>
                    </a:lnTo>
                    <a:lnTo>
                      <a:pt x="163" y="401"/>
                    </a:lnTo>
                    <a:lnTo>
                      <a:pt x="147" y="352"/>
                    </a:lnTo>
                    <a:lnTo>
                      <a:pt x="131" y="311"/>
                    </a:lnTo>
                    <a:lnTo>
                      <a:pt x="114" y="262"/>
                    </a:lnTo>
                    <a:lnTo>
                      <a:pt x="98" y="221"/>
                    </a:lnTo>
                    <a:lnTo>
                      <a:pt x="82" y="172"/>
                    </a:lnTo>
                    <a:lnTo>
                      <a:pt x="57" y="131"/>
                    </a:lnTo>
                    <a:lnTo>
                      <a:pt x="41" y="82"/>
                    </a:lnTo>
                    <a:lnTo>
                      <a:pt x="16" y="41"/>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7" name="Freeform 24"/>
              <p:cNvSpPr>
                <a:spLocks noChangeArrowheads="1"/>
              </p:cNvSpPr>
              <p:nvPr/>
            </p:nvSpPr>
            <p:spPr bwMode="auto">
              <a:xfrm>
                <a:off x="3656" y="1911"/>
                <a:ext cx="177" cy="535"/>
              </a:xfrm>
              <a:custGeom>
                <a:avLst/>
                <a:gdLst>
                  <a:gd name="T0" fmla="*/ 13 w 482"/>
                  <a:gd name="T1" fmla="*/ 17 h 1569"/>
                  <a:gd name="T2" fmla="*/ 12 w 482"/>
                  <a:gd name="T3" fmla="*/ 16 h 1569"/>
                  <a:gd name="T4" fmla="*/ 11 w 482"/>
                  <a:gd name="T5" fmla="*/ 15 h 1569"/>
                  <a:gd name="T6" fmla="*/ 10 w 482"/>
                  <a:gd name="T7" fmla="*/ 13 h 1569"/>
                  <a:gd name="T8" fmla="*/ 9 w 482"/>
                  <a:gd name="T9" fmla="*/ 11 h 1569"/>
                  <a:gd name="T10" fmla="*/ 8 w 482"/>
                  <a:gd name="T11" fmla="*/ 11 h 1569"/>
                  <a:gd name="T12" fmla="*/ 7 w 482"/>
                  <a:gd name="T13" fmla="*/ 9 h 1569"/>
                  <a:gd name="T14" fmla="*/ 6 w 482"/>
                  <a:gd name="T15" fmla="*/ 6 h 1569"/>
                  <a:gd name="T16" fmla="*/ 3 w 482"/>
                  <a:gd name="T17" fmla="*/ 5 h 1569"/>
                  <a:gd name="T18" fmla="*/ 2 w 482"/>
                  <a:gd name="T19" fmla="*/ 2 h 1569"/>
                  <a:gd name="T20" fmla="*/ 0 w 482"/>
                  <a:gd name="T21" fmla="*/ 0 h 1569"/>
                  <a:gd name="T22" fmla="*/ 8 w 482"/>
                  <a:gd name="T23" fmla="*/ 11 h 1569"/>
                  <a:gd name="T24" fmla="*/ 15 w 482"/>
                  <a:gd name="T25" fmla="*/ 21 h 1569"/>
                  <a:gd name="T26" fmla="*/ 22 w 482"/>
                  <a:gd name="T27" fmla="*/ 32 h 1569"/>
                  <a:gd name="T28" fmla="*/ 29 w 482"/>
                  <a:gd name="T29" fmla="*/ 44 h 1569"/>
                  <a:gd name="T30" fmla="*/ 34 w 482"/>
                  <a:gd name="T31" fmla="*/ 55 h 1569"/>
                  <a:gd name="T32" fmla="*/ 40 w 482"/>
                  <a:gd name="T33" fmla="*/ 66 h 1569"/>
                  <a:gd name="T34" fmla="*/ 45 w 482"/>
                  <a:gd name="T35" fmla="*/ 79 h 1569"/>
                  <a:gd name="T36" fmla="*/ 50 w 482"/>
                  <a:gd name="T37" fmla="*/ 91 h 1569"/>
                  <a:gd name="T38" fmla="*/ 53 w 482"/>
                  <a:gd name="T39" fmla="*/ 105 h 1569"/>
                  <a:gd name="T40" fmla="*/ 57 w 482"/>
                  <a:gd name="T41" fmla="*/ 117 h 1569"/>
                  <a:gd name="T42" fmla="*/ 59 w 482"/>
                  <a:gd name="T43" fmla="*/ 130 h 1569"/>
                  <a:gd name="T44" fmla="*/ 62 w 482"/>
                  <a:gd name="T45" fmla="*/ 144 h 1569"/>
                  <a:gd name="T46" fmla="*/ 63 w 482"/>
                  <a:gd name="T47" fmla="*/ 156 h 1569"/>
                  <a:gd name="T48" fmla="*/ 64 w 482"/>
                  <a:gd name="T49" fmla="*/ 169 h 1569"/>
                  <a:gd name="T50" fmla="*/ 65 w 482"/>
                  <a:gd name="T51" fmla="*/ 182 h 1569"/>
                  <a:gd name="T52" fmla="*/ 64 w 482"/>
                  <a:gd name="T53" fmla="*/ 171 h 1569"/>
                  <a:gd name="T54" fmla="*/ 64 w 482"/>
                  <a:gd name="T55" fmla="*/ 160 h 1569"/>
                  <a:gd name="T56" fmla="*/ 63 w 482"/>
                  <a:gd name="T57" fmla="*/ 148 h 1569"/>
                  <a:gd name="T58" fmla="*/ 61 w 482"/>
                  <a:gd name="T59" fmla="*/ 137 h 1569"/>
                  <a:gd name="T60" fmla="*/ 58 w 482"/>
                  <a:gd name="T61" fmla="*/ 125 h 1569"/>
                  <a:gd name="T62" fmla="*/ 56 w 482"/>
                  <a:gd name="T63" fmla="*/ 114 h 1569"/>
                  <a:gd name="T64" fmla="*/ 53 w 482"/>
                  <a:gd name="T65" fmla="*/ 103 h 1569"/>
                  <a:gd name="T66" fmla="*/ 50 w 482"/>
                  <a:gd name="T67" fmla="*/ 92 h 1569"/>
                  <a:gd name="T68" fmla="*/ 46 w 482"/>
                  <a:gd name="T69" fmla="*/ 81 h 1569"/>
                  <a:gd name="T70" fmla="*/ 42 w 482"/>
                  <a:gd name="T71" fmla="*/ 70 h 1569"/>
                  <a:gd name="T72" fmla="*/ 36 w 482"/>
                  <a:gd name="T73" fmla="*/ 59 h 1569"/>
                  <a:gd name="T74" fmla="*/ 31 w 482"/>
                  <a:gd name="T75" fmla="*/ 48 h 1569"/>
                  <a:gd name="T76" fmla="*/ 25 w 482"/>
                  <a:gd name="T77" fmla="*/ 38 h 1569"/>
                  <a:gd name="T78" fmla="*/ 20 w 482"/>
                  <a:gd name="T79" fmla="*/ 28 h 1569"/>
                  <a:gd name="T80" fmla="*/ 13 w 482"/>
                  <a:gd name="T81" fmla="*/ 18 h 15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82" h="1569">
                    <a:moveTo>
                      <a:pt x="98" y="155"/>
                    </a:moveTo>
                    <a:lnTo>
                      <a:pt x="98" y="147"/>
                    </a:lnTo>
                    <a:lnTo>
                      <a:pt x="90" y="147"/>
                    </a:lnTo>
                    <a:lnTo>
                      <a:pt x="90" y="139"/>
                    </a:lnTo>
                    <a:lnTo>
                      <a:pt x="90" y="131"/>
                    </a:lnTo>
                    <a:lnTo>
                      <a:pt x="81" y="131"/>
                    </a:lnTo>
                    <a:lnTo>
                      <a:pt x="81" y="123"/>
                    </a:lnTo>
                    <a:lnTo>
                      <a:pt x="73" y="114"/>
                    </a:lnTo>
                    <a:lnTo>
                      <a:pt x="73" y="106"/>
                    </a:lnTo>
                    <a:lnTo>
                      <a:pt x="65" y="98"/>
                    </a:lnTo>
                    <a:lnTo>
                      <a:pt x="65" y="90"/>
                    </a:lnTo>
                    <a:lnTo>
                      <a:pt x="57" y="90"/>
                    </a:lnTo>
                    <a:lnTo>
                      <a:pt x="57" y="82"/>
                    </a:lnTo>
                    <a:lnTo>
                      <a:pt x="49" y="74"/>
                    </a:lnTo>
                    <a:lnTo>
                      <a:pt x="41" y="65"/>
                    </a:lnTo>
                    <a:lnTo>
                      <a:pt x="41" y="57"/>
                    </a:lnTo>
                    <a:lnTo>
                      <a:pt x="32" y="49"/>
                    </a:lnTo>
                    <a:lnTo>
                      <a:pt x="24" y="41"/>
                    </a:lnTo>
                    <a:lnTo>
                      <a:pt x="24" y="33"/>
                    </a:lnTo>
                    <a:lnTo>
                      <a:pt x="16" y="16"/>
                    </a:lnTo>
                    <a:lnTo>
                      <a:pt x="8" y="8"/>
                    </a:lnTo>
                    <a:lnTo>
                      <a:pt x="0" y="0"/>
                    </a:lnTo>
                    <a:lnTo>
                      <a:pt x="32" y="41"/>
                    </a:lnTo>
                    <a:lnTo>
                      <a:pt x="57" y="90"/>
                    </a:lnTo>
                    <a:lnTo>
                      <a:pt x="90" y="131"/>
                    </a:lnTo>
                    <a:lnTo>
                      <a:pt x="114" y="180"/>
                    </a:lnTo>
                    <a:lnTo>
                      <a:pt x="139" y="229"/>
                    </a:lnTo>
                    <a:lnTo>
                      <a:pt x="163" y="278"/>
                    </a:lnTo>
                    <a:lnTo>
                      <a:pt x="188" y="327"/>
                    </a:lnTo>
                    <a:lnTo>
                      <a:pt x="212" y="376"/>
                    </a:lnTo>
                    <a:lnTo>
                      <a:pt x="237" y="425"/>
                    </a:lnTo>
                    <a:lnTo>
                      <a:pt x="253" y="474"/>
                    </a:lnTo>
                    <a:lnTo>
                      <a:pt x="277" y="523"/>
                    </a:lnTo>
                    <a:lnTo>
                      <a:pt x="294" y="572"/>
                    </a:lnTo>
                    <a:lnTo>
                      <a:pt x="318" y="629"/>
                    </a:lnTo>
                    <a:lnTo>
                      <a:pt x="335" y="678"/>
                    </a:lnTo>
                    <a:lnTo>
                      <a:pt x="351" y="735"/>
                    </a:lnTo>
                    <a:lnTo>
                      <a:pt x="367" y="784"/>
                    </a:lnTo>
                    <a:lnTo>
                      <a:pt x="384" y="842"/>
                    </a:lnTo>
                    <a:lnTo>
                      <a:pt x="392" y="899"/>
                    </a:lnTo>
                    <a:lnTo>
                      <a:pt x="408" y="948"/>
                    </a:lnTo>
                    <a:lnTo>
                      <a:pt x="424" y="1005"/>
                    </a:lnTo>
                    <a:lnTo>
                      <a:pt x="433" y="1062"/>
                    </a:lnTo>
                    <a:lnTo>
                      <a:pt x="441" y="1119"/>
                    </a:lnTo>
                    <a:lnTo>
                      <a:pt x="449" y="1176"/>
                    </a:lnTo>
                    <a:lnTo>
                      <a:pt x="457" y="1234"/>
                    </a:lnTo>
                    <a:lnTo>
                      <a:pt x="465" y="1291"/>
                    </a:lnTo>
                    <a:lnTo>
                      <a:pt x="465" y="1340"/>
                    </a:lnTo>
                    <a:lnTo>
                      <a:pt x="473" y="1397"/>
                    </a:lnTo>
                    <a:lnTo>
                      <a:pt x="473" y="1454"/>
                    </a:lnTo>
                    <a:lnTo>
                      <a:pt x="473" y="1511"/>
                    </a:lnTo>
                    <a:lnTo>
                      <a:pt x="482" y="1569"/>
                    </a:lnTo>
                    <a:lnTo>
                      <a:pt x="473" y="1520"/>
                    </a:lnTo>
                    <a:lnTo>
                      <a:pt x="473" y="1470"/>
                    </a:lnTo>
                    <a:lnTo>
                      <a:pt x="473" y="1421"/>
                    </a:lnTo>
                    <a:lnTo>
                      <a:pt x="473" y="1372"/>
                    </a:lnTo>
                    <a:lnTo>
                      <a:pt x="465" y="1323"/>
                    </a:lnTo>
                    <a:lnTo>
                      <a:pt x="465" y="1274"/>
                    </a:lnTo>
                    <a:lnTo>
                      <a:pt x="457" y="1225"/>
                    </a:lnTo>
                    <a:lnTo>
                      <a:pt x="449" y="1176"/>
                    </a:lnTo>
                    <a:lnTo>
                      <a:pt x="441" y="1127"/>
                    </a:lnTo>
                    <a:lnTo>
                      <a:pt x="433" y="1078"/>
                    </a:lnTo>
                    <a:lnTo>
                      <a:pt x="424" y="1029"/>
                    </a:lnTo>
                    <a:lnTo>
                      <a:pt x="416" y="980"/>
                    </a:lnTo>
                    <a:lnTo>
                      <a:pt x="408" y="931"/>
                    </a:lnTo>
                    <a:lnTo>
                      <a:pt x="392" y="882"/>
                    </a:lnTo>
                    <a:lnTo>
                      <a:pt x="384" y="842"/>
                    </a:lnTo>
                    <a:lnTo>
                      <a:pt x="367" y="792"/>
                    </a:lnTo>
                    <a:lnTo>
                      <a:pt x="351" y="743"/>
                    </a:lnTo>
                    <a:lnTo>
                      <a:pt x="343" y="694"/>
                    </a:lnTo>
                    <a:lnTo>
                      <a:pt x="326" y="645"/>
                    </a:lnTo>
                    <a:lnTo>
                      <a:pt x="310" y="605"/>
                    </a:lnTo>
                    <a:lnTo>
                      <a:pt x="286" y="556"/>
                    </a:lnTo>
                    <a:lnTo>
                      <a:pt x="269" y="507"/>
                    </a:lnTo>
                    <a:lnTo>
                      <a:pt x="253" y="466"/>
                    </a:lnTo>
                    <a:lnTo>
                      <a:pt x="228" y="417"/>
                    </a:lnTo>
                    <a:lnTo>
                      <a:pt x="212" y="376"/>
                    </a:lnTo>
                    <a:lnTo>
                      <a:pt x="188" y="327"/>
                    </a:lnTo>
                    <a:lnTo>
                      <a:pt x="171" y="286"/>
                    </a:lnTo>
                    <a:lnTo>
                      <a:pt x="147" y="237"/>
                    </a:lnTo>
                    <a:lnTo>
                      <a:pt x="122" y="196"/>
                    </a:lnTo>
                    <a:lnTo>
                      <a:pt x="98" y="155"/>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8" name="Freeform 25"/>
              <p:cNvSpPr>
                <a:spLocks noChangeArrowheads="1"/>
              </p:cNvSpPr>
              <p:nvPr/>
            </p:nvSpPr>
            <p:spPr bwMode="auto">
              <a:xfrm>
                <a:off x="1745" y="2447"/>
                <a:ext cx="261" cy="485"/>
              </a:xfrm>
              <a:custGeom>
                <a:avLst/>
                <a:gdLst>
                  <a:gd name="T0" fmla="*/ 1 w 710"/>
                  <a:gd name="T1" fmla="*/ 0 h 1421"/>
                  <a:gd name="T2" fmla="*/ 3 w 710"/>
                  <a:gd name="T3" fmla="*/ 0 h 1421"/>
                  <a:gd name="T4" fmla="*/ 6 w 710"/>
                  <a:gd name="T5" fmla="*/ 0 h 1421"/>
                  <a:gd name="T6" fmla="*/ 9 w 710"/>
                  <a:gd name="T7" fmla="*/ 0 h 1421"/>
                  <a:gd name="T8" fmla="*/ 11 w 710"/>
                  <a:gd name="T9" fmla="*/ 0 h 1421"/>
                  <a:gd name="T10" fmla="*/ 15 w 710"/>
                  <a:gd name="T11" fmla="*/ 0 h 1421"/>
                  <a:gd name="T12" fmla="*/ 19 w 710"/>
                  <a:gd name="T13" fmla="*/ 0 h 1421"/>
                  <a:gd name="T14" fmla="*/ 23 w 710"/>
                  <a:gd name="T15" fmla="*/ 0 h 1421"/>
                  <a:gd name="T16" fmla="*/ 28 w 710"/>
                  <a:gd name="T17" fmla="*/ 0 h 1421"/>
                  <a:gd name="T18" fmla="*/ 33 w 710"/>
                  <a:gd name="T19" fmla="*/ 0 h 1421"/>
                  <a:gd name="T20" fmla="*/ 39 w 710"/>
                  <a:gd name="T21" fmla="*/ 0 h 1421"/>
                  <a:gd name="T22" fmla="*/ 45 w 710"/>
                  <a:gd name="T23" fmla="*/ 0 h 1421"/>
                  <a:gd name="T24" fmla="*/ 52 w 710"/>
                  <a:gd name="T25" fmla="*/ 0 h 1421"/>
                  <a:gd name="T26" fmla="*/ 52 w 710"/>
                  <a:gd name="T27" fmla="*/ 12 h 1421"/>
                  <a:gd name="T28" fmla="*/ 52 w 710"/>
                  <a:gd name="T29" fmla="*/ 24 h 1421"/>
                  <a:gd name="T30" fmla="*/ 53 w 710"/>
                  <a:gd name="T31" fmla="*/ 35 h 1421"/>
                  <a:gd name="T32" fmla="*/ 55 w 710"/>
                  <a:gd name="T33" fmla="*/ 47 h 1421"/>
                  <a:gd name="T34" fmla="*/ 56 w 710"/>
                  <a:gd name="T35" fmla="*/ 58 h 1421"/>
                  <a:gd name="T36" fmla="*/ 58 w 710"/>
                  <a:gd name="T37" fmla="*/ 69 h 1421"/>
                  <a:gd name="T38" fmla="*/ 62 w 710"/>
                  <a:gd name="T39" fmla="*/ 80 h 1421"/>
                  <a:gd name="T40" fmla="*/ 64 w 710"/>
                  <a:gd name="T41" fmla="*/ 91 h 1421"/>
                  <a:gd name="T42" fmla="*/ 67 w 710"/>
                  <a:gd name="T43" fmla="*/ 103 h 1421"/>
                  <a:gd name="T44" fmla="*/ 72 w 710"/>
                  <a:gd name="T45" fmla="*/ 113 h 1421"/>
                  <a:gd name="T46" fmla="*/ 76 w 710"/>
                  <a:gd name="T47" fmla="*/ 124 h 1421"/>
                  <a:gd name="T48" fmla="*/ 81 w 710"/>
                  <a:gd name="T49" fmla="*/ 135 h 1421"/>
                  <a:gd name="T50" fmla="*/ 85 w 710"/>
                  <a:gd name="T51" fmla="*/ 145 h 1421"/>
                  <a:gd name="T52" fmla="*/ 90 w 710"/>
                  <a:gd name="T53" fmla="*/ 155 h 1421"/>
                  <a:gd name="T54" fmla="*/ 96 w 710"/>
                  <a:gd name="T55" fmla="*/ 166 h 1421"/>
                  <a:gd name="T56" fmla="*/ 90 w 710"/>
                  <a:gd name="T57" fmla="*/ 166 h 1421"/>
                  <a:gd name="T58" fmla="*/ 85 w 710"/>
                  <a:gd name="T59" fmla="*/ 166 h 1421"/>
                  <a:gd name="T60" fmla="*/ 81 w 710"/>
                  <a:gd name="T61" fmla="*/ 166 h 1421"/>
                  <a:gd name="T62" fmla="*/ 76 w 710"/>
                  <a:gd name="T63" fmla="*/ 166 h 1421"/>
                  <a:gd name="T64" fmla="*/ 72 w 710"/>
                  <a:gd name="T65" fmla="*/ 166 h 1421"/>
                  <a:gd name="T66" fmla="*/ 67 w 710"/>
                  <a:gd name="T67" fmla="*/ 166 h 1421"/>
                  <a:gd name="T68" fmla="*/ 64 w 710"/>
                  <a:gd name="T69" fmla="*/ 166 h 1421"/>
                  <a:gd name="T70" fmla="*/ 62 w 710"/>
                  <a:gd name="T71" fmla="*/ 166 h 1421"/>
                  <a:gd name="T72" fmla="*/ 58 w 710"/>
                  <a:gd name="T73" fmla="*/ 166 h 1421"/>
                  <a:gd name="T74" fmla="*/ 56 w 710"/>
                  <a:gd name="T75" fmla="*/ 166 h 1421"/>
                  <a:gd name="T76" fmla="*/ 54 w 710"/>
                  <a:gd name="T77" fmla="*/ 166 h 1421"/>
                  <a:gd name="T78" fmla="*/ 52 w 710"/>
                  <a:gd name="T79" fmla="*/ 166 h 1421"/>
                  <a:gd name="T80" fmla="*/ 45 w 710"/>
                  <a:gd name="T81" fmla="*/ 155 h 1421"/>
                  <a:gd name="T82" fmla="*/ 39 w 710"/>
                  <a:gd name="T83" fmla="*/ 145 h 1421"/>
                  <a:gd name="T84" fmla="*/ 33 w 710"/>
                  <a:gd name="T85" fmla="*/ 135 h 1421"/>
                  <a:gd name="T86" fmla="*/ 28 w 710"/>
                  <a:gd name="T87" fmla="*/ 124 h 1421"/>
                  <a:gd name="T88" fmla="*/ 23 w 710"/>
                  <a:gd name="T89" fmla="*/ 113 h 1421"/>
                  <a:gd name="T90" fmla="*/ 19 w 710"/>
                  <a:gd name="T91" fmla="*/ 103 h 1421"/>
                  <a:gd name="T92" fmla="*/ 15 w 710"/>
                  <a:gd name="T93" fmla="*/ 91 h 1421"/>
                  <a:gd name="T94" fmla="*/ 11 w 710"/>
                  <a:gd name="T95" fmla="*/ 80 h 1421"/>
                  <a:gd name="T96" fmla="*/ 9 w 710"/>
                  <a:gd name="T97" fmla="*/ 69 h 1421"/>
                  <a:gd name="T98" fmla="*/ 6 w 710"/>
                  <a:gd name="T99" fmla="*/ 58 h 1421"/>
                  <a:gd name="T100" fmla="*/ 4 w 710"/>
                  <a:gd name="T101" fmla="*/ 47 h 1421"/>
                  <a:gd name="T102" fmla="*/ 2 w 710"/>
                  <a:gd name="T103" fmla="*/ 35 h 1421"/>
                  <a:gd name="T104" fmla="*/ 1 w 710"/>
                  <a:gd name="T105" fmla="*/ 24 h 1421"/>
                  <a:gd name="T106" fmla="*/ 0 w 710"/>
                  <a:gd name="T107" fmla="*/ 12 h 1421"/>
                  <a:gd name="T108" fmla="*/ 0 w 710"/>
                  <a:gd name="T109" fmla="*/ 0 h 14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10" h="1421">
                    <a:moveTo>
                      <a:pt x="0" y="0"/>
                    </a:moveTo>
                    <a:lnTo>
                      <a:pt x="8" y="0"/>
                    </a:lnTo>
                    <a:lnTo>
                      <a:pt x="16" y="0"/>
                    </a:lnTo>
                    <a:lnTo>
                      <a:pt x="24" y="0"/>
                    </a:lnTo>
                    <a:lnTo>
                      <a:pt x="32" y="0"/>
                    </a:lnTo>
                    <a:lnTo>
                      <a:pt x="41" y="0"/>
                    </a:lnTo>
                    <a:lnTo>
                      <a:pt x="57" y="0"/>
                    </a:lnTo>
                    <a:lnTo>
                      <a:pt x="65" y="0"/>
                    </a:lnTo>
                    <a:lnTo>
                      <a:pt x="73" y="0"/>
                    </a:lnTo>
                    <a:lnTo>
                      <a:pt x="81" y="0"/>
                    </a:lnTo>
                    <a:lnTo>
                      <a:pt x="98" y="0"/>
                    </a:lnTo>
                    <a:lnTo>
                      <a:pt x="114" y="0"/>
                    </a:lnTo>
                    <a:lnTo>
                      <a:pt x="122" y="0"/>
                    </a:lnTo>
                    <a:lnTo>
                      <a:pt x="139" y="0"/>
                    </a:lnTo>
                    <a:lnTo>
                      <a:pt x="155" y="0"/>
                    </a:lnTo>
                    <a:lnTo>
                      <a:pt x="171" y="0"/>
                    </a:lnTo>
                    <a:lnTo>
                      <a:pt x="188" y="0"/>
                    </a:lnTo>
                    <a:lnTo>
                      <a:pt x="204" y="0"/>
                    </a:lnTo>
                    <a:lnTo>
                      <a:pt x="228" y="0"/>
                    </a:lnTo>
                    <a:lnTo>
                      <a:pt x="245" y="0"/>
                    </a:lnTo>
                    <a:lnTo>
                      <a:pt x="269" y="0"/>
                    </a:lnTo>
                    <a:lnTo>
                      <a:pt x="286" y="0"/>
                    </a:lnTo>
                    <a:lnTo>
                      <a:pt x="310" y="0"/>
                    </a:lnTo>
                    <a:lnTo>
                      <a:pt x="335" y="0"/>
                    </a:lnTo>
                    <a:lnTo>
                      <a:pt x="359" y="0"/>
                    </a:lnTo>
                    <a:lnTo>
                      <a:pt x="384" y="0"/>
                    </a:lnTo>
                    <a:lnTo>
                      <a:pt x="384" y="49"/>
                    </a:lnTo>
                    <a:lnTo>
                      <a:pt x="384" y="106"/>
                    </a:lnTo>
                    <a:lnTo>
                      <a:pt x="384" y="155"/>
                    </a:lnTo>
                    <a:lnTo>
                      <a:pt x="384" y="204"/>
                    </a:lnTo>
                    <a:lnTo>
                      <a:pt x="392" y="253"/>
                    </a:lnTo>
                    <a:lnTo>
                      <a:pt x="392" y="302"/>
                    </a:lnTo>
                    <a:lnTo>
                      <a:pt x="400" y="351"/>
                    </a:lnTo>
                    <a:lnTo>
                      <a:pt x="408" y="400"/>
                    </a:lnTo>
                    <a:lnTo>
                      <a:pt x="408" y="449"/>
                    </a:lnTo>
                    <a:lnTo>
                      <a:pt x="416" y="498"/>
                    </a:lnTo>
                    <a:lnTo>
                      <a:pt x="424" y="547"/>
                    </a:lnTo>
                    <a:lnTo>
                      <a:pt x="433" y="596"/>
                    </a:lnTo>
                    <a:lnTo>
                      <a:pt x="441" y="637"/>
                    </a:lnTo>
                    <a:lnTo>
                      <a:pt x="457" y="686"/>
                    </a:lnTo>
                    <a:lnTo>
                      <a:pt x="465" y="735"/>
                    </a:lnTo>
                    <a:lnTo>
                      <a:pt x="473" y="784"/>
                    </a:lnTo>
                    <a:lnTo>
                      <a:pt x="490" y="833"/>
                    </a:lnTo>
                    <a:lnTo>
                      <a:pt x="498" y="882"/>
                    </a:lnTo>
                    <a:lnTo>
                      <a:pt x="514" y="923"/>
                    </a:lnTo>
                    <a:lnTo>
                      <a:pt x="531" y="972"/>
                    </a:lnTo>
                    <a:lnTo>
                      <a:pt x="547" y="1021"/>
                    </a:lnTo>
                    <a:lnTo>
                      <a:pt x="563" y="1061"/>
                    </a:lnTo>
                    <a:lnTo>
                      <a:pt x="580" y="1110"/>
                    </a:lnTo>
                    <a:lnTo>
                      <a:pt x="596" y="1159"/>
                    </a:lnTo>
                    <a:lnTo>
                      <a:pt x="612" y="1200"/>
                    </a:lnTo>
                    <a:lnTo>
                      <a:pt x="629" y="1249"/>
                    </a:lnTo>
                    <a:lnTo>
                      <a:pt x="645" y="1290"/>
                    </a:lnTo>
                    <a:lnTo>
                      <a:pt x="669" y="1331"/>
                    </a:lnTo>
                    <a:lnTo>
                      <a:pt x="686" y="1380"/>
                    </a:lnTo>
                    <a:lnTo>
                      <a:pt x="710" y="1421"/>
                    </a:lnTo>
                    <a:lnTo>
                      <a:pt x="686" y="1421"/>
                    </a:lnTo>
                    <a:lnTo>
                      <a:pt x="669" y="1421"/>
                    </a:lnTo>
                    <a:lnTo>
                      <a:pt x="645" y="1421"/>
                    </a:lnTo>
                    <a:lnTo>
                      <a:pt x="629" y="1421"/>
                    </a:lnTo>
                    <a:lnTo>
                      <a:pt x="612" y="1421"/>
                    </a:lnTo>
                    <a:lnTo>
                      <a:pt x="596" y="1421"/>
                    </a:lnTo>
                    <a:lnTo>
                      <a:pt x="580" y="1421"/>
                    </a:lnTo>
                    <a:lnTo>
                      <a:pt x="563" y="1421"/>
                    </a:lnTo>
                    <a:lnTo>
                      <a:pt x="547" y="1421"/>
                    </a:lnTo>
                    <a:lnTo>
                      <a:pt x="531" y="1421"/>
                    </a:lnTo>
                    <a:lnTo>
                      <a:pt x="514" y="1421"/>
                    </a:lnTo>
                    <a:lnTo>
                      <a:pt x="498" y="1421"/>
                    </a:lnTo>
                    <a:lnTo>
                      <a:pt x="490" y="1421"/>
                    </a:lnTo>
                    <a:lnTo>
                      <a:pt x="473" y="1421"/>
                    </a:lnTo>
                    <a:lnTo>
                      <a:pt x="465" y="1421"/>
                    </a:lnTo>
                    <a:lnTo>
                      <a:pt x="457" y="1421"/>
                    </a:lnTo>
                    <a:lnTo>
                      <a:pt x="441" y="1421"/>
                    </a:lnTo>
                    <a:lnTo>
                      <a:pt x="433" y="1421"/>
                    </a:lnTo>
                    <a:lnTo>
                      <a:pt x="424" y="1421"/>
                    </a:lnTo>
                    <a:lnTo>
                      <a:pt x="416" y="1421"/>
                    </a:lnTo>
                    <a:lnTo>
                      <a:pt x="408" y="1421"/>
                    </a:lnTo>
                    <a:lnTo>
                      <a:pt x="400" y="1421"/>
                    </a:lnTo>
                    <a:lnTo>
                      <a:pt x="392" y="1421"/>
                    </a:lnTo>
                    <a:lnTo>
                      <a:pt x="384" y="1421"/>
                    </a:lnTo>
                    <a:lnTo>
                      <a:pt x="359" y="1380"/>
                    </a:lnTo>
                    <a:lnTo>
                      <a:pt x="335" y="1331"/>
                    </a:lnTo>
                    <a:lnTo>
                      <a:pt x="310" y="1290"/>
                    </a:lnTo>
                    <a:lnTo>
                      <a:pt x="286" y="1249"/>
                    </a:lnTo>
                    <a:lnTo>
                      <a:pt x="269" y="1200"/>
                    </a:lnTo>
                    <a:lnTo>
                      <a:pt x="245" y="1159"/>
                    </a:lnTo>
                    <a:lnTo>
                      <a:pt x="228" y="1110"/>
                    </a:lnTo>
                    <a:lnTo>
                      <a:pt x="204" y="1061"/>
                    </a:lnTo>
                    <a:lnTo>
                      <a:pt x="188" y="1021"/>
                    </a:lnTo>
                    <a:lnTo>
                      <a:pt x="171" y="972"/>
                    </a:lnTo>
                    <a:lnTo>
                      <a:pt x="155" y="923"/>
                    </a:lnTo>
                    <a:lnTo>
                      <a:pt x="139" y="882"/>
                    </a:lnTo>
                    <a:lnTo>
                      <a:pt x="122" y="833"/>
                    </a:lnTo>
                    <a:lnTo>
                      <a:pt x="114" y="784"/>
                    </a:lnTo>
                    <a:lnTo>
                      <a:pt x="98" y="735"/>
                    </a:lnTo>
                    <a:lnTo>
                      <a:pt x="81" y="686"/>
                    </a:lnTo>
                    <a:lnTo>
                      <a:pt x="73" y="637"/>
                    </a:lnTo>
                    <a:lnTo>
                      <a:pt x="65" y="596"/>
                    </a:lnTo>
                    <a:lnTo>
                      <a:pt x="57" y="547"/>
                    </a:lnTo>
                    <a:lnTo>
                      <a:pt x="41" y="498"/>
                    </a:lnTo>
                    <a:lnTo>
                      <a:pt x="32" y="449"/>
                    </a:lnTo>
                    <a:lnTo>
                      <a:pt x="32" y="400"/>
                    </a:lnTo>
                    <a:lnTo>
                      <a:pt x="24" y="351"/>
                    </a:lnTo>
                    <a:lnTo>
                      <a:pt x="16" y="302"/>
                    </a:lnTo>
                    <a:lnTo>
                      <a:pt x="8" y="253"/>
                    </a:lnTo>
                    <a:lnTo>
                      <a:pt x="8" y="204"/>
                    </a:lnTo>
                    <a:lnTo>
                      <a:pt x="8" y="155"/>
                    </a:lnTo>
                    <a:lnTo>
                      <a:pt x="0" y="106"/>
                    </a:lnTo>
                    <a:lnTo>
                      <a:pt x="0" y="49"/>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09" name="Freeform 26"/>
              <p:cNvSpPr>
                <a:spLocks noChangeArrowheads="1"/>
              </p:cNvSpPr>
              <p:nvPr/>
            </p:nvSpPr>
            <p:spPr bwMode="auto">
              <a:xfrm>
                <a:off x="1886" y="2447"/>
                <a:ext cx="451" cy="485"/>
              </a:xfrm>
              <a:custGeom>
                <a:avLst/>
                <a:gdLst>
                  <a:gd name="T0" fmla="*/ 3 w 1225"/>
                  <a:gd name="T1" fmla="*/ 0 h 1421"/>
                  <a:gd name="T2" fmla="*/ 10 w 1225"/>
                  <a:gd name="T3" fmla="*/ 0 h 1421"/>
                  <a:gd name="T4" fmla="*/ 18 w 1225"/>
                  <a:gd name="T5" fmla="*/ 0 h 1421"/>
                  <a:gd name="T6" fmla="*/ 25 w 1225"/>
                  <a:gd name="T7" fmla="*/ 0 h 1421"/>
                  <a:gd name="T8" fmla="*/ 34 w 1225"/>
                  <a:gd name="T9" fmla="*/ 0 h 1421"/>
                  <a:gd name="T10" fmla="*/ 42 w 1225"/>
                  <a:gd name="T11" fmla="*/ 0 h 1421"/>
                  <a:gd name="T12" fmla="*/ 51 w 1225"/>
                  <a:gd name="T13" fmla="*/ 0 h 1421"/>
                  <a:gd name="T14" fmla="*/ 61 w 1225"/>
                  <a:gd name="T15" fmla="*/ 0 h 1421"/>
                  <a:gd name="T16" fmla="*/ 71 w 1225"/>
                  <a:gd name="T17" fmla="*/ 0 h 1421"/>
                  <a:gd name="T18" fmla="*/ 81 w 1225"/>
                  <a:gd name="T19" fmla="*/ 0 h 1421"/>
                  <a:gd name="T20" fmla="*/ 91 w 1225"/>
                  <a:gd name="T21" fmla="*/ 0 h 1421"/>
                  <a:gd name="T22" fmla="*/ 101 w 1225"/>
                  <a:gd name="T23" fmla="*/ 0 h 1421"/>
                  <a:gd name="T24" fmla="*/ 112 w 1225"/>
                  <a:gd name="T25" fmla="*/ 0 h 1421"/>
                  <a:gd name="T26" fmla="*/ 123 w 1225"/>
                  <a:gd name="T27" fmla="*/ 0 h 1421"/>
                  <a:gd name="T28" fmla="*/ 135 w 1225"/>
                  <a:gd name="T29" fmla="*/ 0 h 1421"/>
                  <a:gd name="T30" fmla="*/ 141 w 1225"/>
                  <a:gd name="T31" fmla="*/ 6 h 1421"/>
                  <a:gd name="T32" fmla="*/ 141 w 1225"/>
                  <a:gd name="T33" fmla="*/ 18 h 1421"/>
                  <a:gd name="T34" fmla="*/ 141 w 1225"/>
                  <a:gd name="T35" fmla="*/ 29 h 1421"/>
                  <a:gd name="T36" fmla="*/ 142 w 1225"/>
                  <a:gd name="T37" fmla="*/ 41 h 1421"/>
                  <a:gd name="T38" fmla="*/ 143 w 1225"/>
                  <a:gd name="T39" fmla="*/ 52 h 1421"/>
                  <a:gd name="T40" fmla="*/ 144 w 1225"/>
                  <a:gd name="T41" fmla="*/ 64 h 1421"/>
                  <a:gd name="T42" fmla="*/ 145 w 1225"/>
                  <a:gd name="T43" fmla="*/ 74 h 1421"/>
                  <a:gd name="T44" fmla="*/ 147 w 1225"/>
                  <a:gd name="T45" fmla="*/ 86 h 1421"/>
                  <a:gd name="T46" fmla="*/ 148 w 1225"/>
                  <a:gd name="T47" fmla="*/ 97 h 1421"/>
                  <a:gd name="T48" fmla="*/ 151 w 1225"/>
                  <a:gd name="T49" fmla="*/ 108 h 1421"/>
                  <a:gd name="T50" fmla="*/ 153 w 1225"/>
                  <a:gd name="T51" fmla="*/ 119 h 1421"/>
                  <a:gd name="T52" fmla="*/ 156 w 1225"/>
                  <a:gd name="T53" fmla="*/ 129 h 1421"/>
                  <a:gd name="T54" fmla="*/ 158 w 1225"/>
                  <a:gd name="T55" fmla="*/ 140 h 1421"/>
                  <a:gd name="T56" fmla="*/ 162 w 1225"/>
                  <a:gd name="T57" fmla="*/ 150 h 1421"/>
                  <a:gd name="T58" fmla="*/ 164 w 1225"/>
                  <a:gd name="T59" fmla="*/ 161 h 1421"/>
                  <a:gd name="T60" fmla="*/ 161 w 1225"/>
                  <a:gd name="T61" fmla="*/ 166 h 1421"/>
                  <a:gd name="T62" fmla="*/ 152 w 1225"/>
                  <a:gd name="T63" fmla="*/ 166 h 1421"/>
                  <a:gd name="T64" fmla="*/ 142 w 1225"/>
                  <a:gd name="T65" fmla="*/ 166 h 1421"/>
                  <a:gd name="T66" fmla="*/ 131 w 1225"/>
                  <a:gd name="T67" fmla="*/ 166 h 1421"/>
                  <a:gd name="T68" fmla="*/ 123 w 1225"/>
                  <a:gd name="T69" fmla="*/ 166 h 1421"/>
                  <a:gd name="T70" fmla="*/ 114 w 1225"/>
                  <a:gd name="T71" fmla="*/ 166 h 1421"/>
                  <a:gd name="T72" fmla="*/ 105 w 1225"/>
                  <a:gd name="T73" fmla="*/ 166 h 1421"/>
                  <a:gd name="T74" fmla="*/ 97 w 1225"/>
                  <a:gd name="T75" fmla="*/ 166 h 1421"/>
                  <a:gd name="T76" fmla="*/ 88 w 1225"/>
                  <a:gd name="T77" fmla="*/ 166 h 1421"/>
                  <a:gd name="T78" fmla="*/ 81 w 1225"/>
                  <a:gd name="T79" fmla="*/ 166 h 1421"/>
                  <a:gd name="T80" fmla="*/ 74 w 1225"/>
                  <a:gd name="T81" fmla="*/ 166 h 1421"/>
                  <a:gd name="T82" fmla="*/ 66 w 1225"/>
                  <a:gd name="T83" fmla="*/ 166 h 1421"/>
                  <a:gd name="T84" fmla="*/ 60 w 1225"/>
                  <a:gd name="T85" fmla="*/ 166 h 1421"/>
                  <a:gd name="T86" fmla="*/ 53 w 1225"/>
                  <a:gd name="T87" fmla="*/ 166 h 1421"/>
                  <a:gd name="T88" fmla="*/ 47 w 1225"/>
                  <a:gd name="T89" fmla="*/ 166 h 1421"/>
                  <a:gd name="T90" fmla="*/ 41 w 1225"/>
                  <a:gd name="T91" fmla="*/ 161 h 1421"/>
                  <a:gd name="T92" fmla="*/ 35 w 1225"/>
                  <a:gd name="T93" fmla="*/ 150 h 1421"/>
                  <a:gd name="T94" fmla="*/ 31 w 1225"/>
                  <a:gd name="T95" fmla="*/ 140 h 1421"/>
                  <a:gd name="T96" fmla="*/ 27 w 1225"/>
                  <a:gd name="T97" fmla="*/ 129 h 1421"/>
                  <a:gd name="T98" fmla="*/ 22 w 1225"/>
                  <a:gd name="T99" fmla="*/ 119 h 1421"/>
                  <a:gd name="T100" fmla="*/ 18 w 1225"/>
                  <a:gd name="T101" fmla="*/ 108 h 1421"/>
                  <a:gd name="T102" fmla="*/ 14 w 1225"/>
                  <a:gd name="T103" fmla="*/ 97 h 1421"/>
                  <a:gd name="T104" fmla="*/ 11 w 1225"/>
                  <a:gd name="T105" fmla="*/ 86 h 1421"/>
                  <a:gd name="T106" fmla="*/ 8 w 1225"/>
                  <a:gd name="T107" fmla="*/ 74 h 1421"/>
                  <a:gd name="T108" fmla="*/ 6 w 1225"/>
                  <a:gd name="T109" fmla="*/ 64 h 1421"/>
                  <a:gd name="T110" fmla="*/ 3 w 1225"/>
                  <a:gd name="T111" fmla="*/ 52 h 1421"/>
                  <a:gd name="T112" fmla="*/ 2 w 1225"/>
                  <a:gd name="T113" fmla="*/ 41 h 1421"/>
                  <a:gd name="T114" fmla="*/ 1 w 1225"/>
                  <a:gd name="T115" fmla="*/ 29 h 1421"/>
                  <a:gd name="T116" fmla="*/ 0 w 1225"/>
                  <a:gd name="T117" fmla="*/ 18 h 1421"/>
                  <a:gd name="T118" fmla="*/ 0 w 1225"/>
                  <a:gd name="T119" fmla="*/ 6 h 14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5" h="1421">
                    <a:moveTo>
                      <a:pt x="0" y="0"/>
                    </a:moveTo>
                    <a:lnTo>
                      <a:pt x="24" y="0"/>
                    </a:lnTo>
                    <a:lnTo>
                      <a:pt x="49" y="0"/>
                    </a:lnTo>
                    <a:lnTo>
                      <a:pt x="73" y="0"/>
                    </a:lnTo>
                    <a:lnTo>
                      <a:pt x="98" y="0"/>
                    </a:lnTo>
                    <a:lnTo>
                      <a:pt x="130" y="0"/>
                    </a:lnTo>
                    <a:lnTo>
                      <a:pt x="155" y="0"/>
                    </a:lnTo>
                    <a:lnTo>
                      <a:pt x="187" y="0"/>
                    </a:lnTo>
                    <a:lnTo>
                      <a:pt x="220" y="0"/>
                    </a:lnTo>
                    <a:lnTo>
                      <a:pt x="253" y="0"/>
                    </a:lnTo>
                    <a:lnTo>
                      <a:pt x="277" y="0"/>
                    </a:lnTo>
                    <a:lnTo>
                      <a:pt x="310" y="0"/>
                    </a:lnTo>
                    <a:lnTo>
                      <a:pt x="343" y="0"/>
                    </a:lnTo>
                    <a:lnTo>
                      <a:pt x="375" y="0"/>
                    </a:lnTo>
                    <a:lnTo>
                      <a:pt x="416" y="0"/>
                    </a:lnTo>
                    <a:lnTo>
                      <a:pt x="449" y="0"/>
                    </a:lnTo>
                    <a:lnTo>
                      <a:pt x="481" y="0"/>
                    </a:lnTo>
                    <a:lnTo>
                      <a:pt x="522" y="0"/>
                    </a:lnTo>
                    <a:lnTo>
                      <a:pt x="555" y="0"/>
                    </a:lnTo>
                    <a:lnTo>
                      <a:pt x="596" y="0"/>
                    </a:lnTo>
                    <a:lnTo>
                      <a:pt x="628" y="0"/>
                    </a:lnTo>
                    <a:lnTo>
                      <a:pt x="669" y="0"/>
                    </a:lnTo>
                    <a:lnTo>
                      <a:pt x="710" y="0"/>
                    </a:lnTo>
                    <a:lnTo>
                      <a:pt x="743" y="0"/>
                    </a:lnTo>
                    <a:lnTo>
                      <a:pt x="784" y="0"/>
                    </a:lnTo>
                    <a:lnTo>
                      <a:pt x="824" y="0"/>
                    </a:lnTo>
                    <a:lnTo>
                      <a:pt x="865" y="0"/>
                    </a:lnTo>
                    <a:lnTo>
                      <a:pt x="906" y="0"/>
                    </a:lnTo>
                    <a:lnTo>
                      <a:pt x="947" y="0"/>
                    </a:lnTo>
                    <a:lnTo>
                      <a:pt x="996" y="0"/>
                    </a:lnTo>
                    <a:lnTo>
                      <a:pt x="1037" y="0"/>
                    </a:lnTo>
                    <a:lnTo>
                      <a:pt x="1037" y="49"/>
                    </a:lnTo>
                    <a:lnTo>
                      <a:pt x="1037" y="106"/>
                    </a:lnTo>
                    <a:lnTo>
                      <a:pt x="1037" y="155"/>
                    </a:lnTo>
                    <a:lnTo>
                      <a:pt x="1037" y="204"/>
                    </a:lnTo>
                    <a:lnTo>
                      <a:pt x="1037" y="253"/>
                    </a:lnTo>
                    <a:lnTo>
                      <a:pt x="1045" y="302"/>
                    </a:lnTo>
                    <a:lnTo>
                      <a:pt x="1045" y="351"/>
                    </a:lnTo>
                    <a:lnTo>
                      <a:pt x="1045" y="400"/>
                    </a:lnTo>
                    <a:lnTo>
                      <a:pt x="1053" y="449"/>
                    </a:lnTo>
                    <a:lnTo>
                      <a:pt x="1053" y="498"/>
                    </a:lnTo>
                    <a:lnTo>
                      <a:pt x="1061" y="547"/>
                    </a:lnTo>
                    <a:lnTo>
                      <a:pt x="1069" y="596"/>
                    </a:lnTo>
                    <a:lnTo>
                      <a:pt x="1069" y="637"/>
                    </a:lnTo>
                    <a:lnTo>
                      <a:pt x="1078" y="686"/>
                    </a:lnTo>
                    <a:lnTo>
                      <a:pt x="1086" y="735"/>
                    </a:lnTo>
                    <a:lnTo>
                      <a:pt x="1086" y="784"/>
                    </a:lnTo>
                    <a:lnTo>
                      <a:pt x="1094" y="833"/>
                    </a:lnTo>
                    <a:lnTo>
                      <a:pt x="1102" y="882"/>
                    </a:lnTo>
                    <a:lnTo>
                      <a:pt x="1110" y="923"/>
                    </a:lnTo>
                    <a:lnTo>
                      <a:pt x="1118" y="972"/>
                    </a:lnTo>
                    <a:lnTo>
                      <a:pt x="1127" y="1021"/>
                    </a:lnTo>
                    <a:lnTo>
                      <a:pt x="1135" y="1061"/>
                    </a:lnTo>
                    <a:lnTo>
                      <a:pt x="1151" y="1110"/>
                    </a:lnTo>
                    <a:lnTo>
                      <a:pt x="1159" y="1159"/>
                    </a:lnTo>
                    <a:lnTo>
                      <a:pt x="1167" y="1200"/>
                    </a:lnTo>
                    <a:lnTo>
                      <a:pt x="1176" y="1249"/>
                    </a:lnTo>
                    <a:lnTo>
                      <a:pt x="1192" y="1290"/>
                    </a:lnTo>
                    <a:lnTo>
                      <a:pt x="1200" y="1331"/>
                    </a:lnTo>
                    <a:lnTo>
                      <a:pt x="1208" y="1380"/>
                    </a:lnTo>
                    <a:lnTo>
                      <a:pt x="1225" y="1421"/>
                    </a:lnTo>
                    <a:lnTo>
                      <a:pt x="1184" y="1421"/>
                    </a:lnTo>
                    <a:lnTo>
                      <a:pt x="1151" y="1421"/>
                    </a:lnTo>
                    <a:lnTo>
                      <a:pt x="1118" y="1421"/>
                    </a:lnTo>
                    <a:lnTo>
                      <a:pt x="1078" y="1421"/>
                    </a:lnTo>
                    <a:lnTo>
                      <a:pt x="1045" y="1421"/>
                    </a:lnTo>
                    <a:lnTo>
                      <a:pt x="1012" y="1421"/>
                    </a:lnTo>
                    <a:lnTo>
                      <a:pt x="971" y="1421"/>
                    </a:lnTo>
                    <a:lnTo>
                      <a:pt x="939" y="1421"/>
                    </a:lnTo>
                    <a:lnTo>
                      <a:pt x="906" y="1421"/>
                    </a:lnTo>
                    <a:lnTo>
                      <a:pt x="873" y="1421"/>
                    </a:lnTo>
                    <a:lnTo>
                      <a:pt x="841" y="1421"/>
                    </a:lnTo>
                    <a:lnTo>
                      <a:pt x="808" y="1421"/>
                    </a:lnTo>
                    <a:lnTo>
                      <a:pt x="775" y="1421"/>
                    </a:lnTo>
                    <a:lnTo>
                      <a:pt x="743" y="1421"/>
                    </a:lnTo>
                    <a:lnTo>
                      <a:pt x="718" y="1421"/>
                    </a:lnTo>
                    <a:lnTo>
                      <a:pt x="686" y="1421"/>
                    </a:lnTo>
                    <a:lnTo>
                      <a:pt x="653" y="1421"/>
                    </a:lnTo>
                    <a:lnTo>
                      <a:pt x="628" y="1421"/>
                    </a:lnTo>
                    <a:lnTo>
                      <a:pt x="596" y="1421"/>
                    </a:lnTo>
                    <a:lnTo>
                      <a:pt x="571" y="1421"/>
                    </a:lnTo>
                    <a:lnTo>
                      <a:pt x="547" y="1421"/>
                    </a:lnTo>
                    <a:lnTo>
                      <a:pt x="514" y="1421"/>
                    </a:lnTo>
                    <a:lnTo>
                      <a:pt x="490" y="1421"/>
                    </a:lnTo>
                    <a:lnTo>
                      <a:pt x="465" y="1421"/>
                    </a:lnTo>
                    <a:lnTo>
                      <a:pt x="441" y="1421"/>
                    </a:lnTo>
                    <a:lnTo>
                      <a:pt x="416" y="1421"/>
                    </a:lnTo>
                    <a:lnTo>
                      <a:pt x="392" y="1421"/>
                    </a:lnTo>
                    <a:lnTo>
                      <a:pt x="367" y="1421"/>
                    </a:lnTo>
                    <a:lnTo>
                      <a:pt x="351" y="1421"/>
                    </a:lnTo>
                    <a:lnTo>
                      <a:pt x="326" y="1421"/>
                    </a:lnTo>
                    <a:lnTo>
                      <a:pt x="302" y="1380"/>
                    </a:lnTo>
                    <a:lnTo>
                      <a:pt x="285" y="1331"/>
                    </a:lnTo>
                    <a:lnTo>
                      <a:pt x="261" y="1290"/>
                    </a:lnTo>
                    <a:lnTo>
                      <a:pt x="245" y="1249"/>
                    </a:lnTo>
                    <a:lnTo>
                      <a:pt x="228" y="1200"/>
                    </a:lnTo>
                    <a:lnTo>
                      <a:pt x="212" y="1159"/>
                    </a:lnTo>
                    <a:lnTo>
                      <a:pt x="196" y="1110"/>
                    </a:lnTo>
                    <a:lnTo>
                      <a:pt x="179" y="1061"/>
                    </a:lnTo>
                    <a:lnTo>
                      <a:pt x="163" y="1021"/>
                    </a:lnTo>
                    <a:lnTo>
                      <a:pt x="147" y="972"/>
                    </a:lnTo>
                    <a:lnTo>
                      <a:pt x="130" y="923"/>
                    </a:lnTo>
                    <a:lnTo>
                      <a:pt x="114" y="882"/>
                    </a:lnTo>
                    <a:lnTo>
                      <a:pt x="106" y="833"/>
                    </a:lnTo>
                    <a:lnTo>
                      <a:pt x="89" y="784"/>
                    </a:lnTo>
                    <a:lnTo>
                      <a:pt x="81" y="735"/>
                    </a:lnTo>
                    <a:lnTo>
                      <a:pt x="73" y="686"/>
                    </a:lnTo>
                    <a:lnTo>
                      <a:pt x="57" y="637"/>
                    </a:lnTo>
                    <a:lnTo>
                      <a:pt x="49" y="596"/>
                    </a:lnTo>
                    <a:lnTo>
                      <a:pt x="40" y="547"/>
                    </a:lnTo>
                    <a:lnTo>
                      <a:pt x="32" y="498"/>
                    </a:lnTo>
                    <a:lnTo>
                      <a:pt x="24" y="449"/>
                    </a:lnTo>
                    <a:lnTo>
                      <a:pt x="24" y="400"/>
                    </a:lnTo>
                    <a:lnTo>
                      <a:pt x="16" y="351"/>
                    </a:lnTo>
                    <a:lnTo>
                      <a:pt x="8" y="302"/>
                    </a:lnTo>
                    <a:lnTo>
                      <a:pt x="8" y="253"/>
                    </a:lnTo>
                    <a:lnTo>
                      <a:pt x="0" y="204"/>
                    </a:lnTo>
                    <a:lnTo>
                      <a:pt x="0" y="155"/>
                    </a:lnTo>
                    <a:lnTo>
                      <a:pt x="0" y="106"/>
                    </a:lnTo>
                    <a:lnTo>
                      <a:pt x="0" y="49"/>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0" name="Freeform 27"/>
              <p:cNvSpPr>
                <a:spLocks noChangeArrowheads="1"/>
              </p:cNvSpPr>
              <p:nvPr/>
            </p:nvSpPr>
            <p:spPr bwMode="auto">
              <a:xfrm>
                <a:off x="2268" y="2447"/>
                <a:ext cx="520" cy="485"/>
              </a:xfrm>
              <a:custGeom>
                <a:avLst/>
                <a:gdLst>
                  <a:gd name="T0" fmla="*/ 6 w 1413"/>
                  <a:gd name="T1" fmla="*/ 0 h 1421"/>
                  <a:gd name="T2" fmla="*/ 18 w 1413"/>
                  <a:gd name="T3" fmla="*/ 0 h 1421"/>
                  <a:gd name="T4" fmla="*/ 30 w 1413"/>
                  <a:gd name="T5" fmla="*/ 0 h 1421"/>
                  <a:gd name="T6" fmla="*/ 42 w 1413"/>
                  <a:gd name="T7" fmla="*/ 0 h 1421"/>
                  <a:gd name="T8" fmla="*/ 54 w 1413"/>
                  <a:gd name="T9" fmla="*/ 0 h 1421"/>
                  <a:gd name="T10" fmla="*/ 66 w 1413"/>
                  <a:gd name="T11" fmla="*/ 0 h 1421"/>
                  <a:gd name="T12" fmla="*/ 79 w 1413"/>
                  <a:gd name="T13" fmla="*/ 0 h 1421"/>
                  <a:gd name="T14" fmla="*/ 92 w 1413"/>
                  <a:gd name="T15" fmla="*/ 0 h 1421"/>
                  <a:gd name="T16" fmla="*/ 105 w 1413"/>
                  <a:gd name="T17" fmla="*/ 0 h 1421"/>
                  <a:gd name="T18" fmla="*/ 118 w 1413"/>
                  <a:gd name="T19" fmla="*/ 0 h 1421"/>
                  <a:gd name="T20" fmla="*/ 132 w 1413"/>
                  <a:gd name="T21" fmla="*/ 0 h 1421"/>
                  <a:gd name="T22" fmla="*/ 145 w 1413"/>
                  <a:gd name="T23" fmla="*/ 0 h 1421"/>
                  <a:gd name="T24" fmla="*/ 158 w 1413"/>
                  <a:gd name="T25" fmla="*/ 0 h 1421"/>
                  <a:gd name="T26" fmla="*/ 171 w 1413"/>
                  <a:gd name="T27" fmla="*/ 0 h 1421"/>
                  <a:gd name="T28" fmla="*/ 185 w 1413"/>
                  <a:gd name="T29" fmla="*/ 0 h 1421"/>
                  <a:gd name="T30" fmla="*/ 191 w 1413"/>
                  <a:gd name="T31" fmla="*/ 6 h 1421"/>
                  <a:gd name="T32" fmla="*/ 191 w 1413"/>
                  <a:gd name="T33" fmla="*/ 18 h 1421"/>
                  <a:gd name="T34" fmla="*/ 191 w 1413"/>
                  <a:gd name="T35" fmla="*/ 29 h 1421"/>
                  <a:gd name="T36" fmla="*/ 191 w 1413"/>
                  <a:gd name="T37" fmla="*/ 41 h 1421"/>
                  <a:gd name="T38" fmla="*/ 191 w 1413"/>
                  <a:gd name="T39" fmla="*/ 52 h 1421"/>
                  <a:gd name="T40" fmla="*/ 191 w 1413"/>
                  <a:gd name="T41" fmla="*/ 64 h 1421"/>
                  <a:gd name="T42" fmla="*/ 191 w 1413"/>
                  <a:gd name="T43" fmla="*/ 74 h 1421"/>
                  <a:gd name="T44" fmla="*/ 191 w 1413"/>
                  <a:gd name="T45" fmla="*/ 86 h 1421"/>
                  <a:gd name="T46" fmla="*/ 191 w 1413"/>
                  <a:gd name="T47" fmla="*/ 97 h 1421"/>
                  <a:gd name="T48" fmla="*/ 191 w 1413"/>
                  <a:gd name="T49" fmla="*/ 108 h 1421"/>
                  <a:gd name="T50" fmla="*/ 191 w 1413"/>
                  <a:gd name="T51" fmla="*/ 119 h 1421"/>
                  <a:gd name="T52" fmla="*/ 191 w 1413"/>
                  <a:gd name="T53" fmla="*/ 129 h 1421"/>
                  <a:gd name="T54" fmla="*/ 191 w 1413"/>
                  <a:gd name="T55" fmla="*/ 140 h 1421"/>
                  <a:gd name="T56" fmla="*/ 191 w 1413"/>
                  <a:gd name="T57" fmla="*/ 150 h 1421"/>
                  <a:gd name="T58" fmla="*/ 191 w 1413"/>
                  <a:gd name="T59" fmla="*/ 161 h 1421"/>
                  <a:gd name="T60" fmla="*/ 186 w 1413"/>
                  <a:gd name="T61" fmla="*/ 166 h 1421"/>
                  <a:gd name="T62" fmla="*/ 175 w 1413"/>
                  <a:gd name="T63" fmla="*/ 166 h 1421"/>
                  <a:gd name="T64" fmla="*/ 163 w 1413"/>
                  <a:gd name="T65" fmla="*/ 166 h 1421"/>
                  <a:gd name="T66" fmla="*/ 152 w 1413"/>
                  <a:gd name="T67" fmla="*/ 166 h 1421"/>
                  <a:gd name="T68" fmla="*/ 139 w 1413"/>
                  <a:gd name="T69" fmla="*/ 166 h 1421"/>
                  <a:gd name="T70" fmla="*/ 128 w 1413"/>
                  <a:gd name="T71" fmla="*/ 166 h 1421"/>
                  <a:gd name="T72" fmla="*/ 117 w 1413"/>
                  <a:gd name="T73" fmla="*/ 166 h 1421"/>
                  <a:gd name="T74" fmla="*/ 105 w 1413"/>
                  <a:gd name="T75" fmla="*/ 166 h 1421"/>
                  <a:gd name="T76" fmla="*/ 94 w 1413"/>
                  <a:gd name="T77" fmla="*/ 166 h 1421"/>
                  <a:gd name="T78" fmla="*/ 83 w 1413"/>
                  <a:gd name="T79" fmla="*/ 166 h 1421"/>
                  <a:gd name="T80" fmla="*/ 73 w 1413"/>
                  <a:gd name="T81" fmla="*/ 166 h 1421"/>
                  <a:gd name="T82" fmla="*/ 62 w 1413"/>
                  <a:gd name="T83" fmla="*/ 166 h 1421"/>
                  <a:gd name="T84" fmla="*/ 51 w 1413"/>
                  <a:gd name="T85" fmla="*/ 166 h 1421"/>
                  <a:gd name="T86" fmla="*/ 41 w 1413"/>
                  <a:gd name="T87" fmla="*/ 166 h 1421"/>
                  <a:gd name="T88" fmla="*/ 31 w 1413"/>
                  <a:gd name="T89" fmla="*/ 166 h 1421"/>
                  <a:gd name="T90" fmla="*/ 23 w 1413"/>
                  <a:gd name="T91" fmla="*/ 161 h 1421"/>
                  <a:gd name="T92" fmla="*/ 21 w 1413"/>
                  <a:gd name="T93" fmla="*/ 150 h 1421"/>
                  <a:gd name="T94" fmla="*/ 18 w 1413"/>
                  <a:gd name="T95" fmla="*/ 140 h 1421"/>
                  <a:gd name="T96" fmla="*/ 15 w 1413"/>
                  <a:gd name="T97" fmla="*/ 129 h 1421"/>
                  <a:gd name="T98" fmla="*/ 12 w 1413"/>
                  <a:gd name="T99" fmla="*/ 119 h 1421"/>
                  <a:gd name="T100" fmla="*/ 10 w 1413"/>
                  <a:gd name="T101" fmla="*/ 108 h 1421"/>
                  <a:gd name="T102" fmla="*/ 8 w 1413"/>
                  <a:gd name="T103" fmla="*/ 97 h 1421"/>
                  <a:gd name="T104" fmla="*/ 7 w 1413"/>
                  <a:gd name="T105" fmla="*/ 86 h 1421"/>
                  <a:gd name="T106" fmla="*/ 4 w 1413"/>
                  <a:gd name="T107" fmla="*/ 74 h 1421"/>
                  <a:gd name="T108" fmla="*/ 3 w 1413"/>
                  <a:gd name="T109" fmla="*/ 64 h 1421"/>
                  <a:gd name="T110" fmla="*/ 2 w 1413"/>
                  <a:gd name="T111" fmla="*/ 52 h 1421"/>
                  <a:gd name="T112" fmla="*/ 1 w 1413"/>
                  <a:gd name="T113" fmla="*/ 41 h 1421"/>
                  <a:gd name="T114" fmla="*/ 0 w 1413"/>
                  <a:gd name="T115" fmla="*/ 29 h 1421"/>
                  <a:gd name="T116" fmla="*/ 0 w 1413"/>
                  <a:gd name="T117" fmla="*/ 18 h 1421"/>
                  <a:gd name="T118" fmla="*/ 0 w 1413"/>
                  <a:gd name="T119" fmla="*/ 6 h 14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13" h="1421">
                    <a:moveTo>
                      <a:pt x="0" y="0"/>
                    </a:moveTo>
                    <a:lnTo>
                      <a:pt x="41" y="0"/>
                    </a:lnTo>
                    <a:lnTo>
                      <a:pt x="81" y="0"/>
                    </a:lnTo>
                    <a:lnTo>
                      <a:pt x="130" y="0"/>
                    </a:lnTo>
                    <a:lnTo>
                      <a:pt x="171" y="0"/>
                    </a:lnTo>
                    <a:lnTo>
                      <a:pt x="220" y="0"/>
                    </a:lnTo>
                    <a:lnTo>
                      <a:pt x="261" y="0"/>
                    </a:lnTo>
                    <a:lnTo>
                      <a:pt x="310" y="0"/>
                    </a:lnTo>
                    <a:lnTo>
                      <a:pt x="351" y="0"/>
                    </a:lnTo>
                    <a:lnTo>
                      <a:pt x="400" y="0"/>
                    </a:lnTo>
                    <a:lnTo>
                      <a:pt x="449" y="0"/>
                    </a:lnTo>
                    <a:lnTo>
                      <a:pt x="490" y="0"/>
                    </a:lnTo>
                    <a:lnTo>
                      <a:pt x="539" y="0"/>
                    </a:lnTo>
                    <a:lnTo>
                      <a:pt x="588" y="0"/>
                    </a:lnTo>
                    <a:lnTo>
                      <a:pt x="637" y="0"/>
                    </a:lnTo>
                    <a:lnTo>
                      <a:pt x="678" y="0"/>
                    </a:lnTo>
                    <a:lnTo>
                      <a:pt x="727" y="0"/>
                    </a:lnTo>
                    <a:lnTo>
                      <a:pt x="776" y="0"/>
                    </a:lnTo>
                    <a:lnTo>
                      <a:pt x="825" y="0"/>
                    </a:lnTo>
                    <a:lnTo>
                      <a:pt x="874" y="0"/>
                    </a:lnTo>
                    <a:lnTo>
                      <a:pt x="923" y="0"/>
                    </a:lnTo>
                    <a:lnTo>
                      <a:pt x="972" y="0"/>
                    </a:lnTo>
                    <a:lnTo>
                      <a:pt x="1021" y="0"/>
                    </a:lnTo>
                    <a:lnTo>
                      <a:pt x="1070" y="0"/>
                    </a:lnTo>
                    <a:lnTo>
                      <a:pt x="1119" y="0"/>
                    </a:lnTo>
                    <a:lnTo>
                      <a:pt x="1168" y="0"/>
                    </a:lnTo>
                    <a:lnTo>
                      <a:pt x="1217" y="0"/>
                    </a:lnTo>
                    <a:lnTo>
                      <a:pt x="1266" y="0"/>
                    </a:lnTo>
                    <a:lnTo>
                      <a:pt x="1315" y="0"/>
                    </a:lnTo>
                    <a:lnTo>
                      <a:pt x="1364" y="0"/>
                    </a:lnTo>
                    <a:lnTo>
                      <a:pt x="1413" y="0"/>
                    </a:lnTo>
                    <a:lnTo>
                      <a:pt x="1413" y="49"/>
                    </a:lnTo>
                    <a:lnTo>
                      <a:pt x="1413" y="106"/>
                    </a:lnTo>
                    <a:lnTo>
                      <a:pt x="1413" y="155"/>
                    </a:lnTo>
                    <a:lnTo>
                      <a:pt x="1413" y="204"/>
                    </a:lnTo>
                    <a:lnTo>
                      <a:pt x="1413" y="253"/>
                    </a:lnTo>
                    <a:lnTo>
                      <a:pt x="1413" y="302"/>
                    </a:lnTo>
                    <a:lnTo>
                      <a:pt x="1413" y="351"/>
                    </a:lnTo>
                    <a:lnTo>
                      <a:pt x="1413" y="400"/>
                    </a:lnTo>
                    <a:lnTo>
                      <a:pt x="1413" y="449"/>
                    </a:lnTo>
                    <a:lnTo>
                      <a:pt x="1413" y="498"/>
                    </a:lnTo>
                    <a:lnTo>
                      <a:pt x="1413" y="547"/>
                    </a:lnTo>
                    <a:lnTo>
                      <a:pt x="1413" y="596"/>
                    </a:lnTo>
                    <a:lnTo>
                      <a:pt x="1413" y="637"/>
                    </a:lnTo>
                    <a:lnTo>
                      <a:pt x="1413" y="686"/>
                    </a:lnTo>
                    <a:lnTo>
                      <a:pt x="1413" y="735"/>
                    </a:lnTo>
                    <a:lnTo>
                      <a:pt x="1413" y="784"/>
                    </a:lnTo>
                    <a:lnTo>
                      <a:pt x="1413" y="833"/>
                    </a:lnTo>
                    <a:lnTo>
                      <a:pt x="1413" y="882"/>
                    </a:lnTo>
                    <a:lnTo>
                      <a:pt x="1413" y="923"/>
                    </a:lnTo>
                    <a:lnTo>
                      <a:pt x="1413" y="972"/>
                    </a:lnTo>
                    <a:lnTo>
                      <a:pt x="1413" y="1021"/>
                    </a:lnTo>
                    <a:lnTo>
                      <a:pt x="1413" y="1061"/>
                    </a:lnTo>
                    <a:lnTo>
                      <a:pt x="1413" y="1110"/>
                    </a:lnTo>
                    <a:lnTo>
                      <a:pt x="1413" y="1159"/>
                    </a:lnTo>
                    <a:lnTo>
                      <a:pt x="1413" y="1200"/>
                    </a:lnTo>
                    <a:lnTo>
                      <a:pt x="1413" y="1249"/>
                    </a:lnTo>
                    <a:lnTo>
                      <a:pt x="1413" y="1290"/>
                    </a:lnTo>
                    <a:lnTo>
                      <a:pt x="1413" y="1331"/>
                    </a:lnTo>
                    <a:lnTo>
                      <a:pt x="1413" y="1380"/>
                    </a:lnTo>
                    <a:lnTo>
                      <a:pt x="1413" y="1421"/>
                    </a:lnTo>
                    <a:lnTo>
                      <a:pt x="1372" y="1421"/>
                    </a:lnTo>
                    <a:lnTo>
                      <a:pt x="1331" y="1421"/>
                    </a:lnTo>
                    <a:lnTo>
                      <a:pt x="1290" y="1421"/>
                    </a:lnTo>
                    <a:lnTo>
                      <a:pt x="1241" y="1421"/>
                    </a:lnTo>
                    <a:lnTo>
                      <a:pt x="1200" y="1421"/>
                    </a:lnTo>
                    <a:lnTo>
                      <a:pt x="1159" y="1421"/>
                    </a:lnTo>
                    <a:lnTo>
                      <a:pt x="1119" y="1421"/>
                    </a:lnTo>
                    <a:lnTo>
                      <a:pt x="1070" y="1421"/>
                    </a:lnTo>
                    <a:lnTo>
                      <a:pt x="1029" y="1421"/>
                    </a:lnTo>
                    <a:lnTo>
                      <a:pt x="988" y="1421"/>
                    </a:lnTo>
                    <a:lnTo>
                      <a:pt x="947" y="1421"/>
                    </a:lnTo>
                    <a:lnTo>
                      <a:pt x="906" y="1421"/>
                    </a:lnTo>
                    <a:lnTo>
                      <a:pt x="865" y="1421"/>
                    </a:lnTo>
                    <a:lnTo>
                      <a:pt x="825" y="1421"/>
                    </a:lnTo>
                    <a:lnTo>
                      <a:pt x="776" y="1421"/>
                    </a:lnTo>
                    <a:lnTo>
                      <a:pt x="735" y="1421"/>
                    </a:lnTo>
                    <a:lnTo>
                      <a:pt x="694" y="1421"/>
                    </a:lnTo>
                    <a:lnTo>
                      <a:pt x="653" y="1421"/>
                    </a:lnTo>
                    <a:lnTo>
                      <a:pt x="612" y="1421"/>
                    </a:lnTo>
                    <a:lnTo>
                      <a:pt x="571" y="1421"/>
                    </a:lnTo>
                    <a:lnTo>
                      <a:pt x="539" y="1421"/>
                    </a:lnTo>
                    <a:lnTo>
                      <a:pt x="498" y="1421"/>
                    </a:lnTo>
                    <a:lnTo>
                      <a:pt x="457" y="1421"/>
                    </a:lnTo>
                    <a:lnTo>
                      <a:pt x="416" y="1421"/>
                    </a:lnTo>
                    <a:lnTo>
                      <a:pt x="375" y="1421"/>
                    </a:lnTo>
                    <a:lnTo>
                      <a:pt x="343" y="1421"/>
                    </a:lnTo>
                    <a:lnTo>
                      <a:pt x="302" y="1421"/>
                    </a:lnTo>
                    <a:lnTo>
                      <a:pt x="261" y="1421"/>
                    </a:lnTo>
                    <a:lnTo>
                      <a:pt x="228" y="1421"/>
                    </a:lnTo>
                    <a:lnTo>
                      <a:pt x="188" y="1421"/>
                    </a:lnTo>
                    <a:lnTo>
                      <a:pt x="171" y="1380"/>
                    </a:lnTo>
                    <a:lnTo>
                      <a:pt x="163" y="1331"/>
                    </a:lnTo>
                    <a:lnTo>
                      <a:pt x="155" y="1290"/>
                    </a:lnTo>
                    <a:lnTo>
                      <a:pt x="139" y="1249"/>
                    </a:lnTo>
                    <a:lnTo>
                      <a:pt x="130" y="1200"/>
                    </a:lnTo>
                    <a:lnTo>
                      <a:pt x="122" y="1159"/>
                    </a:lnTo>
                    <a:lnTo>
                      <a:pt x="114" y="1110"/>
                    </a:lnTo>
                    <a:lnTo>
                      <a:pt x="98" y="1061"/>
                    </a:lnTo>
                    <a:lnTo>
                      <a:pt x="90" y="1021"/>
                    </a:lnTo>
                    <a:lnTo>
                      <a:pt x="81" y="972"/>
                    </a:lnTo>
                    <a:lnTo>
                      <a:pt x="73" y="923"/>
                    </a:lnTo>
                    <a:lnTo>
                      <a:pt x="65" y="882"/>
                    </a:lnTo>
                    <a:lnTo>
                      <a:pt x="57" y="833"/>
                    </a:lnTo>
                    <a:lnTo>
                      <a:pt x="49" y="784"/>
                    </a:lnTo>
                    <a:lnTo>
                      <a:pt x="49" y="735"/>
                    </a:lnTo>
                    <a:lnTo>
                      <a:pt x="41" y="686"/>
                    </a:lnTo>
                    <a:lnTo>
                      <a:pt x="32" y="637"/>
                    </a:lnTo>
                    <a:lnTo>
                      <a:pt x="32" y="596"/>
                    </a:lnTo>
                    <a:lnTo>
                      <a:pt x="24" y="547"/>
                    </a:lnTo>
                    <a:lnTo>
                      <a:pt x="16" y="498"/>
                    </a:lnTo>
                    <a:lnTo>
                      <a:pt x="16" y="449"/>
                    </a:lnTo>
                    <a:lnTo>
                      <a:pt x="8" y="400"/>
                    </a:lnTo>
                    <a:lnTo>
                      <a:pt x="8" y="351"/>
                    </a:lnTo>
                    <a:lnTo>
                      <a:pt x="8" y="302"/>
                    </a:lnTo>
                    <a:lnTo>
                      <a:pt x="0" y="253"/>
                    </a:lnTo>
                    <a:lnTo>
                      <a:pt x="0" y="204"/>
                    </a:lnTo>
                    <a:lnTo>
                      <a:pt x="0" y="155"/>
                    </a:lnTo>
                    <a:lnTo>
                      <a:pt x="0" y="106"/>
                    </a:lnTo>
                    <a:lnTo>
                      <a:pt x="0" y="49"/>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1" name="Freeform 28"/>
              <p:cNvSpPr>
                <a:spLocks noChangeArrowheads="1"/>
              </p:cNvSpPr>
              <p:nvPr/>
            </p:nvSpPr>
            <p:spPr bwMode="auto">
              <a:xfrm>
                <a:off x="2787" y="2447"/>
                <a:ext cx="523" cy="485"/>
              </a:xfrm>
              <a:custGeom>
                <a:avLst/>
                <a:gdLst>
                  <a:gd name="T0" fmla="*/ 7 w 1421"/>
                  <a:gd name="T1" fmla="*/ 0 h 1421"/>
                  <a:gd name="T2" fmla="*/ 20 w 1421"/>
                  <a:gd name="T3" fmla="*/ 0 h 1421"/>
                  <a:gd name="T4" fmla="*/ 34 w 1421"/>
                  <a:gd name="T5" fmla="*/ 0 h 1421"/>
                  <a:gd name="T6" fmla="*/ 47 w 1421"/>
                  <a:gd name="T7" fmla="*/ 0 h 1421"/>
                  <a:gd name="T8" fmla="*/ 61 w 1421"/>
                  <a:gd name="T9" fmla="*/ 0 h 1421"/>
                  <a:gd name="T10" fmla="*/ 74 w 1421"/>
                  <a:gd name="T11" fmla="*/ 0 h 1421"/>
                  <a:gd name="T12" fmla="*/ 86 w 1421"/>
                  <a:gd name="T13" fmla="*/ 0 h 1421"/>
                  <a:gd name="T14" fmla="*/ 100 w 1421"/>
                  <a:gd name="T15" fmla="*/ 0 h 1421"/>
                  <a:gd name="T16" fmla="*/ 113 w 1421"/>
                  <a:gd name="T17" fmla="*/ 0 h 1421"/>
                  <a:gd name="T18" fmla="*/ 125 w 1421"/>
                  <a:gd name="T19" fmla="*/ 0 h 1421"/>
                  <a:gd name="T20" fmla="*/ 138 w 1421"/>
                  <a:gd name="T21" fmla="*/ 0 h 1421"/>
                  <a:gd name="T22" fmla="*/ 151 w 1421"/>
                  <a:gd name="T23" fmla="*/ 0 h 1421"/>
                  <a:gd name="T24" fmla="*/ 163 w 1421"/>
                  <a:gd name="T25" fmla="*/ 0 h 1421"/>
                  <a:gd name="T26" fmla="*/ 175 w 1421"/>
                  <a:gd name="T27" fmla="*/ 0 h 1421"/>
                  <a:gd name="T28" fmla="*/ 187 w 1421"/>
                  <a:gd name="T29" fmla="*/ 0 h 1421"/>
                  <a:gd name="T30" fmla="*/ 192 w 1421"/>
                  <a:gd name="T31" fmla="*/ 6 h 1421"/>
                  <a:gd name="T32" fmla="*/ 192 w 1421"/>
                  <a:gd name="T33" fmla="*/ 18 h 1421"/>
                  <a:gd name="T34" fmla="*/ 191 w 1421"/>
                  <a:gd name="T35" fmla="*/ 29 h 1421"/>
                  <a:gd name="T36" fmla="*/ 191 w 1421"/>
                  <a:gd name="T37" fmla="*/ 41 h 1421"/>
                  <a:gd name="T38" fmla="*/ 190 w 1421"/>
                  <a:gd name="T39" fmla="*/ 52 h 1421"/>
                  <a:gd name="T40" fmla="*/ 189 w 1421"/>
                  <a:gd name="T41" fmla="*/ 64 h 1421"/>
                  <a:gd name="T42" fmla="*/ 187 w 1421"/>
                  <a:gd name="T43" fmla="*/ 74 h 1421"/>
                  <a:gd name="T44" fmla="*/ 186 w 1421"/>
                  <a:gd name="T45" fmla="*/ 86 h 1421"/>
                  <a:gd name="T46" fmla="*/ 184 w 1421"/>
                  <a:gd name="T47" fmla="*/ 97 h 1421"/>
                  <a:gd name="T48" fmla="*/ 181 w 1421"/>
                  <a:gd name="T49" fmla="*/ 108 h 1421"/>
                  <a:gd name="T50" fmla="*/ 179 w 1421"/>
                  <a:gd name="T51" fmla="*/ 119 h 1421"/>
                  <a:gd name="T52" fmla="*/ 177 w 1421"/>
                  <a:gd name="T53" fmla="*/ 129 h 1421"/>
                  <a:gd name="T54" fmla="*/ 175 w 1421"/>
                  <a:gd name="T55" fmla="*/ 140 h 1421"/>
                  <a:gd name="T56" fmla="*/ 172 w 1421"/>
                  <a:gd name="T57" fmla="*/ 150 h 1421"/>
                  <a:gd name="T58" fmla="*/ 168 w 1421"/>
                  <a:gd name="T59" fmla="*/ 161 h 1421"/>
                  <a:gd name="T60" fmla="*/ 162 w 1421"/>
                  <a:gd name="T61" fmla="*/ 166 h 1421"/>
                  <a:gd name="T62" fmla="*/ 151 w 1421"/>
                  <a:gd name="T63" fmla="*/ 166 h 1421"/>
                  <a:gd name="T64" fmla="*/ 141 w 1421"/>
                  <a:gd name="T65" fmla="*/ 166 h 1421"/>
                  <a:gd name="T66" fmla="*/ 130 w 1421"/>
                  <a:gd name="T67" fmla="*/ 166 h 1421"/>
                  <a:gd name="T68" fmla="*/ 120 w 1421"/>
                  <a:gd name="T69" fmla="*/ 166 h 1421"/>
                  <a:gd name="T70" fmla="*/ 108 w 1421"/>
                  <a:gd name="T71" fmla="*/ 166 h 1421"/>
                  <a:gd name="T72" fmla="*/ 97 w 1421"/>
                  <a:gd name="T73" fmla="*/ 166 h 1421"/>
                  <a:gd name="T74" fmla="*/ 86 w 1421"/>
                  <a:gd name="T75" fmla="*/ 166 h 1421"/>
                  <a:gd name="T76" fmla="*/ 75 w 1421"/>
                  <a:gd name="T77" fmla="*/ 166 h 1421"/>
                  <a:gd name="T78" fmla="*/ 64 w 1421"/>
                  <a:gd name="T79" fmla="*/ 166 h 1421"/>
                  <a:gd name="T80" fmla="*/ 52 w 1421"/>
                  <a:gd name="T81" fmla="*/ 166 h 1421"/>
                  <a:gd name="T82" fmla="*/ 41 w 1421"/>
                  <a:gd name="T83" fmla="*/ 166 h 1421"/>
                  <a:gd name="T84" fmla="*/ 30 w 1421"/>
                  <a:gd name="T85" fmla="*/ 166 h 1421"/>
                  <a:gd name="T86" fmla="*/ 18 w 1421"/>
                  <a:gd name="T87" fmla="*/ 166 h 1421"/>
                  <a:gd name="T88" fmla="*/ 7 w 1421"/>
                  <a:gd name="T89" fmla="*/ 166 h 1421"/>
                  <a:gd name="T90" fmla="*/ 0 w 1421"/>
                  <a:gd name="T91" fmla="*/ 161 h 1421"/>
                  <a:gd name="T92" fmla="*/ 0 w 1421"/>
                  <a:gd name="T93" fmla="*/ 150 h 1421"/>
                  <a:gd name="T94" fmla="*/ 0 w 1421"/>
                  <a:gd name="T95" fmla="*/ 140 h 1421"/>
                  <a:gd name="T96" fmla="*/ 0 w 1421"/>
                  <a:gd name="T97" fmla="*/ 129 h 1421"/>
                  <a:gd name="T98" fmla="*/ 0 w 1421"/>
                  <a:gd name="T99" fmla="*/ 119 h 1421"/>
                  <a:gd name="T100" fmla="*/ 0 w 1421"/>
                  <a:gd name="T101" fmla="*/ 108 h 1421"/>
                  <a:gd name="T102" fmla="*/ 0 w 1421"/>
                  <a:gd name="T103" fmla="*/ 97 h 1421"/>
                  <a:gd name="T104" fmla="*/ 0 w 1421"/>
                  <a:gd name="T105" fmla="*/ 86 h 1421"/>
                  <a:gd name="T106" fmla="*/ 0 w 1421"/>
                  <a:gd name="T107" fmla="*/ 74 h 1421"/>
                  <a:gd name="T108" fmla="*/ 0 w 1421"/>
                  <a:gd name="T109" fmla="*/ 64 h 1421"/>
                  <a:gd name="T110" fmla="*/ 0 w 1421"/>
                  <a:gd name="T111" fmla="*/ 52 h 1421"/>
                  <a:gd name="T112" fmla="*/ 0 w 1421"/>
                  <a:gd name="T113" fmla="*/ 41 h 1421"/>
                  <a:gd name="T114" fmla="*/ 0 w 1421"/>
                  <a:gd name="T115" fmla="*/ 29 h 1421"/>
                  <a:gd name="T116" fmla="*/ 0 w 1421"/>
                  <a:gd name="T117" fmla="*/ 18 h 1421"/>
                  <a:gd name="T118" fmla="*/ 0 w 1421"/>
                  <a:gd name="T119" fmla="*/ 6 h 14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1" h="1421">
                    <a:moveTo>
                      <a:pt x="0" y="0"/>
                    </a:moveTo>
                    <a:lnTo>
                      <a:pt x="49" y="0"/>
                    </a:lnTo>
                    <a:lnTo>
                      <a:pt x="98" y="0"/>
                    </a:lnTo>
                    <a:lnTo>
                      <a:pt x="147" y="0"/>
                    </a:lnTo>
                    <a:lnTo>
                      <a:pt x="204" y="0"/>
                    </a:lnTo>
                    <a:lnTo>
                      <a:pt x="253" y="0"/>
                    </a:lnTo>
                    <a:lnTo>
                      <a:pt x="302" y="0"/>
                    </a:lnTo>
                    <a:lnTo>
                      <a:pt x="351" y="0"/>
                    </a:lnTo>
                    <a:lnTo>
                      <a:pt x="400" y="0"/>
                    </a:lnTo>
                    <a:lnTo>
                      <a:pt x="449" y="0"/>
                    </a:lnTo>
                    <a:lnTo>
                      <a:pt x="498" y="0"/>
                    </a:lnTo>
                    <a:lnTo>
                      <a:pt x="547" y="0"/>
                    </a:lnTo>
                    <a:lnTo>
                      <a:pt x="596" y="0"/>
                    </a:lnTo>
                    <a:lnTo>
                      <a:pt x="637" y="0"/>
                    </a:lnTo>
                    <a:lnTo>
                      <a:pt x="686" y="0"/>
                    </a:lnTo>
                    <a:lnTo>
                      <a:pt x="735" y="0"/>
                    </a:lnTo>
                    <a:lnTo>
                      <a:pt x="784" y="0"/>
                    </a:lnTo>
                    <a:lnTo>
                      <a:pt x="833" y="0"/>
                    </a:lnTo>
                    <a:lnTo>
                      <a:pt x="882" y="0"/>
                    </a:lnTo>
                    <a:lnTo>
                      <a:pt x="922" y="0"/>
                    </a:lnTo>
                    <a:lnTo>
                      <a:pt x="971" y="0"/>
                    </a:lnTo>
                    <a:lnTo>
                      <a:pt x="1020" y="0"/>
                    </a:lnTo>
                    <a:lnTo>
                      <a:pt x="1061" y="0"/>
                    </a:lnTo>
                    <a:lnTo>
                      <a:pt x="1110" y="0"/>
                    </a:lnTo>
                    <a:lnTo>
                      <a:pt x="1159" y="0"/>
                    </a:lnTo>
                    <a:lnTo>
                      <a:pt x="1200" y="0"/>
                    </a:lnTo>
                    <a:lnTo>
                      <a:pt x="1249" y="0"/>
                    </a:lnTo>
                    <a:lnTo>
                      <a:pt x="1290" y="0"/>
                    </a:lnTo>
                    <a:lnTo>
                      <a:pt x="1331" y="0"/>
                    </a:lnTo>
                    <a:lnTo>
                      <a:pt x="1380" y="0"/>
                    </a:lnTo>
                    <a:lnTo>
                      <a:pt x="1421" y="0"/>
                    </a:lnTo>
                    <a:lnTo>
                      <a:pt x="1421" y="49"/>
                    </a:lnTo>
                    <a:lnTo>
                      <a:pt x="1421" y="106"/>
                    </a:lnTo>
                    <a:lnTo>
                      <a:pt x="1421" y="155"/>
                    </a:lnTo>
                    <a:lnTo>
                      <a:pt x="1412" y="204"/>
                    </a:lnTo>
                    <a:lnTo>
                      <a:pt x="1412" y="253"/>
                    </a:lnTo>
                    <a:lnTo>
                      <a:pt x="1412" y="302"/>
                    </a:lnTo>
                    <a:lnTo>
                      <a:pt x="1412" y="351"/>
                    </a:lnTo>
                    <a:lnTo>
                      <a:pt x="1404" y="400"/>
                    </a:lnTo>
                    <a:lnTo>
                      <a:pt x="1404" y="449"/>
                    </a:lnTo>
                    <a:lnTo>
                      <a:pt x="1396" y="498"/>
                    </a:lnTo>
                    <a:lnTo>
                      <a:pt x="1396" y="547"/>
                    </a:lnTo>
                    <a:lnTo>
                      <a:pt x="1388" y="596"/>
                    </a:lnTo>
                    <a:lnTo>
                      <a:pt x="1380" y="637"/>
                    </a:lnTo>
                    <a:lnTo>
                      <a:pt x="1380" y="686"/>
                    </a:lnTo>
                    <a:lnTo>
                      <a:pt x="1372" y="735"/>
                    </a:lnTo>
                    <a:lnTo>
                      <a:pt x="1363" y="784"/>
                    </a:lnTo>
                    <a:lnTo>
                      <a:pt x="1355" y="833"/>
                    </a:lnTo>
                    <a:lnTo>
                      <a:pt x="1347" y="882"/>
                    </a:lnTo>
                    <a:lnTo>
                      <a:pt x="1339" y="923"/>
                    </a:lnTo>
                    <a:lnTo>
                      <a:pt x="1331" y="972"/>
                    </a:lnTo>
                    <a:lnTo>
                      <a:pt x="1323" y="1021"/>
                    </a:lnTo>
                    <a:lnTo>
                      <a:pt x="1314" y="1061"/>
                    </a:lnTo>
                    <a:lnTo>
                      <a:pt x="1306" y="1110"/>
                    </a:lnTo>
                    <a:lnTo>
                      <a:pt x="1298" y="1159"/>
                    </a:lnTo>
                    <a:lnTo>
                      <a:pt x="1290" y="1200"/>
                    </a:lnTo>
                    <a:lnTo>
                      <a:pt x="1274" y="1249"/>
                    </a:lnTo>
                    <a:lnTo>
                      <a:pt x="1265" y="1290"/>
                    </a:lnTo>
                    <a:lnTo>
                      <a:pt x="1257" y="1331"/>
                    </a:lnTo>
                    <a:lnTo>
                      <a:pt x="1241" y="1380"/>
                    </a:lnTo>
                    <a:lnTo>
                      <a:pt x="1233" y="1421"/>
                    </a:lnTo>
                    <a:lnTo>
                      <a:pt x="1192" y="1421"/>
                    </a:lnTo>
                    <a:lnTo>
                      <a:pt x="1151" y="1421"/>
                    </a:lnTo>
                    <a:lnTo>
                      <a:pt x="1118" y="1421"/>
                    </a:lnTo>
                    <a:lnTo>
                      <a:pt x="1078" y="1421"/>
                    </a:lnTo>
                    <a:lnTo>
                      <a:pt x="1037" y="1421"/>
                    </a:lnTo>
                    <a:lnTo>
                      <a:pt x="1004" y="1421"/>
                    </a:lnTo>
                    <a:lnTo>
                      <a:pt x="963" y="1421"/>
                    </a:lnTo>
                    <a:lnTo>
                      <a:pt x="922" y="1421"/>
                    </a:lnTo>
                    <a:lnTo>
                      <a:pt x="882" y="1421"/>
                    </a:lnTo>
                    <a:lnTo>
                      <a:pt x="841" y="1421"/>
                    </a:lnTo>
                    <a:lnTo>
                      <a:pt x="800" y="1421"/>
                    </a:lnTo>
                    <a:lnTo>
                      <a:pt x="759" y="1421"/>
                    </a:lnTo>
                    <a:lnTo>
                      <a:pt x="718" y="1421"/>
                    </a:lnTo>
                    <a:lnTo>
                      <a:pt x="677" y="1421"/>
                    </a:lnTo>
                    <a:lnTo>
                      <a:pt x="637" y="1421"/>
                    </a:lnTo>
                    <a:lnTo>
                      <a:pt x="596" y="1421"/>
                    </a:lnTo>
                    <a:lnTo>
                      <a:pt x="555" y="1421"/>
                    </a:lnTo>
                    <a:lnTo>
                      <a:pt x="514" y="1421"/>
                    </a:lnTo>
                    <a:lnTo>
                      <a:pt x="473" y="1421"/>
                    </a:lnTo>
                    <a:lnTo>
                      <a:pt x="432" y="1421"/>
                    </a:lnTo>
                    <a:lnTo>
                      <a:pt x="383" y="1421"/>
                    </a:lnTo>
                    <a:lnTo>
                      <a:pt x="343" y="1421"/>
                    </a:lnTo>
                    <a:lnTo>
                      <a:pt x="302" y="1421"/>
                    </a:lnTo>
                    <a:lnTo>
                      <a:pt x="261" y="1421"/>
                    </a:lnTo>
                    <a:lnTo>
                      <a:pt x="220" y="1421"/>
                    </a:lnTo>
                    <a:lnTo>
                      <a:pt x="171" y="1421"/>
                    </a:lnTo>
                    <a:lnTo>
                      <a:pt x="130" y="1421"/>
                    </a:lnTo>
                    <a:lnTo>
                      <a:pt x="89" y="1421"/>
                    </a:lnTo>
                    <a:lnTo>
                      <a:pt x="49" y="1421"/>
                    </a:lnTo>
                    <a:lnTo>
                      <a:pt x="0" y="1421"/>
                    </a:lnTo>
                    <a:lnTo>
                      <a:pt x="0" y="1380"/>
                    </a:lnTo>
                    <a:lnTo>
                      <a:pt x="0" y="1331"/>
                    </a:lnTo>
                    <a:lnTo>
                      <a:pt x="0" y="1290"/>
                    </a:lnTo>
                    <a:lnTo>
                      <a:pt x="0" y="1249"/>
                    </a:lnTo>
                    <a:lnTo>
                      <a:pt x="0" y="1200"/>
                    </a:lnTo>
                    <a:lnTo>
                      <a:pt x="0" y="1159"/>
                    </a:lnTo>
                    <a:lnTo>
                      <a:pt x="0" y="1110"/>
                    </a:lnTo>
                    <a:lnTo>
                      <a:pt x="0" y="1061"/>
                    </a:lnTo>
                    <a:lnTo>
                      <a:pt x="0" y="1021"/>
                    </a:lnTo>
                    <a:lnTo>
                      <a:pt x="0" y="972"/>
                    </a:lnTo>
                    <a:lnTo>
                      <a:pt x="0" y="923"/>
                    </a:lnTo>
                    <a:lnTo>
                      <a:pt x="0" y="882"/>
                    </a:lnTo>
                    <a:lnTo>
                      <a:pt x="0" y="833"/>
                    </a:lnTo>
                    <a:lnTo>
                      <a:pt x="0" y="784"/>
                    </a:lnTo>
                    <a:lnTo>
                      <a:pt x="0" y="735"/>
                    </a:lnTo>
                    <a:lnTo>
                      <a:pt x="0" y="686"/>
                    </a:lnTo>
                    <a:lnTo>
                      <a:pt x="0" y="637"/>
                    </a:lnTo>
                    <a:lnTo>
                      <a:pt x="0" y="596"/>
                    </a:lnTo>
                    <a:lnTo>
                      <a:pt x="0" y="547"/>
                    </a:lnTo>
                    <a:lnTo>
                      <a:pt x="0" y="498"/>
                    </a:lnTo>
                    <a:lnTo>
                      <a:pt x="0" y="449"/>
                    </a:lnTo>
                    <a:lnTo>
                      <a:pt x="0" y="400"/>
                    </a:lnTo>
                    <a:lnTo>
                      <a:pt x="0" y="351"/>
                    </a:lnTo>
                    <a:lnTo>
                      <a:pt x="0" y="302"/>
                    </a:lnTo>
                    <a:lnTo>
                      <a:pt x="0" y="253"/>
                    </a:lnTo>
                    <a:lnTo>
                      <a:pt x="0" y="204"/>
                    </a:lnTo>
                    <a:lnTo>
                      <a:pt x="0" y="155"/>
                    </a:lnTo>
                    <a:lnTo>
                      <a:pt x="0" y="106"/>
                    </a:lnTo>
                    <a:lnTo>
                      <a:pt x="0" y="49"/>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2" name="Freeform 29"/>
              <p:cNvSpPr>
                <a:spLocks noChangeArrowheads="1"/>
              </p:cNvSpPr>
              <p:nvPr/>
            </p:nvSpPr>
            <p:spPr bwMode="auto">
              <a:xfrm>
                <a:off x="3241" y="2447"/>
                <a:ext cx="451" cy="485"/>
              </a:xfrm>
              <a:custGeom>
                <a:avLst/>
                <a:gdLst>
                  <a:gd name="T0" fmla="*/ 31 w 1225"/>
                  <a:gd name="T1" fmla="*/ 0 h 1421"/>
                  <a:gd name="T2" fmla="*/ 42 w 1225"/>
                  <a:gd name="T3" fmla="*/ 0 h 1421"/>
                  <a:gd name="T4" fmla="*/ 53 w 1225"/>
                  <a:gd name="T5" fmla="*/ 0 h 1421"/>
                  <a:gd name="T6" fmla="*/ 64 w 1225"/>
                  <a:gd name="T7" fmla="*/ 0 h 1421"/>
                  <a:gd name="T8" fmla="*/ 75 w 1225"/>
                  <a:gd name="T9" fmla="*/ 0 h 1421"/>
                  <a:gd name="T10" fmla="*/ 85 w 1225"/>
                  <a:gd name="T11" fmla="*/ 0 h 1421"/>
                  <a:gd name="T12" fmla="*/ 95 w 1225"/>
                  <a:gd name="T13" fmla="*/ 0 h 1421"/>
                  <a:gd name="T14" fmla="*/ 105 w 1225"/>
                  <a:gd name="T15" fmla="*/ 0 h 1421"/>
                  <a:gd name="T16" fmla="*/ 114 w 1225"/>
                  <a:gd name="T17" fmla="*/ 0 h 1421"/>
                  <a:gd name="T18" fmla="*/ 123 w 1225"/>
                  <a:gd name="T19" fmla="*/ 0 h 1421"/>
                  <a:gd name="T20" fmla="*/ 132 w 1225"/>
                  <a:gd name="T21" fmla="*/ 0 h 1421"/>
                  <a:gd name="T22" fmla="*/ 141 w 1225"/>
                  <a:gd name="T23" fmla="*/ 0 h 1421"/>
                  <a:gd name="T24" fmla="*/ 148 w 1225"/>
                  <a:gd name="T25" fmla="*/ 0 h 1421"/>
                  <a:gd name="T26" fmla="*/ 155 w 1225"/>
                  <a:gd name="T27" fmla="*/ 0 h 1421"/>
                  <a:gd name="T28" fmla="*/ 163 w 1225"/>
                  <a:gd name="T29" fmla="*/ 0 h 1421"/>
                  <a:gd name="T30" fmla="*/ 166 w 1225"/>
                  <a:gd name="T31" fmla="*/ 6 h 1421"/>
                  <a:gd name="T32" fmla="*/ 166 w 1225"/>
                  <a:gd name="T33" fmla="*/ 18 h 1421"/>
                  <a:gd name="T34" fmla="*/ 165 w 1225"/>
                  <a:gd name="T35" fmla="*/ 29 h 1421"/>
                  <a:gd name="T36" fmla="*/ 164 w 1225"/>
                  <a:gd name="T37" fmla="*/ 41 h 1421"/>
                  <a:gd name="T38" fmla="*/ 162 w 1225"/>
                  <a:gd name="T39" fmla="*/ 52 h 1421"/>
                  <a:gd name="T40" fmla="*/ 159 w 1225"/>
                  <a:gd name="T41" fmla="*/ 64 h 1421"/>
                  <a:gd name="T42" fmla="*/ 157 w 1225"/>
                  <a:gd name="T43" fmla="*/ 74 h 1421"/>
                  <a:gd name="T44" fmla="*/ 155 w 1225"/>
                  <a:gd name="T45" fmla="*/ 86 h 1421"/>
                  <a:gd name="T46" fmla="*/ 152 w 1225"/>
                  <a:gd name="T47" fmla="*/ 97 h 1421"/>
                  <a:gd name="T48" fmla="*/ 148 w 1225"/>
                  <a:gd name="T49" fmla="*/ 108 h 1421"/>
                  <a:gd name="T50" fmla="*/ 144 w 1225"/>
                  <a:gd name="T51" fmla="*/ 119 h 1421"/>
                  <a:gd name="T52" fmla="*/ 140 w 1225"/>
                  <a:gd name="T53" fmla="*/ 129 h 1421"/>
                  <a:gd name="T54" fmla="*/ 135 w 1225"/>
                  <a:gd name="T55" fmla="*/ 140 h 1421"/>
                  <a:gd name="T56" fmla="*/ 130 w 1225"/>
                  <a:gd name="T57" fmla="*/ 150 h 1421"/>
                  <a:gd name="T58" fmla="*/ 124 w 1225"/>
                  <a:gd name="T59" fmla="*/ 161 h 1421"/>
                  <a:gd name="T60" fmla="*/ 119 w 1225"/>
                  <a:gd name="T61" fmla="*/ 166 h 1421"/>
                  <a:gd name="T62" fmla="*/ 112 w 1225"/>
                  <a:gd name="T63" fmla="*/ 166 h 1421"/>
                  <a:gd name="T64" fmla="*/ 106 w 1225"/>
                  <a:gd name="T65" fmla="*/ 166 h 1421"/>
                  <a:gd name="T66" fmla="*/ 99 w 1225"/>
                  <a:gd name="T67" fmla="*/ 166 h 1421"/>
                  <a:gd name="T68" fmla="*/ 92 w 1225"/>
                  <a:gd name="T69" fmla="*/ 166 h 1421"/>
                  <a:gd name="T70" fmla="*/ 84 w 1225"/>
                  <a:gd name="T71" fmla="*/ 166 h 1421"/>
                  <a:gd name="T72" fmla="*/ 76 w 1225"/>
                  <a:gd name="T73" fmla="*/ 166 h 1421"/>
                  <a:gd name="T74" fmla="*/ 68 w 1225"/>
                  <a:gd name="T75" fmla="*/ 166 h 1421"/>
                  <a:gd name="T76" fmla="*/ 60 w 1225"/>
                  <a:gd name="T77" fmla="*/ 166 h 1421"/>
                  <a:gd name="T78" fmla="*/ 52 w 1225"/>
                  <a:gd name="T79" fmla="*/ 166 h 1421"/>
                  <a:gd name="T80" fmla="*/ 43 w 1225"/>
                  <a:gd name="T81" fmla="*/ 166 h 1421"/>
                  <a:gd name="T82" fmla="*/ 33 w 1225"/>
                  <a:gd name="T83" fmla="*/ 166 h 1421"/>
                  <a:gd name="T84" fmla="*/ 24 w 1225"/>
                  <a:gd name="T85" fmla="*/ 166 h 1421"/>
                  <a:gd name="T86" fmla="*/ 14 w 1225"/>
                  <a:gd name="T87" fmla="*/ 166 h 1421"/>
                  <a:gd name="T88" fmla="*/ 4 w 1225"/>
                  <a:gd name="T89" fmla="*/ 166 h 1421"/>
                  <a:gd name="T90" fmla="*/ 1 w 1225"/>
                  <a:gd name="T91" fmla="*/ 161 h 1421"/>
                  <a:gd name="T92" fmla="*/ 4 w 1225"/>
                  <a:gd name="T93" fmla="*/ 150 h 1421"/>
                  <a:gd name="T94" fmla="*/ 8 w 1225"/>
                  <a:gd name="T95" fmla="*/ 140 h 1421"/>
                  <a:gd name="T96" fmla="*/ 10 w 1225"/>
                  <a:gd name="T97" fmla="*/ 129 h 1421"/>
                  <a:gd name="T98" fmla="*/ 12 w 1225"/>
                  <a:gd name="T99" fmla="*/ 119 h 1421"/>
                  <a:gd name="T100" fmla="*/ 14 w 1225"/>
                  <a:gd name="T101" fmla="*/ 108 h 1421"/>
                  <a:gd name="T102" fmla="*/ 17 w 1225"/>
                  <a:gd name="T103" fmla="*/ 97 h 1421"/>
                  <a:gd name="T104" fmla="*/ 19 w 1225"/>
                  <a:gd name="T105" fmla="*/ 86 h 1421"/>
                  <a:gd name="T106" fmla="*/ 20 w 1225"/>
                  <a:gd name="T107" fmla="*/ 74 h 1421"/>
                  <a:gd name="T108" fmla="*/ 22 w 1225"/>
                  <a:gd name="T109" fmla="*/ 64 h 1421"/>
                  <a:gd name="T110" fmla="*/ 23 w 1225"/>
                  <a:gd name="T111" fmla="*/ 52 h 1421"/>
                  <a:gd name="T112" fmla="*/ 24 w 1225"/>
                  <a:gd name="T113" fmla="*/ 41 h 1421"/>
                  <a:gd name="T114" fmla="*/ 24 w 1225"/>
                  <a:gd name="T115" fmla="*/ 29 h 1421"/>
                  <a:gd name="T116" fmla="*/ 25 w 1225"/>
                  <a:gd name="T117" fmla="*/ 18 h 1421"/>
                  <a:gd name="T118" fmla="*/ 25 w 1225"/>
                  <a:gd name="T119" fmla="*/ 6 h 14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5" h="1421">
                    <a:moveTo>
                      <a:pt x="188" y="0"/>
                    </a:moveTo>
                    <a:lnTo>
                      <a:pt x="228" y="0"/>
                    </a:lnTo>
                    <a:lnTo>
                      <a:pt x="269" y="0"/>
                    </a:lnTo>
                    <a:lnTo>
                      <a:pt x="310" y="0"/>
                    </a:lnTo>
                    <a:lnTo>
                      <a:pt x="351" y="0"/>
                    </a:lnTo>
                    <a:lnTo>
                      <a:pt x="392" y="0"/>
                    </a:lnTo>
                    <a:lnTo>
                      <a:pt x="433" y="0"/>
                    </a:lnTo>
                    <a:lnTo>
                      <a:pt x="473" y="0"/>
                    </a:lnTo>
                    <a:lnTo>
                      <a:pt x="514" y="0"/>
                    </a:lnTo>
                    <a:lnTo>
                      <a:pt x="555" y="0"/>
                    </a:lnTo>
                    <a:lnTo>
                      <a:pt x="588" y="0"/>
                    </a:lnTo>
                    <a:lnTo>
                      <a:pt x="629" y="0"/>
                    </a:lnTo>
                    <a:lnTo>
                      <a:pt x="669" y="0"/>
                    </a:lnTo>
                    <a:lnTo>
                      <a:pt x="702" y="0"/>
                    </a:lnTo>
                    <a:lnTo>
                      <a:pt x="735" y="0"/>
                    </a:lnTo>
                    <a:lnTo>
                      <a:pt x="776" y="0"/>
                    </a:lnTo>
                    <a:lnTo>
                      <a:pt x="808" y="0"/>
                    </a:lnTo>
                    <a:lnTo>
                      <a:pt x="841" y="0"/>
                    </a:lnTo>
                    <a:lnTo>
                      <a:pt x="874" y="0"/>
                    </a:lnTo>
                    <a:lnTo>
                      <a:pt x="906" y="0"/>
                    </a:lnTo>
                    <a:lnTo>
                      <a:pt x="939" y="0"/>
                    </a:lnTo>
                    <a:lnTo>
                      <a:pt x="972" y="0"/>
                    </a:lnTo>
                    <a:lnTo>
                      <a:pt x="1004" y="0"/>
                    </a:lnTo>
                    <a:lnTo>
                      <a:pt x="1037" y="0"/>
                    </a:lnTo>
                    <a:lnTo>
                      <a:pt x="1061" y="0"/>
                    </a:lnTo>
                    <a:lnTo>
                      <a:pt x="1094" y="0"/>
                    </a:lnTo>
                    <a:lnTo>
                      <a:pt x="1119" y="0"/>
                    </a:lnTo>
                    <a:lnTo>
                      <a:pt x="1143" y="0"/>
                    </a:lnTo>
                    <a:lnTo>
                      <a:pt x="1176" y="0"/>
                    </a:lnTo>
                    <a:lnTo>
                      <a:pt x="1200" y="0"/>
                    </a:lnTo>
                    <a:lnTo>
                      <a:pt x="1225" y="0"/>
                    </a:lnTo>
                    <a:lnTo>
                      <a:pt x="1225" y="49"/>
                    </a:lnTo>
                    <a:lnTo>
                      <a:pt x="1225" y="106"/>
                    </a:lnTo>
                    <a:lnTo>
                      <a:pt x="1225" y="155"/>
                    </a:lnTo>
                    <a:lnTo>
                      <a:pt x="1217" y="204"/>
                    </a:lnTo>
                    <a:lnTo>
                      <a:pt x="1217" y="253"/>
                    </a:lnTo>
                    <a:lnTo>
                      <a:pt x="1208" y="302"/>
                    </a:lnTo>
                    <a:lnTo>
                      <a:pt x="1208" y="351"/>
                    </a:lnTo>
                    <a:lnTo>
                      <a:pt x="1200" y="400"/>
                    </a:lnTo>
                    <a:lnTo>
                      <a:pt x="1192" y="449"/>
                    </a:lnTo>
                    <a:lnTo>
                      <a:pt x="1184" y="498"/>
                    </a:lnTo>
                    <a:lnTo>
                      <a:pt x="1176" y="547"/>
                    </a:lnTo>
                    <a:lnTo>
                      <a:pt x="1168" y="596"/>
                    </a:lnTo>
                    <a:lnTo>
                      <a:pt x="1159" y="637"/>
                    </a:lnTo>
                    <a:lnTo>
                      <a:pt x="1151" y="686"/>
                    </a:lnTo>
                    <a:lnTo>
                      <a:pt x="1143" y="735"/>
                    </a:lnTo>
                    <a:lnTo>
                      <a:pt x="1127" y="784"/>
                    </a:lnTo>
                    <a:lnTo>
                      <a:pt x="1119" y="833"/>
                    </a:lnTo>
                    <a:lnTo>
                      <a:pt x="1102" y="882"/>
                    </a:lnTo>
                    <a:lnTo>
                      <a:pt x="1094" y="923"/>
                    </a:lnTo>
                    <a:lnTo>
                      <a:pt x="1078" y="972"/>
                    </a:lnTo>
                    <a:lnTo>
                      <a:pt x="1061" y="1021"/>
                    </a:lnTo>
                    <a:lnTo>
                      <a:pt x="1045" y="1061"/>
                    </a:lnTo>
                    <a:lnTo>
                      <a:pt x="1029" y="1110"/>
                    </a:lnTo>
                    <a:lnTo>
                      <a:pt x="1012" y="1159"/>
                    </a:lnTo>
                    <a:lnTo>
                      <a:pt x="996" y="1200"/>
                    </a:lnTo>
                    <a:lnTo>
                      <a:pt x="980" y="1249"/>
                    </a:lnTo>
                    <a:lnTo>
                      <a:pt x="955" y="1290"/>
                    </a:lnTo>
                    <a:lnTo>
                      <a:pt x="939" y="1331"/>
                    </a:lnTo>
                    <a:lnTo>
                      <a:pt x="914" y="1380"/>
                    </a:lnTo>
                    <a:lnTo>
                      <a:pt x="898" y="1421"/>
                    </a:lnTo>
                    <a:lnTo>
                      <a:pt x="874" y="1421"/>
                    </a:lnTo>
                    <a:lnTo>
                      <a:pt x="849" y="1421"/>
                    </a:lnTo>
                    <a:lnTo>
                      <a:pt x="825" y="1421"/>
                    </a:lnTo>
                    <a:lnTo>
                      <a:pt x="808" y="1421"/>
                    </a:lnTo>
                    <a:lnTo>
                      <a:pt x="784" y="1421"/>
                    </a:lnTo>
                    <a:lnTo>
                      <a:pt x="759" y="1421"/>
                    </a:lnTo>
                    <a:lnTo>
                      <a:pt x="727" y="1421"/>
                    </a:lnTo>
                    <a:lnTo>
                      <a:pt x="702" y="1421"/>
                    </a:lnTo>
                    <a:lnTo>
                      <a:pt x="678" y="1421"/>
                    </a:lnTo>
                    <a:lnTo>
                      <a:pt x="653" y="1421"/>
                    </a:lnTo>
                    <a:lnTo>
                      <a:pt x="620" y="1421"/>
                    </a:lnTo>
                    <a:lnTo>
                      <a:pt x="596" y="1421"/>
                    </a:lnTo>
                    <a:lnTo>
                      <a:pt x="563" y="1421"/>
                    </a:lnTo>
                    <a:lnTo>
                      <a:pt x="539" y="1421"/>
                    </a:lnTo>
                    <a:lnTo>
                      <a:pt x="506" y="1421"/>
                    </a:lnTo>
                    <a:lnTo>
                      <a:pt x="473" y="1421"/>
                    </a:lnTo>
                    <a:lnTo>
                      <a:pt x="441" y="1421"/>
                    </a:lnTo>
                    <a:lnTo>
                      <a:pt x="416" y="1421"/>
                    </a:lnTo>
                    <a:lnTo>
                      <a:pt x="384" y="1421"/>
                    </a:lnTo>
                    <a:lnTo>
                      <a:pt x="351" y="1421"/>
                    </a:lnTo>
                    <a:lnTo>
                      <a:pt x="318" y="1421"/>
                    </a:lnTo>
                    <a:lnTo>
                      <a:pt x="277" y="1421"/>
                    </a:lnTo>
                    <a:lnTo>
                      <a:pt x="245" y="1421"/>
                    </a:lnTo>
                    <a:lnTo>
                      <a:pt x="212" y="1421"/>
                    </a:lnTo>
                    <a:lnTo>
                      <a:pt x="179" y="1421"/>
                    </a:lnTo>
                    <a:lnTo>
                      <a:pt x="139" y="1421"/>
                    </a:lnTo>
                    <a:lnTo>
                      <a:pt x="106" y="1421"/>
                    </a:lnTo>
                    <a:lnTo>
                      <a:pt x="73" y="1421"/>
                    </a:lnTo>
                    <a:lnTo>
                      <a:pt x="32" y="1421"/>
                    </a:lnTo>
                    <a:lnTo>
                      <a:pt x="0" y="1421"/>
                    </a:lnTo>
                    <a:lnTo>
                      <a:pt x="8" y="1380"/>
                    </a:lnTo>
                    <a:lnTo>
                      <a:pt x="24" y="1331"/>
                    </a:lnTo>
                    <a:lnTo>
                      <a:pt x="32" y="1290"/>
                    </a:lnTo>
                    <a:lnTo>
                      <a:pt x="41" y="1249"/>
                    </a:lnTo>
                    <a:lnTo>
                      <a:pt x="57" y="1200"/>
                    </a:lnTo>
                    <a:lnTo>
                      <a:pt x="65" y="1159"/>
                    </a:lnTo>
                    <a:lnTo>
                      <a:pt x="73" y="1110"/>
                    </a:lnTo>
                    <a:lnTo>
                      <a:pt x="81" y="1061"/>
                    </a:lnTo>
                    <a:lnTo>
                      <a:pt x="90" y="1021"/>
                    </a:lnTo>
                    <a:lnTo>
                      <a:pt x="98" y="972"/>
                    </a:lnTo>
                    <a:lnTo>
                      <a:pt x="106" y="923"/>
                    </a:lnTo>
                    <a:lnTo>
                      <a:pt x="114" y="882"/>
                    </a:lnTo>
                    <a:lnTo>
                      <a:pt x="122" y="833"/>
                    </a:lnTo>
                    <a:lnTo>
                      <a:pt x="130" y="784"/>
                    </a:lnTo>
                    <a:lnTo>
                      <a:pt x="139" y="735"/>
                    </a:lnTo>
                    <a:lnTo>
                      <a:pt x="147" y="686"/>
                    </a:lnTo>
                    <a:lnTo>
                      <a:pt x="147" y="637"/>
                    </a:lnTo>
                    <a:lnTo>
                      <a:pt x="155" y="596"/>
                    </a:lnTo>
                    <a:lnTo>
                      <a:pt x="163" y="547"/>
                    </a:lnTo>
                    <a:lnTo>
                      <a:pt x="163" y="498"/>
                    </a:lnTo>
                    <a:lnTo>
                      <a:pt x="171" y="449"/>
                    </a:lnTo>
                    <a:lnTo>
                      <a:pt x="171" y="400"/>
                    </a:lnTo>
                    <a:lnTo>
                      <a:pt x="179" y="351"/>
                    </a:lnTo>
                    <a:lnTo>
                      <a:pt x="179" y="302"/>
                    </a:lnTo>
                    <a:lnTo>
                      <a:pt x="179" y="253"/>
                    </a:lnTo>
                    <a:lnTo>
                      <a:pt x="179" y="204"/>
                    </a:lnTo>
                    <a:lnTo>
                      <a:pt x="188" y="155"/>
                    </a:lnTo>
                    <a:lnTo>
                      <a:pt x="188" y="106"/>
                    </a:lnTo>
                    <a:lnTo>
                      <a:pt x="188" y="49"/>
                    </a:lnTo>
                    <a:lnTo>
                      <a:pt x="188"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3" name="Freeform 30"/>
              <p:cNvSpPr>
                <a:spLocks noChangeArrowheads="1"/>
              </p:cNvSpPr>
              <p:nvPr/>
            </p:nvSpPr>
            <p:spPr bwMode="auto">
              <a:xfrm>
                <a:off x="3571" y="2447"/>
                <a:ext cx="262" cy="485"/>
              </a:xfrm>
              <a:custGeom>
                <a:avLst/>
                <a:gdLst>
                  <a:gd name="T0" fmla="*/ 48 w 711"/>
                  <a:gd name="T1" fmla="*/ 0 h 1421"/>
                  <a:gd name="T2" fmla="*/ 54 w 711"/>
                  <a:gd name="T3" fmla="*/ 0 h 1421"/>
                  <a:gd name="T4" fmla="*/ 60 w 711"/>
                  <a:gd name="T5" fmla="*/ 0 h 1421"/>
                  <a:gd name="T6" fmla="*/ 66 w 711"/>
                  <a:gd name="T7" fmla="*/ 0 h 1421"/>
                  <a:gd name="T8" fmla="*/ 70 w 711"/>
                  <a:gd name="T9" fmla="*/ 0 h 1421"/>
                  <a:gd name="T10" fmla="*/ 76 w 711"/>
                  <a:gd name="T11" fmla="*/ 0 h 1421"/>
                  <a:gd name="T12" fmla="*/ 79 w 711"/>
                  <a:gd name="T13" fmla="*/ 0 h 1421"/>
                  <a:gd name="T14" fmla="*/ 83 w 711"/>
                  <a:gd name="T15" fmla="*/ 0 h 1421"/>
                  <a:gd name="T16" fmla="*/ 87 w 711"/>
                  <a:gd name="T17" fmla="*/ 0 h 1421"/>
                  <a:gd name="T18" fmla="*/ 89 w 711"/>
                  <a:gd name="T19" fmla="*/ 0 h 1421"/>
                  <a:gd name="T20" fmla="*/ 91 w 711"/>
                  <a:gd name="T21" fmla="*/ 0 h 1421"/>
                  <a:gd name="T22" fmla="*/ 93 w 711"/>
                  <a:gd name="T23" fmla="*/ 0 h 1421"/>
                  <a:gd name="T24" fmla="*/ 95 w 711"/>
                  <a:gd name="T25" fmla="*/ 0 h 1421"/>
                  <a:gd name="T26" fmla="*/ 95 w 711"/>
                  <a:gd name="T27" fmla="*/ 6 h 1421"/>
                  <a:gd name="T28" fmla="*/ 95 w 711"/>
                  <a:gd name="T29" fmla="*/ 18 h 1421"/>
                  <a:gd name="T30" fmla="*/ 94 w 711"/>
                  <a:gd name="T31" fmla="*/ 29 h 1421"/>
                  <a:gd name="T32" fmla="*/ 93 w 711"/>
                  <a:gd name="T33" fmla="*/ 41 h 1421"/>
                  <a:gd name="T34" fmla="*/ 91 w 711"/>
                  <a:gd name="T35" fmla="*/ 52 h 1421"/>
                  <a:gd name="T36" fmla="*/ 89 w 711"/>
                  <a:gd name="T37" fmla="*/ 64 h 1421"/>
                  <a:gd name="T38" fmla="*/ 87 w 711"/>
                  <a:gd name="T39" fmla="*/ 74 h 1421"/>
                  <a:gd name="T40" fmla="*/ 83 w 711"/>
                  <a:gd name="T41" fmla="*/ 86 h 1421"/>
                  <a:gd name="T42" fmla="*/ 79 w 711"/>
                  <a:gd name="T43" fmla="*/ 97 h 1421"/>
                  <a:gd name="T44" fmla="*/ 76 w 711"/>
                  <a:gd name="T45" fmla="*/ 108 h 1421"/>
                  <a:gd name="T46" fmla="*/ 70 w 711"/>
                  <a:gd name="T47" fmla="*/ 119 h 1421"/>
                  <a:gd name="T48" fmla="*/ 66 w 711"/>
                  <a:gd name="T49" fmla="*/ 129 h 1421"/>
                  <a:gd name="T50" fmla="*/ 60 w 711"/>
                  <a:gd name="T51" fmla="*/ 140 h 1421"/>
                  <a:gd name="T52" fmla="*/ 54 w 711"/>
                  <a:gd name="T53" fmla="*/ 150 h 1421"/>
                  <a:gd name="T54" fmla="*/ 48 w 711"/>
                  <a:gd name="T55" fmla="*/ 161 h 1421"/>
                  <a:gd name="T56" fmla="*/ 43 w 711"/>
                  <a:gd name="T57" fmla="*/ 166 h 1421"/>
                  <a:gd name="T58" fmla="*/ 41 w 711"/>
                  <a:gd name="T59" fmla="*/ 166 h 1421"/>
                  <a:gd name="T60" fmla="*/ 39 w 711"/>
                  <a:gd name="T61" fmla="*/ 166 h 1421"/>
                  <a:gd name="T62" fmla="*/ 36 w 711"/>
                  <a:gd name="T63" fmla="*/ 166 h 1421"/>
                  <a:gd name="T64" fmla="*/ 34 w 711"/>
                  <a:gd name="T65" fmla="*/ 166 h 1421"/>
                  <a:gd name="T66" fmla="*/ 31 w 711"/>
                  <a:gd name="T67" fmla="*/ 166 h 1421"/>
                  <a:gd name="T68" fmla="*/ 28 w 711"/>
                  <a:gd name="T69" fmla="*/ 166 h 1421"/>
                  <a:gd name="T70" fmla="*/ 24 w 711"/>
                  <a:gd name="T71" fmla="*/ 166 h 1421"/>
                  <a:gd name="T72" fmla="*/ 20 w 711"/>
                  <a:gd name="T73" fmla="*/ 166 h 1421"/>
                  <a:gd name="T74" fmla="*/ 15 w 711"/>
                  <a:gd name="T75" fmla="*/ 166 h 1421"/>
                  <a:gd name="T76" fmla="*/ 11 w 711"/>
                  <a:gd name="T77" fmla="*/ 166 h 1421"/>
                  <a:gd name="T78" fmla="*/ 6 w 711"/>
                  <a:gd name="T79" fmla="*/ 166 h 1421"/>
                  <a:gd name="T80" fmla="*/ 0 w 711"/>
                  <a:gd name="T81" fmla="*/ 166 h 1421"/>
                  <a:gd name="T82" fmla="*/ 6 w 711"/>
                  <a:gd name="T83" fmla="*/ 155 h 1421"/>
                  <a:gd name="T84" fmla="*/ 11 w 711"/>
                  <a:gd name="T85" fmla="*/ 145 h 1421"/>
                  <a:gd name="T86" fmla="*/ 15 w 711"/>
                  <a:gd name="T87" fmla="*/ 135 h 1421"/>
                  <a:gd name="T88" fmla="*/ 20 w 711"/>
                  <a:gd name="T89" fmla="*/ 124 h 1421"/>
                  <a:gd name="T90" fmla="*/ 24 w 711"/>
                  <a:gd name="T91" fmla="*/ 113 h 1421"/>
                  <a:gd name="T92" fmla="*/ 28 w 711"/>
                  <a:gd name="T93" fmla="*/ 103 h 1421"/>
                  <a:gd name="T94" fmla="*/ 31 w 711"/>
                  <a:gd name="T95" fmla="*/ 91 h 1421"/>
                  <a:gd name="T96" fmla="*/ 34 w 711"/>
                  <a:gd name="T97" fmla="*/ 80 h 1421"/>
                  <a:gd name="T98" fmla="*/ 36 w 711"/>
                  <a:gd name="T99" fmla="*/ 69 h 1421"/>
                  <a:gd name="T100" fmla="*/ 39 w 711"/>
                  <a:gd name="T101" fmla="*/ 58 h 1421"/>
                  <a:gd name="T102" fmla="*/ 41 w 711"/>
                  <a:gd name="T103" fmla="*/ 47 h 1421"/>
                  <a:gd name="T104" fmla="*/ 42 w 711"/>
                  <a:gd name="T105" fmla="*/ 35 h 1421"/>
                  <a:gd name="T106" fmla="*/ 43 w 711"/>
                  <a:gd name="T107" fmla="*/ 24 h 1421"/>
                  <a:gd name="T108" fmla="*/ 44 w 711"/>
                  <a:gd name="T109" fmla="*/ 12 h 1421"/>
                  <a:gd name="T110" fmla="*/ 44 w 711"/>
                  <a:gd name="T111" fmla="*/ 0 h 14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1" h="1421">
                    <a:moveTo>
                      <a:pt x="327" y="0"/>
                    </a:moveTo>
                    <a:lnTo>
                      <a:pt x="351" y="0"/>
                    </a:lnTo>
                    <a:lnTo>
                      <a:pt x="376" y="0"/>
                    </a:lnTo>
                    <a:lnTo>
                      <a:pt x="400" y="0"/>
                    </a:lnTo>
                    <a:lnTo>
                      <a:pt x="417" y="0"/>
                    </a:lnTo>
                    <a:lnTo>
                      <a:pt x="441" y="0"/>
                    </a:lnTo>
                    <a:lnTo>
                      <a:pt x="457" y="0"/>
                    </a:lnTo>
                    <a:lnTo>
                      <a:pt x="482" y="0"/>
                    </a:lnTo>
                    <a:lnTo>
                      <a:pt x="498" y="0"/>
                    </a:lnTo>
                    <a:lnTo>
                      <a:pt x="515" y="0"/>
                    </a:lnTo>
                    <a:lnTo>
                      <a:pt x="539" y="0"/>
                    </a:lnTo>
                    <a:lnTo>
                      <a:pt x="555" y="0"/>
                    </a:lnTo>
                    <a:lnTo>
                      <a:pt x="572" y="0"/>
                    </a:lnTo>
                    <a:lnTo>
                      <a:pt x="580" y="0"/>
                    </a:lnTo>
                    <a:lnTo>
                      <a:pt x="596" y="0"/>
                    </a:lnTo>
                    <a:lnTo>
                      <a:pt x="613" y="0"/>
                    </a:lnTo>
                    <a:lnTo>
                      <a:pt x="621" y="0"/>
                    </a:lnTo>
                    <a:lnTo>
                      <a:pt x="637" y="0"/>
                    </a:lnTo>
                    <a:lnTo>
                      <a:pt x="645" y="0"/>
                    </a:lnTo>
                    <a:lnTo>
                      <a:pt x="653" y="0"/>
                    </a:lnTo>
                    <a:lnTo>
                      <a:pt x="662" y="0"/>
                    </a:lnTo>
                    <a:lnTo>
                      <a:pt x="670" y="0"/>
                    </a:lnTo>
                    <a:lnTo>
                      <a:pt x="678" y="0"/>
                    </a:lnTo>
                    <a:lnTo>
                      <a:pt x="686" y="0"/>
                    </a:lnTo>
                    <a:lnTo>
                      <a:pt x="694" y="0"/>
                    </a:lnTo>
                    <a:lnTo>
                      <a:pt x="702" y="0"/>
                    </a:lnTo>
                    <a:lnTo>
                      <a:pt x="711" y="0"/>
                    </a:lnTo>
                    <a:lnTo>
                      <a:pt x="702" y="49"/>
                    </a:lnTo>
                    <a:lnTo>
                      <a:pt x="702" y="106"/>
                    </a:lnTo>
                    <a:lnTo>
                      <a:pt x="702" y="155"/>
                    </a:lnTo>
                    <a:lnTo>
                      <a:pt x="702" y="204"/>
                    </a:lnTo>
                    <a:lnTo>
                      <a:pt x="694" y="253"/>
                    </a:lnTo>
                    <a:lnTo>
                      <a:pt x="694" y="302"/>
                    </a:lnTo>
                    <a:lnTo>
                      <a:pt x="686" y="351"/>
                    </a:lnTo>
                    <a:lnTo>
                      <a:pt x="678" y="400"/>
                    </a:lnTo>
                    <a:lnTo>
                      <a:pt x="670" y="449"/>
                    </a:lnTo>
                    <a:lnTo>
                      <a:pt x="662" y="498"/>
                    </a:lnTo>
                    <a:lnTo>
                      <a:pt x="653" y="547"/>
                    </a:lnTo>
                    <a:lnTo>
                      <a:pt x="645" y="596"/>
                    </a:lnTo>
                    <a:lnTo>
                      <a:pt x="637" y="637"/>
                    </a:lnTo>
                    <a:lnTo>
                      <a:pt x="621" y="686"/>
                    </a:lnTo>
                    <a:lnTo>
                      <a:pt x="613" y="735"/>
                    </a:lnTo>
                    <a:lnTo>
                      <a:pt x="596" y="784"/>
                    </a:lnTo>
                    <a:lnTo>
                      <a:pt x="580" y="833"/>
                    </a:lnTo>
                    <a:lnTo>
                      <a:pt x="572" y="882"/>
                    </a:lnTo>
                    <a:lnTo>
                      <a:pt x="555" y="923"/>
                    </a:lnTo>
                    <a:lnTo>
                      <a:pt x="539" y="972"/>
                    </a:lnTo>
                    <a:lnTo>
                      <a:pt x="515" y="1021"/>
                    </a:lnTo>
                    <a:lnTo>
                      <a:pt x="498" y="1061"/>
                    </a:lnTo>
                    <a:lnTo>
                      <a:pt x="482" y="1110"/>
                    </a:lnTo>
                    <a:lnTo>
                      <a:pt x="457" y="1159"/>
                    </a:lnTo>
                    <a:lnTo>
                      <a:pt x="441" y="1200"/>
                    </a:lnTo>
                    <a:lnTo>
                      <a:pt x="417" y="1249"/>
                    </a:lnTo>
                    <a:lnTo>
                      <a:pt x="400" y="1290"/>
                    </a:lnTo>
                    <a:lnTo>
                      <a:pt x="376" y="1331"/>
                    </a:lnTo>
                    <a:lnTo>
                      <a:pt x="351" y="1380"/>
                    </a:lnTo>
                    <a:lnTo>
                      <a:pt x="327" y="1421"/>
                    </a:lnTo>
                    <a:lnTo>
                      <a:pt x="319" y="1421"/>
                    </a:lnTo>
                    <a:lnTo>
                      <a:pt x="310" y="1421"/>
                    </a:lnTo>
                    <a:lnTo>
                      <a:pt x="302" y="1421"/>
                    </a:lnTo>
                    <a:lnTo>
                      <a:pt x="294" y="1421"/>
                    </a:lnTo>
                    <a:lnTo>
                      <a:pt x="286" y="1421"/>
                    </a:lnTo>
                    <a:lnTo>
                      <a:pt x="278" y="1421"/>
                    </a:lnTo>
                    <a:lnTo>
                      <a:pt x="270" y="1421"/>
                    </a:lnTo>
                    <a:lnTo>
                      <a:pt x="261" y="1421"/>
                    </a:lnTo>
                    <a:lnTo>
                      <a:pt x="253" y="1421"/>
                    </a:lnTo>
                    <a:lnTo>
                      <a:pt x="245" y="1421"/>
                    </a:lnTo>
                    <a:lnTo>
                      <a:pt x="229" y="1421"/>
                    </a:lnTo>
                    <a:lnTo>
                      <a:pt x="221" y="1421"/>
                    </a:lnTo>
                    <a:lnTo>
                      <a:pt x="204" y="1421"/>
                    </a:lnTo>
                    <a:lnTo>
                      <a:pt x="196" y="1421"/>
                    </a:lnTo>
                    <a:lnTo>
                      <a:pt x="180" y="1421"/>
                    </a:lnTo>
                    <a:lnTo>
                      <a:pt x="163" y="1421"/>
                    </a:lnTo>
                    <a:lnTo>
                      <a:pt x="147" y="1421"/>
                    </a:lnTo>
                    <a:lnTo>
                      <a:pt x="131" y="1421"/>
                    </a:lnTo>
                    <a:lnTo>
                      <a:pt x="114" y="1421"/>
                    </a:lnTo>
                    <a:lnTo>
                      <a:pt x="98" y="1421"/>
                    </a:lnTo>
                    <a:lnTo>
                      <a:pt x="82" y="1421"/>
                    </a:lnTo>
                    <a:lnTo>
                      <a:pt x="57" y="1421"/>
                    </a:lnTo>
                    <a:lnTo>
                      <a:pt x="41" y="1421"/>
                    </a:lnTo>
                    <a:lnTo>
                      <a:pt x="16" y="1421"/>
                    </a:lnTo>
                    <a:lnTo>
                      <a:pt x="0" y="1421"/>
                    </a:lnTo>
                    <a:lnTo>
                      <a:pt x="16" y="1380"/>
                    </a:lnTo>
                    <a:lnTo>
                      <a:pt x="41" y="1331"/>
                    </a:lnTo>
                    <a:lnTo>
                      <a:pt x="57" y="1290"/>
                    </a:lnTo>
                    <a:lnTo>
                      <a:pt x="82" y="1249"/>
                    </a:lnTo>
                    <a:lnTo>
                      <a:pt x="98" y="1200"/>
                    </a:lnTo>
                    <a:lnTo>
                      <a:pt x="114" y="1159"/>
                    </a:lnTo>
                    <a:lnTo>
                      <a:pt x="131" y="1110"/>
                    </a:lnTo>
                    <a:lnTo>
                      <a:pt x="147" y="1061"/>
                    </a:lnTo>
                    <a:lnTo>
                      <a:pt x="163" y="1021"/>
                    </a:lnTo>
                    <a:lnTo>
                      <a:pt x="180" y="972"/>
                    </a:lnTo>
                    <a:lnTo>
                      <a:pt x="196" y="923"/>
                    </a:lnTo>
                    <a:lnTo>
                      <a:pt x="204" y="882"/>
                    </a:lnTo>
                    <a:lnTo>
                      <a:pt x="221" y="833"/>
                    </a:lnTo>
                    <a:lnTo>
                      <a:pt x="229" y="784"/>
                    </a:lnTo>
                    <a:lnTo>
                      <a:pt x="245" y="735"/>
                    </a:lnTo>
                    <a:lnTo>
                      <a:pt x="253" y="686"/>
                    </a:lnTo>
                    <a:lnTo>
                      <a:pt x="261" y="637"/>
                    </a:lnTo>
                    <a:lnTo>
                      <a:pt x="270" y="596"/>
                    </a:lnTo>
                    <a:lnTo>
                      <a:pt x="278" y="547"/>
                    </a:lnTo>
                    <a:lnTo>
                      <a:pt x="286" y="498"/>
                    </a:lnTo>
                    <a:lnTo>
                      <a:pt x="294" y="449"/>
                    </a:lnTo>
                    <a:lnTo>
                      <a:pt x="302" y="400"/>
                    </a:lnTo>
                    <a:lnTo>
                      <a:pt x="310" y="351"/>
                    </a:lnTo>
                    <a:lnTo>
                      <a:pt x="310" y="302"/>
                    </a:lnTo>
                    <a:lnTo>
                      <a:pt x="319" y="253"/>
                    </a:lnTo>
                    <a:lnTo>
                      <a:pt x="319" y="204"/>
                    </a:lnTo>
                    <a:lnTo>
                      <a:pt x="327" y="155"/>
                    </a:lnTo>
                    <a:lnTo>
                      <a:pt x="327" y="106"/>
                    </a:lnTo>
                    <a:lnTo>
                      <a:pt x="327" y="49"/>
                    </a:lnTo>
                    <a:lnTo>
                      <a:pt x="327"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4" name="Freeform 31"/>
              <p:cNvSpPr>
                <a:spLocks noChangeArrowheads="1"/>
              </p:cNvSpPr>
              <p:nvPr/>
            </p:nvSpPr>
            <p:spPr bwMode="auto">
              <a:xfrm>
                <a:off x="3656" y="2447"/>
                <a:ext cx="177" cy="538"/>
              </a:xfrm>
              <a:custGeom>
                <a:avLst/>
                <a:gdLst>
                  <a:gd name="T0" fmla="*/ 64 w 482"/>
                  <a:gd name="T1" fmla="*/ 6 h 1576"/>
                  <a:gd name="T2" fmla="*/ 64 w 482"/>
                  <a:gd name="T3" fmla="*/ 20 h 1576"/>
                  <a:gd name="T4" fmla="*/ 63 w 482"/>
                  <a:gd name="T5" fmla="*/ 33 h 1576"/>
                  <a:gd name="T6" fmla="*/ 61 w 482"/>
                  <a:gd name="T7" fmla="*/ 47 h 1576"/>
                  <a:gd name="T8" fmla="*/ 58 w 482"/>
                  <a:gd name="T9" fmla="*/ 60 h 1576"/>
                  <a:gd name="T10" fmla="*/ 55 w 482"/>
                  <a:gd name="T11" fmla="*/ 72 h 1576"/>
                  <a:gd name="T12" fmla="*/ 52 w 482"/>
                  <a:gd name="T13" fmla="*/ 86 h 1576"/>
                  <a:gd name="T14" fmla="*/ 47 w 482"/>
                  <a:gd name="T15" fmla="*/ 98 h 1576"/>
                  <a:gd name="T16" fmla="*/ 43 w 482"/>
                  <a:gd name="T17" fmla="*/ 110 h 1576"/>
                  <a:gd name="T18" fmla="*/ 37 w 482"/>
                  <a:gd name="T19" fmla="*/ 123 h 1576"/>
                  <a:gd name="T20" fmla="*/ 32 w 482"/>
                  <a:gd name="T21" fmla="*/ 134 h 1576"/>
                  <a:gd name="T22" fmla="*/ 25 w 482"/>
                  <a:gd name="T23" fmla="*/ 145 h 1576"/>
                  <a:gd name="T24" fmla="*/ 19 w 482"/>
                  <a:gd name="T25" fmla="*/ 157 h 1576"/>
                  <a:gd name="T26" fmla="*/ 12 w 482"/>
                  <a:gd name="T27" fmla="*/ 168 h 1576"/>
                  <a:gd name="T28" fmla="*/ 4 w 482"/>
                  <a:gd name="T29" fmla="*/ 179 h 1576"/>
                  <a:gd name="T30" fmla="*/ 1 w 482"/>
                  <a:gd name="T31" fmla="*/ 183 h 1576"/>
                  <a:gd name="T32" fmla="*/ 3 w 482"/>
                  <a:gd name="T33" fmla="*/ 180 h 1576"/>
                  <a:gd name="T34" fmla="*/ 4 w 482"/>
                  <a:gd name="T35" fmla="*/ 178 h 1576"/>
                  <a:gd name="T36" fmla="*/ 6 w 482"/>
                  <a:gd name="T37" fmla="*/ 176 h 1576"/>
                  <a:gd name="T38" fmla="*/ 8 w 482"/>
                  <a:gd name="T39" fmla="*/ 174 h 1576"/>
                  <a:gd name="T40" fmla="*/ 9 w 482"/>
                  <a:gd name="T41" fmla="*/ 172 h 1576"/>
                  <a:gd name="T42" fmla="*/ 10 w 482"/>
                  <a:gd name="T43" fmla="*/ 170 h 1576"/>
                  <a:gd name="T44" fmla="*/ 11 w 482"/>
                  <a:gd name="T45" fmla="*/ 168 h 1576"/>
                  <a:gd name="T46" fmla="*/ 12 w 482"/>
                  <a:gd name="T47" fmla="*/ 167 h 1576"/>
                  <a:gd name="T48" fmla="*/ 13 w 482"/>
                  <a:gd name="T49" fmla="*/ 166 h 1576"/>
                  <a:gd name="T50" fmla="*/ 20 w 482"/>
                  <a:gd name="T51" fmla="*/ 155 h 1576"/>
                  <a:gd name="T52" fmla="*/ 25 w 482"/>
                  <a:gd name="T53" fmla="*/ 145 h 1576"/>
                  <a:gd name="T54" fmla="*/ 31 w 482"/>
                  <a:gd name="T55" fmla="*/ 135 h 1576"/>
                  <a:gd name="T56" fmla="*/ 36 w 482"/>
                  <a:gd name="T57" fmla="*/ 124 h 1576"/>
                  <a:gd name="T58" fmla="*/ 42 w 482"/>
                  <a:gd name="T59" fmla="*/ 113 h 1576"/>
                  <a:gd name="T60" fmla="*/ 46 w 482"/>
                  <a:gd name="T61" fmla="*/ 103 h 1576"/>
                  <a:gd name="T62" fmla="*/ 50 w 482"/>
                  <a:gd name="T63" fmla="*/ 91 h 1576"/>
                  <a:gd name="T64" fmla="*/ 53 w 482"/>
                  <a:gd name="T65" fmla="*/ 80 h 1576"/>
                  <a:gd name="T66" fmla="*/ 56 w 482"/>
                  <a:gd name="T67" fmla="*/ 69 h 1576"/>
                  <a:gd name="T68" fmla="*/ 58 w 482"/>
                  <a:gd name="T69" fmla="*/ 58 h 1576"/>
                  <a:gd name="T70" fmla="*/ 61 w 482"/>
                  <a:gd name="T71" fmla="*/ 47 h 1576"/>
                  <a:gd name="T72" fmla="*/ 63 w 482"/>
                  <a:gd name="T73" fmla="*/ 35 h 1576"/>
                  <a:gd name="T74" fmla="*/ 64 w 482"/>
                  <a:gd name="T75" fmla="*/ 24 h 1576"/>
                  <a:gd name="T76" fmla="*/ 64 w 482"/>
                  <a:gd name="T77" fmla="*/ 12 h 1576"/>
                  <a:gd name="T78" fmla="*/ 65 w 482"/>
                  <a:gd name="T79" fmla="*/ 0 h 15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82" h="1576">
                    <a:moveTo>
                      <a:pt x="482" y="0"/>
                    </a:moveTo>
                    <a:lnTo>
                      <a:pt x="473" y="57"/>
                    </a:lnTo>
                    <a:lnTo>
                      <a:pt x="473" y="114"/>
                    </a:lnTo>
                    <a:lnTo>
                      <a:pt x="473" y="171"/>
                    </a:lnTo>
                    <a:lnTo>
                      <a:pt x="465" y="228"/>
                    </a:lnTo>
                    <a:lnTo>
                      <a:pt x="465" y="285"/>
                    </a:lnTo>
                    <a:lnTo>
                      <a:pt x="457" y="343"/>
                    </a:lnTo>
                    <a:lnTo>
                      <a:pt x="449" y="400"/>
                    </a:lnTo>
                    <a:lnTo>
                      <a:pt x="441" y="457"/>
                    </a:lnTo>
                    <a:lnTo>
                      <a:pt x="433" y="514"/>
                    </a:lnTo>
                    <a:lnTo>
                      <a:pt x="424" y="571"/>
                    </a:lnTo>
                    <a:lnTo>
                      <a:pt x="408" y="620"/>
                    </a:lnTo>
                    <a:lnTo>
                      <a:pt x="392" y="678"/>
                    </a:lnTo>
                    <a:lnTo>
                      <a:pt x="384" y="735"/>
                    </a:lnTo>
                    <a:lnTo>
                      <a:pt x="367" y="784"/>
                    </a:lnTo>
                    <a:lnTo>
                      <a:pt x="351" y="841"/>
                    </a:lnTo>
                    <a:lnTo>
                      <a:pt x="335" y="898"/>
                    </a:lnTo>
                    <a:lnTo>
                      <a:pt x="318" y="947"/>
                    </a:lnTo>
                    <a:lnTo>
                      <a:pt x="294" y="996"/>
                    </a:lnTo>
                    <a:lnTo>
                      <a:pt x="277" y="1053"/>
                    </a:lnTo>
                    <a:lnTo>
                      <a:pt x="253" y="1102"/>
                    </a:lnTo>
                    <a:lnTo>
                      <a:pt x="237" y="1151"/>
                    </a:lnTo>
                    <a:lnTo>
                      <a:pt x="212" y="1200"/>
                    </a:lnTo>
                    <a:lnTo>
                      <a:pt x="188" y="1249"/>
                    </a:lnTo>
                    <a:lnTo>
                      <a:pt x="163" y="1298"/>
                    </a:lnTo>
                    <a:lnTo>
                      <a:pt x="139" y="1347"/>
                    </a:lnTo>
                    <a:lnTo>
                      <a:pt x="114" y="1396"/>
                    </a:lnTo>
                    <a:lnTo>
                      <a:pt x="90" y="1437"/>
                    </a:lnTo>
                    <a:lnTo>
                      <a:pt x="57" y="1486"/>
                    </a:lnTo>
                    <a:lnTo>
                      <a:pt x="32" y="1535"/>
                    </a:lnTo>
                    <a:lnTo>
                      <a:pt x="0" y="1576"/>
                    </a:lnTo>
                    <a:lnTo>
                      <a:pt x="8" y="1568"/>
                    </a:lnTo>
                    <a:lnTo>
                      <a:pt x="16" y="1552"/>
                    </a:lnTo>
                    <a:lnTo>
                      <a:pt x="24" y="1543"/>
                    </a:lnTo>
                    <a:lnTo>
                      <a:pt x="24" y="1535"/>
                    </a:lnTo>
                    <a:lnTo>
                      <a:pt x="32" y="1527"/>
                    </a:lnTo>
                    <a:lnTo>
                      <a:pt x="41" y="1519"/>
                    </a:lnTo>
                    <a:lnTo>
                      <a:pt x="41" y="1511"/>
                    </a:lnTo>
                    <a:lnTo>
                      <a:pt x="49" y="1503"/>
                    </a:lnTo>
                    <a:lnTo>
                      <a:pt x="57" y="1494"/>
                    </a:lnTo>
                    <a:lnTo>
                      <a:pt x="57" y="1486"/>
                    </a:lnTo>
                    <a:lnTo>
                      <a:pt x="65" y="1478"/>
                    </a:lnTo>
                    <a:lnTo>
                      <a:pt x="73" y="1470"/>
                    </a:lnTo>
                    <a:lnTo>
                      <a:pt x="73" y="1462"/>
                    </a:lnTo>
                    <a:lnTo>
                      <a:pt x="81" y="1454"/>
                    </a:lnTo>
                    <a:lnTo>
                      <a:pt x="81" y="1445"/>
                    </a:lnTo>
                    <a:lnTo>
                      <a:pt x="90" y="1437"/>
                    </a:lnTo>
                    <a:lnTo>
                      <a:pt x="90" y="1429"/>
                    </a:lnTo>
                    <a:lnTo>
                      <a:pt x="98" y="1429"/>
                    </a:lnTo>
                    <a:lnTo>
                      <a:pt x="98" y="1421"/>
                    </a:lnTo>
                    <a:lnTo>
                      <a:pt x="122" y="1380"/>
                    </a:lnTo>
                    <a:lnTo>
                      <a:pt x="147" y="1331"/>
                    </a:lnTo>
                    <a:lnTo>
                      <a:pt x="171" y="1290"/>
                    </a:lnTo>
                    <a:lnTo>
                      <a:pt x="188" y="1249"/>
                    </a:lnTo>
                    <a:lnTo>
                      <a:pt x="212" y="1200"/>
                    </a:lnTo>
                    <a:lnTo>
                      <a:pt x="228" y="1159"/>
                    </a:lnTo>
                    <a:lnTo>
                      <a:pt x="253" y="1110"/>
                    </a:lnTo>
                    <a:lnTo>
                      <a:pt x="269" y="1061"/>
                    </a:lnTo>
                    <a:lnTo>
                      <a:pt x="286" y="1021"/>
                    </a:lnTo>
                    <a:lnTo>
                      <a:pt x="310" y="972"/>
                    </a:lnTo>
                    <a:lnTo>
                      <a:pt x="326" y="923"/>
                    </a:lnTo>
                    <a:lnTo>
                      <a:pt x="343" y="882"/>
                    </a:lnTo>
                    <a:lnTo>
                      <a:pt x="351" y="833"/>
                    </a:lnTo>
                    <a:lnTo>
                      <a:pt x="367" y="784"/>
                    </a:lnTo>
                    <a:lnTo>
                      <a:pt x="384" y="735"/>
                    </a:lnTo>
                    <a:lnTo>
                      <a:pt x="392" y="686"/>
                    </a:lnTo>
                    <a:lnTo>
                      <a:pt x="408" y="637"/>
                    </a:lnTo>
                    <a:lnTo>
                      <a:pt x="416" y="596"/>
                    </a:lnTo>
                    <a:lnTo>
                      <a:pt x="424" y="547"/>
                    </a:lnTo>
                    <a:lnTo>
                      <a:pt x="433" y="498"/>
                    </a:lnTo>
                    <a:lnTo>
                      <a:pt x="441" y="449"/>
                    </a:lnTo>
                    <a:lnTo>
                      <a:pt x="449" y="400"/>
                    </a:lnTo>
                    <a:lnTo>
                      <a:pt x="457" y="351"/>
                    </a:lnTo>
                    <a:lnTo>
                      <a:pt x="465" y="302"/>
                    </a:lnTo>
                    <a:lnTo>
                      <a:pt x="465" y="253"/>
                    </a:lnTo>
                    <a:lnTo>
                      <a:pt x="473" y="204"/>
                    </a:lnTo>
                    <a:lnTo>
                      <a:pt x="473" y="155"/>
                    </a:lnTo>
                    <a:lnTo>
                      <a:pt x="473" y="106"/>
                    </a:lnTo>
                    <a:lnTo>
                      <a:pt x="473" y="49"/>
                    </a:lnTo>
                    <a:lnTo>
                      <a:pt x="482"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5" name="Freeform 32"/>
              <p:cNvSpPr>
                <a:spLocks noChangeArrowheads="1"/>
              </p:cNvSpPr>
              <p:nvPr/>
            </p:nvSpPr>
            <p:spPr bwMode="auto">
              <a:xfrm>
                <a:off x="1886" y="2931"/>
                <a:ext cx="451" cy="354"/>
              </a:xfrm>
              <a:custGeom>
                <a:avLst/>
                <a:gdLst>
                  <a:gd name="T0" fmla="*/ 1 w 1225"/>
                  <a:gd name="T1" fmla="*/ 0 h 1037"/>
                  <a:gd name="T2" fmla="*/ 3 w 1225"/>
                  <a:gd name="T3" fmla="*/ 0 h 1037"/>
                  <a:gd name="T4" fmla="*/ 6 w 1225"/>
                  <a:gd name="T5" fmla="*/ 0 h 1037"/>
                  <a:gd name="T6" fmla="*/ 8 w 1225"/>
                  <a:gd name="T7" fmla="*/ 0 h 1037"/>
                  <a:gd name="T8" fmla="*/ 11 w 1225"/>
                  <a:gd name="T9" fmla="*/ 0 h 1037"/>
                  <a:gd name="T10" fmla="*/ 14 w 1225"/>
                  <a:gd name="T11" fmla="*/ 0 h 1037"/>
                  <a:gd name="T12" fmla="*/ 18 w 1225"/>
                  <a:gd name="T13" fmla="*/ 0 h 1037"/>
                  <a:gd name="T14" fmla="*/ 22 w 1225"/>
                  <a:gd name="T15" fmla="*/ 0 h 1037"/>
                  <a:gd name="T16" fmla="*/ 27 w 1225"/>
                  <a:gd name="T17" fmla="*/ 0 h 1037"/>
                  <a:gd name="T18" fmla="*/ 31 w 1225"/>
                  <a:gd name="T19" fmla="*/ 0 h 1037"/>
                  <a:gd name="T20" fmla="*/ 35 w 1225"/>
                  <a:gd name="T21" fmla="*/ 0 h 1037"/>
                  <a:gd name="T22" fmla="*/ 41 w 1225"/>
                  <a:gd name="T23" fmla="*/ 0 h 1037"/>
                  <a:gd name="T24" fmla="*/ 47 w 1225"/>
                  <a:gd name="T25" fmla="*/ 5 h 1037"/>
                  <a:gd name="T26" fmla="*/ 53 w 1225"/>
                  <a:gd name="T27" fmla="*/ 14 h 1037"/>
                  <a:gd name="T28" fmla="*/ 60 w 1225"/>
                  <a:gd name="T29" fmla="*/ 25 h 1037"/>
                  <a:gd name="T30" fmla="*/ 66 w 1225"/>
                  <a:gd name="T31" fmla="*/ 33 h 1037"/>
                  <a:gd name="T32" fmla="*/ 74 w 1225"/>
                  <a:gd name="T33" fmla="*/ 43 h 1037"/>
                  <a:gd name="T34" fmla="*/ 81 w 1225"/>
                  <a:gd name="T35" fmla="*/ 52 h 1037"/>
                  <a:gd name="T36" fmla="*/ 88 w 1225"/>
                  <a:gd name="T37" fmla="*/ 60 h 1037"/>
                  <a:gd name="T38" fmla="*/ 97 w 1225"/>
                  <a:gd name="T39" fmla="*/ 69 h 1037"/>
                  <a:gd name="T40" fmla="*/ 105 w 1225"/>
                  <a:gd name="T41" fmla="*/ 76 h 1037"/>
                  <a:gd name="T42" fmla="*/ 114 w 1225"/>
                  <a:gd name="T43" fmla="*/ 84 h 1037"/>
                  <a:gd name="T44" fmla="*/ 123 w 1225"/>
                  <a:gd name="T45" fmla="*/ 91 h 1037"/>
                  <a:gd name="T46" fmla="*/ 131 w 1225"/>
                  <a:gd name="T47" fmla="*/ 99 h 1037"/>
                  <a:gd name="T48" fmla="*/ 142 w 1225"/>
                  <a:gd name="T49" fmla="*/ 106 h 1037"/>
                  <a:gd name="T50" fmla="*/ 152 w 1225"/>
                  <a:gd name="T51" fmla="*/ 112 h 1037"/>
                  <a:gd name="T52" fmla="*/ 161 w 1225"/>
                  <a:gd name="T53" fmla="*/ 118 h 1037"/>
                  <a:gd name="T54" fmla="*/ 164 w 1225"/>
                  <a:gd name="T55" fmla="*/ 121 h 1037"/>
                  <a:gd name="T56" fmla="*/ 162 w 1225"/>
                  <a:gd name="T57" fmla="*/ 121 h 1037"/>
                  <a:gd name="T58" fmla="*/ 158 w 1225"/>
                  <a:gd name="T59" fmla="*/ 121 h 1037"/>
                  <a:gd name="T60" fmla="*/ 156 w 1225"/>
                  <a:gd name="T61" fmla="*/ 121 h 1037"/>
                  <a:gd name="T62" fmla="*/ 153 w 1225"/>
                  <a:gd name="T63" fmla="*/ 121 h 1037"/>
                  <a:gd name="T64" fmla="*/ 151 w 1225"/>
                  <a:gd name="T65" fmla="*/ 121 h 1037"/>
                  <a:gd name="T66" fmla="*/ 148 w 1225"/>
                  <a:gd name="T67" fmla="*/ 121 h 1037"/>
                  <a:gd name="T68" fmla="*/ 146 w 1225"/>
                  <a:gd name="T69" fmla="*/ 121 h 1037"/>
                  <a:gd name="T70" fmla="*/ 144 w 1225"/>
                  <a:gd name="T71" fmla="*/ 121 h 1037"/>
                  <a:gd name="T72" fmla="*/ 142 w 1225"/>
                  <a:gd name="T73" fmla="*/ 121 h 1037"/>
                  <a:gd name="T74" fmla="*/ 135 w 1225"/>
                  <a:gd name="T75" fmla="*/ 118 h 1037"/>
                  <a:gd name="T76" fmla="*/ 123 w 1225"/>
                  <a:gd name="T77" fmla="*/ 112 h 1037"/>
                  <a:gd name="T78" fmla="*/ 112 w 1225"/>
                  <a:gd name="T79" fmla="*/ 106 h 1037"/>
                  <a:gd name="T80" fmla="*/ 101 w 1225"/>
                  <a:gd name="T81" fmla="*/ 99 h 1037"/>
                  <a:gd name="T82" fmla="*/ 91 w 1225"/>
                  <a:gd name="T83" fmla="*/ 91 h 1037"/>
                  <a:gd name="T84" fmla="*/ 81 w 1225"/>
                  <a:gd name="T85" fmla="*/ 84 h 1037"/>
                  <a:gd name="T86" fmla="*/ 71 w 1225"/>
                  <a:gd name="T87" fmla="*/ 76 h 1037"/>
                  <a:gd name="T88" fmla="*/ 61 w 1225"/>
                  <a:gd name="T89" fmla="*/ 69 h 1037"/>
                  <a:gd name="T90" fmla="*/ 51 w 1225"/>
                  <a:gd name="T91" fmla="*/ 60 h 1037"/>
                  <a:gd name="T92" fmla="*/ 42 w 1225"/>
                  <a:gd name="T93" fmla="*/ 52 h 1037"/>
                  <a:gd name="T94" fmla="*/ 34 w 1225"/>
                  <a:gd name="T95" fmla="*/ 43 h 1037"/>
                  <a:gd name="T96" fmla="*/ 25 w 1225"/>
                  <a:gd name="T97" fmla="*/ 33 h 1037"/>
                  <a:gd name="T98" fmla="*/ 18 w 1225"/>
                  <a:gd name="T99" fmla="*/ 25 h 1037"/>
                  <a:gd name="T100" fmla="*/ 10 w 1225"/>
                  <a:gd name="T101" fmla="*/ 14 h 1037"/>
                  <a:gd name="T102" fmla="*/ 3 w 1225"/>
                  <a:gd name="T103" fmla="*/ 5 h 10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25" h="1037">
                    <a:moveTo>
                      <a:pt x="0" y="0"/>
                    </a:moveTo>
                    <a:lnTo>
                      <a:pt x="8" y="0"/>
                    </a:lnTo>
                    <a:lnTo>
                      <a:pt x="16" y="0"/>
                    </a:lnTo>
                    <a:lnTo>
                      <a:pt x="24" y="0"/>
                    </a:lnTo>
                    <a:lnTo>
                      <a:pt x="32" y="0"/>
                    </a:lnTo>
                    <a:lnTo>
                      <a:pt x="40" y="0"/>
                    </a:lnTo>
                    <a:lnTo>
                      <a:pt x="49" y="0"/>
                    </a:lnTo>
                    <a:lnTo>
                      <a:pt x="57" y="0"/>
                    </a:lnTo>
                    <a:lnTo>
                      <a:pt x="73" y="0"/>
                    </a:lnTo>
                    <a:lnTo>
                      <a:pt x="81" y="0"/>
                    </a:lnTo>
                    <a:lnTo>
                      <a:pt x="89" y="0"/>
                    </a:lnTo>
                    <a:lnTo>
                      <a:pt x="106" y="0"/>
                    </a:lnTo>
                    <a:lnTo>
                      <a:pt x="114" y="0"/>
                    </a:lnTo>
                    <a:lnTo>
                      <a:pt x="130" y="0"/>
                    </a:lnTo>
                    <a:lnTo>
                      <a:pt x="147" y="0"/>
                    </a:lnTo>
                    <a:lnTo>
                      <a:pt x="163" y="0"/>
                    </a:lnTo>
                    <a:lnTo>
                      <a:pt x="179" y="0"/>
                    </a:lnTo>
                    <a:lnTo>
                      <a:pt x="196" y="0"/>
                    </a:lnTo>
                    <a:lnTo>
                      <a:pt x="212" y="0"/>
                    </a:lnTo>
                    <a:lnTo>
                      <a:pt x="228" y="0"/>
                    </a:lnTo>
                    <a:lnTo>
                      <a:pt x="245" y="0"/>
                    </a:lnTo>
                    <a:lnTo>
                      <a:pt x="261" y="0"/>
                    </a:lnTo>
                    <a:lnTo>
                      <a:pt x="285" y="0"/>
                    </a:lnTo>
                    <a:lnTo>
                      <a:pt x="302" y="0"/>
                    </a:lnTo>
                    <a:lnTo>
                      <a:pt x="326" y="0"/>
                    </a:lnTo>
                    <a:lnTo>
                      <a:pt x="351" y="41"/>
                    </a:lnTo>
                    <a:lnTo>
                      <a:pt x="367" y="82"/>
                    </a:lnTo>
                    <a:lnTo>
                      <a:pt x="392" y="122"/>
                    </a:lnTo>
                    <a:lnTo>
                      <a:pt x="416" y="171"/>
                    </a:lnTo>
                    <a:lnTo>
                      <a:pt x="441" y="212"/>
                    </a:lnTo>
                    <a:lnTo>
                      <a:pt x="465" y="245"/>
                    </a:lnTo>
                    <a:lnTo>
                      <a:pt x="490" y="286"/>
                    </a:lnTo>
                    <a:lnTo>
                      <a:pt x="514" y="327"/>
                    </a:lnTo>
                    <a:lnTo>
                      <a:pt x="547" y="367"/>
                    </a:lnTo>
                    <a:lnTo>
                      <a:pt x="571" y="408"/>
                    </a:lnTo>
                    <a:lnTo>
                      <a:pt x="596" y="441"/>
                    </a:lnTo>
                    <a:lnTo>
                      <a:pt x="628" y="482"/>
                    </a:lnTo>
                    <a:lnTo>
                      <a:pt x="653" y="515"/>
                    </a:lnTo>
                    <a:lnTo>
                      <a:pt x="686" y="555"/>
                    </a:lnTo>
                    <a:lnTo>
                      <a:pt x="718" y="588"/>
                    </a:lnTo>
                    <a:lnTo>
                      <a:pt x="743" y="621"/>
                    </a:lnTo>
                    <a:lnTo>
                      <a:pt x="775" y="653"/>
                    </a:lnTo>
                    <a:lnTo>
                      <a:pt x="808" y="686"/>
                    </a:lnTo>
                    <a:lnTo>
                      <a:pt x="841" y="719"/>
                    </a:lnTo>
                    <a:lnTo>
                      <a:pt x="873" y="751"/>
                    </a:lnTo>
                    <a:lnTo>
                      <a:pt x="906" y="784"/>
                    </a:lnTo>
                    <a:lnTo>
                      <a:pt x="939" y="817"/>
                    </a:lnTo>
                    <a:lnTo>
                      <a:pt x="971" y="849"/>
                    </a:lnTo>
                    <a:lnTo>
                      <a:pt x="1012" y="874"/>
                    </a:lnTo>
                    <a:lnTo>
                      <a:pt x="1045" y="907"/>
                    </a:lnTo>
                    <a:lnTo>
                      <a:pt x="1078" y="931"/>
                    </a:lnTo>
                    <a:lnTo>
                      <a:pt x="1118" y="964"/>
                    </a:lnTo>
                    <a:lnTo>
                      <a:pt x="1151" y="988"/>
                    </a:lnTo>
                    <a:lnTo>
                      <a:pt x="1184" y="1013"/>
                    </a:lnTo>
                    <a:lnTo>
                      <a:pt x="1225" y="1037"/>
                    </a:lnTo>
                    <a:lnTo>
                      <a:pt x="1208" y="1037"/>
                    </a:lnTo>
                    <a:lnTo>
                      <a:pt x="1200" y="1037"/>
                    </a:lnTo>
                    <a:lnTo>
                      <a:pt x="1192" y="1037"/>
                    </a:lnTo>
                    <a:lnTo>
                      <a:pt x="1176" y="1037"/>
                    </a:lnTo>
                    <a:lnTo>
                      <a:pt x="1167" y="1037"/>
                    </a:lnTo>
                    <a:lnTo>
                      <a:pt x="1159" y="1037"/>
                    </a:lnTo>
                    <a:lnTo>
                      <a:pt x="1151" y="1037"/>
                    </a:lnTo>
                    <a:lnTo>
                      <a:pt x="1135" y="1037"/>
                    </a:lnTo>
                    <a:lnTo>
                      <a:pt x="1127" y="1037"/>
                    </a:lnTo>
                    <a:lnTo>
                      <a:pt x="1118" y="1037"/>
                    </a:lnTo>
                    <a:lnTo>
                      <a:pt x="1110" y="1037"/>
                    </a:lnTo>
                    <a:lnTo>
                      <a:pt x="1102" y="1037"/>
                    </a:lnTo>
                    <a:lnTo>
                      <a:pt x="1094" y="1037"/>
                    </a:lnTo>
                    <a:lnTo>
                      <a:pt x="1086" y="1037"/>
                    </a:lnTo>
                    <a:lnTo>
                      <a:pt x="1078" y="1037"/>
                    </a:lnTo>
                    <a:lnTo>
                      <a:pt x="1069" y="1037"/>
                    </a:lnTo>
                    <a:lnTo>
                      <a:pt x="1061" y="1037"/>
                    </a:lnTo>
                    <a:lnTo>
                      <a:pt x="1053" y="1037"/>
                    </a:lnTo>
                    <a:lnTo>
                      <a:pt x="1045" y="1037"/>
                    </a:lnTo>
                    <a:lnTo>
                      <a:pt x="1037" y="1037"/>
                    </a:lnTo>
                    <a:lnTo>
                      <a:pt x="996" y="1013"/>
                    </a:lnTo>
                    <a:lnTo>
                      <a:pt x="947" y="988"/>
                    </a:lnTo>
                    <a:lnTo>
                      <a:pt x="906" y="964"/>
                    </a:lnTo>
                    <a:lnTo>
                      <a:pt x="865" y="931"/>
                    </a:lnTo>
                    <a:lnTo>
                      <a:pt x="824" y="907"/>
                    </a:lnTo>
                    <a:lnTo>
                      <a:pt x="784" y="874"/>
                    </a:lnTo>
                    <a:lnTo>
                      <a:pt x="743" y="849"/>
                    </a:lnTo>
                    <a:lnTo>
                      <a:pt x="710" y="817"/>
                    </a:lnTo>
                    <a:lnTo>
                      <a:pt x="669" y="784"/>
                    </a:lnTo>
                    <a:lnTo>
                      <a:pt x="628" y="751"/>
                    </a:lnTo>
                    <a:lnTo>
                      <a:pt x="596" y="719"/>
                    </a:lnTo>
                    <a:lnTo>
                      <a:pt x="555" y="686"/>
                    </a:lnTo>
                    <a:lnTo>
                      <a:pt x="522" y="653"/>
                    </a:lnTo>
                    <a:lnTo>
                      <a:pt x="481" y="621"/>
                    </a:lnTo>
                    <a:lnTo>
                      <a:pt x="449" y="588"/>
                    </a:lnTo>
                    <a:lnTo>
                      <a:pt x="416" y="555"/>
                    </a:lnTo>
                    <a:lnTo>
                      <a:pt x="375" y="515"/>
                    </a:lnTo>
                    <a:lnTo>
                      <a:pt x="343" y="482"/>
                    </a:lnTo>
                    <a:lnTo>
                      <a:pt x="310" y="441"/>
                    </a:lnTo>
                    <a:lnTo>
                      <a:pt x="277" y="408"/>
                    </a:lnTo>
                    <a:lnTo>
                      <a:pt x="253" y="367"/>
                    </a:lnTo>
                    <a:lnTo>
                      <a:pt x="220" y="327"/>
                    </a:lnTo>
                    <a:lnTo>
                      <a:pt x="187" y="286"/>
                    </a:lnTo>
                    <a:lnTo>
                      <a:pt x="155" y="245"/>
                    </a:lnTo>
                    <a:lnTo>
                      <a:pt x="130" y="212"/>
                    </a:lnTo>
                    <a:lnTo>
                      <a:pt x="98" y="171"/>
                    </a:lnTo>
                    <a:lnTo>
                      <a:pt x="73" y="122"/>
                    </a:lnTo>
                    <a:lnTo>
                      <a:pt x="49" y="82"/>
                    </a:lnTo>
                    <a:lnTo>
                      <a:pt x="24" y="41"/>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6" name="Freeform 33"/>
              <p:cNvSpPr>
                <a:spLocks noChangeArrowheads="1"/>
              </p:cNvSpPr>
              <p:nvPr/>
            </p:nvSpPr>
            <p:spPr bwMode="auto">
              <a:xfrm>
                <a:off x="2006" y="2931"/>
                <a:ext cx="523" cy="354"/>
              </a:xfrm>
              <a:custGeom>
                <a:avLst/>
                <a:gdLst>
                  <a:gd name="T0" fmla="*/ 3 w 1421"/>
                  <a:gd name="T1" fmla="*/ 0 h 1037"/>
                  <a:gd name="T2" fmla="*/ 9 w 1421"/>
                  <a:gd name="T3" fmla="*/ 0 h 1037"/>
                  <a:gd name="T4" fmla="*/ 15 w 1421"/>
                  <a:gd name="T5" fmla="*/ 0 h 1037"/>
                  <a:gd name="T6" fmla="*/ 22 w 1421"/>
                  <a:gd name="T7" fmla="*/ 0 h 1037"/>
                  <a:gd name="T8" fmla="*/ 30 w 1421"/>
                  <a:gd name="T9" fmla="*/ 0 h 1037"/>
                  <a:gd name="T10" fmla="*/ 36 w 1421"/>
                  <a:gd name="T11" fmla="*/ 0 h 1037"/>
                  <a:gd name="T12" fmla="*/ 44 w 1421"/>
                  <a:gd name="T13" fmla="*/ 0 h 1037"/>
                  <a:gd name="T14" fmla="*/ 53 w 1421"/>
                  <a:gd name="T15" fmla="*/ 0 h 1037"/>
                  <a:gd name="T16" fmla="*/ 61 w 1421"/>
                  <a:gd name="T17" fmla="*/ 0 h 1037"/>
                  <a:gd name="T18" fmla="*/ 70 w 1421"/>
                  <a:gd name="T19" fmla="*/ 0 h 1037"/>
                  <a:gd name="T20" fmla="*/ 78 w 1421"/>
                  <a:gd name="T21" fmla="*/ 0 h 1037"/>
                  <a:gd name="T22" fmla="*/ 87 w 1421"/>
                  <a:gd name="T23" fmla="*/ 0 h 1037"/>
                  <a:gd name="T24" fmla="*/ 98 w 1421"/>
                  <a:gd name="T25" fmla="*/ 0 h 1037"/>
                  <a:gd name="T26" fmla="*/ 107 w 1421"/>
                  <a:gd name="T27" fmla="*/ 0 h 1037"/>
                  <a:gd name="T28" fmla="*/ 116 w 1421"/>
                  <a:gd name="T29" fmla="*/ 0 h 1037"/>
                  <a:gd name="T30" fmla="*/ 124 w 1421"/>
                  <a:gd name="T31" fmla="*/ 5 h 1037"/>
                  <a:gd name="T32" fmla="*/ 127 w 1421"/>
                  <a:gd name="T33" fmla="*/ 14 h 1037"/>
                  <a:gd name="T34" fmla="*/ 131 w 1421"/>
                  <a:gd name="T35" fmla="*/ 25 h 1037"/>
                  <a:gd name="T36" fmla="*/ 135 w 1421"/>
                  <a:gd name="T37" fmla="*/ 33 h 1037"/>
                  <a:gd name="T38" fmla="*/ 138 w 1421"/>
                  <a:gd name="T39" fmla="*/ 43 h 1037"/>
                  <a:gd name="T40" fmla="*/ 143 w 1421"/>
                  <a:gd name="T41" fmla="*/ 52 h 1037"/>
                  <a:gd name="T42" fmla="*/ 147 w 1421"/>
                  <a:gd name="T43" fmla="*/ 60 h 1037"/>
                  <a:gd name="T44" fmla="*/ 153 w 1421"/>
                  <a:gd name="T45" fmla="*/ 69 h 1037"/>
                  <a:gd name="T46" fmla="*/ 157 w 1421"/>
                  <a:gd name="T47" fmla="*/ 76 h 1037"/>
                  <a:gd name="T48" fmla="*/ 162 w 1421"/>
                  <a:gd name="T49" fmla="*/ 84 h 1037"/>
                  <a:gd name="T50" fmla="*/ 167 w 1421"/>
                  <a:gd name="T51" fmla="*/ 91 h 1037"/>
                  <a:gd name="T52" fmla="*/ 173 w 1421"/>
                  <a:gd name="T53" fmla="*/ 99 h 1037"/>
                  <a:gd name="T54" fmla="*/ 178 w 1421"/>
                  <a:gd name="T55" fmla="*/ 106 h 1037"/>
                  <a:gd name="T56" fmla="*/ 184 w 1421"/>
                  <a:gd name="T57" fmla="*/ 112 h 1037"/>
                  <a:gd name="T58" fmla="*/ 189 w 1421"/>
                  <a:gd name="T59" fmla="*/ 118 h 1037"/>
                  <a:gd name="T60" fmla="*/ 189 w 1421"/>
                  <a:gd name="T61" fmla="*/ 121 h 1037"/>
                  <a:gd name="T62" fmla="*/ 184 w 1421"/>
                  <a:gd name="T63" fmla="*/ 121 h 1037"/>
                  <a:gd name="T64" fmla="*/ 178 w 1421"/>
                  <a:gd name="T65" fmla="*/ 121 h 1037"/>
                  <a:gd name="T66" fmla="*/ 173 w 1421"/>
                  <a:gd name="T67" fmla="*/ 121 h 1037"/>
                  <a:gd name="T68" fmla="*/ 167 w 1421"/>
                  <a:gd name="T69" fmla="*/ 121 h 1037"/>
                  <a:gd name="T70" fmla="*/ 162 w 1421"/>
                  <a:gd name="T71" fmla="*/ 121 h 1037"/>
                  <a:gd name="T72" fmla="*/ 157 w 1421"/>
                  <a:gd name="T73" fmla="*/ 121 h 1037"/>
                  <a:gd name="T74" fmla="*/ 153 w 1421"/>
                  <a:gd name="T75" fmla="*/ 121 h 1037"/>
                  <a:gd name="T76" fmla="*/ 147 w 1421"/>
                  <a:gd name="T77" fmla="*/ 121 h 1037"/>
                  <a:gd name="T78" fmla="*/ 143 w 1421"/>
                  <a:gd name="T79" fmla="*/ 121 h 1037"/>
                  <a:gd name="T80" fmla="*/ 138 w 1421"/>
                  <a:gd name="T81" fmla="*/ 121 h 1037"/>
                  <a:gd name="T82" fmla="*/ 135 w 1421"/>
                  <a:gd name="T83" fmla="*/ 121 h 1037"/>
                  <a:gd name="T84" fmla="*/ 131 w 1421"/>
                  <a:gd name="T85" fmla="*/ 121 h 1037"/>
                  <a:gd name="T86" fmla="*/ 127 w 1421"/>
                  <a:gd name="T87" fmla="*/ 121 h 1037"/>
                  <a:gd name="T88" fmla="*/ 124 w 1421"/>
                  <a:gd name="T89" fmla="*/ 121 h 1037"/>
                  <a:gd name="T90" fmla="*/ 116 w 1421"/>
                  <a:gd name="T91" fmla="*/ 118 h 1037"/>
                  <a:gd name="T92" fmla="*/ 107 w 1421"/>
                  <a:gd name="T93" fmla="*/ 112 h 1037"/>
                  <a:gd name="T94" fmla="*/ 98 w 1421"/>
                  <a:gd name="T95" fmla="*/ 106 h 1037"/>
                  <a:gd name="T96" fmla="*/ 87 w 1421"/>
                  <a:gd name="T97" fmla="*/ 99 h 1037"/>
                  <a:gd name="T98" fmla="*/ 78 w 1421"/>
                  <a:gd name="T99" fmla="*/ 91 h 1037"/>
                  <a:gd name="T100" fmla="*/ 70 w 1421"/>
                  <a:gd name="T101" fmla="*/ 84 h 1037"/>
                  <a:gd name="T102" fmla="*/ 61 w 1421"/>
                  <a:gd name="T103" fmla="*/ 76 h 1037"/>
                  <a:gd name="T104" fmla="*/ 53 w 1421"/>
                  <a:gd name="T105" fmla="*/ 69 h 1037"/>
                  <a:gd name="T106" fmla="*/ 44 w 1421"/>
                  <a:gd name="T107" fmla="*/ 60 h 1037"/>
                  <a:gd name="T108" fmla="*/ 36 w 1421"/>
                  <a:gd name="T109" fmla="*/ 52 h 1037"/>
                  <a:gd name="T110" fmla="*/ 30 w 1421"/>
                  <a:gd name="T111" fmla="*/ 43 h 1037"/>
                  <a:gd name="T112" fmla="*/ 22 w 1421"/>
                  <a:gd name="T113" fmla="*/ 33 h 1037"/>
                  <a:gd name="T114" fmla="*/ 15 w 1421"/>
                  <a:gd name="T115" fmla="*/ 25 h 1037"/>
                  <a:gd name="T116" fmla="*/ 9 w 1421"/>
                  <a:gd name="T117" fmla="*/ 14 h 1037"/>
                  <a:gd name="T118" fmla="*/ 3 w 1421"/>
                  <a:gd name="T119" fmla="*/ 5 h 10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1" h="1037">
                    <a:moveTo>
                      <a:pt x="0" y="0"/>
                    </a:moveTo>
                    <a:lnTo>
                      <a:pt x="25" y="0"/>
                    </a:lnTo>
                    <a:lnTo>
                      <a:pt x="41" y="0"/>
                    </a:lnTo>
                    <a:lnTo>
                      <a:pt x="66" y="0"/>
                    </a:lnTo>
                    <a:lnTo>
                      <a:pt x="90" y="0"/>
                    </a:lnTo>
                    <a:lnTo>
                      <a:pt x="115" y="0"/>
                    </a:lnTo>
                    <a:lnTo>
                      <a:pt x="139" y="0"/>
                    </a:lnTo>
                    <a:lnTo>
                      <a:pt x="164" y="0"/>
                    </a:lnTo>
                    <a:lnTo>
                      <a:pt x="188" y="0"/>
                    </a:lnTo>
                    <a:lnTo>
                      <a:pt x="221" y="0"/>
                    </a:lnTo>
                    <a:lnTo>
                      <a:pt x="245" y="0"/>
                    </a:lnTo>
                    <a:lnTo>
                      <a:pt x="270" y="0"/>
                    </a:lnTo>
                    <a:lnTo>
                      <a:pt x="302" y="0"/>
                    </a:lnTo>
                    <a:lnTo>
                      <a:pt x="327" y="0"/>
                    </a:lnTo>
                    <a:lnTo>
                      <a:pt x="360" y="0"/>
                    </a:lnTo>
                    <a:lnTo>
                      <a:pt x="392" y="0"/>
                    </a:lnTo>
                    <a:lnTo>
                      <a:pt x="417" y="0"/>
                    </a:lnTo>
                    <a:lnTo>
                      <a:pt x="449" y="0"/>
                    </a:lnTo>
                    <a:lnTo>
                      <a:pt x="482" y="0"/>
                    </a:lnTo>
                    <a:lnTo>
                      <a:pt x="515" y="0"/>
                    </a:lnTo>
                    <a:lnTo>
                      <a:pt x="547" y="0"/>
                    </a:lnTo>
                    <a:lnTo>
                      <a:pt x="580" y="0"/>
                    </a:lnTo>
                    <a:lnTo>
                      <a:pt x="613" y="0"/>
                    </a:lnTo>
                    <a:lnTo>
                      <a:pt x="645" y="0"/>
                    </a:lnTo>
                    <a:lnTo>
                      <a:pt x="686" y="0"/>
                    </a:lnTo>
                    <a:lnTo>
                      <a:pt x="719" y="0"/>
                    </a:lnTo>
                    <a:lnTo>
                      <a:pt x="752" y="0"/>
                    </a:lnTo>
                    <a:lnTo>
                      <a:pt x="792" y="0"/>
                    </a:lnTo>
                    <a:lnTo>
                      <a:pt x="825" y="0"/>
                    </a:lnTo>
                    <a:lnTo>
                      <a:pt x="858" y="0"/>
                    </a:lnTo>
                    <a:lnTo>
                      <a:pt x="899" y="0"/>
                    </a:lnTo>
                    <a:lnTo>
                      <a:pt x="915" y="41"/>
                    </a:lnTo>
                    <a:lnTo>
                      <a:pt x="923" y="82"/>
                    </a:lnTo>
                    <a:lnTo>
                      <a:pt x="939" y="122"/>
                    </a:lnTo>
                    <a:lnTo>
                      <a:pt x="948" y="171"/>
                    </a:lnTo>
                    <a:lnTo>
                      <a:pt x="964" y="212"/>
                    </a:lnTo>
                    <a:lnTo>
                      <a:pt x="980" y="245"/>
                    </a:lnTo>
                    <a:lnTo>
                      <a:pt x="997" y="286"/>
                    </a:lnTo>
                    <a:lnTo>
                      <a:pt x="1013" y="327"/>
                    </a:lnTo>
                    <a:lnTo>
                      <a:pt x="1021" y="367"/>
                    </a:lnTo>
                    <a:lnTo>
                      <a:pt x="1037" y="408"/>
                    </a:lnTo>
                    <a:lnTo>
                      <a:pt x="1054" y="441"/>
                    </a:lnTo>
                    <a:lnTo>
                      <a:pt x="1070" y="482"/>
                    </a:lnTo>
                    <a:lnTo>
                      <a:pt x="1086" y="515"/>
                    </a:lnTo>
                    <a:lnTo>
                      <a:pt x="1103" y="555"/>
                    </a:lnTo>
                    <a:lnTo>
                      <a:pt x="1127" y="588"/>
                    </a:lnTo>
                    <a:lnTo>
                      <a:pt x="1144" y="621"/>
                    </a:lnTo>
                    <a:lnTo>
                      <a:pt x="1160" y="653"/>
                    </a:lnTo>
                    <a:lnTo>
                      <a:pt x="1176" y="686"/>
                    </a:lnTo>
                    <a:lnTo>
                      <a:pt x="1193" y="719"/>
                    </a:lnTo>
                    <a:lnTo>
                      <a:pt x="1217" y="751"/>
                    </a:lnTo>
                    <a:lnTo>
                      <a:pt x="1233" y="784"/>
                    </a:lnTo>
                    <a:lnTo>
                      <a:pt x="1250" y="817"/>
                    </a:lnTo>
                    <a:lnTo>
                      <a:pt x="1274" y="849"/>
                    </a:lnTo>
                    <a:lnTo>
                      <a:pt x="1291" y="874"/>
                    </a:lnTo>
                    <a:lnTo>
                      <a:pt x="1315" y="907"/>
                    </a:lnTo>
                    <a:lnTo>
                      <a:pt x="1331" y="931"/>
                    </a:lnTo>
                    <a:lnTo>
                      <a:pt x="1356" y="964"/>
                    </a:lnTo>
                    <a:lnTo>
                      <a:pt x="1372" y="988"/>
                    </a:lnTo>
                    <a:lnTo>
                      <a:pt x="1397" y="1013"/>
                    </a:lnTo>
                    <a:lnTo>
                      <a:pt x="1421" y="1037"/>
                    </a:lnTo>
                    <a:lnTo>
                      <a:pt x="1397" y="1037"/>
                    </a:lnTo>
                    <a:lnTo>
                      <a:pt x="1372" y="1037"/>
                    </a:lnTo>
                    <a:lnTo>
                      <a:pt x="1356" y="1037"/>
                    </a:lnTo>
                    <a:lnTo>
                      <a:pt x="1331" y="1037"/>
                    </a:lnTo>
                    <a:lnTo>
                      <a:pt x="1315" y="1037"/>
                    </a:lnTo>
                    <a:lnTo>
                      <a:pt x="1291" y="1037"/>
                    </a:lnTo>
                    <a:lnTo>
                      <a:pt x="1274" y="1037"/>
                    </a:lnTo>
                    <a:lnTo>
                      <a:pt x="1250" y="1037"/>
                    </a:lnTo>
                    <a:lnTo>
                      <a:pt x="1233" y="1037"/>
                    </a:lnTo>
                    <a:lnTo>
                      <a:pt x="1217" y="1037"/>
                    </a:lnTo>
                    <a:lnTo>
                      <a:pt x="1193" y="1037"/>
                    </a:lnTo>
                    <a:lnTo>
                      <a:pt x="1176" y="1037"/>
                    </a:lnTo>
                    <a:lnTo>
                      <a:pt x="1160" y="1037"/>
                    </a:lnTo>
                    <a:lnTo>
                      <a:pt x="1144" y="1037"/>
                    </a:lnTo>
                    <a:lnTo>
                      <a:pt x="1127" y="1037"/>
                    </a:lnTo>
                    <a:lnTo>
                      <a:pt x="1103" y="1037"/>
                    </a:lnTo>
                    <a:lnTo>
                      <a:pt x="1086" y="1037"/>
                    </a:lnTo>
                    <a:lnTo>
                      <a:pt x="1070" y="1037"/>
                    </a:lnTo>
                    <a:lnTo>
                      <a:pt x="1054" y="1037"/>
                    </a:lnTo>
                    <a:lnTo>
                      <a:pt x="1037" y="1037"/>
                    </a:lnTo>
                    <a:lnTo>
                      <a:pt x="1021" y="1037"/>
                    </a:lnTo>
                    <a:lnTo>
                      <a:pt x="1013" y="1037"/>
                    </a:lnTo>
                    <a:lnTo>
                      <a:pt x="997" y="1037"/>
                    </a:lnTo>
                    <a:lnTo>
                      <a:pt x="980" y="1037"/>
                    </a:lnTo>
                    <a:lnTo>
                      <a:pt x="964" y="1037"/>
                    </a:lnTo>
                    <a:lnTo>
                      <a:pt x="948" y="1037"/>
                    </a:lnTo>
                    <a:lnTo>
                      <a:pt x="939" y="1037"/>
                    </a:lnTo>
                    <a:lnTo>
                      <a:pt x="923" y="1037"/>
                    </a:lnTo>
                    <a:lnTo>
                      <a:pt x="915" y="1037"/>
                    </a:lnTo>
                    <a:lnTo>
                      <a:pt x="899" y="1037"/>
                    </a:lnTo>
                    <a:lnTo>
                      <a:pt x="858" y="1013"/>
                    </a:lnTo>
                    <a:lnTo>
                      <a:pt x="825" y="988"/>
                    </a:lnTo>
                    <a:lnTo>
                      <a:pt x="792" y="964"/>
                    </a:lnTo>
                    <a:lnTo>
                      <a:pt x="752" y="931"/>
                    </a:lnTo>
                    <a:lnTo>
                      <a:pt x="719" y="907"/>
                    </a:lnTo>
                    <a:lnTo>
                      <a:pt x="686" y="874"/>
                    </a:lnTo>
                    <a:lnTo>
                      <a:pt x="645" y="849"/>
                    </a:lnTo>
                    <a:lnTo>
                      <a:pt x="613" y="817"/>
                    </a:lnTo>
                    <a:lnTo>
                      <a:pt x="580" y="784"/>
                    </a:lnTo>
                    <a:lnTo>
                      <a:pt x="547" y="751"/>
                    </a:lnTo>
                    <a:lnTo>
                      <a:pt x="515" y="719"/>
                    </a:lnTo>
                    <a:lnTo>
                      <a:pt x="482" y="686"/>
                    </a:lnTo>
                    <a:lnTo>
                      <a:pt x="449" y="653"/>
                    </a:lnTo>
                    <a:lnTo>
                      <a:pt x="417" y="621"/>
                    </a:lnTo>
                    <a:lnTo>
                      <a:pt x="392" y="588"/>
                    </a:lnTo>
                    <a:lnTo>
                      <a:pt x="360" y="555"/>
                    </a:lnTo>
                    <a:lnTo>
                      <a:pt x="327" y="515"/>
                    </a:lnTo>
                    <a:lnTo>
                      <a:pt x="302" y="482"/>
                    </a:lnTo>
                    <a:lnTo>
                      <a:pt x="270" y="441"/>
                    </a:lnTo>
                    <a:lnTo>
                      <a:pt x="245" y="408"/>
                    </a:lnTo>
                    <a:lnTo>
                      <a:pt x="221" y="367"/>
                    </a:lnTo>
                    <a:lnTo>
                      <a:pt x="188" y="327"/>
                    </a:lnTo>
                    <a:lnTo>
                      <a:pt x="164" y="286"/>
                    </a:lnTo>
                    <a:lnTo>
                      <a:pt x="139" y="245"/>
                    </a:lnTo>
                    <a:lnTo>
                      <a:pt x="115" y="212"/>
                    </a:lnTo>
                    <a:lnTo>
                      <a:pt x="90" y="171"/>
                    </a:lnTo>
                    <a:lnTo>
                      <a:pt x="66" y="122"/>
                    </a:lnTo>
                    <a:lnTo>
                      <a:pt x="41" y="82"/>
                    </a:lnTo>
                    <a:lnTo>
                      <a:pt x="25" y="41"/>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7" name="Freeform 34"/>
              <p:cNvSpPr>
                <a:spLocks noChangeArrowheads="1"/>
              </p:cNvSpPr>
              <p:nvPr/>
            </p:nvSpPr>
            <p:spPr bwMode="auto">
              <a:xfrm>
                <a:off x="2337" y="2931"/>
                <a:ext cx="451" cy="354"/>
              </a:xfrm>
              <a:custGeom>
                <a:avLst/>
                <a:gdLst>
                  <a:gd name="T0" fmla="*/ 6 w 1225"/>
                  <a:gd name="T1" fmla="*/ 0 h 1037"/>
                  <a:gd name="T2" fmla="*/ 15 w 1225"/>
                  <a:gd name="T3" fmla="*/ 0 h 1037"/>
                  <a:gd name="T4" fmla="*/ 25 w 1225"/>
                  <a:gd name="T5" fmla="*/ 0 h 1037"/>
                  <a:gd name="T6" fmla="*/ 36 w 1225"/>
                  <a:gd name="T7" fmla="*/ 0 h 1037"/>
                  <a:gd name="T8" fmla="*/ 47 w 1225"/>
                  <a:gd name="T9" fmla="*/ 0 h 1037"/>
                  <a:gd name="T10" fmla="*/ 57 w 1225"/>
                  <a:gd name="T11" fmla="*/ 0 h 1037"/>
                  <a:gd name="T12" fmla="*/ 68 w 1225"/>
                  <a:gd name="T13" fmla="*/ 0 h 1037"/>
                  <a:gd name="T14" fmla="*/ 80 w 1225"/>
                  <a:gd name="T15" fmla="*/ 0 h 1037"/>
                  <a:gd name="T16" fmla="*/ 92 w 1225"/>
                  <a:gd name="T17" fmla="*/ 0 h 1037"/>
                  <a:gd name="T18" fmla="*/ 103 w 1225"/>
                  <a:gd name="T19" fmla="*/ 0 h 1037"/>
                  <a:gd name="T20" fmla="*/ 114 w 1225"/>
                  <a:gd name="T21" fmla="*/ 0 h 1037"/>
                  <a:gd name="T22" fmla="*/ 126 w 1225"/>
                  <a:gd name="T23" fmla="*/ 0 h 1037"/>
                  <a:gd name="T24" fmla="*/ 137 w 1225"/>
                  <a:gd name="T25" fmla="*/ 0 h 1037"/>
                  <a:gd name="T26" fmla="*/ 149 w 1225"/>
                  <a:gd name="T27" fmla="*/ 0 h 1037"/>
                  <a:gd name="T28" fmla="*/ 161 w 1225"/>
                  <a:gd name="T29" fmla="*/ 0 h 1037"/>
                  <a:gd name="T30" fmla="*/ 166 w 1225"/>
                  <a:gd name="T31" fmla="*/ 5 h 1037"/>
                  <a:gd name="T32" fmla="*/ 166 w 1225"/>
                  <a:gd name="T33" fmla="*/ 14 h 1037"/>
                  <a:gd name="T34" fmla="*/ 166 w 1225"/>
                  <a:gd name="T35" fmla="*/ 25 h 1037"/>
                  <a:gd name="T36" fmla="*/ 166 w 1225"/>
                  <a:gd name="T37" fmla="*/ 33 h 1037"/>
                  <a:gd name="T38" fmla="*/ 166 w 1225"/>
                  <a:gd name="T39" fmla="*/ 43 h 1037"/>
                  <a:gd name="T40" fmla="*/ 166 w 1225"/>
                  <a:gd name="T41" fmla="*/ 52 h 1037"/>
                  <a:gd name="T42" fmla="*/ 166 w 1225"/>
                  <a:gd name="T43" fmla="*/ 60 h 1037"/>
                  <a:gd name="T44" fmla="*/ 166 w 1225"/>
                  <a:gd name="T45" fmla="*/ 69 h 1037"/>
                  <a:gd name="T46" fmla="*/ 166 w 1225"/>
                  <a:gd name="T47" fmla="*/ 76 h 1037"/>
                  <a:gd name="T48" fmla="*/ 166 w 1225"/>
                  <a:gd name="T49" fmla="*/ 84 h 1037"/>
                  <a:gd name="T50" fmla="*/ 166 w 1225"/>
                  <a:gd name="T51" fmla="*/ 91 h 1037"/>
                  <a:gd name="T52" fmla="*/ 166 w 1225"/>
                  <a:gd name="T53" fmla="*/ 99 h 1037"/>
                  <a:gd name="T54" fmla="*/ 166 w 1225"/>
                  <a:gd name="T55" fmla="*/ 106 h 1037"/>
                  <a:gd name="T56" fmla="*/ 166 w 1225"/>
                  <a:gd name="T57" fmla="*/ 112 h 1037"/>
                  <a:gd name="T58" fmla="*/ 166 w 1225"/>
                  <a:gd name="T59" fmla="*/ 118 h 1037"/>
                  <a:gd name="T60" fmla="*/ 163 w 1225"/>
                  <a:gd name="T61" fmla="*/ 121 h 1037"/>
                  <a:gd name="T62" fmla="*/ 156 w 1225"/>
                  <a:gd name="T63" fmla="*/ 121 h 1037"/>
                  <a:gd name="T64" fmla="*/ 149 w 1225"/>
                  <a:gd name="T65" fmla="*/ 121 h 1037"/>
                  <a:gd name="T66" fmla="*/ 143 w 1225"/>
                  <a:gd name="T67" fmla="*/ 121 h 1037"/>
                  <a:gd name="T68" fmla="*/ 136 w 1225"/>
                  <a:gd name="T69" fmla="*/ 121 h 1037"/>
                  <a:gd name="T70" fmla="*/ 130 w 1225"/>
                  <a:gd name="T71" fmla="*/ 121 h 1037"/>
                  <a:gd name="T72" fmla="*/ 123 w 1225"/>
                  <a:gd name="T73" fmla="*/ 121 h 1037"/>
                  <a:gd name="T74" fmla="*/ 116 w 1225"/>
                  <a:gd name="T75" fmla="*/ 121 h 1037"/>
                  <a:gd name="T76" fmla="*/ 110 w 1225"/>
                  <a:gd name="T77" fmla="*/ 121 h 1037"/>
                  <a:gd name="T78" fmla="*/ 104 w 1225"/>
                  <a:gd name="T79" fmla="*/ 121 h 1037"/>
                  <a:gd name="T80" fmla="*/ 97 w 1225"/>
                  <a:gd name="T81" fmla="*/ 121 h 1037"/>
                  <a:gd name="T82" fmla="*/ 91 w 1225"/>
                  <a:gd name="T83" fmla="*/ 121 h 1037"/>
                  <a:gd name="T84" fmla="*/ 85 w 1225"/>
                  <a:gd name="T85" fmla="*/ 121 h 1037"/>
                  <a:gd name="T86" fmla="*/ 80 w 1225"/>
                  <a:gd name="T87" fmla="*/ 121 h 1037"/>
                  <a:gd name="T88" fmla="*/ 73 w 1225"/>
                  <a:gd name="T89" fmla="*/ 121 h 1037"/>
                  <a:gd name="T90" fmla="*/ 67 w 1225"/>
                  <a:gd name="T91" fmla="*/ 118 h 1037"/>
                  <a:gd name="T92" fmla="*/ 62 w 1225"/>
                  <a:gd name="T93" fmla="*/ 112 h 1037"/>
                  <a:gd name="T94" fmla="*/ 56 w 1225"/>
                  <a:gd name="T95" fmla="*/ 106 h 1037"/>
                  <a:gd name="T96" fmla="*/ 51 w 1225"/>
                  <a:gd name="T97" fmla="*/ 99 h 1037"/>
                  <a:gd name="T98" fmla="*/ 45 w 1225"/>
                  <a:gd name="T99" fmla="*/ 91 h 1037"/>
                  <a:gd name="T100" fmla="*/ 40 w 1225"/>
                  <a:gd name="T101" fmla="*/ 84 h 1037"/>
                  <a:gd name="T102" fmla="*/ 35 w 1225"/>
                  <a:gd name="T103" fmla="*/ 76 h 1037"/>
                  <a:gd name="T104" fmla="*/ 31 w 1225"/>
                  <a:gd name="T105" fmla="*/ 69 h 1037"/>
                  <a:gd name="T106" fmla="*/ 25 w 1225"/>
                  <a:gd name="T107" fmla="*/ 60 h 1037"/>
                  <a:gd name="T108" fmla="*/ 21 w 1225"/>
                  <a:gd name="T109" fmla="*/ 52 h 1037"/>
                  <a:gd name="T110" fmla="*/ 17 w 1225"/>
                  <a:gd name="T111" fmla="*/ 43 h 1037"/>
                  <a:gd name="T112" fmla="*/ 13 w 1225"/>
                  <a:gd name="T113" fmla="*/ 33 h 1037"/>
                  <a:gd name="T114" fmla="*/ 9 w 1225"/>
                  <a:gd name="T115" fmla="*/ 25 h 1037"/>
                  <a:gd name="T116" fmla="*/ 6 w 1225"/>
                  <a:gd name="T117" fmla="*/ 14 h 1037"/>
                  <a:gd name="T118" fmla="*/ 2 w 1225"/>
                  <a:gd name="T119" fmla="*/ 5 h 10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5" h="1037">
                    <a:moveTo>
                      <a:pt x="0" y="0"/>
                    </a:moveTo>
                    <a:lnTo>
                      <a:pt x="40" y="0"/>
                    </a:lnTo>
                    <a:lnTo>
                      <a:pt x="73" y="0"/>
                    </a:lnTo>
                    <a:lnTo>
                      <a:pt x="114" y="0"/>
                    </a:lnTo>
                    <a:lnTo>
                      <a:pt x="155" y="0"/>
                    </a:lnTo>
                    <a:lnTo>
                      <a:pt x="187" y="0"/>
                    </a:lnTo>
                    <a:lnTo>
                      <a:pt x="228" y="0"/>
                    </a:lnTo>
                    <a:lnTo>
                      <a:pt x="269" y="0"/>
                    </a:lnTo>
                    <a:lnTo>
                      <a:pt x="310" y="0"/>
                    </a:lnTo>
                    <a:lnTo>
                      <a:pt x="351" y="0"/>
                    </a:lnTo>
                    <a:lnTo>
                      <a:pt x="383" y="0"/>
                    </a:lnTo>
                    <a:lnTo>
                      <a:pt x="424" y="0"/>
                    </a:lnTo>
                    <a:lnTo>
                      <a:pt x="465" y="0"/>
                    </a:lnTo>
                    <a:lnTo>
                      <a:pt x="506" y="0"/>
                    </a:lnTo>
                    <a:lnTo>
                      <a:pt x="547" y="0"/>
                    </a:lnTo>
                    <a:lnTo>
                      <a:pt x="588" y="0"/>
                    </a:lnTo>
                    <a:lnTo>
                      <a:pt x="637" y="0"/>
                    </a:lnTo>
                    <a:lnTo>
                      <a:pt x="677" y="0"/>
                    </a:lnTo>
                    <a:lnTo>
                      <a:pt x="718" y="0"/>
                    </a:lnTo>
                    <a:lnTo>
                      <a:pt x="759" y="0"/>
                    </a:lnTo>
                    <a:lnTo>
                      <a:pt x="800" y="0"/>
                    </a:lnTo>
                    <a:lnTo>
                      <a:pt x="841" y="0"/>
                    </a:lnTo>
                    <a:lnTo>
                      <a:pt x="882" y="0"/>
                    </a:lnTo>
                    <a:lnTo>
                      <a:pt x="931" y="0"/>
                    </a:lnTo>
                    <a:lnTo>
                      <a:pt x="971" y="0"/>
                    </a:lnTo>
                    <a:lnTo>
                      <a:pt x="1012" y="0"/>
                    </a:lnTo>
                    <a:lnTo>
                      <a:pt x="1053" y="0"/>
                    </a:lnTo>
                    <a:lnTo>
                      <a:pt x="1102" y="0"/>
                    </a:lnTo>
                    <a:lnTo>
                      <a:pt x="1143" y="0"/>
                    </a:lnTo>
                    <a:lnTo>
                      <a:pt x="1184" y="0"/>
                    </a:lnTo>
                    <a:lnTo>
                      <a:pt x="1225" y="0"/>
                    </a:lnTo>
                    <a:lnTo>
                      <a:pt x="1225" y="41"/>
                    </a:lnTo>
                    <a:lnTo>
                      <a:pt x="1225" y="82"/>
                    </a:lnTo>
                    <a:lnTo>
                      <a:pt x="1225" y="122"/>
                    </a:lnTo>
                    <a:lnTo>
                      <a:pt x="1225" y="171"/>
                    </a:lnTo>
                    <a:lnTo>
                      <a:pt x="1225" y="212"/>
                    </a:lnTo>
                    <a:lnTo>
                      <a:pt x="1225" y="245"/>
                    </a:lnTo>
                    <a:lnTo>
                      <a:pt x="1225" y="286"/>
                    </a:lnTo>
                    <a:lnTo>
                      <a:pt x="1225" y="327"/>
                    </a:lnTo>
                    <a:lnTo>
                      <a:pt x="1225" y="367"/>
                    </a:lnTo>
                    <a:lnTo>
                      <a:pt x="1225" y="408"/>
                    </a:lnTo>
                    <a:lnTo>
                      <a:pt x="1225" y="441"/>
                    </a:lnTo>
                    <a:lnTo>
                      <a:pt x="1225" y="482"/>
                    </a:lnTo>
                    <a:lnTo>
                      <a:pt x="1225" y="515"/>
                    </a:lnTo>
                    <a:lnTo>
                      <a:pt x="1225" y="555"/>
                    </a:lnTo>
                    <a:lnTo>
                      <a:pt x="1225" y="588"/>
                    </a:lnTo>
                    <a:lnTo>
                      <a:pt x="1225" y="621"/>
                    </a:lnTo>
                    <a:lnTo>
                      <a:pt x="1225" y="653"/>
                    </a:lnTo>
                    <a:lnTo>
                      <a:pt x="1225" y="686"/>
                    </a:lnTo>
                    <a:lnTo>
                      <a:pt x="1225" y="719"/>
                    </a:lnTo>
                    <a:lnTo>
                      <a:pt x="1225" y="751"/>
                    </a:lnTo>
                    <a:lnTo>
                      <a:pt x="1225" y="784"/>
                    </a:lnTo>
                    <a:lnTo>
                      <a:pt x="1225" y="817"/>
                    </a:lnTo>
                    <a:lnTo>
                      <a:pt x="1225" y="849"/>
                    </a:lnTo>
                    <a:lnTo>
                      <a:pt x="1225" y="874"/>
                    </a:lnTo>
                    <a:lnTo>
                      <a:pt x="1225" y="907"/>
                    </a:lnTo>
                    <a:lnTo>
                      <a:pt x="1225" y="931"/>
                    </a:lnTo>
                    <a:lnTo>
                      <a:pt x="1225" y="964"/>
                    </a:lnTo>
                    <a:lnTo>
                      <a:pt x="1225" y="988"/>
                    </a:lnTo>
                    <a:lnTo>
                      <a:pt x="1225" y="1013"/>
                    </a:lnTo>
                    <a:lnTo>
                      <a:pt x="1225" y="1037"/>
                    </a:lnTo>
                    <a:lnTo>
                      <a:pt x="1200" y="1037"/>
                    </a:lnTo>
                    <a:lnTo>
                      <a:pt x="1176" y="1037"/>
                    </a:lnTo>
                    <a:lnTo>
                      <a:pt x="1151" y="1037"/>
                    </a:lnTo>
                    <a:lnTo>
                      <a:pt x="1127" y="1037"/>
                    </a:lnTo>
                    <a:lnTo>
                      <a:pt x="1102" y="1037"/>
                    </a:lnTo>
                    <a:lnTo>
                      <a:pt x="1078" y="1037"/>
                    </a:lnTo>
                    <a:lnTo>
                      <a:pt x="1053" y="1037"/>
                    </a:lnTo>
                    <a:lnTo>
                      <a:pt x="1029" y="1037"/>
                    </a:lnTo>
                    <a:lnTo>
                      <a:pt x="1004" y="1037"/>
                    </a:lnTo>
                    <a:lnTo>
                      <a:pt x="980" y="1037"/>
                    </a:lnTo>
                    <a:lnTo>
                      <a:pt x="955" y="1037"/>
                    </a:lnTo>
                    <a:lnTo>
                      <a:pt x="931" y="1037"/>
                    </a:lnTo>
                    <a:lnTo>
                      <a:pt x="906" y="1037"/>
                    </a:lnTo>
                    <a:lnTo>
                      <a:pt x="882" y="1037"/>
                    </a:lnTo>
                    <a:lnTo>
                      <a:pt x="857" y="1037"/>
                    </a:lnTo>
                    <a:lnTo>
                      <a:pt x="833" y="1037"/>
                    </a:lnTo>
                    <a:lnTo>
                      <a:pt x="816" y="1037"/>
                    </a:lnTo>
                    <a:lnTo>
                      <a:pt x="792" y="1037"/>
                    </a:lnTo>
                    <a:lnTo>
                      <a:pt x="767" y="1037"/>
                    </a:lnTo>
                    <a:lnTo>
                      <a:pt x="743" y="1037"/>
                    </a:lnTo>
                    <a:lnTo>
                      <a:pt x="718" y="1037"/>
                    </a:lnTo>
                    <a:lnTo>
                      <a:pt x="694" y="1037"/>
                    </a:lnTo>
                    <a:lnTo>
                      <a:pt x="669" y="1037"/>
                    </a:lnTo>
                    <a:lnTo>
                      <a:pt x="653" y="1037"/>
                    </a:lnTo>
                    <a:lnTo>
                      <a:pt x="628" y="1037"/>
                    </a:lnTo>
                    <a:lnTo>
                      <a:pt x="604" y="1037"/>
                    </a:lnTo>
                    <a:lnTo>
                      <a:pt x="588" y="1037"/>
                    </a:lnTo>
                    <a:lnTo>
                      <a:pt x="563" y="1037"/>
                    </a:lnTo>
                    <a:lnTo>
                      <a:pt x="539" y="1037"/>
                    </a:lnTo>
                    <a:lnTo>
                      <a:pt x="522" y="1037"/>
                    </a:lnTo>
                    <a:lnTo>
                      <a:pt x="498" y="1013"/>
                    </a:lnTo>
                    <a:lnTo>
                      <a:pt x="473" y="988"/>
                    </a:lnTo>
                    <a:lnTo>
                      <a:pt x="457" y="964"/>
                    </a:lnTo>
                    <a:lnTo>
                      <a:pt x="432" y="931"/>
                    </a:lnTo>
                    <a:lnTo>
                      <a:pt x="416" y="907"/>
                    </a:lnTo>
                    <a:lnTo>
                      <a:pt x="392" y="874"/>
                    </a:lnTo>
                    <a:lnTo>
                      <a:pt x="375" y="849"/>
                    </a:lnTo>
                    <a:lnTo>
                      <a:pt x="351" y="817"/>
                    </a:lnTo>
                    <a:lnTo>
                      <a:pt x="334" y="784"/>
                    </a:lnTo>
                    <a:lnTo>
                      <a:pt x="318" y="751"/>
                    </a:lnTo>
                    <a:lnTo>
                      <a:pt x="294" y="719"/>
                    </a:lnTo>
                    <a:lnTo>
                      <a:pt x="277" y="686"/>
                    </a:lnTo>
                    <a:lnTo>
                      <a:pt x="261" y="653"/>
                    </a:lnTo>
                    <a:lnTo>
                      <a:pt x="245" y="621"/>
                    </a:lnTo>
                    <a:lnTo>
                      <a:pt x="228" y="588"/>
                    </a:lnTo>
                    <a:lnTo>
                      <a:pt x="204" y="555"/>
                    </a:lnTo>
                    <a:lnTo>
                      <a:pt x="187" y="515"/>
                    </a:lnTo>
                    <a:lnTo>
                      <a:pt x="171" y="482"/>
                    </a:lnTo>
                    <a:lnTo>
                      <a:pt x="155" y="441"/>
                    </a:lnTo>
                    <a:lnTo>
                      <a:pt x="138" y="408"/>
                    </a:lnTo>
                    <a:lnTo>
                      <a:pt x="122" y="367"/>
                    </a:lnTo>
                    <a:lnTo>
                      <a:pt x="114" y="327"/>
                    </a:lnTo>
                    <a:lnTo>
                      <a:pt x="98" y="286"/>
                    </a:lnTo>
                    <a:lnTo>
                      <a:pt x="81" y="245"/>
                    </a:lnTo>
                    <a:lnTo>
                      <a:pt x="65" y="212"/>
                    </a:lnTo>
                    <a:lnTo>
                      <a:pt x="49" y="171"/>
                    </a:lnTo>
                    <a:lnTo>
                      <a:pt x="40" y="122"/>
                    </a:lnTo>
                    <a:lnTo>
                      <a:pt x="24" y="82"/>
                    </a:lnTo>
                    <a:lnTo>
                      <a:pt x="16" y="41"/>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8" name="Freeform 35"/>
              <p:cNvSpPr>
                <a:spLocks noChangeArrowheads="1"/>
              </p:cNvSpPr>
              <p:nvPr/>
            </p:nvSpPr>
            <p:spPr bwMode="auto">
              <a:xfrm>
                <a:off x="2787" y="2931"/>
                <a:ext cx="454" cy="354"/>
              </a:xfrm>
              <a:custGeom>
                <a:avLst/>
                <a:gdLst>
                  <a:gd name="T0" fmla="*/ 7 w 1233"/>
                  <a:gd name="T1" fmla="*/ 0 h 1037"/>
                  <a:gd name="T2" fmla="*/ 18 w 1233"/>
                  <a:gd name="T3" fmla="*/ 0 h 1037"/>
                  <a:gd name="T4" fmla="*/ 30 w 1233"/>
                  <a:gd name="T5" fmla="*/ 0 h 1037"/>
                  <a:gd name="T6" fmla="*/ 41 w 1233"/>
                  <a:gd name="T7" fmla="*/ 0 h 1037"/>
                  <a:gd name="T8" fmla="*/ 52 w 1233"/>
                  <a:gd name="T9" fmla="*/ 0 h 1037"/>
                  <a:gd name="T10" fmla="*/ 64 w 1233"/>
                  <a:gd name="T11" fmla="*/ 0 h 1037"/>
                  <a:gd name="T12" fmla="*/ 75 w 1233"/>
                  <a:gd name="T13" fmla="*/ 0 h 1037"/>
                  <a:gd name="T14" fmla="*/ 87 w 1233"/>
                  <a:gd name="T15" fmla="*/ 0 h 1037"/>
                  <a:gd name="T16" fmla="*/ 97 w 1233"/>
                  <a:gd name="T17" fmla="*/ 0 h 1037"/>
                  <a:gd name="T18" fmla="*/ 109 w 1233"/>
                  <a:gd name="T19" fmla="*/ 0 h 1037"/>
                  <a:gd name="T20" fmla="*/ 120 w 1233"/>
                  <a:gd name="T21" fmla="*/ 0 h 1037"/>
                  <a:gd name="T22" fmla="*/ 131 w 1233"/>
                  <a:gd name="T23" fmla="*/ 0 h 1037"/>
                  <a:gd name="T24" fmla="*/ 141 w 1233"/>
                  <a:gd name="T25" fmla="*/ 0 h 1037"/>
                  <a:gd name="T26" fmla="*/ 152 w 1233"/>
                  <a:gd name="T27" fmla="*/ 0 h 1037"/>
                  <a:gd name="T28" fmla="*/ 162 w 1233"/>
                  <a:gd name="T29" fmla="*/ 0 h 1037"/>
                  <a:gd name="T30" fmla="*/ 165 w 1233"/>
                  <a:gd name="T31" fmla="*/ 5 h 1037"/>
                  <a:gd name="T32" fmla="*/ 162 w 1233"/>
                  <a:gd name="T33" fmla="*/ 14 h 1037"/>
                  <a:gd name="T34" fmla="*/ 158 w 1233"/>
                  <a:gd name="T35" fmla="*/ 25 h 1037"/>
                  <a:gd name="T36" fmla="*/ 154 w 1233"/>
                  <a:gd name="T37" fmla="*/ 33 h 1037"/>
                  <a:gd name="T38" fmla="*/ 149 w 1233"/>
                  <a:gd name="T39" fmla="*/ 43 h 1037"/>
                  <a:gd name="T40" fmla="*/ 145 w 1233"/>
                  <a:gd name="T41" fmla="*/ 52 h 1037"/>
                  <a:gd name="T42" fmla="*/ 141 w 1233"/>
                  <a:gd name="T43" fmla="*/ 60 h 1037"/>
                  <a:gd name="T44" fmla="*/ 136 w 1233"/>
                  <a:gd name="T45" fmla="*/ 69 h 1037"/>
                  <a:gd name="T46" fmla="*/ 132 w 1233"/>
                  <a:gd name="T47" fmla="*/ 76 h 1037"/>
                  <a:gd name="T48" fmla="*/ 126 w 1233"/>
                  <a:gd name="T49" fmla="*/ 84 h 1037"/>
                  <a:gd name="T50" fmla="*/ 122 w 1233"/>
                  <a:gd name="T51" fmla="*/ 91 h 1037"/>
                  <a:gd name="T52" fmla="*/ 116 w 1233"/>
                  <a:gd name="T53" fmla="*/ 99 h 1037"/>
                  <a:gd name="T54" fmla="*/ 110 w 1233"/>
                  <a:gd name="T55" fmla="*/ 106 h 1037"/>
                  <a:gd name="T56" fmla="*/ 105 w 1233"/>
                  <a:gd name="T57" fmla="*/ 112 h 1037"/>
                  <a:gd name="T58" fmla="*/ 100 w 1233"/>
                  <a:gd name="T59" fmla="*/ 118 h 1037"/>
                  <a:gd name="T60" fmla="*/ 93 w 1233"/>
                  <a:gd name="T61" fmla="*/ 121 h 1037"/>
                  <a:gd name="T62" fmla="*/ 87 w 1233"/>
                  <a:gd name="T63" fmla="*/ 121 h 1037"/>
                  <a:gd name="T64" fmla="*/ 82 w 1233"/>
                  <a:gd name="T65" fmla="*/ 121 h 1037"/>
                  <a:gd name="T66" fmla="*/ 75 w 1233"/>
                  <a:gd name="T67" fmla="*/ 121 h 1037"/>
                  <a:gd name="T68" fmla="*/ 70 w 1233"/>
                  <a:gd name="T69" fmla="*/ 121 h 1037"/>
                  <a:gd name="T70" fmla="*/ 63 w 1233"/>
                  <a:gd name="T71" fmla="*/ 121 h 1037"/>
                  <a:gd name="T72" fmla="*/ 56 w 1233"/>
                  <a:gd name="T73" fmla="*/ 121 h 1037"/>
                  <a:gd name="T74" fmla="*/ 50 w 1233"/>
                  <a:gd name="T75" fmla="*/ 121 h 1037"/>
                  <a:gd name="T76" fmla="*/ 43 w 1233"/>
                  <a:gd name="T77" fmla="*/ 121 h 1037"/>
                  <a:gd name="T78" fmla="*/ 36 w 1233"/>
                  <a:gd name="T79" fmla="*/ 121 h 1037"/>
                  <a:gd name="T80" fmla="*/ 30 w 1233"/>
                  <a:gd name="T81" fmla="*/ 121 h 1037"/>
                  <a:gd name="T82" fmla="*/ 23 w 1233"/>
                  <a:gd name="T83" fmla="*/ 121 h 1037"/>
                  <a:gd name="T84" fmla="*/ 17 w 1233"/>
                  <a:gd name="T85" fmla="*/ 121 h 1037"/>
                  <a:gd name="T86" fmla="*/ 10 w 1233"/>
                  <a:gd name="T87" fmla="*/ 121 h 1037"/>
                  <a:gd name="T88" fmla="*/ 3 w 1233"/>
                  <a:gd name="T89" fmla="*/ 121 h 1037"/>
                  <a:gd name="T90" fmla="*/ 0 w 1233"/>
                  <a:gd name="T91" fmla="*/ 118 h 1037"/>
                  <a:gd name="T92" fmla="*/ 0 w 1233"/>
                  <a:gd name="T93" fmla="*/ 112 h 1037"/>
                  <a:gd name="T94" fmla="*/ 0 w 1233"/>
                  <a:gd name="T95" fmla="*/ 106 h 1037"/>
                  <a:gd name="T96" fmla="*/ 0 w 1233"/>
                  <a:gd name="T97" fmla="*/ 99 h 1037"/>
                  <a:gd name="T98" fmla="*/ 0 w 1233"/>
                  <a:gd name="T99" fmla="*/ 91 h 1037"/>
                  <a:gd name="T100" fmla="*/ 0 w 1233"/>
                  <a:gd name="T101" fmla="*/ 84 h 1037"/>
                  <a:gd name="T102" fmla="*/ 0 w 1233"/>
                  <a:gd name="T103" fmla="*/ 76 h 1037"/>
                  <a:gd name="T104" fmla="*/ 0 w 1233"/>
                  <a:gd name="T105" fmla="*/ 69 h 1037"/>
                  <a:gd name="T106" fmla="*/ 0 w 1233"/>
                  <a:gd name="T107" fmla="*/ 60 h 1037"/>
                  <a:gd name="T108" fmla="*/ 0 w 1233"/>
                  <a:gd name="T109" fmla="*/ 52 h 1037"/>
                  <a:gd name="T110" fmla="*/ 0 w 1233"/>
                  <a:gd name="T111" fmla="*/ 43 h 1037"/>
                  <a:gd name="T112" fmla="*/ 0 w 1233"/>
                  <a:gd name="T113" fmla="*/ 33 h 1037"/>
                  <a:gd name="T114" fmla="*/ 0 w 1233"/>
                  <a:gd name="T115" fmla="*/ 25 h 1037"/>
                  <a:gd name="T116" fmla="*/ 0 w 1233"/>
                  <a:gd name="T117" fmla="*/ 14 h 1037"/>
                  <a:gd name="T118" fmla="*/ 0 w 1233"/>
                  <a:gd name="T119" fmla="*/ 5 h 10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33" h="1037">
                    <a:moveTo>
                      <a:pt x="0" y="0"/>
                    </a:moveTo>
                    <a:lnTo>
                      <a:pt x="49" y="0"/>
                    </a:lnTo>
                    <a:lnTo>
                      <a:pt x="89" y="0"/>
                    </a:lnTo>
                    <a:lnTo>
                      <a:pt x="130" y="0"/>
                    </a:lnTo>
                    <a:lnTo>
                      <a:pt x="171" y="0"/>
                    </a:lnTo>
                    <a:lnTo>
                      <a:pt x="220" y="0"/>
                    </a:lnTo>
                    <a:lnTo>
                      <a:pt x="261" y="0"/>
                    </a:lnTo>
                    <a:lnTo>
                      <a:pt x="302" y="0"/>
                    </a:lnTo>
                    <a:lnTo>
                      <a:pt x="343" y="0"/>
                    </a:lnTo>
                    <a:lnTo>
                      <a:pt x="383" y="0"/>
                    </a:lnTo>
                    <a:lnTo>
                      <a:pt x="432" y="0"/>
                    </a:lnTo>
                    <a:lnTo>
                      <a:pt x="473" y="0"/>
                    </a:lnTo>
                    <a:lnTo>
                      <a:pt x="514" y="0"/>
                    </a:lnTo>
                    <a:lnTo>
                      <a:pt x="555" y="0"/>
                    </a:lnTo>
                    <a:lnTo>
                      <a:pt x="596" y="0"/>
                    </a:lnTo>
                    <a:lnTo>
                      <a:pt x="637" y="0"/>
                    </a:lnTo>
                    <a:lnTo>
                      <a:pt x="677" y="0"/>
                    </a:lnTo>
                    <a:lnTo>
                      <a:pt x="718" y="0"/>
                    </a:lnTo>
                    <a:lnTo>
                      <a:pt x="759" y="0"/>
                    </a:lnTo>
                    <a:lnTo>
                      <a:pt x="800" y="0"/>
                    </a:lnTo>
                    <a:lnTo>
                      <a:pt x="841" y="0"/>
                    </a:lnTo>
                    <a:lnTo>
                      <a:pt x="882" y="0"/>
                    </a:lnTo>
                    <a:lnTo>
                      <a:pt x="922" y="0"/>
                    </a:lnTo>
                    <a:lnTo>
                      <a:pt x="963" y="0"/>
                    </a:lnTo>
                    <a:lnTo>
                      <a:pt x="1004" y="0"/>
                    </a:lnTo>
                    <a:lnTo>
                      <a:pt x="1037" y="0"/>
                    </a:lnTo>
                    <a:lnTo>
                      <a:pt x="1078" y="0"/>
                    </a:lnTo>
                    <a:lnTo>
                      <a:pt x="1118" y="0"/>
                    </a:lnTo>
                    <a:lnTo>
                      <a:pt x="1151" y="0"/>
                    </a:lnTo>
                    <a:lnTo>
                      <a:pt x="1192" y="0"/>
                    </a:lnTo>
                    <a:lnTo>
                      <a:pt x="1233" y="0"/>
                    </a:lnTo>
                    <a:lnTo>
                      <a:pt x="1216" y="41"/>
                    </a:lnTo>
                    <a:lnTo>
                      <a:pt x="1208" y="82"/>
                    </a:lnTo>
                    <a:lnTo>
                      <a:pt x="1192" y="122"/>
                    </a:lnTo>
                    <a:lnTo>
                      <a:pt x="1176" y="171"/>
                    </a:lnTo>
                    <a:lnTo>
                      <a:pt x="1167" y="212"/>
                    </a:lnTo>
                    <a:lnTo>
                      <a:pt x="1151" y="245"/>
                    </a:lnTo>
                    <a:lnTo>
                      <a:pt x="1135" y="286"/>
                    </a:lnTo>
                    <a:lnTo>
                      <a:pt x="1118" y="327"/>
                    </a:lnTo>
                    <a:lnTo>
                      <a:pt x="1102" y="367"/>
                    </a:lnTo>
                    <a:lnTo>
                      <a:pt x="1086" y="408"/>
                    </a:lnTo>
                    <a:lnTo>
                      <a:pt x="1069" y="441"/>
                    </a:lnTo>
                    <a:lnTo>
                      <a:pt x="1053" y="482"/>
                    </a:lnTo>
                    <a:lnTo>
                      <a:pt x="1037" y="515"/>
                    </a:lnTo>
                    <a:lnTo>
                      <a:pt x="1020" y="555"/>
                    </a:lnTo>
                    <a:lnTo>
                      <a:pt x="1004" y="588"/>
                    </a:lnTo>
                    <a:lnTo>
                      <a:pt x="988" y="621"/>
                    </a:lnTo>
                    <a:lnTo>
                      <a:pt x="971" y="653"/>
                    </a:lnTo>
                    <a:lnTo>
                      <a:pt x="947" y="686"/>
                    </a:lnTo>
                    <a:lnTo>
                      <a:pt x="931" y="719"/>
                    </a:lnTo>
                    <a:lnTo>
                      <a:pt x="914" y="751"/>
                    </a:lnTo>
                    <a:lnTo>
                      <a:pt x="898" y="784"/>
                    </a:lnTo>
                    <a:lnTo>
                      <a:pt x="873" y="817"/>
                    </a:lnTo>
                    <a:lnTo>
                      <a:pt x="857" y="849"/>
                    </a:lnTo>
                    <a:lnTo>
                      <a:pt x="833" y="874"/>
                    </a:lnTo>
                    <a:lnTo>
                      <a:pt x="816" y="907"/>
                    </a:lnTo>
                    <a:lnTo>
                      <a:pt x="792" y="931"/>
                    </a:lnTo>
                    <a:lnTo>
                      <a:pt x="775" y="964"/>
                    </a:lnTo>
                    <a:lnTo>
                      <a:pt x="751" y="988"/>
                    </a:lnTo>
                    <a:lnTo>
                      <a:pt x="735" y="1013"/>
                    </a:lnTo>
                    <a:lnTo>
                      <a:pt x="710" y="1037"/>
                    </a:lnTo>
                    <a:lnTo>
                      <a:pt x="686" y="1037"/>
                    </a:lnTo>
                    <a:lnTo>
                      <a:pt x="669" y="1037"/>
                    </a:lnTo>
                    <a:lnTo>
                      <a:pt x="645" y="1037"/>
                    </a:lnTo>
                    <a:lnTo>
                      <a:pt x="620" y="1037"/>
                    </a:lnTo>
                    <a:lnTo>
                      <a:pt x="604" y="1037"/>
                    </a:lnTo>
                    <a:lnTo>
                      <a:pt x="579" y="1037"/>
                    </a:lnTo>
                    <a:lnTo>
                      <a:pt x="555" y="1037"/>
                    </a:lnTo>
                    <a:lnTo>
                      <a:pt x="530" y="1037"/>
                    </a:lnTo>
                    <a:lnTo>
                      <a:pt x="514" y="1037"/>
                    </a:lnTo>
                    <a:lnTo>
                      <a:pt x="490" y="1037"/>
                    </a:lnTo>
                    <a:lnTo>
                      <a:pt x="465" y="1037"/>
                    </a:lnTo>
                    <a:lnTo>
                      <a:pt x="441" y="1037"/>
                    </a:lnTo>
                    <a:lnTo>
                      <a:pt x="416" y="1037"/>
                    </a:lnTo>
                    <a:lnTo>
                      <a:pt x="392" y="1037"/>
                    </a:lnTo>
                    <a:lnTo>
                      <a:pt x="367" y="1037"/>
                    </a:lnTo>
                    <a:lnTo>
                      <a:pt x="343" y="1037"/>
                    </a:lnTo>
                    <a:lnTo>
                      <a:pt x="318" y="1037"/>
                    </a:lnTo>
                    <a:lnTo>
                      <a:pt x="294" y="1037"/>
                    </a:lnTo>
                    <a:lnTo>
                      <a:pt x="269" y="1037"/>
                    </a:lnTo>
                    <a:lnTo>
                      <a:pt x="245" y="1037"/>
                    </a:lnTo>
                    <a:lnTo>
                      <a:pt x="220" y="1037"/>
                    </a:lnTo>
                    <a:lnTo>
                      <a:pt x="196" y="1037"/>
                    </a:lnTo>
                    <a:lnTo>
                      <a:pt x="171" y="1037"/>
                    </a:lnTo>
                    <a:lnTo>
                      <a:pt x="147" y="1037"/>
                    </a:lnTo>
                    <a:lnTo>
                      <a:pt x="122" y="1037"/>
                    </a:lnTo>
                    <a:lnTo>
                      <a:pt x="98" y="1037"/>
                    </a:lnTo>
                    <a:lnTo>
                      <a:pt x="73" y="1037"/>
                    </a:lnTo>
                    <a:lnTo>
                      <a:pt x="49" y="1037"/>
                    </a:lnTo>
                    <a:lnTo>
                      <a:pt x="24" y="1037"/>
                    </a:lnTo>
                    <a:lnTo>
                      <a:pt x="0" y="1037"/>
                    </a:lnTo>
                    <a:lnTo>
                      <a:pt x="0" y="1013"/>
                    </a:lnTo>
                    <a:lnTo>
                      <a:pt x="0" y="988"/>
                    </a:lnTo>
                    <a:lnTo>
                      <a:pt x="0" y="964"/>
                    </a:lnTo>
                    <a:lnTo>
                      <a:pt x="0" y="931"/>
                    </a:lnTo>
                    <a:lnTo>
                      <a:pt x="0" y="907"/>
                    </a:lnTo>
                    <a:lnTo>
                      <a:pt x="0" y="874"/>
                    </a:lnTo>
                    <a:lnTo>
                      <a:pt x="0" y="849"/>
                    </a:lnTo>
                    <a:lnTo>
                      <a:pt x="0" y="817"/>
                    </a:lnTo>
                    <a:lnTo>
                      <a:pt x="0" y="784"/>
                    </a:lnTo>
                    <a:lnTo>
                      <a:pt x="0" y="751"/>
                    </a:lnTo>
                    <a:lnTo>
                      <a:pt x="0" y="719"/>
                    </a:lnTo>
                    <a:lnTo>
                      <a:pt x="0" y="686"/>
                    </a:lnTo>
                    <a:lnTo>
                      <a:pt x="0" y="653"/>
                    </a:lnTo>
                    <a:lnTo>
                      <a:pt x="0" y="621"/>
                    </a:lnTo>
                    <a:lnTo>
                      <a:pt x="0" y="588"/>
                    </a:lnTo>
                    <a:lnTo>
                      <a:pt x="0" y="555"/>
                    </a:lnTo>
                    <a:lnTo>
                      <a:pt x="0" y="515"/>
                    </a:lnTo>
                    <a:lnTo>
                      <a:pt x="0" y="482"/>
                    </a:lnTo>
                    <a:lnTo>
                      <a:pt x="0" y="441"/>
                    </a:lnTo>
                    <a:lnTo>
                      <a:pt x="0" y="408"/>
                    </a:lnTo>
                    <a:lnTo>
                      <a:pt x="0" y="367"/>
                    </a:lnTo>
                    <a:lnTo>
                      <a:pt x="0" y="327"/>
                    </a:lnTo>
                    <a:lnTo>
                      <a:pt x="0" y="286"/>
                    </a:lnTo>
                    <a:lnTo>
                      <a:pt x="0" y="245"/>
                    </a:lnTo>
                    <a:lnTo>
                      <a:pt x="0" y="212"/>
                    </a:lnTo>
                    <a:lnTo>
                      <a:pt x="0" y="171"/>
                    </a:lnTo>
                    <a:lnTo>
                      <a:pt x="0" y="122"/>
                    </a:lnTo>
                    <a:lnTo>
                      <a:pt x="0" y="82"/>
                    </a:lnTo>
                    <a:lnTo>
                      <a:pt x="0" y="41"/>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19" name="Freeform 36"/>
              <p:cNvSpPr>
                <a:spLocks noChangeArrowheads="1"/>
              </p:cNvSpPr>
              <p:nvPr/>
            </p:nvSpPr>
            <p:spPr bwMode="auto">
              <a:xfrm>
                <a:off x="3049" y="2931"/>
                <a:ext cx="523" cy="354"/>
              </a:xfrm>
              <a:custGeom>
                <a:avLst/>
                <a:gdLst>
                  <a:gd name="T0" fmla="*/ 75 w 1421"/>
                  <a:gd name="T1" fmla="*/ 0 h 1037"/>
                  <a:gd name="T2" fmla="*/ 85 w 1421"/>
                  <a:gd name="T3" fmla="*/ 0 h 1037"/>
                  <a:gd name="T4" fmla="*/ 95 w 1421"/>
                  <a:gd name="T5" fmla="*/ 0 h 1037"/>
                  <a:gd name="T6" fmla="*/ 104 w 1421"/>
                  <a:gd name="T7" fmla="*/ 0 h 1037"/>
                  <a:gd name="T8" fmla="*/ 114 w 1421"/>
                  <a:gd name="T9" fmla="*/ 0 h 1037"/>
                  <a:gd name="T10" fmla="*/ 123 w 1421"/>
                  <a:gd name="T11" fmla="*/ 0 h 1037"/>
                  <a:gd name="T12" fmla="*/ 131 w 1421"/>
                  <a:gd name="T13" fmla="*/ 0 h 1037"/>
                  <a:gd name="T14" fmla="*/ 139 w 1421"/>
                  <a:gd name="T15" fmla="*/ 0 h 1037"/>
                  <a:gd name="T16" fmla="*/ 147 w 1421"/>
                  <a:gd name="T17" fmla="*/ 0 h 1037"/>
                  <a:gd name="T18" fmla="*/ 155 w 1421"/>
                  <a:gd name="T19" fmla="*/ 0 h 1037"/>
                  <a:gd name="T20" fmla="*/ 163 w 1421"/>
                  <a:gd name="T21" fmla="*/ 0 h 1037"/>
                  <a:gd name="T22" fmla="*/ 169 w 1421"/>
                  <a:gd name="T23" fmla="*/ 0 h 1037"/>
                  <a:gd name="T24" fmla="*/ 177 w 1421"/>
                  <a:gd name="T25" fmla="*/ 0 h 1037"/>
                  <a:gd name="T26" fmla="*/ 183 w 1421"/>
                  <a:gd name="T27" fmla="*/ 0 h 1037"/>
                  <a:gd name="T28" fmla="*/ 189 w 1421"/>
                  <a:gd name="T29" fmla="*/ 0 h 1037"/>
                  <a:gd name="T30" fmla="*/ 189 w 1421"/>
                  <a:gd name="T31" fmla="*/ 5 h 1037"/>
                  <a:gd name="T32" fmla="*/ 183 w 1421"/>
                  <a:gd name="T33" fmla="*/ 14 h 1037"/>
                  <a:gd name="T34" fmla="*/ 177 w 1421"/>
                  <a:gd name="T35" fmla="*/ 25 h 1037"/>
                  <a:gd name="T36" fmla="*/ 169 w 1421"/>
                  <a:gd name="T37" fmla="*/ 33 h 1037"/>
                  <a:gd name="T38" fmla="*/ 163 w 1421"/>
                  <a:gd name="T39" fmla="*/ 43 h 1037"/>
                  <a:gd name="T40" fmla="*/ 155 w 1421"/>
                  <a:gd name="T41" fmla="*/ 52 h 1037"/>
                  <a:gd name="T42" fmla="*/ 147 w 1421"/>
                  <a:gd name="T43" fmla="*/ 60 h 1037"/>
                  <a:gd name="T44" fmla="*/ 139 w 1421"/>
                  <a:gd name="T45" fmla="*/ 69 h 1037"/>
                  <a:gd name="T46" fmla="*/ 131 w 1421"/>
                  <a:gd name="T47" fmla="*/ 76 h 1037"/>
                  <a:gd name="T48" fmla="*/ 123 w 1421"/>
                  <a:gd name="T49" fmla="*/ 84 h 1037"/>
                  <a:gd name="T50" fmla="*/ 114 w 1421"/>
                  <a:gd name="T51" fmla="*/ 91 h 1037"/>
                  <a:gd name="T52" fmla="*/ 104 w 1421"/>
                  <a:gd name="T53" fmla="*/ 99 h 1037"/>
                  <a:gd name="T54" fmla="*/ 95 w 1421"/>
                  <a:gd name="T55" fmla="*/ 106 h 1037"/>
                  <a:gd name="T56" fmla="*/ 85 w 1421"/>
                  <a:gd name="T57" fmla="*/ 112 h 1037"/>
                  <a:gd name="T58" fmla="*/ 75 w 1421"/>
                  <a:gd name="T59" fmla="*/ 118 h 1037"/>
                  <a:gd name="T60" fmla="*/ 68 w 1421"/>
                  <a:gd name="T61" fmla="*/ 121 h 1037"/>
                  <a:gd name="T62" fmla="*/ 65 w 1421"/>
                  <a:gd name="T63" fmla="*/ 121 h 1037"/>
                  <a:gd name="T64" fmla="*/ 62 w 1421"/>
                  <a:gd name="T65" fmla="*/ 121 h 1037"/>
                  <a:gd name="T66" fmla="*/ 57 w 1421"/>
                  <a:gd name="T67" fmla="*/ 121 h 1037"/>
                  <a:gd name="T68" fmla="*/ 53 w 1421"/>
                  <a:gd name="T69" fmla="*/ 121 h 1037"/>
                  <a:gd name="T70" fmla="*/ 49 w 1421"/>
                  <a:gd name="T71" fmla="*/ 121 h 1037"/>
                  <a:gd name="T72" fmla="*/ 44 w 1421"/>
                  <a:gd name="T73" fmla="*/ 121 h 1037"/>
                  <a:gd name="T74" fmla="*/ 40 w 1421"/>
                  <a:gd name="T75" fmla="*/ 121 h 1037"/>
                  <a:gd name="T76" fmla="*/ 35 w 1421"/>
                  <a:gd name="T77" fmla="*/ 121 h 1037"/>
                  <a:gd name="T78" fmla="*/ 30 w 1421"/>
                  <a:gd name="T79" fmla="*/ 121 h 1037"/>
                  <a:gd name="T80" fmla="*/ 25 w 1421"/>
                  <a:gd name="T81" fmla="*/ 121 h 1037"/>
                  <a:gd name="T82" fmla="*/ 20 w 1421"/>
                  <a:gd name="T83" fmla="*/ 121 h 1037"/>
                  <a:gd name="T84" fmla="*/ 14 w 1421"/>
                  <a:gd name="T85" fmla="*/ 121 h 1037"/>
                  <a:gd name="T86" fmla="*/ 9 w 1421"/>
                  <a:gd name="T87" fmla="*/ 121 h 1037"/>
                  <a:gd name="T88" fmla="*/ 3 w 1421"/>
                  <a:gd name="T89" fmla="*/ 121 h 1037"/>
                  <a:gd name="T90" fmla="*/ 3 w 1421"/>
                  <a:gd name="T91" fmla="*/ 118 h 1037"/>
                  <a:gd name="T92" fmla="*/ 9 w 1421"/>
                  <a:gd name="T93" fmla="*/ 112 h 1037"/>
                  <a:gd name="T94" fmla="*/ 14 w 1421"/>
                  <a:gd name="T95" fmla="*/ 106 h 1037"/>
                  <a:gd name="T96" fmla="*/ 20 w 1421"/>
                  <a:gd name="T97" fmla="*/ 99 h 1037"/>
                  <a:gd name="T98" fmla="*/ 25 w 1421"/>
                  <a:gd name="T99" fmla="*/ 91 h 1037"/>
                  <a:gd name="T100" fmla="*/ 30 w 1421"/>
                  <a:gd name="T101" fmla="*/ 84 h 1037"/>
                  <a:gd name="T102" fmla="*/ 35 w 1421"/>
                  <a:gd name="T103" fmla="*/ 76 h 1037"/>
                  <a:gd name="T104" fmla="*/ 40 w 1421"/>
                  <a:gd name="T105" fmla="*/ 69 h 1037"/>
                  <a:gd name="T106" fmla="*/ 44 w 1421"/>
                  <a:gd name="T107" fmla="*/ 60 h 1037"/>
                  <a:gd name="T108" fmla="*/ 49 w 1421"/>
                  <a:gd name="T109" fmla="*/ 52 h 1037"/>
                  <a:gd name="T110" fmla="*/ 53 w 1421"/>
                  <a:gd name="T111" fmla="*/ 43 h 1037"/>
                  <a:gd name="T112" fmla="*/ 57 w 1421"/>
                  <a:gd name="T113" fmla="*/ 33 h 1037"/>
                  <a:gd name="T114" fmla="*/ 62 w 1421"/>
                  <a:gd name="T115" fmla="*/ 25 h 1037"/>
                  <a:gd name="T116" fmla="*/ 65 w 1421"/>
                  <a:gd name="T117" fmla="*/ 14 h 1037"/>
                  <a:gd name="T118" fmla="*/ 68 w 1421"/>
                  <a:gd name="T119" fmla="*/ 5 h 10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1" h="1037">
                    <a:moveTo>
                      <a:pt x="523" y="0"/>
                    </a:moveTo>
                    <a:lnTo>
                      <a:pt x="555" y="0"/>
                    </a:lnTo>
                    <a:lnTo>
                      <a:pt x="596" y="0"/>
                    </a:lnTo>
                    <a:lnTo>
                      <a:pt x="629" y="0"/>
                    </a:lnTo>
                    <a:lnTo>
                      <a:pt x="662" y="0"/>
                    </a:lnTo>
                    <a:lnTo>
                      <a:pt x="702" y="0"/>
                    </a:lnTo>
                    <a:lnTo>
                      <a:pt x="735" y="0"/>
                    </a:lnTo>
                    <a:lnTo>
                      <a:pt x="768" y="0"/>
                    </a:lnTo>
                    <a:lnTo>
                      <a:pt x="800" y="0"/>
                    </a:lnTo>
                    <a:lnTo>
                      <a:pt x="841" y="0"/>
                    </a:lnTo>
                    <a:lnTo>
                      <a:pt x="874" y="0"/>
                    </a:lnTo>
                    <a:lnTo>
                      <a:pt x="907" y="0"/>
                    </a:lnTo>
                    <a:lnTo>
                      <a:pt x="939" y="0"/>
                    </a:lnTo>
                    <a:lnTo>
                      <a:pt x="964" y="0"/>
                    </a:lnTo>
                    <a:lnTo>
                      <a:pt x="996" y="0"/>
                    </a:lnTo>
                    <a:lnTo>
                      <a:pt x="1029" y="0"/>
                    </a:lnTo>
                    <a:lnTo>
                      <a:pt x="1062" y="0"/>
                    </a:lnTo>
                    <a:lnTo>
                      <a:pt x="1086" y="0"/>
                    </a:lnTo>
                    <a:lnTo>
                      <a:pt x="1119" y="0"/>
                    </a:lnTo>
                    <a:lnTo>
                      <a:pt x="1143" y="0"/>
                    </a:lnTo>
                    <a:lnTo>
                      <a:pt x="1176" y="0"/>
                    </a:lnTo>
                    <a:lnTo>
                      <a:pt x="1201" y="0"/>
                    </a:lnTo>
                    <a:lnTo>
                      <a:pt x="1225" y="0"/>
                    </a:lnTo>
                    <a:lnTo>
                      <a:pt x="1250" y="0"/>
                    </a:lnTo>
                    <a:lnTo>
                      <a:pt x="1282" y="0"/>
                    </a:lnTo>
                    <a:lnTo>
                      <a:pt x="1307" y="0"/>
                    </a:lnTo>
                    <a:lnTo>
                      <a:pt x="1331" y="0"/>
                    </a:lnTo>
                    <a:lnTo>
                      <a:pt x="1348" y="0"/>
                    </a:lnTo>
                    <a:lnTo>
                      <a:pt x="1372" y="0"/>
                    </a:lnTo>
                    <a:lnTo>
                      <a:pt x="1397" y="0"/>
                    </a:lnTo>
                    <a:lnTo>
                      <a:pt x="1421" y="0"/>
                    </a:lnTo>
                    <a:lnTo>
                      <a:pt x="1397" y="41"/>
                    </a:lnTo>
                    <a:lnTo>
                      <a:pt x="1372" y="82"/>
                    </a:lnTo>
                    <a:lnTo>
                      <a:pt x="1348" y="122"/>
                    </a:lnTo>
                    <a:lnTo>
                      <a:pt x="1331" y="171"/>
                    </a:lnTo>
                    <a:lnTo>
                      <a:pt x="1307" y="212"/>
                    </a:lnTo>
                    <a:lnTo>
                      <a:pt x="1282" y="245"/>
                    </a:lnTo>
                    <a:lnTo>
                      <a:pt x="1250" y="286"/>
                    </a:lnTo>
                    <a:lnTo>
                      <a:pt x="1225" y="327"/>
                    </a:lnTo>
                    <a:lnTo>
                      <a:pt x="1201" y="367"/>
                    </a:lnTo>
                    <a:lnTo>
                      <a:pt x="1176" y="408"/>
                    </a:lnTo>
                    <a:lnTo>
                      <a:pt x="1143" y="441"/>
                    </a:lnTo>
                    <a:lnTo>
                      <a:pt x="1119" y="482"/>
                    </a:lnTo>
                    <a:lnTo>
                      <a:pt x="1086" y="515"/>
                    </a:lnTo>
                    <a:lnTo>
                      <a:pt x="1062" y="555"/>
                    </a:lnTo>
                    <a:lnTo>
                      <a:pt x="1029" y="588"/>
                    </a:lnTo>
                    <a:lnTo>
                      <a:pt x="996" y="621"/>
                    </a:lnTo>
                    <a:lnTo>
                      <a:pt x="964" y="653"/>
                    </a:lnTo>
                    <a:lnTo>
                      <a:pt x="939" y="686"/>
                    </a:lnTo>
                    <a:lnTo>
                      <a:pt x="907" y="719"/>
                    </a:lnTo>
                    <a:lnTo>
                      <a:pt x="874" y="751"/>
                    </a:lnTo>
                    <a:lnTo>
                      <a:pt x="841" y="784"/>
                    </a:lnTo>
                    <a:lnTo>
                      <a:pt x="800" y="817"/>
                    </a:lnTo>
                    <a:lnTo>
                      <a:pt x="768" y="849"/>
                    </a:lnTo>
                    <a:lnTo>
                      <a:pt x="735" y="874"/>
                    </a:lnTo>
                    <a:lnTo>
                      <a:pt x="702" y="907"/>
                    </a:lnTo>
                    <a:lnTo>
                      <a:pt x="662" y="931"/>
                    </a:lnTo>
                    <a:lnTo>
                      <a:pt x="629" y="964"/>
                    </a:lnTo>
                    <a:lnTo>
                      <a:pt x="596" y="988"/>
                    </a:lnTo>
                    <a:lnTo>
                      <a:pt x="555" y="1013"/>
                    </a:lnTo>
                    <a:lnTo>
                      <a:pt x="523" y="1037"/>
                    </a:lnTo>
                    <a:lnTo>
                      <a:pt x="506" y="1037"/>
                    </a:lnTo>
                    <a:lnTo>
                      <a:pt x="498" y="1037"/>
                    </a:lnTo>
                    <a:lnTo>
                      <a:pt x="482" y="1037"/>
                    </a:lnTo>
                    <a:lnTo>
                      <a:pt x="466" y="1037"/>
                    </a:lnTo>
                    <a:lnTo>
                      <a:pt x="457" y="1037"/>
                    </a:lnTo>
                    <a:lnTo>
                      <a:pt x="441" y="1037"/>
                    </a:lnTo>
                    <a:lnTo>
                      <a:pt x="425" y="1037"/>
                    </a:lnTo>
                    <a:lnTo>
                      <a:pt x="408" y="1037"/>
                    </a:lnTo>
                    <a:lnTo>
                      <a:pt x="392" y="1037"/>
                    </a:lnTo>
                    <a:lnTo>
                      <a:pt x="376" y="1037"/>
                    </a:lnTo>
                    <a:lnTo>
                      <a:pt x="359" y="1037"/>
                    </a:lnTo>
                    <a:lnTo>
                      <a:pt x="343" y="1037"/>
                    </a:lnTo>
                    <a:lnTo>
                      <a:pt x="327" y="1037"/>
                    </a:lnTo>
                    <a:lnTo>
                      <a:pt x="310" y="1037"/>
                    </a:lnTo>
                    <a:lnTo>
                      <a:pt x="294" y="1037"/>
                    </a:lnTo>
                    <a:lnTo>
                      <a:pt x="278" y="1037"/>
                    </a:lnTo>
                    <a:lnTo>
                      <a:pt x="261" y="1037"/>
                    </a:lnTo>
                    <a:lnTo>
                      <a:pt x="237" y="1037"/>
                    </a:lnTo>
                    <a:lnTo>
                      <a:pt x="221" y="1037"/>
                    </a:lnTo>
                    <a:lnTo>
                      <a:pt x="204" y="1037"/>
                    </a:lnTo>
                    <a:lnTo>
                      <a:pt x="188" y="1037"/>
                    </a:lnTo>
                    <a:lnTo>
                      <a:pt x="163" y="1037"/>
                    </a:lnTo>
                    <a:lnTo>
                      <a:pt x="147" y="1037"/>
                    </a:lnTo>
                    <a:lnTo>
                      <a:pt x="123" y="1037"/>
                    </a:lnTo>
                    <a:lnTo>
                      <a:pt x="106" y="1037"/>
                    </a:lnTo>
                    <a:lnTo>
                      <a:pt x="82" y="1037"/>
                    </a:lnTo>
                    <a:lnTo>
                      <a:pt x="65" y="1037"/>
                    </a:lnTo>
                    <a:lnTo>
                      <a:pt x="41" y="1037"/>
                    </a:lnTo>
                    <a:lnTo>
                      <a:pt x="25" y="1037"/>
                    </a:lnTo>
                    <a:lnTo>
                      <a:pt x="0" y="1037"/>
                    </a:lnTo>
                    <a:lnTo>
                      <a:pt x="25" y="1013"/>
                    </a:lnTo>
                    <a:lnTo>
                      <a:pt x="41" y="988"/>
                    </a:lnTo>
                    <a:lnTo>
                      <a:pt x="65" y="964"/>
                    </a:lnTo>
                    <a:lnTo>
                      <a:pt x="82" y="931"/>
                    </a:lnTo>
                    <a:lnTo>
                      <a:pt x="106" y="907"/>
                    </a:lnTo>
                    <a:lnTo>
                      <a:pt x="123" y="874"/>
                    </a:lnTo>
                    <a:lnTo>
                      <a:pt x="147" y="849"/>
                    </a:lnTo>
                    <a:lnTo>
                      <a:pt x="163" y="817"/>
                    </a:lnTo>
                    <a:lnTo>
                      <a:pt x="188" y="784"/>
                    </a:lnTo>
                    <a:lnTo>
                      <a:pt x="204" y="751"/>
                    </a:lnTo>
                    <a:lnTo>
                      <a:pt x="221" y="719"/>
                    </a:lnTo>
                    <a:lnTo>
                      <a:pt x="237" y="686"/>
                    </a:lnTo>
                    <a:lnTo>
                      <a:pt x="261" y="653"/>
                    </a:lnTo>
                    <a:lnTo>
                      <a:pt x="278" y="621"/>
                    </a:lnTo>
                    <a:lnTo>
                      <a:pt x="294" y="588"/>
                    </a:lnTo>
                    <a:lnTo>
                      <a:pt x="310" y="555"/>
                    </a:lnTo>
                    <a:lnTo>
                      <a:pt x="327" y="515"/>
                    </a:lnTo>
                    <a:lnTo>
                      <a:pt x="343" y="482"/>
                    </a:lnTo>
                    <a:lnTo>
                      <a:pt x="359" y="441"/>
                    </a:lnTo>
                    <a:lnTo>
                      <a:pt x="376" y="408"/>
                    </a:lnTo>
                    <a:lnTo>
                      <a:pt x="392" y="367"/>
                    </a:lnTo>
                    <a:lnTo>
                      <a:pt x="408" y="327"/>
                    </a:lnTo>
                    <a:lnTo>
                      <a:pt x="425" y="286"/>
                    </a:lnTo>
                    <a:lnTo>
                      <a:pt x="441" y="245"/>
                    </a:lnTo>
                    <a:lnTo>
                      <a:pt x="457" y="212"/>
                    </a:lnTo>
                    <a:lnTo>
                      <a:pt x="466" y="171"/>
                    </a:lnTo>
                    <a:lnTo>
                      <a:pt x="482" y="122"/>
                    </a:lnTo>
                    <a:lnTo>
                      <a:pt x="498" y="82"/>
                    </a:lnTo>
                    <a:lnTo>
                      <a:pt x="506" y="41"/>
                    </a:lnTo>
                    <a:lnTo>
                      <a:pt x="523"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0" name="Freeform 37"/>
              <p:cNvSpPr>
                <a:spLocks noChangeArrowheads="1"/>
              </p:cNvSpPr>
              <p:nvPr/>
            </p:nvSpPr>
            <p:spPr bwMode="auto">
              <a:xfrm>
                <a:off x="3241" y="2931"/>
                <a:ext cx="451" cy="354"/>
              </a:xfrm>
              <a:custGeom>
                <a:avLst/>
                <a:gdLst>
                  <a:gd name="T0" fmla="*/ 124 w 1225"/>
                  <a:gd name="T1" fmla="*/ 0 h 1037"/>
                  <a:gd name="T2" fmla="*/ 130 w 1225"/>
                  <a:gd name="T3" fmla="*/ 0 h 1037"/>
                  <a:gd name="T4" fmla="*/ 135 w 1225"/>
                  <a:gd name="T5" fmla="*/ 0 h 1037"/>
                  <a:gd name="T6" fmla="*/ 140 w 1225"/>
                  <a:gd name="T7" fmla="*/ 0 h 1037"/>
                  <a:gd name="T8" fmla="*/ 144 w 1225"/>
                  <a:gd name="T9" fmla="*/ 0 h 1037"/>
                  <a:gd name="T10" fmla="*/ 148 w 1225"/>
                  <a:gd name="T11" fmla="*/ 0 h 1037"/>
                  <a:gd name="T12" fmla="*/ 152 w 1225"/>
                  <a:gd name="T13" fmla="*/ 0 h 1037"/>
                  <a:gd name="T14" fmla="*/ 155 w 1225"/>
                  <a:gd name="T15" fmla="*/ 0 h 1037"/>
                  <a:gd name="T16" fmla="*/ 157 w 1225"/>
                  <a:gd name="T17" fmla="*/ 0 h 1037"/>
                  <a:gd name="T18" fmla="*/ 159 w 1225"/>
                  <a:gd name="T19" fmla="*/ 0 h 1037"/>
                  <a:gd name="T20" fmla="*/ 162 w 1225"/>
                  <a:gd name="T21" fmla="*/ 0 h 1037"/>
                  <a:gd name="T22" fmla="*/ 164 w 1225"/>
                  <a:gd name="T23" fmla="*/ 0 h 1037"/>
                  <a:gd name="T24" fmla="*/ 166 w 1225"/>
                  <a:gd name="T25" fmla="*/ 0 h 1037"/>
                  <a:gd name="T26" fmla="*/ 159 w 1225"/>
                  <a:gd name="T27" fmla="*/ 10 h 1037"/>
                  <a:gd name="T28" fmla="*/ 152 w 1225"/>
                  <a:gd name="T29" fmla="*/ 20 h 1037"/>
                  <a:gd name="T30" fmla="*/ 144 w 1225"/>
                  <a:gd name="T31" fmla="*/ 29 h 1037"/>
                  <a:gd name="T32" fmla="*/ 136 w 1225"/>
                  <a:gd name="T33" fmla="*/ 38 h 1037"/>
                  <a:gd name="T34" fmla="*/ 127 w 1225"/>
                  <a:gd name="T35" fmla="*/ 47 h 1037"/>
                  <a:gd name="T36" fmla="*/ 119 w 1225"/>
                  <a:gd name="T37" fmla="*/ 56 h 1037"/>
                  <a:gd name="T38" fmla="*/ 109 w 1225"/>
                  <a:gd name="T39" fmla="*/ 65 h 1037"/>
                  <a:gd name="T40" fmla="*/ 100 w 1225"/>
                  <a:gd name="T41" fmla="*/ 72 h 1037"/>
                  <a:gd name="T42" fmla="*/ 91 w 1225"/>
                  <a:gd name="T43" fmla="*/ 80 h 1037"/>
                  <a:gd name="T44" fmla="*/ 80 w 1225"/>
                  <a:gd name="T45" fmla="*/ 87 h 1037"/>
                  <a:gd name="T46" fmla="*/ 70 w 1225"/>
                  <a:gd name="T47" fmla="*/ 95 h 1037"/>
                  <a:gd name="T48" fmla="*/ 59 w 1225"/>
                  <a:gd name="T49" fmla="*/ 102 h 1037"/>
                  <a:gd name="T50" fmla="*/ 47 w 1225"/>
                  <a:gd name="T51" fmla="*/ 109 h 1037"/>
                  <a:gd name="T52" fmla="*/ 36 w 1225"/>
                  <a:gd name="T53" fmla="*/ 115 h 1037"/>
                  <a:gd name="T54" fmla="*/ 25 w 1225"/>
                  <a:gd name="T55" fmla="*/ 121 h 1037"/>
                  <a:gd name="T56" fmla="*/ 23 w 1225"/>
                  <a:gd name="T57" fmla="*/ 121 h 1037"/>
                  <a:gd name="T58" fmla="*/ 21 w 1225"/>
                  <a:gd name="T59" fmla="*/ 121 h 1037"/>
                  <a:gd name="T60" fmla="*/ 19 w 1225"/>
                  <a:gd name="T61" fmla="*/ 121 h 1037"/>
                  <a:gd name="T62" fmla="*/ 17 w 1225"/>
                  <a:gd name="T63" fmla="*/ 121 h 1037"/>
                  <a:gd name="T64" fmla="*/ 14 w 1225"/>
                  <a:gd name="T65" fmla="*/ 121 h 1037"/>
                  <a:gd name="T66" fmla="*/ 12 w 1225"/>
                  <a:gd name="T67" fmla="*/ 121 h 1037"/>
                  <a:gd name="T68" fmla="*/ 10 w 1225"/>
                  <a:gd name="T69" fmla="*/ 121 h 1037"/>
                  <a:gd name="T70" fmla="*/ 8 w 1225"/>
                  <a:gd name="T71" fmla="*/ 121 h 1037"/>
                  <a:gd name="T72" fmla="*/ 4 w 1225"/>
                  <a:gd name="T73" fmla="*/ 121 h 1037"/>
                  <a:gd name="T74" fmla="*/ 1 w 1225"/>
                  <a:gd name="T75" fmla="*/ 121 h 1037"/>
                  <a:gd name="T76" fmla="*/ 4 w 1225"/>
                  <a:gd name="T77" fmla="*/ 118 h 1037"/>
                  <a:gd name="T78" fmla="*/ 14 w 1225"/>
                  <a:gd name="T79" fmla="*/ 112 h 1037"/>
                  <a:gd name="T80" fmla="*/ 24 w 1225"/>
                  <a:gd name="T81" fmla="*/ 106 h 1037"/>
                  <a:gd name="T82" fmla="*/ 33 w 1225"/>
                  <a:gd name="T83" fmla="*/ 99 h 1037"/>
                  <a:gd name="T84" fmla="*/ 43 w 1225"/>
                  <a:gd name="T85" fmla="*/ 91 h 1037"/>
                  <a:gd name="T86" fmla="*/ 52 w 1225"/>
                  <a:gd name="T87" fmla="*/ 84 h 1037"/>
                  <a:gd name="T88" fmla="*/ 60 w 1225"/>
                  <a:gd name="T89" fmla="*/ 76 h 1037"/>
                  <a:gd name="T90" fmla="*/ 68 w 1225"/>
                  <a:gd name="T91" fmla="*/ 69 h 1037"/>
                  <a:gd name="T92" fmla="*/ 76 w 1225"/>
                  <a:gd name="T93" fmla="*/ 60 h 1037"/>
                  <a:gd name="T94" fmla="*/ 84 w 1225"/>
                  <a:gd name="T95" fmla="*/ 52 h 1037"/>
                  <a:gd name="T96" fmla="*/ 92 w 1225"/>
                  <a:gd name="T97" fmla="*/ 43 h 1037"/>
                  <a:gd name="T98" fmla="*/ 99 w 1225"/>
                  <a:gd name="T99" fmla="*/ 33 h 1037"/>
                  <a:gd name="T100" fmla="*/ 106 w 1225"/>
                  <a:gd name="T101" fmla="*/ 25 h 1037"/>
                  <a:gd name="T102" fmla="*/ 112 w 1225"/>
                  <a:gd name="T103" fmla="*/ 14 h 1037"/>
                  <a:gd name="T104" fmla="*/ 119 w 1225"/>
                  <a:gd name="T105" fmla="*/ 5 h 10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225" h="1037">
                    <a:moveTo>
                      <a:pt x="898" y="0"/>
                    </a:moveTo>
                    <a:lnTo>
                      <a:pt x="914" y="0"/>
                    </a:lnTo>
                    <a:lnTo>
                      <a:pt x="939" y="0"/>
                    </a:lnTo>
                    <a:lnTo>
                      <a:pt x="955" y="0"/>
                    </a:lnTo>
                    <a:lnTo>
                      <a:pt x="980" y="0"/>
                    </a:lnTo>
                    <a:lnTo>
                      <a:pt x="996" y="0"/>
                    </a:lnTo>
                    <a:lnTo>
                      <a:pt x="1012" y="0"/>
                    </a:lnTo>
                    <a:lnTo>
                      <a:pt x="1029" y="0"/>
                    </a:lnTo>
                    <a:lnTo>
                      <a:pt x="1045" y="0"/>
                    </a:lnTo>
                    <a:lnTo>
                      <a:pt x="1061" y="0"/>
                    </a:lnTo>
                    <a:lnTo>
                      <a:pt x="1078" y="0"/>
                    </a:lnTo>
                    <a:lnTo>
                      <a:pt x="1094" y="0"/>
                    </a:lnTo>
                    <a:lnTo>
                      <a:pt x="1102" y="0"/>
                    </a:lnTo>
                    <a:lnTo>
                      <a:pt x="1119" y="0"/>
                    </a:lnTo>
                    <a:lnTo>
                      <a:pt x="1127" y="0"/>
                    </a:lnTo>
                    <a:lnTo>
                      <a:pt x="1143" y="0"/>
                    </a:lnTo>
                    <a:lnTo>
                      <a:pt x="1151" y="0"/>
                    </a:lnTo>
                    <a:lnTo>
                      <a:pt x="1159" y="0"/>
                    </a:lnTo>
                    <a:lnTo>
                      <a:pt x="1168" y="0"/>
                    </a:lnTo>
                    <a:lnTo>
                      <a:pt x="1176" y="0"/>
                    </a:lnTo>
                    <a:lnTo>
                      <a:pt x="1184" y="0"/>
                    </a:lnTo>
                    <a:lnTo>
                      <a:pt x="1192" y="0"/>
                    </a:lnTo>
                    <a:lnTo>
                      <a:pt x="1200" y="0"/>
                    </a:lnTo>
                    <a:lnTo>
                      <a:pt x="1208" y="0"/>
                    </a:lnTo>
                    <a:lnTo>
                      <a:pt x="1217" y="0"/>
                    </a:lnTo>
                    <a:lnTo>
                      <a:pt x="1225" y="0"/>
                    </a:lnTo>
                    <a:lnTo>
                      <a:pt x="1200" y="41"/>
                    </a:lnTo>
                    <a:lnTo>
                      <a:pt x="1176" y="82"/>
                    </a:lnTo>
                    <a:lnTo>
                      <a:pt x="1143" y="122"/>
                    </a:lnTo>
                    <a:lnTo>
                      <a:pt x="1119" y="171"/>
                    </a:lnTo>
                    <a:lnTo>
                      <a:pt x="1094" y="212"/>
                    </a:lnTo>
                    <a:lnTo>
                      <a:pt x="1061" y="245"/>
                    </a:lnTo>
                    <a:lnTo>
                      <a:pt x="1037" y="286"/>
                    </a:lnTo>
                    <a:lnTo>
                      <a:pt x="1004" y="327"/>
                    </a:lnTo>
                    <a:lnTo>
                      <a:pt x="972" y="367"/>
                    </a:lnTo>
                    <a:lnTo>
                      <a:pt x="939" y="408"/>
                    </a:lnTo>
                    <a:lnTo>
                      <a:pt x="906" y="441"/>
                    </a:lnTo>
                    <a:lnTo>
                      <a:pt x="874" y="482"/>
                    </a:lnTo>
                    <a:lnTo>
                      <a:pt x="841" y="515"/>
                    </a:lnTo>
                    <a:lnTo>
                      <a:pt x="808" y="555"/>
                    </a:lnTo>
                    <a:lnTo>
                      <a:pt x="776" y="588"/>
                    </a:lnTo>
                    <a:lnTo>
                      <a:pt x="735" y="621"/>
                    </a:lnTo>
                    <a:lnTo>
                      <a:pt x="702" y="653"/>
                    </a:lnTo>
                    <a:lnTo>
                      <a:pt x="669" y="686"/>
                    </a:lnTo>
                    <a:lnTo>
                      <a:pt x="629" y="719"/>
                    </a:lnTo>
                    <a:lnTo>
                      <a:pt x="588" y="751"/>
                    </a:lnTo>
                    <a:lnTo>
                      <a:pt x="555" y="784"/>
                    </a:lnTo>
                    <a:lnTo>
                      <a:pt x="514" y="817"/>
                    </a:lnTo>
                    <a:lnTo>
                      <a:pt x="473" y="849"/>
                    </a:lnTo>
                    <a:lnTo>
                      <a:pt x="433" y="874"/>
                    </a:lnTo>
                    <a:lnTo>
                      <a:pt x="392" y="907"/>
                    </a:lnTo>
                    <a:lnTo>
                      <a:pt x="351" y="931"/>
                    </a:lnTo>
                    <a:lnTo>
                      <a:pt x="310" y="964"/>
                    </a:lnTo>
                    <a:lnTo>
                      <a:pt x="269" y="988"/>
                    </a:lnTo>
                    <a:lnTo>
                      <a:pt x="228" y="1013"/>
                    </a:lnTo>
                    <a:lnTo>
                      <a:pt x="188" y="1037"/>
                    </a:lnTo>
                    <a:lnTo>
                      <a:pt x="179" y="1037"/>
                    </a:lnTo>
                    <a:lnTo>
                      <a:pt x="171" y="1037"/>
                    </a:lnTo>
                    <a:lnTo>
                      <a:pt x="163" y="1037"/>
                    </a:lnTo>
                    <a:lnTo>
                      <a:pt x="155" y="1037"/>
                    </a:lnTo>
                    <a:lnTo>
                      <a:pt x="147" y="1037"/>
                    </a:lnTo>
                    <a:lnTo>
                      <a:pt x="139" y="1037"/>
                    </a:lnTo>
                    <a:lnTo>
                      <a:pt x="130" y="1037"/>
                    </a:lnTo>
                    <a:lnTo>
                      <a:pt x="122" y="1037"/>
                    </a:lnTo>
                    <a:lnTo>
                      <a:pt x="114" y="1037"/>
                    </a:lnTo>
                    <a:lnTo>
                      <a:pt x="106" y="1037"/>
                    </a:lnTo>
                    <a:lnTo>
                      <a:pt x="98" y="1037"/>
                    </a:lnTo>
                    <a:lnTo>
                      <a:pt x="90" y="1037"/>
                    </a:lnTo>
                    <a:lnTo>
                      <a:pt x="81" y="1037"/>
                    </a:lnTo>
                    <a:lnTo>
                      <a:pt x="73" y="1037"/>
                    </a:lnTo>
                    <a:lnTo>
                      <a:pt x="65" y="1037"/>
                    </a:lnTo>
                    <a:lnTo>
                      <a:pt x="57" y="1037"/>
                    </a:lnTo>
                    <a:lnTo>
                      <a:pt x="41" y="1037"/>
                    </a:lnTo>
                    <a:lnTo>
                      <a:pt x="32" y="1037"/>
                    </a:lnTo>
                    <a:lnTo>
                      <a:pt x="24" y="1037"/>
                    </a:lnTo>
                    <a:lnTo>
                      <a:pt x="8" y="1037"/>
                    </a:lnTo>
                    <a:lnTo>
                      <a:pt x="0" y="1037"/>
                    </a:lnTo>
                    <a:lnTo>
                      <a:pt x="32" y="1013"/>
                    </a:lnTo>
                    <a:lnTo>
                      <a:pt x="73" y="988"/>
                    </a:lnTo>
                    <a:lnTo>
                      <a:pt x="106" y="964"/>
                    </a:lnTo>
                    <a:lnTo>
                      <a:pt x="139" y="931"/>
                    </a:lnTo>
                    <a:lnTo>
                      <a:pt x="179" y="907"/>
                    </a:lnTo>
                    <a:lnTo>
                      <a:pt x="212" y="874"/>
                    </a:lnTo>
                    <a:lnTo>
                      <a:pt x="245" y="849"/>
                    </a:lnTo>
                    <a:lnTo>
                      <a:pt x="277" y="817"/>
                    </a:lnTo>
                    <a:lnTo>
                      <a:pt x="318" y="784"/>
                    </a:lnTo>
                    <a:lnTo>
                      <a:pt x="351" y="751"/>
                    </a:lnTo>
                    <a:lnTo>
                      <a:pt x="384" y="719"/>
                    </a:lnTo>
                    <a:lnTo>
                      <a:pt x="416" y="686"/>
                    </a:lnTo>
                    <a:lnTo>
                      <a:pt x="441" y="653"/>
                    </a:lnTo>
                    <a:lnTo>
                      <a:pt x="473" y="621"/>
                    </a:lnTo>
                    <a:lnTo>
                      <a:pt x="506" y="588"/>
                    </a:lnTo>
                    <a:lnTo>
                      <a:pt x="539" y="555"/>
                    </a:lnTo>
                    <a:lnTo>
                      <a:pt x="563" y="515"/>
                    </a:lnTo>
                    <a:lnTo>
                      <a:pt x="596" y="482"/>
                    </a:lnTo>
                    <a:lnTo>
                      <a:pt x="620" y="441"/>
                    </a:lnTo>
                    <a:lnTo>
                      <a:pt x="653" y="408"/>
                    </a:lnTo>
                    <a:lnTo>
                      <a:pt x="678" y="367"/>
                    </a:lnTo>
                    <a:lnTo>
                      <a:pt x="702" y="327"/>
                    </a:lnTo>
                    <a:lnTo>
                      <a:pt x="727" y="286"/>
                    </a:lnTo>
                    <a:lnTo>
                      <a:pt x="759" y="245"/>
                    </a:lnTo>
                    <a:lnTo>
                      <a:pt x="784" y="212"/>
                    </a:lnTo>
                    <a:lnTo>
                      <a:pt x="808" y="171"/>
                    </a:lnTo>
                    <a:lnTo>
                      <a:pt x="825" y="122"/>
                    </a:lnTo>
                    <a:lnTo>
                      <a:pt x="849" y="82"/>
                    </a:lnTo>
                    <a:lnTo>
                      <a:pt x="874" y="41"/>
                    </a:lnTo>
                    <a:lnTo>
                      <a:pt x="898"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1" name="Freeform 38"/>
              <p:cNvSpPr>
                <a:spLocks noChangeArrowheads="1"/>
              </p:cNvSpPr>
              <p:nvPr/>
            </p:nvSpPr>
            <p:spPr bwMode="auto">
              <a:xfrm>
                <a:off x="3256" y="2931"/>
                <a:ext cx="436" cy="382"/>
              </a:xfrm>
              <a:custGeom>
                <a:avLst/>
                <a:gdLst>
                  <a:gd name="T0" fmla="*/ 161 w 1184"/>
                  <a:gd name="T1" fmla="*/ 1 h 1119"/>
                  <a:gd name="T2" fmla="*/ 159 w 1184"/>
                  <a:gd name="T3" fmla="*/ 2 h 1119"/>
                  <a:gd name="T4" fmla="*/ 158 w 1184"/>
                  <a:gd name="T5" fmla="*/ 4 h 1119"/>
                  <a:gd name="T6" fmla="*/ 157 w 1184"/>
                  <a:gd name="T7" fmla="*/ 6 h 1119"/>
                  <a:gd name="T8" fmla="*/ 155 w 1184"/>
                  <a:gd name="T9" fmla="*/ 8 h 1119"/>
                  <a:gd name="T10" fmla="*/ 154 w 1184"/>
                  <a:gd name="T11" fmla="*/ 10 h 1119"/>
                  <a:gd name="T12" fmla="*/ 153 w 1184"/>
                  <a:gd name="T13" fmla="*/ 11 h 1119"/>
                  <a:gd name="T14" fmla="*/ 151 w 1184"/>
                  <a:gd name="T15" fmla="*/ 13 h 1119"/>
                  <a:gd name="T16" fmla="*/ 150 w 1184"/>
                  <a:gd name="T17" fmla="*/ 15 h 1119"/>
                  <a:gd name="T18" fmla="*/ 147 w 1184"/>
                  <a:gd name="T19" fmla="*/ 18 h 1119"/>
                  <a:gd name="T20" fmla="*/ 140 w 1184"/>
                  <a:gd name="T21" fmla="*/ 29 h 1119"/>
                  <a:gd name="T22" fmla="*/ 131 w 1184"/>
                  <a:gd name="T23" fmla="*/ 38 h 1119"/>
                  <a:gd name="T24" fmla="*/ 122 w 1184"/>
                  <a:gd name="T25" fmla="*/ 47 h 1119"/>
                  <a:gd name="T26" fmla="*/ 113 w 1184"/>
                  <a:gd name="T27" fmla="*/ 56 h 1119"/>
                  <a:gd name="T28" fmla="*/ 104 w 1184"/>
                  <a:gd name="T29" fmla="*/ 65 h 1119"/>
                  <a:gd name="T30" fmla="*/ 94 w 1184"/>
                  <a:gd name="T31" fmla="*/ 73 h 1119"/>
                  <a:gd name="T32" fmla="*/ 84 w 1184"/>
                  <a:gd name="T33" fmla="*/ 81 h 1119"/>
                  <a:gd name="T34" fmla="*/ 74 w 1184"/>
                  <a:gd name="T35" fmla="*/ 88 h 1119"/>
                  <a:gd name="T36" fmla="*/ 64 w 1184"/>
                  <a:gd name="T37" fmla="*/ 95 h 1119"/>
                  <a:gd name="T38" fmla="*/ 53 w 1184"/>
                  <a:gd name="T39" fmla="*/ 102 h 1119"/>
                  <a:gd name="T40" fmla="*/ 43 w 1184"/>
                  <a:gd name="T41" fmla="*/ 109 h 1119"/>
                  <a:gd name="T42" fmla="*/ 32 w 1184"/>
                  <a:gd name="T43" fmla="*/ 114 h 1119"/>
                  <a:gd name="T44" fmla="*/ 21 w 1184"/>
                  <a:gd name="T45" fmla="*/ 120 h 1119"/>
                  <a:gd name="T46" fmla="*/ 11 w 1184"/>
                  <a:gd name="T47" fmla="*/ 126 h 1119"/>
                  <a:gd name="T48" fmla="*/ 0 w 1184"/>
                  <a:gd name="T49" fmla="*/ 130 h 1119"/>
                  <a:gd name="T50" fmla="*/ 2 w 1184"/>
                  <a:gd name="T51" fmla="*/ 129 h 1119"/>
                  <a:gd name="T52" fmla="*/ 4 w 1184"/>
                  <a:gd name="T53" fmla="*/ 129 h 1119"/>
                  <a:gd name="T54" fmla="*/ 7 w 1184"/>
                  <a:gd name="T55" fmla="*/ 127 h 1119"/>
                  <a:gd name="T56" fmla="*/ 9 w 1184"/>
                  <a:gd name="T57" fmla="*/ 126 h 1119"/>
                  <a:gd name="T58" fmla="*/ 11 w 1184"/>
                  <a:gd name="T59" fmla="*/ 126 h 1119"/>
                  <a:gd name="T60" fmla="*/ 13 w 1184"/>
                  <a:gd name="T61" fmla="*/ 124 h 1119"/>
                  <a:gd name="T62" fmla="*/ 15 w 1184"/>
                  <a:gd name="T63" fmla="*/ 123 h 1119"/>
                  <a:gd name="T64" fmla="*/ 18 w 1184"/>
                  <a:gd name="T65" fmla="*/ 122 h 1119"/>
                  <a:gd name="T66" fmla="*/ 19 w 1184"/>
                  <a:gd name="T67" fmla="*/ 121 h 1119"/>
                  <a:gd name="T68" fmla="*/ 25 w 1184"/>
                  <a:gd name="T69" fmla="*/ 118 h 1119"/>
                  <a:gd name="T70" fmla="*/ 36 w 1184"/>
                  <a:gd name="T71" fmla="*/ 112 h 1119"/>
                  <a:gd name="T72" fmla="*/ 48 w 1184"/>
                  <a:gd name="T73" fmla="*/ 106 h 1119"/>
                  <a:gd name="T74" fmla="*/ 59 w 1184"/>
                  <a:gd name="T75" fmla="*/ 99 h 1119"/>
                  <a:gd name="T76" fmla="*/ 70 w 1184"/>
                  <a:gd name="T77" fmla="*/ 91 h 1119"/>
                  <a:gd name="T78" fmla="*/ 80 w 1184"/>
                  <a:gd name="T79" fmla="*/ 84 h 1119"/>
                  <a:gd name="T80" fmla="*/ 89 w 1184"/>
                  <a:gd name="T81" fmla="*/ 76 h 1119"/>
                  <a:gd name="T82" fmla="*/ 100 w 1184"/>
                  <a:gd name="T83" fmla="*/ 69 h 1119"/>
                  <a:gd name="T84" fmla="*/ 109 w 1184"/>
                  <a:gd name="T85" fmla="*/ 60 h 1119"/>
                  <a:gd name="T86" fmla="*/ 117 w 1184"/>
                  <a:gd name="T87" fmla="*/ 52 h 1119"/>
                  <a:gd name="T88" fmla="*/ 126 w 1184"/>
                  <a:gd name="T89" fmla="*/ 43 h 1119"/>
                  <a:gd name="T90" fmla="*/ 135 w 1184"/>
                  <a:gd name="T91" fmla="*/ 33 h 1119"/>
                  <a:gd name="T92" fmla="*/ 143 w 1184"/>
                  <a:gd name="T93" fmla="*/ 25 h 1119"/>
                  <a:gd name="T94" fmla="*/ 150 w 1184"/>
                  <a:gd name="T95" fmla="*/ 14 h 1119"/>
                  <a:gd name="T96" fmla="*/ 157 w 1184"/>
                  <a:gd name="T97" fmla="*/ 5 h 1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84" h="1119">
                    <a:moveTo>
                      <a:pt x="1184" y="0"/>
                    </a:moveTo>
                    <a:lnTo>
                      <a:pt x="1184" y="8"/>
                    </a:lnTo>
                    <a:lnTo>
                      <a:pt x="1176" y="8"/>
                    </a:lnTo>
                    <a:lnTo>
                      <a:pt x="1176" y="16"/>
                    </a:lnTo>
                    <a:lnTo>
                      <a:pt x="1167" y="24"/>
                    </a:lnTo>
                    <a:lnTo>
                      <a:pt x="1167" y="33"/>
                    </a:lnTo>
                    <a:lnTo>
                      <a:pt x="1159" y="41"/>
                    </a:lnTo>
                    <a:lnTo>
                      <a:pt x="1159" y="49"/>
                    </a:lnTo>
                    <a:lnTo>
                      <a:pt x="1151" y="57"/>
                    </a:lnTo>
                    <a:lnTo>
                      <a:pt x="1143" y="65"/>
                    </a:lnTo>
                    <a:lnTo>
                      <a:pt x="1143" y="73"/>
                    </a:lnTo>
                    <a:lnTo>
                      <a:pt x="1135" y="82"/>
                    </a:lnTo>
                    <a:lnTo>
                      <a:pt x="1127" y="90"/>
                    </a:lnTo>
                    <a:lnTo>
                      <a:pt x="1127" y="98"/>
                    </a:lnTo>
                    <a:lnTo>
                      <a:pt x="1118" y="106"/>
                    </a:lnTo>
                    <a:lnTo>
                      <a:pt x="1110" y="114"/>
                    </a:lnTo>
                    <a:lnTo>
                      <a:pt x="1110" y="122"/>
                    </a:lnTo>
                    <a:lnTo>
                      <a:pt x="1102" y="131"/>
                    </a:lnTo>
                    <a:lnTo>
                      <a:pt x="1094" y="147"/>
                    </a:lnTo>
                    <a:lnTo>
                      <a:pt x="1086" y="155"/>
                    </a:lnTo>
                    <a:lnTo>
                      <a:pt x="1061" y="196"/>
                    </a:lnTo>
                    <a:lnTo>
                      <a:pt x="1029" y="245"/>
                    </a:lnTo>
                    <a:lnTo>
                      <a:pt x="996" y="286"/>
                    </a:lnTo>
                    <a:lnTo>
                      <a:pt x="963" y="327"/>
                    </a:lnTo>
                    <a:lnTo>
                      <a:pt x="931" y="367"/>
                    </a:lnTo>
                    <a:lnTo>
                      <a:pt x="898" y="408"/>
                    </a:lnTo>
                    <a:lnTo>
                      <a:pt x="865" y="441"/>
                    </a:lnTo>
                    <a:lnTo>
                      <a:pt x="833" y="482"/>
                    </a:lnTo>
                    <a:lnTo>
                      <a:pt x="800" y="523"/>
                    </a:lnTo>
                    <a:lnTo>
                      <a:pt x="767" y="555"/>
                    </a:lnTo>
                    <a:lnTo>
                      <a:pt x="726" y="588"/>
                    </a:lnTo>
                    <a:lnTo>
                      <a:pt x="694" y="629"/>
                    </a:lnTo>
                    <a:lnTo>
                      <a:pt x="661" y="662"/>
                    </a:lnTo>
                    <a:lnTo>
                      <a:pt x="620" y="694"/>
                    </a:lnTo>
                    <a:lnTo>
                      <a:pt x="588" y="727"/>
                    </a:lnTo>
                    <a:lnTo>
                      <a:pt x="547" y="760"/>
                    </a:lnTo>
                    <a:lnTo>
                      <a:pt x="506" y="792"/>
                    </a:lnTo>
                    <a:lnTo>
                      <a:pt x="473" y="817"/>
                    </a:lnTo>
                    <a:lnTo>
                      <a:pt x="432" y="849"/>
                    </a:lnTo>
                    <a:lnTo>
                      <a:pt x="392" y="874"/>
                    </a:lnTo>
                    <a:lnTo>
                      <a:pt x="359" y="907"/>
                    </a:lnTo>
                    <a:lnTo>
                      <a:pt x="318" y="931"/>
                    </a:lnTo>
                    <a:lnTo>
                      <a:pt x="277" y="956"/>
                    </a:lnTo>
                    <a:lnTo>
                      <a:pt x="236" y="980"/>
                    </a:lnTo>
                    <a:lnTo>
                      <a:pt x="196" y="1005"/>
                    </a:lnTo>
                    <a:lnTo>
                      <a:pt x="155" y="1029"/>
                    </a:lnTo>
                    <a:lnTo>
                      <a:pt x="122" y="1054"/>
                    </a:lnTo>
                    <a:lnTo>
                      <a:pt x="81" y="1078"/>
                    </a:lnTo>
                    <a:lnTo>
                      <a:pt x="40" y="1094"/>
                    </a:lnTo>
                    <a:lnTo>
                      <a:pt x="0" y="1119"/>
                    </a:lnTo>
                    <a:lnTo>
                      <a:pt x="8" y="1111"/>
                    </a:lnTo>
                    <a:lnTo>
                      <a:pt x="16" y="1111"/>
                    </a:lnTo>
                    <a:lnTo>
                      <a:pt x="24" y="1103"/>
                    </a:lnTo>
                    <a:lnTo>
                      <a:pt x="32" y="1103"/>
                    </a:lnTo>
                    <a:lnTo>
                      <a:pt x="40" y="1094"/>
                    </a:lnTo>
                    <a:lnTo>
                      <a:pt x="49" y="1086"/>
                    </a:lnTo>
                    <a:lnTo>
                      <a:pt x="57" y="1086"/>
                    </a:lnTo>
                    <a:lnTo>
                      <a:pt x="65" y="1078"/>
                    </a:lnTo>
                    <a:lnTo>
                      <a:pt x="73" y="1078"/>
                    </a:lnTo>
                    <a:lnTo>
                      <a:pt x="81" y="1078"/>
                    </a:lnTo>
                    <a:lnTo>
                      <a:pt x="89" y="1070"/>
                    </a:lnTo>
                    <a:lnTo>
                      <a:pt x="98" y="1062"/>
                    </a:lnTo>
                    <a:lnTo>
                      <a:pt x="106" y="1062"/>
                    </a:lnTo>
                    <a:lnTo>
                      <a:pt x="114" y="1054"/>
                    </a:lnTo>
                    <a:lnTo>
                      <a:pt x="122" y="1054"/>
                    </a:lnTo>
                    <a:lnTo>
                      <a:pt x="130" y="1045"/>
                    </a:lnTo>
                    <a:lnTo>
                      <a:pt x="138" y="1045"/>
                    </a:lnTo>
                    <a:lnTo>
                      <a:pt x="138" y="1037"/>
                    </a:lnTo>
                    <a:lnTo>
                      <a:pt x="147" y="1037"/>
                    </a:lnTo>
                    <a:lnTo>
                      <a:pt x="187" y="1013"/>
                    </a:lnTo>
                    <a:lnTo>
                      <a:pt x="228" y="988"/>
                    </a:lnTo>
                    <a:lnTo>
                      <a:pt x="269" y="964"/>
                    </a:lnTo>
                    <a:lnTo>
                      <a:pt x="310" y="931"/>
                    </a:lnTo>
                    <a:lnTo>
                      <a:pt x="351" y="907"/>
                    </a:lnTo>
                    <a:lnTo>
                      <a:pt x="392" y="874"/>
                    </a:lnTo>
                    <a:lnTo>
                      <a:pt x="432" y="849"/>
                    </a:lnTo>
                    <a:lnTo>
                      <a:pt x="473" y="817"/>
                    </a:lnTo>
                    <a:lnTo>
                      <a:pt x="514" y="784"/>
                    </a:lnTo>
                    <a:lnTo>
                      <a:pt x="547" y="751"/>
                    </a:lnTo>
                    <a:lnTo>
                      <a:pt x="588" y="719"/>
                    </a:lnTo>
                    <a:lnTo>
                      <a:pt x="628" y="686"/>
                    </a:lnTo>
                    <a:lnTo>
                      <a:pt x="661" y="653"/>
                    </a:lnTo>
                    <a:lnTo>
                      <a:pt x="694" y="621"/>
                    </a:lnTo>
                    <a:lnTo>
                      <a:pt x="735" y="588"/>
                    </a:lnTo>
                    <a:lnTo>
                      <a:pt x="767" y="555"/>
                    </a:lnTo>
                    <a:lnTo>
                      <a:pt x="800" y="515"/>
                    </a:lnTo>
                    <a:lnTo>
                      <a:pt x="833" y="482"/>
                    </a:lnTo>
                    <a:lnTo>
                      <a:pt x="865" y="441"/>
                    </a:lnTo>
                    <a:lnTo>
                      <a:pt x="898" y="408"/>
                    </a:lnTo>
                    <a:lnTo>
                      <a:pt x="931" y="367"/>
                    </a:lnTo>
                    <a:lnTo>
                      <a:pt x="963" y="327"/>
                    </a:lnTo>
                    <a:lnTo>
                      <a:pt x="996" y="286"/>
                    </a:lnTo>
                    <a:lnTo>
                      <a:pt x="1020" y="245"/>
                    </a:lnTo>
                    <a:lnTo>
                      <a:pt x="1053" y="212"/>
                    </a:lnTo>
                    <a:lnTo>
                      <a:pt x="1078" y="171"/>
                    </a:lnTo>
                    <a:lnTo>
                      <a:pt x="1102" y="122"/>
                    </a:lnTo>
                    <a:lnTo>
                      <a:pt x="1135" y="82"/>
                    </a:lnTo>
                    <a:lnTo>
                      <a:pt x="1159" y="41"/>
                    </a:lnTo>
                    <a:lnTo>
                      <a:pt x="1184"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2" name="Freeform 39"/>
              <p:cNvSpPr>
                <a:spLocks noChangeArrowheads="1"/>
              </p:cNvSpPr>
              <p:nvPr/>
            </p:nvSpPr>
            <p:spPr bwMode="auto">
              <a:xfrm>
                <a:off x="2268" y="3285"/>
                <a:ext cx="520" cy="131"/>
              </a:xfrm>
              <a:custGeom>
                <a:avLst/>
                <a:gdLst>
                  <a:gd name="T0" fmla="*/ 1 w 1413"/>
                  <a:gd name="T1" fmla="*/ 0 h 384"/>
                  <a:gd name="T2" fmla="*/ 3 w 1413"/>
                  <a:gd name="T3" fmla="*/ 0 h 384"/>
                  <a:gd name="T4" fmla="*/ 6 w 1413"/>
                  <a:gd name="T5" fmla="*/ 0 h 384"/>
                  <a:gd name="T6" fmla="*/ 8 w 1413"/>
                  <a:gd name="T7" fmla="*/ 0 h 384"/>
                  <a:gd name="T8" fmla="*/ 10 w 1413"/>
                  <a:gd name="T9" fmla="*/ 0 h 384"/>
                  <a:gd name="T10" fmla="*/ 12 w 1413"/>
                  <a:gd name="T11" fmla="*/ 0 h 384"/>
                  <a:gd name="T12" fmla="*/ 15 w 1413"/>
                  <a:gd name="T13" fmla="*/ 0 h 384"/>
                  <a:gd name="T14" fmla="*/ 18 w 1413"/>
                  <a:gd name="T15" fmla="*/ 0 h 384"/>
                  <a:gd name="T16" fmla="*/ 21 w 1413"/>
                  <a:gd name="T17" fmla="*/ 0 h 384"/>
                  <a:gd name="T18" fmla="*/ 23 w 1413"/>
                  <a:gd name="T19" fmla="*/ 0 h 384"/>
                  <a:gd name="T20" fmla="*/ 31 w 1413"/>
                  <a:gd name="T21" fmla="*/ 3 h 384"/>
                  <a:gd name="T22" fmla="*/ 41 w 1413"/>
                  <a:gd name="T23" fmla="*/ 9 h 384"/>
                  <a:gd name="T24" fmla="*/ 51 w 1413"/>
                  <a:gd name="T25" fmla="*/ 13 h 384"/>
                  <a:gd name="T26" fmla="*/ 62 w 1413"/>
                  <a:gd name="T27" fmla="*/ 18 h 384"/>
                  <a:gd name="T28" fmla="*/ 73 w 1413"/>
                  <a:gd name="T29" fmla="*/ 23 h 384"/>
                  <a:gd name="T30" fmla="*/ 83 w 1413"/>
                  <a:gd name="T31" fmla="*/ 27 h 384"/>
                  <a:gd name="T32" fmla="*/ 94 w 1413"/>
                  <a:gd name="T33" fmla="*/ 30 h 384"/>
                  <a:gd name="T34" fmla="*/ 105 w 1413"/>
                  <a:gd name="T35" fmla="*/ 33 h 384"/>
                  <a:gd name="T36" fmla="*/ 117 w 1413"/>
                  <a:gd name="T37" fmla="*/ 36 h 384"/>
                  <a:gd name="T38" fmla="*/ 128 w 1413"/>
                  <a:gd name="T39" fmla="*/ 38 h 384"/>
                  <a:gd name="T40" fmla="*/ 139 w 1413"/>
                  <a:gd name="T41" fmla="*/ 40 h 384"/>
                  <a:gd name="T42" fmla="*/ 152 w 1413"/>
                  <a:gd name="T43" fmla="*/ 42 h 384"/>
                  <a:gd name="T44" fmla="*/ 163 w 1413"/>
                  <a:gd name="T45" fmla="*/ 43 h 384"/>
                  <a:gd name="T46" fmla="*/ 175 w 1413"/>
                  <a:gd name="T47" fmla="*/ 44 h 384"/>
                  <a:gd name="T48" fmla="*/ 186 w 1413"/>
                  <a:gd name="T49" fmla="*/ 45 h 384"/>
                  <a:gd name="T50" fmla="*/ 185 w 1413"/>
                  <a:gd name="T51" fmla="*/ 45 h 384"/>
                  <a:gd name="T52" fmla="*/ 171 w 1413"/>
                  <a:gd name="T53" fmla="*/ 44 h 384"/>
                  <a:gd name="T54" fmla="*/ 158 w 1413"/>
                  <a:gd name="T55" fmla="*/ 43 h 384"/>
                  <a:gd name="T56" fmla="*/ 145 w 1413"/>
                  <a:gd name="T57" fmla="*/ 42 h 384"/>
                  <a:gd name="T58" fmla="*/ 132 w 1413"/>
                  <a:gd name="T59" fmla="*/ 40 h 384"/>
                  <a:gd name="T60" fmla="*/ 118 w 1413"/>
                  <a:gd name="T61" fmla="*/ 38 h 384"/>
                  <a:gd name="T62" fmla="*/ 105 w 1413"/>
                  <a:gd name="T63" fmla="*/ 36 h 384"/>
                  <a:gd name="T64" fmla="*/ 92 w 1413"/>
                  <a:gd name="T65" fmla="*/ 33 h 384"/>
                  <a:gd name="T66" fmla="*/ 79 w 1413"/>
                  <a:gd name="T67" fmla="*/ 30 h 384"/>
                  <a:gd name="T68" fmla="*/ 66 w 1413"/>
                  <a:gd name="T69" fmla="*/ 27 h 384"/>
                  <a:gd name="T70" fmla="*/ 54 w 1413"/>
                  <a:gd name="T71" fmla="*/ 23 h 384"/>
                  <a:gd name="T72" fmla="*/ 42 w 1413"/>
                  <a:gd name="T73" fmla="*/ 18 h 384"/>
                  <a:gd name="T74" fmla="*/ 30 w 1413"/>
                  <a:gd name="T75" fmla="*/ 13 h 384"/>
                  <a:gd name="T76" fmla="*/ 18 w 1413"/>
                  <a:gd name="T77" fmla="*/ 9 h 384"/>
                  <a:gd name="T78" fmla="*/ 6 w 1413"/>
                  <a:gd name="T79" fmla="*/ 3 h 3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13" h="384">
                    <a:moveTo>
                      <a:pt x="0" y="0"/>
                    </a:moveTo>
                    <a:lnTo>
                      <a:pt x="8" y="0"/>
                    </a:lnTo>
                    <a:lnTo>
                      <a:pt x="16" y="0"/>
                    </a:lnTo>
                    <a:lnTo>
                      <a:pt x="24" y="0"/>
                    </a:lnTo>
                    <a:lnTo>
                      <a:pt x="32" y="0"/>
                    </a:lnTo>
                    <a:lnTo>
                      <a:pt x="41" y="0"/>
                    </a:lnTo>
                    <a:lnTo>
                      <a:pt x="49" y="0"/>
                    </a:lnTo>
                    <a:lnTo>
                      <a:pt x="57" y="0"/>
                    </a:lnTo>
                    <a:lnTo>
                      <a:pt x="65" y="0"/>
                    </a:lnTo>
                    <a:lnTo>
                      <a:pt x="73" y="0"/>
                    </a:lnTo>
                    <a:lnTo>
                      <a:pt x="81" y="0"/>
                    </a:lnTo>
                    <a:lnTo>
                      <a:pt x="90" y="0"/>
                    </a:lnTo>
                    <a:lnTo>
                      <a:pt x="98" y="0"/>
                    </a:lnTo>
                    <a:lnTo>
                      <a:pt x="114" y="0"/>
                    </a:lnTo>
                    <a:lnTo>
                      <a:pt x="122" y="0"/>
                    </a:lnTo>
                    <a:lnTo>
                      <a:pt x="130" y="0"/>
                    </a:lnTo>
                    <a:lnTo>
                      <a:pt x="139" y="0"/>
                    </a:lnTo>
                    <a:lnTo>
                      <a:pt x="155" y="0"/>
                    </a:lnTo>
                    <a:lnTo>
                      <a:pt x="163" y="0"/>
                    </a:lnTo>
                    <a:lnTo>
                      <a:pt x="171" y="0"/>
                    </a:lnTo>
                    <a:lnTo>
                      <a:pt x="188" y="0"/>
                    </a:lnTo>
                    <a:lnTo>
                      <a:pt x="228" y="25"/>
                    </a:lnTo>
                    <a:lnTo>
                      <a:pt x="261" y="49"/>
                    </a:lnTo>
                    <a:lnTo>
                      <a:pt x="302" y="74"/>
                    </a:lnTo>
                    <a:lnTo>
                      <a:pt x="343" y="90"/>
                    </a:lnTo>
                    <a:lnTo>
                      <a:pt x="375" y="115"/>
                    </a:lnTo>
                    <a:lnTo>
                      <a:pt x="416" y="139"/>
                    </a:lnTo>
                    <a:lnTo>
                      <a:pt x="457" y="156"/>
                    </a:lnTo>
                    <a:lnTo>
                      <a:pt x="498" y="172"/>
                    </a:lnTo>
                    <a:lnTo>
                      <a:pt x="539" y="196"/>
                    </a:lnTo>
                    <a:lnTo>
                      <a:pt x="571" y="213"/>
                    </a:lnTo>
                    <a:lnTo>
                      <a:pt x="612" y="229"/>
                    </a:lnTo>
                    <a:lnTo>
                      <a:pt x="653" y="245"/>
                    </a:lnTo>
                    <a:lnTo>
                      <a:pt x="694" y="254"/>
                    </a:lnTo>
                    <a:lnTo>
                      <a:pt x="735" y="270"/>
                    </a:lnTo>
                    <a:lnTo>
                      <a:pt x="776" y="286"/>
                    </a:lnTo>
                    <a:lnTo>
                      <a:pt x="825" y="294"/>
                    </a:lnTo>
                    <a:lnTo>
                      <a:pt x="865" y="311"/>
                    </a:lnTo>
                    <a:lnTo>
                      <a:pt x="906" y="319"/>
                    </a:lnTo>
                    <a:lnTo>
                      <a:pt x="947" y="327"/>
                    </a:lnTo>
                    <a:lnTo>
                      <a:pt x="988" y="335"/>
                    </a:lnTo>
                    <a:lnTo>
                      <a:pt x="1029" y="343"/>
                    </a:lnTo>
                    <a:lnTo>
                      <a:pt x="1070" y="352"/>
                    </a:lnTo>
                    <a:lnTo>
                      <a:pt x="1119" y="360"/>
                    </a:lnTo>
                    <a:lnTo>
                      <a:pt x="1159" y="368"/>
                    </a:lnTo>
                    <a:lnTo>
                      <a:pt x="1200" y="368"/>
                    </a:lnTo>
                    <a:lnTo>
                      <a:pt x="1241" y="376"/>
                    </a:lnTo>
                    <a:lnTo>
                      <a:pt x="1290" y="376"/>
                    </a:lnTo>
                    <a:lnTo>
                      <a:pt x="1331" y="376"/>
                    </a:lnTo>
                    <a:lnTo>
                      <a:pt x="1372" y="384"/>
                    </a:lnTo>
                    <a:lnTo>
                      <a:pt x="1413" y="384"/>
                    </a:lnTo>
                    <a:lnTo>
                      <a:pt x="1364" y="384"/>
                    </a:lnTo>
                    <a:lnTo>
                      <a:pt x="1315" y="376"/>
                    </a:lnTo>
                    <a:lnTo>
                      <a:pt x="1266" y="376"/>
                    </a:lnTo>
                    <a:lnTo>
                      <a:pt x="1217" y="376"/>
                    </a:lnTo>
                    <a:lnTo>
                      <a:pt x="1168" y="368"/>
                    </a:lnTo>
                    <a:lnTo>
                      <a:pt x="1119" y="368"/>
                    </a:lnTo>
                    <a:lnTo>
                      <a:pt x="1070" y="360"/>
                    </a:lnTo>
                    <a:lnTo>
                      <a:pt x="1021" y="352"/>
                    </a:lnTo>
                    <a:lnTo>
                      <a:pt x="972" y="343"/>
                    </a:lnTo>
                    <a:lnTo>
                      <a:pt x="923" y="335"/>
                    </a:lnTo>
                    <a:lnTo>
                      <a:pt x="874" y="327"/>
                    </a:lnTo>
                    <a:lnTo>
                      <a:pt x="825" y="319"/>
                    </a:lnTo>
                    <a:lnTo>
                      <a:pt x="776" y="311"/>
                    </a:lnTo>
                    <a:lnTo>
                      <a:pt x="727" y="294"/>
                    </a:lnTo>
                    <a:lnTo>
                      <a:pt x="678" y="286"/>
                    </a:lnTo>
                    <a:lnTo>
                      <a:pt x="637" y="270"/>
                    </a:lnTo>
                    <a:lnTo>
                      <a:pt x="588" y="254"/>
                    </a:lnTo>
                    <a:lnTo>
                      <a:pt x="539" y="245"/>
                    </a:lnTo>
                    <a:lnTo>
                      <a:pt x="490" y="229"/>
                    </a:lnTo>
                    <a:lnTo>
                      <a:pt x="449" y="213"/>
                    </a:lnTo>
                    <a:lnTo>
                      <a:pt x="400" y="196"/>
                    </a:lnTo>
                    <a:lnTo>
                      <a:pt x="351" y="172"/>
                    </a:lnTo>
                    <a:lnTo>
                      <a:pt x="310" y="156"/>
                    </a:lnTo>
                    <a:lnTo>
                      <a:pt x="261" y="139"/>
                    </a:lnTo>
                    <a:lnTo>
                      <a:pt x="220" y="115"/>
                    </a:lnTo>
                    <a:lnTo>
                      <a:pt x="171" y="90"/>
                    </a:lnTo>
                    <a:lnTo>
                      <a:pt x="130" y="74"/>
                    </a:lnTo>
                    <a:lnTo>
                      <a:pt x="81" y="49"/>
                    </a:lnTo>
                    <a:lnTo>
                      <a:pt x="41" y="25"/>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3" name="Freeform 40"/>
              <p:cNvSpPr>
                <a:spLocks noChangeArrowheads="1"/>
              </p:cNvSpPr>
              <p:nvPr/>
            </p:nvSpPr>
            <p:spPr bwMode="auto">
              <a:xfrm>
                <a:off x="2337" y="3285"/>
                <a:ext cx="451" cy="131"/>
              </a:xfrm>
              <a:custGeom>
                <a:avLst/>
                <a:gdLst>
                  <a:gd name="T0" fmla="*/ 2 w 1225"/>
                  <a:gd name="T1" fmla="*/ 0 h 384"/>
                  <a:gd name="T2" fmla="*/ 6 w 1225"/>
                  <a:gd name="T3" fmla="*/ 0 h 384"/>
                  <a:gd name="T4" fmla="*/ 9 w 1225"/>
                  <a:gd name="T5" fmla="*/ 0 h 384"/>
                  <a:gd name="T6" fmla="*/ 13 w 1225"/>
                  <a:gd name="T7" fmla="*/ 0 h 384"/>
                  <a:gd name="T8" fmla="*/ 17 w 1225"/>
                  <a:gd name="T9" fmla="*/ 0 h 384"/>
                  <a:gd name="T10" fmla="*/ 21 w 1225"/>
                  <a:gd name="T11" fmla="*/ 0 h 384"/>
                  <a:gd name="T12" fmla="*/ 25 w 1225"/>
                  <a:gd name="T13" fmla="*/ 0 h 384"/>
                  <a:gd name="T14" fmla="*/ 31 w 1225"/>
                  <a:gd name="T15" fmla="*/ 0 h 384"/>
                  <a:gd name="T16" fmla="*/ 35 w 1225"/>
                  <a:gd name="T17" fmla="*/ 0 h 384"/>
                  <a:gd name="T18" fmla="*/ 40 w 1225"/>
                  <a:gd name="T19" fmla="*/ 0 h 384"/>
                  <a:gd name="T20" fmla="*/ 45 w 1225"/>
                  <a:gd name="T21" fmla="*/ 0 h 384"/>
                  <a:gd name="T22" fmla="*/ 51 w 1225"/>
                  <a:gd name="T23" fmla="*/ 0 h 384"/>
                  <a:gd name="T24" fmla="*/ 56 w 1225"/>
                  <a:gd name="T25" fmla="*/ 0 h 384"/>
                  <a:gd name="T26" fmla="*/ 62 w 1225"/>
                  <a:gd name="T27" fmla="*/ 0 h 384"/>
                  <a:gd name="T28" fmla="*/ 67 w 1225"/>
                  <a:gd name="T29" fmla="*/ 0 h 384"/>
                  <a:gd name="T30" fmla="*/ 73 w 1225"/>
                  <a:gd name="T31" fmla="*/ 3 h 384"/>
                  <a:gd name="T32" fmla="*/ 80 w 1225"/>
                  <a:gd name="T33" fmla="*/ 9 h 384"/>
                  <a:gd name="T34" fmla="*/ 85 w 1225"/>
                  <a:gd name="T35" fmla="*/ 13 h 384"/>
                  <a:gd name="T36" fmla="*/ 91 w 1225"/>
                  <a:gd name="T37" fmla="*/ 18 h 384"/>
                  <a:gd name="T38" fmla="*/ 97 w 1225"/>
                  <a:gd name="T39" fmla="*/ 23 h 384"/>
                  <a:gd name="T40" fmla="*/ 104 w 1225"/>
                  <a:gd name="T41" fmla="*/ 27 h 384"/>
                  <a:gd name="T42" fmla="*/ 110 w 1225"/>
                  <a:gd name="T43" fmla="*/ 30 h 384"/>
                  <a:gd name="T44" fmla="*/ 116 w 1225"/>
                  <a:gd name="T45" fmla="*/ 33 h 384"/>
                  <a:gd name="T46" fmla="*/ 123 w 1225"/>
                  <a:gd name="T47" fmla="*/ 36 h 384"/>
                  <a:gd name="T48" fmla="*/ 130 w 1225"/>
                  <a:gd name="T49" fmla="*/ 38 h 384"/>
                  <a:gd name="T50" fmla="*/ 136 w 1225"/>
                  <a:gd name="T51" fmla="*/ 40 h 384"/>
                  <a:gd name="T52" fmla="*/ 143 w 1225"/>
                  <a:gd name="T53" fmla="*/ 42 h 384"/>
                  <a:gd name="T54" fmla="*/ 149 w 1225"/>
                  <a:gd name="T55" fmla="*/ 43 h 384"/>
                  <a:gd name="T56" fmla="*/ 156 w 1225"/>
                  <a:gd name="T57" fmla="*/ 44 h 384"/>
                  <a:gd name="T58" fmla="*/ 163 w 1225"/>
                  <a:gd name="T59" fmla="*/ 45 h 384"/>
                  <a:gd name="T60" fmla="*/ 161 w 1225"/>
                  <a:gd name="T61" fmla="*/ 45 h 384"/>
                  <a:gd name="T62" fmla="*/ 149 w 1225"/>
                  <a:gd name="T63" fmla="*/ 44 h 384"/>
                  <a:gd name="T64" fmla="*/ 137 w 1225"/>
                  <a:gd name="T65" fmla="*/ 43 h 384"/>
                  <a:gd name="T66" fmla="*/ 126 w 1225"/>
                  <a:gd name="T67" fmla="*/ 42 h 384"/>
                  <a:gd name="T68" fmla="*/ 114 w 1225"/>
                  <a:gd name="T69" fmla="*/ 40 h 384"/>
                  <a:gd name="T70" fmla="*/ 103 w 1225"/>
                  <a:gd name="T71" fmla="*/ 38 h 384"/>
                  <a:gd name="T72" fmla="*/ 92 w 1225"/>
                  <a:gd name="T73" fmla="*/ 36 h 384"/>
                  <a:gd name="T74" fmla="*/ 80 w 1225"/>
                  <a:gd name="T75" fmla="*/ 33 h 384"/>
                  <a:gd name="T76" fmla="*/ 68 w 1225"/>
                  <a:gd name="T77" fmla="*/ 30 h 384"/>
                  <a:gd name="T78" fmla="*/ 57 w 1225"/>
                  <a:gd name="T79" fmla="*/ 27 h 384"/>
                  <a:gd name="T80" fmla="*/ 47 w 1225"/>
                  <a:gd name="T81" fmla="*/ 23 h 384"/>
                  <a:gd name="T82" fmla="*/ 36 w 1225"/>
                  <a:gd name="T83" fmla="*/ 18 h 384"/>
                  <a:gd name="T84" fmla="*/ 25 w 1225"/>
                  <a:gd name="T85" fmla="*/ 13 h 384"/>
                  <a:gd name="T86" fmla="*/ 15 w 1225"/>
                  <a:gd name="T87" fmla="*/ 9 h 384"/>
                  <a:gd name="T88" fmla="*/ 6 w 1225"/>
                  <a:gd name="T89" fmla="*/ 3 h 3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25" h="384">
                    <a:moveTo>
                      <a:pt x="0" y="0"/>
                    </a:moveTo>
                    <a:lnTo>
                      <a:pt x="16" y="0"/>
                    </a:lnTo>
                    <a:lnTo>
                      <a:pt x="24" y="0"/>
                    </a:lnTo>
                    <a:lnTo>
                      <a:pt x="40" y="0"/>
                    </a:lnTo>
                    <a:lnTo>
                      <a:pt x="49" y="0"/>
                    </a:lnTo>
                    <a:lnTo>
                      <a:pt x="65" y="0"/>
                    </a:lnTo>
                    <a:lnTo>
                      <a:pt x="81" y="0"/>
                    </a:lnTo>
                    <a:lnTo>
                      <a:pt x="98" y="0"/>
                    </a:lnTo>
                    <a:lnTo>
                      <a:pt x="114" y="0"/>
                    </a:lnTo>
                    <a:lnTo>
                      <a:pt x="122" y="0"/>
                    </a:lnTo>
                    <a:lnTo>
                      <a:pt x="138" y="0"/>
                    </a:lnTo>
                    <a:lnTo>
                      <a:pt x="155" y="0"/>
                    </a:lnTo>
                    <a:lnTo>
                      <a:pt x="171" y="0"/>
                    </a:lnTo>
                    <a:lnTo>
                      <a:pt x="187" y="0"/>
                    </a:lnTo>
                    <a:lnTo>
                      <a:pt x="204" y="0"/>
                    </a:lnTo>
                    <a:lnTo>
                      <a:pt x="228" y="0"/>
                    </a:lnTo>
                    <a:lnTo>
                      <a:pt x="245" y="0"/>
                    </a:lnTo>
                    <a:lnTo>
                      <a:pt x="261" y="0"/>
                    </a:lnTo>
                    <a:lnTo>
                      <a:pt x="277" y="0"/>
                    </a:lnTo>
                    <a:lnTo>
                      <a:pt x="294" y="0"/>
                    </a:lnTo>
                    <a:lnTo>
                      <a:pt x="318" y="0"/>
                    </a:lnTo>
                    <a:lnTo>
                      <a:pt x="334" y="0"/>
                    </a:lnTo>
                    <a:lnTo>
                      <a:pt x="351" y="0"/>
                    </a:lnTo>
                    <a:lnTo>
                      <a:pt x="375" y="0"/>
                    </a:lnTo>
                    <a:lnTo>
                      <a:pt x="392" y="0"/>
                    </a:lnTo>
                    <a:lnTo>
                      <a:pt x="416" y="0"/>
                    </a:lnTo>
                    <a:lnTo>
                      <a:pt x="432" y="0"/>
                    </a:lnTo>
                    <a:lnTo>
                      <a:pt x="457" y="0"/>
                    </a:lnTo>
                    <a:lnTo>
                      <a:pt x="473" y="0"/>
                    </a:lnTo>
                    <a:lnTo>
                      <a:pt x="498" y="0"/>
                    </a:lnTo>
                    <a:lnTo>
                      <a:pt x="522" y="0"/>
                    </a:lnTo>
                    <a:lnTo>
                      <a:pt x="539" y="25"/>
                    </a:lnTo>
                    <a:lnTo>
                      <a:pt x="563" y="49"/>
                    </a:lnTo>
                    <a:lnTo>
                      <a:pt x="588" y="74"/>
                    </a:lnTo>
                    <a:lnTo>
                      <a:pt x="604" y="90"/>
                    </a:lnTo>
                    <a:lnTo>
                      <a:pt x="628" y="115"/>
                    </a:lnTo>
                    <a:lnTo>
                      <a:pt x="653" y="139"/>
                    </a:lnTo>
                    <a:lnTo>
                      <a:pt x="669" y="156"/>
                    </a:lnTo>
                    <a:lnTo>
                      <a:pt x="694" y="172"/>
                    </a:lnTo>
                    <a:lnTo>
                      <a:pt x="718" y="196"/>
                    </a:lnTo>
                    <a:lnTo>
                      <a:pt x="743" y="213"/>
                    </a:lnTo>
                    <a:lnTo>
                      <a:pt x="767" y="229"/>
                    </a:lnTo>
                    <a:lnTo>
                      <a:pt x="792" y="245"/>
                    </a:lnTo>
                    <a:lnTo>
                      <a:pt x="816" y="254"/>
                    </a:lnTo>
                    <a:lnTo>
                      <a:pt x="833" y="270"/>
                    </a:lnTo>
                    <a:lnTo>
                      <a:pt x="857" y="286"/>
                    </a:lnTo>
                    <a:lnTo>
                      <a:pt x="882" y="294"/>
                    </a:lnTo>
                    <a:lnTo>
                      <a:pt x="906" y="311"/>
                    </a:lnTo>
                    <a:lnTo>
                      <a:pt x="931" y="319"/>
                    </a:lnTo>
                    <a:lnTo>
                      <a:pt x="955" y="327"/>
                    </a:lnTo>
                    <a:lnTo>
                      <a:pt x="980" y="335"/>
                    </a:lnTo>
                    <a:lnTo>
                      <a:pt x="1004" y="343"/>
                    </a:lnTo>
                    <a:lnTo>
                      <a:pt x="1029" y="352"/>
                    </a:lnTo>
                    <a:lnTo>
                      <a:pt x="1053" y="360"/>
                    </a:lnTo>
                    <a:lnTo>
                      <a:pt x="1078" y="368"/>
                    </a:lnTo>
                    <a:lnTo>
                      <a:pt x="1102" y="368"/>
                    </a:lnTo>
                    <a:lnTo>
                      <a:pt x="1127" y="376"/>
                    </a:lnTo>
                    <a:lnTo>
                      <a:pt x="1151" y="376"/>
                    </a:lnTo>
                    <a:lnTo>
                      <a:pt x="1176" y="376"/>
                    </a:lnTo>
                    <a:lnTo>
                      <a:pt x="1200" y="384"/>
                    </a:lnTo>
                    <a:lnTo>
                      <a:pt x="1225" y="384"/>
                    </a:lnTo>
                    <a:lnTo>
                      <a:pt x="1184" y="384"/>
                    </a:lnTo>
                    <a:lnTo>
                      <a:pt x="1143" y="376"/>
                    </a:lnTo>
                    <a:lnTo>
                      <a:pt x="1102" y="376"/>
                    </a:lnTo>
                    <a:lnTo>
                      <a:pt x="1053" y="376"/>
                    </a:lnTo>
                    <a:lnTo>
                      <a:pt x="1012" y="368"/>
                    </a:lnTo>
                    <a:lnTo>
                      <a:pt x="971" y="368"/>
                    </a:lnTo>
                    <a:lnTo>
                      <a:pt x="931" y="360"/>
                    </a:lnTo>
                    <a:lnTo>
                      <a:pt x="882" y="352"/>
                    </a:lnTo>
                    <a:lnTo>
                      <a:pt x="841" y="343"/>
                    </a:lnTo>
                    <a:lnTo>
                      <a:pt x="800" y="335"/>
                    </a:lnTo>
                    <a:lnTo>
                      <a:pt x="759" y="327"/>
                    </a:lnTo>
                    <a:lnTo>
                      <a:pt x="718" y="319"/>
                    </a:lnTo>
                    <a:lnTo>
                      <a:pt x="677" y="311"/>
                    </a:lnTo>
                    <a:lnTo>
                      <a:pt x="637" y="294"/>
                    </a:lnTo>
                    <a:lnTo>
                      <a:pt x="588" y="286"/>
                    </a:lnTo>
                    <a:lnTo>
                      <a:pt x="547" y="270"/>
                    </a:lnTo>
                    <a:lnTo>
                      <a:pt x="506" y="254"/>
                    </a:lnTo>
                    <a:lnTo>
                      <a:pt x="465" y="245"/>
                    </a:lnTo>
                    <a:lnTo>
                      <a:pt x="424" y="229"/>
                    </a:lnTo>
                    <a:lnTo>
                      <a:pt x="383" y="213"/>
                    </a:lnTo>
                    <a:lnTo>
                      <a:pt x="351" y="196"/>
                    </a:lnTo>
                    <a:lnTo>
                      <a:pt x="310" y="172"/>
                    </a:lnTo>
                    <a:lnTo>
                      <a:pt x="269" y="156"/>
                    </a:lnTo>
                    <a:lnTo>
                      <a:pt x="228" y="139"/>
                    </a:lnTo>
                    <a:lnTo>
                      <a:pt x="187" y="115"/>
                    </a:lnTo>
                    <a:lnTo>
                      <a:pt x="155" y="90"/>
                    </a:lnTo>
                    <a:lnTo>
                      <a:pt x="114" y="74"/>
                    </a:lnTo>
                    <a:lnTo>
                      <a:pt x="73" y="49"/>
                    </a:lnTo>
                    <a:lnTo>
                      <a:pt x="40" y="25"/>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4" name="Freeform 41"/>
              <p:cNvSpPr>
                <a:spLocks noChangeArrowheads="1"/>
              </p:cNvSpPr>
              <p:nvPr/>
            </p:nvSpPr>
            <p:spPr bwMode="auto">
              <a:xfrm>
                <a:off x="2529" y="3285"/>
                <a:ext cx="259" cy="131"/>
              </a:xfrm>
              <a:custGeom>
                <a:avLst/>
                <a:gdLst>
                  <a:gd name="T0" fmla="*/ 2 w 703"/>
                  <a:gd name="T1" fmla="*/ 0 h 384"/>
                  <a:gd name="T2" fmla="*/ 9 w 703"/>
                  <a:gd name="T3" fmla="*/ 0 h 384"/>
                  <a:gd name="T4" fmla="*/ 14 w 703"/>
                  <a:gd name="T5" fmla="*/ 0 h 384"/>
                  <a:gd name="T6" fmla="*/ 20 w 703"/>
                  <a:gd name="T7" fmla="*/ 0 h 384"/>
                  <a:gd name="T8" fmla="*/ 27 w 703"/>
                  <a:gd name="T9" fmla="*/ 0 h 384"/>
                  <a:gd name="T10" fmla="*/ 33 w 703"/>
                  <a:gd name="T11" fmla="*/ 0 h 384"/>
                  <a:gd name="T12" fmla="*/ 40 w 703"/>
                  <a:gd name="T13" fmla="*/ 0 h 384"/>
                  <a:gd name="T14" fmla="*/ 45 w 703"/>
                  <a:gd name="T15" fmla="*/ 0 h 384"/>
                  <a:gd name="T16" fmla="*/ 52 w 703"/>
                  <a:gd name="T17" fmla="*/ 0 h 384"/>
                  <a:gd name="T18" fmla="*/ 59 w 703"/>
                  <a:gd name="T19" fmla="*/ 0 h 384"/>
                  <a:gd name="T20" fmla="*/ 66 w 703"/>
                  <a:gd name="T21" fmla="*/ 0 h 384"/>
                  <a:gd name="T22" fmla="*/ 72 w 703"/>
                  <a:gd name="T23" fmla="*/ 0 h 384"/>
                  <a:gd name="T24" fmla="*/ 79 w 703"/>
                  <a:gd name="T25" fmla="*/ 0 h 384"/>
                  <a:gd name="T26" fmla="*/ 85 w 703"/>
                  <a:gd name="T27" fmla="*/ 0 h 384"/>
                  <a:gd name="T28" fmla="*/ 92 w 703"/>
                  <a:gd name="T29" fmla="*/ 0 h 384"/>
                  <a:gd name="T30" fmla="*/ 95 w 703"/>
                  <a:gd name="T31" fmla="*/ 3 h 384"/>
                  <a:gd name="T32" fmla="*/ 95 w 703"/>
                  <a:gd name="T33" fmla="*/ 9 h 384"/>
                  <a:gd name="T34" fmla="*/ 95 w 703"/>
                  <a:gd name="T35" fmla="*/ 13 h 384"/>
                  <a:gd name="T36" fmla="*/ 95 w 703"/>
                  <a:gd name="T37" fmla="*/ 18 h 384"/>
                  <a:gd name="T38" fmla="*/ 95 w 703"/>
                  <a:gd name="T39" fmla="*/ 23 h 384"/>
                  <a:gd name="T40" fmla="*/ 95 w 703"/>
                  <a:gd name="T41" fmla="*/ 27 h 384"/>
                  <a:gd name="T42" fmla="*/ 95 w 703"/>
                  <a:gd name="T43" fmla="*/ 30 h 384"/>
                  <a:gd name="T44" fmla="*/ 95 w 703"/>
                  <a:gd name="T45" fmla="*/ 33 h 384"/>
                  <a:gd name="T46" fmla="*/ 95 w 703"/>
                  <a:gd name="T47" fmla="*/ 36 h 384"/>
                  <a:gd name="T48" fmla="*/ 95 w 703"/>
                  <a:gd name="T49" fmla="*/ 38 h 384"/>
                  <a:gd name="T50" fmla="*/ 95 w 703"/>
                  <a:gd name="T51" fmla="*/ 40 h 384"/>
                  <a:gd name="T52" fmla="*/ 95 w 703"/>
                  <a:gd name="T53" fmla="*/ 42 h 384"/>
                  <a:gd name="T54" fmla="*/ 95 w 703"/>
                  <a:gd name="T55" fmla="*/ 44 h 384"/>
                  <a:gd name="T56" fmla="*/ 92 w 703"/>
                  <a:gd name="T57" fmla="*/ 45 h 384"/>
                  <a:gd name="T58" fmla="*/ 85 w 703"/>
                  <a:gd name="T59" fmla="*/ 44 h 384"/>
                  <a:gd name="T60" fmla="*/ 79 w 703"/>
                  <a:gd name="T61" fmla="*/ 43 h 384"/>
                  <a:gd name="T62" fmla="*/ 72 w 703"/>
                  <a:gd name="T63" fmla="*/ 42 h 384"/>
                  <a:gd name="T64" fmla="*/ 66 w 703"/>
                  <a:gd name="T65" fmla="*/ 40 h 384"/>
                  <a:gd name="T66" fmla="*/ 59 w 703"/>
                  <a:gd name="T67" fmla="*/ 38 h 384"/>
                  <a:gd name="T68" fmla="*/ 52 w 703"/>
                  <a:gd name="T69" fmla="*/ 36 h 384"/>
                  <a:gd name="T70" fmla="*/ 45 w 703"/>
                  <a:gd name="T71" fmla="*/ 33 h 384"/>
                  <a:gd name="T72" fmla="*/ 40 w 703"/>
                  <a:gd name="T73" fmla="*/ 30 h 384"/>
                  <a:gd name="T74" fmla="*/ 33 w 703"/>
                  <a:gd name="T75" fmla="*/ 27 h 384"/>
                  <a:gd name="T76" fmla="*/ 27 w 703"/>
                  <a:gd name="T77" fmla="*/ 23 h 384"/>
                  <a:gd name="T78" fmla="*/ 20 w 703"/>
                  <a:gd name="T79" fmla="*/ 18 h 384"/>
                  <a:gd name="T80" fmla="*/ 14 w 703"/>
                  <a:gd name="T81" fmla="*/ 13 h 384"/>
                  <a:gd name="T82" fmla="*/ 9 w 703"/>
                  <a:gd name="T83" fmla="*/ 9 h 384"/>
                  <a:gd name="T84" fmla="*/ 2 w 703"/>
                  <a:gd name="T85" fmla="*/ 3 h 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03" h="384">
                    <a:moveTo>
                      <a:pt x="0" y="0"/>
                    </a:moveTo>
                    <a:lnTo>
                      <a:pt x="17" y="0"/>
                    </a:lnTo>
                    <a:lnTo>
                      <a:pt x="41" y="0"/>
                    </a:lnTo>
                    <a:lnTo>
                      <a:pt x="66" y="0"/>
                    </a:lnTo>
                    <a:lnTo>
                      <a:pt x="82" y="0"/>
                    </a:lnTo>
                    <a:lnTo>
                      <a:pt x="106" y="0"/>
                    </a:lnTo>
                    <a:lnTo>
                      <a:pt x="131" y="0"/>
                    </a:lnTo>
                    <a:lnTo>
                      <a:pt x="147" y="0"/>
                    </a:lnTo>
                    <a:lnTo>
                      <a:pt x="172" y="0"/>
                    </a:lnTo>
                    <a:lnTo>
                      <a:pt x="196" y="0"/>
                    </a:lnTo>
                    <a:lnTo>
                      <a:pt x="221" y="0"/>
                    </a:lnTo>
                    <a:lnTo>
                      <a:pt x="245" y="0"/>
                    </a:lnTo>
                    <a:lnTo>
                      <a:pt x="270" y="0"/>
                    </a:lnTo>
                    <a:lnTo>
                      <a:pt x="294" y="0"/>
                    </a:lnTo>
                    <a:lnTo>
                      <a:pt x="311" y="0"/>
                    </a:lnTo>
                    <a:lnTo>
                      <a:pt x="335" y="0"/>
                    </a:lnTo>
                    <a:lnTo>
                      <a:pt x="360" y="0"/>
                    </a:lnTo>
                    <a:lnTo>
                      <a:pt x="384" y="0"/>
                    </a:lnTo>
                    <a:lnTo>
                      <a:pt x="409" y="0"/>
                    </a:lnTo>
                    <a:lnTo>
                      <a:pt x="433" y="0"/>
                    </a:lnTo>
                    <a:lnTo>
                      <a:pt x="458" y="0"/>
                    </a:lnTo>
                    <a:lnTo>
                      <a:pt x="482" y="0"/>
                    </a:lnTo>
                    <a:lnTo>
                      <a:pt x="507" y="0"/>
                    </a:lnTo>
                    <a:lnTo>
                      <a:pt x="531" y="0"/>
                    </a:lnTo>
                    <a:lnTo>
                      <a:pt x="556" y="0"/>
                    </a:lnTo>
                    <a:lnTo>
                      <a:pt x="580" y="0"/>
                    </a:lnTo>
                    <a:lnTo>
                      <a:pt x="605" y="0"/>
                    </a:lnTo>
                    <a:lnTo>
                      <a:pt x="629" y="0"/>
                    </a:lnTo>
                    <a:lnTo>
                      <a:pt x="654" y="0"/>
                    </a:lnTo>
                    <a:lnTo>
                      <a:pt x="678" y="0"/>
                    </a:lnTo>
                    <a:lnTo>
                      <a:pt x="703" y="0"/>
                    </a:lnTo>
                    <a:lnTo>
                      <a:pt x="703" y="25"/>
                    </a:lnTo>
                    <a:lnTo>
                      <a:pt x="703" y="49"/>
                    </a:lnTo>
                    <a:lnTo>
                      <a:pt x="703" y="74"/>
                    </a:lnTo>
                    <a:lnTo>
                      <a:pt x="703" y="90"/>
                    </a:lnTo>
                    <a:lnTo>
                      <a:pt x="703" y="115"/>
                    </a:lnTo>
                    <a:lnTo>
                      <a:pt x="703" y="139"/>
                    </a:lnTo>
                    <a:lnTo>
                      <a:pt x="703" y="156"/>
                    </a:lnTo>
                    <a:lnTo>
                      <a:pt x="703" y="172"/>
                    </a:lnTo>
                    <a:lnTo>
                      <a:pt x="703" y="196"/>
                    </a:lnTo>
                    <a:lnTo>
                      <a:pt x="703" y="213"/>
                    </a:lnTo>
                    <a:lnTo>
                      <a:pt x="703" y="229"/>
                    </a:lnTo>
                    <a:lnTo>
                      <a:pt x="703" y="245"/>
                    </a:lnTo>
                    <a:lnTo>
                      <a:pt x="703" y="254"/>
                    </a:lnTo>
                    <a:lnTo>
                      <a:pt x="703" y="270"/>
                    </a:lnTo>
                    <a:lnTo>
                      <a:pt x="703" y="286"/>
                    </a:lnTo>
                    <a:lnTo>
                      <a:pt x="703" y="294"/>
                    </a:lnTo>
                    <a:lnTo>
                      <a:pt x="703" y="311"/>
                    </a:lnTo>
                    <a:lnTo>
                      <a:pt x="703" y="319"/>
                    </a:lnTo>
                    <a:lnTo>
                      <a:pt x="703" y="327"/>
                    </a:lnTo>
                    <a:lnTo>
                      <a:pt x="703" y="335"/>
                    </a:lnTo>
                    <a:lnTo>
                      <a:pt x="703" y="343"/>
                    </a:lnTo>
                    <a:lnTo>
                      <a:pt x="703" y="352"/>
                    </a:lnTo>
                    <a:lnTo>
                      <a:pt x="703" y="360"/>
                    </a:lnTo>
                    <a:lnTo>
                      <a:pt x="703" y="368"/>
                    </a:lnTo>
                    <a:lnTo>
                      <a:pt x="703" y="376"/>
                    </a:lnTo>
                    <a:lnTo>
                      <a:pt x="703" y="384"/>
                    </a:lnTo>
                    <a:lnTo>
                      <a:pt x="678" y="384"/>
                    </a:lnTo>
                    <a:lnTo>
                      <a:pt x="654" y="376"/>
                    </a:lnTo>
                    <a:lnTo>
                      <a:pt x="629" y="376"/>
                    </a:lnTo>
                    <a:lnTo>
                      <a:pt x="605" y="376"/>
                    </a:lnTo>
                    <a:lnTo>
                      <a:pt x="580" y="368"/>
                    </a:lnTo>
                    <a:lnTo>
                      <a:pt x="556" y="368"/>
                    </a:lnTo>
                    <a:lnTo>
                      <a:pt x="531" y="360"/>
                    </a:lnTo>
                    <a:lnTo>
                      <a:pt x="507" y="352"/>
                    </a:lnTo>
                    <a:lnTo>
                      <a:pt x="482" y="343"/>
                    </a:lnTo>
                    <a:lnTo>
                      <a:pt x="458" y="335"/>
                    </a:lnTo>
                    <a:lnTo>
                      <a:pt x="433" y="327"/>
                    </a:lnTo>
                    <a:lnTo>
                      <a:pt x="409" y="319"/>
                    </a:lnTo>
                    <a:lnTo>
                      <a:pt x="384" y="311"/>
                    </a:lnTo>
                    <a:lnTo>
                      <a:pt x="360" y="294"/>
                    </a:lnTo>
                    <a:lnTo>
                      <a:pt x="335" y="286"/>
                    </a:lnTo>
                    <a:lnTo>
                      <a:pt x="311" y="270"/>
                    </a:lnTo>
                    <a:lnTo>
                      <a:pt x="294" y="254"/>
                    </a:lnTo>
                    <a:lnTo>
                      <a:pt x="270" y="245"/>
                    </a:lnTo>
                    <a:lnTo>
                      <a:pt x="245" y="229"/>
                    </a:lnTo>
                    <a:lnTo>
                      <a:pt x="221" y="213"/>
                    </a:lnTo>
                    <a:lnTo>
                      <a:pt x="196" y="196"/>
                    </a:lnTo>
                    <a:lnTo>
                      <a:pt x="172" y="172"/>
                    </a:lnTo>
                    <a:lnTo>
                      <a:pt x="147" y="156"/>
                    </a:lnTo>
                    <a:lnTo>
                      <a:pt x="131" y="139"/>
                    </a:lnTo>
                    <a:lnTo>
                      <a:pt x="106" y="115"/>
                    </a:lnTo>
                    <a:lnTo>
                      <a:pt x="82" y="90"/>
                    </a:lnTo>
                    <a:lnTo>
                      <a:pt x="66" y="74"/>
                    </a:lnTo>
                    <a:lnTo>
                      <a:pt x="41" y="49"/>
                    </a:lnTo>
                    <a:lnTo>
                      <a:pt x="17" y="25"/>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5" name="Freeform 42"/>
              <p:cNvSpPr>
                <a:spLocks noChangeArrowheads="1"/>
              </p:cNvSpPr>
              <p:nvPr/>
            </p:nvSpPr>
            <p:spPr bwMode="auto">
              <a:xfrm>
                <a:off x="2787" y="3285"/>
                <a:ext cx="261" cy="131"/>
              </a:xfrm>
              <a:custGeom>
                <a:avLst/>
                <a:gdLst>
                  <a:gd name="T0" fmla="*/ 3 w 710"/>
                  <a:gd name="T1" fmla="*/ 0 h 384"/>
                  <a:gd name="T2" fmla="*/ 10 w 710"/>
                  <a:gd name="T3" fmla="*/ 0 h 384"/>
                  <a:gd name="T4" fmla="*/ 17 w 710"/>
                  <a:gd name="T5" fmla="*/ 0 h 384"/>
                  <a:gd name="T6" fmla="*/ 23 w 710"/>
                  <a:gd name="T7" fmla="*/ 0 h 384"/>
                  <a:gd name="T8" fmla="*/ 30 w 710"/>
                  <a:gd name="T9" fmla="*/ 0 h 384"/>
                  <a:gd name="T10" fmla="*/ 36 w 710"/>
                  <a:gd name="T11" fmla="*/ 0 h 384"/>
                  <a:gd name="T12" fmla="*/ 43 w 710"/>
                  <a:gd name="T13" fmla="*/ 0 h 384"/>
                  <a:gd name="T14" fmla="*/ 50 w 710"/>
                  <a:gd name="T15" fmla="*/ 0 h 384"/>
                  <a:gd name="T16" fmla="*/ 56 w 710"/>
                  <a:gd name="T17" fmla="*/ 0 h 384"/>
                  <a:gd name="T18" fmla="*/ 63 w 710"/>
                  <a:gd name="T19" fmla="*/ 0 h 384"/>
                  <a:gd name="T20" fmla="*/ 69 w 710"/>
                  <a:gd name="T21" fmla="*/ 0 h 384"/>
                  <a:gd name="T22" fmla="*/ 75 w 710"/>
                  <a:gd name="T23" fmla="*/ 0 h 384"/>
                  <a:gd name="T24" fmla="*/ 82 w 710"/>
                  <a:gd name="T25" fmla="*/ 0 h 384"/>
                  <a:gd name="T26" fmla="*/ 87 w 710"/>
                  <a:gd name="T27" fmla="*/ 0 h 384"/>
                  <a:gd name="T28" fmla="*/ 93 w 710"/>
                  <a:gd name="T29" fmla="*/ 0 h 384"/>
                  <a:gd name="T30" fmla="*/ 93 w 710"/>
                  <a:gd name="T31" fmla="*/ 3 h 384"/>
                  <a:gd name="T32" fmla="*/ 87 w 710"/>
                  <a:gd name="T33" fmla="*/ 9 h 384"/>
                  <a:gd name="T34" fmla="*/ 82 w 710"/>
                  <a:gd name="T35" fmla="*/ 13 h 384"/>
                  <a:gd name="T36" fmla="*/ 75 w 710"/>
                  <a:gd name="T37" fmla="*/ 18 h 384"/>
                  <a:gd name="T38" fmla="*/ 69 w 710"/>
                  <a:gd name="T39" fmla="*/ 23 h 384"/>
                  <a:gd name="T40" fmla="*/ 63 w 710"/>
                  <a:gd name="T41" fmla="*/ 27 h 384"/>
                  <a:gd name="T42" fmla="*/ 56 w 710"/>
                  <a:gd name="T43" fmla="*/ 30 h 384"/>
                  <a:gd name="T44" fmla="*/ 50 w 710"/>
                  <a:gd name="T45" fmla="*/ 33 h 384"/>
                  <a:gd name="T46" fmla="*/ 43 w 710"/>
                  <a:gd name="T47" fmla="*/ 36 h 384"/>
                  <a:gd name="T48" fmla="*/ 36 w 710"/>
                  <a:gd name="T49" fmla="*/ 38 h 384"/>
                  <a:gd name="T50" fmla="*/ 30 w 710"/>
                  <a:gd name="T51" fmla="*/ 40 h 384"/>
                  <a:gd name="T52" fmla="*/ 23 w 710"/>
                  <a:gd name="T53" fmla="*/ 42 h 384"/>
                  <a:gd name="T54" fmla="*/ 17 w 710"/>
                  <a:gd name="T55" fmla="*/ 43 h 384"/>
                  <a:gd name="T56" fmla="*/ 10 w 710"/>
                  <a:gd name="T57" fmla="*/ 44 h 384"/>
                  <a:gd name="T58" fmla="*/ 3 w 710"/>
                  <a:gd name="T59" fmla="*/ 45 h 384"/>
                  <a:gd name="T60" fmla="*/ 0 w 710"/>
                  <a:gd name="T61" fmla="*/ 44 h 384"/>
                  <a:gd name="T62" fmla="*/ 0 w 710"/>
                  <a:gd name="T63" fmla="*/ 42 h 384"/>
                  <a:gd name="T64" fmla="*/ 0 w 710"/>
                  <a:gd name="T65" fmla="*/ 40 h 384"/>
                  <a:gd name="T66" fmla="*/ 0 w 710"/>
                  <a:gd name="T67" fmla="*/ 38 h 384"/>
                  <a:gd name="T68" fmla="*/ 0 w 710"/>
                  <a:gd name="T69" fmla="*/ 36 h 384"/>
                  <a:gd name="T70" fmla="*/ 0 w 710"/>
                  <a:gd name="T71" fmla="*/ 33 h 384"/>
                  <a:gd name="T72" fmla="*/ 0 w 710"/>
                  <a:gd name="T73" fmla="*/ 30 h 384"/>
                  <a:gd name="T74" fmla="*/ 0 w 710"/>
                  <a:gd name="T75" fmla="*/ 27 h 384"/>
                  <a:gd name="T76" fmla="*/ 0 w 710"/>
                  <a:gd name="T77" fmla="*/ 23 h 384"/>
                  <a:gd name="T78" fmla="*/ 0 w 710"/>
                  <a:gd name="T79" fmla="*/ 18 h 384"/>
                  <a:gd name="T80" fmla="*/ 0 w 710"/>
                  <a:gd name="T81" fmla="*/ 13 h 384"/>
                  <a:gd name="T82" fmla="*/ 0 w 710"/>
                  <a:gd name="T83" fmla="*/ 9 h 384"/>
                  <a:gd name="T84" fmla="*/ 0 w 710"/>
                  <a:gd name="T85" fmla="*/ 3 h 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10" h="384">
                    <a:moveTo>
                      <a:pt x="0" y="0"/>
                    </a:moveTo>
                    <a:lnTo>
                      <a:pt x="24" y="0"/>
                    </a:lnTo>
                    <a:lnTo>
                      <a:pt x="49" y="0"/>
                    </a:lnTo>
                    <a:lnTo>
                      <a:pt x="73" y="0"/>
                    </a:lnTo>
                    <a:lnTo>
                      <a:pt x="98" y="0"/>
                    </a:lnTo>
                    <a:lnTo>
                      <a:pt x="122" y="0"/>
                    </a:lnTo>
                    <a:lnTo>
                      <a:pt x="147" y="0"/>
                    </a:lnTo>
                    <a:lnTo>
                      <a:pt x="171" y="0"/>
                    </a:lnTo>
                    <a:lnTo>
                      <a:pt x="196" y="0"/>
                    </a:lnTo>
                    <a:lnTo>
                      <a:pt x="220" y="0"/>
                    </a:lnTo>
                    <a:lnTo>
                      <a:pt x="245" y="0"/>
                    </a:lnTo>
                    <a:lnTo>
                      <a:pt x="269" y="0"/>
                    </a:lnTo>
                    <a:lnTo>
                      <a:pt x="294" y="0"/>
                    </a:lnTo>
                    <a:lnTo>
                      <a:pt x="318" y="0"/>
                    </a:lnTo>
                    <a:lnTo>
                      <a:pt x="343" y="0"/>
                    </a:lnTo>
                    <a:lnTo>
                      <a:pt x="367" y="0"/>
                    </a:lnTo>
                    <a:lnTo>
                      <a:pt x="392" y="0"/>
                    </a:lnTo>
                    <a:lnTo>
                      <a:pt x="416" y="0"/>
                    </a:lnTo>
                    <a:lnTo>
                      <a:pt x="441" y="0"/>
                    </a:lnTo>
                    <a:lnTo>
                      <a:pt x="465" y="0"/>
                    </a:lnTo>
                    <a:lnTo>
                      <a:pt x="490" y="0"/>
                    </a:lnTo>
                    <a:lnTo>
                      <a:pt x="514" y="0"/>
                    </a:lnTo>
                    <a:lnTo>
                      <a:pt x="530" y="0"/>
                    </a:lnTo>
                    <a:lnTo>
                      <a:pt x="555" y="0"/>
                    </a:lnTo>
                    <a:lnTo>
                      <a:pt x="579" y="0"/>
                    </a:lnTo>
                    <a:lnTo>
                      <a:pt x="604" y="0"/>
                    </a:lnTo>
                    <a:lnTo>
                      <a:pt x="620" y="0"/>
                    </a:lnTo>
                    <a:lnTo>
                      <a:pt x="645" y="0"/>
                    </a:lnTo>
                    <a:lnTo>
                      <a:pt x="669" y="0"/>
                    </a:lnTo>
                    <a:lnTo>
                      <a:pt x="686" y="0"/>
                    </a:lnTo>
                    <a:lnTo>
                      <a:pt x="710" y="0"/>
                    </a:lnTo>
                    <a:lnTo>
                      <a:pt x="686" y="25"/>
                    </a:lnTo>
                    <a:lnTo>
                      <a:pt x="669" y="49"/>
                    </a:lnTo>
                    <a:lnTo>
                      <a:pt x="645" y="74"/>
                    </a:lnTo>
                    <a:lnTo>
                      <a:pt x="620" y="90"/>
                    </a:lnTo>
                    <a:lnTo>
                      <a:pt x="604" y="115"/>
                    </a:lnTo>
                    <a:lnTo>
                      <a:pt x="579" y="139"/>
                    </a:lnTo>
                    <a:lnTo>
                      <a:pt x="555" y="156"/>
                    </a:lnTo>
                    <a:lnTo>
                      <a:pt x="530" y="172"/>
                    </a:lnTo>
                    <a:lnTo>
                      <a:pt x="514" y="196"/>
                    </a:lnTo>
                    <a:lnTo>
                      <a:pt x="490" y="213"/>
                    </a:lnTo>
                    <a:lnTo>
                      <a:pt x="465" y="229"/>
                    </a:lnTo>
                    <a:lnTo>
                      <a:pt x="441" y="245"/>
                    </a:lnTo>
                    <a:lnTo>
                      <a:pt x="416" y="254"/>
                    </a:lnTo>
                    <a:lnTo>
                      <a:pt x="392" y="270"/>
                    </a:lnTo>
                    <a:lnTo>
                      <a:pt x="367" y="286"/>
                    </a:lnTo>
                    <a:lnTo>
                      <a:pt x="343" y="294"/>
                    </a:lnTo>
                    <a:lnTo>
                      <a:pt x="318" y="311"/>
                    </a:lnTo>
                    <a:lnTo>
                      <a:pt x="294" y="319"/>
                    </a:lnTo>
                    <a:lnTo>
                      <a:pt x="269" y="327"/>
                    </a:lnTo>
                    <a:lnTo>
                      <a:pt x="245" y="335"/>
                    </a:lnTo>
                    <a:lnTo>
                      <a:pt x="220" y="343"/>
                    </a:lnTo>
                    <a:lnTo>
                      <a:pt x="196" y="352"/>
                    </a:lnTo>
                    <a:lnTo>
                      <a:pt x="171" y="360"/>
                    </a:lnTo>
                    <a:lnTo>
                      <a:pt x="147" y="368"/>
                    </a:lnTo>
                    <a:lnTo>
                      <a:pt x="122" y="368"/>
                    </a:lnTo>
                    <a:lnTo>
                      <a:pt x="98" y="376"/>
                    </a:lnTo>
                    <a:lnTo>
                      <a:pt x="73" y="376"/>
                    </a:lnTo>
                    <a:lnTo>
                      <a:pt x="49" y="376"/>
                    </a:lnTo>
                    <a:lnTo>
                      <a:pt x="24" y="384"/>
                    </a:lnTo>
                    <a:lnTo>
                      <a:pt x="0" y="384"/>
                    </a:lnTo>
                    <a:lnTo>
                      <a:pt x="0" y="376"/>
                    </a:lnTo>
                    <a:lnTo>
                      <a:pt x="0" y="368"/>
                    </a:lnTo>
                    <a:lnTo>
                      <a:pt x="0" y="360"/>
                    </a:lnTo>
                    <a:lnTo>
                      <a:pt x="0" y="352"/>
                    </a:lnTo>
                    <a:lnTo>
                      <a:pt x="0" y="343"/>
                    </a:lnTo>
                    <a:lnTo>
                      <a:pt x="0" y="335"/>
                    </a:lnTo>
                    <a:lnTo>
                      <a:pt x="0" y="327"/>
                    </a:lnTo>
                    <a:lnTo>
                      <a:pt x="0" y="319"/>
                    </a:lnTo>
                    <a:lnTo>
                      <a:pt x="0" y="311"/>
                    </a:lnTo>
                    <a:lnTo>
                      <a:pt x="0" y="294"/>
                    </a:lnTo>
                    <a:lnTo>
                      <a:pt x="0" y="286"/>
                    </a:lnTo>
                    <a:lnTo>
                      <a:pt x="0" y="270"/>
                    </a:lnTo>
                    <a:lnTo>
                      <a:pt x="0" y="254"/>
                    </a:lnTo>
                    <a:lnTo>
                      <a:pt x="0" y="245"/>
                    </a:lnTo>
                    <a:lnTo>
                      <a:pt x="0" y="229"/>
                    </a:lnTo>
                    <a:lnTo>
                      <a:pt x="0" y="213"/>
                    </a:lnTo>
                    <a:lnTo>
                      <a:pt x="0" y="196"/>
                    </a:lnTo>
                    <a:lnTo>
                      <a:pt x="0" y="172"/>
                    </a:lnTo>
                    <a:lnTo>
                      <a:pt x="0" y="156"/>
                    </a:lnTo>
                    <a:lnTo>
                      <a:pt x="0" y="139"/>
                    </a:lnTo>
                    <a:lnTo>
                      <a:pt x="0" y="115"/>
                    </a:lnTo>
                    <a:lnTo>
                      <a:pt x="0" y="90"/>
                    </a:lnTo>
                    <a:lnTo>
                      <a:pt x="0" y="74"/>
                    </a:lnTo>
                    <a:lnTo>
                      <a:pt x="0" y="49"/>
                    </a:lnTo>
                    <a:lnTo>
                      <a:pt x="0" y="25"/>
                    </a:lnTo>
                    <a:lnTo>
                      <a:pt x="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6" name="Freeform 43"/>
              <p:cNvSpPr>
                <a:spLocks noChangeArrowheads="1"/>
              </p:cNvSpPr>
              <p:nvPr/>
            </p:nvSpPr>
            <p:spPr bwMode="auto">
              <a:xfrm>
                <a:off x="2787" y="3285"/>
                <a:ext cx="454" cy="131"/>
              </a:xfrm>
              <a:custGeom>
                <a:avLst/>
                <a:gdLst>
                  <a:gd name="T0" fmla="*/ 100 w 1233"/>
                  <a:gd name="T1" fmla="*/ 0 h 384"/>
                  <a:gd name="T2" fmla="*/ 105 w 1233"/>
                  <a:gd name="T3" fmla="*/ 0 h 384"/>
                  <a:gd name="T4" fmla="*/ 110 w 1233"/>
                  <a:gd name="T5" fmla="*/ 0 h 384"/>
                  <a:gd name="T6" fmla="*/ 116 w 1233"/>
                  <a:gd name="T7" fmla="*/ 0 h 384"/>
                  <a:gd name="T8" fmla="*/ 122 w 1233"/>
                  <a:gd name="T9" fmla="*/ 0 h 384"/>
                  <a:gd name="T10" fmla="*/ 126 w 1233"/>
                  <a:gd name="T11" fmla="*/ 0 h 384"/>
                  <a:gd name="T12" fmla="*/ 132 w 1233"/>
                  <a:gd name="T13" fmla="*/ 0 h 384"/>
                  <a:gd name="T14" fmla="*/ 136 w 1233"/>
                  <a:gd name="T15" fmla="*/ 0 h 384"/>
                  <a:gd name="T16" fmla="*/ 141 w 1233"/>
                  <a:gd name="T17" fmla="*/ 0 h 384"/>
                  <a:gd name="T18" fmla="*/ 145 w 1233"/>
                  <a:gd name="T19" fmla="*/ 0 h 384"/>
                  <a:gd name="T20" fmla="*/ 149 w 1233"/>
                  <a:gd name="T21" fmla="*/ 0 h 384"/>
                  <a:gd name="T22" fmla="*/ 154 w 1233"/>
                  <a:gd name="T23" fmla="*/ 0 h 384"/>
                  <a:gd name="T24" fmla="*/ 158 w 1233"/>
                  <a:gd name="T25" fmla="*/ 0 h 384"/>
                  <a:gd name="T26" fmla="*/ 162 w 1233"/>
                  <a:gd name="T27" fmla="*/ 0 h 384"/>
                  <a:gd name="T28" fmla="*/ 165 w 1233"/>
                  <a:gd name="T29" fmla="*/ 0 h 384"/>
                  <a:gd name="T30" fmla="*/ 162 w 1233"/>
                  <a:gd name="T31" fmla="*/ 3 h 384"/>
                  <a:gd name="T32" fmla="*/ 152 w 1233"/>
                  <a:gd name="T33" fmla="*/ 9 h 384"/>
                  <a:gd name="T34" fmla="*/ 141 w 1233"/>
                  <a:gd name="T35" fmla="*/ 13 h 384"/>
                  <a:gd name="T36" fmla="*/ 131 w 1233"/>
                  <a:gd name="T37" fmla="*/ 18 h 384"/>
                  <a:gd name="T38" fmla="*/ 120 w 1233"/>
                  <a:gd name="T39" fmla="*/ 23 h 384"/>
                  <a:gd name="T40" fmla="*/ 109 w 1233"/>
                  <a:gd name="T41" fmla="*/ 27 h 384"/>
                  <a:gd name="T42" fmla="*/ 97 w 1233"/>
                  <a:gd name="T43" fmla="*/ 30 h 384"/>
                  <a:gd name="T44" fmla="*/ 87 w 1233"/>
                  <a:gd name="T45" fmla="*/ 33 h 384"/>
                  <a:gd name="T46" fmla="*/ 75 w 1233"/>
                  <a:gd name="T47" fmla="*/ 36 h 384"/>
                  <a:gd name="T48" fmla="*/ 64 w 1233"/>
                  <a:gd name="T49" fmla="*/ 38 h 384"/>
                  <a:gd name="T50" fmla="*/ 52 w 1233"/>
                  <a:gd name="T51" fmla="*/ 40 h 384"/>
                  <a:gd name="T52" fmla="*/ 41 w 1233"/>
                  <a:gd name="T53" fmla="*/ 42 h 384"/>
                  <a:gd name="T54" fmla="*/ 30 w 1233"/>
                  <a:gd name="T55" fmla="*/ 43 h 384"/>
                  <a:gd name="T56" fmla="*/ 18 w 1233"/>
                  <a:gd name="T57" fmla="*/ 44 h 384"/>
                  <a:gd name="T58" fmla="*/ 7 w 1233"/>
                  <a:gd name="T59" fmla="*/ 45 h 384"/>
                  <a:gd name="T60" fmla="*/ 3 w 1233"/>
                  <a:gd name="T61" fmla="*/ 45 h 384"/>
                  <a:gd name="T62" fmla="*/ 10 w 1233"/>
                  <a:gd name="T63" fmla="*/ 44 h 384"/>
                  <a:gd name="T64" fmla="*/ 17 w 1233"/>
                  <a:gd name="T65" fmla="*/ 43 h 384"/>
                  <a:gd name="T66" fmla="*/ 23 w 1233"/>
                  <a:gd name="T67" fmla="*/ 42 h 384"/>
                  <a:gd name="T68" fmla="*/ 30 w 1233"/>
                  <a:gd name="T69" fmla="*/ 40 h 384"/>
                  <a:gd name="T70" fmla="*/ 36 w 1233"/>
                  <a:gd name="T71" fmla="*/ 38 h 384"/>
                  <a:gd name="T72" fmla="*/ 43 w 1233"/>
                  <a:gd name="T73" fmla="*/ 36 h 384"/>
                  <a:gd name="T74" fmla="*/ 50 w 1233"/>
                  <a:gd name="T75" fmla="*/ 33 h 384"/>
                  <a:gd name="T76" fmla="*/ 56 w 1233"/>
                  <a:gd name="T77" fmla="*/ 30 h 384"/>
                  <a:gd name="T78" fmla="*/ 63 w 1233"/>
                  <a:gd name="T79" fmla="*/ 27 h 384"/>
                  <a:gd name="T80" fmla="*/ 70 w 1233"/>
                  <a:gd name="T81" fmla="*/ 23 h 384"/>
                  <a:gd name="T82" fmla="*/ 75 w 1233"/>
                  <a:gd name="T83" fmla="*/ 18 h 384"/>
                  <a:gd name="T84" fmla="*/ 82 w 1233"/>
                  <a:gd name="T85" fmla="*/ 13 h 384"/>
                  <a:gd name="T86" fmla="*/ 87 w 1233"/>
                  <a:gd name="T87" fmla="*/ 9 h 384"/>
                  <a:gd name="T88" fmla="*/ 93 w 1233"/>
                  <a:gd name="T89" fmla="*/ 3 h 3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3" h="384">
                    <a:moveTo>
                      <a:pt x="710" y="0"/>
                    </a:moveTo>
                    <a:lnTo>
                      <a:pt x="735" y="0"/>
                    </a:lnTo>
                    <a:lnTo>
                      <a:pt x="751" y="0"/>
                    </a:lnTo>
                    <a:lnTo>
                      <a:pt x="775" y="0"/>
                    </a:lnTo>
                    <a:lnTo>
                      <a:pt x="792" y="0"/>
                    </a:lnTo>
                    <a:lnTo>
                      <a:pt x="816" y="0"/>
                    </a:lnTo>
                    <a:lnTo>
                      <a:pt x="833" y="0"/>
                    </a:lnTo>
                    <a:lnTo>
                      <a:pt x="857" y="0"/>
                    </a:lnTo>
                    <a:lnTo>
                      <a:pt x="873" y="0"/>
                    </a:lnTo>
                    <a:lnTo>
                      <a:pt x="898" y="0"/>
                    </a:lnTo>
                    <a:lnTo>
                      <a:pt x="914" y="0"/>
                    </a:lnTo>
                    <a:lnTo>
                      <a:pt x="931" y="0"/>
                    </a:lnTo>
                    <a:lnTo>
                      <a:pt x="947" y="0"/>
                    </a:lnTo>
                    <a:lnTo>
                      <a:pt x="971" y="0"/>
                    </a:lnTo>
                    <a:lnTo>
                      <a:pt x="988" y="0"/>
                    </a:lnTo>
                    <a:lnTo>
                      <a:pt x="1004" y="0"/>
                    </a:lnTo>
                    <a:lnTo>
                      <a:pt x="1020" y="0"/>
                    </a:lnTo>
                    <a:lnTo>
                      <a:pt x="1037" y="0"/>
                    </a:lnTo>
                    <a:lnTo>
                      <a:pt x="1053" y="0"/>
                    </a:lnTo>
                    <a:lnTo>
                      <a:pt x="1069" y="0"/>
                    </a:lnTo>
                    <a:lnTo>
                      <a:pt x="1086" y="0"/>
                    </a:lnTo>
                    <a:lnTo>
                      <a:pt x="1102" y="0"/>
                    </a:lnTo>
                    <a:lnTo>
                      <a:pt x="1118" y="0"/>
                    </a:lnTo>
                    <a:lnTo>
                      <a:pt x="1135" y="0"/>
                    </a:lnTo>
                    <a:lnTo>
                      <a:pt x="1151" y="0"/>
                    </a:lnTo>
                    <a:lnTo>
                      <a:pt x="1167" y="0"/>
                    </a:lnTo>
                    <a:lnTo>
                      <a:pt x="1176" y="0"/>
                    </a:lnTo>
                    <a:lnTo>
                      <a:pt x="1192" y="0"/>
                    </a:lnTo>
                    <a:lnTo>
                      <a:pt x="1208" y="0"/>
                    </a:lnTo>
                    <a:lnTo>
                      <a:pt x="1216" y="0"/>
                    </a:lnTo>
                    <a:lnTo>
                      <a:pt x="1233" y="0"/>
                    </a:lnTo>
                    <a:lnTo>
                      <a:pt x="1192" y="25"/>
                    </a:lnTo>
                    <a:lnTo>
                      <a:pt x="1151" y="49"/>
                    </a:lnTo>
                    <a:lnTo>
                      <a:pt x="1118" y="74"/>
                    </a:lnTo>
                    <a:lnTo>
                      <a:pt x="1078" y="90"/>
                    </a:lnTo>
                    <a:lnTo>
                      <a:pt x="1037" y="115"/>
                    </a:lnTo>
                    <a:lnTo>
                      <a:pt x="1004" y="139"/>
                    </a:lnTo>
                    <a:lnTo>
                      <a:pt x="963" y="156"/>
                    </a:lnTo>
                    <a:lnTo>
                      <a:pt x="922" y="172"/>
                    </a:lnTo>
                    <a:lnTo>
                      <a:pt x="882" y="196"/>
                    </a:lnTo>
                    <a:lnTo>
                      <a:pt x="841" y="213"/>
                    </a:lnTo>
                    <a:lnTo>
                      <a:pt x="800" y="229"/>
                    </a:lnTo>
                    <a:lnTo>
                      <a:pt x="759" y="245"/>
                    </a:lnTo>
                    <a:lnTo>
                      <a:pt x="718" y="254"/>
                    </a:lnTo>
                    <a:lnTo>
                      <a:pt x="677" y="270"/>
                    </a:lnTo>
                    <a:lnTo>
                      <a:pt x="637" y="286"/>
                    </a:lnTo>
                    <a:lnTo>
                      <a:pt x="596" y="294"/>
                    </a:lnTo>
                    <a:lnTo>
                      <a:pt x="555" y="311"/>
                    </a:lnTo>
                    <a:lnTo>
                      <a:pt x="514" y="319"/>
                    </a:lnTo>
                    <a:lnTo>
                      <a:pt x="473" y="327"/>
                    </a:lnTo>
                    <a:lnTo>
                      <a:pt x="432" y="335"/>
                    </a:lnTo>
                    <a:lnTo>
                      <a:pt x="383" y="343"/>
                    </a:lnTo>
                    <a:lnTo>
                      <a:pt x="343" y="352"/>
                    </a:lnTo>
                    <a:lnTo>
                      <a:pt x="302" y="360"/>
                    </a:lnTo>
                    <a:lnTo>
                      <a:pt x="261" y="368"/>
                    </a:lnTo>
                    <a:lnTo>
                      <a:pt x="220" y="368"/>
                    </a:lnTo>
                    <a:lnTo>
                      <a:pt x="171" y="376"/>
                    </a:lnTo>
                    <a:lnTo>
                      <a:pt x="130" y="376"/>
                    </a:lnTo>
                    <a:lnTo>
                      <a:pt x="89" y="376"/>
                    </a:lnTo>
                    <a:lnTo>
                      <a:pt x="49" y="384"/>
                    </a:lnTo>
                    <a:lnTo>
                      <a:pt x="0" y="384"/>
                    </a:lnTo>
                    <a:lnTo>
                      <a:pt x="24" y="384"/>
                    </a:lnTo>
                    <a:lnTo>
                      <a:pt x="49" y="376"/>
                    </a:lnTo>
                    <a:lnTo>
                      <a:pt x="73" y="376"/>
                    </a:lnTo>
                    <a:lnTo>
                      <a:pt x="98" y="376"/>
                    </a:lnTo>
                    <a:lnTo>
                      <a:pt x="122" y="368"/>
                    </a:lnTo>
                    <a:lnTo>
                      <a:pt x="147" y="368"/>
                    </a:lnTo>
                    <a:lnTo>
                      <a:pt x="171" y="360"/>
                    </a:lnTo>
                    <a:lnTo>
                      <a:pt x="196" y="352"/>
                    </a:lnTo>
                    <a:lnTo>
                      <a:pt x="220" y="343"/>
                    </a:lnTo>
                    <a:lnTo>
                      <a:pt x="245" y="335"/>
                    </a:lnTo>
                    <a:lnTo>
                      <a:pt x="269" y="327"/>
                    </a:lnTo>
                    <a:lnTo>
                      <a:pt x="294" y="319"/>
                    </a:lnTo>
                    <a:lnTo>
                      <a:pt x="318" y="311"/>
                    </a:lnTo>
                    <a:lnTo>
                      <a:pt x="343" y="294"/>
                    </a:lnTo>
                    <a:lnTo>
                      <a:pt x="367" y="286"/>
                    </a:lnTo>
                    <a:lnTo>
                      <a:pt x="392" y="270"/>
                    </a:lnTo>
                    <a:lnTo>
                      <a:pt x="416" y="254"/>
                    </a:lnTo>
                    <a:lnTo>
                      <a:pt x="441" y="245"/>
                    </a:lnTo>
                    <a:lnTo>
                      <a:pt x="465" y="229"/>
                    </a:lnTo>
                    <a:lnTo>
                      <a:pt x="490" y="213"/>
                    </a:lnTo>
                    <a:lnTo>
                      <a:pt x="514" y="196"/>
                    </a:lnTo>
                    <a:lnTo>
                      <a:pt x="530" y="172"/>
                    </a:lnTo>
                    <a:lnTo>
                      <a:pt x="555" y="156"/>
                    </a:lnTo>
                    <a:lnTo>
                      <a:pt x="579" y="139"/>
                    </a:lnTo>
                    <a:lnTo>
                      <a:pt x="604" y="115"/>
                    </a:lnTo>
                    <a:lnTo>
                      <a:pt x="620" y="90"/>
                    </a:lnTo>
                    <a:lnTo>
                      <a:pt x="645" y="74"/>
                    </a:lnTo>
                    <a:lnTo>
                      <a:pt x="669" y="49"/>
                    </a:lnTo>
                    <a:lnTo>
                      <a:pt x="686" y="25"/>
                    </a:lnTo>
                    <a:lnTo>
                      <a:pt x="710"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7" name="Freeform 44"/>
              <p:cNvSpPr>
                <a:spLocks noChangeArrowheads="1"/>
              </p:cNvSpPr>
              <p:nvPr/>
            </p:nvSpPr>
            <p:spPr bwMode="auto">
              <a:xfrm>
                <a:off x="2787" y="3285"/>
                <a:ext cx="523" cy="131"/>
              </a:xfrm>
              <a:custGeom>
                <a:avLst/>
                <a:gdLst>
                  <a:gd name="T0" fmla="*/ 168 w 1421"/>
                  <a:gd name="T1" fmla="*/ 0 h 384"/>
                  <a:gd name="T2" fmla="*/ 172 w 1421"/>
                  <a:gd name="T3" fmla="*/ 0 h 384"/>
                  <a:gd name="T4" fmla="*/ 175 w 1421"/>
                  <a:gd name="T5" fmla="*/ 0 h 384"/>
                  <a:gd name="T6" fmla="*/ 177 w 1421"/>
                  <a:gd name="T7" fmla="*/ 0 h 384"/>
                  <a:gd name="T8" fmla="*/ 179 w 1421"/>
                  <a:gd name="T9" fmla="*/ 0 h 384"/>
                  <a:gd name="T10" fmla="*/ 181 w 1421"/>
                  <a:gd name="T11" fmla="*/ 0 h 384"/>
                  <a:gd name="T12" fmla="*/ 184 w 1421"/>
                  <a:gd name="T13" fmla="*/ 0 h 384"/>
                  <a:gd name="T14" fmla="*/ 186 w 1421"/>
                  <a:gd name="T15" fmla="*/ 0 h 384"/>
                  <a:gd name="T16" fmla="*/ 188 w 1421"/>
                  <a:gd name="T17" fmla="*/ 0 h 384"/>
                  <a:gd name="T18" fmla="*/ 190 w 1421"/>
                  <a:gd name="T19" fmla="*/ 0 h 384"/>
                  <a:gd name="T20" fmla="*/ 192 w 1421"/>
                  <a:gd name="T21" fmla="*/ 0 h 384"/>
                  <a:gd name="T22" fmla="*/ 180 w 1421"/>
                  <a:gd name="T23" fmla="*/ 6 h 384"/>
                  <a:gd name="T24" fmla="*/ 169 w 1421"/>
                  <a:gd name="T25" fmla="*/ 11 h 384"/>
                  <a:gd name="T26" fmla="*/ 157 w 1421"/>
                  <a:gd name="T27" fmla="*/ 16 h 384"/>
                  <a:gd name="T28" fmla="*/ 144 w 1421"/>
                  <a:gd name="T29" fmla="*/ 20 h 384"/>
                  <a:gd name="T30" fmla="*/ 131 w 1421"/>
                  <a:gd name="T31" fmla="*/ 25 h 384"/>
                  <a:gd name="T32" fmla="*/ 120 w 1421"/>
                  <a:gd name="T33" fmla="*/ 29 h 384"/>
                  <a:gd name="T34" fmla="*/ 106 w 1421"/>
                  <a:gd name="T35" fmla="*/ 31 h 384"/>
                  <a:gd name="T36" fmla="*/ 93 w 1421"/>
                  <a:gd name="T37" fmla="*/ 34 h 384"/>
                  <a:gd name="T38" fmla="*/ 81 w 1421"/>
                  <a:gd name="T39" fmla="*/ 37 h 384"/>
                  <a:gd name="T40" fmla="*/ 67 w 1421"/>
                  <a:gd name="T41" fmla="*/ 39 h 384"/>
                  <a:gd name="T42" fmla="*/ 54 w 1421"/>
                  <a:gd name="T43" fmla="*/ 41 h 384"/>
                  <a:gd name="T44" fmla="*/ 41 w 1421"/>
                  <a:gd name="T45" fmla="*/ 43 h 384"/>
                  <a:gd name="T46" fmla="*/ 28 w 1421"/>
                  <a:gd name="T47" fmla="*/ 44 h 384"/>
                  <a:gd name="T48" fmla="*/ 13 w 1421"/>
                  <a:gd name="T49" fmla="*/ 44 h 384"/>
                  <a:gd name="T50" fmla="*/ 0 w 1421"/>
                  <a:gd name="T51" fmla="*/ 45 h 384"/>
                  <a:gd name="T52" fmla="*/ 12 w 1421"/>
                  <a:gd name="T53" fmla="*/ 44 h 384"/>
                  <a:gd name="T54" fmla="*/ 23 w 1421"/>
                  <a:gd name="T55" fmla="*/ 44 h 384"/>
                  <a:gd name="T56" fmla="*/ 35 w 1421"/>
                  <a:gd name="T57" fmla="*/ 43 h 384"/>
                  <a:gd name="T58" fmla="*/ 46 w 1421"/>
                  <a:gd name="T59" fmla="*/ 41 h 384"/>
                  <a:gd name="T60" fmla="*/ 59 w 1421"/>
                  <a:gd name="T61" fmla="*/ 39 h 384"/>
                  <a:gd name="T62" fmla="*/ 70 w 1421"/>
                  <a:gd name="T63" fmla="*/ 37 h 384"/>
                  <a:gd name="T64" fmla="*/ 81 w 1421"/>
                  <a:gd name="T65" fmla="*/ 34 h 384"/>
                  <a:gd name="T66" fmla="*/ 92 w 1421"/>
                  <a:gd name="T67" fmla="*/ 31 h 384"/>
                  <a:gd name="T68" fmla="*/ 103 w 1421"/>
                  <a:gd name="T69" fmla="*/ 29 h 384"/>
                  <a:gd name="T70" fmla="*/ 114 w 1421"/>
                  <a:gd name="T71" fmla="*/ 25 h 384"/>
                  <a:gd name="T72" fmla="*/ 125 w 1421"/>
                  <a:gd name="T73" fmla="*/ 20 h 384"/>
                  <a:gd name="T74" fmla="*/ 136 w 1421"/>
                  <a:gd name="T75" fmla="*/ 16 h 384"/>
                  <a:gd name="T76" fmla="*/ 146 w 1421"/>
                  <a:gd name="T77" fmla="*/ 11 h 384"/>
                  <a:gd name="T78" fmla="*/ 156 w 1421"/>
                  <a:gd name="T79" fmla="*/ 6 h 384"/>
                  <a:gd name="T80" fmla="*/ 167 w 1421"/>
                  <a:gd name="T81" fmla="*/ 0 h 3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1" h="384">
                    <a:moveTo>
                      <a:pt x="1233" y="0"/>
                    </a:moveTo>
                    <a:lnTo>
                      <a:pt x="1241" y="0"/>
                    </a:lnTo>
                    <a:lnTo>
                      <a:pt x="1257" y="0"/>
                    </a:lnTo>
                    <a:lnTo>
                      <a:pt x="1265" y="0"/>
                    </a:lnTo>
                    <a:lnTo>
                      <a:pt x="1274" y="0"/>
                    </a:lnTo>
                    <a:lnTo>
                      <a:pt x="1290" y="0"/>
                    </a:lnTo>
                    <a:lnTo>
                      <a:pt x="1298" y="0"/>
                    </a:lnTo>
                    <a:lnTo>
                      <a:pt x="1306" y="0"/>
                    </a:lnTo>
                    <a:lnTo>
                      <a:pt x="1314" y="0"/>
                    </a:lnTo>
                    <a:lnTo>
                      <a:pt x="1323" y="0"/>
                    </a:lnTo>
                    <a:lnTo>
                      <a:pt x="1331" y="0"/>
                    </a:lnTo>
                    <a:lnTo>
                      <a:pt x="1339" y="0"/>
                    </a:lnTo>
                    <a:lnTo>
                      <a:pt x="1347" y="0"/>
                    </a:lnTo>
                    <a:lnTo>
                      <a:pt x="1355" y="0"/>
                    </a:lnTo>
                    <a:lnTo>
                      <a:pt x="1363" y="0"/>
                    </a:lnTo>
                    <a:lnTo>
                      <a:pt x="1372" y="0"/>
                    </a:lnTo>
                    <a:lnTo>
                      <a:pt x="1380" y="0"/>
                    </a:lnTo>
                    <a:lnTo>
                      <a:pt x="1388" y="0"/>
                    </a:lnTo>
                    <a:lnTo>
                      <a:pt x="1396" y="0"/>
                    </a:lnTo>
                    <a:lnTo>
                      <a:pt x="1404" y="0"/>
                    </a:lnTo>
                    <a:lnTo>
                      <a:pt x="1412" y="0"/>
                    </a:lnTo>
                    <a:lnTo>
                      <a:pt x="1421" y="0"/>
                    </a:lnTo>
                    <a:lnTo>
                      <a:pt x="1380" y="25"/>
                    </a:lnTo>
                    <a:lnTo>
                      <a:pt x="1331" y="49"/>
                    </a:lnTo>
                    <a:lnTo>
                      <a:pt x="1290" y="74"/>
                    </a:lnTo>
                    <a:lnTo>
                      <a:pt x="1249" y="90"/>
                    </a:lnTo>
                    <a:lnTo>
                      <a:pt x="1200" y="115"/>
                    </a:lnTo>
                    <a:lnTo>
                      <a:pt x="1159" y="139"/>
                    </a:lnTo>
                    <a:lnTo>
                      <a:pt x="1110" y="156"/>
                    </a:lnTo>
                    <a:lnTo>
                      <a:pt x="1061" y="172"/>
                    </a:lnTo>
                    <a:lnTo>
                      <a:pt x="1020" y="196"/>
                    </a:lnTo>
                    <a:lnTo>
                      <a:pt x="971" y="213"/>
                    </a:lnTo>
                    <a:lnTo>
                      <a:pt x="922" y="229"/>
                    </a:lnTo>
                    <a:lnTo>
                      <a:pt x="882" y="245"/>
                    </a:lnTo>
                    <a:lnTo>
                      <a:pt x="833" y="254"/>
                    </a:lnTo>
                    <a:lnTo>
                      <a:pt x="784" y="270"/>
                    </a:lnTo>
                    <a:lnTo>
                      <a:pt x="735" y="286"/>
                    </a:lnTo>
                    <a:lnTo>
                      <a:pt x="686" y="294"/>
                    </a:lnTo>
                    <a:lnTo>
                      <a:pt x="637" y="311"/>
                    </a:lnTo>
                    <a:lnTo>
                      <a:pt x="596" y="319"/>
                    </a:lnTo>
                    <a:lnTo>
                      <a:pt x="547" y="327"/>
                    </a:lnTo>
                    <a:lnTo>
                      <a:pt x="498" y="335"/>
                    </a:lnTo>
                    <a:lnTo>
                      <a:pt x="449" y="343"/>
                    </a:lnTo>
                    <a:lnTo>
                      <a:pt x="400" y="352"/>
                    </a:lnTo>
                    <a:lnTo>
                      <a:pt x="351" y="360"/>
                    </a:lnTo>
                    <a:lnTo>
                      <a:pt x="302" y="368"/>
                    </a:lnTo>
                    <a:lnTo>
                      <a:pt x="253" y="368"/>
                    </a:lnTo>
                    <a:lnTo>
                      <a:pt x="204" y="376"/>
                    </a:lnTo>
                    <a:lnTo>
                      <a:pt x="147" y="376"/>
                    </a:lnTo>
                    <a:lnTo>
                      <a:pt x="98" y="376"/>
                    </a:lnTo>
                    <a:lnTo>
                      <a:pt x="49" y="384"/>
                    </a:lnTo>
                    <a:lnTo>
                      <a:pt x="0" y="384"/>
                    </a:lnTo>
                    <a:lnTo>
                      <a:pt x="49" y="384"/>
                    </a:lnTo>
                    <a:lnTo>
                      <a:pt x="89" y="376"/>
                    </a:lnTo>
                    <a:lnTo>
                      <a:pt x="130" y="376"/>
                    </a:lnTo>
                    <a:lnTo>
                      <a:pt x="171" y="376"/>
                    </a:lnTo>
                    <a:lnTo>
                      <a:pt x="220" y="368"/>
                    </a:lnTo>
                    <a:lnTo>
                      <a:pt x="261" y="368"/>
                    </a:lnTo>
                    <a:lnTo>
                      <a:pt x="302" y="360"/>
                    </a:lnTo>
                    <a:lnTo>
                      <a:pt x="343" y="352"/>
                    </a:lnTo>
                    <a:lnTo>
                      <a:pt x="383" y="343"/>
                    </a:lnTo>
                    <a:lnTo>
                      <a:pt x="432" y="335"/>
                    </a:lnTo>
                    <a:lnTo>
                      <a:pt x="473" y="327"/>
                    </a:lnTo>
                    <a:lnTo>
                      <a:pt x="514" y="319"/>
                    </a:lnTo>
                    <a:lnTo>
                      <a:pt x="555" y="311"/>
                    </a:lnTo>
                    <a:lnTo>
                      <a:pt x="596" y="294"/>
                    </a:lnTo>
                    <a:lnTo>
                      <a:pt x="637" y="286"/>
                    </a:lnTo>
                    <a:lnTo>
                      <a:pt x="677" y="270"/>
                    </a:lnTo>
                    <a:lnTo>
                      <a:pt x="718" y="254"/>
                    </a:lnTo>
                    <a:lnTo>
                      <a:pt x="759" y="245"/>
                    </a:lnTo>
                    <a:lnTo>
                      <a:pt x="800" y="229"/>
                    </a:lnTo>
                    <a:lnTo>
                      <a:pt x="841" y="213"/>
                    </a:lnTo>
                    <a:lnTo>
                      <a:pt x="882" y="196"/>
                    </a:lnTo>
                    <a:lnTo>
                      <a:pt x="922" y="172"/>
                    </a:lnTo>
                    <a:lnTo>
                      <a:pt x="963" y="156"/>
                    </a:lnTo>
                    <a:lnTo>
                      <a:pt x="1004" y="139"/>
                    </a:lnTo>
                    <a:lnTo>
                      <a:pt x="1037" y="115"/>
                    </a:lnTo>
                    <a:lnTo>
                      <a:pt x="1078" y="90"/>
                    </a:lnTo>
                    <a:lnTo>
                      <a:pt x="1118" y="74"/>
                    </a:lnTo>
                    <a:lnTo>
                      <a:pt x="1151" y="49"/>
                    </a:lnTo>
                    <a:lnTo>
                      <a:pt x="1192" y="25"/>
                    </a:lnTo>
                    <a:lnTo>
                      <a:pt x="1233"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8" name="Freeform 45"/>
              <p:cNvSpPr>
                <a:spLocks noChangeArrowheads="1"/>
              </p:cNvSpPr>
              <p:nvPr/>
            </p:nvSpPr>
            <p:spPr bwMode="auto">
              <a:xfrm>
                <a:off x="2787" y="3285"/>
                <a:ext cx="523" cy="131"/>
              </a:xfrm>
              <a:custGeom>
                <a:avLst/>
                <a:gdLst>
                  <a:gd name="T0" fmla="*/ 191 w 1421"/>
                  <a:gd name="T1" fmla="*/ 0 h 384"/>
                  <a:gd name="T2" fmla="*/ 190 w 1421"/>
                  <a:gd name="T3" fmla="*/ 1 h 384"/>
                  <a:gd name="T4" fmla="*/ 188 w 1421"/>
                  <a:gd name="T5" fmla="*/ 2 h 384"/>
                  <a:gd name="T6" fmla="*/ 186 w 1421"/>
                  <a:gd name="T7" fmla="*/ 3 h 384"/>
                  <a:gd name="T8" fmla="*/ 184 w 1421"/>
                  <a:gd name="T9" fmla="*/ 5 h 384"/>
                  <a:gd name="T10" fmla="*/ 181 w 1421"/>
                  <a:gd name="T11" fmla="*/ 5 h 384"/>
                  <a:gd name="T12" fmla="*/ 179 w 1421"/>
                  <a:gd name="T13" fmla="*/ 6 h 384"/>
                  <a:gd name="T14" fmla="*/ 177 w 1421"/>
                  <a:gd name="T15" fmla="*/ 8 h 384"/>
                  <a:gd name="T16" fmla="*/ 175 w 1421"/>
                  <a:gd name="T17" fmla="*/ 9 h 384"/>
                  <a:gd name="T18" fmla="*/ 173 w 1421"/>
                  <a:gd name="T19" fmla="*/ 10 h 384"/>
                  <a:gd name="T20" fmla="*/ 162 w 1421"/>
                  <a:gd name="T21" fmla="*/ 14 h 384"/>
                  <a:gd name="T22" fmla="*/ 149 w 1421"/>
                  <a:gd name="T23" fmla="*/ 18 h 384"/>
                  <a:gd name="T24" fmla="*/ 138 w 1421"/>
                  <a:gd name="T25" fmla="*/ 22 h 384"/>
                  <a:gd name="T26" fmla="*/ 127 w 1421"/>
                  <a:gd name="T27" fmla="*/ 26 h 384"/>
                  <a:gd name="T28" fmla="*/ 116 w 1421"/>
                  <a:gd name="T29" fmla="*/ 30 h 384"/>
                  <a:gd name="T30" fmla="*/ 104 w 1421"/>
                  <a:gd name="T31" fmla="*/ 32 h 384"/>
                  <a:gd name="T32" fmla="*/ 93 w 1421"/>
                  <a:gd name="T33" fmla="*/ 34 h 384"/>
                  <a:gd name="T34" fmla="*/ 82 w 1421"/>
                  <a:gd name="T35" fmla="*/ 37 h 384"/>
                  <a:gd name="T36" fmla="*/ 70 w 1421"/>
                  <a:gd name="T37" fmla="*/ 39 h 384"/>
                  <a:gd name="T38" fmla="*/ 59 w 1421"/>
                  <a:gd name="T39" fmla="*/ 41 h 384"/>
                  <a:gd name="T40" fmla="*/ 46 w 1421"/>
                  <a:gd name="T41" fmla="*/ 42 h 384"/>
                  <a:gd name="T42" fmla="*/ 35 w 1421"/>
                  <a:gd name="T43" fmla="*/ 43 h 384"/>
                  <a:gd name="T44" fmla="*/ 23 w 1421"/>
                  <a:gd name="T45" fmla="*/ 44 h 384"/>
                  <a:gd name="T46" fmla="*/ 12 w 1421"/>
                  <a:gd name="T47" fmla="*/ 44 h 384"/>
                  <a:gd name="T48" fmla="*/ 0 w 1421"/>
                  <a:gd name="T49" fmla="*/ 45 h 384"/>
                  <a:gd name="T50" fmla="*/ 13 w 1421"/>
                  <a:gd name="T51" fmla="*/ 44 h 384"/>
                  <a:gd name="T52" fmla="*/ 28 w 1421"/>
                  <a:gd name="T53" fmla="*/ 44 h 384"/>
                  <a:gd name="T54" fmla="*/ 41 w 1421"/>
                  <a:gd name="T55" fmla="*/ 43 h 384"/>
                  <a:gd name="T56" fmla="*/ 54 w 1421"/>
                  <a:gd name="T57" fmla="*/ 41 h 384"/>
                  <a:gd name="T58" fmla="*/ 67 w 1421"/>
                  <a:gd name="T59" fmla="*/ 39 h 384"/>
                  <a:gd name="T60" fmla="*/ 81 w 1421"/>
                  <a:gd name="T61" fmla="*/ 37 h 384"/>
                  <a:gd name="T62" fmla="*/ 93 w 1421"/>
                  <a:gd name="T63" fmla="*/ 34 h 384"/>
                  <a:gd name="T64" fmla="*/ 106 w 1421"/>
                  <a:gd name="T65" fmla="*/ 31 h 384"/>
                  <a:gd name="T66" fmla="*/ 120 w 1421"/>
                  <a:gd name="T67" fmla="*/ 29 h 384"/>
                  <a:gd name="T68" fmla="*/ 131 w 1421"/>
                  <a:gd name="T69" fmla="*/ 25 h 384"/>
                  <a:gd name="T70" fmla="*/ 144 w 1421"/>
                  <a:gd name="T71" fmla="*/ 20 h 384"/>
                  <a:gd name="T72" fmla="*/ 157 w 1421"/>
                  <a:gd name="T73" fmla="*/ 16 h 384"/>
                  <a:gd name="T74" fmla="*/ 169 w 1421"/>
                  <a:gd name="T75" fmla="*/ 11 h 384"/>
                  <a:gd name="T76" fmla="*/ 180 w 1421"/>
                  <a:gd name="T77" fmla="*/ 6 h 384"/>
                  <a:gd name="T78" fmla="*/ 192 w 1421"/>
                  <a:gd name="T79" fmla="*/ 0 h 3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1" h="384">
                    <a:moveTo>
                      <a:pt x="1421" y="0"/>
                    </a:moveTo>
                    <a:lnTo>
                      <a:pt x="1412" y="0"/>
                    </a:lnTo>
                    <a:lnTo>
                      <a:pt x="1412" y="8"/>
                    </a:lnTo>
                    <a:lnTo>
                      <a:pt x="1404" y="8"/>
                    </a:lnTo>
                    <a:lnTo>
                      <a:pt x="1396" y="17"/>
                    </a:lnTo>
                    <a:lnTo>
                      <a:pt x="1388" y="17"/>
                    </a:lnTo>
                    <a:lnTo>
                      <a:pt x="1380" y="25"/>
                    </a:lnTo>
                    <a:lnTo>
                      <a:pt x="1372" y="25"/>
                    </a:lnTo>
                    <a:lnTo>
                      <a:pt x="1363" y="33"/>
                    </a:lnTo>
                    <a:lnTo>
                      <a:pt x="1355" y="41"/>
                    </a:lnTo>
                    <a:lnTo>
                      <a:pt x="1347" y="41"/>
                    </a:lnTo>
                    <a:lnTo>
                      <a:pt x="1339" y="41"/>
                    </a:lnTo>
                    <a:lnTo>
                      <a:pt x="1331" y="49"/>
                    </a:lnTo>
                    <a:lnTo>
                      <a:pt x="1323" y="49"/>
                    </a:lnTo>
                    <a:lnTo>
                      <a:pt x="1314" y="57"/>
                    </a:lnTo>
                    <a:lnTo>
                      <a:pt x="1306" y="66"/>
                    </a:lnTo>
                    <a:lnTo>
                      <a:pt x="1298" y="66"/>
                    </a:lnTo>
                    <a:lnTo>
                      <a:pt x="1290" y="74"/>
                    </a:lnTo>
                    <a:lnTo>
                      <a:pt x="1282" y="74"/>
                    </a:lnTo>
                    <a:lnTo>
                      <a:pt x="1274" y="82"/>
                    </a:lnTo>
                    <a:lnTo>
                      <a:pt x="1233" y="98"/>
                    </a:lnTo>
                    <a:lnTo>
                      <a:pt x="1192" y="123"/>
                    </a:lnTo>
                    <a:lnTo>
                      <a:pt x="1143" y="139"/>
                    </a:lnTo>
                    <a:lnTo>
                      <a:pt x="1102" y="156"/>
                    </a:lnTo>
                    <a:lnTo>
                      <a:pt x="1061" y="172"/>
                    </a:lnTo>
                    <a:lnTo>
                      <a:pt x="1020" y="188"/>
                    </a:lnTo>
                    <a:lnTo>
                      <a:pt x="980" y="205"/>
                    </a:lnTo>
                    <a:lnTo>
                      <a:pt x="939" y="221"/>
                    </a:lnTo>
                    <a:lnTo>
                      <a:pt x="898" y="237"/>
                    </a:lnTo>
                    <a:lnTo>
                      <a:pt x="857" y="254"/>
                    </a:lnTo>
                    <a:lnTo>
                      <a:pt x="816" y="262"/>
                    </a:lnTo>
                    <a:lnTo>
                      <a:pt x="767" y="278"/>
                    </a:lnTo>
                    <a:lnTo>
                      <a:pt x="726" y="286"/>
                    </a:lnTo>
                    <a:lnTo>
                      <a:pt x="686" y="294"/>
                    </a:lnTo>
                    <a:lnTo>
                      <a:pt x="645" y="311"/>
                    </a:lnTo>
                    <a:lnTo>
                      <a:pt x="604" y="319"/>
                    </a:lnTo>
                    <a:lnTo>
                      <a:pt x="555" y="327"/>
                    </a:lnTo>
                    <a:lnTo>
                      <a:pt x="514" y="335"/>
                    </a:lnTo>
                    <a:lnTo>
                      <a:pt x="473" y="343"/>
                    </a:lnTo>
                    <a:lnTo>
                      <a:pt x="432" y="352"/>
                    </a:lnTo>
                    <a:lnTo>
                      <a:pt x="383" y="352"/>
                    </a:lnTo>
                    <a:lnTo>
                      <a:pt x="343" y="360"/>
                    </a:lnTo>
                    <a:lnTo>
                      <a:pt x="302" y="368"/>
                    </a:lnTo>
                    <a:lnTo>
                      <a:pt x="261" y="368"/>
                    </a:lnTo>
                    <a:lnTo>
                      <a:pt x="220" y="376"/>
                    </a:lnTo>
                    <a:lnTo>
                      <a:pt x="171" y="376"/>
                    </a:lnTo>
                    <a:lnTo>
                      <a:pt x="130" y="376"/>
                    </a:lnTo>
                    <a:lnTo>
                      <a:pt x="89" y="376"/>
                    </a:lnTo>
                    <a:lnTo>
                      <a:pt x="49" y="384"/>
                    </a:lnTo>
                    <a:lnTo>
                      <a:pt x="0" y="384"/>
                    </a:lnTo>
                    <a:lnTo>
                      <a:pt x="49" y="384"/>
                    </a:lnTo>
                    <a:lnTo>
                      <a:pt x="98" y="376"/>
                    </a:lnTo>
                    <a:lnTo>
                      <a:pt x="147" y="376"/>
                    </a:lnTo>
                    <a:lnTo>
                      <a:pt x="204" y="376"/>
                    </a:lnTo>
                    <a:lnTo>
                      <a:pt x="253" y="368"/>
                    </a:lnTo>
                    <a:lnTo>
                      <a:pt x="302" y="368"/>
                    </a:lnTo>
                    <a:lnTo>
                      <a:pt x="351" y="360"/>
                    </a:lnTo>
                    <a:lnTo>
                      <a:pt x="400" y="352"/>
                    </a:lnTo>
                    <a:lnTo>
                      <a:pt x="449" y="343"/>
                    </a:lnTo>
                    <a:lnTo>
                      <a:pt x="498" y="335"/>
                    </a:lnTo>
                    <a:lnTo>
                      <a:pt x="547" y="327"/>
                    </a:lnTo>
                    <a:lnTo>
                      <a:pt x="596" y="319"/>
                    </a:lnTo>
                    <a:lnTo>
                      <a:pt x="637" y="311"/>
                    </a:lnTo>
                    <a:lnTo>
                      <a:pt x="686" y="294"/>
                    </a:lnTo>
                    <a:lnTo>
                      <a:pt x="735" y="286"/>
                    </a:lnTo>
                    <a:lnTo>
                      <a:pt x="784" y="270"/>
                    </a:lnTo>
                    <a:lnTo>
                      <a:pt x="833" y="254"/>
                    </a:lnTo>
                    <a:lnTo>
                      <a:pt x="882" y="245"/>
                    </a:lnTo>
                    <a:lnTo>
                      <a:pt x="922" y="229"/>
                    </a:lnTo>
                    <a:lnTo>
                      <a:pt x="971" y="213"/>
                    </a:lnTo>
                    <a:lnTo>
                      <a:pt x="1020" y="196"/>
                    </a:lnTo>
                    <a:lnTo>
                      <a:pt x="1061" y="172"/>
                    </a:lnTo>
                    <a:lnTo>
                      <a:pt x="1110" y="156"/>
                    </a:lnTo>
                    <a:lnTo>
                      <a:pt x="1159" y="139"/>
                    </a:lnTo>
                    <a:lnTo>
                      <a:pt x="1200" y="115"/>
                    </a:lnTo>
                    <a:lnTo>
                      <a:pt x="1249" y="90"/>
                    </a:lnTo>
                    <a:lnTo>
                      <a:pt x="1290" y="74"/>
                    </a:lnTo>
                    <a:lnTo>
                      <a:pt x="1331" y="49"/>
                    </a:lnTo>
                    <a:lnTo>
                      <a:pt x="1380" y="25"/>
                    </a:lnTo>
                    <a:lnTo>
                      <a:pt x="1421" y="0"/>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29" name="Freeform 46"/>
              <p:cNvSpPr>
                <a:spLocks noChangeArrowheads="1"/>
              </p:cNvSpPr>
              <p:nvPr/>
            </p:nvSpPr>
            <p:spPr bwMode="auto">
              <a:xfrm>
                <a:off x="3689" y="2001"/>
                <a:ext cx="48" cy="95"/>
              </a:xfrm>
              <a:custGeom>
                <a:avLst/>
                <a:gdLst>
                  <a:gd name="T0" fmla="*/ 11 w 130"/>
                  <a:gd name="T1" fmla="*/ 33 h 277"/>
                  <a:gd name="T2" fmla="*/ 10 w 130"/>
                  <a:gd name="T3" fmla="*/ 32 h 277"/>
                  <a:gd name="T4" fmla="*/ 10 w 130"/>
                  <a:gd name="T5" fmla="*/ 29 h 277"/>
                  <a:gd name="T6" fmla="*/ 10 w 130"/>
                  <a:gd name="T7" fmla="*/ 28 h 277"/>
                  <a:gd name="T8" fmla="*/ 9 w 130"/>
                  <a:gd name="T9" fmla="*/ 26 h 277"/>
                  <a:gd name="T10" fmla="*/ 9 w 130"/>
                  <a:gd name="T11" fmla="*/ 25 h 277"/>
                  <a:gd name="T12" fmla="*/ 7 w 130"/>
                  <a:gd name="T13" fmla="*/ 19 h 277"/>
                  <a:gd name="T14" fmla="*/ 7 w 130"/>
                  <a:gd name="T15" fmla="*/ 18 h 277"/>
                  <a:gd name="T16" fmla="*/ 7 w 130"/>
                  <a:gd name="T17" fmla="*/ 15 h 277"/>
                  <a:gd name="T18" fmla="*/ 6 w 130"/>
                  <a:gd name="T19" fmla="*/ 14 h 277"/>
                  <a:gd name="T20" fmla="*/ 4 w 130"/>
                  <a:gd name="T21" fmla="*/ 12 h 277"/>
                  <a:gd name="T22" fmla="*/ 3 w 130"/>
                  <a:gd name="T23" fmla="*/ 10 h 277"/>
                  <a:gd name="T24" fmla="*/ 3 w 130"/>
                  <a:gd name="T25" fmla="*/ 7 h 277"/>
                  <a:gd name="T26" fmla="*/ 2 w 130"/>
                  <a:gd name="T27" fmla="*/ 7 h 277"/>
                  <a:gd name="T28" fmla="*/ 2 w 130"/>
                  <a:gd name="T29" fmla="*/ 6 h 277"/>
                  <a:gd name="T30" fmla="*/ 2 w 130"/>
                  <a:gd name="T31" fmla="*/ 5 h 277"/>
                  <a:gd name="T32" fmla="*/ 2 w 130"/>
                  <a:gd name="T33" fmla="*/ 4 h 277"/>
                  <a:gd name="T34" fmla="*/ 1 w 130"/>
                  <a:gd name="T35" fmla="*/ 2 h 277"/>
                  <a:gd name="T36" fmla="*/ 0 w 130"/>
                  <a:gd name="T37" fmla="*/ 0 h 277"/>
                  <a:gd name="T38" fmla="*/ 1 w 130"/>
                  <a:gd name="T39" fmla="*/ 0 h 277"/>
                  <a:gd name="T40" fmla="*/ 2 w 130"/>
                  <a:gd name="T41" fmla="*/ 0 h 277"/>
                  <a:gd name="T42" fmla="*/ 4 w 130"/>
                  <a:gd name="T43" fmla="*/ 0 h 277"/>
                  <a:gd name="T44" fmla="*/ 6 w 130"/>
                  <a:gd name="T45" fmla="*/ 0 h 277"/>
                  <a:gd name="T46" fmla="*/ 7 w 130"/>
                  <a:gd name="T47" fmla="*/ 2 h 277"/>
                  <a:gd name="T48" fmla="*/ 9 w 130"/>
                  <a:gd name="T49" fmla="*/ 6 h 277"/>
                  <a:gd name="T50" fmla="*/ 10 w 130"/>
                  <a:gd name="T51" fmla="*/ 8 h 277"/>
                  <a:gd name="T52" fmla="*/ 10 w 130"/>
                  <a:gd name="T53" fmla="*/ 9 h 277"/>
                  <a:gd name="T54" fmla="*/ 7 w 130"/>
                  <a:gd name="T55" fmla="*/ 8 h 277"/>
                  <a:gd name="T56" fmla="*/ 7 w 130"/>
                  <a:gd name="T57" fmla="*/ 9 h 277"/>
                  <a:gd name="T58" fmla="*/ 8 w 130"/>
                  <a:gd name="T59" fmla="*/ 10 h 277"/>
                  <a:gd name="T60" fmla="*/ 10 w 130"/>
                  <a:gd name="T61" fmla="*/ 15 h 277"/>
                  <a:gd name="T62" fmla="*/ 13 w 130"/>
                  <a:gd name="T63" fmla="*/ 21 h 277"/>
                  <a:gd name="T64" fmla="*/ 13 w 130"/>
                  <a:gd name="T65" fmla="*/ 22 h 277"/>
                  <a:gd name="T66" fmla="*/ 13 w 130"/>
                  <a:gd name="T67" fmla="*/ 23 h 277"/>
                  <a:gd name="T68" fmla="*/ 13 w 130"/>
                  <a:gd name="T69" fmla="*/ 24 h 277"/>
                  <a:gd name="T70" fmla="*/ 13 w 130"/>
                  <a:gd name="T71" fmla="*/ 25 h 277"/>
                  <a:gd name="T72" fmla="*/ 14 w 130"/>
                  <a:gd name="T73" fmla="*/ 27 h 277"/>
                  <a:gd name="T74" fmla="*/ 17 w 130"/>
                  <a:gd name="T75" fmla="*/ 31 h 277"/>
                  <a:gd name="T76" fmla="*/ 18 w 130"/>
                  <a:gd name="T77" fmla="*/ 33 h 277"/>
                  <a:gd name="T78" fmla="*/ 17 w 130"/>
                  <a:gd name="T79" fmla="*/ 33 h 277"/>
                  <a:gd name="T80" fmla="*/ 16 w 130"/>
                  <a:gd name="T81" fmla="*/ 33 h 277"/>
                  <a:gd name="T82" fmla="*/ 11 w 130"/>
                  <a:gd name="T83" fmla="*/ 33 h 2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0" h="277">
                    <a:moveTo>
                      <a:pt x="81" y="277"/>
                    </a:moveTo>
                    <a:lnTo>
                      <a:pt x="73" y="269"/>
                    </a:lnTo>
                    <a:lnTo>
                      <a:pt x="73" y="245"/>
                    </a:lnTo>
                    <a:lnTo>
                      <a:pt x="73" y="236"/>
                    </a:lnTo>
                    <a:lnTo>
                      <a:pt x="65" y="220"/>
                    </a:lnTo>
                    <a:lnTo>
                      <a:pt x="65" y="212"/>
                    </a:lnTo>
                    <a:lnTo>
                      <a:pt x="49" y="163"/>
                    </a:lnTo>
                    <a:lnTo>
                      <a:pt x="49" y="155"/>
                    </a:lnTo>
                    <a:lnTo>
                      <a:pt x="49" y="130"/>
                    </a:lnTo>
                    <a:lnTo>
                      <a:pt x="40" y="122"/>
                    </a:lnTo>
                    <a:lnTo>
                      <a:pt x="32" y="106"/>
                    </a:lnTo>
                    <a:lnTo>
                      <a:pt x="24" y="81"/>
                    </a:lnTo>
                    <a:lnTo>
                      <a:pt x="24" y="57"/>
                    </a:lnTo>
                    <a:lnTo>
                      <a:pt x="16" y="57"/>
                    </a:lnTo>
                    <a:lnTo>
                      <a:pt x="16" y="49"/>
                    </a:lnTo>
                    <a:lnTo>
                      <a:pt x="16" y="40"/>
                    </a:lnTo>
                    <a:lnTo>
                      <a:pt x="16" y="32"/>
                    </a:lnTo>
                    <a:lnTo>
                      <a:pt x="8" y="16"/>
                    </a:lnTo>
                    <a:lnTo>
                      <a:pt x="0" y="0"/>
                    </a:lnTo>
                    <a:lnTo>
                      <a:pt x="8" y="0"/>
                    </a:lnTo>
                    <a:lnTo>
                      <a:pt x="16" y="0"/>
                    </a:lnTo>
                    <a:lnTo>
                      <a:pt x="32" y="0"/>
                    </a:lnTo>
                    <a:lnTo>
                      <a:pt x="40" y="0"/>
                    </a:lnTo>
                    <a:lnTo>
                      <a:pt x="49" y="16"/>
                    </a:lnTo>
                    <a:lnTo>
                      <a:pt x="65" y="49"/>
                    </a:lnTo>
                    <a:lnTo>
                      <a:pt x="73" y="65"/>
                    </a:lnTo>
                    <a:lnTo>
                      <a:pt x="73" y="73"/>
                    </a:lnTo>
                    <a:lnTo>
                      <a:pt x="49" y="65"/>
                    </a:lnTo>
                    <a:lnTo>
                      <a:pt x="49" y="73"/>
                    </a:lnTo>
                    <a:lnTo>
                      <a:pt x="57" y="81"/>
                    </a:lnTo>
                    <a:lnTo>
                      <a:pt x="73" y="130"/>
                    </a:lnTo>
                    <a:lnTo>
                      <a:pt x="98" y="179"/>
                    </a:lnTo>
                    <a:lnTo>
                      <a:pt x="98" y="187"/>
                    </a:lnTo>
                    <a:lnTo>
                      <a:pt x="98" y="196"/>
                    </a:lnTo>
                    <a:lnTo>
                      <a:pt x="98" y="204"/>
                    </a:lnTo>
                    <a:lnTo>
                      <a:pt x="98" y="212"/>
                    </a:lnTo>
                    <a:lnTo>
                      <a:pt x="106" y="228"/>
                    </a:lnTo>
                    <a:lnTo>
                      <a:pt x="122" y="261"/>
                    </a:lnTo>
                    <a:lnTo>
                      <a:pt x="130" y="277"/>
                    </a:lnTo>
                    <a:lnTo>
                      <a:pt x="122" y="277"/>
                    </a:lnTo>
                    <a:lnTo>
                      <a:pt x="114" y="277"/>
                    </a:lnTo>
                    <a:lnTo>
                      <a:pt x="81" y="277"/>
                    </a:lnTo>
                    <a:close/>
                  </a:path>
                </a:pathLst>
              </a:custGeom>
              <a:solidFill>
                <a:srgbClr val="E2E17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30" name="Freeform 47"/>
              <p:cNvSpPr>
                <a:spLocks noChangeArrowheads="1"/>
              </p:cNvSpPr>
              <p:nvPr/>
            </p:nvSpPr>
            <p:spPr bwMode="auto">
              <a:xfrm>
                <a:off x="3728" y="2040"/>
                <a:ext cx="81" cy="239"/>
              </a:xfrm>
              <a:custGeom>
                <a:avLst/>
                <a:gdLst>
                  <a:gd name="T0" fmla="*/ 2 w 220"/>
                  <a:gd name="T1" fmla="*/ 1 h 702"/>
                  <a:gd name="T2" fmla="*/ 4 w 220"/>
                  <a:gd name="T3" fmla="*/ 6 h 702"/>
                  <a:gd name="T4" fmla="*/ 10 w 220"/>
                  <a:gd name="T5" fmla="*/ 14 h 702"/>
                  <a:gd name="T6" fmla="*/ 11 w 220"/>
                  <a:gd name="T7" fmla="*/ 16 h 702"/>
                  <a:gd name="T8" fmla="*/ 12 w 220"/>
                  <a:gd name="T9" fmla="*/ 21 h 702"/>
                  <a:gd name="T10" fmla="*/ 13 w 220"/>
                  <a:gd name="T11" fmla="*/ 23 h 702"/>
                  <a:gd name="T12" fmla="*/ 14 w 220"/>
                  <a:gd name="T13" fmla="*/ 25 h 702"/>
                  <a:gd name="T14" fmla="*/ 15 w 220"/>
                  <a:gd name="T15" fmla="*/ 27 h 702"/>
                  <a:gd name="T16" fmla="*/ 15 w 220"/>
                  <a:gd name="T17" fmla="*/ 28 h 702"/>
                  <a:gd name="T18" fmla="*/ 18 w 220"/>
                  <a:gd name="T19" fmla="*/ 31 h 702"/>
                  <a:gd name="T20" fmla="*/ 18 w 220"/>
                  <a:gd name="T21" fmla="*/ 33 h 702"/>
                  <a:gd name="T22" fmla="*/ 21 w 220"/>
                  <a:gd name="T23" fmla="*/ 41 h 702"/>
                  <a:gd name="T24" fmla="*/ 22 w 220"/>
                  <a:gd name="T25" fmla="*/ 45 h 702"/>
                  <a:gd name="T26" fmla="*/ 24 w 220"/>
                  <a:gd name="T27" fmla="*/ 50 h 702"/>
                  <a:gd name="T28" fmla="*/ 24 w 220"/>
                  <a:gd name="T29" fmla="*/ 52 h 702"/>
                  <a:gd name="T30" fmla="*/ 25 w 220"/>
                  <a:gd name="T31" fmla="*/ 54 h 702"/>
                  <a:gd name="T32" fmla="*/ 24 w 220"/>
                  <a:gd name="T33" fmla="*/ 53 h 702"/>
                  <a:gd name="T34" fmla="*/ 25 w 220"/>
                  <a:gd name="T35" fmla="*/ 56 h 702"/>
                  <a:gd name="T36" fmla="*/ 27 w 220"/>
                  <a:gd name="T37" fmla="*/ 59 h 702"/>
                  <a:gd name="T38" fmla="*/ 25 w 220"/>
                  <a:gd name="T39" fmla="*/ 58 h 702"/>
                  <a:gd name="T40" fmla="*/ 27 w 220"/>
                  <a:gd name="T41" fmla="*/ 60 h 702"/>
                  <a:gd name="T42" fmla="*/ 28 w 220"/>
                  <a:gd name="T43" fmla="*/ 63 h 702"/>
                  <a:gd name="T44" fmla="*/ 27 w 220"/>
                  <a:gd name="T45" fmla="*/ 63 h 702"/>
                  <a:gd name="T46" fmla="*/ 28 w 220"/>
                  <a:gd name="T47" fmla="*/ 66 h 702"/>
                  <a:gd name="T48" fmla="*/ 29 w 220"/>
                  <a:gd name="T49" fmla="*/ 70 h 702"/>
                  <a:gd name="T50" fmla="*/ 29 w 220"/>
                  <a:gd name="T51" fmla="*/ 72 h 702"/>
                  <a:gd name="T52" fmla="*/ 30 w 220"/>
                  <a:gd name="T53" fmla="*/ 76 h 702"/>
                  <a:gd name="T54" fmla="*/ 30 w 220"/>
                  <a:gd name="T55" fmla="*/ 79 h 702"/>
                  <a:gd name="T56" fmla="*/ 30 w 220"/>
                  <a:gd name="T57" fmla="*/ 80 h 702"/>
                  <a:gd name="T58" fmla="*/ 30 w 220"/>
                  <a:gd name="T59" fmla="*/ 79 h 702"/>
                  <a:gd name="T60" fmla="*/ 30 w 220"/>
                  <a:gd name="T61" fmla="*/ 79 h 702"/>
                  <a:gd name="T62" fmla="*/ 30 w 220"/>
                  <a:gd name="T63" fmla="*/ 80 h 702"/>
                  <a:gd name="T64" fmla="*/ 29 w 220"/>
                  <a:gd name="T65" fmla="*/ 80 h 702"/>
                  <a:gd name="T66" fmla="*/ 29 w 220"/>
                  <a:gd name="T67" fmla="*/ 80 h 702"/>
                  <a:gd name="T68" fmla="*/ 28 w 220"/>
                  <a:gd name="T69" fmla="*/ 76 h 702"/>
                  <a:gd name="T70" fmla="*/ 27 w 220"/>
                  <a:gd name="T71" fmla="*/ 73 h 702"/>
                  <a:gd name="T72" fmla="*/ 25 w 220"/>
                  <a:gd name="T73" fmla="*/ 69 h 702"/>
                  <a:gd name="T74" fmla="*/ 24 w 220"/>
                  <a:gd name="T75" fmla="*/ 68 h 702"/>
                  <a:gd name="T76" fmla="*/ 24 w 220"/>
                  <a:gd name="T77" fmla="*/ 69 h 702"/>
                  <a:gd name="T78" fmla="*/ 24 w 220"/>
                  <a:gd name="T79" fmla="*/ 69 h 702"/>
                  <a:gd name="T80" fmla="*/ 23 w 220"/>
                  <a:gd name="T81" fmla="*/ 70 h 702"/>
                  <a:gd name="T82" fmla="*/ 23 w 220"/>
                  <a:gd name="T83" fmla="*/ 70 h 702"/>
                  <a:gd name="T84" fmla="*/ 22 w 220"/>
                  <a:gd name="T85" fmla="*/ 67 h 702"/>
                  <a:gd name="T86" fmla="*/ 21 w 220"/>
                  <a:gd name="T87" fmla="*/ 64 h 702"/>
                  <a:gd name="T88" fmla="*/ 20 w 220"/>
                  <a:gd name="T89" fmla="*/ 63 h 702"/>
                  <a:gd name="T90" fmla="*/ 20 w 220"/>
                  <a:gd name="T91" fmla="*/ 61 h 702"/>
                  <a:gd name="T92" fmla="*/ 18 w 220"/>
                  <a:gd name="T93" fmla="*/ 56 h 702"/>
                  <a:gd name="T94" fmla="*/ 18 w 220"/>
                  <a:gd name="T95" fmla="*/ 54 h 702"/>
                  <a:gd name="T96" fmla="*/ 17 w 220"/>
                  <a:gd name="T97" fmla="*/ 51 h 702"/>
                  <a:gd name="T98" fmla="*/ 18 w 220"/>
                  <a:gd name="T99" fmla="*/ 50 h 702"/>
                  <a:gd name="T100" fmla="*/ 19 w 220"/>
                  <a:gd name="T101" fmla="*/ 53 h 702"/>
                  <a:gd name="T102" fmla="*/ 18 w 220"/>
                  <a:gd name="T103" fmla="*/ 51 h 702"/>
                  <a:gd name="T104" fmla="*/ 19 w 220"/>
                  <a:gd name="T105" fmla="*/ 52 h 702"/>
                  <a:gd name="T106" fmla="*/ 20 w 220"/>
                  <a:gd name="T107" fmla="*/ 51 h 702"/>
                  <a:gd name="T108" fmla="*/ 22 w 220"/>
                  <a:gd name="T109" fmla="*/ 51 h 702"/>
                  <a:gd name="T110" fmla="*/ 21 w 220"/>
                  <a:gd name="T111" fmla="*/ 45 h 702"/>
                  <a:gd name="T112" fmla="*/ 17 w 220"/>
                  <a:gd name="T113" fmla="*/ 35 h 702"/>
                  <a:gd name="T114" fmla="*/ 12 w 220"/>
                  <a:gd name="T115" fmla="*/ 25 h 702"/>
                  <a:gd name="T116" fmla="*/ 1 w 220"/>
                  <a:gd name="T117" fmla="*/ 2 h 702"/>
                  <a:gd name="T118" fmla="*/ 1 w 220"/>
                  <a:gd name="T119" fmla="*/ 0 h 7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0" h="702">
                    <a:moveTo>
                      <a:pt x="8" y="0"/>
                    </a:moveTo>
                    <a:lnTo>
                      <a:pt x="16" y="8"/>
                    </a:lnTo>
                    <a:lnTo>
                      <a:pt x="32" y="33"/>
                    </a:lnTo>
                    <a:lnTo>
                      <a:pt x="32" y="49"/>
                    </a:lnTo>
                    <a:lnTo>
                      <a:pt x="57" y="98"/>
                    </a:lnTo>
                    <a:lnTo>
                      <a:pt x="73" y="122"/>
                    </a:lnTo>
                    <a:lnTo>
                      <a:pt x="73" y="139"/>
                    </a:lnTo>
                    <a:lnTo>
                      <a:pt x="81" y="139"/>
                    </a:lnTo>
                    <a:lnTo>
                      <a:pt x="90" y="171"/>
                    </a:lnTo>
                    <a:lnTo>
                      <a:pt x="90" y="180"/>
                    </a:lnTo>
                    <a:lnTo>
                      <a:pt x="98" y="188"/>
                    </a:lnTo>
                    <a:lnTo>
                      <a:pt x="98" y="196"/>
                    </a:lnTo>
                    <a:lnTo>
                      <a:pt x="106" y="220"/>
                    </a:lnTo>
                    <a:lnTo>
                      <a:pt x="106" y="212"/>
                    </a:lnTo>
                    <a:lnTo>
                      <a:pt x="106" y="220"/>
                    </a:lnTo>
                    <a:lnTo>
                      <a:pt x="114" y="229"/>
                    </a:lnTo>
                    <a:lnTo>
                      <a:pt x="114" y="237"/>
                    </a:lnTo>
                    <a:lnTo>
                      <a:pt x="114" y="245"/>
                    </a:lnTo>
                    <a:lnTo>
                      <a:pt x="122" y="261"/>
                    </a:lnTo>
                    <a:lnTo>
                      <a:pt x="130" y="269"/>
                    </a:lnTo>
                    <a:lnTo>
                      <a:pt x="122" y="261"/>
                    </a:lnTo>
                    <a:lnTo>
                      <a:pt x="130" y="286"/>
                    </a:lnTo>
                    <a:lnTo>
                      <a:pt x="147" y="335"/>
                    </a:lnTo>
                    <a:lnTo>
                      <a:pt x="155" y="351"/>
                    </a:lnTo>
                    <a:lnTo>
                      <a:pt x="155" y="367"/>
                    </a:lnTo>
                    <a:lnTo>
                      <a:pt x="163" y="392"/>
                    </a:lnTo>
                    <a:lnTo>
                      <a:pt x="171" y="416"/>
                    </a:lnTo>
                    <a:lnTo>
                      <a:pt x="179" y="433"/>
                    </a:lnTo>
                    <a:lnTo>
                      <a:pt x="179" y="441"/>
                    </a:lnTo>
                    <a:lnTo>
                      <a:pt x="179" y="449"/>
                    </a:lnTo>
                    <a:lnTo>
                      <a:pt x="188" y="457"/>
                    </a:lnTo>
                    <a:lnTo>
                      <a:pt x="188" y="466"/>
                    </a:lnTo>
                    <a:lnTo>
                      <a:pt x="188" y="457"/>
                    </a:lnTo>
                    <a:lnTo>
                      <a:pt x="179" y="457"/>
                    </a:lnTo>
                    <a:lnTo>
                      <a:pt x="188" y="474"/>
                    </a:lnTo>
                    <a:lnTo>
                      <a:pt x="188" y="482"/>
                    </a:lnTo>
                    <a:lnTo>
                      <a:pt x="188" y="490"/>
                    </a:lnTo>
                    <a:lnTo>
                      <a:pt x="196" y="506"/>
                    </a:lnTo>
                    <a:lnTo>
                      <a:pt x="196" y="498"/>
                    </a:lnTo>
                    <a:lnTo>
                      <a:pt x="188" y="498"/>
                    </a:lnTo>
                    <a:lnTo>
                      <a:pt x="196" y="498"/>
                    </a:lnTo>
                    <a:lnTo>
                      <a:pt x="196" y="515"/>
                    </a:lnTo>
                    <a:lnTo>
                      <a:pt x="196" y="523"/>
                    </a:lnTo>
                    <a:lnTo>
                      <a:pt x="204" y="539"/>
                    </a:lnTo>
                    <a:lnTo>
                      <a:pt x="204" y="547"/>
                    </a:lnTo>
                    <a:lnTo>
                      <a:pt x="196" y="539"/>
                    </a:lnTo>
                    <a:lnTo>
                      <a:pt x="196" y="547"/>
                    </a:lnTo>
                    <a:lnTo>
                      <a:pt x="204" y="572"/>
                    </a:lnTo>
                    <a:lnTo>
                      <a:pt x="212" y="596"/>
                    </a:lnTo>
                    <a:lnTo>
                      <a:pt x="212" y="604"/>
                    </a:lnTo>
                    <a:lnTo>
                      <a:pt x="212" y="613"/>
                    </a:lnTo>
                    <a:lnTo>
                      <a:pt x="212" y="621"/>
                    </a:lnTo>
                    <a:lnTo>
                      <a:pt x="212" y="637"/>
                    </a:lnTo>
                    <a:lnTo>
                      <a:pt x="220" y="653"/>
                    </a:lnTo>
                    <a:lnTo>
                      <a:pt x="220" y="670"/>
                    </a:lnTo>
                    <a:lnTo>
                      <a:pt x="220" y="678"/>
                    </a:lnTo>
                    <a:lnTo>
                      <a:pt x="220" y="686"/>
                    </a:lnTo>
                    <a:lnTo>
                      <a:pt x="220" y="694"/>
                    </a:lnTo>
                    <a:lnTo>
                      <a:pt x="220" y="686"/>
                    </a:lnTo>
                    <a:lnTo>
                      <a:pt x="220" y="678"/>
                    </a:lnTo>
                    <a:lnTo>
                      <a:pt x="220" y="670"/>
                    </a:lnTo>
                    <a:lnTo>
                      <a:pt x="220" y="678"/>
                    </a:lnTo>
                    <a:lnTo>
                      <a:pt x="220" y="686"/>
                    </a:lnTo>
                    <a:lnTo>
                      <a:pt x="220" y="694"/>
                    </a:lnTo>
                    <a:lnTo>
                      <a:pt x="220" y="702"/>
                    </a:lnTo>
                    <a:lnTo>
                      <a:pt x="212" y="694"/>
                    </a:lnTo>
                    <a:lnTo>
                      <a:pt x="212" y="686"/>
                    </a:lnTo>
                    <a:lnTo>
                      <a:pt x="212" y="694"/>
                    </a:lnTo>
                    <a:lnTo>
                      <a:pt x="204" y="678"/>
                    </a:lnTo>
                    <a:lnTo>
                      <a:pt x="204" y="653"/>
                    </a:lnTo>
                    <a:lnTo>
                      <a:pt x="196" y="637"/>
                    </a:lnTo>
                    <a:lnTo>
                      <a:pt x="196" y="629"/>
                    </a:lnTo>
                    <a:lnTo>
                      <a:pt x="188" y="613"/>
                    </a:lnTo>
                    <a:lnTo>
                      <a:pt x="188" y="596"/>
                    </a:lnTo>
                    <a:lnTo>
                      <a:pt x="188" y="588"/>
                    </a:lnTo>
                    <a:lnTo>
                      <a:pt x="179" y="588"/>
                    </a:lnTo>
                    <a:lnTo>
                      <a:pt x="179" y="580"/>
                    </a:lnTo>
                    <a:lnTo>
                      <a:pt x="179" y="596"/>
                    </a:lnTo>
                    <a:lnTo>
                      <a:pt x="179" y="604"/>
                    </a:lnTo>
                    <a:lnTo>
                      <a:pt x="179" y="596"/>
                    </a:lnTo>
                    <a:lnTo>
                      <a:pt x="171" y="596"/>
                    </a:lnTo>
                    <a:lnTo>
                      <a:pt x="171" y="604"/>
                    </a:lnTo>
                    <a:lnTo>
                      <a:pt x="171" y="613"/>
                    </a:lnTo>
                    <a:lnTo>
                      <a:pt x="171" y="604"/>
                    </a:lnTo>
                    <a:lnTo>
                      <a:pt x="163" y="588"/>
                    </a:lnTo>
                    <a:lnTo>
                      <a:pt x="163" y="580"/>
                    </a:lnTo>
                    <a:lnTo>
                      <a:pt x="163" y="572"/>
                    </a:lnTo>
                    <a:lnTo>
                      <a:pt x="155" y="555"/>
                    </a:lnTo>
                    <a:lnTo>
                      <a:pt x="155" y="547"/>
                    </a:lnTo>
                    <a:lnTo>
                      <a:pt x="147" y="539"/>
                    </a:lnTo>
                    <a:lnTo>
                      <a:pt x="147" y="531"/>
                    </a:lnTo>
                    <a:lnTo>
                      <a:pt x="147" y="523"/>
                    </a:lnTo>
                    <a:lnTo>
                      <a:pt x="139" y="506"/>
                    </a:lnTo>
                    <a:lnTo>
                      <a:pt x="130" y="482"/>
                    </a:lnTo>
                    <a:lnTo>
                      <a:pt x="130" y="474"/>
                    </a:lnTo>
                    <a:lnTo>
                      <a:pt x="130" y="466"/>
                    </a:lnTo>
                    <a:lnTo>
                      <a:pt x="130" y="449"/>
                    </a:lnTo>
                    <a:lnTo>
                      <a:pt x="122" y="441"/>
                    </a:lnTo>
                    <a:lnTo>
                      <a:pt x="122" y="433"/>
                    </a:lnTo>
                    <a:lnTo>
                      <a:pt x="130" y="433"/>
                    </a:lnTo>
                    <a:lnTo>
                      <a:pt x="130" y="449"/>
                    </a:lnTo>
                    <a:lnTo>
                      <a:pt x="139" y="457"/>
                    </a:lnTo>
                    <a:lnTo>
                      <a:pt x="139" y="449"/>
                    </a:lnTo>
                    <a:lnTo>
                      <a:pt x="130" y="441"/>
                    </a:lnTo>
                    <a:lnTo>
                      <a:pt x="139" y="441"/>
                    </a:lnTo>
                    <a:lnTo>
                      <a:pt x="139" y="449"/>
                    </a:lnTo>
                    <a:lnTo>
                      <a:pt x="147" y="449"/>
                    </a:lnTo>
                    <a:lnTo>
                      <a:pt x="147" y="441"/>
                    </a:lnTo>
                    <a:lnTo>
                      <a:pt x="155" y="441"/>
                    </a:lnTo>
                    <a:lnTo>
                      <a:pt x="163" y="441"/>
                    </a:lnTo>
                    <a:lnTo>
                      <a:pt x="155" y="400"/>
                    </a:lnTo>
                    <a:lnTo>
                      <a:pt x="155" y="384"/>
                    </a:lnTo>
                    <a:lnTo>
                      <a:pt x="139" y="359"/>
                    </a:lnTo>
                    <a:lnTo>
                      <a:pt x="122" y="302"/>
                    </a:lnTo>
                    <a:lnTo>
                      <a:pt x="106" y="245"/>
                    </a:lnTo>
                    <a:lnTo>
                      <a:pt x="90" y="212"/>
                    </a:lnTo>
                    <a:lnTo>
                      <a:pt x="81" y="180"/>
                    </a:lnTo>
                    <a:lnTo>
                      <a:pt x="8" y="16"/>
                    </a:lnTo>
                    <a:lnTo>
                      <a:pt x="0" y="0"/>
                    </a:lnTo>
                    <a:lnTo>
                      <a:pt x="8" y="0"/>
                    </a:lnTo>
                    <a:close/>
                  </a:path>
                </a:pathLst>
              </a:custGeom>
              <a:solidFill>
                <a:srgbClr val="C0AB79"/>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31" name="Freeform 48"/>
              <p:cNvSpPr>
                <a:spLocks noChangeArrowheads="1"/>
              </p:cNvSpPr>
              <p:nvPr/>
            </p:nvSpPr>
            <p:spPr bwMode="auto">
              <a:xfrm>
                <a:off x="2880" y="2068"/>
                <a:ext cx="178" cy="50"/>
              </a:xfrm>
              <a:custGeom>
                <a:avLst/>
                <a:gdLst>
                  <a:gd name="T0" fmla="*/ 17 w 482"/>
                  <a:gd name="T1" fmla="*/ 4 h 147"/>
                  <a:gd name="T2" fmla="*/ 18 w 482"/>
                  <a:gd name="T3" fmla="*/ 3 h 147"/>
                  <a:gd name="T4" fmla="*/ 17 w 482"/>
                  <a:gd name="T5" fmla="*/ 2 h 147"/>
                  <a:gd name="T6" fmla="*/ 13 w 482"/>
                  <a:gd name="T7" fmla="*/ 2 h 147"/>
                  <a:gd name="T8" fmla="*/ 8 w 482"/>
                  <a:gd name="T9" fmla="*/ 5 h 147"/>
                  <a:gd name="T10" fmla="*/ 4 w 482"/>
                  <a:gd name="T11" fmla="*/ 5 h 147"/>
                  <a:gd name="T12" fmla="*/ 3 w 482"/>
                  <a:gd name="T13" fmla="*/ 6 h 147"/>
                  <a:gd name="T14" fmla="*/ 0 w 482"/>
                  <a:gd name="T15" fmla="*/ 7 h 147"/>
                  <a:gd name="T16" fmla="*/ 2 w 482"/>
                  <a:gd name="T17" fmla="*/ 6 h 147"/>
                  <a:gd name="T18" fmla="*/ 2 w 482"/>
                  <a:gd name="T19" fmla="*/ 3 h 147"/>
                  <a:gd name="T20" fmla="*/ 7 w 482"/>
                  <a:gd name="T21" fmla="*/ 2 h 147"/>
                  <a:gd name="T22" fmla="*/ 13 w 482"/>
                  <a:gd name="T23" fmla="*/ 0 h 147"/>
                  <a:gd name="T24" fmla="*/ 19 w 482"/>
                  <a:gd name="T25" fmla="*/ 0 h 147"/>
                  <a:gd name="T26" fmla="*/ 22 w 482"/>
                  <a:gd name="T27" fmla="*/ 0 h 147"/>
                  <a:gd name="T28" fmla="*/ 25 w 482"/>
                  <a:gd name="T29" fmla="*/ 1 h 147"/>
                  <a:gd name="T30" fmla="*/ 29 w 482"/>
                  <a:gd name="T31" fmla="*/ 1 h 147"/>
                  <a:gd name="T32" fmla="*/ 32 w 482"/>
                  <a:gd name="T33" fmla="*/ 3 h 147"/>
                  <a:gd name="T34" fmla="*/ 34 w 482"/>
                  <a:gd name="T35" fmla="*/ 4 h 147"/>
                  <a:gd name="T36" fmla="*/ 40 w 482"/>
                  <a:gd name="T37" fmla="*/ 6 h 147"/>
                  <a:gd name="T38" fmla="*/ 44 w 482"/>
                  <a:gd name="T39" fmla="*/ 7 h 147"/>
                  <a:gd name="T40" fmla="*/ 47 w 482"/>
                  <a:gd name="T41" fmla="*/ 9 h 147"/>
                  <a:gd name="T42" fmla="*/ 54 w 482"/>
                  <a:gd name="T43" fmla="*/ 10 h 147"/>
                  <a:gd name="T44" fmla="*/ 57 w 482"/>
                  <a:gd name="T45" fmla="*/ 11 h 147"/>
                  <a:gd name="T46" fmla="*/ 57 w 482"/>
                  <a:gd name="T47" fmla="*/ 13 h 147"/>
                  <a:gd name="T48" fmla="*/ 60 w 482"/>
                  <a:gd name="T49" fmla="*/ 13 h 147"/>
                  <a:gd name="T50" fmla="*/ 64 w 482"/>
                  <a:gd name="T51" fmla="*/ 14 h 147"/>
                  <a:gd name="T52" fmla="*/ 66 w 482"/>
                  <a:gd name="T53" fmla="*/ 15 h 147"/>
                  <a:gd name="T54" fmla="*/ 62 w 482"/>
                  <a:gd name="T55" fmla="*/ 16 h 147"/>
                  <a:gd name="T56" fmla="*/ 58 w 482"/>
                  <a:gd name="T57" fmla="*/ 17 h 147"/>
                  <a:gd name="T58" fmla="*/ 52 w 482"/>
                  <a:gd name="T59" fmla="*/ 16 h 147"/>
                  <a:gd name="T60" fmla="*/ 48 w 482"/>
                  <a:gd name="T61" fmla="*/ 17 h 147"/>
                  <a:gd name="T62" fmla="*/ 44 w 482"/>
                  <a:gd name="T63" fmla="*/ 17 h 147"/>
                  <a:gd name="T64" fmla="*/ 48 w 482"/>
                  <a:gd name="T65" fmla="*/ 15 h 147"/>
                  <a:gd name="T66" fmla="*/ 47 w 482"/>
                  <a:gd name="T67" fmla="*/ 13 h 147"/>
                  <a:gd name="T68" fmla="*/ 43 w 482"/>
                  <a:gd name="T69" fmla="*/ 12 h 147"/>
                  <a:gd name="T70" fmla="*/ 39 w 482"/>
                  <a:gd name="T71" fmla="*/ 11 h 147"/>
                  <a:gd name="T72" fmla="*/ 38 w 482"/>
                  <a:gd name="T73" fmla="*/ 9 h 147"/>
                  <a:gd name="T74" fmla="*/ 37 w 482"/>
                  <a:gd name="T75" fmla="*/ 7 h 147"/>
                  <a:gd name="T76" fmla="*/ 31 w 482"/>
                  <a:gd name="T77" fmla="*/ 7 h 147"/>
                  <a:gd name="T78" fmla="*/ 27 w 482"/>
                  <a:gd name="T79" fmla="*/ 6 h 147"/>
                  <a:gd name="T80" fmla="*/ 22 w 482"/>
                  <a:gd name="T81" fmla="*/ 5 h 147"/>
                  <a:gd name="T82" fmla="*/ 18 w 482"/>
                  <a:gd name="T83" fmla="*/ 5 h 1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82" h="147">
                    <a:moveTo>
                      <a:pt x="114" y="32"/>
                    </a:moveTo>
                    <a:lnTo>
                      <a:pt x="122" y="32"/>
                    </a:lnTo>
                    <a:lnTo>
                      <a:pt x="139" y="24"/>
                    </a:lnTo>
                    <a:lnTo>
                      <a:pt x="130" y="24"/>
                    </a:lnTo>
                    <a:lnTo>
                      <a:pt x="130" y="16"/>
                    </a:lnTo>
                    <a:lnTo>
                      <a:pt x="122" y="16"/>
                    </a:lnTo>
                    <a:lnTo>
                      <a:pt x="106" y="16"/>
                    </a:lnTo>
                    <a:lnTo>
                      <a:pt x="98" y="16"/>
                    </a:lnTo>
                    <a:lnTo>
                      <a:pt x="81" y="24"/>
                    </a:lnTo>
                    <a:lnTo>
                      <a:pt x="57" y="40"/>
                    </a:lnTo>
                    <a:lnTo>
                      <a:pt x="41" y="40"/>
                    </a:lnTo>
                    <a:lnTo>
                      <a:pt x="32" y="40"/>
                    </a:lnTo>
                    <a:lnTo>
                      <a:pt x="32" y="49"/>
                    </a:lnTo>
                    <a:lnTo>
                      <a:pt x="24" y="57"/>
                    </a:lnTo>
                    <a:lnTo>
                      <a:pt x="16" y="57"/>
                    </a:lnTo>
                    <a:lnTo>
                      <a:pt x="0" y="65"/>
                    </a:lnTo>
                    <a:lnTo>
                      <a:pt x="8" y="57"/>
                    </a:lnTo>
                    <a:lnTo>
                      <a:pt x="16" y="49"/>
                    </a:lnTo>
                    <a:lnTo>
                      <a:pt x="16" y="32"/>
                    </a:lnTo>
                    <a:lnTo>
                      <a:pt x="16" y="24"/>
                    </a:lnTo>
                    <a:lnTo>
                      <a:pt x="24" y="24"/>
                    </a:lnTo>
                    <a:lnTo>
                      <a:pt x="49" y="16"/>
                    </a:lnTo>
                    <a:lnTo>
                      <a:pt x="81" y="8"/>
                    </a:lnTo>
                    <a:lnTo>
                      <a:pt x="98" y="0"/>
                    </a:lnTo>
                    <a:lnTo>
                      <a:pt x="122" y="0"/>
                    </a:lnTo>
                    <a:lnTo>
                      <a:pt x="139" y="0"/>
                    </a:lnTo>
                    <a:lnTo>
                      <a:pt x="147" y="0"/>
                    </a:lnTo>
                    <a:lnTo>
                      <a:pt x="163" y="0"/>
                    </a:lnTo>
                    <a:lnTo>
                      <a:pt x="179" y="8"/>
                    </a:lnTo>
                    <a:lnTo>
                      <a:pt x="188" y="8"/>
                    </a:lnTo>
                    <a:lnTo>
                      <a:pt x="204" y="8"/>
                    </a:lnTo>
                    <a:lnTo>
                      <a:pt x="212" y="8"/>
                    </a:lnTo>
                    <a:lnTo>
                      <a:pt x="220" y="16"/>
                    </a:lnTo>
                    <a:lnTo>
                      <a:pt x="237" y="24"/>
                    </a:lnTo>
                    <a:lnTo>
                      <a:pt x="245" y="32"/>
                    </a:lnTo>
                    <a:lnTo>
                      <a:pt x="253" y="32"/>
                    </a:lnTo>
                    <a:lnTo>
                      <a:pt x="269" y="40"/>
                    </a:lnTo>
                    <a:lnTo>
                      <a:pt x="294" y="49"/>
                    </a:lnTo>
                    <a:lnTo>
                      <a:pt x="318" y="57"/>
                    </a:lnTo>
                    <a:lnTo>
                      <a:pt x="326" y="65"/>
                    </a:lnTo>
                    <a:lnTo>
                      <a:pt x="335" y="73"/>
                    </a:lnTo>
                    <a:lnTo>
                      <a:pt x="343" y="73"/>
                    </a:lnTo>
                    <a:lnTo>
                      <a:pt x="351" y="73"/>
                    </a:lnTo>
                    <a:lnTo>
                      <a:pt x="392" y="89"/>
                    </a:lnTo>
                    <a:lnTo>
                      <a:pt x="408" y="89"/>
                    </a:lnTo>
                    <a:lnTo>
                      <a:pt x="416" y="98"/>
                    </a:lnTo>
                    <a:lnTo>
                      <a:pt x="408" y="106"/>
                    </a:lnTo>
                    <a:lnTo>
                      <a:pt x="416" y="114"/>
                    </a:lnTo>
                    <a:lnTo>
                      <a:pt x="424" y="114"/>
                    </a:lnTo>
                    <a:lnTo>
                      <a:pt x="441" y="114"/>
                    </a:lnTo>
                    <a:lnTo>
                      <a:pt x="449" y="114"/>
                    </a:lnTo>
                    <a:lnTo>
                      <a:pt x="465" y="122"/>
                    </a:lnTo>
                    <a:lnTo>
                      <a:pt x="473" y="130"/>
                    </a:lnTo>
                    <a:lnTo>
                      <a:pt x="482" y="130"/>
                    </a:lnTo>
                    <a:lnTo>
                      <a:pt x="482" y="138"/>
                    </a:lnTo>
                    <a:lnTo>
                      <a:pt x="457" y="138"/>
                    </a:lnTo>
                    <a:lnTo>
                      <a:pt x="441" y="147"/>
                    </a:lnTo>
                    <a:lnTo>
                      <a:pt x="424" y="147"/>
                    </a:lnTo>
                    <a:lnTo>
                      <a:pt x="400" y="147"/>
                    </a:lnTo>
                    <a:lnTo>
                      <a:pt x="384" y="138"/>
                    </a:lnTo>
                    <a:lnTo>
                      <a:pt x="367" y="147"/>
                    </a:lnTo>
                    <a:lnTo>
                      <a:pt x="351" y="147"/>
                    </a:lnTo>
                    <a:lnTo>
                      <a:pt x="335" y="147"/>
                    </a:lnTo>
                    <a:lnTo>
                      <a:pt x="326" y="147"/>
                    </a:lnTo>
                    <a:lnTo>
                      <a:pt x="335" y="138"/>
                    </a:lnTo>
                    <a:lnTo>
                      <a:pt x="351" y="130"/>
                    </a:lnTo>
                    <a:lnTo>
                      <a:pt x="351" y="122"/>
                    </a:lnTo>
                    <a:lnTo>
                      <a:pt x="343" y="114"/>
                    </a:lnTo>
                    <a:lnTo>
                      <a:pt x="326" y="106"/>
                    </a:lnTo>
                    <a:lnTo>
                      <a:pt x="318" y="106"/>
                    </a:lnTo>
                    <a:lnTo>
                      <a:pt x="302" y="106"/>
                    </a:lnTo>
                    <a:lnTo>
                      <a:pt x="286" y="98"/>
                    </a:lnTo>
                    <a:lnTo>
                      <a:pt x="286" y="81"/>
                    </a:lnTo>
                    <a:lnTo>
                      <a:pt x="277" y="73"/>
                    </a:lnTo>
                    <a:lnTo>
                      <a:pt x="277" y="65"/>
                    </a:lnTo>
                    <a:lnTo>
                      <a:pt x="269" y="65"/>
                    </a:lnTo>
                    <a:lnTo>
                      <a:pt x="245" y="65"/>
                    </a:lnTo>
                    <a:lnTo>
                      <a:pt x="228" y="65"/>
                    </a:lnTo>
                    <a:lnTo>
                      <a:pt x="212" y="65"/>
                    </a:lnTo>
                    <a:lnTo>
                      <a:pt x="196" y="49"/>
                    </a:lnTo>
                    <a:lnTo>
                      <a:pt x="179" y="49"/>
                    </a:lnTo>
                    <a:lnTo>
                      <a:pt x="163" y="40"/>
                    </a:lnTo>
                    <a:lnTo>
                      <a:pt x="147" y="40"/>
                    </a:lnTo>
                    <a:lnTo>
                      <a:pt x="130" y="40"/>
                    </a:lnTo>
                    <a:lnTo>
                      <a:pt x="114" y="32"/>
                    </a:lnTo>
                    <a:close/>
                  </a:path>
                </a:pathLst>
              </a:custGeom>
              <a:solidFill>
                <a:srgbClr val="E8DDF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32" name="Rectangle 49"/>
              <p:cNvSpPr>
                <a:spLocks noChangeArrowheads="1"/>
              </p:cNvSpPr>
              <p:nvPr/>
            </p:nvSpPr>
            <p:spPr bwMode="auto">
              <a:xfrm>
                <a:off x="1886" y="2093"/>
                <a:ext cx="3" cy="3"/>
              </a:xfrm>
              <a:prstGeom prst="rect">
                <a:avLst/>
              </a:prstGeom>
              <a:solidFill>
                <a:srgbClr val="CBA6CB"/>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28733" name="Freeform 50"/>
              <p:cNvSpPr>
                <a:spLocks noChangeArrowheads="1"/>
              </p:cNvSpPr>
              <p:nvPr/>
            </p:nvSpPr>
            <p:spPr bwMode="auto">
              <a:xfrm>
                <a:off x="1889" y="2123"/>
                <a:ext cx="3" cy="11"/>
              </a:xfrm>
              <a:custGeom>
                <a:avLst/>
                <a:gdLst>
                  <a:gd name="T0" fmla="*/ 0 w 8"/>
                  <a:gd name="T1" fmla="*/ 3 h 33"/>
                  <a:gd name="T2" fmla="*/ 0 w 8"/>
                  <a:gd name="T3" fmla="*/ 4 h 33"/>
                  <a:gd name="T4" fmla="*/ 1 w 8"/>
                  <a:gd name="T5" fmla="*/ 2 h 33"/>
                  <a:gd name="T6" fmla="*/ 1 w 8"/>
                  <a:gd name="T7" fmla="*/ 0 h 33"/>
                  <a:gd name="T8" fmla="*/ 0 w 8"/>
                  <a:gd name="T9" fmla="*/ 3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33">
                    <a:moveTo>
                      <a:pt x="0" y="24"/>
                    </a:moveTo>
                    <a:lnTo>
                      <a:pt x="0" y="33"/>
                    </a:lnTo>
                    <a:lnTo>
                      <a:pt x="8" y="16"/>
                    </a:lnTo>
                    <a:lnTo>
                      <a:pt x="8" y="0"/>
                    </a:lnTo>
                    <a:lnTo>
                      <a:pt x="0" y="24"/>
                    </a:lnTo>
                    <a:close/>
                  </a:path>
                </a:pathLst>
              </a:custGeom>
              <a:solidFill>
                <a:srgbClr val="CBA6CB"/>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34" name="Freeform 51"/>
              <p:cNvSpPr>
                <a:spLocks noChangeArrowheads="1"/>
              </p:cNvSpPr>
              <p:nvPr/>
            </p:nvSpPr>
            <p:spPr bwMode="auto">
              <a:xfrm>
                <a:off x="1892" y="2118"/>
                <a:ext cx="3" cy="11"/>
              </a:xfrm>
              <a:custGeom>
                <a:avLst/>
                <a:gdLst>
                  <a:gd name="T0" fmla="*/ 0 w 8"/>
                  <a:gd name="T1" fmla="*/ 1 h 32"/>
                  <a:gd name="T2" fmla="*/ 0 w 8"/>
                  <a:gd name="T3" fmla="*/ 4 h 32"/>
                  <a:gd name="T4" fmla="*/ 1 w 8"/>
                  <a:gd name="T5" fmla="*/ 4 h 32"/>
                  <a:gd name="T6" fmla="*/ 1 w 8"/>
                  <a:gd name="T7" fmla="*/ 0 h 32"/>
                  <a:gd name="T8" fmla="*/ 0 w 8"/>
                  <a:gd name="T9" fmla="*/ 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32">
                    <a:moveTo>
                      <a:pt x="0" y="8"/>
                    </a:moveTo>
                    <a:lnTo>
                      <a:pt x="0" y="32"/>
                    </a:lnTo>
                    <a:lnTo>
                      <a:pt x="8" y="32"/>
                    </a:lnTo>
                    <a:lnTo>
                      <a:pt x="8" y="0"/>
                    </a:lnTo>
                    <a:lnTo>
                      <a:pt x="0" y="8"/>
                    </a:lnTo>
                    <a:close/>
                  </a:path>
                </a:pathLst>
              </a:custGeom>
              <a:solidFill>
                <a:srgbClr val="CBA6CB"/>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35" name="Rectangle 52"/>
              <p:cNvSpPr>
                <a:spLocks noChangeArrowheads="1"/>
              </p:cNvSpPr>
              <p:nvPr/>
            </p:nvSpPr>
            <p:spPr bwMode="auto">
              <a:xfrm>
                <a:off x="1895" y="2101"/>
                <a:ext cx="3" cy="6"/>
              </a:xfrm>
              <a:prstGeom prst="rect">
                <a:avLst/>
              </a:prstGeom>
              <a:solidFill>
                <a:srgbClr val="CBA6CB"/>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28736" name="Freeform 53"/>
              <p:cNvSpPr>
                <a:spLocks noChangeArrowheads="1"/>
              </p:cNvSpPr>
              <p:nvPr/>
            </p:nvSpPr>
            <p:spPr bwMode="auto">
              <a:xfrm>
                <a:off x="1898" y="2123"/>
                <a:ext cx="3" cy="3"/>
              </a:xfrm>
              <a:custGeom>
                <a:avLst/>
                <a:gdLst>
                  <a:gd name="T0" fmla="*/ 0 w 8"/>
                  <a:gd name="T1" fmla="*/ 0 h 8"/>
                  <a:gd name="T2" fmla="*/ 0 w 8"/>
                  <a:gd name="T3" fmla="*/ 1 h 8"/>
                  <a:gd name="T4" fmla="*/ 1 w 8"/>
                  <a:gd name="T5" fmla="*/ 0 h 8"/>
                  <a:gd name="T6" fmla="*/ 1 w 8"/>
                  <a:gd name="T7" fmla="*/ 0 h 8"/>
                  <a:gd name="T8" fmla="*/ 0 w 8"/>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0" y="0"/>
                    </a:moveTo>
                    <a:lnTo>
                      <a:pt x="0" y="8"/>
                    </a:lnTo>
                    <a:lnTo>
                      <a:pt x="8" y="0"/>
                    </a:lnTo>
                    <a:lnTo>
                      <a:pt x="0" y="0"/>
                    </a:lnTo>
                    <a:close/>
                  </a:path>
                </a:pathLst>
              </a:custGeom>
              <a:solidFill>
                <a:srgbClr val="CBA6CB"/>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37" name="Freeform 54"/>
              <p:cNvSpPr>
                <a:spLocks noChangeArrowheads="1"/>
              </p:cNvSpPr>
              <p:nvPr/>
            </p:nvSpPr>
            <p:spPr bwMode="auto">
              <a:xfrm>
                <a:off x="1889" y="2112"/>
                <a:ext cx="12" cy="23"/>
              </a:xfrm>
              <a:custGeom>
                <a:avLst/>
                <a:gdLst>
                  <a:gd name="T0" fmla="*/ 0 w 32"/>
                  <a:gd name="T1" fmla="*/ 8 h 66"/>
                  <a:gd name="T2" fmla="*/ 0 w 32"/>
                  <a:gd name="T3" fmla="*/ 7 h 66"/>
                  <a:gd name="T4" fmla="*/ 1 w 32"/>
                  <a:gd name="T5" fmla="*/ 4 h 66"/>
                  <a:gd name="T6" fmla="*/ 1 w 32"/>
                  <a:gd name="T7" fmla="*/ 3 h 66"/>
                  <a:gd name="T8" fmla="*/ 2 w 32"/>
                  <a:gd name="T9" fmla="*/ 2 h 66"/>
                  <a:gd name="T10" fmla="*/ 2 w 32"/>
                  <a:gd name="T11" fmla="*/ 1 h 66"/>
                  <a:gd name="T12" fmla="*/ 2 w 32"/>
                  <a:gd name="T13" fmla="*/ 0 h 66"/>
                  <a:gd name="T14" fmla="*/ 3 w 32"/>
                  <a:gd name="T15" fmla="*/ 0 h 66"/>
                  <a:gd name="T16" fmla="*/ 3 w 32"/>
                  <a:gd name="T17" fmla="*/ 1 h 66"/>
                  <a:gd name="T18" fmla="*/ 3 w 32"/>
                  <a:gd name="T19" fmla="*/ 2 h 66"/>
                  <a:gd name="T20" fmla="*/ 3 w 32"/>
                  <a:gd name="T21" fmla="*/ 3 h 66"/>
                  <a:gd name="T22" fmla="*/ 3 w 32"/>
                  <a:gd name="T23" fmla="*/ 4 h 66"/>
                  <a:gd name="T24" fmla="*/ 5 w 32"/>
                  <a:gd name="T25" fmla="*/ 4 h 66"/>
                  <a:gd name="T26" fmla="*/ 3 w 32"/>
                  <a:gd name="T27" fmla="*/ 5 h 66"/>
                  <a:gd name="T28" fmla="*/ 2 w 32"/>
                  <a:gd name="T29" fmla="*/ 6 h 66"/>
                  <a:gd name="T30" fmla="*/ 1 w 32"/>
                  <a:gd name="T31" fmla="*/ 6 h 66"/>
                  <a:gd name="T32" fmla="*/ 0 w 32"/>
                  <a:gd name="T33" fmla="*/ 8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66">
                    <a:moveTo>
                      <a:pt x="0" y="66"/>
                    </a:moveTo>
                    <a:lnTo>
                      <a:pt x="0" y="57"/>
                    </a:lnTo>
                    <a:lnTo>
                      <a:pt x="8" y="33"/>
                    </a:lnTo>
                    <a:lnTo>
                      <a:pt x="8" y="25"/>
                    </a:lnTo>
                    <a:lnTo>
                      <a:pt x="16" y="17"/>
                    </a:lnTo>
                    <a:lnTo>
                      <a:pt x="16" y="8"/>
                    </a:lnTo>
                    <a:lnTo>
                      <a:pt x="16" y="0"/>
                    </a:lnTo>
                    <a:lnTo>
                      <a:pt x="24" y="0"/>
                    </a:lnTo>
                    <a:lnTo>
                      <a:pt x="24" y="8"/>
                    </a:lnTo>
                    <a:lnTo>
                      <a:pt x="24" y="17"/>
                    </a:lnTo>
                    <a:lnTo>
                      <a:pt x="24" y="25"/>
                    </a:lnTo>
                    <a:lnTo>
                      <a:pt x="24" y="33"/>
                    </a:lnTo>
                    <a:lnTo>
                      <a:pt x="32" y="33"/>
                    </a:lnTo>
                    <a:lnTo>
                      <a:pt x="24" y="41"/>
                    </a:lnTo>
                    <a:lnTo>
                      <a:pt x="16" y="49"/>
                    </a:lnTo>
                    <a:lnTo>
                      <a:pt x="8" y="49"/>
                    </a:lnTo>
                    <a:lnTo>
                      <a:pt x="0" y="66"/>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38" name="Freeform 55"/>
              <p:cNvSpPr>
                <a:spLocks noChangeArrowheads="1"/>
              </p:cNvSpPr>
              <p:nvPr/>
            </p:nvSpPr>
            <p:spPr bwMode="auto">
              <a:xfrm>
                <a:off x="1886" y="2090"/>
                <a:ext cx="3" cy="8"/>
              </a:xfrm>
              <a:custGeom>
                <a:avLst/>
                <a:gdLst>
                  <a:gd name="T0" fmla="*/ 1 w 8"/>
                  <a:gd name="T1" fmla="*/ 2 h 24"/>
                  <a:gd name="T2" fmla="*/ 1 w 8"/>
                  <a:gd name="T3" fmla="*/ 3 h 24"/>
                  <a:gd name="T4" fmla="*/ 1 w 8"/>
                  <a:gd name="T5" fmla="*/ 2 h 24"/>
                  <a:gd name="T6" fmla="*/ 0 w 8"/>
                  <a:gd name="T7" fmla="*/ 2 h 24"/>
                  <a:gd name="T8" fmla="*/ 0 w 8"/>
                  <a:gd name="T9" fmla="*/ 1 h 24"/>
                  <a:gd name="T10" fmla="*/ 1 w 8"/>
                  <a:gd name="T11" fmla="*/ 1 h 24"/>
                  <a:gd name="T12" fmla="*/ 1 w 8"/>
                  <a:gd name="T13" fmla="*/ 0 h 24"/>
                  <a:gd name="T14" fmla="*/ 1 w 8"/>
                  <a:gd name="T15" fmla="*/ 1 h 24"/>
                  <a:gd name="T16" fmla="*/ 1 w 8"/>
                  <a:gd name="T17" fmla="*/ 2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24">
                    <a:moveTo>
                      <a:pt x="8" y="16"/>
                    </a:moveTo>
                    <a:lnTo>
                      <a:pt x="8" y="24"/>
                    </a:lnTo>
                    <a:lnTo>
                      <a:pt x="8" y="16"/>
                    </a:lnTo>
                    <a:lnTo>
                      <a:pt x="0" y="16"/>
                    </a:lnTo>
                    <a:lnTo>
                      <a:pt x="0" y="8"/>
                    </a:lnTo>
                    <a:lnTo>
                      <a:pt x="8" y="8"/>
                    </a:lnTo>
                    <a:lnTo>
                      <a:pt x="8" y="0"/>
                    </a:lnTo>
                    <a:lnTo>
                      <a:pt x="8" y="8"/>
                    </a:lnTo>
                    <a:lnTo>
                      <a:pt x="8" y="16"/>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39" name="Freeform 56"/>
              <p:cNvSpPr>
                <a:spLocks noChangeArrowheads="1"/>
              </p:cNvSpPr>
              <p:nvPr/>
            </p:nvSpPr>
            <p:spPr bwMode="auto">
              <a:xfrm>
                <a:off x="1895" y="2098"/>
                <a:ext cx="3" cy="9"/>
              </a:xfrm>
              <a:custGeom>
                <a:avLst/>
                <a:gdLst>
                  <a:gd name="T0" fmla="*/ 0 w 8"/>
                  <a:gd name="T1" fmla="*/ 3 h 25"/>
                  <a:gd name="T2" fmla="*/ 0 w 8"/>
                  <a:gd name="T3" fmla="*/ 2 h 25"/>
                  <a:gd name="T4" fmla="*/ 0 w 8"/>
                  <a:gd name="T5" fmla="*/ 1 h 25"/>
                  <a:gd name="T6" fmla="*/ 0 w 8"/>
                  <a:gd name="T7" fmla="*/ 0 h 25"/>
                  <a:gd name="T8" fmla="*/ 0 w 8"/>
                  <a:gd name="T9" fmla="*/ 1 h 25"/>
                  <a:gd name="T10" fmla="*/ 1 w 8"/>
                  <a:gd name="T11" fmla="*/ 1 h 25"/>
                  <a:gd name="T12" fmla="*/ 1 w 8"/>
                  <a:gd name="T13" fmla="*/ 2 h 25"/>
                  <a:gd name="T14" fmla="*/ 1 w 8"/>
                  <a:gd name="T15" fmla="*/ 3 h 25"/>
                  <a:gd name="T16" fmla="*/ 0 w 8"/>
                  <a:gd name="T17" fmla="*/ 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25">
                    <a:moveTo>
                      <a:pt x="0" y="25"/>
                    </a:moveTo>
                    <a:lnTo>
                      <a:pt x="0" y="17"/>
                    </a:lnTo>
                    <a:lnTo>
                      <a:pt x="0" y="9"/>
                    </a:lnTo>
                    <a:lnTo>
                      <a:pt x="0" y="0"/>
                    </a:lnTo>
                    <a:lnTo>
                      <a:pt x="0" y="9"/>
                    </a:lnTo>
                    <a:lnTo>
                      <a:pt x="8" y="9"/>
                    </a:lnTo>
                    <a:lnTo>
                      <a:pt x="8" y="17"/>
                    </a:lnTo>
                    <a:lnTo>
                      <a:pt x="8" y="25"/>
                    </a:lnTo>
                    <a:lnTo>
                      <a:pt x="0" y="25"/>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0" name="Freeform 57"/>
              <p:cNvSpPr>
                <a:spLocks noChangeArrowheads="1"/>
              </p:cNvSpPr>
              <p:nvPr/>
            </p:nvSpPr>
            <p:spPr bwMode="auto">
              <a:xfrm>
                <a:off x="3058" y="2118"/>
                <a:ext cx="45" cy="31"/>
              </a:xfrm>
              <a:custGeom>
                <a:avLst/>
                <a:gdLst>
                  <a:gd name="T0" fmla="*/ 15 w 122"/>
                  <a:gd name="T1" fmla="*/ 1 h 89"/>
                  <a:gd name="T2" fmla="*/ 15 w 122"/>
                  <a:gd name="T3" fmla="*/ 2 h 89"/>
                  <a:gd name="T4" fmla="*/ 15 w 122"/>
                  <a:gd name="T5" fmla="*/ 5 h 89"/>
                  <a:gd name="T6" fmla="*/ 15 w 122"/>
                  <a:gd name="T7" fmla="*/ 6 h 89"/>
                  <a:gd name="T8" fmla="*/ 15 w 122"/>
                  <a:gd name="T9" fmla="*/ 7 h 89"/>
                  <a:gd name="T10" fmla="*/ 17 w 122"/>
                  <a:gd name="T11" fmla="*/ 11 h 89"/>
                  <a:gd name="T12" fmla="*/ 14 w 122"/>
                  <a:gd name="T13" fmla="*/ 10 h 89"/>
                  <a:gd name="T14" fmla="*/ 13 w 122"/>
                  <a:gd name="T15" fmla="*/ 9 h 89"/>
                  <a:gd name="T16" fmla="*/ 11 w 122"/>
                  <a:gd name="T17" fmla="*/ 10 h 89"/>
                  <a:gd name="T18" fmla="*/ 9 w 122"/>
                  <a:gd name="T19" fmla="*/ 10 h 89"/>
                  <a:gd name="T20" fmla="*/ 8 w 122"/>
                  <a:gd name="T21" fmla="*/ 9 h 89"/>
                  <a:gd name="T22" fmla="*/ 6 w 122"/>
                  <a:gd name="T23" fmla="*/ 9 h 89"/>
                  <a:gd name="T24" fmla="*/ 4 w 122"/>
                  <a:gd name="T25" fmla="*/ 9 h 89"/>
                  <a:gd name="T26" fmla="*/ 3 w 122"/>
                  <a:gd name="T27" fmla="*/ 10 h 89"/>
                  <a:gd name="T28" fmla="*/ 0 w 122"/>
                  <a:gd name="T29" fmla="*/ 9 h 89"/>
                  <a:gd name="T30" fmla="*/ 0 w 122"/>
                  <a:gd name="T31" fmla="*/ 8 h 89"/>
                  <a:gd name="T32" fmla="*/ 0 w 122"/>
                  <a:gd name="T33" fmla="*/ 7 h 89"/>
                  <a:gd name="T34" fmla="*/ 3 w 122"/>
                  <a:gd name="T35" fmla="*/ 7 h 89"/>
                  <a:gd name="T36" fmla="*/ 6 w 122"/>
                  <a:gd name="T37" fmla="*/ 8 h 89"/>
                  <a:gd name="T38" fmla="*/ 8 w 122"/>
                  <a:gd name="T39" fmla="*/ 8 h 89"/>
                  <a:gd name="T40" fmla="*/ 10 w 122"/>
                  <a:gd name="T41" fmla="*/ 8 h 89"/>
                  <a:gd name="T42" fmla="*/ 12 w 122"/>
                  <a:gd name="T43" fmla="*/ 8 h 89"/>
                  <a:gd name="T44" fmla="*/ 12 w 122"/>
                  <a:gd name="T45" fmla="*/ 7 h 89"/>
                  <a:gd name="T46" fmla="*/ 10 w 122"/>
                  <a:gd name="T47" fmla="*/ 6 h 89"/>
                  <a:gd name="T48" fmla="*/ 10 w 122"/>
                  <a:gd name="T49" fmla="*/ 5 h 89"/>
                  <a:gd name="T50" fmla="*/ 10 w 122"/>
                  <a:gd name="T51" fmla="*/ 3 h 89"/>
                  <a:gd name="T52" fmla="*/ 9 w 122"/>
                  <a:gd name="T53" fmla="*/ 2 h 89"/>
                  <a:gd name="T54" fmla="*/ 8 w 122"/>
                  <a:gd name="T55" fmla="*/ 2 h 89"/>
                  <a:gd name="T56" fmla="*/ 6 w 122"/>
                  <a:gd name="T57" fmla="*/ 2 h 89"/>
                  <a:gd name="T58" fmla="*/ 4 w 122"/>
                  <a:gd name="T59" fmla="*/ 1 h 89"/>
                  <a:gd name="T60" fmla="*/ 4 w 122"/>
                  <a:gd name="T61" fmla="*/ 0 h 89"/>
                  <a:gd name="T62" fmla="*/ 6 w 122"/>
                  <a:gd name="T63" fmla="*/ 0 h 89"/>
                  <a:gd name="T64" fmla="*/ 8 w 122"/>
                  <a:gd name="T65" fmla="*/ 0 h 89"/>
                  <a:gd name="T66" fmla="*/ 10 w 122"/>
                  <a:gd name="T67" fmla="*/ 0 h 89"/>
                  <a:gd name="T68" fmla="*/ 13 w 122"/>
                  <a:gd name="T69" fmla="*/ 1 h 89"/>
                  <a:gd name="T70" fmla="*/ 14 w 122"/>
                  <a:gd name="T71" fmla="*/ 1 h 89"/>
                  <a:gd name="T72" fmla="*/ 15 w 122"/>
                  <a:gd name="T73" fmla="*/ 1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2" h="89">
                    <a:moveTo>
                      <a:pt x="114" y="8"/>
                    </a:moveTo>
                    <a:lnTo>
                      <a:pt x="114" y="16"/>
                    </a:lnTo>
                    <a:lnTo>
                      <a:pt x="114" y="40"/>
                    </a:lnTo>
                    <a:lnTo>
                      <a:pt x="114" y="49"/>
                    </a:lnTo>
                    <a:lnTo>
                      <a:pt x="114" y="57"/>
                    </a:lnTo>
                    <a:lnTo>
                      <a:pt x="122" y="89"/>
                    </a:lnTo>
                    <a:lnTo>
                      <a:pt x="106" y="81"/>
                    </a:lnTo>
                    <a:lnTo>
                      <a:pt x="98" y="73"/>
                    </a:lnTo>
                    <a:lnTo>
                      <a:pt x="81" y="81"/>
                    </a:lnTo>
                    <a:lnTo>
                      <a:pt x="65" y="81"/>
                    </a:lnTo>
                    <a:lnTo>
                      <a:pt x="57" y="73"/>
                    </a:lnTo>
                    <a:lnTo>
                      <a:pt x="40" y="73"/>
                    </a:lnTo>
                    <a:lnTo>
                      <a:pt x="32" y="73"/>
                    </a:lnTo>
                    <a:lnTo>
                      <a:pt x="24" y="81"/>
                    </a:lnTo>
                    <a:lnTo>
                      <a:pt x="0" y="73"/>
                    </a:lnTo>
                    <a:lnTo>
                      <a:pt x="0" y="65"/>
                    </a:lnTo>
                    <a:lnTo>
                      <a:pt x="0" y="57"/>
                    </a:lnTo>
                    <a:lnTo>
                      <a:pt x="24" y="57"/>
                    </a:lnTo>
                    <a:lnTo>
                      <a:pt x="40" y="65"/>
                    </a:lnTo>
                    <a:lnTo>
                      <a:pt x="57" y="65"/>
                    </a:lnTo>
                    <a:lnTo>
                      <a:pt x="73" y="65"/>
                    </a:lnTo>
                    <a:lnTo>
                      <a:pt x="89" y="65"/>
                    </a:lnTo>
                    <a:lnTo>
                      <a:pt x="89" y="57"/>
                    </a:lnTo>
                    <a:lnTo>
                      <a:pt x="73" y="49"/>
                    </a:lnTo>
                    <a:lnTo>
                      <a:pt x="73" y="40"/>
                    </a:lnTo>
                    <a:lnTo>
                      <a:pt x="73" y="24"/>
                    </a:lnTo>
                    <a:lnTo>
                      <a:pt x="65" y="16"/>
                    </a:lnTo>
                    <a:lnTo>
                      <a:pt x="57" y="16"/>
                    </a:lnTo>
                    <a:lnTo>
                      <a:pt x="40" y="16"/>
                    </a:lnTo>
                    <a:lnTo>
                      <a:pt x="32" y="8"/>
                    </a:lnTo>
                    <a:lnTo>
                      <a:pt x="32" y="0"/>
                    </a:lnTo>
                    <a:lnTo>
                      <a:pt x="40" y="0"/>
                    </a:lnTo>
                    <a:lnTo>
                      <a:pt x="57" y="0"/>
                    </a:lnTo>
                    <a:lnTo>
                      <a:pt x="73" y="0"/>
                    </a:lnTo>
                    <a:lnTo>
                      <a:pt x="98" y="8"/>
                    </a:lnTo>
                    <a:lnTo>
                      <a:pt x="106" y="8"/>
                    </a:lnTo>
                    <a:lnTo>
                      <a:pt x="114" y="8"/>
                    </a:lnTo>
                    <a:close/>
                  </a:path>
                </a:pathLst>
              </a:custGeom>
              <a:solidFill>
                <a:srgbClr val="D2D2D2"/>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1" name="Freeform 58"/>
              <p:cNvSpPr>
                <a:spLocks noChangeArrowheads="1"/>
              </p:cNvSpPr>
              <p:nvPr/>
            </p:nvSpPr>
            <p:spPr bwMode="auto">
              <a:xfrm>
                <a:off x="3100" y="2118"/>
                <a:ext cx="57" cy="36"/>
              </a:xfrm>
              <a:custGeom>
                <a:avLst/>
                <a:gdLst>
                  <a:gd name="T0" fmla="*/ 1 w 155"/>
                  <a:gd name="T1" fmla="*/ 10 h 106"/>
                  <a:gd name="T2" fmla="*/ 0 w 155"/>
                  <a:gd name="T3" fmla="*/ 6 h 106"/>
                  <a:gd name="T4" fmla="*/ 0 w 155"/>
                  <a:gd name="T5" fmla="*/ 6 h 106"/>
                  <a:gd name="T6" fmla="*/ 0 w 155"/>
                  <a:gd name="T7" fmla="*/ 5 h 106"/>
                  <a:gd name="T8" fmla="*/ 0 w 155"/>
                  <a:gd name="T9" fmla="*/ 2 h 106"/>
                  <a:gd name="T10" fmla="*/ 0 w 155"/>
                  <a:gd name="T11" fmla="*/ 1 h 106"/>
                  <a:gd name="T12" fmla="*/ 1 w 155"/>
                  <a:gd name="T13" fmla="*/ 0 h 106"/>
                  <a:gd name="T14" fmla="*/ 2 w 155"/>
                  <a:gd name="T15" fmla="*/ 1 h 106"/>
                  <a:gd name="T16" fmla="*/ 3 w 155"/>
                  <a:gd name="T17" fmla="*/ 1 h 106"/>
                  <a:gd name="T18" fmla="*/ 3 w 155"/>
                  <a:gd name="T19" fmla="*/ 0 h 106"/>
                  <a:gd name="T20" fmla="*/ 4 w 155"/>
                  <a:gd name="T21" fmla="*/ 0 h 106"/>
                  <a:gd name="T22" fmla="*/ 6 w 155"/>
                  <a:gd name="T23" fmla="*/ 0 h 106"/>
                  <a:gd name="T24" fmla="*/ 6 w 155"/>
                  <a:gd name="T25" fmla="*/ 1 h 106"/>
                  <a:gd name="T26" fmla="*/ 9 w 155"/>
                  <a:gd name="T27" fmla="*/ 2 h 106"/>
                  <a:gd name="T28" fmla="*/ 10 w 155"/>
                  <a:gd name="T29" fmla="*/ 1 h 106"/>
                  <a:gd name="T30" fmla="*/ 11 w 155"/>
                  <a:gd name="T31" fmla="*/ 2 h 106"/>
                  <a:gd name="T32" fmla="*/ 12 w 155"/>
                  <a:gd name="T33" fmla="*/ 3 h 106"/>
                  <a:gd name="T34" fmla="*/ 13 w 155"/>
                  <a:gd name="T35" fmla="*/ 4 h 106"/>
                  <a:gd name="T36" fmla="*/ 14 w 155"/>
                  <a:gd name="T37" fmla="*/ 4 h 106"/>
                  <a:gd name="T38" fmla="*/ 17 w 155"/>
                  <a:gd name="T39" fmla="*/ 5 h 106"/>
                  <a:gd name="T40" fmla="*/ 19 w 155"/>
                  <a:gd name="T41" fmla="*/ 6 h 106"/>
                  <a:gd name="T42" fmla="*/ 20 w 155"/>
                  <a:gd name="T43" fmla="*/ 6 h 106"/>
                  <a:gd name="T44" fmla="*/ 21 w 155"/>
                  <a:gd name="T45" fmla="*/ 7 h 106"/>
                  <a:gd name="T46" fmla="*/ 20 w 155"/>
                  <a:gd name="T47" fmla="*/ 7 h 106"/>
                  <a:gd name="T48" fmla="*/ 20 w 155"/>
                  <a:gd name="T49" fmla="*/ 8 h 106"/>
                  <a:gd name="T50" fmla="*/ 19 w 155"/>
                  <a:gd name="T51" fmla="*/ 10 h 106"/>
                  <a:gd name="T52" fmla="*/ 17 w 155"/>
                  <a:gd name="T53" fmla="*/ 7 h 106"/>
                  <a:gd name="T54" fmla="*/ 14 w 155"/>
                  <a:gd name="T55" fmla="*/ 7 h 106"/>
                  <a:gd name="T56" fmla="*/ 13 w 155"/>
                  <a:gd name="T57" fmla="*/ 7 h 106"/>
                  <a:gd name="T58" fmla="*/ 12 w 155"/>
                  <a:gd name="T59" fmla="*/ 7 h 106"/>
                  <a:gd name="T60" fmla="*/ 11 w 155"/>
                  <a:gd name="T61" fmla="*/ 7 h 106"/>
                  <a:gd name="T62" fmla="*/ 10 w 155"/>
                  <a:gd name="T63" fmla="*/ 10 h 106"/>
                  <a:gd name="T64" fmla="*/ 9 w 155"/>
                  <a:gd name="T65" fmla="*/ 8 h 106"/>
                  <a:gd name="T66" fmla="*/ 8 w 155"/>
                  <a:gd name="T67" fmla="*/ 7 h 106"/>
                  <a:gd name="T68" fmla="*/ 7 w 155"/>
                  <a:gd name="T69" fmla="*/ 7 h 106"/>
                  <a:gd name="T70" fmla="*/ 4 w 155"/>
                  <a:gd name="T71" fmla="*/ 8 h 106"/>
                  <a:gd name="T72" fmla="*/ 4 w 155"/>
                  <a:gd name="T73" fmla="*/ 10 h 106"/>
                  <a:gd name="T74" fmla="*/ 3 w 155"/>
                  <a:gd name="T75" fmla="*/ 12 h 106"/>
                  <a:gd name="T76" fmla="*/ 2 w 155"/>
                  <a:gd name="T77" fmla="*/ 11 h 106"/>
                  <a:gd name="T78" fmla="*/ 1 w 155"/>
                  <a:gd name="T79" fmla="*/ 10 h 1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5" h="106">
                    <a:moveTo>
                      <a:pt x="8" y="89"/>
                    </a:moveTo>
                    <a:lnTo>
                      <a:pt x="0" y="57"/>
                    </a:lnTo>
                    <a:lnTo>
                      <a:pt x="0" y="49"/>
                    </a:lnTo>
                    <a:lnTo>
                      <a:pt x="0" y="40"/>
                    </a:lnTo>
                    <a:lnTo>
                      <a:pt x="0" y="16"/>
                    </a:lnTo>
                    <a:lnTo>
                      <a:pt x="0" y="8"/>
                    </a:lnTo>
                    <a:lnTo>
                      <a:pt x="8" y="0"/>
                    </a:lnTo>
                    <a:lnTo>
                      <a:pt x="16" y="8"/>
                    </a:lnTo>
                    <a:lnTo>
                      <a:pt x="24" y="8"/>
                    </a:lnTo>
                    <a:lnTo>
                      <a:pt x="24" y="0"/>
                    </a:lnTo>
                    <a:lnTo>
                      <a:pt x="33" y="0"/>
                    </a:lnTo>
                    <a:lnTo>
                      <a:pt x="41" y="0"/>
                    </a:lnTo>
                    <a:lnTo>
                      <a:pt x="41" y="8"/>
                    </a:lnTo>
                    <a:lnTo>
                      <a:pt x="65" y="16"/>
                    </a:lnTo>
                    <a:lnTo>
                      <a:pt x="73" y="8"/>
                    </a:lnTo>
                    <a:lnTo>
                      <a:pt x="82" y="16"/>
                    </a:lnTo>
                    <a:lnTo>
                      <a:pt x="90" y="24"/>
                    </a:lnTo>
                    <a:lnTo>
                      <a:pt x="98" y="32"/>
                    </a:lnTo>
                    <a:lnTo>
                      <a:pt x="106" y="32"/>
                    </a:lnTo>
                    <a:lnTo>
                      <a:pt x="122" y="40"/>
                    </a:lnTo>
                    <a:lnTo>
                      <a:pt x="139" y="49"/>
                    </a:lnTo>
                    <a:lnTo>
                      <a:pt x="147" y="57"/>
                    </a:lnTo>
                    <a:lnTo>
                      <a:pt x="155" y="65"/>
                    </a:lnTo>
                    <a:lnTo>
                      <a:pt x="147" y="65"/>
                    </a:lnTo>
                    <a:lnTo>
                      <a:pt x="147" y="73"/>
                    </a:lnTo>
                    <a:lnTo>
                      <a:pt x="139" y="81"/>
                    </a:lnTo>
                    <a:lnTo>
                      <a:pt x="122" y="65"/>
                    </a:lnTo>
                    <a:lnTo>
                      <a:pt x="106" y="65"/>
                    </a:lnTo>
                    <a:lnTo>
                      <a:pt x="98" y="65"/>
                    </a:lnTo>
                    <a:lnTo>
                      <a:pt x="90" y="65"/>
                    </a:lnTo>
                    <a:lnTo>
                      <a:pt x="82" y="65"/>
                    </a:lnTo>
                    <a:lnTo>
                      <a:pt x="73" y="81"/>
                    </a:lnTo>
                    <a:lnTo>
                      <a:pt x="65" y="73"/>
                    </a:lnTo>
                    <a:lnTo>
                      <a:pt x="57" y="65"/>
                    </a:lnTo>
                    <a:lnTo>
                      <a:pt x="49" y="65"/>
                    </a:lnTo>
                    <a:lnTo>
                      <a:pt x="33" y="73"/>
                    </a:lnTo>
                    <a:lnTo>
                      <a:pt x="33" y="89"/>
                    </a:lnTo>
                    <a:lnTo>
                      <a:pt x="24" y="106"/>
                    </a:lnTo>
                    <a:lnTo>
                      <a:pt x="16" y="98"/>
                    </a:lnTo>
                    <a:lnTo>
                      <a:pt x="8" y="89"/>
                    </a:lnTo>
                    <a:close/>
                  </a:path>
                </a:pathLst>
              </a:custGeom>
              <a:solidFill>
                <a:srgbClr val="8CFEB3"/>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2" name="Freeform 59"/>
              <p:cNvSpPr>
                <a:spLocks noChangeArrowheads="1"/>
              </p:cNvSpPr>
              <p:nvPr/>
            </p:nvSpPr>
            <p:spPr bwMode="auto">
              <a:xfrm>
                <a:off x="3175" y="2140"/>
                <a:ext cx="24" cy="8"/>
              </a:xfrm>
              <a:custGeom>
                <a:avLst/>
                <a:gdLst>
                  <a:gd name="T0" fmla="*/ 2 w 65"/>
                  <a:gd name="T1" fmla="*/ 3 h 24"/>
                  <a:gd name="T2" fmla="*/ 1 w 65"/>
                  <a:gd name="T3" fmla="*/ 3 h 24"/>
                  <a:gd name="T4" fmla="*/ 0 w 65"/>
                  <a:gd name="T5" fmla="*/ 3 h 24"/>
                  <a:gd name="T6" fmla="*/ 0 w 65"/>
                  <a:gd name="T7" fmla="*/ 1 h 24"/>
                  <a:gd name="T8" fmla="*/ 0 w 65"/>
                  <a:gd name="T9" fmla="*/ 0 h 24"/>
                  <a:gd name="T10" fmla="*/ 1 w 65"/>
                  <a:gd name="T11" fmla="*/ 0 h 24"/>
                  <a:gd name="T12" fmla="*/ 2 w 65"/>
                  <a:gd name="T13" fmla="*/ 0 h 24"/>
                  <a:gd name="T14" fmla="*/ 3 w 65"/>
                  <a:gd name="T15" fmla="*/ 0 h 24"/>
                  <a:gd name="T16" fmla="*/ 8 w 65"/>
                  <a:gd name="T17" fmla="*/ 0 h 24"/>
                  <a:gd name="T18" fmla="*/ 9 w 65"/>
                  <a:gd name="T19" fmla="*/ 1 h 24"/>
                  <a:gd name="T20" fmla="*/ 9 w 65"/>
                  <a:gd name="T21" fmla="*/ 2 h 24"/>
                  <a:gd name="T22" fmla="*/ 8 w 65"/>
                  <a:gd name="T23" fmla="*/ 2 h 24"/>
                  <a:gd name="T24" fmla="*/ 8 w 65"/>
                  <a:gd name="T25" fmla="*/ 3 h 24"/>
                  <a:gd name="T26" fmla="*/ 7 w 65"/>
                  <a:gd name="T27" fmla="*/ 3 h 24"/>
                  <a:gd name="T28" fmla="*/ 4 w 65"/>
                  <a:gd name="T29" fmla="*/ 3 h 24"/>
                  <a:gd name="T30" fmla="*/ 3 w 65"/>
                  <a:gd name="T31" fmla="*/ 3 h 24"/>
                  <a:gd name="T32" fmla="*/ 2 w 65"/>
                  <a:gd name="T33" fmla="*/ 3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24">
                    <a:moveTo>
                      <a:pt x="16" y="24"/>
                    </a:moveTo>
                    <a:lnTo>
                      <a:pt x="8" y="24"/>
                    </a:lnTo>
                    <a:lnTo>
                      <a:pt x="0" y="24"/>
                    </a:lnTo>
                    <a:lnTo>
                      <a:pt x="0" y="8"/>
                    </a:lnTo>
                    <a:lnTo>
                      <a:pt x="0" y="0"/>
                    </a:lnTo>
                    <a:lnTo>
                      <a:pt x="8" y="0"/>
                    </a:lnTo>
                    <a:lnTo>
                      <a:pt x="16" y="0"/>
                    </a:lnTo>
                    <a:lnTo>
                      <a:pt x="25" y="0"/>
                    </a:lnTo>
                    <a:lnTo>
                      <a:pt x="57" y="0"/>
                    </a:lnTo>
                    <a:lnTo>
                      <a:pt x="65" y="8"/>
                    </a:lnTo>
                    <a:lnTo>
                      <a:pt x="65" y="16"/>
                    </a:lnTo>
                    <a:lnTo>
                      <a:pt x="57" y="16"/>
                    </a:lnTo>
                    <a:lnTo>
                      <a:pt x="57" y="24"/>
                    </a:lnTo>
                    <a:lnTo>
                      <a:pt x="49" y="24"/>
                    </a:lnTo>
                    <a:lnTo>
                      <a:pt x="33" y="24"/>
                    </a:lnTo>
                    <a:lnTo>
                      <a:pt x="25" y="24"/>
                    </a:lnTo>
                    <a:lnTo>
                      <a:pt x="16" y="24"/>
                    </a:lnTo>
                    <a:close/>
                  </a:path>
                </a:pathLst>
              </a:custGeom>
              <a:solidFill>
                <a:srgbClr val="E1FEEB"/>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3" name="Freeform 60"/>
              <p:cNvSpPr>
                <a:spLocks noChangeArrowheads="1"/>
              </p:cNvSpPr>
              <p:nvPr/>
            </p:nvSpPr>
            <p:spPr bwMode="auto">
              <a:xfrm>
                <a:off x="2992" y="2140"/>
                <a:ext cx="36" cy="11"/>
              </a:xfrm>
              <a:custGeom>
                <a:avLst/>
                <a:gdLst>
                  <a:gd name="T0" fmla="*/ 7 w 98"/>
                  <a:gd name="T1" fmla="*/ 4 h 33"/>
                  <a:gd name="T2" fmla="*/ 6 w 98"/>
                  <a:gd name="T3" fmla="*/ 4 h 33"/>
                  <a:gd name="T4" fmla="*/ 4 w 98"/>
                  <a:gd name="T5" fmla="*/ 3 h 33"/>
                  <a:gd name="T6" fmla="*/ 3 w 98"/>
                  <a:gd name="T7" fmla="*/ 3 h 33"/>
                  <a:gd name="T8" fmla="*/ 2 w 98"/>
                  <a:gd name="T9" fmla="*/ 2 h 33"/>
                  <a:gd name="T10" fmla="*/ 1 w 98"/>
                  <a:gd name="T11" fmla="*/ 2 h 33"/>
                  <a:gd name="T12" fmla="*/ 0 w 98"/>
                  <a:gd name="T13" fmla="*/ 1 h 33"/>
                  <a:gd name="T14" fmla="*/ 1 w 98"/>
                  <a:gd name="T15" fmla="*/ 0 h 33"/>
                  <a:gd name="T16" fmla="*/ 3 w 98"/>
                  <a:gd name="T17" fmla="*/ 0 h 33"/>
                  <a:gd name="T18" fmla="*/ 8 w 98"/>
                  <a:gd name="T19" fmla="*/ 1 h 33"/>
                  <a:gd name="T20" fmla="*/ 10 w 98"/>
                  <a:gd name="T21" fmla="*/ 2 h 33"/>
                  <a:gd name="T22" fmla="*/ 12 w 98"/>
                  <a:gd name="T23" fmla="*/ 2 h 33"/>
                  <a:gd name="T24" fmla="*/ 13 w 98"/>
                  <a:gd name="T25" fmla="*/ 3 h 33"/>
                  <a:gd name="T26" fmla="*/ 13 w 98"/>
                  <a:gd name="T27" fmla="*/ 4 h 33"/>
                  <a:gd name="T28" fmla="*/ 12 w 98"/>
                  <a:gd name="T29" fmla="*/ 4 h 33"/>
                  <a:gd name="T30" fmla="*/ 10 w 98"/>
                  <a:gd name="T31" fmla="*/ 3 h 33"/>
                  <a:gd name="T32" fmla="*/ 8 w 98"/>
                  <a:gd name="T33" fmla="*/ 3 h 33"/>
                  <a:gd name="T34" fmla="*/ 8 w 98"/>
                  <a:gd name="T35" fmla="*/ 4 h 33"/>
                  <a:gd name="T36" fmla="*/ 7 w 98"/>
                  <a:gd name="T37" fmla="*/ 4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 h="33">
                    <a:moveTo>
                      <a:pt x="49" y="33"/>
                    </a:moveTo>
                    <a:lnTo>
                      <a:pt x="41" y="33"/>
                    </a:lnTo>
                    <a:lnTo>
                      <a:pt x="33" y="24"/>
                    </a:lnTo>
                    <a:lnTo>
                      <a:pt x="24" y="24"/>
                    </a:lnTo>
                    <a:lnTo>
                      <a:pt x="16" y="16"/>
                    </a:lnTo>
                    <a:lnTo>
                      <a:pt x="8" y="16"/>
                    </a:lnTo>
                    <a:lnTo>
                      <a:pt x="0" y="8"/>
                    </a:lnTo>
                    <a:lnTo>
                      <a:pt x="8" y="0"/>
                    </a:lnTo>
                    <a:lnTo>
                      <a:pt x="24" y="0"/>
                    </a:lnTo>
                    <a:lnTo>
                      <a:pt x="57" y="8"/>
                    </a:lnTo>
                    <a:lnTo>
                      <a:pt x="73" y="16"/>
                    </a:lnTo>
                    <a:lnTo>
                      <a:pt x="90" y="16"/>
                    </a:lnTo>
                    <a:lnTo>
                      <a:pt x="98" y="24"/>
                    </a:lnTo>
                    <a:lnTo>
                      <a:pt x="98" y="33"/>
                    </a:lnTo>
                    <a:lnTo>
                      <a:pt x="90" y="33"/>
                    </a:lnTo>
                    <a:lnTo>
                      <a:pt x="73" y="24"/>
                    </a:lnTo>
                    <a:lnTo>
                      <a:pt x="57" y="24"/>
                    </a:lnTo>
                    <a:lnTo>
                      <a:pt x="57" y="33"/>
                    </a:lnTo>
                    <a:lnTo>
                      <a:pt x="49" y="33"/>
                    </a:lnTo>
                    <a:close/>
                  </a:path>
                </a:pathLst>
              </a:custGeom>
              <a:solidFill>
                <a:srgbClr val="C0AB79"/>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4" name="Freeform 61"/>
              <p:cNvSpPr>
                <a:spLocks noChangeArrowheads="1"/>
              </p:cNvSpPr>
              <p:nvPr/>
            </p:nvSpPr>
            <p:spPr bwMode="auto">
              <a:xfrm>
                <a:off x="3793" y="2196"/>
                <a:ext cx="22" cy="92"/>
              </a:xfrm>
              <a:custGeom>
                <a:avLst/>
                <a:gdLst>
                  <a:gd name="T0" fmla="*/ 7 w 58"/>
                  <a:gd name="T1" fmla="*/ 23 h 270"/>
                  <a:gd name="T2" fmla="*/ 7 w 58"/>
                  <a:gd name="T3" fmla="*/ 22 h 270"/>
                  <a:gd name="T4" fmla="*/ 7 w 58"/>
                  <a:gd name="T5" fmla="*/ 23 h 270"/>
                  <a:gd name="T6" fmla="*/ 7 w 58"/>
                  <a:gd name="T7" fmla="*/ 24 h 270"/>
                  <a:gd name="T8" fmla="*/ 7 w 58"/>
                  <a:gd name="T9" fmla="*/ 25 h 270"/>
                  <a:gd name="T10" fmla="*/ 8 w 58"/>
                  <a:gd name="T11" fmla="*/ 30 h 270"/>
                  <a:gd name="T12" fmla="*/ 8 w 58"/>
                  <a:gd name="T13" fmla="*/ 30 h 270"/>
                  <a:gd name="T14" fmla="*/ 8 w 58"/>
                  <a:gd name="T15" fmla="*/ 31 h 270"/>
                  <a:gd name="T16" fmla="*/ 8 w 58"/>
                  <a:gd name="T17" fmla="*/ 30 h 270"/>
                  <a:gd name="T18" fmla="*/ 8 w 58"/>
                  <a:gd name="T19" fmla="*/ 30 h 270"/>
                  <a:gd name="T20" fmla="*/ 8 w 58"/>
                  <a:gd name="T21" fmla="*/ 31 h 270"/>
                  <a:gd name="T22" fmla="*/ 8 w 58"/>
                  <a:gd name="T23" fmla="*/ 30 h 270"/>
                  <a:gd name="T24" fmla="*/ 7 w 58"/>
                  <a:gd name="T25" fmla="*/ 30 h 270"/>
                  <a:gd name="T26" fmla="*/ 7 w 58"/>
                  <a:gd name="T27" fmla="*/ 28 h 270"/>
                  <a:gd name="T28" fmla="*/ 7 w 58"/>
                  <a:gd name="T29" fmla="*/ 28 h 270"/>
                  <a:gd name="T30" fmla="*/ 7 w 58"/>
                  <a:gd name="T31" fmla="*/ 27 h 270"/>
                  <a:gd name="T32" fmla="*/ 6 w 58"/>
                  <a:gd name="T33" fmla="*/ 27 h 270"/>
                  <a:gd name="T34" fmla="*/ 6 w 58"/>
                  <a:gd name="T35" fmla="*/ 26 h 270"/>
                  <a:gd name="T36" fmla="*/ 6 w 58"/>
                  <a:gd name="T37" fmla="*/ 25 h 270"/>
                  <a:gd name="T38" fmla="*/ 6 w 58"/>
                  <a:gd name="T39" fmla="*/ 23 h 270"/>
                  <a:gd name="T40" fmla="*/ 5 w 58"/>
                  <a:gd name="T41" fmla="*/ 21 h 270"/>
                  <a:gd name="T42" fmla="*/ 5 w 58"/>
                  <a:gd name="T43" fmla="*/ 19 h 270"/>
                  <a:gd name="T44" fmla="*/ 5 w 58"/>
                  <a:gd name="T45" fmla="*/ 18 h 270"/>
                  <a:gd name="T46" fmla="*/ 5 w 58"/>
                  <a:gd name="T47" fmla="*/ 17 h 270"/>
                  <a:gd name="T48" fmla="*/ 5 w 58"/>
                  <a:gd name="T49" fmla="*/ 16 h 270"/>
                  <a:gd name="T50" fmla="*/ 3 w 58"/>
                  <a:gd name="T51" fmla="*/ 13 h 270"/>
                  <a:gd name="T52" fmla="*/ 2 w 58"/>
                  <a:gd name="T53" fmla="*/ 11 h 270"/>
                  <a:gd name="T54" fmla="*/ 2 w 58"/>
                  <a:gd name="T55" fmla="*/ 10 h 270"/>
                  <a:gd name="T56" fmla="*/ 3 w 58"/>
                  <a:gd name="T57" fmla="*/ 11 h 270"/>
                  <a:gd name="T58" fmla="*/ 3 w 58"/>
                  <a:gd name="T59" fmla="*/ 10 h 270"/>
                  <a:gd name="T60" fmla="*/ 2 w 58"/>
                  <a:gd name="T61" fmla="*/ 7 h 270"/>
                  <a:gd name="T62" fmla="*/ 2 w 58"/>
                  <a:gd name="T63" fmla="*/ 7 h 270"/>
                  <a:gd name="T64" fmla="*/ 2 w 58"/>
                  <a:gd name="T65" fmla="*/ 5 h 270"/>
                  <a:gd name="T66" fmla="*/ 1 w 58"/>
                  <a:gd name="T67" fmla="*/ 5 h 270"/>
                  <a:gd name="T68" fmla="*/ 2 w 58"/>
                  <a:gd name="T69" fmla="*/ 5 h 270"/>
                  <a:gd name="T70" fmla="*/ 2 w 58"/>
                  <a:gd name="T71" fmla="*/ 6 h 270"/>
                  <a:gd name="T72" fmla="*/ 1 w 58"/>
                  <a:gd name="T73" fmla="*/ 4 h 270"/>
                  <a:gd name="T74" fmla="*/ 1 w 58"/>
                  <a:gd name="T75" fmla="*/ 3 h 270"/>
                  <a:gd name="T76" fmla="*/ 1 w 58"/>
                  <a:gd name="T77" fmla="*/ 2 h 270"/>
                  <a:gd name="T78" fmla="*/ 0 w 58"/>
                  <a:gd name="T79" fmla="*/ 0 h 270"/>
                  <a:gd name="T80" fmla="*/ 1 w 58"/>
                  <a:gd name="T81" fmla="*/ 0 h 270"/>
                  <a:gd name="T82" fmla="*/ 1 w 58"/>
                  <a:gd name="T83" fmla="*/ 1 h 270"/>
                  <a:gd name="T84" fmla="*/ 1 w 58"/>
                  <a:gd name="T85" fmla="*/ 2 h 270"/>
                  <a:gd name="T86" fmla="*/ 1 w 58"/>
                  <a:gd name="T87" fmla="*/ 3 h 270"/>
                  <a:gd name="T88" fmla="*/ 2 w 58"/>
                  <a:gd name="T89" fmla="*/ 6 h 270"/>
                  <a:gd name="T90" fmla="*/ 2 w 58"/>
                  <a:gd name="T91" fmla="*/ 7 h 270"/>
                  <a:gd name="T92" fmla="*/ 3 w 58"/>
                  <a:gd name="T93" fmla="*/ 7 h 270"/>
                  <a:gd name="T94" fmla="*/ 3 w 58"/>
                  <a:gd name="T95" fmla="*/ 9 h 270"/>
                  <a:gd name="T96" fmla="*/ 3 w 58"/>
                  <a:gd name="T97" fmla="*/ 10 h 270"/>
                  <a:gd name="T98" fmla="*/ 3 w 58"/>
                  <a:gd name="T99" fmla="*/ 11 h 270"/>
                  <a:gd name="T100" fmla="*/ 5 w 58"/>
                  <a:gd name="T101" fmla="*/ 11 h 270"/>
                  <a:gd name="T102" fmla="*/ 5 w 58"/>
                  <a:gd name="T103" fmla="*/ 13 h 270"/>
                  <a:gd name="T104" fmla="*/ 5 w 58"/>
                  <a:gd name="T105" fmla="*/ 14 h 270"/>
                  <a:gd name="T106" fmla="*/ 5 w 58"/>
                  <a:gd name="T107" fmla="*/ 13 h 270"/>
                  <a:gd name="T108" fmla="*/ 6 w 58"/>
                  <a:gd name="T109" fmla="*/ 16 h 270"/>
                  <a:gd name="T110" fmla="*/ 6 w 58"/>
                  <a:gd name="T111" fmla="*/ 17 h 270"/>
                  <a:gd name="T112" fmla="*/ 6 w 58"/>
                  <a:gd name="T113" fmla="*/ 19 h 270"/>
                  <a:gd name="T114" fmla="*/ 7 w 58"/>
                  <a:gd name="T115" fmla="*/ 20 h 270"/>
                  <a:gd name="T116" fmla="*/ 7 w 58"/>
                  <a:gd name="T117" fmla="*/ 21 h 270"/>
                  <a:gd name="T118" fmla="*/ 7 w 58"/>
                  <a:gd name="T119" fmla="*/ 23 h 270"/>
                  <a:gd name="T120" fmla="*/ 7 w 58"/>
                  <a:gd name="T121" fmla="*/ 24 h 270"/>
                  <a:gd name="T122" fmla="*/ 7 w 58"/>
                  <a:gd name="T123" fmla="*/ 23 h 2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 h="270">
                    <a:moveTo>
                      <a:pt x="49" y="196"/>
                    </a:moveTo>
                    <a:lnTo>
                      <a:pt x="49" y="188"/>
                    </a:lnTo>
                    <a:lnTo>
                      <a:pt x="49" y="196"/>
                    </a:lnTo>
                    <a:lnTo>
                      <a:pt x="49" y="205"/>
                    </a:lnTo>
                    <a:lnTo>
                      <a:pt x="49" y="213"/>
                    </a:lnTo>
                    <a:lnTo>
                      <a:pt x="58" y="254"/>
                    </a:lnTo>
                    <a:lnTo>
                      <a:pt x="58" y="262"/>
                    </a:lnTo>
                    <a:lnTo>
                      <a:pt x="58" y="270"/>
                    </a:lnTo>
                    <a:lnTo>
                      <a:pt x="58" y="254"/>
                    </a:lnTo>
                    <a:lnTo>
                      <a:pt x="58" y="262"/>
                    </a:lnTo>
                    <a:lnTo>
                      <a:pt x="58" y="270"/>
                    </a:lnTo>
                    <a:lnTo>
                      <a:pt x="58" y="262"/>
                    </a:lnTo>
                    <a:lnTo>
                      <a:pt x="49" y="262"/>
                    </a:lnTo>
                    <a:lnTo>
                      <a:pt x="49" y="245"/>
                    </a:lnTo>
                    <a:lnTo>
                      <a:pt x="49" y="237"/>
                    </a:lnTo>
                    <a:lnTo>
                      <a:pt x="49" y="229"/>
                    </a:lnTo>
                    <a:lnTo>
                      <a:pt x="41" y="229"/>
                    </a:lnTo>
                    <a:lnTo>
                      <a:pt x="41" y="221"/>
                    </a:lnTo>
                    <a:lnTo>
                      <a:pt x="41" y="213"/>
                    </a:lnTo>
                    <a:lnTo>
                      <a:pt x="41" y="196"/>
                    </a:lnTo>
                    <a:lnTo>
                      <a:pt x="33" y="180"/>
                    </a:lnTo>
                    <a:lnTo>
                      <a:pt x="33" y="164"/>
                    </a:lnTo>
                    <a:lnTo>
                      <a:pt x="33" y="156"/>
                    </a:lnTo>
                    <a:lnTo>
                      <a:pt x="33" y="147"/>
                    </a:lnTo>
                    <a:lnTo>
                      <a:pt x="33" y="139"/>
                    </a:lnTo>
                    <a:lnTo>
                      <a:pt x="25" y="115"/>
                    </a:lnTo>
                    <a:lnTo>
                      <a:pt x="17" y="90"/>
                    </a:lnTo>
                    <a:lnTo>
                      <a:pt x="17" y="82"/>
                    </a:lnTo>
                    <a:lnTo>
                      <a:pt x="25" y="90"/>
                    </a:lnTo>
                    <a:lnTo>
                      <a:pt x="25" y="82"/>
                    </a:lnTo>
                    <a:lnTo>
                      <a:pt x="17" y="66"/>
                    </a:lnTo>
                    <a:lnTo>
                      <a:pt x="17" y="58"/>
                    </a:lnTo>
                    <a:lnTo>
                      <a:pt x="17" y="41"/>
                    </a:lnTo>
                    <a:lnTo>
                      <a:pt x="9" y="41"/>
                    </a:lnTo>
                    <a:lnTo>
                      <a:pt x="17" y="41"/>
                    </a:lnTo>
                    <a:lnTo>
                      <a:pt x="17" y="49"/>
                    </a:lnTo>
                    <a:lnTo>
                      <a:pt x="9" y="33"/>
                    </a:lnTo>
                    <a:lnTo>
                      <a:pt x="9" y="25"/>
                    </a:lnTo>
                    <a:lnTo>
                      <a:pt x="9" y="17"/>
                    </a:lnTo>
                    <a:lnTo>
                      <a:pt x="0" y="0"/>
                    </a:lnTo>
                    <a:lnTo>
                      <a:pt x="9" y="0"/>
                    </a:lnTo>
                    <a:lnTo>
                      <a:pt x="9" y="9"/>
                    </a:lnTo>
                    <a:lnTo>
                      <a:pt x="9" y="17"/>
                    </a:lnTo>
                    <a:lnTo>
                      <a:pt x="9" y="25"/>
                    </a:lnTo>
                    <a:lnTo>
                      <a:pt x="17" y="49"/>
                    </a:lnTo>
                    <a:lnTo>
                      <a:pt x="17" y="58"/>
                    </a:lnTo>
                    <a:lnTo>
                      <a:pt x="25" y="66"/>
                    </a:lnTo>
                    <a:lnTo>
                      <a:pt x="25" y="74"/>
                    </a:lnTo>
                    <a:lnTo>
                      <a:pt x="25" y="82"/>
                    </a:lnTo>
                    <a:lnTo>
                      <a:pt x="25" y="90"/>
                    </a:lnTo>
                    <a:lnTo>
                      <a:pt x="33" y="98"/>
                    </a:lnTo>
                    <a:lnTo>
                      <a:pt x="33" y="115"/>
                    </a:lnTo>
                    <a:lnTo>
                      <a:pt x="33" y="123"/>
                    </a:lnTo>
                    <a:lnTo>
                      <a:pt x="33" y="115"/>
                    </a:lnTo>
                    <a:lnTo>
                      <a:pt x="41" y="139"/>
                    </a:lnTo>
                    <a:lnTo>
                      <a:pt x="41" y="147"/>
                    </a:lnTo>
                    <a:lnTo>
                      <a:pt x="41" y="164"/>
                    </a:lnTo>
                    <a:lnTo>
                      <a:pt x="49" y="172"/>
                    </a:lnTo>
                    <a:lnTo>
                      <a:pt x="49" y="180"/>
                    </a:lnTo>
                    <a:lnTo>
                      <a:pt x="49" y="196"/>
                    </a:lnTo>
                    <a:lnTo>
                      <a:pt x="49" y="205"/>
                    </a:lnTo>
                    <a:lnTo>
                      <a:pt x="49" y="196"/>
                    </a:lnTo>
                    <a:close/>
                  </a:path>
                </a:pathLst>
              </a:custGeom>
              <a:solidFill>
                <a:srgbClr val="D2D2D2"/>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5" name="Freeform 62"/>
              <p:cNvSpPr>
                <a:spLocks noChangeArrowheads="1"/>
              </p:cNvSpPr>
              <p:nvPr/>
            </p:nvSpPr>
            <p:spPr bwMode="auto">
              <a:xfrm>
                <a:off x="2832" y="2196"/>
                <a:ext cx="78" cy="73"/>
              </a:xfrm>
              <a:custGeom>
                <a:avLst/>
                <a:gdLst>
                  <a:gd name="T0" fmla="*/ 12 w 212"/>
                  <a:gd name="T1" fmla="*/ 23 h 213"/>
                  <a:gd name="T2" fmla="*/ 11 w 212"/>
                  <a:gd name="T3" fmla="*/ 21 h 213"/>
                  <a:gd name="T4" fmla="*/ 9 w 212"/>
                  <a:gd name="T5" fmla="*/ 18 h 213"/>
                  <a:gd name="T6" fmla="*/ 6 w 212"/>
                  <a:gd name="T7" fmla="*/ 16 h 213"/>
                  <a:gd name="T8" fmla="*/ 3 w 212"/>
                  <a:gd name="T9" fmla="*/ 13 h 213"/>
                  <a:gd name="T10" fmla="*/ 1 w 212"/>
                  <a:gd name="T11" fmla="*/ 13 h 213"/>
                  <a:gd name="T12" fmla="*/ 0 w 212"/>
                  <a:gd name="T13" fmla="*/ 13 h 213"/>
                  <a:gd name="T14" fmla="*/ 0 w 212"/>
                  <a:gd name="T15" fmla="*/ 12 h 213"/>
                  <a:gd name="T16" fmla="*/ 2 w 212"/>
                  <a:gd name="T17" fmla="*/ 12 h 213"/>
                  <a:gd name="T18" fmla="*/ 4 w 212"/>
                  <a:gd name="T19" fmla="*/ 12 h 213"/>
                  <a:gd name="T20" fmla="*/ 6 w 212"/>
                  <a:gd name="T21" fmla="*/ 11 h 213"/>
                  <a:gd name="T22" fmla="*/ 7 w 212"/>
                  <a:gd name="T23" fmla="*/ 10 h 213"/>
                  <a:gd name="T24" fmla="*/ 7 w 212"/>
                  <a:gd name="T25" fmla="*/ 8 h 213"/>
                  <a:gd name="T26" fmla="*/ 9 w 212"/>
                  <a:gd name="T27" fmla="*/ 8 h 213"/>
                  <a:gd name="T28" fmla="*/ 11 w 212"/>
                  <a:gd name="T29" fmla="*/ 6 h 213"/>
                  <a:gd name="T30" fmla="*/ 13 w 212"/>
                  <a:gd name="T31" fmla="*/ 7 h 213"/>
                  <a:gd name="T32" fmla="*/ 17 w 212"/>
                  <a:gd name="T33" fmla="*/ 5 h 213"/>
                  <a:gd name="T34" fmla="*/ 18 w 212"/>
                  <a:gd name="T35" fmla="*/ 2 h 213"/>
                  <a:gd name="T36" fmla="*/ 19 w 212"/>
                  <a:gd name="T37" fmla="*/ 2 h 213"/>
                  <a:gd name="T38" fmla="*/ 20 w 212"/>
                  <a:gd name="T39" fmla="*/ 2 h 213"/>
                  <a:gd name="T40" fmla="*/ 22 w 212"/>
                  <a:gd name="T41" fmla="*/ 3 h 213"/>
                  <a:gd name="T42" fmla="*/ 22 w 212"/>
                  <a:gd name="T43" fmla="*/ 2 h 213"/>
                  <a:gd name="T44" fmla="*/ 23 w 212"/>
                  <a:gd name="T45" fmla="*/ 2 h 213"/>
                  <a:gd name="T46" fmla="*/ 28 w 212"/>
                  <a:gd name="T47" fmla="*/ 0 h 213"/>
                  <a:gd name="T48" fmla="*/ 29 w 212"/>
                  <a:gd name="T49" fmla="*/ 2 h 213"/>
                  <a:gd name="T50" fmla="*/ 29 w 212"/>
                  <a:gd name="T51" fmla="*/ 3 h 213"/>
                  <a:gd name="T52" fmla="*/ 29 w 212"/>
                  <a:gd name="T53" fmla="*/ 4 h 213"/>
                  <a:gd name="T54" fmla="*/ 28 w 212"/>
                  <a:gd name="T55" fmla="*/ 6 h 213"/>
                  <a:gd name="T56" fmla="*/ 26 w 212"/>
                  <a:gd name="T57" fmla="*/ 8 h 213"/>
                  <a:gd name="T58" fmla="*/ 26 w 212"/>
                  <a:gd name="T59" fmla="*/ 10 h 213"/>
                  <a:gd name="T60" fmla="*/ 26 w 212"/>
                  <a:gd name="T61" fmla="*/ 12 h 213"/>
                  <a:gd name="T62" fmla="*/ 25 w 212"/>
                  <a:gd name="T63" fmla="*/ 14 h 213"/>
                  <a:gd name="T64" fmla="*/ 25 w 212"/>
                  <a:gd name="T65" fmla="*/ 16 h 213"/>
                  <a:gd name="T66" fmla="*/ 25 w 212"/>
                  <a:gd name="T67" fmla="*/ 20 h 213"/>
                  <a:gd name="T68" fmla="*/ 25 w 212"/>
                  <a:gd name="T69" fmla="*/ 22 h 213"/>
                  <a:gd name="T70" fmla="*/ 25 w 212"/>
                  <a:gd name="T71" fmla="*/ 23 h 213"/>
                  <a:gd name="T72" fmla="*/ 26 w 212"/>
                  <a:gd name="T73" fmla="*/ 24 h 213"/>
                  <a:gd name="T74" fmla="*/ 25 w 212"/>
                  <a:gd name="T75" fmla="*/ 25 h 213"/>
                  <a:gd name="T76" fmla="*/ 23 w 212"/>
                  <a:gd name="T77" fmla="*/ 24 h 213"/>
                  <a:gd name="T78" fmla="*/ 22 w 212"/>
                  <a:gd name="T79" fmla="*/ 23 h 213"/>
                  <a:gd name="T80" fmla="*/ 21 w 212"/>
                  <a:gd name="T81" fmla="*/ 23 h 213"/>
                  <a:gd name="T82" fmla="*/ 20 w 212"/>
                  <a:gd name="T83" fmla="*/ 23 h 213"/>
                  <a:gd name="T84" fmla="*/ 19 w 212"/>
                  <a:gd name="T85" fmla="*/ 23 h 213"/>
                  <a:gd name="T86" fmla="*/ 13 w 212"/>
                  <a:gd name="T87" fmla="*/ 22 h 213"/>
                  <a:gd name="T88" fmla="*/ 12 w 212"/>
                  <a:gd name="T89" fmla="*/ 23 h 2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 h="213">
                    <a:moveTo>
                      <a:pt x="90" y="196"/>
                    </a:moveTo>
                    <a:lnTo>
                      <a:pt x="82" y="180"/>
                    </a:lnTo>
                    <a:lnTo>
                      <a:pt x="65" y="156"/>
                    </a:lnTo>
                    <a:lnTo>
                      <a:pt x="41" y="139"/>
                    </a:lnTo>
                    <a:lnTo>
                      <a:pt x="25" y="115"/>
                    </a:lnTo>
                    <a:lnTo>
                      <a:pt x="8" y="107"/>
                    </a:lnTo>
                    <a:lnTo>
                      <a:pt x="0" y="107"/>
                    </a:lnTo>
                    <a:lnTo>
                      <a:pt x="0" y="98"/>
                    </a:lnTo>
                    <a:lnTo>
                      <a:pt x="16" y="98"/>
                    </a:lnTo>
                    <a:lnTo>
                      <a:pt x="33" y="98"/>
                    </a:lnTo>
                    <a:lnTo>
                      <a:pt x="41" y="90"/>
                    </a:lnTo>
                    <a:lnTo>
                      <a:pt x="49" y="82"/>
                    </a:lnTo>
                    <a:lnTo>
                      <a:pt x="49" y="66"/>
                    </a:lnTo>
                    <a:lnTo>
                      <a:pt x="65" y="66"/>
                    </a:lnTo>
                    <a:lnTo>
                      <a:pt x="82" y="49"/>
                    </a:lnTo>
                    <a:lnTo>
                      <a:pt x="98" y="58"/>
                    </a:lnTo>
                    <a:lnTo>
                      <a:pt x="123" y="41"/>
                    </a:lnTo>
                    <a:lnTo>
                      <a:pt x="131" y="17"/>
                    </a:lnTo>
                    <a:lnTo>
                      <a:pt x="139" y="17"/>
                    </a:lnTo>
                    <a:lnTo>
                      <a:pt x="147" y="17"/>
                    </a:lnTo>
                    <a:lnTo>
                      <a:pt x="163" y="25"/>
                    </a:lnTo>
                    <a:lnTo>
                      <a:pt x="163" y="17"/>
                    </a:lnTo>
                    <a:lnTo>
                      <a:pt x="172" y="17"/>
                    </a:lnTo>
                    <a:lnTo>
                      <a:pt x="204" y="0"/>
                    </a:lnTo>
                    <a:lnTo>
                      <a:pt x="212" y="17"/>
                    </a:lnTo>
                    <a:lnTo>
                      <a:pt x="212" y="25"/>
                    </a:lnTo>
                    <a:lnTo>
                      <a:pt x="212" y="33"/>
                    </a:lnTo>
                    <a:lnTo>
                      <a:pt x="204" y="49"/>
                    </a:lnTo>
                    <a:lnTo>
                      <a:pt x="196" y="66"/>
                    </a:lnTo>
                    <a:lnTo>
                      <a:pt x="196" y="82"/>
                    </a:lnTo>
                    <a:lnTo>
                      <a:pt x="196" y="98"/>
                    </a:lnTo>
                    <a:lnTo>
                      <a:pt x="188" y="123"/>
                    </a:lnTo>
                    <a:lnTo>
                      <a:pt x="188" y="139"/>
                    </a:lnTo>
                    <a:lnTo>
                      <a:pt x="188" y="172"/>
                    </a:lnTo>
                    <a:lnTo>
                      <a:pt x="188" y="188"/>
                    </a:lnTo>
                    <a:lnTo>
                      <a:pt x="188" y="196"/>
                    </a:lnTo>
                    <a:lnTo>
                      <a:pt x="196" y="205"/>
                    </a:lnTo>
                    <a:lnTo>
                      <a:pt x="188" y="213"/>
                    </a:lnTo>
                    <a:lnTo>
                      <a:pt x="172" y="205"/>
                    </a:lnTo>
                    <a:lnTo>
                      <a:pt x="163" y="196"/>
                    </a:lnTo>
                    <a:lnTo>
                      <a:pt x="155" y="196"/>
                    </a:lnTo>
                    <a:lnTo>
                      <a:pt x="147" y="196"/>
                    </a:lnTo>
                    <a:lnTo>
                      <a:pt x="139" y="196"/>
                    </a:lnTo>
                    <a:lnTo>
                      <a:pt x="98" y="188"/>
                    </a:lnTo>
                    <a:lnTo>
                      <a:pt x="90" y="196"/>
                    </a:lnTo>
                    <a:close/>
                  </a:path>
                </a:pathLst>
              </a:custGeom>
              <a:solidFill>
                <a:srgbClr val="A1D197"/>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6" name="Freeform 63"/>
              <p:cNvSpPr>
                <a:spLocks noChangeArrowheads="1"/>
              </p:cNvSpPr>
              <p:nvPr/>
            </p:nvSpPr>
            <p:spPr bwMode="auto">
              <a:xfrm>
                <a:off x="2865" y="2260"/>
                <a:ext cx="60" cy="53"/>
              </a:xfrm>
              <a:custGeom>
                <a:avLst/>
                <a:gdLst>
                  <a:gd name="T0" fmla="*/ 14 w 163"/>
                  <a:gd name="T1" fmla="*/ 2 h 155"/>
                  <a:gd name="T2" fmla="*/ 17 w 163"/>
                  <a:gd name="T3" fmla="*/ 4 h 155"/>
                  <a:gd name="T4" fmla="*/ 18 w 163"/>
                  <a:gd name="T5" fmla="*/ 6 h 155"/>
                  <a:gd name="T6" fmla="*/ 19 w 163"/>
                  <a:gd name="T7" fmla="*/ 6 h 155"/>
                  <a:gd name="T8" fmla="*/ 21 w 163"/>
                  <a:gd name="T9" fmla="*/ 9 h 155"/>
                  <a:gd name="T10" fmla="*/ 22 w 163"/>
                  <a:gd name="T11" fmla="*/ 9 h 155"/>
                  <a:gd name="T12" fmla="*/ 22 w 163"/>
                  <a:gd name="T13" fmla="*/ 10 h 155"/>
                  <a:gd name="T14" fmla="*/ 20 w 163"/>
                  <a:gd name="T15" fmla="*/ 9 h 155"/>
                  <a:gd name="T16" fmla="*/ 20 w 163"/>
                  <a:gd name="T17" fmla="*/ 10 h 155"/>
                  <a:gd name="T18" fmla="*/ 20 w 163"/>
                  <a:gd name="T19" fmla="*/ 11 h 155"/>
                  <a:gd name="T20" fmla="*/ 20 w 163"/>
                  <a:gd name="T21" fmla="*/ 12 h 155"/>
                  <a:gd name="T22" fmla="*/ 21 w 163"/>
                  <a:gd name="T23" fmla="*/ 12 h 155"/>
                  <a:gd name="T24" fmla="*/ 20 w 163"/>
                  <a:gd name="T25" fmla="*/ 13 h 155"/>
                  <a:gd name="T26" fmla="*/ 21 w 163"/>
                  <a:gd name="T27" fmla="*/ 15 h 155"/>
                  <a:gd name="T28" fmla="*/ 20 w 163"/>
                  <a:gd name="T29" fmla="*/ 16 h 155"/>
                  <a:gd name="T30" fmla="*/ 20 w 163"/>
                  <a:gd name="T31" fmla="*/ 18 h 155"/>
                  <a:gd name="T32" fmla="*/ 20 w 163"/>
                  <a:gd name="T33" fmla="*/ 16 h 155"/>
                  <a:gd name="T34" fmla="*/ 19 w 163"/>
                  <a:gd name="T35" fmla="*/ 16 h 155"/>
                  <a:gd name="T36" fmla="*/ 19 w 163"/>
                  <a:gd name="T37" fmla="*/ 14 h 155"/>
                  <a:gd name="T38" fmla="*/ 18 w 163"/>
                  <a:gd name="T39" fmla="*/ 14 h 155"/>
                  <a:gd name="T40" fmla="*/ 17 w 163"/>
                  <a:gd name="T41" fmla="*/ 13 h 155"/>
                  <a:gd name="T42" fmla="*/ 17 w 163"/>
                  <a:gd name="T43" fmla="*/ 14 h 155"/>
                  <a:gd name="T44" fmla="*/ 18 w 163"/>
                  <a:gd name="T45" fmla="*/ 15 h 155"/>
                  <a:gd name="T46" fmla="*/ 15 w 163"/>
                  <a:gd name="T47" fmla="*/ 15 h 155"/>
                  <a:gd name="T48" fmla="*/ 14 w 163"/>
                  <a:gd name="T49" fmla="*/ 14 h 155"/>
                  <a:gd name="T50" fmla="*/ 15 w 163"/>
                  <a:gd name="T51" fmla="*/ 13 h 155"/>
                  <a:gd name="T52" fmla="*/ 15 w 163"/>
                  <a:gd name="T53" fmla="*/ 12 h 155"/>
                  <a:gd name="T54" fmla="*/ 15 w 163"/>
                  <a:gd name="T55" fmla="*/ 12 h 155"/>
                  <a:gd name="T56" fmla="*/ 13 w 163"/>
                  <a:gd name="T57" fmla="*/ 11 h 155"/>
                  <a:gd name="T58" fmla="*/ 11 w 163"/>
                  <a:gd name="T59" fmla="*/ 10 h 155"/>
                  <a:gd name="T60" fmla="*/ 9 w 163"/>
                  <a:gd name="T61" fmla="*/ 10 h 155"/>
                  <a:gd name="T62" fmla="*/ 9 w 163"/>
                  <a:gd name="T63" fmla="*/ 9 h 155"/>
                  <a:gd name="T64" fmla="*/ 9 w 163"/>
                  <a:gd name="T65" fmla="*/ 8 h 155"/>
                  <a:gd name="T66" fmla="*/ 8 w 163"/>
                  <a:gd name="T67" fmla="*/ 6 h 155"/>
                  <a:gd name="T68" fmla="*/ 7 w 163"/>
                  <a:gd name="T69" fmla="*/ 6 h 155"/>
                  <a:gd name="T70" fmla="*/ 6 w 163"/>
                  <a:gd name="T71" fmla="*/ 6 h 155"/>
                  <a:gd name="T72" fmla="*/ 4 w 163"/>
                  <a:gd name="T73" fmla="*/ 5 h 155"/>
                  <a:gd name="T74" fmla="*/ 4 w 163"/>
                  <a:gd name="T75" fmla="*/ 6 h 155"/>
                  <a:gd name="T76" fmla="*/ 6 w 163"/>
                  <a:gd name="T77" fmla="*/ 6 h 155"/>
                  <a:gd name="T78" fmla="*/ 7 w 163"/>
                  <a:gd name="T79" fmla="*/ 6 h 155"/>
                  <a:gd name="T80" fmla="*/ 7 w 163"/>
                  <a:gd name="T81" fmla="*/ 8 h 155"/>
                  <a:gd name="T82" fmla="*/ 6 w 163"/>
                  <a:gd name="T83" fmla="*/ 9 h 155"/>
                  <a:gd name="T84" fmla="*/ 4 w 163"/>
                  <a:gd name="T85" fmla="*/ 9 h 155"/>
                  <a:gd name="T86" fmla="*/ 3 w 163"/>
                  <a:gd name="T87" fmla="*/ 8 h 155"/>
                  <a:gd name="T88" fmla="*/ 2 w 163"/>
                  <a:gd name="T89" fmla="*/ 6 h 155"/>
                  <a:gd name="T90" fmla="*/ 1 w 163"/>
                  <a:gd name="T91" fmla="*/ 6 h 155"/>
                  <a:gd name="T92" fmla="*/ 1 w 163"/>
                  <a:gd name="T93" fmla="*/ 6 h 155"/>
                  <a:gd name="T94" fmla="*/ 0 w 163"/>
                  <a:gd name="T95" fmla="*/ 5 h 155"/>
                  <a:gd name="T96" fmla="*/ 1 w 163"/>
                  <a:gd name="T97" fmla="*/ 4 h 155"/>
                  <a:gd name="T98" fmla="*/ 2 w 163"/>
                  <a:gd name="T99" fmla="*/ 3 h 155"/>
                  <a:gd name="T100" fmla="*/ 2 w 163"/>
                  <a:gd name="T101" fmla="*/ 2 h 155"/>
                  <a:gd name="T102" fmla="*/ 0 w 163"/>
                  <a:gd name="T103" fmla="*/ 1 h 155"/>
                  <a:gd name="T104" fmla="*/ 1 w 163"/>
                  <a:gd name="T105" fmla="*/ 1 h 155"/>
                  <a:gd name="T106" fmla="*/ 0 w 163"/>
                  <a:gd name="T107" fmla="*/ 1 h 155"/>
                  <a:gd name="T108" fmla="*/ 1 w 163"/>
                  <a:gd name="T109" fmla="*/ 0 h 155"/>
                  <a:gd name="T110" fmla="*/ 7 w 163"/>
                  <a:gd name="T111" fmla="*/ 1 h 155"/>
                  <a:gd name="T112" fmla="*/ 8 w 163"/>
                  <a:gd name="T113" fmla="*/ 1 h 155"/>
                  <a:gd name="T114" fmla="*/ 9 w 163"/>
                  <a:gd name="T115" fmla="*/ 1 h 155"/>
                  <a:gd name="T116" fmla="*/ 10 w 163"/>
                  <a:gd name="T117" fmla="*/ 1 h 155"/>
                  <a:gd name="T118" fmla="*/ 11 w 163"/>
                  <a:gd name="T119" fmla="*/ 2 h 155"/>
                  <a:gd name="T120" fmla="*/ 13 w 163"/>
                  <a:gd name="T121" fmla="*/ 3 h 155"/>
                  <a:gd name="T122" fmla="*/ 14 w 163"/>
                  <a:gd name="T123" fmla="*/ 2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3" h="155">
                    <a:moveTo>
                      <a:pt x="106" y="17"/>
                    </a:moveTo>
                    <a:lnTo>
                      <a:pt x="122" y="33"/>
                    </a:lnTo>
                    <a:lnTo>
                      <a:pt x="131" y="49"/>
                    </a:lnTo>
                    <a:lnTo>
                      <a:pt x="139" y="57"/>
                    </a:lnTo>
                    <a:lnTo>
                      <a:pt x="155" y="74"/>
                    </a:lnTo>
                    <a:lnTo>
                      <a:pt x="163" y="74"/>
                    </a:lnTo>
                    <a:lnTo>
                      <a:pt x="163" y="82"/>
                    </a:lnTo>
                    <a:lnTo>
                      <a:pt x="147" y="74"/>
                    </a:lnTo>
                    <a:lnTo>
                      <a:pt x="147" y="82"/>
                    </a:lnTo>
                    <a:lnTo>
                      <a:pt x="147" y="90"/>
                    </a:lnTo>
                    <a:lnTo>
                      <a:pt x="147" y="98"/>
                    </a:lnTo>
                    <a:lnTo>
                      <a:pt x="155" y="106"/>
                    </a:lnTo>
                    <a:lnTo>
                      <a:pt x="147" y="115"/>
                    </a:lnTo>
                    <a:lnTo>
                      <a:pt x="155" y="131"/>
                    </a:lnTo>
                    <a:lnTo>
                      <a:pt x="147" y="139"/>
                    </a:lnTo>
                    <a:lnTo>
                      <a:pt x="147" y="155"/>
                    </a:lnTo>
                    <a:lnTo>
                      <a:pt x="147" y="139"/>
                    </a:lnTo>
                    <a:lnTo>
                      <a:pt x="139" y="139"/>
                    </a:lnTo>
                    <a:lnTo>
                      <a:pt x="139" y="123"/>
                    </a:lnTo>
                    <a:lnTo>
                      <a:pt x="131" y="123"/>
                    </a:lnTo>
                    <a:lnTo>
                      <a:pt x="122" y="115"/>
                    </a:lnTo>
                    <a:lnTo>
                      <a:pt x="122" y="123"/>
                    </a:lnTo>
                    <a:lnTo>
                      <a:pt x="131" y="131"/>
                    </a:lnTo>
                    <a:lnTo>
                      <a:pt x="114" y="131"/>
                    </a:lnTo>
                    <a:lnTo>
                      <a:pt x="106" y="123"/>
                    </a:lnTo>
                    <a:lnTo>
                      <a:pt x="114" y="115"/>
                    </a:lnTo>
                    <a:lnTo>
                      <a:pt x="114" y="106"/>
                    </a:lnTo>
                    <a:lnTo>
                      <a:pt x="114" y="98"/>
                    </a:lnTo>
                    <a:lnTo>
                      <a:pt x="98" y="90"/>
                    </a:lnTo>
                    <a:lnTo>
                      <a:pt x="82" y="82"/>
                    </a:lnTo>
                    <a:lnTo>
                      <a:pt x="65" y="82"/>
                    </a:lnTo>
                    <a:lnTo>
                      <a:pt x="65" y="74"/>
                    </a:lnTo>
                    <a:lnTo>
                      <a:pt x="65" y="66"/>
                    </a:lnTo>
                    <a:lnTo>
                      <a:pt x="57" y="57"/>
                    </a:lnTo>
                    <a:lnTo>
                      <a:pt x="49" y="57"/>
                    </a:lnTo>
                    <a:lnTo>
                      <a:pt x="41" y="49"/>
                    </a:lnTo>
                    <a:lnTo>
                      <a:pt x="33" y="41"/>
                    </a:lnTo>
                    <a:lnTo>
                      <a:pt x="33" y="57"/>
                    </a:lnTo>
                    <a:lnTo>
                      <a:pt x="41" y="57"/>
                    </a:lnTo>
                    <a:lnTo>
                      <a:pt x="49" y="57"/>
                    </a:lnTo>
                    <a:lnTo>
                      <a:pt x="49" y="66"/>
                    </a:lnTo>
                    <a:lnTo>
                      <a:pt x="41" y="74"/>
                    </a:lnTo>
                    <a:lnTo>
                      <a:pt x="33" y="74"/>
                    </a:lnTo>
                    <a:lnTo>
                      <a:pt x="24" y="66"/>
                    </a:lnTo>
                    <a:lnTo>
                      <a:pt x="16" y="57"/>
                    </a:lnTo>
                    <a:lnTo>
                      <a:pt x="8" y="57"/>
                    </a:lnTo>
                    <a:lnTo>
                      <a:pt x="8" y="49"/>
                    </a:lnTo>
                    <a:lnTo>
                      <a:pt x="0" y="41"/>
                    </a:lnTo>
                    <a:lnTo>
                      <a:pt x="8" y="33"/>
                    </a:lnTo>
                    <a:lnTo>
                      <a:pt x="16" y="25"/>
                    </a:lnTo>
                    <a:lnTo>
                      <a:pt x="16" y="17"/>
                    </a:lnTo>
                    <a:lnTo>
                      <a:pt x="0" y="8"/>
                    </a:lnTo>
                    <a:lnTo>
                      <a:pt x="8" y="8"/>
                    </a:lnTo>
                    <a:lnTo>
                      <a:pt x="0" y="8"/>
                    </a:lnTo>
                    <a:lnTo>
                      <a:pt x="8" y="0"/>
                    </a:lnTo>
                    <a:lnTo>
                      <a:pt x="49" y="8"/>
                    </a:lnTo>
                    <a:lnTo>
                      <a:pt x="57" y="8"/>
                    </a:lnTo>
                    <a:lnTo>
                      <a:pt x="65" y="8"/>
                    </a:lnTo>
                    <a:lnTo>
                      <a:pt x="73" y="8"/>
                    </a:lnTo>
                    <a:lnTo>
                      <a:pt x="82" y="17"/>
                    </a:lnTo>
                    <a:lnTo>
                      <a:pt x="98" y="25"/>
                    </a:lnTo>
                    <a:lnTo>
                      <a:pt x="106" y="17"/>
                    </a:lnTo>
                    <a:close/>
                  </a:path>
                </a:pathLst>
              </a:custGeom>
              <a:solidFill>
                <a:srgbClr val="E2E17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7" name="Freeform 64"/>
              <p:cNvSpPr>
                <a:spLocks noChangeArrowheads="1"/>
              </p:cNvSpPr>
              <p:nvPr/>
            </p:nvSpPr>
            <p:spPr bwMode="auto">
              <a:xfrm>
                <a:off x="3793" y="2282"/>
                <a:ext cx="12" cy="50"/>
              </a:xfrm>
              <a:custGeom>
                <a:avLst/>
                <a:gdLst>
                  <a:gd name="T0" fmla="*/ 0 w 33"/>
                  <a:gd name="T1" fmla="*/ 6 h 147"/>
                  <a:gd name="T2" fmla="*/ 0 w 33"/>
                  <a:gd name="T3" fmla="*/ 3 h 147"/>
                  <a:gd name="T4" fmla="*/ 0 w 33"/>
                  <a:gd name="T5" fmla="*/ 0 h 147"/>
                  <a:gd name="T6" fmla="*/ 1 w 33"/>
                  <a:gd name="T7" fmla="*/ 0 h 147"/>
                  <a:gd name="T8" fmla="*/ 2 w 33"/>
                  <a:gd name="T9" fmla="*/ 1 h 147"/>
                  <a:gd name="T10" fmla="*/ 2 w 33"/>
                  <a:gd name="T11" fmla="*/ 3 h 147"/>
                  <a:gd name="T12" fmla="*/ 3 w 33"/>
                  <a:gd name="T13" fmla="*/ 5 h 147"/>
                  <a:gd name="T14" fmla="*/ 3 w 33"/>
                  <a:gd name="T15" fmla="*/ 9 h 147"/>
                  <a:gd name="T16" fmla="*/ 4 w 33"/>
                  <a:gd name="T17" fmla="*/ 10 h 147"/>
                  <a:gd name="T18" fmla="*/ 4 w 33"/>
                  <a:gd name="T19" fmla="*/ 11 h 147"/>
                  <a:gd name="T20" fmla="*/ 4 w 33"/>
                  <a:gd name="T21" fmla="*/ 14 h 147"/>
                  <a:gd name="T22" fmla="*/ 3 w 33"/>
                  <a:gd name="T23" fmla="*/ 16 h 147"/>
                  <a:gd name="T24" fmla="*/ 3 w 33"/>
                  <a:gd name="T25" fmla="*/ 17 h 147"/>
                  <a:gd name="T26" fmla="*/ 3 w 33"/>
                  <a:gd name="T27" fmla="*/ 16 h 147"/>
                  <a:gd name="T28" fmla="*/ 2 w 33"/>
                  <a:gd name="T29" fmla="*/ 14 h 147"/>
                  <a:gd name="T30" fmla="*/ 2 w 33"/>
                  <a:gd name="T31" fmla="*/ 13 h 147"/>
                  <a:gd name="T32" fmla="*/ 2 w 33"/>
                  <a:gd name="T33" fmla="*/ 12 h 147"/>
                  <a:gd name="T34" fmla="*/ 1 w 33"/>
                  <a:gd name="T35" fmla="*/ 12 h 147"/>
                  <a:gd name="T36" fmla="*/ 1 w 33"/>
                  <a:gd name="T37" fmla="*/ 10 h 147"/>
                  <a:gd name="T38" fmla="*/ 0 w 33"/>
                  <a:gd name="T39" fmla="*/ 10 h 147"/>
                  <a:gd name="T40" fmla="*/ 0 w 33"/>
                  <a:gd name="T41" fmla="*/ 9 h 147"/>
                  <a:gd name="T42" fmla="*/ 0 w 33"/>
                  <a:gd name="T43" fmla="*/ 7 h 147"/>
                  <a:gd name="T44" fmla="*/ 0 w 33"/>
                  <a:gd name="T45" fmla="*/ 6 h 147"/>
                  <a:gd name="T46" fmla="*/ 0 w 33"/>
                  <a:gd name="T47" fmla="*/ 6 h 1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3" h="147">
                    <a:moveTo>
                      <a:pt x="0" y="49"/>
                    </a:moveTo>
                    <a:lnTo>
                      <a:pt x="0" y="24"/>
                    </a:lnTo>
                    <a:lnTo>
                      <a:pt x="0" y="0"/>
                    </a:lnTo>
                    <a:lnTo>
                      <a:pt x="9" y="0"/>
                    </a:lnTo>
                    <a:lnTo>
                      <a:pt x="17" y="8"/>
                    </a:lnTo>
                    <a:lnTo>
                      <a:pt x="17" y="24"/>
                    </a:lnTo>
                    <a:lnTo>
                      <a:pt x="25" y="40"/>
                    </a:lnTo>
                    <a:lnTo>
                      <a:pt x="25" y="73"/>
                    </a:lnTo>
                    <a:lnTo>
                      <a:pt x="33" y="89"/>
                    </a:lnTo>
                    <a:lnTo>
                      <a:pt x="33" y="98"/>
                    </a:lnTo>
                    <a:lnTo>
                      <a:pt x="33" y="122"/>
                    </a:lnTo>
                    <a:lnTo>
                      <a:pt x="25" y="138"/>
                    </a:lnTo>
                    <a:lnTo>
                      <a:pt x="25" y="147"/>
                    </a:lnTo>
                    <a:lnTo>
                      <a:pt x="25" y="138"/>
                    </a:lnTo>
                    <a:lnTo>
                      <a:pt x="17" y="122"/>
                    </a:lnTo>
                    <a:lnTo>
                      <a:pt x="17" y="114"/>
                    </a:lnTo>
                    <a:lnTo>
                      <a:pt x="17" y="106"/>
                    </a:lnTo>
                    <a:lnTo>
                      <a:pt x="9" y="106"/>
                    </a:lnTo>
                    <a:lnTo>
                      <a:pt x="9" y="89"/>
                    </a:lnTo>
                    <a:lnTo>
                      <a:pt x="0" y="81"/>
                    </a:lnTo>
                    <a:lnTo>
                      <a:pt x="0" y="73"/>
                    </a:lnTo>
                    <a:lnTo>
                      <a:pt x="0" y="65"/>
                    </a:lnTo>
                    <a:lnTo>
                      <a:pt x="0" y="57"/>
                    </a:lnTo>
                    <a:lnTo>
                      <a:pt x="0" y="49"/>
                    </a:lnTo>
                    <a:close/>
                  </a:path>
                </a:pathLst>
              </a:custGeom>
              <a:solidFill>
                <a:srgbClr val="A1D197"/>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8" name="Freeform 65"/>
              <p:cNvSpPr>
                <a:spLocks noChangeArrowheads="1"/>
              </p:cNvSpPr>
              <p:nvPr/>
            </p:nvSpPr>
            <p:spPr bwMode="auto">
              <a:xfrm>
                <a:off x="2919" y="2285"/>
                <a:ext cx="103" cy="42"/>
              </a:xfrm>
              <a:custGeom>
                <a:avLst/>
                <a:gdLst>
                  <a:gd name="T0" fmla="*/ 3 w 278"/>
                  <a:gd name="T1" fmla="*/ 1 h 122"/>
                  <a:gd name="T2" fmla="*/ 4 w 278"/>
                  <a:gd name="T3" fmla="*/ 4 h 122"/>
                  <a:gd name="T4" fmla="*/ 8 w 278"/>
                  <a:gd name="T5" fmla="*/ 4 h 122"/>
                  <a:gd name="T6" fmla="*/ 11 w 278"/>
                  <a:gd name="T7" fmla="*/ 5 h 122"/>
                  <a:gd name="T8" fmla="*/ 17 w 278"/>
                  <a:gd name="T9" fmla="*/ 3 h 122"/>
                  <a:gd name="T10" fmla="*/ 22 w 278"/>
                  <a:gd name="T11" fmla="*/ 0 h 122"/>
                  <a:gd name="T12" fmla="*/ 26 w 278"/>
                  <a:gd name="T13" fmla="*/ 1 h 122"/>
                  <a:gd name="T14" fmla="*/ 30 w 278"/>
                  <a:gd name="T15" fmla="*/ 2 h 122"/>
                  <a:gd name="T16" fmla="*/ 35 w 278"/>
                  <a:gd name="T17" fmla="*/ 4 h 122"/>
                  <a:gd name="T18" fmla="*/ 36 w 278"/>
                  <a:gd name="T19" fmla="*/ 7 h 122"/>
                  <a:gd name="T20" fmla="*/ 38 w 278"/>
                  <a:gd name="T21" fmla="*/ 10 h 122"/>
                  <a:gd name="T22" fmla="*/ 37 w 278"/>
                  <a:gd name="T23" fmla="*/ 11 h 122"/>
                  <a:gd name="T24" fmla="*/ 35 w 278"/>
                  <a:gd name="T25" fmla="*/ 12 h 122"/>
                  <a:gd name="T26" fmla="*/ 35 w 278"/>
                  <a:gd name="T27" fmla="*/ 12 h 122"/>
                  <a:gd name="T28" fmla="*/ 34 w 278"/>
                  <a:gd name="T29" fmla="*/ 14 h 122"/>
                  <a:gd name="T30" fmla="*/ 30 w 278"/>
                  <a:gd name="T31" fmla="*/ 11 h 122"/>
                  <a:gd name="T32" fmla="*/ 31 w 278"/>
                  <a:gd name="T33" fmla="*/ 9 h 122"/>
                  <a:gd name="T34" fmla="*/ 33 w 278"/>
                  <a:gd name="T35" fmla="*/ 8 h 122"/>
                  <a:gd name="T36" fmla="*/ 31 w 278"/>
                  <a:gd name="T37" fmla="*/ 7 h 122"/>
                  <a:gd name="T38" fmla="*/ 29 w 278"/>
                  <a:gd name="T39" fmla="*/ 7 h 122"/>
                  <a:gd name="T40" fmla="*/ 28 w 278"/>
                  <a:gd name="T41" fmla="*/ 5 h 122"/>
                  <a:gd name="T42" fmla="*/ 27 w 278"/>
                  <a:gd name="T43" fmla="*/ 5 h 122"/>
                  <a:gd name="T44" fmla="*/ 26 w 278"/>
                  <a:gd name="T45" fmla="*/ 4 h 122"/>
                  <a:gd name="T46" fmla="*/ 22 w 278"/>
                  <a:gd name="T47" fmla="*/ 4 h 122"/>
                  <a:gd name="T48" fmla="*/ 21 w 278"/>
                  <a:gd name="T49" fmla="*/ 6 h 122"/>
                  <a:gd name="T50" fmla="*/ 18 w 278"/>
                  <a:gd name="T51" fmla="*/ 8 h 122"/>
                  <a:gd name="T52" fmla="*/ 17 w 278"/>
                  <a:gd name="T53" fmla="*/ 10 h 122"/>
                  <a:gd name="T54" fmla="*/ 19 w 278"/>
                  <a:gd name="T55" fmla="*/ 12 h 122"/>
                  <a:gd name="T56" fmla="*/ 18 w 278"/>
                  <a:gd name="T57" fmla="*/ 12 h 122"/>
                  <a:gd name="T58" fmla="*/ 14 w 278"/>
                  <a:gd name="T59" fmla="*/ 13 h 122"/>
                  <a:gd name="T60" fmla="*/ 12 w 278"/>
                  <a:gd name="T61" fmla="*/ 11 h 122"/>
                  <a:gd name="T62" fmla="*/ 11 w 278"/>
                  <a:gd name="T63" fmla="*/ 12 h 122"/>
                  <a:gd name="T64" fmla="*/ 8 w 278"/>
                  <a:gd name="T65" fmla="*/ 9 h 122"/>
                  <a:gd name="T66" fmla="*/ 3 w 278"/>
                  <a:gd name="T67" fmla="*/ 8 h 122"/>
                  <a:gd name="T68" fmla="*/ 0 w 278"/>
                  <a:gd name="T69" fmla="*/ 10 h 122"/>
                  <a:gd name="T70" fmla="*/ 1 w 278"/>
                  <a:gd name="T71" fmla="*/ 7 h 122"/>
                  <a:gd name="T72" fmla="*/ 1 w 278"/>
                  <a:gd name="T73" fmla="*/ 4 h 122"/>
                  <a:gd name="T74" fmla="*/ 0 w 278"/>
                  <a:gd name="T75" fmla="*/ 2 h 122"/>
                  <a:gd name="T76" fmla="*/ 0 w 278"/>
                  <a:gd name="T77" fmla="*/ 0 h 122"/>
                  <a:gd name="T78" fmla="*/ 2 w 278"/>
                  <a:gd name="T79" fmla="*/ 0 h 1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8" h="122">
                    <a:moveTo>
                      <a:pt x="16" y="0"/>
                    </a:moveTo>
                    <a:lnTo>
                      <a:pt x="24" y="8"/>
                    </a:lnTo>
                    <a:lnTo>
                      <a:pt x="33" y="24"/>
                    </a:lnTo>
                    <a:lnTo>
                      <a:pt x="33" y="32"/>
                    </a:lnTo>
                    <a:lnTo>
                      <a:pt x="41" y="32"/>
                    </a:lnTo>
                    <a:lnTo>
                      <a:pt x="57" y="32"/>
                    </a:lnTo>
                    <a:lnTo>
                      <a:pt x="65" y="41"/>
                    </a:lnTo>
                    <a:lnTo>
                      <a:pt x="82" y="41"/>
                    </a:lnTo>
                    <a:lnTo>
                      <a:pt x="90" y="41"/>
                    </a:lnTo>
                    <a:lnTo>
                      <a:pt x="122" y="24"/>
                    </a:lnTo>
                    <a:lnTo>
                      <a:pt x="131" y="24"/>
                    </a:lnTo>
                    <a:lnTo>
                      <a:pt x="163" y="0"/>
                    </a:lnTo>
                    <a:lnTo>
                      <a:pt x="171" y="8"/>
                    </a:lnTo>
                    <a:lnTo>
                      <a:pt x="188" y="8"/>
                    </a:lnTo>
                    <a:lnTo>
                      <a:pt x="204" y="8"/>
                    </a:lnTo>
                    <a:lnTo>
                      <a:pt x="220" y="16"/>
                    </a:lnTo>
                    <a:lnTo>
                      <a:pt x="237" y="24"/>
                    </a:lnTo>
                    <a:lnTo>
                      <a:pt x="253" y="32"/>
                    </a:lnTo>
                    <a:lnTo>
                      <a:pt x="261" y="49"/>
                    </a:lnTo>
                    <a:lnTo>
                      <a:pt x="261" y="57"/>
                    </a:lnTo>
                    <a:lnTo>
                      <a:pt x="269" y="57"/>
                    </a:lnTo>
                    <a:lnTo>
                      <a:pt x="278" y="81"/>
                    </a:lnTo>
                    <a:lnTo>
                      <a:pt x="269" y="81"/>
                    </a:lnTo>
                    <a:lnTo>
                      <a:pt x="269" y="90"/>
                    </a:lnTo>
                    <a:lnTo>
                      <a:pt x="261" y="106"/>
                    </a:lnTo>
                    <a:lnTo>
                      <a:pt x="253" y="98"/>
                    </a:lnTo>
                    <a:lnTo>
                      <a:pt x="253" y="90"/>
                    </a:lnTo>
                    <a:lnTo>
                      <a:pt x="253" y="106"/>
                    </a:lnTo>
                    <a:lnTo>
                      <a:pt x="245" y="106"/>
                    </a:lnTo>
                    <a:lnTo>
                      <a:pt x="245" y="122"/>
                    </a:lnTo>
                    <a:lnTo>
                      <a:pt x="237" y="106"/>
                    </a:lnTo>
                    <a:lnTo>
                      <a:pt x="220" y="90"/>
                    </a:lnTo>
                    <a:lnTo>
                      <a:pt x="220" y="73"/>
                    </a:lnTo>
                    <a:lnTo>
                      <a:pt x="229" y="73"/>
                    </a:lnTo>
                    <a:lnTo>
                      <a:pt x="245" y="73"/>
                    </a:lnTo>
                    <a:lnTo>
                      <a:pt x="237" y="65"/>
                    </a:lnTo>
                    <a:lnTo>
                      <a:pt x="237" y="57"/>
                    </a:lnTo>
                    <a:lnTo>
                      <a:pt x="229" y="57"/>
                    </a:lnTo>
                    <a:lnTo>
                      <a:pt x="220" y="65"/>
                    </a:lnTo>
                    <a:lnTo>
                      <a:pt x="212" y="57"/>
                    </a:lnTo>
                    <a:lnTo>
                      <a:pt x="212" y="49"/>
                    </a:lnTo>
                    <a:lnTo>
                      <a:pt x="204" y="41"/>
                    </a:lnTo>
                    <a:lnTo>
                      <a:pt x="204" y="49"/>
                    </a:lnTo>
                    <a:lnTo>
                      <a:pt x="196" y="41"/>
                    </a:lnTo>
                    <a:lnTo>
                      <a:pt x="196" y="32"/>
                    </a:lnTo>
                    <a:lnTo>
                      <a:pt x="188" y="32"/>
                    </a:lnTo>
                    <a:lnTo>
                      <a:pt x="171" y="32"/>
                    </a:lnTo>
                    <a:lnTo>
                      <a:pt x="163" y="32"/>
                    </a:lnTo>
                    <a:lnTo>
                      <a:pt x="155" y="41"/>
                    </a:lnTo>
                    <a:lnTo>
                      <a:pt x="155" y="49"/>
                    </a:lnTo>
                    <a:lnTo>
                      <a:pt x="139" y="57"/>
                    </a:lnTo>
                    <a:lnTo>
                      <a:pt x="131" y="65"/>
                    </a:lnTo>
                    <a:lnTo>
                      <a:pt x="122" y="73"/>
                    </a:lnTo>
                    <a:lnTo>
                      <a:pt x="122" y="81"/>
                    </a:lnTo>
                    <a:lnTo>
                      <a:pt x="131" y="81"/>
                    </a:lnTo>
                    <a:lnTo>
                      <a:pt x="139" y="98"/>
                    </a:lnTo>
                    <a:lnTo>
                      <a:pt x="139" y="106"/>
                    </a:lnTo>
                    <a:lnTo>
                      <a:pt x="131" y="106"/>
                    </a:lnTo>
                    <a:lnTo>
                      <a:pt x="122" y="114"/>
                    </a:lnTo>
                    <a:lnTo>
                      <a:pt x="106" y="114"/>
                    </a:lnTo>
                    <a:lnTo>
                      <a:pt x="98" y="114"/>
                    </a:lnTo>
                    <a:lnTo>
                      <a:pt x="90" y="90"/>
                    </a:lnTo>
                    <a:lnTo>
                      <a:pt x="90" y="81"/>
                    </a:lnTo>
                    <a:lnTo>
                      <a:pt x="82" y="98"/>
                    </a:lnTo>
                    <a:lnTo>
                      <a:pt x="65" y="90"/>
                    </a:lnTo>
                    <a:lnTo>
                      <a:pt x="57" y="73"/>
                    </a:lnTo>
                    <a:lnTo>
                      <a:pt x="33" y="73"/>
                    </a:lnTo>
                    <a:lnTo>
                      <a:pt x="24" y="65"/>
                    </a:lnTo>
                    <a:lnTo>
                      <a:pt x="8" y="65"/>
                    </a:lnTo>
                    <a:lnTo>
                      <a:pt x="0" y="81"/>
                    </a:lnTo>
                    <a:lnTo>
                      <a:pt x="0" y="65"/>
                    </a:lnTo>
                    <a:lnTo>
                      <a:pt x="8" y="57"/>
                    </a:lnTo>
                    <a:lnTo>
                      <a:pt x="0" y="41"/>
                    </a:lnTo>
                    <a:lnTo>
                      <a:pt x="8" y="32"/>
                    </a:lnTo>
                    <a:lnTo>
                      <a:pt x="0" y="24"/>
                    </a:lnTo>
                    <a:lnTo>
                      <a:pt x="0" y="16"/>
                    </a:lnTo>
                    <a:lnTo>
                      <a:pt x="0" y="8"/>
                    </a:lnTo>
                    <a:lnTo>
                      <a:pt x="0" y="0"/>
                    </a:lnTo>
                    <a:lnTo>
                      <a:pt x="16" y="8"/>
                    </a:lnTo>
                    <a:lnTo>
                      <a:pt x="16" y="0"/>
                    </a:lnTo>
                    <a:close/>
                  </a:path>
                </a:pathLst>
              </a:custGeom>
              <a:solidFill>
                <a:srgbClr val="F3C4D8"/>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49" name="Freeform 66"/>
              <p:cNvSpPr>
                <a:spLocks noChangeArrowheads="1"/>
              </p:cNvSpPr>
              <p:nvPr/>
            </p:nvSpPr>
            <p:spPr bwMode="auto">
              <a:xfrm>
                <a:off x="3289" y="2304"/>
                <a:ext cx="76" cy="123"/>
              </a:xfrm>
              <a:custGeom>
                <a:avLst/>
                <a:gdLst>
                  <a:gd name="T0" fmla="*/ 3 w 205"/>
                  <a:gd name="T1" fmla="*/ 18 h 359"/>
                  <a:gd name="T2" fmla="*/ 0 w 205"/>
                  <a:gd name="T3" fmla="*/ 15 h 359"/>
                  <a:gd name="T4" fmla="*/ 1 w 205"/>
                  <a:gd name="T5" fmla="*/ 13 h 359"/>
                  <a:gd name="T6" fmla="*/ 1 w 205"/>
                  <a:gd name="T7" fmla="*/ 11 h 359"/>
                  <a:gd name="T8" fmla="*/ 6 w 205"/>
                  <a:gd name="T9" fmla="*/ 10 h 359"/>
                  <a:gd name="T10" fmla="*/ 6 w 205"/>
                  <a:gd name="T11" fmla="*/ 8 h 359"/>
                  <a:gd name="T12" fmla="*/ 3 w 205"/>
                  <a:gd name="T13" fmla="*/ 6 h 359"/>
                  <a:gd name="T14" fmla="*/ 8 w 205"/>
                  <a:gd name="T15" fmla="*/ 2 h 359"/>
                  <a:gd name="T16" fmla="*/ 8 w 205"/>
                  <a:gd name="T17" fmla="*/ 0 h 359"/>
                  <a:gd name="T18" fmla="*/ 11 w 205"/>
                  <a:gd name="T19" fmla="*/ 3 h 359"/>
                  <a:gd name="T20" fmla="*/ 16 w 205"/>
                  <a:gd name="T21" fmla="*/ 6 h 359"/>
                  <a:gd name="T22" fmla="*/ 16 w 205"/>
                  <a:gd name="T23" fmla="*/ 9 h 359"/>
                  <a:gd name="T24" fmla="*/ 17 w 205"/>
                  <a:gd name="T25" fmla="*/ 10 h 359"/>
                  <a:gd name="T26" fmla="*/ 19 w 205"/>
                  <a:gd name="T27" fmla="*/ 10 h 359"/>
                  <a:gd name="T28" fmla="*/ 20 w 205"/>
                  <a:gd name="T29" fmla="*/ 11 h 359"/>
                  <a:gd name="T30" fmla="*/ 24 w 205"/>
                  <a:gd name="T31" fmla="*/ 13 h 359"/>
                  <a:gd name="T32" fmla="*/ 25 w 205"/>
                  <a:gd name="T33" fmla="*/ 16 h 359"/>
                  <a:gd name="T34" fmla="*/ 25 w 205"/>
                  <a:gd name="T35" fmla="*/ 20 h 359"/>
                  <a:gd name="T36" fmla="*/ 22 w 205"/>
                  <a:gd name="T37" fmla="*/ 21 h 359"/>
                  <a:gd name="T38" fmla="*/ 22 w 205"/>
                  <a:gd name="T39" fmla="*/ 23 h 359"/>
                  <a:gd name="T40" fmla="*/ 20 w 205"/>
                  <a:gd name="T41" fmla="*/ 26 h 359"/>
                  <a:gd name="T42" fmla="*/ 24 w 205"/>
                  <a:gd name="T43" fmla="*/ 30 h 359"/>
                  <a:gd name="T44" fmla="*/ 26 w 205"/>
                  <a:gd name="T45" fmla="*/ 34 h 359"/>
                  <a:gd name="T46" fmla="*/ 28 w 205"/>
                  <a:gd name="T47" fmla="*/ 37 h 359"/>
                  <a:gd name="T48" fmla="*/ 26 w 205"/>
                  <a:gd name="T49" fmla="*/ 38 h 359"/>
                  <a:gd name="T50" fmla="*/ 20 w 205"/>
                  <a:gd name="T51" fmla="*/ 40 h 359"/>
                  <a:gd name="T52" fmla="*/ 18 w 205"/>
                  <a:gd name="T53" fmla="*/ 42 h 359"/>
                  <a:gd name="T54" fmla="*/ 13 w 205"/>
                  <a:gd name="T55" fmla="*/ 41 h 359"/>
                  <a:gd name="T56" fmla="*/ 10 w 205"/>
                  <a:gd name="T57" fmla="*/ 38 h 359"/>
                  <a:gd name="T58" fmla="*/ 11 w 205"/>
                  <a:gd name="T59" fmla="*/ 36 h 359"/>
                  <a:gd name="T60" fmla="*/ 10 w 205"/>
                  <a:gd name="T61" fmla="*/ 35 h 359"/>
                  <a:gd name="T62" fmla="*/ 10 w 205"/>
                  <a:gd name="T63" fmla="*/ 30 h 359"/>
                  <a:gd name="T64" fmla="*/ 11 w 205"/>
                  <a:gd name="T65" fmla="*/ 26 h 359"/>
                  <a:gd name="T66" fmla="*/ 9 w 205"/>
                  <a:gd name="T67" fmla="*/ 23 h 359"/>
                  <a:gd name="T68" fmla="*/ 9 w 205"/>
                  <a:gd name="T69" fmla="*/ 20 h 359"/>
                  <a:gd name="T70" fmla="*/ 7 w 205"/>
                  <a:gd name="T71" fmla="*/ 19 h 359"/>
                  <a:gd name="T72" fmla="*/ 4 w 205"/>
                  <a:gd name="T73" fmla="*/ 20 h 3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5" h="359">
                    <a:moveTo>
                      <a:pt x="33" y="171"/>
                    </a:moveTo>
                    <a:lnTo>
                      <a:pt x="25" y="155"/>
                    </a:lnTo>
                    <a:lnTo>
                      <a:pt x="9" y="139"/>
                    </a:lnTo>
                    <a:lnTo>
                      <a:pt x="0" y="131"/>
                    </a:lnTo>
                    <a:lnTo>
                      <a:pt x="9" y="122"/>
                    </a:lnTo>
                    <a:lnTo>
                      <a:pt x="9" y="114"/>
                    </a:lnTo>
                    <a:lnTo>
                      <a:pt x="9" y="98"/>
                    </a:lnTo>
                    <a:lnTo>
                      <a:pt x="9" y="90"/>
                    </a:lnTo>
                    <a:lnTo>
                      <a:pt x="33" y="82"/>
                    </a:lnTo>
                    <a:lnTo>
                      <a:pt x="41" y="82"/>
                    </a:lnTo>
                    <a:lnTo>
                      <a:pt x="41" y="73"/>
                    </a:lnTo>
                    <a:lnTo>
                      <a:pt x="41" y="65"/>
                    </a:lnTo>
                    <a:lnTo>
                      <a:pt x="33" y="57"/>
                    </a:lnTo>
                    <a:lnTo>
                      <a:pt x="25" y="49"/>
                    </a:lnTo>
                    <a:lnTo>
                      <a:pt x="33" y="49"/>
                    </a:lnTo>
                    <a:lnTo>
                      <a:pt x="58" y="16"/>
                    </a:lnTo>
                    <a:lnTo>
                      <a:pt x="58" y="8"/>
                    </a:lnTo>
                    <a:lnTo>
                      <a:pt x="58" y="0"/>
                    </a:lnTo>
                    <a:lnTo>
                      <a:pt x="66" y="8"/>
                    </a:lnTo>
                    <a:lnTo>
                      <a:pt x="82" y="24"/>
                    </a:lnTo>
                    <a:lnTo>
                      <a:pt x="98" y="33"/>
                    </a:lnTo>
                    <a:lnTo>
                      <a:pt x="115" y="49"/>
                    </a:lnTo>
                    <a:lnTo>
                      <a:pt x="115" y="57"/>
                    </a:lnTo>
                    <a:lnTo>
                      <a:pt x="115" y="73"/>
                    </a:lnTo>
                    <a:lnTo>
                      <a:pt x="123" y="98"/>
                    </a:lnTo>
                    <a:lnTo>
                      <a:pt x="123" y="82"/>
                    </a:lnTo>
                    <a:lnTo>
                      <a:pt x="131" y="82"/>
                    </a:lnTo>
                    <a:lnTo>
                      <a:pt x="139" y="82"/>
                    </a:lnTo>
                    <a:lnTo>
                      <a:pt x="139" y="90"/>
                    </a:lnTo>
                    <a:lnTo>
                      <a:pt x="147" y="90"/>
                    </a:lnTo>
                    <a:lnTo>
                      <a:pt x="164" y="106"/>
                    </a:lnTo>
                    <a:lnTo>
                      <a:pt x="172" y="114"/>
                    </a:lnTo>
                    <a:lnTo>
                      <a:pt x="180" y="131"/>
                    </a:lnTo>
                    <a:lnTo>
                      <a:pt x="180" y="139"/>
                    </a:lnTo>
                    <a:lnTo>
                      <a:pt x="180" y="147"/>
                    </a:lnTo>
                    <a:lnTo>
                      <a:pt x="180" y="171"/>
                    </a:lnTo>
                    <a:lnTo>
                      <a:pt x="172" y="171"/>
                    </a:lnTo>
                    <a:lnTo>
                      <a:pt x="156" y="180"/>
                    </a:lnTo>
                    <a:lnTo>
                      <a:pt x="147" y="180"/>
                    </a:lnTo>
                    <a:lnTo>
                      <a:pt x="156" y="196"/>
                    </a:lnTo>
                    <a:lnTo>
                      <a:pt x="156" y="204"/>
                    </a:lnTo>
                    <a:lnTo>
                      <a:pt x="147" y="220"/>
                    </a:lnTo>
                    <a:lnTo>
                      <a:pt x="156" y="245"/>
                    </a:lnTo>
                    <a:lnTo>
                      <a:pt x="172" y="253"/>
                    </a:lnTo>
                    <a:lnTo>
                      <a:pt x="180" y="261"/>
                    </a:lnTo>
                    <a:lnTo>
                      <a:pt x="188" y="286"/>
                    </a:lnTo>
                    <a:lnTo>
                      <a:pt x="196" y="310"/>
                    </a:lnTo>
                    <a:lnTo>
                      <a:pt x="205" y="318"/>
                    </a:lnTo>
                    <a:lnTo>
                      <a:pt x="205" y="327"/>
                    </a:lnTo>
                    <a:lnTo>
                      <a:pt x="188" y="327"/>
                    </a:lnTo>
                    <a:lnTo>
                      <a:pt x="172" y="335"/>
                    </a:lnTo>
                    <a:lnTo>
                      <a:pt x="147" y="343"/>
                    </a:lnTo>
                    <a:lnTo>
                      <a:pt x="139" y="351"/>
                    </a:lnTo>
                    <a:lnTo>
                      <a:pt x="131" y="359"/>
                    </a:lnTo>
                    <a:lnTo>
                      <a:pt x="115" y="359"/>
                    </a:lnTo>
                    <a:lnTo>
                      <a:pt x="98" y="351"/>
                    </a:lnTo>
                    <a:lnTo>
                      <a:pt x="82" y="335"/>
                    </a:lnTo>
                    <a:lnTo>
                      <a:pt x="74" y="327"/>
                    </a:lnTo>
                    <a:lnTo>
                      <a:pt x="74" y="318"/>
                    </a:lnTo>
                    <a:lnTo>
                      <a:pt x="82" y="310"/>
                    </a:lnTo>
                    <a:lnTo>
                      <a:pt x="74" y="302"/>
                    </a:lnTo>
                    <a:lnTo>
                      <a:pt x="74" y="294"/>
                    </a:lnTo>
                    <a:lnTo>
                      <a:pt x="66" y="286"/>
                    </a:lnTo>
                    <a:lnTo>
                      <a:pt x="74" y="261"/>
                    </a:lnTo>
                    <a:lnTo>
                      <a:pt x="82" y="229"/>
                    </a:lnTo>
                    <a:lnTo>
                      <a:pt x="82" y="220"/>
                    </a:lnTo>
                    <a:lnTo>
                      <a:pt x="74" y="204"/>
                    </a:lnTo>
                    <a:lnTo>
                      <a:pt x="66" y="196"/>
                    </a:lnTo>
                    <a:lnTo>
                      <a:pt x="58" y="196"/>
                    </a:lnTo>
                    <a:lnTo>
                      <a:pt x="66" y="171"/>
                    </a:lnTo>
                    <a:lnTo>
                      <a:pt x="58" y="163"/>
                    </a:lnTo>
                    <a:lnTo>
                      <a:pt x="49" y="163"/>
                    </a:lnTo>
                    <a:lnTo>
                      <a:pt x="41" y="163"/>
                    </a:lnTo>
                    <a:lnTo>
                      <a:pt x="33" y="171"/>
                    </a:lnTo>
                    <a:close/>
                  </a:path>
                </a:pathLst>
              </a:custGeom>
              <a:solidFill>
                <a:srgbClr val="8CFEB3"/>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0" name="Freeform 67"/>
              <p:cNvSpPr>
                <a:spLocks noChangeArrowheads="1"/>
              </p:cNvSpPr>
              <p:nvPr/>
            </p:nvSpPr>
            <p:spPr bwMode="auto">
              <a:xfrm>
                <a:off x="3803" y="2304"/>
                <a:ext cx="18" cy="70"/>
              </a:xfrm>
              <a:custGeom>
                <a:avLst/>
                <a:gdLst>
                  <a:gd name="T0" fmla="*/ 1 w 49"/>
                  <a:gd name="T1" fmla="*/ 3 h 204"/>
                  <a:gd name="T2" fmla="*/ 1 w 49"/>
                  <a:gd name="T3" fmla="*/ 2 h 204"/>
                  <a:gd name="T4" fmla="*/ 1 w 49"/>
                  <a:gd name="T5" fmla="*/ 1 h 204"/>
                  <a:gd name="T6" fmla="*/ 1 w 49"/>
                  <a:gd name="T7" fmla="*/ 0 h 204"/>
                  <a:gd name="T8" fmla="*/ 1 w 49"/>
                  <a:gd name="T9" fmla="*/ 1 h 204"/>
                  <a:gd name="T10" fmla="*/ 1 w 49"/>
                  <a:gd name="T11" fmla="*/ 2 h 204"/>
                  <a:gd name="T12" fmla="*/ 2 w 49"/>
                  <a:gd name="T13" fmla="*/ 4 h 204"/>
                  <a:gd name="T14" fmla="*/ 2 w 49"/>
                  <a:gd name="T15" fmla="*/ 6 h 204"/>
                  <a:gd name="T16" fmla="*/ 2 w 49"/>
                  <a:gd name="T17" fmla="*/ 7 h 204"/>
                  <a:gd name="T18" fmla="*/ 3 w 49"/>
                  <a:gd name="T19" fmla="*/ 8 h 204"/>
                  <a:gd name="T20" fmla="*/ 3 w 49"/>
                  <a:gd name="T21" fmla="*/ 6 h 204"/>
                  <a:gd name="T22" fmla="*/ 3 w 49"/>
                  <a:gd name="T23" fmla="*/ 5 h 204"/>
                  <a:gd name="T24" fmla="*/ 3 w 49"/>
                  <a:gd name="T25" fmla="*/ 6 h 204"/>
                  <a:gd name="T26" fmla="*/ 3 w 49"/>
                  <a:gd name="T27" fmla="*/ 7 h 204"/>
                  <a:gd name="T28" fmla="*/ 3 w 49"/>
                  <a:gd name="T29" fmla="*/ 8 h 204"/>
                  <a:gd name="T30" fmla="*/ 4 w 49"/>
                  <a:gd name="T31" fmla="*/ 9 h 204"/>
                  <a:gd name="T32" fmla="*/ 4 w 49"/>
                  <a:gd name="T33" fmla="*/ 12 h 204"/>
                  <a:gd name="T34" fmla="*/ 4 w 49"/>
                  <a:gd name="T35" fmla="*/ 12 h 204"/>
                  <a:gd name="T36" fmla="*/ 6 w 49"/>
                  <a:gd name="T37" fmla="*/ 16 h 204"/>
                  <a:gd name="T38" fmla="*/ 6 w 49"/>
                  <a:gd name="T39" fmla="*/ 18 h 204"/>
                  <a:gd name="T40" fmla="*/ 6 w 49"/>
                  <a:gd name="T41" fmla="*/ 20 h 204"/>
                  <a:gd name="T42" fmla="*/ 6 w 49"/>
                  <a:gd name="T43" fmla="*/ 21 h 204"/>
                  <a:gd name="T44" fmla="*/ 7 w 49"/>
                  <a:gd name="T45" fmla="*/ 24 h 204"/>
                  <a:gd name="T46" fmla="*/ 6 w 49"/>
                  <a:gd name="T47" fmla="*/ 22 h 204"/>
                  <a:gd name="T48" fmla="*/ 4 w 49"/>
                  <a:gd name="T49" fmla="*/ 21 h 204"/>
                  <a:gd name="T50" fmla="*/ 4 w 49"/>
                  <a:gd name="T51" fmla="*/ 19 h 204"/>
                  <a:gd name="T52" fmla="*/ 4 w 49"/>
                  <a:gd name="T53" fmla="*/ 18 h 204"/>
                  <a:gd name="T54" fmla="*/ 3 w 49"/>
                  <a:gd name="T55" fmla="*/ 15 h 204"/>
                  <a:gd name="T56" fmla="*/ 2 w 49"/>
                  <a:gd name="T57" fmla="*/ 13 h 204"/>
                  <a:gd name="T58" fmla="*/ 2 w 49"/>
                  <a:gd name="T59" fmla="*/ 12 h 204"/>
                  <a:gd name="T60" fmla="*/ 1 w 49"/>
                  <a:gd name="T61" fmla="*/ 11 h 204"/>
                  <a:gd name="T62" fmla="*/ 0 w 49"/>
                  <a:gd name="T63" fmla="*/ 10 h 204"/>
                  <a:gd name="T64" fmla="*/ 0 w 49"/>
                  <a:gd name="T65" fmla="*/ 9 h 204"/>
                  <a:gd name="T66" fmla="*/ 1 w 49"/>
                  <a:gd name="T67" fmla="*/ 7 h 204"/>
                  <a:gd name="T68" fmla="*/ 1 w 49"/>
                  <a:gd name="T69" fmla="*/ 4 h 204"/>
                  <a:gd name="T70" fmla="*/ 1 w 49"/>
                  <a:gd name="T71" fmla="*/ 3 h 2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204">
                    <a:moveTo>
                      <a:pt x="8" y="24"/>
                    </a:moveTo>
                    <a:lnTo>
                      <a:pt x="8" y="16"/>
                    </a:lnTo>
                    <a:lnTo>
                      <a:pt x="8" y="8"/>
                    </a:lnTo>
                    <a:lnTo>
                      <a:pt x="8" y="0"/>
                    </a:lnTo>
                    <a:lnTo>
                      <a:pt x="8" y="8"/>
                    </a:lnTo>
                    <a:lnTo>
                      <a:pt x="8" y="16"/>
                    </a:lnTo>
                    <a:lnTo>
                      <a:pt x="16" y="33"/>
                    </a:lnTo>
                    <a:lnTo>
                      <a:pt x="16" y="49"/>
                    </a:lnTo>
                    <a:lnTo>
                      <a:pt x="16" y="57"/>
                    </a:lnTo>
                    <a:lnTo>
                      <a:pt x="24" y="65"/>
                    </a:lnTo>
                    <a:lnTo>
                      <a:pt x="24" y="49"/>
                    </a:lnTo>
                    <a:lnTo>
                      <a:pt x="24" y="41"/>
                    </a:lnTo>
                    <a:lnTo>
                      <a:pt x="24" y="49"/>
                    </a:lnTo>
                    <a:lnTo>
                      <a:pt x="24" y="57"/>
                    </a:lnTo>
                    <a:lnTo>
                      <a:pt x="24" y="65"/>
                    </a:lnTo>
                    <a:lnTo>
                      <a:pt x="33" y="73"/>
                    </a:lnTo>
                    <a:lnTo>
                      <a:pt x="33" y="98"/>
                    </a:lnTo>
                    <a:lnTo>
                      <a:pt x="33" y="106"/>
                    </a:lnTo>
                    <a:lnTo>
                      <a:pt x="41" y="139"/>
                    </a:lnTo>
                    <a:lnTo>
                      <a:pt x="41" y="155"/>
                    </a:lnTo>
                    <a:lnTo>
                      <a:pt x="41" y="171"/>
                    </a:lnTo>
                    <a:lnTo>
                      <a:pt x="41" y="180"/>
                    </a:lnTo>
                    <a:lnTo>
                      <a:pt x="49" y="204"/>
                    </a:lnTo>
                    <a:lnTo>
                      <a:pt x="41" y="188"/>
                    </a:lnTo>
                    <a:lnTo>
                      <a:pt x="33" y="180"/>
                    </a:lnTo>
                    <a:lnTo>
                      <a:pt x="33" y="163"/>
                    </a:lnTo>
                    <a:lnTo>
                      <a:pt x="33" y="155"/>
                    </a:lnTo>
                    <a:lnTo>
                      <a:pt x="24" y="131"/>
                    </a:lnTo>
                    <a:lnTo>
                      <a:pt x="16" y="114"/>
                    </a:lnTo>
                    <a:lnTo>
                      <a:pt x="16" y="106"/>
                    </a:lnTo>
                    <a:lnTo>
                      <a:pt x="8" y="90"/>
                    </a:lnTo>
                    <a:lnTo>
                      <a:pt x="0" y="82"/>
                    </a:lnTo>
                    <a:lnTo>
                      <a:pt x="0" y="73"/>
                    </a:lnTo>
                    <a:lnTo>
                      <a:pt x="8" y="57"/>
                    </a:lnTo>
                    <a:lnTo>
                      <a:pt x="8" y="33"/>
                    </a:lnTo>
                    <a:lnTo>
                      <a:pt x="8" y="24"/>
                    </a:lnTo>
                    <a:close/>
                  </a:path>
                </a:pathLst>
              </a:custGeom>
              <a:solidFill>
                <a:srgbClr val="E2A6A6"/>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1" name="Freeform 68"/>
              <p:cNvSpPr>
                <a:spLocks noChangeArrowheads="1"/>
              </p:cNvSpPr>
              <p:nvPr/>
            </p:nvSpPr>
            <p:spPr bwMode="auto">
              <a:xfrm>
                <a:off x="3139" y="2611"/>
                <a:ext cx="183" cy="215"/>
              </a:xfrm>
              <a:custGeom>
                <a:avLst/>
                <a:gdLst>
                  <a:gd name="T0" fmla="*/ 7 w 498"/>
                  <a:gd name="T1" fmla="*/ 7 h 629"/>
                  <a:gd name="T2" fmla="*/ 10 w 498"/>
                  <a:gd name="T3" fmla="*/ 8 h 629"/>
                  <a:gd name="T4" fmla="*/ 14 w 498"/>
                  <a:gd name="T5" fmla="*/ 6 h 629"/>
                  <a:gd name="T6" fmla="*/ 17 w 498"/>
                  <a:gd name="T7" fmla="*/ 5 h 629"/>
                  <a:gd name="T8" fmla="*/ 23 w 498"/>
                  <a:gd name="T9" fmla="*/ 1 h 629"/>
                  <a:gd name="T10" fmla="*/ 26 w 498"/>
                  <a:gd name="T11" fmla="*/ 0 h 629"/>
                  <a:gd name="T12" fmla="*/ 30 w 498"/>
                  <a:gd name="T13" fmla="*/ 2 h 629"/>
                  <a:gd name="T14" fmla="*/ 30 w 498"/>
                  <a:gd name="T15" fmla="*/ 6 h 629"/>
                  <a:gd name="T16" fmla="*/ 30 w 498"/>
                  <a:gd name="T17" fmla="*/ 10 h 629"/>
                  <a:gd name="T18" fmla="*/ 32 w 498"/>
                  <a:gd name="T19" fmla="*/ 13 h 629"/>
                  <a:gd name="T20" fmla="*/ 35 w 498"/>
                  <a:gd name="T21" fmla="*/ 16 h 629"/>
                  <a:gd name="T22" fmla="*/ 39 w 498"/>
                  <a:gd name="T23" fmla="*/ 16 h 629"/>
                  <a:gd name="T24" fmla="*/ 42 w 498"/>
                  <a:gd name="T25" fmla="*/ 17 h 629"/>
                  <a:gd name="T26" fmla="*/ 47 w 498"/>
                  <a:gd name="T27" fmla="*/ 19 h 629"/>
                  <a:gd name="T28" fmla="*/ 49 w 498"/>
                  <a:gd name="T29" fmla="*/ 22 h 629"/>
                  <a:gd name="T30" fmla="*/ 52 w 498"/>
                  <a:gd name="T31" fmla="*/ 22 h 629"/>
                  <a:gd name="T32" fmla="*/ 55 w 498"/>
                  <a:gd name="T33" fmla="*/ 23 h 629"/>
                  <a:gd name="T34" fmla="*/ 56 w 498"/>
                  <a:gd name="T35" fmla="*/ 24 h 629"/>
                  <a:gd name="T36" fmla="*/ 56 w 498"/>
                  <a:gd name="T37" fmla="*/ 28 h 629"/>
                  <a:gd name="T38" fmla="*/ 55 w 498"/>
                  <a:gd name="T39" fmla="*/ 35 h 629"/>
                  <a:gd name="T40" fmla="*/ 56 w 498"/>
                  <a:gd name="T41" fmla="*/ 37 h 629"/>
                  <a:gd name="T42" fmla="*/ 60 w 498"/>
                  <a:gd name="T43" fmla="*/ 37 h 629"/>
                  <a:gd name="T44" fmla="*/ 65 w 498"/>
                  <a:gd name="T45" fmla="*/ 37 h 629"/>
                  <a:gd name="T46" fmla="*/ 64 w 498"/>
                  <a:gd name="T47" fmla="*/ 40 h 629"/>
                  <a:gd name="T48" fmla="*/ 65 w 498"/>
                  <a:gd name="T49" fmla="*/ 43 h 629"/>
                  <a:gd name="T50" fmla="*/ 67 w 498"/>
                  <a:gd name="T51" fmla="*/ 45 h 629"/>
                  <a:gd name="T52" fmla="*/ 67 w 498"/>
                  <a:gd name="T53" fmla="*/ 48 h 629"/>
                  <a:gd name="T54" fmla="*/ 65 w 498"/>
                  <a:gd name="T55" fmla="*/ 53 h 629"/>
                  <a:gd name="T56" fmla="*/ 63 w 498"/>
                  <a:gd name="T57" fmla="*/ 56 h 629"/>
                  <a:gd name="T58" fmla="*/ 57 w 498"/>
                  <a:gd name="T59" fmla="*/ 54 h 629"/>
                  <a:gd name="T60" fmla="*/ 53 w 498"/>
                  <a:gd name="T61" fmla="*/ 54 h 629"/>
                  <a:gd name="T62" fmla="*/ 47 w 498"/>
                  <a:gd name="T63" fmla="*/ 54 h 629"/>
                  <a:gd name="T64" fmla="*/ 44 w 498"/>
                  <a:gd name="T65" fmla="*/ 55 h 629"/>
                  <a:gd name="T66" fmla="*/ 41 w 498"/>
                  <a:gd name="T67" fmla="*/ 59 h 629"/>
                  <a:gd name="T68" fmla="*/ 40 w 498"/>
                  <a:gd name="T69" fmla="*/ 61 h 629"/>
                  <a:gd name="T70" fmla="*/ 37 w 498"/>
                  <a:gd name="T71" fmla="*/ 66 h 629"/>
                  <a:gd name="T72" fmla="*/ 35 w 498"/>
                  <a:gd name="T73" fmla="*/ 69 h 629"/>
                  <a:gd name="T74" fmla="*/ 31 w 498"/>
                  <a:gd name="T75" fmla="*/ 69 h 629"/>
                  <a:gd name="T76" fmla="*/ 25 w 498"/>
                  <a:gd name="T77" fmla="*/ 72 h 629"/>
                  <a:gd name="T78" fmla="*/ 24 w 498"/>
                  <a:gd name="T79" fmla="*/ 70 h 629"/>
                  <a:gd name="T80" fmla="*/ 22 w 498"/>
                  <a:gd name="T81" fmla="*/ 69 h 629"/>
                  <a:gd name="T82" fmla="*/ 19 w 498"/>
                  <a:gd name="T83" fmla="*/ 69 h 629"/>
                  <a:gd name="T84" fmla="*/ 17 w 498"/>
                  <a:gd name="T85" fmla="*/ 68 h 629"/>
                  <a:gd name="T86" fmla="*/ 9 w 498"/>
                  <a:gd name="T87" fmla="*/ 73 h 629"/>
                  <a:gd name="T88" fmla="*/ 6 w 498"/>
                  <a:gd name="T89" fmla="*/ 72 h 629"/>
                  <a:gd name="T90" fmla="*/ 6 w 498"/>
                  <a:gd name="T91" fmla="*/ 66 h 629"/>
                  <a:gd name="T92" fmla="*/ 3 w 498"/>
                  <a:gd name="T93" fmla="*/ 61 h 629"/>
                  <a:gd name="T94" fmla="*/ 3 w 498"/>
                  <a:gd name="T95" fmla="*/ 59 h 629"/>
                  <a:gd name="T96" fmla="*/ 6 w 498"/>
                  <a:gd name="T97" fmla="*/ 54 h 629"/>
                  <a:gd name="T98" fmla="*/ 3 w 498"/>
                  <a:gd name="T99" fmla="*/ 52 h 629"/>
                  <a:gd name="T100" fmla="*/ 2 w 498"/>
                  <a:gd name="T101" fmla="*/ 47 h 629"/>
                  <a:gd name="T102" fmla="*/ 1 w 498"/>
                  <a:gd name="T103" fmla="*/ 44 h 629"/>
                  <a:gd name="T104" fmla="*/ 0 w 498"/>
                  <a:gd name="T105" fmla="*/ 42 h 629"/>
                  <a:gd name="T106" fmla="*/ 3 w 498"/>
                  <a:gd name="T107" fmla="*/ 40 h 629"/>
                  <a:gd name="T108" fmla="*/ 4 w 498"/>
                  <a:gd name="T109" fmla="*/ 37 h 629"/>
                  <a:gd name="T110" fmla="*/ 3 w 498"/>
                  <a:gd name="T111" fmla="*/ 33 h 629"/>
                  <a:gd name="T112" fmla="*/ 4 w 498"/>
                  <a:gd name="T113" fmla="*/ 31 h 629"/>
                  <a:gd name="T114" fmla="*/ 3 w 498"/>
                  <a:gd name="T115" fmla="*/ 29 h 629"/>
                  <a:gd name="T116" fmla="*/ 7 w 498"/>
                  <a:gd name="T117" fmla="*/ 26 h 629"/>
                  <a:gd name="T118" fmla="*/ 7 w 498"/>
                  <a:gd name="T119" fmla="*/ 23 h 629"/>
                  <a:gd name="T120" fmla="*/ 7 w 498"/>
                  <a:gd name="T121" fmla="*/ 19 h 629"/>
                  <a:gd name="T122" fmla="*/ 9 w 498"/>
                  <a:gd name="T123" fmla="*/ 16 h 629"/>
                  <a:gd name="T124" fmla="*/ 7 w 498"/>
                  <a:gd name="T125" fmla="*/ 11 h 6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98" h="629">
                    <a:moveTo>
                      <a:pt x="25" y="58"/>
                    </a:moveTo>
                    <a:lnTo>
                      <a:pt x="49" y="58"/>
                    </a:lnTo>
                    <a:lnTo>
                      <a:pt x="65" y="66"/>
                    </a:lnTo>
                    <a:lnTo>
                      <a:pt x="74" y="66"/>
                    </a:lnTo>
                    <a:lnTo>
                      <a:pt x="98" y="49"/>
                    </a:lnTo>
                    <a:lnTo>
                      <a:pt x="106" y="49"/>
                    </a:lnTo>
                    <a:lnTo>
                      <a:pt x="114" y="49"/>
                    </a:lnTo>
                    <a:lnTo>
                      <a:pt x="123" y="41"/>
                    </a:lnTo>
                    <a:lnTo>
                      <a:pt x="155" y="17"/>
                    </a:lnTo>
                    <a:lnTo>
                      <a:pt x="172" y="9"/>
                    </a:lnTo>
                    <a:lnTo>
                      <a:pt x="180" y="9"/>
                    </a:lnTo>
                    <a:lnTo>
                      <a:pt x="196" y="0"/>
                    </a:lnTo>
                    <a:lnTo>
                      <a:pt x="221" y="0"/>
                    </a:lnTo>
                    <a:lnTo>
                      <a:pt x="221" y="17"/>
                    </a:lnTo>
                    <a:lnTo>
                      <a:pt x="221" y="33"/>
                    </a:lnTo>
                    <a:lnTo>
                      <a:pt x="221" y="49"/>
                    </a:lnTo>
                    <a:lnTo>
                      <a:pt x="221" y="66"/>
                    </a:lnTo>
                    <a:lnTo>
                      <a:pt x="221" y="82"/>
                    </a:lnTo>
                    <a:lnTo>
                      <a:pt x="221" y="90"/>
                    </a:lnTo>
                    <a:lnTo>
                      <a:pt x="237" y="115"/>
                    </a:lnTo>
                    <a:lnTo>
                      <a:pt x="261" y="131"/>
                    </a:lnTo>
                    <a:lnTo>
                      <a:pt x="261" y="139"/>
                    </a:lnTo>
                    <a:lnTo>
                      <a:pt x="278" y="139"/>
                    </a:lnTo>
                    <a:lnTo>
                      <a:pt x="286" y="139"/>
                    </a:lnTo>
                    <a:lnTo>
                      <a:pt x="302" y="139"/>
                    </a:lnTo>
                    <a:lnTo>
                      <a:pt x="310" y="148"/>
                    </a:lnTo>
                    <a:lnTo>
                      <a:pt x="327" y="164"/>
                    </a:lnTo>
                    <a:lnTo>
                      <a:pt x="351" y="164"/>
                    </a:lnTo>
                    <a:lnTo>
                      <a:pt x="351" y="180"/>
                    </a:lnTo>
                    <a:lnTo>
                      <a:pt x="359" y="188"/>
                    </a:lnTo>
                    <a:lnTo>
                      <a:pt x="368" y="188"/>
                    </a:lnTo>
                    <a:lnTo>
                      <a:pt x="384" y="188"/>
                    </a:lnTo>
                    <a:lnTo>
                      <a:pt x="400" y="188"/>
                    </a:lnTo>
                    <a:lnTo>
                      <a:pt x="408" y="197"/>
                    </a:lnTo>
                    <a:lnTo>
                      <a:pt x="417" y="197"/>
                    </a:lnTo>
                    <a:lnTo>
                      <a:pt x="417" y="205"/>
                    </a:lnTo>
                    <a:lnTo>
                      <a:pt x="417" y="213"/>
                    </a:lnTo>
                    <a:lnTo>
                      <a:pt x="417" y="237"/>
                    </a:lnTo>
                    <a:lnTo>
                      <a:pt x="417" y="254"/>
                    </a:lnTo>
                    <a:lnTo>
                      <a:pt x="408" y="295"/>
                    </a:lnTo>
                    <a:lnTo>
                      <a:pt x="408" y="319"/>
                    </a:lnTo>
                    <a:lnTo>
                      <a:pt x="417" y="319"/>
                    </a:lnTo>
                    <a:lnTo>
                      <a:pt x="433" y="319"/>
                    </a:lnTo>
                    <a:lnTo>
                      <a:pt x="441" y="319"/>
                    </a:lnTo>
                    <a:lnTo>
                      <a:pt x="474" y="319"/>
                    </a:lnTo>
                    <a:lnTo>
                      <a:pt x="482" y="319"/>
                    </a:lnTo>
                    <a:lnTo>
                      <a:pt x="482" y="327"/>
                    </a:lnTo>
                    <a:lnTo>
                      <a:pt x="474" y="344"/>
                    </a:lnTo>
                    <a:lnTo>
                      <a:pt x="474" y="360"/>
                    </a:lnTo>
                    <a:lnTo>
                      <a:pt x="482" y="368"/>
                    </a:lnTo>
                    <a:lnTo>
                      <a:pt x="490" y="376"/>
                    </a:lnTo>
                    <a:lnTo>
                      <a:pt x="498" y="384"/>
                    </a:lnTo>
                    <a:lnTo>
                      <a:pt x="498" y="401"/>
                    </a:lnTo>
                    <a:lnTo>
                      <a:pt x="498" y="409"/>
                    </a:lnTo>
                    <a:lnTo>
                      <a:pt x="490" y="433"/>
                    </a:lnTo>
                    <a:lnTo>
                      <a:pt x="482" y="450"/>
                    </a:lnTo>
                    <a:lnTo>
                      <a:pt x="474" y="466"/>
                    </a:lnTo>
                    <a:lnTo>
                      <a:pt x="466" y="482"/>
                    </a:lnTo>
                    <a:lnTo>
                      <a:pt x="433" y="458"/>
                    </a:lnTo>
                    <a:lnTo>
                      <a:pt x="425" y="458"/>
                    </a:lnTo>
                    <a:lnTo>
                      <a:pt x="408" y="458"/>
                    </a:lnTo>
                    <a:lnTo>
                      <a:pt x="392" y="458"/>
                    </a:lnTo>
                    <a:lnTo>
                      <a:pt x="368" y="466"/>
                    </a:lnTo>
                    <a:lnTo>
                      <a:pt x="351" y="466"/>
                    </a:lnTo>
                    <a:lnTo>
                      <a:pt x="335" y="474"/>
                    </a:lnTo>
                    <a:lnTo>
                      <a:pt x="327" y="474"/>
                    </a:lnTo>
                    <a:lnTo>
                      <a:pt x="319" y="482"/>
                    </a:lnTo>
                    <a:lnTo>
                      <a:pt x="302" y="507"/>
                    </a:lnTo>
                    <a:lnTo>
                      <a:pt x="294" y="515"/>
                    </a:lnTo>
                    <a:lnTo>
                      <a:pt x="294" y="523"/>
                    </a:lnTo>
                    <a:lnTo>
                      <a:pt x="294" y="540"/>
                    </a:lnTo>
                    <a:lnTo>
                      <a:pt x="278" y="564"/>
                    </a:lnTo>
                    <a:lnTo>
                      <a:pt x="270" y="580"/>
                    </a:lnTo>
                    <a:lnTo>
                      <a:pt x="261" y="589"/>
                    </a:lnTo>
                    <a:lnTo>
                      <a:pt x="253" y="589"/>
                    </a:lnTo>
                    <a:lnTo>
                      <a:pt x="229" y="589"/>
                    </a:lnTo>
                    <a:lnTo>
                      <a:pt x="212" y="589"/>
                    </a:lnTo>
                    <a:lnTo>
                      <a:pt x="188" y="621"/>
                    </a:lnTo>
                    <a:lnTo>
                      <a:pt x="188" y="605"/>
                    </a:lnTo>
                    <a:lnTo>
                      <a:pt x="180" y="597"/>
                    </a:lnTo>
                    <a:lnTo>
                      <a:pt x="172" y="589"/>
                    </a:lnTo>
                    <a:lnTo>
                      <a:pt x="163" y="589"/>
                    </a:lnTo>
                    <a:lnTo>
                      <a:pt x="155" y="589"/>
                    </a:lnTo>
                    <a:lnTo>
                      <a:pt x="139" y="589"/>
                    </a:lnTo>
                    <a:lnTo>
                      <a:pt x="131" y="589"/>
                    </a:lnTo>
                    <a:lnTo>
                      <a:pt x="123" y="580"/>
                    </a:lnTo>
                    <a:lnTo>
                      <a:pt x="114" y="589"/>
                    </a:lnTo>
                    <a:lnTo>
                      <a:pt x="65" y="629"/>
                    </a:lnTo>
                    <a:lnTo>
                      <a:pt x="49" y="629"/>
                    </a:lnTo>
                    <a:lnTo>
                      <a:pt x="41" y="621"/>
                    </a:lnTo>
                    <a:lnTo>
                      <a:pt x="41" y="580"/>
                    </a:lnTo>
                    <a:lnTo>
                      <a:pt x="41" y="564"/>
                    </a:lnTo>
                    <a:lnTo>
                      <a:pt x="41" y="548"/>
                    </a:lnTo>
                    <a:lnTo>
                      <a:pt x="25" y="523"/>
                    </a:lnTo>
                    <a:lnTo>
                      <a:pt x="25" y="515"/>
                    </a:lnTo>
                    <a:lnTo>
                      <a:pt x="25" y="507"/>
                    </a:lnTo>
                    <a:lnTo>
                      <a:pt x="41" y="474"/>
                    </a:lnTo>
                    <a:lnTo>
                      <a:pt x="41" y="466"/>
                    </a:lnTo>
                    <a:lnTo>
                      <a:pt x="25" y="450"/>
                    </a:lnTo>
                    <a:lnTo>
                      <a:pt x="25" y="442"/>
                    </a:lnTo>
                    <a:lnTo>
                      <a:pt x="25" y="417"/>
                    </a:lnTo>
                    <a:lnTo>
                      <a:pt x="16" y="401"/>
                    </a:lnTo>
                    <a:lnTo>
                      <a:pt x="8" y="384"/>
                    </a:lnTo>
                    <a:lnTo>
                      <a:pt x="8" y="376"/>
                    </a:lnTo>
                    <a:lnTo>
                      <a:pt x="0" y="368"/>
                    </a:lnTo>
                    <a:lnTo>
                      <a:pt x="0" y="360"/>
                    </a:lnTo>
                    <a:lnTo>
                      <a:pt x="8" y="352"/>
                    </a:lnTo>
                    <a:lnTo>
                      <a:pt x="25" y="344"/>
                    </a:lnTo>
                    <a:lnTo>
                      <a:pt x="33" y="335"/>
                    </a:lnTo>
                    <a:lnTo>
                      <a:pt x="33" y="319"/>
                    </a:lnTo>
                    <a:lnTo>
                      <a:pt x="25" y="295"/>
                    </a:lnTo>
                    <a:lnTo>
                      <a:pt x="25" y="286"/>
                    </a:lnTo>
                    <a:lnTo>
                      <a:pt x="25" y="278"/>
                    </a:lnTo>
                    <a:lnTo>
                      <a:pt x="33" y="270"/>
                    </a:lnTo>
                    <a:lnTo>
                      <a:pt x="25" y="254"/>
                    </a:lnTo>
                    <a:lnTo>
                      <a:pt x="25" y="246"/>
                    </a:lnTo>
                    <a:lnTo>
                      <a:pt x="41" y="229"/>
                    </a:lnTo>
                    <a:lnTo>
                      <a:pt x="49" y="221"/>
                    </a:lnTo>
                    <a:lnTo>
                      <a:pt x="49" y="213"/>
                    </a:lnTo>
                    <a:lnTo>
                      <a:pt x="49" y="197"/>
                    </a:lnTo>
                    <a:lnTo>
                      <a:pt x="49" y="188"/>
                    </a:lnTo>
                    <a:lnTo>
                      <a:pt x="49" y="164"/>
                    </a:lnTo>
                    <a:lnTo>
                      <a:pt x="57" y="156"/>
                    </a:lnTo>
                    <a:lnTo>
                      <a:pt x="65" y="139"/>
                    </a:lnTo>
                    <a:lnTo>
                      <a:pt x="65" y="131"/>
                    </a:lnTo>
                    <a:lnTo>
                      <a:pt x="49" y="98"/>
                    </a:lnTo>
                    <a:lnTo>
                      <a:pt x="25" y="58"/>
                    </a:lnTo>
                    <a:close/>
                  </a:path>
                </a:pathLst>
              </a:custGeom>
              <a:solidFill>
                <a:srgbClr val="E8DDF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2" name="Freeform 69"/>
              <p:cNvSpPr>
                <a:spLocks noChangeArrowheads="1"/>
              </p:cNvSpPr>
              <p:nvPr/>
            </p:nvSpPr>
            <p:spPr bwMode="auto">
              <a:xfrm>
                <a:off x="2968" y="2739"/>
                <a:ext cx="198" cy="502"/>
              </a:xfrm>
              <a:custGeom>
                <a:avLst/>
                <a:gdLst>
                  <a:gd name="T0" fmla="*/ 15 w 539"/>
                  <a:gd name="T1" fmla="*/ 163 h 1471"/>
                  <a:gd name="T2" fmla="*/ 10 w 539"/>
                  <a:gd name="T3" fmla="*/ 166 h 1471"/>
                  <a:gd name="T4" fmla="*/ 7 w 539"/>
                  <a:gd name="T5" fmla="*/ 166 h 1471"/>
                  <a:gd name="T6" fmla="*/ 4 w 539"/>
                  <a:gd name="T7" fmla="*/ 164 h 1471"/>
                  <a:gd name="T8" fmla="*/ 7 w 539"/>
                  <a:gd name="T9" fmla="*/ 163 h 1471"/>
                  <a:gd name="T10" fmla="*/ 2 w 539"/>
                  <a:gd name="T11" fmla="*/ 161 h 1471"/>
                  <a:gd name="T12" fmla="*/ 1 w 539"/>
                  <a:gd name="T13" fmla="*/ 157 h 1471"/>
                  <a:gd name="T14" fmla="*/ 2 w 539"/>
                  <a:gd name="T15" fmla="*/ 155 h 1471"/>
                  <a:gd name="T16" fmla="*/ 4 w 539"/>
                  <a:gd name="T17" fmla="*/ 150 h 1471"/>
                  <a:gd name="T18" fmla="*/ 6 w 539"/>
                  <a:gd name="T19" fmla="*/ 146 h 1471"/>
                  <a:gd name="T20" fmla="*/ 6 w 539"/>
                  <a:gd name="T21" fmla="*/ 146 h 1471"/>
                  <a:gd name="T22" fmla="*/ 7 w 539"/>
                  <a:gd name="T23" fmla="*/ 142 h 1471"/>
                  <a:gd name="T24" fmla="*/ 1 w 539"/>
                  <a:gd name="T25" fmla="*/ 140 h 1471"/>
                  <a:gd name="T26" fmla="*/ 8 w 539"/>
                  <a:gd name="T27" fmla="*/ 138 h 1471"/>
                  <a:gd name="T28" fmla="*/ 8 w 539"/>
                  <a:gd name="T29" fmla="*/ 140 h 1471"/>
                  <a:gd name="T30" fmla="*/ 13 w 539"/>
                  <a:gd name="T31" fmla="*/ 135 h 1471"/>
                  <a:gd name="T32" fmla="*/ 17 w 539"/>
                  <a:gd name="T33" fmla="*/ 131 h 1471"/>
                  <a:gd name="T34" fmla="*/ 19 w 539"/>
                  <a:gd name="T35" fmla="*/ 126 h 1471"/>
                  <a:gd name="T36" fmla="*/ 20 w 539"/>
                  <a:gd name="T37" fmla="*/ 122 h 1471"/>
                  <a:gd name="T38" fmla="*/ 18 w 539"/>
                  <a:gd name="T39" fmla="*/ 121 h 1471"/>
                  <a:gd name="T40" fmla="*/ 17 w 539"/>
                  <a:gd name="T41" fmla="*/ 114 h 1471"/>
                  <a:gd name="T42" fmla="*/ 21 w 539"/>
                  <a:gd name="T43" fmla="*/ 104 h 1471"/>
                  <a:gd name="T44" fmla="*/ 24 w 539"/>
                  <a:gd name="T45" fmla="*/ 100 h 1471"/>
                  <a:gd name="T46" fmla="*/ 31 w 539"/>
                  <a:gd name="T47" fmla="*/ 89 h 1471"/>
                  <a:gd name="T48" fmla="*/ 36 w 539"/>
                  <a:gd name="T49" fmla="*/ 83 h 1471"/>
                  <a:gd name="T50" fmla="*/ 37 w 539"/>
                  <a:gd name="T51" fmla="*/ 78 h 1471"/>
                  <a:gd name="T52" fmla="*/ 41 w 539"/>
                  <a:gd name="T53" fmla="*/ 66 h 1471"/>
                  <a:gd name="T54" fmla="*/ 44 w 539"/>
                  <a:gd name="T55" fmla="*/ 57 h 1471"/>
                  <a:gd name="T56" fmla="*/ 50 w 539"/>
                  <a:gd name="T57" fmla="*/ 47 h 1471"/>
                  <a:gd name="T58" fmla="*/ 52 w 539"/>
                  <a:gd name="T59" fmla="*/ 36 h 1471"/>
                  <a:gd name="T60" fmla="*/ 53 w 539"/>
                  <a:gd name="T61" fmla="*/ 30 h 1471"/>
                  <a:gd name="T62" fmla="*/ 56 w 539"/>
                  <a:gd name="T63" fmla="*/ 23 h 1471"/>
                  <a:gd name="T64" fmla="*/ 60 w 539"/>
                  <a:gd name="T65" fmla="*/ 4 h 1471"/>
                  <a:gd name="T66" fmla="*/ 66 w 539"/>
                  <a:gd name="T67" fmla="*/ 5 h 1471"/>
                  <a:gd name="T68" fmla="*/ 66 w 539"/>
                  <a:gd name="T69" fmla="*/ 16 h 1471"/>
                  <a:gd name="T70" fmla="*/ 69 w 539"/>
                  <a:gd name="T71" fmla="*/ 29 h 1471"/>
                  <a:gd name="T72" fmla="*/ 69 w 539"/>
                  <a:gd name="T73" fmla="*/ 36 h 1471"/>
                  <a:gd name="T74" fmla="*/ 62 w 539"/>
                  <a:gd name="T75" fmla="*/ 44 h 1471"/>
                  <a:gd name="T76" fmla="*/ 62 w 539"/>
                  <a:gd name="T77" fmla="*/ 51 h 1471"/>
                  <a:gd name="T78" fmla="*/ 53 w 539"/>
                  <a:gd name="T79" fmla="*/ 58 h 1471"/>
                  <a:gd name="T80" fmla="*/ 46 w 539"/>
                  <a:gd name="T81" fmla="*/ 70 h 1471"/>
                  <a:gd name="T82" fmla="*/ 45 w 539"/>
                  <a:gd name="T83" fmla="*/ 86 h 1471"/>
                  <a:gd name="T84" fmla="*/ 39 w 539"/>
                  <a:gd name="T85" fmla="*/ 95 h 1471"/>
                  <a:gd name="T86" fmla="*/ 33 w 539"/>
                  <a:gd name="T87" fmla="*/ 107 h 1471"/>
                  <a:gd name="T88" fmla="*/ 24 w 539"/>
                  <a:gd name="T89" fmla="*/ 120 h 1471"/>
                  <a:gd name="T90" fmla="*/ 21 w 539"/>
                  <a:gd name="T91" fmla="*/ 126 h 1471"/>
                  <a:gd name="T92" fmla="*/ 22 w 539"/>
                  <a:gd name="T93" fmla="*/ 131 h 1471"/>
                  <a:gd name="T94" fmla="*/ 19 w 539"/>
                  <a:gd name="T95" fmla="*/ 134 h 1471"/>
                  <a:gd name="T96" fmla="*/ 17 w 539"/>
                  <a:gd name="T97" fmla="*/ 143 h 1471"/>
                  <a:gd name="T98" fmla="*/ 12 w 539"/>
                  <a:gd name="T99" fmla="*/ 146 h 1471"/>
                  <a:gd name="T100" fmla="*/ 4 w 539"/>
                  <a:gd name="T101" fmla="*/ 155 h 1471"/>
                  <a:gd name="T102" fmla="*/ 10 w 539"/>
                  <a:gd name="T103" fmla="*/ 161 h 1471"/>
                  <a:gd name="T104" fmla="*/ 13 w 539"/>
                  <a:gd name="T105" fmla="*/ 128 h 1471"/>
                  <a:gd name="T106" fmla="*/ 12 w 539"/>
                  <a:gd name="T107" fmla="*/ 124 h 1471"/>
                  <a:gd name="T108" fmla="*/ 14 w 539"/>
                  <a:gd name="T109" fmla="*/ 124 h 1471"/>
                  <a:gd name="T110" fmla="*/ 2 w 539"/>
                  <a:gd name="T111" fmla="*/ 163 h 1471"/>
                  <a:gd name="T112" fmla="*/ 4 w 539"/>
                  <a:gd name="T113" fmla="*/ 162 h 1471"/>
                  <a:gd name="T114" fmla="*/ 12 w 539"/>
                  <a:gd name="T115" fmla="*/ 170 h 1471"/>
                  <a:gd name="T116" fmla="*/ 9 w 539"/>
                  <a:gd name="T117" fmla="*/ 169 h 1471"/>
                  <a:gd name="T118" fmla="*/ 13 w 539"/>
                  <a:gd name="T119" fmla="*/ 168 h 1471"/>
                  <a:gd name="T120" fmla="*/ 11 w 539"/>
                  <a:gd name="T121" fmla="*/ 166 h 1471"/>
                  <a:gd name="T122" fmla="*/ 19 w 539"/>
                  <a:gd name="T123" fmla="*/ 164 h 14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39" h="1471">
                    <a:moveTo>
                      <a:pt x="155" y="1389"/>
                    </a:moveTo>
                    <a:lnTo>
                      <a:pt x="147" y="1397"/>
                    </a:lnTo>
                    <a:lnTo>
                      <a:pt x="138" y="1397"/>
                    </a:lnTo>
                    <a:lnTo>
                      <a:pt x="130" y="1389"/>
                    </a:lnTo>
                    <a:lnTo>
                      <a:pt x="122" y="1389"/>
                    </a:lnTo>
                    <a:lnTo>
                      <a:pt x="114" y="1397"/>
                    </a:lnTo>
                    <a:lnTo>
                      <a:pt x="106" y="1397"/>
                    </a:lnTo>
                    <a:lnTo>
                      <a:pt x="98" y="1397"/>
                    </a:lnTo>
                    <a:lnTo>
                      <a:pt x="89" y="1405"/>
                    </a:lnTo>
                    <a:lnTo>
                      <a:pt x="81" y="1405"/>
                    </a:lnTo>
                    <a:lnTo>
                      <a:pt x="73" y="1413"/>
                    </a:lnTo>
                    <a:lnTo>
                      <a:pt x="73" y="1422"/>
                    </a:lnTo>
                    <a:lnTo>
                      <a:pt x="65" y="1430"/>
                    </a:lnTo>
                    <a:lnTo>
                      <a:pt x="65" y="1438"/>
                    </a:lnTo>
                    <a:lnTo>
                      <a:pt x="57" y="1438"/>
                    </a:lnTo>
                    <a:lnTo>
                      <a:pt x="49" y="1438"/>
                    </a:lnTo>
                    <a:lnTo>
                      <a:pt x="40" y="1430"/>
                    </a:lnTo>
                    <a:lnTo>
                      <a:pt x="49" y="1422"/>
                    </a:lnTo>
                    <a:lnTo>
                      <a:pt x="57" y="1413"/>
                    </a:lnTo>
                    <a:lnTo>
                      <a:pt x="65" y="1413"/>
                    </a:lnTo>
                    <a:lnTo>
                      <a:pt x="73" y="1405"/>
                    </a:lnTo>
                    <a:lnTo>
                      <a:pt x="65" y="1405"/>
                    </a:lnTo>
                    <a:lnTo>
                      <a:pt x="40" y="1413"/>
                    </a:lnTo>
                    <a:lnTo>
                      <a:pt x="32" y="1413"/>
                    </a:lnTo>
                    <a:lnTo>
                      <a:pt x="24" y="1413"/>
                    </a:lnTo>
                    <a:lnTo>
                      <a:pt x="24" y="1405"/>
                    </a:lnTo>
                    <a:lnTo>
                      <a:pt x="40" y="1405"/>
                    </a:lnTo>
                    <a:lnTo>
                      <a:pt x="57" y="1405"/>
                    </a:lnTo>
                    <a:lnTo>
                      <a:pt x="57" y="1397"/>
                    </a:lnTo>
                    <a:lnTo>
                      <a:pt x="49" y="1397"/>
                    </a:lnTo>
                    <a:lnTo>
                      <a:pt x="32" y="1397"/>
                    </a:lnTo>
                    <a:lnTo>
                      <a:pt x="40" y="1389"/>
                    </a:lnTo>
                    <a:lnTo>
                      <a:pt x="40" y="1381"/>
                    </a:lnTo>
                    <a:lnTo>
                      <a:pt x="32" y="1381"/>
                    </a:lnTo>
                    <a:lnTo>
                      <a:pt x="24" y="1381"/>
                    </a:lnTo>
                    <a:lnTo>
                      <a:pt x="16" y="1381"/>
                    </a:lnTo>
                    <a:lnTo>
                      <a:pt x="24" y="1373"/>
                    </a:lnTo>
                    <a:lnTo>
                      <a:pt x="16" y="1373"/>
                    </a:lnTo>
                    <a:lnTo>
                      <a:pt x="8" y="1364"/>
                    </a:lnTo>
                    <a:lnTo>
                      <a:pt x="16" y="1364"/>
                    </a:lnTo>
                    <a:lnTo>
                      <a:pt x="16" y="1356"/>
                    </a:lnTo>
                    <a:lnTo>
                      <a:pt x="8" y="1348"/>
                    </a:lnTo>
                    <a:lnTo>
                      <a:pt x="0" y="1348"/>
                    </a:lnTo>
                    <a:lnTo>
                      <a:pt x="16" y="1348"/>
                    </a:lnTo>
                    <a:lnTo>
                      <a:pt x="24" y="1340"/>
                    </a:lnTo>
                    <a:lnTo>
                      <a:pt x="32" y="1332"/>
                    </a:lnTo>
                    <a:lnTo>
                      <a:pt x="24" y="1332"/>
                    </a:lnTo>
                    <a:lnTo>
                      <a:pt x="16" y="1332"/>
                    </a:lnTo>
                    <a:lnTo>
                      <a:pt x="16" y="1324"/>
                    </a:lnTo>
                    <a:lnTo>
                      <a:pt x="24" y="1315"/>
                    </a:lnTo>
                    <a:lnTo>
                      <a:pt x="16" y="1315"/>
                    </a:lnTo>
                    <a:lnTo>
                      <a:pt x="16" y="1307"/>
                    </a:lnTo>
                    <a:lnTo>
                      <a:pt x="32" y="1299"/>
                    </a:lnTo>
                    <a:lnTo>
                      <a:pt x="32" y="1291"/>
                    </a:lnTo>
                    <a:lnTo>
                      <a:pt x="16" y="1299"/>
                    </a:lnTo>
                    <a:lnTo>
                      <a:pt x="24" y="1275"/>
                    </a:lnTo>
                    <a:lnTo>
                      <a:pt x="32" y="1266"/>
                    </a:lnTo>
                    <a:lnTo>
                      <a:pt x="32" y="1258"/>
                    </a:lnTo>
                    <a:lnTo>
                      <a:pt x="32" y="1250"/>
                    </a:lnTo>
                    <a:lnTo>
                      <a:pt x="40" y="1250"/>
                    </a:lnTo>
                    <a:lnTo>
                      <a:pt x="49" y="1258"/>
                    </a:lnTo>
                    <a:lnTo>
                      <a:pt x="57" y="1258"/>
                    </a:lnTo>
                    <a:lnTo>
                      <a:pt x="65" y="1258"/>
                    </a:lnTo>
                    <a:lnTo>
                      <a:pt x="65" y="1250"/>
                    </a:lnTo>
                    <a:lnTo>
                      <a:pt x="49" y="1242"/>
                    </a:lnTo>
                    <a:lnTo>
                      <a:pt x="40" y="1250"/>
                    </a:lnTo>
                    <a:lnTo>
                      <a:pt x="32" y="1242"/>
                    </a:lnTo>
                    <a:lnTo>
                      <a:pt x="24" y="1242"/>
                    </a:lnTo>
                    <a:lnTo>
                      <a:pt x="32" y="1234"/>
                    </a:lnTo>
                    <a:lnTo>
                      <a:pt x="40" y="1226"/>
                    </a:lnTo>
                    <a:lnTo>
                      <a:pt x="49" y="1226"/>
                    </a:lnTo>
                    <a:lnTo>
                      <a:pt x="49" y="1217"/>
                    </a:lnTo>
                    <a:lnTo>
                      <a:pt x="40" y="1217"/>
                    </a:lnTo>
                    <a:lnTo>
                      <a:pt x="40" y="1209"/>
                    </a:lnTo>
                    <a:lnTo>
                      <a:pt x="24" y="1209"/>
                    </a:lnTo>
                    <a:lnTo>
                      <a:pt x="24" y="1201"/>
                    </a:lnTo>
                    <a:lnTo>
                      <a:pt x="8" y="1209"/>
                    </a:lnTo>
                    <a:lnTo>
                      <a:pt x="8" y="1201"/>
                    </a:lnTo>
                    <a:lnTo>
                      <a:pt x="24" y="1193"/>
                    </a:lnTo>
                    <a:lnTo>
                      <a:pt x="32" y="1193"/>
                    </a:lnTo>
                    <a:lnTo>
                      <a:pt x="40" y="1185"/>
                    </a:lnTo>
                    <a:lnTo>
                      <a:pt x="49" y="1185"/>
                    </a:lnTo>
                    <a:lnTo>
                      <a:pt x="57" y="1177"/>
                    </a:lnTo>
                    <a:lnTo>
                      <a:pt x="57" y="1185"/>
                    </a:lnTo>
                    <a:lnTo>
                      <a:pt x="49" y="1193"/>
                    </a:lnTo>
                    <a:lnTo>
                      <a:pt x="40" y="1193"/>
                    </a:lnTo>
                    <a:lnTo>
                      <a:pt x="40" y="1201"/>
                    </a:lnTo>
                    <a:lnTo>
                      <a:pt x="49" y="1201"/>
                    </a:lnTo>
                    <a:lnTo>
                      <a:pt x="57" y="1193"/>
                    </a:lnTo>
                    <a:lnTo>
                      <a:pt x="57" y="1201"/>
                    </a:lnTo>
                    <a:lnTo>
                      <a:pt x="57" y="1209"/>
                    </a:lnTo>
                    <a:lnTo>
                      <a:pt x="73" y="1193"/>
                    </a:lnTo>
                    <a:lnTo>
                      <a:pt x="81" y="1185"/>
                    </a:lnTo>
                    <a:lnTo>
                      <a:pt x="81" y="1177"/>
                    </a:lnTo>
                    <a:lnTo>
                      <a:pt x="89" y="1168"/>
                    </a:lnTo>
                    <a:lnTo>
                      <a:pt x="98" y="1160"/>
                    </a:lnTo>
                    <a:lnTo>
                      <a:pt x="89" y="1160"/>
                    </a:lnTo>
                    <a:lnTo>
                      <a:pt x="98" y="1152"/>
                    </a:lnTo>
                    <a:lnTo>
                      <a:pt x="106" y="1152"/>
                    </a:lnTo>
                    <a:lnTo>
                      <a:pt x="122" y="1144"/>
                    </a:lnTo>
                    <a:lnTo>
                      <a:pt x="122" y="1136"/>
                    </a:lnTo>
                    <a:lnTo>
                      <a:pt x="122" y="1128"/>
                    </a:lnTo>
                    <a:lnTo>
                      <a:pt x="114" y="1119"/>
                    </a:lnTo>
                    <a:lnTo>
                      <a:pt x="114" y="1111"/>
                    </a:lnTo>
                    <a:lnTo>
                      <a:pt x="122" y="1103"/>
                    </a:lnTo>
                    <a:lnTo>
                      <a:pt x="122" y="1095"/>
                    </a:lnTo>
                    <a:lnTo>
                      <a:pt x="130" y="1087"/>
                    </a:lnTo>
                    <a:lnTo>
                      <a:pt x="138" y="1079"/>
                    </a:lnTo>
                    <a:lnTo>
                      <a:pt x="138" y="1070"/>
                    </a:lnTo>
                    <a:lnTo>
                      <a:pt x="138" y="1062"/>
                    </a:lnTo>
                    <a:lnTo>
                      <a:pt x="147" y="1054"/>
                    </a:lnTo>
                    <a:lnTo>
                      <a:pt x="155" y="1054"/>
                    </a:lnTo>
                    <a:lnTo>
                      <a:pt x="155" y="1046"/>
                    </a:lnTo>
                    <a:lnTo>
                      <a:pt x="147" y="1046"/>
                    </a:lnTo>
                    <a:lnTo>
                      <a:pt x="147" y="1038"/>
                    </a:lnTo>
                    <a:lnTo>
                      <a:pt x="155" y="1038"/>
                    </a:lnTo>
                    <a:lnTo>
                      <a:pt x="155" y="1029"/>
                    </a:lnTo>
                    <a:lnTo>
                      <a:pt x="147" y="1029"/>
                    </a:lnTo>
                    <a:lnTo>
                      <a:pt x="138" y="1029"/>
                    </a:lnTo>
                    <a:lnTo>
                      <a:pt x="130" y="1038"/>
                    </a:lnTo>
                    <a:lnTo>
                      <a:pt x="122" y="1038"/>
                    </a:lnTo>
                    <a:lnTo>
                      <a:pt x="114" y="1029"/>
                    </a:lnTo>
                    <a:lnTo>
                      <a:pt x="114" y="1021"/>
                    </a:lnTo>
                    <a:lnTo>
                      <a:pt x="114" y="1013"/>
                    </a:lnTo>
                    <a:lnTo>
                      <a:pt x="114" y="997"/>
                    </a:lnTo>
                    <a:lnTo>
                      <a:pt x="122" y="980"/>
                    </a:lnTo>
                    <a:lnTo>
                      <a:pt x="138" y="964"/>
                    </a:lnTo>
                    <a:lnTo>
                      <a:pt x="155" y="948"/>
                    </a:lnTo>
                    <a:lnTo>
                      <a:pt x="155" y="915"/>
                    </a:lnTo>
                    <a:lnTo>
                      <a:pt x="155" y="907"/>
                    </a:lnTo>
                    <a:lnTo>
                      <a:pt x="155" y="899"/>
                    </a:lnTo>
                    <a:lnTo>
                      <a:pt x="155" y="891"/>
                    </a:lnTo>
                    <a:lnTo>
                      <a:pt x="155" y="874"/>
                    </a:lnTo>
                    <a:lnTo>
                      <a:pt x="155" y="866"/>
                    </a:lnTo>
                    <a:lnTo>
                      <a:pt x="163" y="866"/>
                    </a:lnTo>
                    <a:lnTo>
                      <a:pt x="171" y="866"/>
                    </a:lnTo>
                    <a:lnTo>
                      <a:pt x="171" y="858"/>
                    </a:lnTo>
                    <a:lnTo>
                      <a:pt x="179" y="858"/>
                    </a:lnTo>
                    <a:lnTo>
                      <a:pt x="187" y="833"/>
                    </a:lnTo>
                    <a:lnTo>
                      <a:pt x="196" y="825"/>
                    </a:lnTo>
                    <a:lnTo>
                      <a:pt x="204" y="809"/>
                    </a:lnTo>
                    <a:lnTo>
                      <a:pt x="212" y="801"/>
                    </a:lnTo>
                    <a:lnTo>
                      <a:pt x="220" y="784"/>
                    </a:lnTo>
                    <a:lnTo>
                      <a:pt x="228" y="768"/>
                    </a:lnTo>
                    <a:lnTo>
                      <a:pt x="236" y="760"/>
                    </a:lnTo>
                    <a:lnTo>
                      <a:pt x="245" y="744"/>
                    </a:lnTo>
                    <a:lnTo>
                      <a:pt x="253" y="727"/>
                    </a:lnTo>
                    <a:lnTo>
                      <a:pt x="261" y="727"/>
                    </a:lnTo>
                    <a:lnTo>
                      <a:pt x="261" y="719"/>
                    </a:lnTo>
                    <a:lnTo>
                      <a:pt x="269" y="711"/>
                    </a:lnTo>
                    <a:lnTo>
                      <a:pt x="261" y="695"/>
                    </a:lnTo>
                    <a:lnTo>
                      <a:pt x="269" y="695"/>
                    </a:lnTo>
                    <a:lnTo>
                      <a:pt x="277" y="686"/>
                    </a:lnTo>
                    <a:lnTo>
                      <a:pt x="277" y="678"/>
                    </a:lnTo>
                    <a:lnTo>
                      <a:pt x="285" y="678"/>
                    </a:lnTo>
                    <a:lnTo>
                      <a:pt x="277" y="670"/>
                    </a:lnTo>
                    <a:lnTo>
                      <a:pt x="277" y="654"/>
                    </a:lnTo>
                    <a:lnTo>
                      <a:pt x="285" y="613"/>
                    </a:lnTo>
                    <a:lnTo>
                      <a:pt x="285" y="597"/>
                    </a:lnTo>
                    <a:lnTo>
                      <a:pt x="285" y="588"/>
                    </a:lnTo>
                    <a:lnTo>
                      <a:pt x="294" y="580"/>
                    </a:lnTo>
                    <a:lnTo>
                      <a:pt x="302" y="564"/>
                    </a:lnTo>
                    <a:lnTo>
                      <a:pt x="310" y="556"/>
                    </a:lnTo>
                    <a:lnTo>
                      <a:pt x="318" y="539"/>
                    </a:lnTo>
                    <a:lnTo>
                      <a:pt x="310" y="531"/>
                    </a:lnTo>
                    <a:lnTo>
                      <a:pt x="310" y="523"/>
                    </a:lnTo>
                    <a:lnTo>
                      <a:pt x="318" y="507"/>
                    </a:lnTo>
                    <a:lnTo>
                      <a:pt x="326" y="490"/>
                    </a:lnTo>
                    <a:lnTo>
                      <a:pt x="326" y="474"/>
                    </a:lnTo>
                    <a:lnTo>
                      <a:pt x="343" y="466"/>
                    </a:lnTo>
                    <a:lnTo>
                      <a:pt x="351" y="450"/>
                    </a:lnTo>
                    <a:lnTo>
                      <a:pt x="351" y="425"/>
                    </a:lnTo>
                    <a:lnTo>
                      <a:pt x="359" y="409"/>
                    </a:lnTo>
                    <a:lnTo>
                      <a:pt x="367" y="400"/>
                    </a:lnTo>
                    <a:lnTo>
                      <a:pt x="367" y="376"/>
                    </a:lnTo>
                    <a:lnTo>
                      <a:pt x="375" y="368"/>
                    </a:lnTo>
                    <a:lnTo>
                      <a:pt x="383" y="351"/>
                    </a:lnTo>
                    <a:lnTo>
                      <a:pt x="383" y="335"/>
                    </a:lnTo>
                    <a:lnTo>
                      <a:pt x="383" y="319"/>
                    </a:lnTo>
                    <a:lnTo>
                      <a:pt x="383" y="311"/>
                    </a:lnTo>
                    <a:lnTo>
                      <a:pt x="392" y="294"/>
                    </a:lnTo>
                    <a:lnTo>
                      <a:pt x="392" y="286"/>
                    </a:lnTo>
                    <a:lnTo>
                      <a:pt x="392" y="278"/>
                    </a:lnTo>
                    <a:lnTo>
                      <a:pt x="383" y="278"/>
                    </a:lnTo>
                    <a:lnTo>
                      <a:pt x="392" y="270"/>
                    </a:lnTo>
                    <a:lnTo>
                      <a:pt x="392" y="262"/>
                    </a:lnTo>
                    <a:lnTo>
                      <a:pt x="392" y="253"/>
                    </a:lnTo>
                    <a:lnTo>
                      <a:pt x="400" y="253"/>
                    </a:lnTo>
                    <a:lnTo>
                      <a:pt x="408" y="245"/>
                    </a:lnTo>
                    <a:lnTo>
                      <a:pt x="408" y="229"/>
                    </a:lnTo>
                    <a:lnTo>
                      <a:pt x="408" y="213"/>
                    </a:lnTo>
                    <a:lnTo>
                      <a:pt x="416" y="196"/>
                    </a:lnTo>
                    <a:lnTo>
                      <a:pt x="424" y="147"/>
                    </a:lnTo>
                    <a:lnTo>
                      <a:pt x="424" y="106"/>
                    </a:lnTo>
                    <a:lnTo>
                      <a:pt x="432" y="74"/>
                    </a:lnTo>
                    <a:lnTo>
                      <a:pt x="424" y="49"/>
                    </a:lnTo>
                    <a:lnTo>
                      <a:pt x="424" y="41"/>
                    </a:lnTo>
                    <a:lnTo>
                      <a:pt x="441" y="33"/>
                    </a:lnTo>
                    <a:lnTo>
                      <a:pt x="449" y="33"/>
                    </a:lnTo>
                    <a:lnTo>
                      <a:pt x="457" y="8"/>
                    </a:lnTo>
                    <a:lnTo>
                      <a:pt x="473" y="0"/>
                    </a:lnTo>
                    <a:lnTo>
                      <a:pt x="473" y="8"/>
                    </a:lnTo>
                    <a:lnTo>
                      <a:pt x="481" y="25"/>
                    </a:lnTo>
                    <a:lnTo>
                      <a:pt x="490" y="41"/>
                    </a:lnTo>
                    <a:lnTo>
                      <a:pt x="490" y="66"/>
                    </a:lnTo>
                    <a:lnTo>
                      <a:pt x="490" y="74"/>
                    </a:lnTo>
                    <a:lnTo>
                      <a:pt x="506" y="90"/>
                    </a:lnTo>
                    <a:lnTo>
                      <a:pt x="506" y="98"/>
                    </a:lnTo>
                    <a:lnTo>
                      <a:pt x="490" y="131"/>
                    </a:lnTo>
                    <a:lnTo>
                      <a:pt x="490" y="139"/>
                    </a:lnTo>
                    <a:lnTo>
                      <a:pt x="490" y="147"/>
                    </a:lnTo>
                    <a:lnTo>
                      <a:pt x="506" y="172"/>
                    </a:lnTo>
                    <a:lnTo>
                      <a:pt x="506" y="188"/>
                    </a:lnTo>
                    <a:lnTo>
                      <a:pt x="506" y="204"/>
                    </a:lnTo>
                    <a:lnTo>
                      <a:pt x="506" y="245"/>
                    </a:lnTo>
                    <a:lnTo>
                      <a:pt x="514" y="253"/>
                    </a:lnTo>
                    <a:lnTo>
                      <a:pt x="530" y="253"/>
                    </a:lnTo>
                    <a:lnTo>
                      <a:pt x="539" y="253"/>
                    </a:lnTo>
                    <a:lnTo>
                      <a:pt x="539" y="262"/>
                    </a:lnTo>
                    <a:lnTo>
                      <a:pt x="539" y="270"/>
                    </a:lnTo>
                    <a:lnTo>
                      <a:pt x="522" y="302"/>
                    </a:lnTo>
                    <a:lnTo>
                      <a:pt x="514" y="311"/>
                    </a:lnTo>
                    <a:lnTo>
                      <a:pt x="490" y="319"/>
                    </a:lnTo>
                    <a:lnTo>
                      <a:pt x="473" y="327"/>
                    </a:lnTo>
                    <a:lnTo>
                      <a:pt x="465" y="335"/>
                    </a:lnTo>
                    <a:lnTo>
                      <a:pt x="465" y="351"/>
                    </a:lnTo>
                    <a:lnTo>
                      <a:pt x="457" y="360"/>
                    </a:lnTo>
                    <a:lnTo>
                      <a:pt x="457" y="376"/>
                    </a:lnTo>
                    <a:lnTo>
                      <a:pt x="457" y="384"/>
                    </a:lnTo>
                    <a:lnTo>
                      <a:pt x="457" y="392"/>
                    </a:lnTo>
                    <a:lnTo>
                      <a:pt x="457" y="400"/>
                    </a:lnTo>
                    <a:lnTo>
                      <a:pt x="449" y="409"/>
                    </a:lnTo>
                    <a:lnTo>
                      <a:pt x="449" y="425"/>
                    </a:lnTo>
                    <a:lnTo>
                      <a:pt x="457" y="433"/>
                    </a:lnTo>
                    <a:lnTo>
                      <a:pt x="449" y="441"/>
                    </a:lnTo>
                    <a:lnTo>
                      <a:pt x="432" y="441"/>
                    </a:lnTo>
                    <a:lnTo>
                      <a:pt x="424" y="458"/>
                    </a:lnTo>
                    <a:lnTo>
                      <a:pt x="408" y="474"/>
                    </a:lnTo>
                    <a:lnTo>
                      <a:pt x="400" y="490"/>
                    </a:lnTo>
                    <a:lnTo>
                      <a:pt x="392" y="499"/>
                    </a:lnTo>
                    <a:lnTo>
                      <a:pt x="367" y="539"/>
                    </a:lnTo>
                    <a:lnTo>
                      <a:pt x="367" y="564"/>
                    </a:lnTo>
                    <a:lnTo>
                      <a:pt x="367" y="580"/>
                    </a:lnTo>
                    <a:lnTo>
                      <a:pt x="359" y="580"/>
                    </a:lnTo>
                    <a:lnTo>
                      <a:pt x="351" y="588"/>
                    </a:lnTo>
                    <a:lnTo>
                      <a:pt x="343" y="597"/>
                    </a:lnTo>
                    <a:lnTo>
                      <a:pt x="334" y="613"/>
                    </a:lnTo>
                    <a:lnTo>
                      <a:pt x="326" y="637"/>
                    </a:lnTo>
                    <a:lnTo>
                      <a:pt x="326" y="646"/>
                    </a:lnTo>
                    <a:lnTo>
                      <a:pt x="334" y="670"/>
                    </a:lnTo>
                    <a:lnTo>
                      <a:pt x="334" y="719"/>
                    </a:lnTo>
                    <a:lnTo>
                      <a:pt x="334" y="735"/>
                    </a:lnTo>
                    <a:lnTo>
                      <a:pt x="326" y="744"/>
                    </a:lnTo>
                    <a:lnTo>
                      <a:pt x="302" y="776"/>
                    </a:lnTo>
                    <a:lnTo>
                      <a:pt x="294" y="784"/>
                    </a:lnTo>
                    <a:lnTo>
                      <a:pt x="294" y="793"/>
                    </a:lnTo>
                    <a:lnTo>
                      <a:pt x="294" y="809"/>
                    </a:lnTo>
                    <a:lnTo>
                      <a:pt x="285" y="817"/>
                    </a:lnTo>
                    <a:lnTo>
                      <a:pt x="261" y="842"/>
                    </a:lnTo>
                    <a:lnTo>
                      <a:pt x="253" y="842"/>
                    </a:lnTo>
                    <a:lnTo>
                      <a:pt x="245" y="866"/>
                    </a:lnTo>
                    <a:lnTo>
                      <a:pt x="245" y="882"/>
                    </a:lnTo>
                    <a:lnTo>
                      <a:pt x="245" y="907"/>
                    </a:lnTo>
                    <a:lnTo>
                      <a:pt x="245" y="923"/>
                    </a:lnTo>
                    <a:lnTo>
                      <a:pt x="220" y="931"/>
                    </a:lnTo>
                    <a:lnTo>
                      <a:pt x="220" y="940"/>
                    </a:lnTo>
                    <a:lnTo>
                      <a:pt x="196" y="980"/>
                    </a:lnTo>
                    <a:lnTo>
                      <a:pt x="196" y="989"/>
                    </a:lnTo>
                    <a:lnTo>
                      <a:pt x="187" y="997"/>
                    </a:lnTo>
                    <a:lnTo>
                      <a:pt x="179" y="1029"/>
                    </a:lnTo>
                    <a:lnTo>
                      <a:pt x="179" y="1038"/>
                    </a:lnTo>
                    <a:lnTo>
                      <a:pt x="179" y="1046"/>
                    </a:lnTo>
                    <a:lnTo>
                      <a:pt x="171" y="1054"/>
                    </a:lnTo>
                    <a:lnTo>
                      <a:pt x="163" y="1054"/>
                    </a:lnTo>
                    <a:lnTo>
                      <a:pt x="163" y="1062"/>
                    </a:lnTo>
                    <a:lnTo>
                      <a:pt x="155" y="1079"/>
                    </a:lnTo>
                    <a:lnTo>
                      <a:pt x="163" y="1087"/>
                    </a:lnTo>
                    <a:lnTo>
                      <a:pt x="171" y="1087"/>
                    </a:lnTo>
                    <a:lnTo>
                      <a:pt x="163" y="1095"/>
                    </a:lnTo>
                    <a:lnTo>
                      <a:pt x="155" y="1119"/>
                    </a:lnTo>
                    <a:lnTo>
                      <a:pt x="155" y="1128"/>
                    </a:lnTo>
                    <a:lnTo>
                      <a:pt x="163" y="1128"/>
                    </a:lnTo>
                    <a:lnTo>
                      <a:pt x="171" y="1136"/>
                    </a:lnTo>
                    <a:lnTo>
                      <a:pt x="171" y="1144"/>
                    </a:lnTo>
                    <a:lnTo>
                      <a:pt x="163" y="1144"/>
                    </a:lnTo>
                    <a:lnTo>
                      <a:pt x="155" y="1144"/>
                    </a:lnTo>
                    <a:lnTo>
                      <a:pt x="138" y="1144"/>
                    </a:lnTo>
                    <a:lnTo>
                      <a:pt x="138" y="1152"/>
                    </a:lnTo>
                    <a:lnTo>
                      <a:pt x="147" y="1152"/>
                    </a:lnTo>
                    <a:lnTo>
                      <a:pt x="155" y="1160"/>
                    </a:lnTo>
                    <a:lnTo>
                      <a:pt x="138" y="1177"/>
                    </a:lnTo>
                    <a:lnTo>
                      <a:pt x="130" y="1193"/>
                    </a:lnTo>
                    <a:lnTo>
                      <a:pt x="130" y="1209"/>
                    </a:lnTo>
                    <a:lnTo>
                      <a:pt x="122" y="1226"/>
                    </a:lnTo>
                    <a:lnTo>
                      <a:pt x="114" y="1226"/>
                    </a:lnTo>
                    <a:lnTo>
                      <a:pt x="114" y="1234"/>
                    </a:lnTo>
                    <a:lnTo>
                      <a:pt x="106" y="1234"/>
                    </a:lnTo>
                    <a:lnTo>
                      <a:pt x="98" y="1242"/>
                    </a:lnTo>
                    <a:lnTo>
                      <a:pt x="89" y="1250"/>
                    </a:lnTo>
                    <a:lnTo>
                      <a:pt x="89" y="1258"/>
                    </a:lnTo>
                    <a:lnTo>
                      <a:pt x="89" y="1266"/>
                    </a:lnTo>
                    <a:lnTo>
                      <a:pt x="81" y="1283"/>
                    </a:lnTo>
                    <a:lnTo>
                      <a:pt x="73" y="1283"/>
                    </a:lnTo>
                    <a:lnTo>
                      <a:pt x="49" y="1299"/>
                    </a:lnTo>
                    <a:lnTo>
                      <a:pt x="40" y="1307"/>
                    </a:lnTo>
                    <a:lnTo>
                      <a:pt x="32" y="1332"/>
                    </a:lnTo>
                    <a:lnTo>
                      <a:pt x="40" y="1348"/>
                    </a:lnTo>
                    <a:lnTo>
                      <a:pt x="57" y="1340"/>
                    </a:lnTo>
                    <a:lnTo>
                      <a:pt x="65" y="1340"/>
                    </a:lnTo>
                    <a:lnTo>
                      <a:pt x="57" y="1373"/>
                    </a:lnTo>
                    <a:lnTo>
                      <a:pt x="65" y="1381"/>
                    </a:lnTo>
                    <a:lnTo>
                      <a:pt x="73" y="1381"/>
                    </a:lnTo>
                    <a:lnTo>
                      <a:pt x="89" y="1381"/>
                    </a:lnTo>
                    <a:lnTo>
                      <a:pt x="122" y="1381"/>
                    </a:lnTo>
                    <a:lnTo>
                      <a:pt x="138" y="1389"/>
                    </a:lnTo>
                    <a:lnTo>
                      <a:pt x="147" y="1389"/>
                    </a:lnTo>
                    <a:lnTo>
                      <a:pt x="155" y="1389"/>
                    </a:lnTo>
                    <a:close/>
                    <a:moveTo>
                      <a:pt x="98" y="1095"/>
                    </a:moveTo>
                    <a:lnTo>
                      <a:pt x="89" y="1095"/>
                    </a:lnTo>
                    <a:lnTo>
                      <a:pt x="81" y="1095"/>
                    </a:lnTo>
                    <a:lnTo>
                      <a:pt x="81" y="1087"/>
                    </a:lnTo>
                    <a:lnTo>
                      <a:pt x="81" y="1079"/>
                    </a:lnTo>
                    <a:lnTo>
                      <a:pt x="89" y="1070"/>
                    </a:lnTo>
                    <a:lnTo>
                      <a:pt x="89" y="1062"/>
                    </a:lnTo>
                    <a:lnTo>
                      <a:pt x="89" y="1054"/>
                    </a:lnTo>
                    <a:lnTo>
                      <a:pt x="98" y="1046"/>
                    </a:lnTo>
                    <a:lnTo>
                      <a:pt x="114" y="1038"/>
                    </a:lnTo>
                    <a:lnTo>
                      <a:pt x="114" y="1046"/>
                    </a:lnTo>
                    <a:lnTo>
                      <a:pt x="114" y="1054"/>
                    </a:lnTo>
                    <a:lnTo>
                      <a:pt x="106" y="1062"/>
                    </a:lnTo>
                    <a:lnTo>
                      <a:pt x="98" y="1062"/>
                    </a:lnTo>
                    <a:lnTo>
                      <a:pt x="106" y="1079"/>
                    </a:lnTo>
                    <a:lnTo>
                      <a:pt x="98" y="1095"/>
                    </a:lnTo>
                    <a:close/>
                    <a:moveTo>
                      <a:pt x="16" y="1413"/>
                    </a:moveTo>
                    <a:lnTo>
                      <a:pt x="8" y="1405"/>
                    </a:lnTo>
                    <a:lnTo>
                      <a:pt x="16" y="1397"/>
                    </a:lnTo>
                    <a:lnTo>
                      <a:pt x="0" y="1397"/>
                    </a:lnTo>
                    <a:lnTo>
                      <a:pt x="8" y="1397"/>
                    </a:lnTo>
                    <a:lnTo>
                      <a:pt x="8" y="1389"/>
                    </a:lnTo>
                    <a:lnTo>
                      <a:pt x="16" y="1389"/>
                    </a:lnTo>
                    <a:lnTo>
                      <a:pt x="24" y="1389"/>
                    </a:lnTo>
                    <a:lnTo>
                      <a:pt x="32" y="1389"/>
                    </a:lnTo>
                    <a:lnTo>
                      <a:pt x="24" y="1397"/>
                    </a:lnTo>
                    <a:lnTo>
                      <a:pt x="24" y="1405"/>
                    </a:lnTo>
                    <a:lnTo>
                      <a:pt x="16" y="1413"/>
                    </a:lnTo>
                    <a:close/>
                    <a:moveTo>
                      <a:pt x="106" y="1462"/>
                    </a:moveTo>
                    <a:lnTo>
                      <a:pt x="98" y="1471"/>
                    </a:lnTo>
                    <a:lnTo>
                      <a:pt x="89" y="1462"/>
                    </a:lnTo>
                    <a:lnTo>
                      <a:pt x="81" y="1462"/>
                    </a:lnTo>
                    <a:lnTo>
                      <a:pt x="73" y="1462"/>
                    </a:lnTo>
                    <a:lnTo>
                      <a:pt x="65" y="1462"/>
                    </a:lnTo>
                    <a:lnTo>
                      <a:pt x="57" y="1471"/>
                    </a:lnTo>
                    <a:lnTo>
                      <a:pt x="57" y="1462"/>
                    </a:lnTo>
                    <a:lnTo>
                      <a:pt x="65" y="1454"/>
                    </a:lnTo>
                    <a:lnTo>
                      <a:pt x="73" y="1454"/>
                    </a:lnTo>
                    <a:lnTo>
                      <a:pt x="89" y="1454"/>
                    </a:lnTo>
                    <a:lnTo>
                      <a:pt x="98" y="1454"/>
                    </a:lnTo>
                    <a:lnTo>
                      <a:pt x="106" y="1454"/>
                    </a:lnTo>
                    <a:lnTo>
                      <a:pt x="106" y="1446"/>
                    </a:lnTo>
                    <a:lnTo>
                      <a:pt x="98" y="1446"/>
                    </a:lnTo>
                    <a:lnTo>
                      <a:pt x="89" y="1446"/>
                    </a:lnTo>
                    <a:lnTo>
                      <a:pt x="89" y="1438"/>
                    </a:lnTo>
                    <a:lnTo>
                      <a:pt x="114" y="1430"/>
                    </a:lnTo>
                    <a:lnTo>
                      <a:pt x="114" y="1422"/>
                    </a:lnTo>
                    <a:lnTo>
                      <a:pt x="89" y="1422"/>
                    </a:lnTo>
                    <a:lnTo>
                      <a:pt x="81" y="1422"/>
                    </a:lnTo>
                    <a:lnTo>
                      <a:pt x="89" y="1413"/>
                    </a:lnTo>
                    <a:lnTo>
                      <a:pt x="106" y="1405"/>
                    </a:lnTo>
                    <a:lnTo>
                      <a:pt x="122" y="1397"/>
                    </a:lnTo>
                    <a:lnTo>
                      <a:pt x="130" y="1397"/>
                    </a:lnTo>
                    <a:lnTo>
                      <a:pt x="138" y="1405"/>
                    </a:lnTo>
                    <a:lnTo>
                      <a:pt x="138" y="1413"/>
                    </a:lnTo>
                    <a:lnTo>
                      <a:pt x="106" y="1462"/>
                    </a:lnTo>
                    <a:close/>
                  </a:path>
                </a:pathLst>
              </a:custGeom>
              <a:solidFill>
                <a:srgbClr val="F3C4D8"/>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3" name="Freeform 70"/>
              <p:cNvSpPr>
                <a:spLocks noChangeArrowheads="1"/>
              </p:cNvSpPr>
              <p:nvPr/>
            </p:nvSpPr>
            <p:spPr bwMode="auto">
              <a:xfrm>
                <a:off x="3235" y="2767"/>
                <a:ext cx="115" cy="126"/>
              </a:xfrm>
              <a:custGeom>
                <a:avLst/>
                <a:gdLst>
                  <a:gd name="T0" fmla="*/ 37 w 311"/>
                  <a:gd name="T1" fmla="*/ 35 h 368"/>
                  <a:gd name="T2" fmla="*/ 34 w 311"/>
                  <a:gd name="T3" fmla="*/ 40 h 368"/>
                  <a:gd name="T4" fmla="*/ 30 w 311"/>
                  <a:gd name="T5" fmla="*/ 42 h 368"/>
                  <a:gd name="T6" fmla="*/ 28 w 311"/>
                  <a:gd name="T7" fmla="*/ 42 h 368"/>
                  <a:gd name="T8" fmla="*/ 26 w 311"/>
                  <a:gd name="T9" fmla="*/ 43 h 368"/>
                  <a:gd name="T10" fmla="*/ 23 w 311"/>
                  <a:gd name="T11" fmla="*/ 43 h 368"/>
                  <a:gd name="T12" fmla="*/ 19 w 311"/>
                  <a:gd name="T13" fmla="*/ 42 h 368"/>
                  <a:gd name="T14" fmla="*/ 15 w 311"/>
                  <a:gd name="T15" fmla="*/ 43 h 368"/>
                  <a:gd name="T16" fmla="*/ 16 w 311"/>
                  <a:gd name="T17" fmla="*/ 41 h 368"/>
                  <a:gd name="T18" fmla="*/ 18 w 311"/>
                  <a:gd name="T19" fmla="*/ 40 h 368"/>
                  <a:gd name="T20" fmla="*/ 20 w 311"/>
                  <a:gd name="T21" fmla="*/ 35 h 368"/>
                  <a:gd name="T22" fmla="*/ 23 w 311"/>
                  <a:gd name="T23" fmla="*/ 33 h 368"/>
                  <a:gd name="T24" fmla="*/ 19 w 311"/>
                  <a:gd name="T25" fmla="*/ 30 h 368"/>
                  <a:gd name="T26" fmla="*/ 13 w 311"/>
                  <a:gd name="T27" fmla="*/ 27 h 368"/>
                  <a:gd name="T28" fmla="*/ 9 w 311"/>
                  <a:gd name="T29" fmla="*/ 25 h 368"/>
                  <a:gd name="T30" fmla="*/ 6 w 311"/>
                  <a:gd name="T31" fmla="*/ 23 h 368"/>
                  <a:gd name="T32" fmla="*/ 2 w 311"/>
                  <a:gd name="T33" fmla="*/ 19 h 368"/>
                  <a:gd name="T34" fmla="*/ 1 w 311"/>
                  <a:gd name="T35" fmla="*/ 15 h 368"/>
                  <a:gd name="T36" fmla="*/ 1 w 311"/>
                  <a:gd name="T37" fmla="*/ 14 h 368"/>
                  <a:gd name="T38" fmla="*/ 4 w 311"/>
                  <a:gd name="T39" fmla="*/ 10 h 368"/>
                  <a:gd name="T40" fmla="*/ 4 w 311"/>
                  <a:gd name="T41" fmla="*/ 7 h 368"/>
                  <a:gd name="T42" fmla="*/ 8 w 311"/>
                  <a:gd name="T43" fmla="*/ 3 h 368"/>
                  <a:gd name="T44" fmla="*/ 10 w 311"/>
                  <a:gd name="T45" fmla="*/ 2 h 368"/>
                  <a:gd name="T46" fmla="*/ 15 w 311"/>
                  <a:gd name="T47" fmla="*/ 1 h 368"/>
                  <a:gd name="T48" fmla="*/ 20 w 311"/>
                  <a:gd name="T49" fmla="*/ 0 h 368"/>
                  <a:gd name="T50" fmla="*/ 24 w 311"/>
                  <a:gd name="T51" fmla="*/ 0 h 368"/>
                  <a:gd name="T52" fmla="*/ 28 w 311"/>
                  <a:gd name="T53" fmla="*/ 4 h 368"/>
                  <a:gd name="T54" fmla="*/ 29 w 311"/>
                  <a:gd name="T55" fmla="*/ 8 h 368"/>
                  <a:gd name="T56" fmla="*/ 28 w 311"/>
                  <a:gd name="T57" fmla="*/ 12 h 368"/>
                  <a:gd name="T58" fmla="*/ 27 w 311"/>
                  <a:gd name="T59" fmla="*/ 15 h 368"/>
                  <a:gd name="T60" fmla="*/ 31 w 311"/>
                  <a:gd name="T61" fmla="*/ 16 h 368"/>
                  <a:gd name="T62" fmla="*/ 34 w 311"/>
                  <a:gd name="T63" fmla="*/ 15 h 368"/>
                  <a:gd name="T64" fmla="*/ 36 w 311"/>
                  <a:gd name="T65" fmla="*/ 16 h 368"/>
                  <a:gd name="T66" fmla="*/ 37 w 311"/>
                  <a:gd name="T67" fmla="*/ 18 h 368"/>
                  <a:gd name="T68" fmla="*/ 37 w 311"/>
                  <a:gd name="T69" fmla="*/ 26 h 368"/>
                  <a:gd name="T70" fmla="*/ 40 w 311"/>
                  <a:gd name="T71" fmla="*/ 25 h 368"/>
                  <a:gd name="T72" fmla="*/ 43 w 311"/>
                  <a:gd name="T73" fmla="*/ 26 h 368"/>
                  <a:gd name="T74" fmla="*/ 39 w 311"/>
                  <a:gd name="T75" fmla="*/ 30 h 368"/>
                  <a:gd name="T76" fmla="*/ 38 w 311"/>
                  <a:gd name="T77" fmla="*/ 34 h 3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11" h="368">
                    <a:moveTo>
                      <a:pt x="270" y="294"/>
                    </a:moveTo>
                    <a:lnTo>
                      <a:pt x="270" y="302"/>
                    </a:lnTo>
                    <a:lnTo>
                      <a:pt x="254" y="335"/>
                    </a:lnTo>
                    <a:lnTo>
                      <a:pt x="245" y="343"/>
                    </a:lnTo>
                    <a:lnTo>
                      <a:pt x="229" y="351"/>
                    </a:lnTo>
                    <a:lnTo>
                      <a:pt x="221" y="359"/>
                    </a:lnTo>
                    <a:lnTo>
                      <a:pt x="213" y="368"/>
                    </a:lnTo>
                    <a:lnTo>
                      <a:pt x="205" y="359"/>
                    </a:lnTo>
                    <a:lnTo>
                      <a:pt x="196" y="359"/>
                    </a:lnTo>
                    <a:lnTo>
                      <a:pt x="188" y="368"/>
                    </a:lnTo>
                    <a:lnTo>
                      <a:pt x="172" y="368"/>
                    </a:lnTo>
                    <a:lnTo>
                      <a:pt x="164" y="368"/>
                    </a:lnTo>
                    <a:lnTo>
                      <a:pt x="156" y="368"/>
                    </a:lnTo>
                    <a:lnTo>
                      <a:pt x="139" y="359"/>
                    </a:lnTo>
                    <a:lnTo>
                      <a:pt x="131" y="359"/>
                    </a:lnTo>
                    <a:lnTo>
                      <a:pt x="107" y="368"/>
                    </a:lnTo>
                    <a:lnTo>
                      <a:pt x="107" y="359"/>
                    </a:lnTo>
                    <a:lnTo>
                      <a:pt x="115" y="351"/>
                    </a:lnTo>
                    <a:lnTo>
                      <a:pt x="123" y="343"/>
                    </a:lnTo>
                    <a:lnTo>
                      <a:pt x="131" y="343"/>
                    </a:lnTo>
                    <a:lnTo>
                      <a:pt x="131" y="327"/>
                    </a:lnTo>
                    <a:lnTo>
                      <a:pt x="147" y="302"/>
                    </a:lnTo>
                    <a:lnTo>
                      <a:pt x="164" y="286"/>
                    </a:lnTo>
                    <a:lnTo>
                      <a:pt x="164" y="278"/>
                    </a:lnTo>
                    <a:lnTo>
                      <a:pt x="147" y="269"/>
                    </a:lnTo>
                    <a:lnTo>
                      <a:pt x="139" y="261"/>
                    </a:lnTo>
                    <a:lnTo>
                      <a:pt x="115" y="245"/>
                    </a:lnTo>
                    <a:lnTo>
                      <a:pt x="98" y="229"/>
                    </a:lnTo>
                    <a:lnTo>
                      <a:pt x="82" y="220"/>
                    </a:lnTo>
                    <a:lnTo>
                      <a:pt x="66" y="212"/>
                    </a:lnTo>
                    <a:lnTo>
                      <a:pt x="58" y="212"/>
                    </a:lnTo>
                    <a:lnTo>
                      <a:pt x="41" y="196"/>
                    </a:lnTo>
                    <a:lnTo>
                      <a:pt x="33" y="188"/>
                    </a:lnTo>
                    <a:lnTo>
                      <a:pt x="17" y="163"/>
                    </a:lnTo>
                    <a:lnTo>
                      <a:pt x="9" y="139"/>
                    </a:lnTo>
                    <a:lnTo>
                      <a:pt x="9" y="131"/>
                    </a:lnTo>
                    <a:lnTo>
                      <a:pt x="0" y="131"/>
                    </a:lnTo>
                    <a:lnTo>
                      <a:pt x="9" y="122"/>
                    </a:lnTo>
                    <a:lnTo>
                      <a:pt x="17" y="106"/>
                    </a:lnTo>
                    <a:lnTo>
                      <a:pt x="33" y="82"/>
                    </a:lnTo>
                    <a:lnTo>
                      <a:pt x="33" y="65"/>
                    </a:lnTo>
                    <a:lnTo>
                      <a:pt x="33" y="57"/>
                    </a:lnTo>
                    <a:lnTo>
                      <a:pt x="41" y="49"/>
                    </a:lnTo>
                    <a:lnTo>
                      <a:pt x="58" y="24"/>
                    </a:lnTo>
                    <a:lnTo>
                      <a:pt x="66" y="16"/>
                    </a:lnTo>
                    <a:lnTo>
                      <a:pt x="74" y="16"/>
                    </a:lnTo>
                    <a:lnTo>
                      <a:pt x="90" y="8"/>
                    </a:lnTo>
                    <a:lnTo>
                      <a:pt x="107" y="8"/>
                    </a:lnTo>
                    <a:lnTo>
                      <a:pt x="131" y="0"/>
                    </a:lnTo>
                    <a:lnTo>
                      <a:pt x="147" y="0"/>
                    </a:lnTo>
                    <a:lnTo>
                      <a:pt x="164" y="0"/>
                    </a:lnTo>
                    <a:lnTo>
                      <a:pt x="172" y="0"/>
                    </a:lnTo>
                    <a:lnTo>
                      <a:pt x="205" y="24"/>
                    </a:lnTo>
                    <a:lnTo>
                      <a:pt x="205" y="33"/>
                    </a:lnTo>
                    <a:lnTo>
                      <a:pt x="205" y="49"/>
                    </a:lnTo>
                    <a:lnTo>
                      <a:pt x="213" y="65"/>
                    </a:lnTo>
                    <a:lnTo>
                      <a:pt x="205" y="82"/>
                    </a:lnTo>
                    <a:lnTo>
                      <a:pt x="205" y="106"/>
                    </a:lnTo>
                    <a:lnTo>
                      <a:pt x="196" y="114"/>
                    </a:lnTo>
                    <a:lnTo>
                      <a:pt x="196" y="131"/>
                    </a:lnTo>
                    <a:lnTo>
                      <a:pt x="213" y="139"/>
                    </a:lnTo>
                    <a:lnTo>
                      <a:pt x="229" y="139"/>
                    </a:lnTo>
                    <a:lnTo>
                      <a:pt x="237" y="139"/>
                    </a:lnTo>
                    <a:lnTo>
                      <a:pt x="245" y="131"/>
                    </a:lnTo>
                    <a:lnTo>
                      <a:pt x="254" y="131"/>
                    </a:lnTo>
                    <a:lnTo>
                      <a:pt x="262" y="139"/>
                    </a:lnTo>
                    <a:lnTo>
                      <a:pt x="270" y="147"/>
                    </a:lnTo>
                    <a:lnTo>
                      <a:pt x="270" y="155"/>
                    </a:lnTo>
                    <a:lnTo>
                      <a:pt x="270" y="204"/>
                    </a:lnTo>
                    <a:lnTo>
                      <a:pt x="270" y="220"/>
                    </a:lnTo>
                    <a:lnTo>
                      <a:pt x="278" y="220"/>
                    </a:lnTo>
                    <a:lnTo>
                      <a:pt x="294" y="212"/>
                    </a:lnTo>
                    <a:lnTo>
                      <a:pt x="303" y="212"/>
                    </a:lnTo>
                    <a:lnTo>
                      <a:pt x="311" y="220"/>
                    </a:lnTo>
                    <a:lnTo>
                      <a:pt x="294" y="237"/>
                    </a:lnTo>
                    <a:lnTo>
                      <a:pt x="286" y="253"/>
                    </a:lnTo>
                    <a:lnTo>
                      <a:pt x="278" y="269"/>
                    </a:lnTo>
                    <a:lnTo>
                      <a:pt x="278" y="286"/>
                    </a:lnTo>
                    <a:lnTo>
                      <a:pt x="270" y="294"/>
                    </a:lnTo>
                    <a:close/>
                  </a:path>
                </a:pathLst>
              </a:custGeom>
              <a:solidFill>
                <a:srgbClr val="EEEEE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4" name="Freeform 71"/>
              <p:cNvSpPr>
                <a:spLocks noChangeArrowheads="1"/>
              </p:cNvSpPr>
              <p:nvPr/>
            </p:nvSpPr>
            <p:spPr bwMode="auto">
              <a:xfrm>
                <a:off x="2980" y="2809"/>
                <a:ext cx="367" cy="432"/>
              </a:xfrm>
              <a:custGeom>
                <a:avLst/>
                <a:gdLst>
                  <a:gd name="T0" fmla="*/ 14 w 997"/>
                  <a:gd name="T1" fmla="*/ 140 h 1267"/>
                  <a:gd name="T2" fmla="*/ 8 w 997"/>
                  <a:gd name="T3" fmla="*/ 137 h 1267"/>
                  <a:gd name="T4" fmla="*/ 3 w 997"/>
                  <a:gd name="T5" fmla="*/ 132 h 1267"/>
                  <a:gd name="T6" fmla="*/ 6 w 997"/>
                  <a:gd name="T7" fmla="*/ 125 h 1267"/>
                  <a:gd name="T8" fmla="*/ 9 w 997"/>
                  <a:gd name="T9" fmla="*/ 121 h 1267"/>
                  <a:gd name="T10" fmla="*/ 13 w 997"/>
                  <a:gd name="T11" fmla="*/ 117 h 1267"/>
                  <a:gd name="T12" fmla="*/ 14 w 997"/>
                  <a:gd name="T13" fmla="*/ 110 h 1267"/>
                  <a:gd name="T14" fmla="*/ 19 w 997"/>
                  <a:gd name="T15" fmla="*/ 108 h 1267"/>
                  <a:gd name="T16" fmla="*/ 19 w 997"/>
                  <a:gd name="T17" fmla="*/ 103 h 1267"/>
                  <a:gd name="T18" fmla="*/ 19 w 997"/>
                  <a:gd name="T19" fmla="*/ 99 h 1267"/>
                  <a:gd name="T20" fmla="*/ 22 w 997"/>
                  <a:gd name="T21" fmla="*/ 91 h 1267"/>
                  <a:gd name="T22" fmla="*/ 29 w 997"/>
                  <a:gd name="T23" fmla="*/ 82 h 1267"/>
                  <a:gd name="T24" fmla="*/ 34 w 997"/>
                  <a:gd name="T25" fmla="*/ 71 h 1267"/>
                  <a:gd name="T26" fmla="*/ 40 w 997"/>
                  <a:gd name="T27" fmla="*/ 63 h 1267"/>
                  <a:gd name="T28" fmla="*/ 40 w 997"/>
                  <a:gd name="T29" fmla="*/ 50 h 1267"/>
                  <a:gd name="T30" fmla="*/ 45 w 997"/>
                  <a:gd name="T31" fmla="*/ 44 h 1267"/>
                  <a:gd name="T32" fmla="*/ 51 w 997"/>
                  <a:gd name="T33" fmla="*/ 31 h 1267"/>
                  <a:gd name="T34" fmla="*/ 56 w 997"/>
                  <a:gd name="T35" fmla="*/ 26 h 1267"/>
                  <a:gd name="T36" fmla="*/ 57 w 997"/>
                  <a:gd name="T37" fmla="*/ 20 h 1267"/>
                  <a:gd name="T38" fmla="*/ 62 w 997"/>
                  <a:gd name="T39" fmla="*/ 13 h 1267"/>
                  <a:gd name="T40" fmla="*/ 69 w 997"/>
                  <a:gd name="T41" fmla="*/ 6 h 1267"/>
                  <a:gd name="T42" fmla="*/ 78 w 997"/>
                  <a:gd name="T43" fmla="*/ 1 h 1267"/>
                  <a:gd name="T44" fmla="*/ 84 w 997"/>
                  <a:gd name="T45" fmla="*/ 3 h 1267"/>
                  <a:gd name="T46" fmla="*/ 94 w 997"/>
                  <a:gd name="T47" fmla="*/ 1 h 1267"/>
                  <a:gd name="T48" fmla="*/ 100 w 997"/>
                  <a:gd name="T49" fmla="*/ 9 h 1267"/>
                  <a:gd name="T50" fmla="*/ 110 w 997"/>
                  <a:gd name="T51" fmla="*/ 14 h 1267"/>
                  <a:gd name="T52" fmla="*/ 114 w 997"/>
                  <a:gd name="T53" fmla="*/ 21 h 1267"/>
                  <a:gd name="T54" fmla="*/ 109 w 997"/>
                  <a:gd name="T55" fmla="*/ 28 h 1267"/>
                  <a:gd name="T56" fmla="*/ 116 w 997"/>
                  <a:gd name="T57" fmla="*/ 29 h 1267"/>
                  <a:gd name="T58" fmla="*/ 123 w 997"/>
                  <a:gd name="T59" fmla="*/ 29 h 1267"/>
                  <a:gd name="T60" fmla="*/ 131 w 997"/>
                  <a:gd name="T61" fmla="*/ 21 h 1267"/>
                  <a:gd name="T62" fmla="*/ 134 w 997"/>
                  <a:gd name="T63" fmla="*/ 27 h 1267"/>
                  <a:gd name="T64" fmla="*/ 121 w 997"/>
                  <a:gd name="T65" fmla="*/ 34 h 1267"/>
                  <a:gd name="T66" fmla="*/ 107 w 997"/>
                  <a:gd name="T67" fmla="*/ 45 h 1267"/>
                  <a:gd name="T68" fmla="*/ 101 w 997"/>
                  <a:gd name="T69" fmla="*/ 56 h 1267"/>
                  <a:gd name="T70" fmla="*/ 98 w 997"/>
                  <a:gd name="T71" fmla="*/ 62 h 1267"/>
                  <a:gd name="T72" fmla="*/ 98 w 997"/>
                  <a:gd name="T73" fmla="*/ 65 h 1267"/>
                  <a:gd name="T74" fmla="*/ 98 w 997"/>
                  <a:gd name="T75" fmla="*/ 70 h 1267"/>
                  <a:gd name="T76" fmla="*/ 100 w 997"/>
                  <a:gd name="T77" fmla="*/ 75 h 1267"/>
                  <a:gd name="T78" fmla="*/ 91 w 997"/>
                  <a:gd name="T79" fmla="*/ 82 h 1267"/>
                  <a:gd name="T80" fmla="*/ 75 w 997"/>
                  <a:gd name="T81" fmla="*/ 85 h 1267"/>
                  <a:gd name="T82" fmla="*/ 69 w 997"/>
                  <a:gd name="T83" fmla="*/ 86 h 1267"/>
                  <a:gd name="T84" fmla="*/ 66 w 997"/>
                  <a:gd name="T85" fmla="*/ 89 h 1267"/>
                  <a:gd name="T86" fmla="*/ 60 w 997"/>
                  <a:gd name="T87" fmla="*/ 94 h 1267"/>
                  <a:gd name="T88" fmla="*/ 52 w 997"/>
                  <a:gd name="T89" fmla="*/ 94 h 1267"/>
                  <a:gd name="T90" fmla="*/ 53 w 997"/>
                  <a:gd name="T91" fmla="*/ 100 h 1267"/>
                  <a:gd name="T92" fmla="*/ 56 w 997"/>
                  <a:gd name="T93" fmla="*/ 101 h 1267"/>
                  <a:gd name="T94" fmla="*/ 51 w 997"/>
                  <a:gd name="T95" fmla="*/ 101 h 1267"/>
                  <a:gd name="T96" fmla="*/ 50 w 997"/>
                  <a:gd name="T97" fmla="*/ 103 h 1267"/>
                  <a:gd name="T98" fmla="*/ 45 w 997"/>
                  <a:gd name="T99" fmla="*/ 107 h 1267"/>
                  <a:gd name="T100" fmla="*/ 39 w 997"/>
                  <a:gd name="T101" fmla="*/ 110 h 1267"/>
                  <a:gd name="T102" fmla="*/ 32 w 997"/>
                  <a:gd name="T103" fmla="*/ 114 h 1267"/>
                  <a:gd name="T104" fmla="*/ 35 w 997"/>
                  <a:gd name="T105" fmla="*/ 119 h 1267"/>
                  <a:gd name="T106" fmla="*/ 35 w 997"/>
                  <a:gd name="T107" fmla="*/ 122 h 1267"/>
                  <a:gd name="T108" fmla="*/ 25 w 997"/>
                  <a:gd name="T109" fmla="*/ 126 h 1267"/>
                  <a:gd name="T110" fmla="*/ 21 w 997"/>
                  <a:gd name="T111" fmla="*/ 130 h 1267"/>
                  <a:gd name="T112" fmla="*/ 17 w 997"/>
                  <a:gd name="T113" fmla="*/ 134 h 1267"/>
                  <a:gd name="T114" fmla="*/ 14 w 997"/>
                  <a:gd name="T115" fmla="*/ 141 h 1267"/>
                  <a:gd name="T116" fmla="*/ 19 w 997"/>
                  <a:gd name="T117" fmla="*/ 145 h 1267"/>
                  <a:gd name="T118" fmla="*/ 21 w 997"/>
                  <a:gd name="T119" fmla="*/ 147 h 1267"/>
                  <a:gd name="T120" fmla="*/ 13 w 997"/>
                  <a:gd name="T121" fmla="*/ 146 h 12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7" h="1267">
                    <a:moveTo>
                      <a:pt x="106" y="1209"/>
                    </a:moveTo>
                    <a:lnTo>
                      <a:pt x="106" y="1201"/>
                    </a:lnTo>
                    <a:lnTo>
                      <a:pt x="115" y="1201"/>
                    </a:lnTo>
                    <a:lnTo>
                      <a:pt x="115" y="1209"/>
                    </a:lnTo>
                    <a:lnTo>
                      <a:pt x="106" y="1209"/>
                    </a:lnTo>
                    <a:close/>
                    <a:moveTo>
                      <a:pt x="123" y="1185"/>
                    </a:moveTo>
                    <a:lnTo>
                      <a:pt x="115" y="1185"/>
                    </a:lnTo>
                    <a:lnTo>
                      <a:pt x="106" y="1185"/>
                    </a:lnTo>
                    <a:lnTo>
                      <a:pt x="90" y="1177"/>
                    </a:lnTo>
                    <a:lnTo>
                      <a:pt x="57" y="1177"/>
                    </a:lnTo>
                    <a:lnTo>
                      <a:pt x="41" y="1177"/>
                    </a:lnTo>
                    <a:lnTo>
                      <a:pt x="33" y="1177"/>
                    </a:lnTo>
                    <a:lnTo>
                      <a:pt x="25" y="1169"/>
                    </a:lnTo>
                    <a:lnTo>
                      <a:pt x="33" y="1136"/>
                    </a:lnTo>
                    <a:lnTo>
                      <a:pt x="25" y="1136"/>
                    </a:lnTo>
                    <a:lnTo>
                      <a:pt x="8" y="1144"/>
                    </a:lnTo>
                    <a:lnTo>
                      <a:pt x="0" y="1128"/>
                    </a:lnTo>
                    <a:lnTo>
                      <a:pt x="8" y="1103"/>
                    </a:lnTo>
                    <a:lnTo>
                      <a:pt x="17" y="1095"/>
                    </a:lnTo>
                    <a:lnTo>
                      <a:pt x="41" y="1079"/>
                    </a:lnTo>
                    <a:lnTo>
                      <a:pt x="49" y="1079"/>
                    </a:lnTo>
                    <a:lnTo>
                      <a:pt x="57" y="1062"/>
                    </a:lnTo>
                    <a:lnTo>
                      <a:pt x="57" y="1054"/>
                    </a:lnTo>
                    <a:lnTo>
                      <a:pt x="57" y="1046"/>
                    </a:lnTo>
                    <a:lnTo>
                      <a:pt x="66" y="1038"/>
                    </a:lnTo>
                    <a:lnTo>
                      <a:pt x="74" y="1030"/>
                    </a:lnTo>
                    <a:lnTo>
                      <a:pt x="82" y="1030"/>
                    </a:lnTo>
                    <a:lnTo>
                      <a:pt x="82" y="1022"/>
                    </a:lnTo>
                    <a:lnTo>
                      <a:pt x="90" y="1022"/>
                    </a:lnTo>
                    <a:lnTo>
                      <a:pt x="98" y="1005"/>
                    </a:lnTo>
                    <a:lnTo>
                      <a:pt x="98" y="989"/>
                    </a:lnTo>
                    <a:lnTo>
                      <a:pt x="106" y="973"/>
                    </a:lnTo>
                    <a:lnTo>
                      <a:pt x="123" y="956"/>
                    </a:lnTo>
                    <a:lnTo>
                      <a:pt x="115" y="948"/>
                    </a:lnTo>
                    <a:lnTo>
                      <a:pt x="106" y="948"/>
                    </a:lnTo>
                    <a:lnTo>
                      <a:pt x="106" y="940"/>
                    </a:lnTo>
                    <a:lnTo>
                      <a:pt x="123" y="940"/>
                    </a:lnTo>
                    <a:lnTo>
                      <a:pt x="131" y="940"/>
                    </a:lnTo>
                    <a:lnTo>
                      <a:pt x="139" y="940"/>
                    </a:lnTo>
                    <a:lnTo>
                      <a:pt x="139" y="932"/>
                    </a:lnTo>
                    <a:lnTo>
                      <a:pt x="131" y="924"/>
                    </a:lnTo>
                    <a:lnTo>
                      <a:pt x="123" y="924"/>
                    </a:lnTo>
                    <a:lnTo>
                      <a:pt x="123" y="915"/>
                    </a:lnTo>
                    <a:lnTo>
                      <a:pt x="131" y="891"/>
                    </a:lnTo>
                    <a:lnTo>
                      <a:pt x="139" y="883"/>
                    </a:lnTo>
                    <a:lnTo>
                      <a:pt x="131" y="883"/>
                    </a:lnTo>
                    <a:lnTo>
                      <a:pt x="123" y="875"/>
                    </a:lnTo>
                    <a:lnTo>
                      <a:pt x="131" y="858"/>
                    </a:lnTo>
                    <a:lnTo>
                      <a:pt x="131" y="850"/>
                    </a:lnTo>
                    <a:lnTo>
                      <a:pt x="139" y="850"/>
                    </a:lnTo>
                    <a:lnTo>
                      <a:pt x="147" y="842"/>
                    </a:lnTo>
                    <a:lnTo>
                      <a:pt x="147" y="834"/>
                    </a:lnTo>
                    <a:lnTo>
                      <a:pt x="147" y="825"/>
                    </a:lnTo>
                    <a:lnTo>
                      <a:pt x="155" y="793"/>
                    </a:lnTo>
                    <a:lnTo>
                      <a:pt x="164" y="785"/>
                    </a:lnTo>
                    <a:lnTo>
                      <a:pt x="164" y="776"/>
                    </a:lnTo>
                    <a:lnTo>
                      <a:pt x="188" y="736"/>
                    </a:lnTo>
                    <a:lnTo>
                      <a:pt x="188" y="727"/>
                    </a:lnTo>
                    <a:lnTo>
                      <a:pt x="213" y="719"/>
                    </a:lnTo>
                    <a:lnTo>
                      <a:pt x="213" y="703"/>
                    </a:lnTo>
                    <a:lnTo>
                      <a:pt x="213" y="678"/>
                    </a:lnTo>
                    <a:lnTo>
                      <a:pt x="213" y="662"/>
                    </a:lnTo>
                    <a:lnTo>
                      <a:pt x="221" y="638"/>
                    </a:lnTo>
                    <a:lnTo>
                      <a:pt x="229" y="638"/>
                    </a:lnTo>
                    <a:lnTo>
                      <a:pt x="253" y="613"/>
                    </a:lnTo>
                    <a:lnTo>
                      <a:pt x="262" y="605"/>
                    </a:lnTo>
                    <a:lnTo>
                      <a:pt x="262" y="589"/>
                    </a:lnTo>
                    <a:lnTo>
                      <a:pt x="262" y="580"/>
                    </a:lnTo>
                    <a:lnTo>
                      <a:pt x="270" y="572"/>
                    </a:lnTo>
                    <a:lnTo>
                      <a:pt x="294" y="540"/>
                    </a:lnTo>
                    <a:lnTo>
                      <a:pt x="302" y="531"/>
                    </a:lnTo>
                    <a:lnTo>
                      <a:pt x="302" y="515"/>
                    </a:lnTo>
                    <a:lnTo>
                      <a:pt x="302" y="466"/>
                    </a:lnTo>
                    <a:lnTo>
                      <a:pt x="294" y="442"/>
                    </a:lnTo>
                    <a:lnTo>
                      <a:pt x="294" y="433"/>
                    </a:lnTo>
                    <a:lnTo>
                      <a:pt x="302" y="409"/>
                    </a:lnTo>
                    <a:lnTo>
                      <a:pt x="311" y="393"/>
                    </a:lnTo>
                    <a:lnTo>
                      <a:pt x="319" y="384"/>
                    </a:lnTo>
                    <a:lnTo>
                      <a:pt x="327" y="376"/>
                    </a:lnTo>
                    <a:lnTo>
                      <a:pt x="335" y="376"/>
                    </a:lnTo>
                    <a:lnTo>
                      <a:pt x="335" y="360"/>
                    </a:lnTo>
                    <a:lnTo>
                      <a:pt x="335" y="335"/>
                    </a:lnTo>
                    <a:lnTo>
                      <a:pt x="360" y="295"/>
                    </a:lnTo>
                    <a:lnTo>
                      <a:pt x="368" y="286"/>
                    </a:lnTo>
                    <a:lnTo>
                      <a:pt x="376" y="270"/>
                    </a:lnTo>
                    <a:lnTo>
                      <a:pt x="392" y="254"/>
                    </a:lnTo>
                    <a:lnTo>
                      <a:pt x="400" y="237"/>
                    </a:lnTo>
                    <a:lnTo>
                      <a:pt x="417" y="237"/>
                    </a:lnTo>
                    <a:lnTo>
                      <a:pt x="425" y="229"/>
                    </a:lnTo>
                    <a:lnTo>
                      <a:pt x="417" y="221"/>
                    </a:lnTo>
                    <a:lnTo>
                      <a:pt x="417" y="205"/>
                    </a:lnTo>
                    <a:lnTo>
                      <a:pt x="425" y="196"/>
                    </a:lnTo>
                    <a:lnTo>
                      <a:pt x="425" y="188"/>
                    </a:lnTo>
                    <a:lnTo>
                      <a:pt x="425" y="180"/>
                    </a:lnTo>
                    <a:lnTo>
                      <a:pt x="425" y="172"/>
                    </a:lnTo>
                    <a:lnTo>
                      <a:pt x="425" y="156"/>
                    </a:lnTo>
                    <a:lnTo>
                      <a:pt x="433" y="147"/>
                    </a:lnTo>
                    <a:lnTo>
                      <a:pt x="433" y="131"/>
                    </a:lnTo>
                    <a:lnTo>
                      <a:pt x="441" y="123"/>
                    </a:lnTo>
                    <a:lnTo>
                      <a:pt x="458" y="115"/>
                    </a:lnTo>
                    <a:lnTo>
                      <a:pt x="482" y="107"/>
                    </a:lnTo>
                    <a:lnTo>
                      <a:pt x="490" y="98"/>
                    </a:lnTo>
                    <a:lnTo>
                      <a:pt x="507" y="66"/>
                    </a:lnTo>
                    <a:lnTo>
                      <a:pt x="507" y="58"/>
                    </a:lnTo>
                    <a:lnTo>
                      <a:pt x="507" y="49"/>
                    </a:lnTo>
                    <a:lnTo>
                      <a:pt x="498" y="49"/>
                    </a:lnTo>
                    <a:lnTo>
                      <a:pt x="547" y="9"/>
                    </a:lnTo>
                    <a:lnTo>
                      <a:pt x="556" y="0"/>
                    </a:lnTo>
                    <a:lnTo>
                      <a:pt x="564" y="9"/>
                    </a:lnTo>
                    <a:lnTo>
                      <a:pt x="572" y="9"/>
                    </a:lnTo>
                    <a:lnTo>
                      <a:pt x="588" y="9"/>
                    </a:lnTo>
                    <a:lnTo>
                      <a:pt x="596" y="9"/>
                    </a:lnTo>
                    <a:lnTo>
                      <a:pt x="605" y="9"/>
                    </a:lnTo>
                    <a:lnTo>
                      <a:pt x="613" y="17"/>
                    </a:lnTo>
                    <a:lnTo>
                      <a:pt x="621" y="25"/>
                    </a:lnTo>
                    <a:lnTo>
                      <a:pt x="621" y="41"/>
                    </a:lnTo>
                    <a:lnTo>
                      <a:pt x="645" y="9"/>
                    </a:lnTo>
                    <a:lnTo>
                      <a:pt x="662" y="9"/>
                    </a:lnTo>
                    <a:lnTo>
                      <a:pt x="686" y="9"/>
                    </a:lnTo>
                    <a:lnTo>
                      <a:pt x="694" y="9"/>
                    </a:lnTo>
                    <a:lnTo>
                      <a:pt x="703" y="9"/>
                    </a:lnTo>
                    <a:lnTo>
                      <a:pt x="703" y="17"/>
                    </a:lnTo>
                    <a:lnTo>
                      <a:pt x="711" y="41"/>
                    </a:lnTo>
                    <a:lnTo>
                      <a:pt x="727" y="66"/>
                    </a:lnTo>
                    <a:lnTo>
                      <a:pt x="735" y="74"/>
                    </a:lnTo>
                    <a:lnTo>
                      <a:pt x="752" y="90"/>
                    </a:lnTo>
                    <a:lnTo>
                      <a:pt x="760" y="90"/>
                    </a:lnTo>
                    <a:lnTo>
                      <a:pt x="776" y="98"/>
                    </a:lnTo>
                    <a:lnTo>
                      <a:pt x="792" y="107"/>
                    </a:lnTo>
                    <a:lnTo>
                      <a:pt x="809" y="123"/>
                    </a:lnTo>
                    <a:lnTo>
                      <a:pt x="833" y="139"/>
                    </a:lnTo>
                    <a:lnTo>
                      <a:pt x="841" y="147"/>
                    </a:lnTo>
                    <a:lnTo>
                      <a:pt x="858" y="156"/>
                    </a:lnTo>
                    <a:lnTo>
                      <a:pt x="858" y="164"/>
                    </a:lnTo>
                    <a:lnTo>
                      <a:pt x="841" y="180"/>
                    </a:lnTo>
                    <a:lnTo>
                      <a:pt x="825" y="205"/>
                    </a:lnTo>
                    <a:lnTo>
                      <a:pt x="825" y="221"/>
                    </a:lnTo>
                    <a:lnTo>
                      <a:pt x="817" y="221"/>
                    </a:lnTo>
                    <a:lnTo>
                      <a:pt x="809" y="229"/>
                    </a:lnTo>
                    <a:lnTo>
                      <a:pt x="801" y="237"/>
                    </a:lnTo>
                    <a:lnTo>
                      <a:pt x="801" y="246"/>
                    </a:lnTo>
                    <a:lnTo>
                      <a:pt x="825" y="237"/>
                    </a:lnTo>
                    <a:lnTo>
                      <a:pt x="833" y="237"/>
                    </a:lnTo>
                    <a:lnTo>
                      <a:pt x="850" y="246"/>
                    </a:lnTo>
                    <a:lnTo>
                      <a:pt x="858" y="246"/>
                    </a:lnTo>
                    <a:lnTo>
                      <a:pt x="866" y="246"/>
                    </a:lnTo>
                    <a:lnTo>
                      <a:pt x="882" y="246"/>
                    </a:lnTo>
                    <a:lnTo>
                      <a:pt x="890" y="237"/>
                    </a:lnTo>
                    <a:lnTo>
                      <a:pt x="899" y="237"/>
                    </a:lnTo>
                    <a:lnTo>
                      <a:pt x="907" y="246"/>
                    </a:lnTo>
                    <a:lnTo>
                      <a:pt x="915" y="237"/>
                    </a:lnTo>
                    <a:lnTo>
                      <a:pt x="923" y="229"/>
                    </a:lnTo>
                    <a:lnTo>
                      <a:pt x="939" y="221"/>
                    </a:lnTo>
                    <a:lnTo>
                      <a:pt x="948" y="213"/>
                    </a:lnTo>
                    <a:lnTo>
                      <a:pt x="964" y="180"/>
                    </a:lnTo>
                    <a:lnTo>
                      <a:pt x="964" y="172"/>
                    </a:lnTo>
                    <a:lnTo>
                      <a:pt x="988" y="172"/>
                    </a:lnTo>
                    <a:lnTo>
                      <a:pt x="997" y="172"/>
                    </a:lnTo>
                    <a:lnTo>
                      <a:pt x="997" y="196"/>
                    </a:lnTo>
                    <a:lnTo>
                      <a:pt x="988" y="229"/>
                    </a:lnTo>
                    <a:lnTo>
                      <a:pt x="980" y="237"/>
                    </a:lnTo>
                    <a:lnTo>
                      <a:pt x="972" y="246"/>
                    </a:lnTo>
                    <a:lnTo>
                      <a:pt x="939" y="262"/>
                    </a:lnTo>
                    <a:lnTo>
                      <a:pt x="931" y="262"/>
                    </a:lnTo>
                    <a:lnTo>
                      <a:pt x="890" y="295"/>
                    </a:lnTo>
                    <a:lnTo>
                      <a:pt x="866" y="319"/>
                    </a:lnTo>
                    <a:lnTo>
                      <a:pt x="825" y="352"/>
                    </a:lnTo>
                    <a:lnTo>
                      <a:pt x="801" y="368"/>
                    </a:lnTo>
                    <a:lnTo>
                      <a:pt x="801" y="376"/>
                    </a:lnTo>
                    <a:lnTo>
                      <a:pt x="792" y="384"/>
                    </a:lnTo>
                    <a:lnTo>
                      <a:pt x="784" y="393"/>
                    </a:lnTo>
                    <a:lnTo>
                      <a:pt x="760" y="442"/>
                    </a:lnTo>
                    <a:lnTo>
                      <a:pt x="760" y="450"/>
                    </a:lnTo>
                    <a:lnTo>
                      <a:pt x="752" y="466"/>
                    </a:lnTo>
                    <a:lnTo>
                      <a:pt x="743" y="482"/>
                    </a:lnTo>
                    <a:lnTo>
                      <a:pt x="743" y="491"/>
                    </a:lnTo>
                    <a:lnTo>
                      <a:pt x="735" y="499"/>
                    </a:lnTo>
                    <a:lnTo>
                      <a:pt x="727" y="507"/>
                    </a:lnTo>
                    <a:lnTo>
                      <a:pt x="719" y="515"/>
                    </a:lnTo>
                    <a:lnTo>
                      <a:pt x="719" y="531"/>
                    </a:lnTo>
                    <a:lnTo>
                      <a:pt x="719" y="540"/>
                    </a:lnTo>
                    <a:lnTo>
                      <a:pt x="711" y="540"/>
                    </a:lnTo>
                    <a:lnTo>
                      <a:pt x="711" y="548"/>
                    </a:lnTo>
                    <a:lnTo>
                      <a:pt x="703" y="548"/>
                    </a:lnTo>
                    <a:lnTo>
                      <a:pt x="719" y="564"/>
                    </a:lnTo>
                    <a:lnTo>
                      <a:pt x="727" y="572"/>
                    </a:lnTo>
                    <a:lnTo>
                      <a:pt x="735" y="580"/>
                    </a:lnTo>
                    <a:lnTo>
                      <a:pt x="735" y="589"/>
                    </a:lnTo>
                    <a:lnTo>
                      <a:pt x="727" y="597"/>
                    </a:lnTo>
                    <a:lnTo>
                      <a:pt x="719" y="605"/>
                    </a:lnTo>
                    <a:lnTo>
                      <a:pt x="719" y="613"/>
                    </a:lnTo>
                    <a:lnTo>
                      <a:pt x="719" y="621"/>
                    </a:lnTo>
                    <a:lnTo>
                      <a:pt x="727" y="621"/>
                    </a:lnTo>
                    <a:lnTo>
                      <a:pt x="735" y="629"/>
                    </a:lnTo>
                    <a:lnTo>
                      <a:pt x="735" y="646"/>
                    </a:lnTo>
                    <a:lnTo>
                      <a:pt x="727" y="654"/>
                    </a:lnTo>
                    <a:lnTo>
                      <a:pt x="703" y="670"/>
                    </a:lnTo>
                    <a:lnTo>
                      <a:pt x="686" y="687"/>
                    </a:lnTo>
                    <a:lnTo>
                      <a:pt x="678" y="695"/>
                    </a:lnTo>
                    <a:lnTo>
                      <a:pt x="670" y="703"/>
                    </a:lnTo>
                    <a:lnTo>
                      <a:pt x="654" y="711"/>
                    </a:lnTo>
                    <a:lnTo>
                      <a:pt x="637" y="711"/>
                    </a:lnTo>
                    <a:lnTo>
                      <a:pt x="605" y="719"/>
                    </a:lnTo>
                    <a:lnTo>
                      <a:pt x="580" y="727"/>
                    </a:lnTo>
                    <a:lnTo>
                      <a:pt x="556" y="727"/>
                    </a:lnTo>
                    <a:lnTo>
                      <a:pt x="539" y="727"/>
                    </a:lnTo>
                    <a:lnTo>
                      <a:pt x="523" y="727"/>
                    </a:lnTo>
                    <a:lnTo>
                      <a:pt x="515" y="719"/>
                    </a:lnTo>
                    <a:lnTo>
                      <a:pt x="507" y="727"/>
                    </a:lnTo>
                    <a:lnTo>
                      <a:pt x="507" y="736"/>
                    </a:lnTo>
                    <a:lnTo>
                      <a:pt x="507" y="744"/>
                    </a:lnTo>
                    <a:lnTo>
                      <a:pt x="515" y="744"/>
                    </a:lnTo>
                    <a:lnTo>
                      <a:pt x="507" y="752"/>
                    </a:lnTo>
                    <a:lnTo>
                      <a:pt x="498" y="760"/>
                    </a:lnTo>
                    <a:lnTo>
                      <a:pt x="490" y="768"/>
                    </a:lnTo>
                    <a:lnTo>
                      <a:pt x="482" y="776"/>
                    </a:lnTo>
                    <a:lnTo>
                      <a:pt x="490" y="793"/>
                    </a:lnTo>
                    <a:lnTo>
                      <a:pt x="482" y="801"/>
                    </a:lnTo>
                    <a:lnTo>
                      <a:pt x="458" y="809"/>
                    </a:lnTo>
                    <a:lnTo>
                      <a:pt x="441" y="809"/>
                    </a:lnTo>
                    <a:lnTo>
                      <a:pt x="425" y="809"/>
                    </a:lnTo>
                    <a:lnTo>
                      <a:pt x="417" y="801"/>
                    </a:lnTo>
                    <a:lnTo>
                      <a:pt x="392" y="793"/>
                    </a:lnTo>
                    <a:lnTo>
                      <a:pt x="384" y="801"/>
                    </a:lnTo>
                    <a:lnTo>
                      <a:pt x="384" y="809"/>
                    </a:lnTo>
                    <a:lnTo>
                      <a:pt x="384" y="825"/>
                    </a:lnTo>
                    <a:lnTo>
                      <a:pt x="376" y="842"/>
                    </a:lnTo>
                    <a:lnTo>
                      <a:pt x="376" y="850"/>
                    </a:lnTo>
                    <a:lnTo>
                      <a:pt x="384" y="858"/>
                    </a:lnTo>
                    <a:lnTo>
                      <a:pt x="392" y="858"/>
                    </a:lnTo>
                    <a:lnTo>
                      <a:pt x="400" y="850"/>
                    </a:lnTo>
                    <a:lnTo>
                      <a:pt x="409" y="842"/>
                    </a:lnTo>
                    <a:lnTo>
                      <a:pt x="417" y="842"/>
                    </a:lnTo>
                    <a:lnTo>
                      <a:pt x="417" y="858"/>
                    </a:lnTo>
                    <a:lnTo>
                      <a:pt x="417" y="866"/>
                    </a:lnTo>
                    <a:lnTo>
                      <a:pt x="409" y="866"/>
                    </a:lnTo>
                    <a:lnTo>
                      <a:pt x="400" y="866"/>
                    </a:lnTo>
                    <a:lnTo>
                      <a:pt x="392" y="866"/>
                    </a:lnTo>
                    <a:lnTo>
                      <a:pt x="392" y="858"/>
                    </a:lnTo>
                    <a:lnTo>
                      <a:pt x="376" y="866"/>
                    </a:lnTo>
                    <a:lnTo>
                      <a:pt x="368" y="866"/>
                    </a:lnTo>
                    <a:lnTo>
                      <a:pt x="368" y="875"/>
                    </a:lnTo>
                    <a:lnTo>
                      <a:pt x="376" y="875"/>
                    </a:lnTo>
                    <a:lnTo>
                      <a:pt x="384" y="875"/>
                    </a:lnTo>
                    <a:lnTo>
                      <a:pt x="368" y="883"/>
                    </a:lnTo>
                    <a:lnTo>
                      <a:pt x="360" y="891"/>
                    </a:lnTo>
                    <a:lnTo>
                      <a:pt x="343" y="899"/>
                    </a:lnTo>
                    <a:lnTo>
                      <a:pt x="343" y="907"/>
                    </a:lnTo>
                    <a:lnTo>
                      <a:pt x="343" y="915"/>
                    </a:lnTo>
                    <a:lnTo>
                      <a:pt x="335" y="924"/>
                    </a:lnTo>
                    <a:lnTo>
                      <a:pt x="319" y="932"/>
                    </a:lnTo>
                    <a:lnTo>
                      <a:pt x="319" y="940"/>
                    </a:lnTo>
                    <a:lnTo>
                      <a:pt x="311" y="948"/>
                    </a:lnTo>
                    <a:lnTo>
                      <a:pt x="294" y="948"/>
                    </a:lnTo>
                    <a:lnTo>
                      <a:pt x="286" y="948"/>
                    </a:lnTo>
                    <a:lnTo>
                      <a:pt x="278" y="948"/>
                    </a:lnTo>
                    <a:lnTo>
                      <a:pt x="270" y="956"/>
                    </a:lnTo>
                    <a:lnTo>
                      <a:pt x="253" y="964"/>
                    </a:lnTo>
                    <a:lnTo>
                      <a:pt x="245" y="981"/>
                    </a:lnTo>
                    <a:lnTo>
                      <a:pt x="237" y="981"/>
                    </a:lnTo>
                    <a:lnTo>
                      <a:pt x="237" y="989"/>
                    </a:lnTo>
                    <a:lnTo>
                      <a:pt x="237" y="997"/>
                    </a:lnTo>
                    <a:lnTo>
                      <a:pt x="245" y="1005"/>
                    </a:lnTo>
                    <a:lnTo>
                      <a:pt x="253" y="1013"/>
                    </a:lnTo>
                    <a:lnTo>
                      <a:pt x="262" y="1022"/>
                    </a:lnTo>
                    <a:lnTo>
                      <a:pt x="270" y="1022"/>
                    </a:lnTo>
                    <a:lnTo>
                      <a:pt x="278" y="1022"/>
                    </a:lnTo>
                    <a:lnTo>
                      <a:pt x="278" y="1030"/>
                    </a:lnTo>
                    <a:lnTo>
                      <a:pt x="270" y="1038"/>
                    </a:lnTo>
                    <a:lnTo>
                      <a:pt x="262" y="1046"/>
                    </a:lnTo>
                    <a:lnTo>
                      <a:pt x="253" y="1054"/>
                    </a:lnTo>
                    <a:lnTo>
                      <a:pt x="237" y="1062"/>
                    </a:lnTo>
                    <a:lnTo>
                      <a:pt x="213" y="1071"/>
                    </a:lnTo>
                    <a:lnTo>
                      <a:pt x="196" y="1087"/>
                    </a:lnTo>
                    <a:lnTo>
                      <a:pt x="188" y="1087"/>
                    </a:lnTo>
                    <a:lnTo>
                      <a:pt x="188" y="1095"/>
                    </a:lnTo>
                    <a:lnTo>
                      <a:pt x="188" y="1103"/>
                    </a:lnTo>
                    <a:lnTo>
                      <a:pt x="180" y="1111"/>
                    </a:lnTo>
                    <a:lnTo>
                      <a:pt x="172" y="1111"/>
                    </a:lnTo>
                    <a:lnTo>
                      <a:pt x="155" y="1120"/>
                    </a:lnTo>
                    <a:lnTo>
                      <a:pt x="147" y="1120"/>
                    </a:lnTo>
                    <a:lnTo>
                      <a:pt x="139" y="1128"/>
                    </a:lnTo>
                    <a:lnTo>
                      <a:pt x="131" y="1128"/>
                    </a:lnTo>
                    <a:lnTo>
                      <a:pt x="123" y="1144"/>
                    </a:lnTo>
                    <a:lnTo>
                      <a:pt x="123" y="1152"/>
                    </a:lnTo>
                    <a:lnTo>
                      <a:pt x="115" y="1160"/>
                    </a:lnTo>
                    <a:lnTo>
                      <a:pt x="115" y="1177"/>
                    </a:lnTo>
                    <a:lnTo>
                      <a:pt x="123" y="1185"/>
                    </a:lnTo>
                    <a:close/>
                    <a:moveTo>
                      <a:pt x="106" y="1209"/>
                    </a:moveTo>
                    <a:lnTo>
                      <a:pt x="106" y="1218"/>
                    </a:lnTo>
                    <a:lnTo>
                      <a:pt x="115" y="1218"/>
                    </a:lnTo>
                    <a:lnTo>
                      <a:pt x="123" y="1226"/>
                    </a:lnTo>
                    <a:lnTo>
                      <a:pt x="123" y="1234"/>
                    </a:lnTo>
                    <a:lnTo>
                      <a:pt x="131" y="1242"/>
                    </a:lnTo>
                    <a:lnTo>
                      <a:pt x="139" y="1250"/>
                    </a:lnTo>
                    <a:lnTo>
                      <a:pt x="147" y="1250"/>
                    </a:lnTo>
                    <a:lnTo>
                      <a:pt x="155" y="1258"/>
                    </a:lnTo>
                    <a:lnTo>
                      <a:pt x="172" y="1258"/>
                    </a:lnTo>
                    <a:lnTo>
                      <a:pt x="164" y="1258"/>
                    </a:lnTo>
                    <a:lnTo>
                      <a:pt x="155" y="1267"/>
                    </a:lnTo>
                    <a:lnTo>
                      <a:pt x="147" y="1267"/>
                    </a:lnTo>
                    <a:lnTo>
                      <a:pt x="131" y="1267"/>
                    </a:lnTo>
                    <a:lnTo>
                      <a:pt x="115" y="1258"/>
                    </a:lnTo>
                    <a:lnTo>
                      <a:pt x="106" y="1258"/>
                    </a:lnTo>
                    <a:lnTo>
                      <a:pt x="98" y="1258"/>
                    </a:lnTo>
                    <a:lnTo>
                      <a:pt x="90" y="1258"/>
                    </a:lnTo>
                    <a:lnTo>
                      <a:pt x="74" y="1258"/>
                    </a:lnTo>
                    <a:lnTo>
                      <a:pt x="106" y="1209"/>
                    </a:lnTo>
                    <a:close/>
                  </a:path>
                </a:pathLst>
              </a:custGeom>
              <a:solidFill>
                <a:srgbClr val="CBA6CB"/>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5" name="Freeform 72"/>
              <p:cNvSpPr>
                <a:spLocks noChangeArrowheads="1"/>
              </p:cNvSpPr>
              <p:nvPr/>
            </p:nvSpPr>
            <p:spPr bwMode="auto">
              <a:xfrm>
                <a:off x="3617" y="1861"/>
                <a:ext cx="159" cy="270"/>
              </a:xfrm>
              <a:custGeom>
                <a:avLst/>
                <a:gdLst>
                  <a:gd name="T0" fmla="*/ 32 w 432"/>
                  <a:gd name="T1" fmla="*/ 47 h 792"/>
                  <a:gd name="T2" fmla="*/ 29 w 432"/>
                  <a:gd name="T3" fmla="*/ 42 h 792"/>
                  <a:gd name="T4" fmla="*/ 28 w 432"/>
                  <a:gd name="T5" fmla="*/ 39 h 792"/>
                  <a:gd name="T6" fmla="*/ 28 w 432"/>
                  <a:gd name="T7" fmla="*/ 38 h 792"/>
                  <a:gd name="T8" fmla="*/ 27 w 432"/>
                  <a:gd name="T9" fmla="*/ 35 h 792"/>
                  <a:gd name="T10" fmla="*/ 25 w 432"/>
                  <a:gd name="T11" fmla="*/ 32 h 792"/>
                  <a:gd name="T12" fmla="*/ 24 w 432"/>
                  <a:gd name="T13" fmla="*/ 30 h 792"/>
                  <a:gd name="T14" fmla="*/ 22 w 432"/>
                  <a:gd name="T15" fmla="*/ 29 h 792"/>
                  <a:gd name="T16" fmla="*/ 21 w 432"/>
                  <a:gd name="T17" fmla="*/ 27 h 792"/>
                  <a:gd name="T18" fmla="*/ 21 w 432"/>
                  <a:gd name="T19" fmla="*/ 25 h 792"/>
                  <a:gd name="T20" fmla="*/ 18 w 432"/>
                  <a:gd name="T21" fmla="*/ 22 h 792"/>
                  <a:gd name="T22" fmla="*/ 15 w 432"/>
                  <a:gd name="T23" fmla="*/ 19 h 792"/>
                  <a:gd name="T24" fmla="*/ 12 w 432"/>
                  <a:gd name="T25" fmla="*/ 14 h 792"/>
                  <a:gd name="T26" fmla="*/ 10 w 432"/>
                  <a:gd name="T27" fmla="*/ 11 h 792"/>
                  <a:gd name="T28" fmla="*/ 9 w 432"/>
                  <a:gd name="T29" fmla="*/ 10 h 792"/>
                  <a:gd name="T30" fmla="*/ 7 w 432"/>
                  <a:gd name="T31" fmla="*/ 7 h 792"/>
                  <a:gd name="T32" fmla="*/ 7 w 432"/>
                  <a:gd name="T33" fmla="*/ 7 h 792"/>
                  <a:gd name="T34" fmla="*/ 6 w 432"/>
                  <a:gd name="T35" fmla="*/ 6 h 792"/>
                  <a:gd name="T36" fmla="*/ 4 w 432"/>
                  <a:gd name="T37" fmla="*/ 4 h 792"/>
                  <a:gd name="T38" fmla="*/ 3 w 432"/>
                  <a:gd name="T39" fmla="*/ 3 h 792"/>
                  <a:gd name="T40" fmla="*/ 3 w 432"/>
                  <a:gd name="T41" fmla="*/ 3 h 792"/>
                  <a:gd name="T42" fmla="*/ 2 w 432"/>
                  <a:gd name="T43" fmla="*/ 1 h 792"/>
                  <a:gd name="T44" fmla="*/ 1 w 432"/>
                  <a:gd name="T45" fmla="*/ 1 h 792"/>
                  <a:gd name="T46" fmla="*/ 0 w 432"/>
                  <a:gd name="T47" fmla="*/ 0 h 792"/>
                  <a:gd name="T48" fmla="*/ 1 w 432"/>
                  <a:gd name="T49" fmla="*/ 1 h 792"/>
                  <a:gd name="T50" fmla="*/ 1 w 432"/>
                  <a:gd name="T51" fmla="*/ 1 h 792"/>
                  <a:gd name="T52" fmla="*/ 3 w 432"/>
                  <a:gd name="T53" fmla="*/ 3 h 792"/>
                  <a:gd name="T54" fmla="*/ 8 w 432"/>
                  <a:gd name="T55" fmla="*/ 7 h 792"/>
                  <a:gd name="T56" fmla="*/ 9 w 432"/>
                  <a:gd name="T57" fmla="*/ 11 h 792"/>
                  <a:gd name="T58" fmla="*/ 11 w 432"/>
                  <a:gd name="T59" fmla="*/ 12 h 792"/>
                  <a:gd name="T60" fmla="*/ 13 w 432"/>
                  <a:gd name="T61" fmla="*/ 15 h 792"/>
                  <a:gd name="T62" fmla="*/ 15 w 432"/>
                  <a:gd name="T63" fmla="*/ 19 h 792"/>
                  <a:gd name="T64" fmla="*/ 18 w 432"/>
                  <a:gd name="T65" fmla="*/ 20 h 792"/>
                  <a:gd name="T66" fmla="*/ 19 w 432"/>
                  <a:gd name="T67" fmla="*/ 23 h 792"/>
                  <a:gd name="T68" fmla="*/ 23 w 432"/>
                  <a:gd name="T69" fmla="*/ 29 h 792"/>
                  <a:gd name="T70" fmla="*/ 27 w 432"/>
                  <a:gd name="T71" fmla="*/ 33 h 792"/>
                  <a:gd name="T72" fmla="*/ 30 w 432"/>
                  <a:gd name="T73" fmla="*/ 39 h 792"/>
                  <a:gd name="T74" fmla="*/ 32 w 432"/>
                  <a:gd name="T75" fmla="*/ 42 h 792"/>
                  <a:gd name="T76" fmla="*/ 34 w 432"/>
                  <a:gd name="T77" fmla="*/ 46 h 792"/>
                  <a:gd name="T78" fmla="*/ 36 w 432"/>
                  <a:gd name="T79" fmla="*/ 49 h 792"/>
                  <a:gd name="T80" fmla="*/ 38 w 432"/>
                  <a:gd name="T81" fmla="*/ 51 h 792"/>
                  <a:gd name="T82" fmla="*/ 39 w 432"/>
                  <a:gd name="T83" fmla="*/ 53 h 792"/>
                  <a:gd name="T84" fmla="*/ 42 w 432"/>
                  <a:gd name="T85" fmla="*/ 59 h 792"/>
                  <a:gd name="T86" fmla="*/ 44 w 432"/>
                  <a:gd name="T87" fmla="*/ 62 h 792"/>
                  <a:gd name="T88" fmla="*/ 43 w 432"/>
                  <a:gd name="T89" fmla="*/ 62 h 792"/>
                  <a:gd name="T90" fmla="*/ 44 w 432"/>
                  <a:gd name="T91" fmla="*/ 63 h 792"/>
                  <a:gd name="T92" fmla="*/ 46 w 432"/>
                  <a:gd name="T93" fmla="*/ 66 h 792"/>
                  <a:gd name="T94" fmla="*/ 51 w 432"/>
                  <a:gd name="T95" fmla="*/ 75 h 792"/>
                  <a:gd name="T96" fmla="*/ 53 w 432"/>
                  <a:gd name="T97" fmla="*/ 81 h 792"/>
                  <a:gd name="T98" fmla="*/ 56 w 432"/>
                  <a:gd name="T99" fmla="*/ 89 h 792"/>
                  <a:gd name="T100" fmla="*/ 57 w 432"/>
                  <a:gd name="T101" fmla="*/ 91 h 792"/>
                  <a:gd name="T102" fmla="*/ 57 w 432"/>
                  <a:gd name="T103" fmla="*/ 91 h 792"/>
                  <a:gd name="T104" fmla="*/ 56 w 432"/>
                  <a:gd name="T105" fmla="*/ 88 h 792"/>
                  <a:gd name="T106" fmla="*/ 55 w 432"/>
                  <a:gd name="T107" fmla="*/ 86 h 792"/>
                  <a:gd name="T108" fmla="*/ 55 w 432"/>
                  <a:gd name="T109" fmla="*/ 86 h 792"/>
                  <a:gd name="T110" fmla="*/ 54 w 432"/>
                  <a:gd name="T111" fmla="*/ 83 h 792"/>
                  <a:gd name="T112" fmla="*/ 53 w 432"/>
                  <a:gd name="T113" fmla="*/ 81 h 792"/>
                  <a:gd name="T114" fmla="*/ 51 w 432"/>
                  <a:gd name="T115" fmla="*/ 77 h 792"/>
                  <a:gd name="T116" fmla="*/ 49 w 432"/>
                  <a:gd name="T117" fmla="*/ 72 h 792"/>
                  <a:gd name="T118" fmla="*/ 45 w 432"/>
                  <a:gd name="T119" fmla="*/ 65 h 792"/>
                  <a:gd name="T120" fmla="*/ 42 w 432"/>
                  <a:gd name="T121" fmla="*/ 61 h 792"/>
                  <a:gd name="T122" fmla="*/ 36 w 432"/>
                  <a:gd name="T123" fmla="*/ 52 h 7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2" h="792">
                    <a:moveTo>
                      <a:pt x="245" y="425"/>
                    </a:moveTo>
                    <a:lnTo>
                      <a:pt x="236" y="409"/>
                    </a:lnTo>
                    <a:lnTo>
                      <a:pt x="212" y="368"/>
                    </a:lnTo>
                    <a:lnTo>
                      <a:pt x="212" y="360"/>
                    </a:lnTo>
                    <a:lnTo>
                      <a:pt x="212" y="351"/>
                    </a:lnTo>
                    <a:lnTo>
                      <a:pt x="204" y="335"/>
                    </a:lnTo>
                    <a:lnTo>
                      <a:pt x="196" y="319"/>
                    </a:lnTo>
                    <a:lnTo>
                      <a:pt x="204" y="327"/>
                    </a:lnTo>
                    <a:lnTo>
                      <a:pt x="196" y="310"/>
                    </a:lnTo>
                    <a:lnTo>
                      <a:pt x="196" y="302"/>
                    </a:lnTo>
                    <a:lnTo>
                      <a:pt x="187" y="294"/>
                    </a:lnTo>
                    <a:lnTo>
                      <a:pt x="187" y="278"/>
                    </a:lnTo>
                    <a:lnTo>
                      <a:pt x="179" y="278"/>
                    </a:lnTo>
                    <a:lnTo>
                      <a:pt x="179" y="261"/>
                    </a:lnTo>
                    <a:lnTo>
                      <a:pt x="171" y="261"/>
                    </a:lnTo>
                    <a:lnTo>
                      <a:pt x="163" y="245"/>
                    </a:lnTo>
                    <a:lnTo>
                      <a:pt x="163" y="237"/>
                    </a:lnTo>
                    <a:lnTo>
                      <a:pt x="155" y="229"/>
                    </a:lnTo>
                    <a:lnTo>
                      <a:pt x="147" y="212"/>
                    </a:lnTo>
                    <a:lnTo>
                      <a:pt x="155" y="212"/>
                    </a:lnTo>
                    <a:lnTo>
                      <a:pt x="138" y="196"/>
                    </a:lnTo>
                    <a:lnTo>
                      <a:pt x="130" y="188"/>
                    </a:lnTo>
                    <a:lnTo>
                      <a:pt x="122" y="172"/>
                    </a:lnTo>
                    <a:lnTo>
                      <a:pt x="114" y="163"/>
                    </a:lnTo>
                    <a:lnTo>
                      <a:pt x="106" y="139"/>
                    </a:lnTo>
                    <a:lnTo>
                      <a:pt x="89" y="123"/>
                    </a:lnTo>
                    <a:lnTo>
                      <a:pt x="81" y="106"/>
                    </a:lnTo>
                    <a:lnTo>
                      <a:pt x="73" y="98"/>
                    </a:lnTo>
                    <a:lnTo>
                      <a:pt x="65" y="90"/>
                    </a:lnTo>
                    <a:lnTo>
                      <a:pt x="65" y="82"/>
                    </a:lnTo>
                    <a:lnTo>
                      <a:pt x="57" y="74"/>
                    </a:lnTo>
                    <a:lnTo>
                      <a:pt x="49" y="65"/>
                    </a:lnTo>
                    <a:lnTo>
                      <a:pt x="49" y="57"/>
                    </a:lnTo>
                    <a:lnTo>
                      <a:pt x="49" y="65"/>
                    </a:lnTo>
                    <a:lnTo>
                      <a:pt x="49" y="57"/>
                    </a:lnTo>
                    <a:lnTo>
                      <a:pt x="40" y="49"/>
                    </a:lnTo>
                    <a:lnTo>
                      <a:pt x="32" y="41"/>
                    </a:lnTo>
                    <a:lnTo>
                      <a:pt x="32" y="33"/>
                    </a:lnTo>
                    <a:lnTo>
                      <a:pt x="24" y="33"/>
                    </a:lnTo>
                    <a:lnTo>
                      <a:pt x="24" y="25"/>
                    </a:lnTo>
                    <a:lnTo>
                      <a:pt x="16" y="25"/>
                    </a:lnTo>
                    <a:lnTo>
                      <a:pt x="24" y="25"/>
                    </a:lnTo>
                    <a:lnTo>
                      <a:pt x="16" y="16"/>
                    </a:lnTo>
                    <a:lnTo>
                      <a:pt x="16" y="8"/>
                    </a:lnTo>
                    <a:lnTo>
                      <a:pt x="8" y="0"/>
                    </a:lnTo>
                    <a:lnTo>
                      <a:pt x="8" y="8"/>
                    </a:lnTo>
                    <a:lnTo>
                      <a:pt x="8" y="0"/>
                    </a:lnTo>
                    <a:lnTo>
                      <a:pt x="0" y="0"/>
                    </a:lnTo>
                    <a:lnTo>
                      <a:pt x="8" y="0"/>
                    </a:lnTo>
                    <a:lnTo>
                      <a:pt x="8" y="8"/>
                    </a:lnTo>
                    <a:lnTo>
                      <a:pt x="8" y="0"/>
                    </a:lnTo>
                    <a:lnTo>
                      <a:pt x="8" y="8"/>
                    </a:lnTo>
                    <a:lnTo>
                      <a:pt x="16" y="16"/>
                    </a:lnTo>
                    <a:lnTo>
                      <a:pt x="24" y="25"/>
                    </a:lnTo>
                    <a:lnTo>
                      <a:pt x="40" y="49"/>
                    </a:lnTo>
                    <a:lnTo>
                      <a:pt x="57" y="65"/>
                    </a:lnTo>
                    <a:lnTo>
                      <a:pt x="65" y="82"/>
                    </a:lnTo>
                    <a:lnTo>
                      <a:pt x="65" y="90"/>
                    </a:lnTo>
                    <a:lnTo>
                      <a:pt x="73" y="98"/>
                    </a:lnTo>
                    <a:lnTo>
                      <a:pt x="81" y="106"/>
                    </a:lnTo>
                    <a:lnTo>
                      <a:pt x="89" y="123"/>
                    </a:lnTo>
                    <a:lnTo>
                      <a:pt x="98" y="131"/>
                    </a:lnTo>
                    <a:lnTo>
                      <a:pt x="106" y="147"/>
                    </a:lnTo>
                    <a:lnTo>
                      <a:pt x="114" y="163"/>
                    </a:lnTo>
                    <a:lnTo>
                      <a:pt x="122" y="163"/>
                    </a:lnTo>
                    <a:lnTo>
                      <a:pt x="130" y="172"/>
                    </a:lnTo>
                    <a:lnTo>
                      <a:pt x="138" y="188"/>
                    </a:lnTo>
                    <a:lnTo>
                      <a:pt x="138" y="196"/>
                    </a:lnTo>
                    <a:lnTo>
                      <a:pt x="147" y="204"/>
                    </a:lnTo>
                    <a:lnTo>
                      <a:pt x="171" y="245"/>
                    </a:lnTo>
                    <a:lnTo>
                      <a:pt x="187" y="278"/>
                    </a:lnTo>
                    <a:lnTo>
                      <a:pt x="196" y="286"/>
                    </a:lnTo>
                    <a:lnTo>
                      <a:pt x="212" y="319"/>
                    </a:lnTo>
                    <a:lnTo>
                      <a:pt x="220" y="335"/>
                    </a:lnTo>
                    <a:lnTo>
                      <a:pt x="228" y="343"/>
                    </a:lnTo>
                    <a:lnTo>
                      <a:pt x="236" y="360"/>
                    </a:lnTo>
                    <a:lnTo>
                      <a:pt x="245" y="376"/>
                    </a:lnTo>
                    <a:lnTo>
                      <a:pt x="253" y="392"/>
                    </a:lnTo>
                    <a:lnTo>
                      <a:pt x="261" y="400"/>
                    </a:lnTo>
                    <a:lnTo>
                      <a:pt x="269" y="425"/>
                    </a:lnTo>
                    <a:lnTo>
                      <a:pt x="277" y="433"/>
                    </a:lnTo>
                    <a:lnTo>
                      <a:pt x="277" y="441"/>
                    </a:lnTo>
                    <a:lnTo>
                      <a:pt x="285" y="449"/>
                    </a:lnTo>
                    <a:lnTo>
                      <a:pt x="285" y="458"/>
                    </a:lnTo>
                    <a:lnTo>
                      <a:pt x="302" y="490"/>
                    </a:lnTo>
                    <a:lnTo>
                      <a:pt x="310" y="507"/>
                    </a:lnTo>
                    <a:lnTo>
                      <a:pt x="318" y="523"/>
                    </a:lnTo>
                    <a:lnTo>
                      <a:pt x="326" y="531"/>
                    </a:lnTo>
                    <a:lnTo>
                      <a:pt x="318" y="523"/>
                    </a:lnTo>
                    <a:lnTo>
                      <a:pt x="318" y="531"/>
                    </a:lnTo>
                    <a:lnTo>
                      <a:pt x="326" y="531"/>
                    </a:lnTo>
                    <a:lnTo>
                      <a:pt x="326" y="539"/>
                    </a:lnTo>
                    <a:lnTo>
                      <a:pt x="343" y="564"/>
                    </a:lnTo>
                    <a:lnTo>
                      <a:pt x="343" y="572"/>
                    </a:lnTo>
                    <a:lnTo>
                      <a:pt x="351" y="588"/>
                    </a:lnTo>
                    <a:lnTo>
                      <a:pt x="375" y="645"/>
                    </a:lnTo>
                    <a:lnTo>
                      <a:pt x="383" y="662"/>
                    </a:lnTo>
                    <a:lnTo>
                      <a:pt x="392" y="694"/>
                    </a:lnTo>
                    <a:lnTo>
                      <a:pt x="400" y="711"/>
                    </a:lnTo>
                    <a:lnTo>
                      <a:pt x="416" y="768"/>
                    </a:lnTo>
                    <a:lnTo>
                      <a:pt x="424" y="776"/>
                    </a:lnTo>
                    <a:lnTo>
                      <a:pt x="424" y="784"/>
                    </a:lnTo>
                    <a:lnTo>
                      <a:pt x="432" y="792"/>
                    </a:lnTo>
                    <a:lnTo>
                      <a:pt x="424" y="784"/>
                    </a:lnTo>
                    <a:lnTo>
                      <a:pt x="416" y="768"/>
                    </a:lnTo>
                    <a:lnTo>
                      <a:pt x="416" y="760"/>
                    </a:lnTo>
                    <a:lnTo>
                      <a:pt x="416" y="752"/>
                    </a:lnTo>
                    <a:lnTo>
                      <a:pt x="408" y="743"/>
                    </a:lnTo>
                    <a:lnTo>
                      <a:pt x="408" y="735"/>
                    </a:lnTo>
                    <a:lnTo>
                      <a:pt x="408" y="743"/>
                    </a:lnTo>
                    <a:lnTo>
                      <a:pt x="400" y="719"/>
                    </a:lnTo>
                    <a:lnTo>
                      <a:pt x="400" y="711"/>
                    </a:lnTo>
                    <a:lnTo>
                      <a:pt x="392" y="703"/>
                    </a:lnTo>
                    <a:lnTo>
                      <a:pt x="392" y="694"/>
                    </a:lnTo>
                    <a:lnTo>
                      <a:pt x="383" y="662"/>
                    </a:lnTo>
                    <a:lnTo>
                      <a:pt x="375" y="662"/>
                    </a:lnTo>
                    <a:lnTo>
                      <a:pt x="375" y="645"/>
                    </a:lnTo>
                    <a:lnTo>
                      <a:pt x="359" y="621"/>
                    </a:lnTo>
                    <a:lnTo>
                      <a:pt x="334" y="572"/>
                    </a:lnTo>
                    <a:lnTo>
                      <a:pt x="334" y="556"/>
                    </a:lnTo>
                    <a:lnTo>
                      <a:pt x="318" y="531"/>
                    </a:lnTo>
                    <a:lnTo>
                      <a:pt x="310" y="523"/>
                    </a:lnTo>
                    <a:lnTo>
                      <a:pt x="302" y="498"/>
                    </a:lnTo>
                    <a:lnTo>
                      <a:pt x="269" y="449"/>
                    </a:lnTo>
                    <a:lnTo>
                      <a:pt x="245" y="425"/>
                    </a:lnTo>
                    <a:close/>
                  </a:path>
                </a:pathLst>
              </a:custGeom>
              <a:solidFill>
                <a:srgbClr val="DFC7AA"/>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6" name="Freeform 73"/>
              <p:cNvSpPr>
                <a:spLocks noChangeArrowheads="1"/>
              </p:cNvSpPr>
              <p:nvPr/>
            </p:nvSpPr>
            <p:spPr bwMode="auto">
              <a:xfrm>
                <a:off x="3628" y="1881"/>
                <a:ext cx="75" cy="120"/>
              </a:xfrm>
              <a:custGeom>
                <a:avLst/>
                <a:gdLst>
                  <a:gd name="T0" fmla="*/ 6 w 204"/>
                  <a:gd name="T1" fmla="*/ 5 h 352"/>
                  <a:gd name="T2" fmla="*/ 8 w 204"/>
                  <a:gd name="T3" fmla="*/ 8 h 352"/>
                  <a:gd name="T4" fmla="*/ 11 w 204"/>
                  <a:gd name="T5" fmla="*/ 12 h 352"/>
                  <a:gd name="T6" fmla="*/ 13 w 204"/>
                  <a:gd name="T7" fmla="*/ 15 h 352"/>
                  <a:gd name="T8" fmla="*/ 17 w 204"/>
                  <a:gd name="T9" fmla="*/ 18 h 352"/>
                  <a:gd name="T10" fmla="*/ 17 w 204"/>
                  <a:gd name="T11" fmla="*/ 20 h 352"/>
                  <a:gd name="T12" fmla="*/ 18 w 204"/>
                  <a:gd name="T13" fmla="*/ 22 h 352"/>
                  <a:gd name="T14" fmla="*/ 20 w 204"/>
                  <a:gd name="T15" fmla="*/ 24 h 352"/>
                  <a:gd name="T16" fmla="*/ 21 w 204"/>
                  <a:gd name="T17" fmla="*/ 26 h 352"/>
                  <a:gd name="T18" fmla="*/ 22 w 204"/>
                  <a:gd name="T19" fmla="*/ 29 h 352"/>
                  <a:gd name="T20" fmla="*/ 23 w 204"/>
                  <a:gd name="T21" fmla="*/ 31 h 352"/>
                  <a:gd name="T22" fmla="*/ 23 w 204"/>
                  <a:gd name="T23" fmla="*/ 32 h 352"/>
                  <a:gd name="T24" fmla="*/ 24 w 204"/>
                  <a:gd name="T25" fmla="*/ 35 h 352"/>
                  <a:gd name="T26" fmla="*/ 28 w 204"/>
                  <a:gd name="T27" fmla="*/ 41 h 352"/>
                  <a:gd name="T28" fmla="*/ 24 w 204"/>
                  <a:gd name="T29" fmla="*/ 41 h 352"/>
                  <a:gd name="T30" fmla="*/ 22 w 204"/>
                  <a:gd name="T31" fmla="*/ 41 h 352"/>
                  <a:gd name="T32" fmla="*/ 22 w 204"/>
                  <a:gd name="T33" fmla="*/ 39 h 352"/>
                  <a:gd name="T34" fmla="*/ 22 w 204"/>
                  <a:gd name="T35" fmla="*/ 37 h 352"/>
                  <a:gd name="T36" fmla="*/ 21 w 204"/>
                  <a:gd name="T37" fmla="*/ 34 h 352"/>
                  <a:gd name="T38" fmla="*/ 20 w 204"/>
                  <a:gd name="T39" fmla="*/ 30 h 352"/>
                  <a:gd name="T40" fmla="*/ 18 w 204"/>
                  <a:gd name="T41" fmla="*/ 28 h 352"/>
                  <a:gd name="T42" fmla="*/ 15 w 204"/>
                  <a:gd name="T43" fmla="*/ 25 h 352"/>
                  <a:gd name="T44" fmla="*/ 14 w 204"/>
                  <a:gd name="T45" fmla="*/ 22 h 352"/>
                  <a:gd name="T46" fmla="*/ 12 w 204"/>
                  <a:gd name="T47" fmla="*/ 19 h 352"/>
                  <a:gd name="T48" fmla="*/ 11 w 204"/>
                  <a:gd name="T49" fmla="*/ 16 h 352"/>
                  <a:gd name="T50" fmla="*/ 9 w 204"/>
                  <a:gd name="T51" fmla="*/ 13 h 352"/>
                  <a:gd name="T52" fmla="*/ 8 w 204"/>
                  <a:gd name="T53" fmla="*/ 11 h 352"/>
                  <a:gd name="T54" fmla="*/ 7 w 204"/>
                  <a:gd name="T55" fmla="*/ 10 h 352"/>
                  <a:gd name="T56" fmla="*/ 6 w 204"/>
                  <a:gd name="T57" fmla="*/ 6 h 352"/>
                  <a:gd name="T58" fmla="*/ 1 w 204"/>
                  <a:gd name="T59" fmla="*/ 1 h 352"/>
                  <a:gd name="T60" fmla="*/ 0 w 204"/>
                  <a:gd name="T61" fmla="*/ 0 h 352"/>
                  <a:gd name="T62" fmla="*/ 2 w 204"/>
                  <a:gd name="T63" fmla="*/ 2 h 352"/>
                  <a:gd name="T64" fmla="*/ 4 w 204"/>
                  <a:gd name="T65" fmla="*/ 4 h 352"/>
                  <a:gd name="T66" fmla="*/ 3 w 204"/>
                  <a:gd name="T67" fmla="*/ 3 h 352"/>
                  <a:gd name="T68" fmla="*/ 4 w 204"/>
                  <a:gd name="T69" fmla="*/ 3 h 3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 h="352">
                    <a:moveTo>
                      <a:pt x="33" y="33"/>
                    </a:moveTo>
                    <a:lnTo>
                      <a:pt x="41" y="41"/>
                    </a:lnTo>
                    <a:lnTo>
                      <a:pt x="49" y="49"/>
                    </a:lnTo>
                    <a:lnTo>
                      <a:pt x="57" y="66"/>
                    </a:lnTo>
                    <a:lnTo>
                      <a:pt x="74" y="82"/>
                    </a:lnTo>
                    <a:lnTo>
                      <a:pt x="82" y="106"/>
                    </a:lnTo>
                    <a:lnTo>
                      <a:pt x="90" y="115"/>
                    </a:lnTo>
                    <a:lnTo>
                      <a:pt x="98" y="131"/>
                    </a:lnTo>
                    <a:lnTo>
                      <a:pt x="106" y="139"/>
                    </a:lnTo>
                    <a:lnTo>
                      <a:pt x="123" y="155"/>
                    </a:lnTo>
                    <a:lnTo>
                      <a:pt x="115" y="155"/>
                    </a:lnTo>
                    <a:lnTo>
                      <a:pt x="123" y="172"/>
                    </a:lnTo>
                    <a:lnTo>
                      <a:pt x="131" y="180"/>
                    </a:lnTo>
                    <a:lnTo>
                      <a:pt x="131" y="188"/>
                    </a:lnTo>
                    <a:lnTo>
                      <a:pt x="139" y="204"/>
                    </a:lnTo>
                    <a:lnTo>
                      <a:pt x="147" y="204"/>
                    </a:lnTo>
                    <a:lnTo>
                      <a:pt x="147" y="221"/>
                    </a:lnTo>
                    <a:lnTo>
                      <a:pt x="155" y="221"/>
                    </a:lnTo>
                    <a:lnTo>
                      <a:pt x="155" y="237"/>
                    </a:lnTo>
                    <a:lnTo>
                      <a:pt x="164" y="245"/>
                    </a:lnTo>
                    <a:lnTo>
                      <a:pt x="164" y="253"/>
                    </a:lnTo>
                    <a:lnTo>
                      <a:pt x="172" y="270"/>
                    </a:lnTo>
                    <a:lnTo>
                      <a:pt x="164" y="262"/>
                    </a:lnTo>
                    <a:lnTo>
                      <a:pt x="172" y="278"/>
                    </a:lnTo>
                    <a:lnTo>
                      <a:pt x="180" y="294"/>
                    </a:lnTo>
                    <a:lnTo>
                      <a:pt x="180" y="303"/>
                    </a:lnTo>
                    <a:lnTo>
                      <a:pt x="180" y="311"/>
                    </a:lnTo>
                    <a:lnTo>
                      <a:pt x="204" y="352"/>
                    </a:lnTo>
                    <a:lnTo>
                      <a:pt x="196" y="352"/>
                    </a:lnTo>
                    <a:lnTo>
                      <a:pt x="180" y="352"/>
                    </a:lnTo>
                    <a:lnTo>
                      <a:pt x="172" y="352"/>
                    </a:lnTo>
                    <a:lnTo>
                      <a:pt x="164" y="352"/>
                    </a:lnTo>
                    <a:lnTo>
                      <a:pt x="164" y="343"/>
                    </a:lnTo>
                    <a:lnTo>
                      <a:pt x="164" y="335"/>
                    </a:lnTo>
                    <a:lnTo>
                      <a:pt x="164" y="327"/>
                    </a:lnTo>
                    <a:lnTo>
                      <a:pt x="164" y="319"/>
                    </a:lnTo>
                    <a:lnTo>
                      <a:pt x="164" y="311"/>
                    </a:lnTo>
                    <a:lnTo>
                      <a:pt x="155" y="294"/>
                    </a:lnTo>
                    <a:lnTo>
                      <a:pt x="155" y="278"/>
                    </a:lnTo>
                    <a:lnTo>
                      <a:pt x="147" y="262"/>
                    </a:lnTo>
                    <a:lnTo>
                      <a:pt x="139" y="245"/>
                    </a:lnTo>
                    <a:lnTo>
                      <a:pt x="131" y="237"/>
                    </a:lnTo>
                    <a:lnTo>
                      <a:pt x="131" y="229"/>
                    </a:lnTo>
                    <a:lnTo>
                      <a:pt x="115" y="213"/>
                    </a:lnTo>
                    <a:lnTo>
                      <a:pt x="106" y="196"/>
                    </a:lnTo>
                    <a:lnTo>
                      <a:pt x="106" y="188"/>
                    </a:lnTo>
                    <a:lnTo>
                      <a:pt x="98" y="180"/>
                    </a:lnTo>
                    <a:lnTo>
                      <a:pt x="90" y="164"/>
                    </a:lnTo>
                    <a:lnTo>
                      <a:pt x="82" y="147"/>
                    </a:lnTo>
                    <a:lnTo>
                      <a:pt x="82" y="139"/>
                    </a:lnTo>
                    <a:lnTo>
                      <a:pt x="74" y="131"/>
                    </a:lnTo>
                    <a:lnTo>
                      <a:pt x="66" y="115"/>
                    </a:lnTo>
                    <a:lnTo>
                      <a:pt x="57" y="106"/>
                    </a:lnTo>
                    <a:lnTo>
                      <a:pt x="57" y="98"/>
                    </a:lnTo>
                    <a:lnTo>
                      <a:pt x="57" y="90"/>
                    </a:lnTo>
                    <a:lnTo>
                      <a:pt x="49" y="82"/>
                    </a:lnTo>
                    <a:lnTo>
                      <a:pt x="49" y="74"/>
                    </a:lnTo>
                    <a:lnTo>
                      <a:pt x="41" y="57"/>
                    </a:lnTo>
                    <a:lnTo>
                      <a:pt x="33" y="41"/>
                    </a:lnTo>
                    <a:lnTo>
                      <a:pt x="8" y="8"/>
                    </a:lnTo>
                    <a:lnTo>
                      <a:pt x="8" y="0"/>
                    </a:lnTo>
                    <a:lnTo>
                      <a:pt x="0" y="0"/>
                    </a:lnTo>
                    <a:lnTo>
                      <a:pt x="8" y="0"/>
                    </a:lnTo>
                    <a:lnTo>
                      <a:pt x="17" y="17"/>
                    </a:lnTo>
                    <a:lnTo>
                      <a:pt x="25" y="25"/>
                    </a:lnTo>
                    <a:lnTo>
                      <a:pt x="33" y="33"/>
                    </a:lnTo>
                    <a:lnTo>
                      <a:pt x="33" y="25"/>
                    </a:lnTo>
                    <a:lnTo>
                      <a:pt x="25" y="25"/>
                    </a:lnTo>
                    <a:lnTo>
                      <a:pt x="25" y="17"/>
                    </a:lnTo>
                    <a:lnTo>
                      <a:pt x="33" y="25"/>
                    </a:lnTo>
                    <a:lnTo>
                      <a:pt x="33" y="33"/>
                    </a:lnTo>
                    <a:close/>
                  </a:path>
                </a:pathLst>
              </a:custGeom>
              <a:solidFill>
                <a:srgbClr val="C3FFC3"/>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7" name="Freeform 74"/>
              <p:cNvSpPr>
                <a:spLocks noChangeArrowheads="1"/>
              </p:cNvSpPr>
              <p:nvPr/>
            </p:nvSpPr>
            <p:spPr bwMode="auto">
              <a:xfrm>
                <a:off x="2391" y="1926"/>
                <a:ext cx="454" cy="279"/>
              </a:xfrm>
              <a:custGeom>
                <a:avLst/>
                <a:gdLst>
                  <a:gd name="T0" fmla="*/ 100 w 1233"/>
                  <a:gd name="T1" fmla="*/ 47 h 817"/>
                  <a:gd name="T2" fmla="*/ 104 w 1233"/>
                  <a:gd name="T3" fmla="*/ 64 h 817"/>
                  <a:gd name="T4" fmla="*/ 113 w 1233"/>
                  <a:gd name="T5" fmla="*/ 72 h 817"/>
                  <a:gd name="T6" fmla="*/ 124 w 1233"/>
                  <a:gd name="T7" fmla="*/ 74 h 817"/>
                  <a:gd name="T8" fmla="*/ 137 w 1233"/>
                  <a:gd name="T9" fmla="*/ 73 h 817"/>
                  <a:gd name="T10" fmla="*/ 144 w 1233"/>
                  <a:gd name="T11" fmla="*/ 66 h 817"/>
                  <a:gd name="T12" fmla="*/ 151 w 1233"/>
                  <a:gd name="T13" fmla="*/ 58 h 817"/>
                  <a:gd name="T14" fmla="*/ 164 w 1233"/>
                  <a:gd name="T15" fmla="*/ 57 h 817"/>
                  <a:gd name="T16" fmla="*/ 165 w 1233"/>
                  <a:gd name="T17" fmla="*/ 62 h 817"/>
                  <a:gd name="T18" fmla="*/ 163 w 1233"/>
                  <a:gd name="T19" fmla="*/ 68 h 817"/>
                  <a:gd name="T20" fmla="*/ 159 w 1233"/>
                  <a:gd name="T21" fmla="*/ 71 h 817"/>
                  <a:gd name="T22" fmla="*/ 154 w 1233"/>
                  <a:gd name="T23" fmla="*/ 76 h 817"/>
                  <a:gd name="T24" fmla="*/ 138 w 1233"/>
                  <a:gd name="T25" fmla="*/ 80 h 817"/>
                  <a:gd name="T26" fmla="*/ 145 w 1233"/>
                  <a:gd name="T27" fmla="*/ 87 h 817"/>
                  <a:gd name="T28" fmla="*/ 134 w 1233"/>
                  <a:gd name="T29" fmla="*/ 95 h 817"/>
                  <a:gd name="T30" fmla="*/ 120 w 1233"/>
                  <a:gd name="T31" fmla="*/ 86 h 817"/>
                  <a:gd name="T32" fmla="*/ 104 w 1233"/>
                  <a:gd name="T33" fmla="*/ 89 h 817"/>
                  <a:gd name="T34" fmla="*/ 91 w 1233"/>
                  <a:gd name="T35" fmla="*/ 84 h 817"/>
                  <a:gd name="T36" fmla="*/ 75 w 1233"/>
                  <a:gd name="T37" fmla="*/ 78 h 817"/>
                  <a:gd name="T38" fmla="*/ 61 w 1233"/>
                  <a:gd name="T39" fmla="*/ 73 h 817"/>
                  <a:gd name="T40" fmla="*/ 51 w 1233"/>
                  <a:gd name="T41" fmla="*/ 65 h 817"/>
                  <a:gd name="T42" fmla="*/ 52 w 1233"/>
                  <a:gd name="T43" fmla="*/ 61 h 817"/>
                  <a:gd name="T44" fmla="*/ 52 w 1233"/>
                  <a:gd name="T45" fmla="*/ 53 h 817"/>
                  <a:gd name="T46" fmla="*/ 41 w 1233"/>
                  <a:gd name="T47" fmla="*/ 41 h 817"/>
                  <a:gd name="T48" fmla="*/ 38 w 1233"/>
                  <a:gd name="T49" fmla="*/ 37 h 817"/>
                  <a:gd name="T50" fmla="*/ 33 w 1233"/>
                  <a:gd name="T51" fmla="*/ 33 h 817"/>
                  <a:gd name="T52" fmla="*/ 31 w 1233"/>
                  <a:gd name="T53" fmla="*/ 28 h 817"/>
                  <a:gd name="T54" fmla="*/ 29 w 1233"/>
                  <a:gd name="T55" fmla="*/ 25 h 817"/>
                  <a:gd name="T56" fmla="*/ 22 w 1233"/>
                  <a:gd name="T57" fmla="*/ 19 h 817"/>
                  <a:gd name="T58" fmla="*/ 18 w 1233"/>
                  <a:gd name="T59" fmla="*/ 11 h 817"/>
                  <a:gd name="T60" fmla="*/ 15 w 1233"/>
                  <a:gd name="T61" fmla="*/ 6 h 817"/>
                  <a:gd name="T62" fmla="*/ 9 w 1233"/>
                  <a:gd name="T63" fmla="*/ 6 h 817"/>
                  <a:gd name="T64" fmla="*/ 10 w 1233"/>
                  <a:gd name="T65" fmla="*/ 14 h 817"/>
                  <a:gd name="T66" fmla="*/ 15 w 1233"/>
                  <a:gd name="T67" fmla="*/ 21 h 817"/>
                  <a:gd name="T68" fmla="*/ 19 w 1233"/>
                  <a:gd name="T69" fmla="*/ 27 h 817"/>
                  <a:gd name="T70" fmla="*/ 23 w 1233"/>
                  <a:gd name="T71" fmla="*/ 36 h 817"/>
                  <a:gd name="T72" fmla="*/ 27 w 1233"/>
                  <a:gd name="T73" fmla="*/ 42 h 817"/>
                  <a:gd name="T74" fmla="*/ 29 w 1233"/>
                  <a:gd name="T75" fmla="*/ 48 h 817"/>
                  <a:gd name="T76" fmla="*/ 23 w 1233"/>
                  <a:gd name="T77" fmla="*/ 45 h 817"/>
                  <a:gd name="T78" fmla="*/ 18 w 1233"/>
                  <a:gd name="T79" fmla="*/ 35 h 817"/>
                  <a:gd name="T80" fmla="*/ 12 w 1233"/>
                  <a:gd name="T81" fmla="*/ 29 h 817"/>
                  <a:gd name="T82" fmla="*/ 3 w 1233"/>
                  <a:gd name="T83" fmla="*/ 24 h 817"/>
                  <a:gd name="T84" fmla="*/ 9 w 1233"/>
                  <a:gd name="T85" fmla="*/ 20 h 817"/>
                  <a:gd name="T86" fmla="*/ 3 w 1233"/>
                  <a:gd name="T87" fmla="*/ 12 h 817"/>
                  <a:gd name="T88" fmla="*/ 1 w 1233"/>
                  <a:gd name="T89" fmla="*/ 6 h 817"/>
                  <a:gd name="T90" fmla="*/ 0 w 1233"/>
                  <a:gd name="T91" fmla="*/ 1 h 817"/>
                  <a:gd name="T92" fmla="*/ 29 w 1233"/>
                  <a:gd name="T93" fmla="*/ 6 h 817"/>
                  <a:gd name="T94" fmla="*/ 45 w 1233"/>
                  <a:gd name="T95" fmla="*/ 5 h 817"/>
                  <a:gd name="T96" fmla="*/ 60 w 1233"/>
                  <a:gd name="T97" fmla="*/ 9 h 817"/>
                  <a:gd name="T98" fmla="*/ 66 w 1233"/>
                  <a:gd name="T99" fmla="*/ 16 h 817"/>
                  <a:gd name="T100" fmla="*/ 74 w 1233"/>
                  <a:gd name="T101" fmla="*/ 16 h 817"/>
                  <a:gd name="T102" fmla="*/ 83 w 1233"/>
                  <a:gd name="T103" fmla="*/ 15 h 817"/>
                  <a:gd name="T104" fmla="*/ 91 w 1233"/>
                  <a:gd name="T105" fmla="*/ 26 h 817"/>
                  <a:gd name="T106" fmla="*/ 98 w 1233"/>
                  <a:gd name="T107" fmla="*/ 33 h 8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3" h="817">
                    <a:moveTo>
                      <a:pt x="767" y="294"/>
                    </a:moveTo>
                    <a:lnTo>
                      <a:pt x="759" y="310"/>
                    </a:lnTo>
                    <a:lnTo>
                      <a:pt x="751" y="327"/>
                    </a:lnTo>
                    <a:lnTo>
                      <a:pt x="743" y="343"/>
                    </a:lnTo>
                    <a:lnTo>
                      <a:pt x="735" y="368"/>
                    </a:lnTo>
                    <a:lnTo>
                      <a:pt x="735" y="408"/>
                    </a:lnTo>
                    <a:lnTo>
                      <a:pt x="735" y="433"/>
                    </a:lnTo>
                    <a:lnTo>
                      <a:pt x="726" y="449"/>
                    </a:lnTo>
                    <a:lnTo>
                      <a:pt x="743" y="490"/>
                    </a:lnTo>
                    <a:lnTo>
                      <a:pt x="743" y="506"/>
                    </a:lnTo>
                    <a:lnTo>
                      <a:pt x="759" y="523"/>
                    </a:lnTo>
                    <a:lnTo>
                      <a:pt x="767" y="547"/>
                    </a:lnTo>
                    <a:lnTo>
                      <a:pt x="775" y="555"/>
                    </a:lnTo>
                    <a:lnTo>
                      <a:pt x="784" y="564"/>
                    </a:lnTo>
                    <a:lnTo>
                      <a:pt x="792" y="588"/>
                    </a:lnTo>
                    <a:lnTo>
                      <a:pt x="808" y="613"/>
                    </a:lnTo>
                    <a:lnTo>
                      <a:pt x="816" y="613"/>
                    </a:lnTo>
                    <a:lnTo>
                      <a:pt x="833" y="621"/>
                    </a:lnTo>
                    <a:lnTo>
                      <a:pt x="841" y="621"/>
                    </a:lnTo>
                    <a:lnTo>
                      <a:pt x="849" y="621"/>
                    </a:lnTo>
                    <a:lnTo>
                      <a:pt x="865" y="629"/>
                    </a:lnTo>
                    <a:lnTo>
                      <a:pt x="873" y="637"/>
                    </a:lnTo>
                    <a:lnTo>
                      <a:pt x="890" y="645"/>
                    </a:lnTo>
                    <a:lnTo>
                      <a:pt x="914" y="637"/>
                    </a:lnTo>
                    <a:lnTo>
                      <a:pt x="947" y="629"/>
                    </a:lnTo>
                    <a:lnTo>
                      <a:pt x="971" y="621"/>
                    </a:lnTo>
                    <a:lnTo>
                      <a:pt x="988" y="621"/>
                    </a:lnTo>
                    <a:lnTo>
                      <a:pt x="988" y="629"/>
                    </a:lnTo>
                    <a:lnTo>
                      <a:pt x="1012" y="637"/>
                    </a:lnTo>
                    <a:lnTo>
                      <a:pt x="1012" y="629"/>
                    </a:lnTo>
                    <a:lnTo>
                      <a:pt x="1020" y="621"/>
                    </a:lnTo>
                    <a:lnTo>
                      <a:pt x="1012" y="613"/>
                    </a:lnTo>
                    <a:lnTo>
                      <a:pt x="1037" y="604"/>
                    </a:lnTo>
                    <a:lnTo>
                      <a:pt x="1045" y="588"/>
                    </a:lnTo>
                    <a:lnTo>
                      <a:pt x="1045" y="572"/>
                    </a:lnTo>
                    <a:lnTo>
                      <a:pt x="1061" y="564"/>
                    </a:lnTo>
                    <a:lnTo>
                      <a:pt x="1053" y="555"/>
                    </a:lnTo>
                    <a:lnTo>
                      <a:pt x="1061" y="531"/>
                    </a:lnTo>
                    <a:lnTo>
                      <a:pt x="1061" y="515"/>
                    </a:lnTo>
                    <a:lnTo>
                      <a:pt x="1078" y="506"/>
                    </a:lnTo>
                    <a:lnTo>
                      <a:pt x="1094" y="498"/>
                    </a:lnTo>
                    <a:lnTo>
                      <a:pt x="1110" y="498"/>
                    </a:lnTo>
                    <a:lnTo>
                      <a:pt x="1135" y="498"/>
                    </a:lnTo>
                    <a:lnTo>
                      <a:pt x="1151" y="490"/>
                    </a:lnTo>
                    <a:lnTo>
                      <a:pt x="1167" y="490"/>
                    </a:lnTo>
                    <a:lnTo>
                      <a:pt x="1176" y="490"/>
                    </a:lnTo>
                    <a:lnTo>
                      <a:pt x="1200" y="490"/>
                    </a:lnTo>
                    <a:lnTo>
                      <a:pt x="1208" y="490"/>
                    </a:lnTo>
                    <a:lnTo>
                      <a:pt x="1216" y="490"/>
                    </a:lnTo>
                    <a:lnTo>
                      <a:pt x="1233" y="498"/>
                    </a:lnTo>
                    <a:lnTo>
                      <a:pt x="1233" y="506"/>
                    </a:lnTo>
                    <a:lnTo>
                      <a:pt x="1233" y="515"/>
                    </a:lnTo>
                    <a:lnTo>
                      <a:pt x="1225" y="523"/>
                    </a:lnTo>
                    <a:lnTo>
                      <a:pt x="1216" y="531"/>
                    </a:lnTo>
                    <a:lnTo>
                      <a:pt x="1208" y="539"/>
                    </a:lnTo>
                    <a:lnTo>
                      <a:pt x="1200" y="547"/>
                    </a:lnTo>
                    <a:lnTo>
                      <a:pt x="1200" y="564"/>
                    </a:lnTo>
                    <a:lnTo>
                      <a:pt x="1192" y="572"/>
                    </a:lnTo>
                    <a:lnTo>
                      <a:pt x="1192" y="580"/>
                    </a:lnTo>
                    <a:lnTo>
                      <a:pt x="1200" y="580"/>
                    </a:lnTo>
                    <a:lnTo>
                      <a:pt x="1200" y="596"/>
                    </a:lnTo>
                    <a:lnTo>
                      <a:pt x="1192" y="621"/>
                    </a:lnTo>
                    <a:lnTo>
                      <a:pt x="1192" y="629"/>
                    </a:lnTo>
                    <a:lnTo>
                      <a:pt x="1192" y="637"/>
                    </a:lnTo>
                    <a:lnTo>
                      <a:pt x="1184" y="621"/>
                    </a:lnTo>
                    <a:lnTo>
                      <a:pt x="1176" y="613"/>
                    </a:lnTo>
                    <a:lnTo>
                      <a:pt x="1167" y="621"/>
                    </a:lnTo>
                    <a:lnTo>
                      <a:pt x="1167" y="629"/>
                    </a:lnTo>
                    <a:lnTo>
                      <a:pt x="1159" y="629"/>
                    </a:lnTo>
                    <a:lnTo>
                      <a:pt x="1159" y="637"/>
                    </a:lnTo>
                    <a:lnTo>
                      <a:pt x="1143" y="662"/>
                    </a:lnTo>
                    <a:lnTo>
                      <a:pt x="1135" y="653"/>
                    </a:lnTo>
                    <a:lnTo>
                      <a:pt x="1127" y="653"/>
                    </a:lnTo>
                    <a:lnTo>
                      <a:pt x="1127" y="662"/>
                    </a:lnTo>
                    <a:lnTo>
                      <a:pt x="1078" y="662"/>
                    </a:lnTo>
                    <a:lnTo>
                      <a:pt x="1045" y="662"/>
                    </a:lnTo>
                    <a:lnTo>
                      <a:pt x="1045" y="686"/>
                    </a:lnTo>
                    <a:lnTo>
                      <a:pt x="1020" y="686"/>
                    </a:lnTo>
                    <a:lnTo>
                      <a:pt x="1029" y="694"/>
                    </a:lnTo>
                    <a:lnTo>
                      <a:pt x="1037" y="702"/>
                    </a:lnTo>
                    <a:lnTo>
                      <a:pt x="1053" y="711"/>
                    </a:lnTo>
                    <a:lnTo>
                      <a:pt x="1061" y="727"/>
                    </a:lnTo>
                    <a:lnTo>
                      <a:pt x="1069" y="727"/>
                    </a:lnTo>
                    <a:lnTo>
                      <a:pt x="1069" y="743"/>
                    </a:lnTo>
                    <a:lnTo>
                      <a:pt x="1029" y="743"/>
                    </a:lnTo>
                    <a:lnTo>
                      <a:pt x="1004" y="743"/>
                    </a:lnTo>
                    <a:lnTo>
                      <a:pt x="980" y="784"/>
                    </a:lnTo>
                    <a:lnTo>
                      <a:pt x="988" y="792"/>
                    </a:lnTo>
                    <a:lnTo>
                      <a:pt x="988" y="809"/>
                    </a:lnTo>
                    <a:lnTo>
                      <a:pt x="988" y="817"/>
                    </a:lnTo>
                    <a:lnTo>
                      <a:pt x="971" y="809"/>
                    </a:lnTo>
                    <a:lnTo>
                      <a:pt x="955" y="784"/>
                    </a:lnTo>
                    <a:lnTo>
                      <a:pt x="931" y="768"/>
                    </a:lnTo>
                    <a:lnTo>
                      <a:pt x="906" y="751"/>
                    </a:lnTo>
                    <a:lnTo>
                      <a:pt x="898" y="743"/>
                    </a:lnTo>
                    <a:lnTo>
                      <a:pt x="882" y="735"/>
                    </a:lnTo>
                    <a:lnTo>
                      <a:pt x="857" y="735"/>
                    </a:lnTo>
                    <a:lnTo>
                      <a:pt x="849" y="735"/>
                    </a:lnTo>
                    <a:lnTo>
                      <a:pt x="833" y="743"/>
                    </a:lnTo>
                    <a:lnTo>
                      <a:pt x="808" y="751"/>
                    </a:lnTo>
                    <a:lnTo>
                      <a:pt x="792" y="760"/>
                    </a:lnTo>
                    <a:lnTo>
                      <a:pt x="767" y="760"/>
                    </a:lnTo>
                    <a:lnTo>
                      <a:pt x="751" y="751"/>
                    </a:lnTo>
                    <a:lnTo>
                      <a:pt x="743" y="751"/>
                    </a:lnTo>
                    <a:lnTo>
                      <a:pt x="718" y="743"/>
                    </a:lnTo>
                    <a:lnTo>
                      <a:pt x="702" y="743"/>
                    </a:lnTo>
                    <a:lnTo>
                      <a:pt x="694" y="727"/>
                    </a:lnTo>
                    <a:lnTo>
                      <a:pt x="669" y="719"/>
                    </a:lnTo>
                    <a:lnTo>
                      <a:pt x="653" y="711"/>
                    </a:lnTo>
                    <a:lnTo>
                      <a:pt x="620" y="702"/>
                    </a:lnTo>
                    <a:lnTo>
                      <a:pt x="596" y="694"/>
                    </a:lnTo>
                    <a:lnTo>
                      <a:pt x="588" y="694"/>
                    </a:lnTo>
                    <a:lnTo>
                      <a:pt x="563" y="678"/>
                    </a:lnTo>
                    <a:lnTo>
                      <a:pt x="555" y="670"/>
                    </a:lnTo>
                    <a:lnTo>
                      <a:pt x="530" y="653"/>
                    </a:lnTo>
                    <a:lnTo>
                      <a:pt x="522" y="653"/>
                    </a:lnTo>
                    <a:lnTo>
                      <a:pt x="514" y="653"/>
                    </a:lnTo>
                    <a:lnTo>
                      <a:pt x="498" y="645"/>
                    </a:lnTo>
                    <a:lnTo>
                      <a:pt x="465" y="637"/>
                    </a:lnTo>
                    <a:lnTo>
                      <a:pt x="449" y="629"/>
                    </a:lnTo>
                    <a:lnTo>
                      <a:pt x="441" y="613"/>
                    </a:lnTo>
                    <a:lnTo>
                      <a:pt x="432" y="604"/>
                    </a:lnTo>
                    <a:lnTo>
                      <a:pt x="408" y="588"/>
                    </a:lnTo>
                    <a:lnTo>
                      <a:pt x="400" y="588"/>
                    </a:lnTo>
                    <a:lnTo>
                      <a:pt x="392" y="572"/>
                    </a:lnTo>
                    <a:lnTo>
                      <a:pt x="375" y="555"/>
                    </a:lnTo>
                    <a:lnTo>
                      <a:pt x="375" y="547"/>
                    </a:lnTo>
                    <a:lnTo>
                      <a:pt x="367" y="539"/>
                    </a:lnTo>
                    <a:lnTo>
                      <a:pt x="375" y="539"/>
                    </a:lnTo>
                    <a:lnTo>
                      <a:pt x="383" y="539"/>
                    </a:lnTo>
                    <a:lnTo>
                      <a:pt x="392" y="531"/>
                    </a:lnTo>
                    <a:lnTo>
                      <a:pt x="383" y="523"/>
                    </a:lnTo>
                    <a:lnTo>
                      <a:pt x="392" y="506"/>
                    </a:lnTo>
                    <a:lnTo>
                      <a:pt x="400" y="498"/>
                    </a:lnTo>
                    <a:lnTo>
                      <a:pt x="392" y="490"/>
                    </a:lnTo>
                    <a:lnTo>
                      <a:pt x="383" y="474"/>
                    </a:lnTo>
                    <a:lnTo>
                      <a:pt x="383" y="466"/>
                    </a:lnTo>
                    <a:lnTo>
                      <a:pt x="383" y="457"/>
                    </a:lnTo>
                    <a:lnTo>
                      <a:pt x="375" y="441"/>
                    </a:lnTo>
                    <a:lnTo>
                      <a:pt x="351" y="408"/>
                    </a:lnTo>
                    <a:lnTo>
                      <a:pt x="343" y="392"/>
                    </a:lnTo>
                    <a:lnTo>
                      <a:pt x="326" y="376"/>
                    </a:lnTo>
                    <a:lnTo>
                      <a:pt x="318" y="359"/>
                    </a:lnTo>
                    <a:lnTo>
                      <a:pt x="302" y="351"/>
                    </a:lnTo>
                    <a:lnTo>
                      <a:pt x="294" y="351"/>
                    </a:lnTo>
                    <a:lnTo>
                      <a:pt x="294" y="343"/>
                    </a:lnTo>
                    <a:lnTo>
                      <a:pt x="294" y="335"/>
                    </a:lnTo>
                    <a:lnTo>
                      <a:pt x="294" y="327"/>
                    </a:lnTo>
                    <a:lnTo>
                      <a:pt x="285" y="327"/>
                    </a:lnTo>
                    <a:lnTo>
                      <a:pt x="277" y="319"/>
                    </a:lnTo>
                    <a:lnTo>
                      <a:pt x="269" y="310"/>
                    </a:lnTo>
                    <a:lnTo>
                      <a:pt x="261" y="302"/>
                    </a:lnTo>
                    <a:lnTo>
                      <a:pt x="253" y="302"/>
                    </a:lnTo>
                    <a:lnTo>
                      <a:pt x="245" y="302"/>
                    </a:lnTo>
                    <a:lnTo>
                      <a:pt x="245" y="294"/>
                    </a:lnTo>
                    <a:lnTo>
                      <a:pt x="245" y="286"/>
                    </a:lnTo>
                    <a:lnTo>
                      <a:pt x="253" y="278"/>
                    </a:lnTo>
                    <a:lnTo>
                      <a:pt x="253" y="270"/>
                    </a:lnTo>
                    <a:lnTo>
                      <a:pt x="245" y="253"/>
                    </a:lnTo>
                    <a:lnTo>
                      <a:pt x="236" y="261"/>
                    </a:lnTo>
                    <a:lnTo>
                      <a:pt x="228" y="245"/>
                    </a:lnTo>
                    <a:lnTo>
                      <a:pt x="228" y="237"/>
                    </a:lnTo>
                    <a:lnTo>
                      <a:pt x="220" y="237"/>
                    </a:lnTo>
                    <a:lnTo>
                      <a:pt x="212" y="237"/>
                    </a:lnTo>
                    <a:lnTo>
                      <a:pt x="204" y="229"/>
                    </a:lnTo>
                    <a:lnTo>
                      <a:pt x="204" y="221"/>
                    </a:lnTo>
                    <a:lnTo>
                      <a:pt x="204" y="212"/>
                    </a:lnTo>
                    <a:lnTo>
                      <a:pt x="212" y="212"/>
                    </a:lnTo>
                    <a:lnTo>
                      <a:pt x="204" y="204"/>
                    </a:lnTo>
                    <a:lnTo>
                      <a:pt x="196" y="204"/>
                    </a:lnTo>
                    <a:lnTo>
                      <a:pt x="187" y="196"/>
                    </a:lnTo>
                    <a:lnTo>
                      <a:pt x="179" y="196"/>
                    </a:lnTo>
                    <a:lnTo>
                      <a:pt x="171" y="180"/>
                    </a:lnTo>
                    <a:lnTo>
                      <a:pt x="163" y="163"/>
                    </a:lnTo>
                    <a:lnTo>
                      <a:pt x="155" y="155"/>
                    </a:lnTo>
                    <a:lnTo>
                      <a:pt x="147" y="139"/>
                    </a:lnTo>
                    <a:lnTo>
                      <a:pt x="138" y="114"/>
                    </a:lnTo>
                    <a:lnTo>
                      <a:pt x="138" y="106"/>
                    </a:lnTo>
                    <a:lnTo>
                      <a:pt x="138" y="98"/>
                    </a:lnTo>
                    <a:lnTo>
                      <a:pt x="130" y="90"/>
                    </a:lnTo>
                    <a:lnTo>
                      <a:pt x="130" y="82"/>
                    </a:lnTo>
                    <a:lnTo>
                      <a:pt x="138" y="73"/>
                    </a:lnTo>
                    <a:lnTo>
                      <a:pt x="138" y="65"/>
                    </a:lnTo>
                    <a:lnTo>
                      <a:pt x="130" y="57"/>
                    </a:lnTo>
                    <a:lnTo>
                      <a:pt x="114" y="57"/>
                    </a:lnTo>
                    <a:lnTo>
                      <a:pt x="114" y="49"/>
                    </a:lnTo>
                    <a:lnTo>
                      <a:pt x="114" y="41"/>
                    </a:lnTo>
                    <a:lnTo>
                      <a:pt x="106" y="41"/>
                    </a:lnTo>
                    <a:lnTo>
                      <a:pt x="106" y="49"/>
                    </a:lnTo>
                    <a:lnTo>
                      <a:pt x="98" y="49"/>
                    </a:lnTo>
                    <a:lnTo>
                      <a:pt x="73" y="33"/>
                    </a:lnTo>
                    <a:lnTo>
                      <a:pt x="65" y="57"/>
                    </a:lnTo>
                    <a:lnTo>
                      <a:pt x="65" y="65"/>
                    </a:lnTo>
                    <a:lnTo>
                      <a:pt x="65" y="73"/>
                    </a:lnTo>
                    <a:lnTo>
                      <a:pt x="73" y="73"/>
                    </a:lnTo>
                    <a:lnTo>
                      <a:pt x="65" y="98"/>
                    </a:lnTo>
                    <a:lnTo>
                      <a:pt x="65" y="106"/>
                    </a:lnTo>
                    <a:lnTo>
                      <a:pt x="73" y="122"/>
                    </a:lnTo>
                    <a:lnTo>
                      <a:pt x="81" y="131"/>
                    </a:lnTo>
                    <a:lnTo>
                      <a:pt x="89" y="139"/>
                    </a:lnTo>
                    <a:lnTo>
                      <a:pt x="98" y="147"/>
                    </a:lnTo>
                    <a:lnTo>
                      <a:pt x="106" y="172"/>
                    </a:lnTo>
                    <a:lnTo>
                      <a:pt x="106" y="180"/>
                    </a:lnTo>
                    <a:lnTo>
                      <a:pt x="114" y="180"/>
                    </a:lnTo>
                    <a:lnTo>
                      <a:pt x="122" y="188"/>
                    </a:lnTo>
                    <a:lnTo>
                      <a:pt x="122" y="212"/>
                    </a:lnTo>
                    <a:lnTo>
                      <a:pt x="122" y="221"/>
                    </a:lnTo>
                    <a:lnTo>
                      <a:pt x="130" y="221"/>
                    </a:lnTo>
                    <a:lnTo>
                      <a:pt x="138" y="221"/>
                    </a:lnTo>
                    <a:lnTo>
                      <a:pt x="138" y="229"/>
                    </a:lnTo>
                    <a:lnTo>
                      <a:pt x="138" y="245"/>
                    </a:lnTo>
                    <a:lnTo>
                      <a:pt x="147" y="261"/>
                    </a:lnTo>
                    <a:lnTo>
                      <a:pt x="155" y="253"/>
                    </a:lnTo>
                    <a:lnTo>
                      <a:pt x="163" y="261"/>
                    </a:lnTo>
                    <a:lnTo>
                      <a:pt x="163" y="294"/>
                    </a:lnTo>
                    <a:lnTo>
                      <a:pt x="171" y="310"/>
                    </a:lnTo>
                    <a:lnTo>
                      <a:pt x="179" y="335"/>
                    </a:lnTo>
                    <a:lnTo>
                      <a:pt x="171" y="351"/>
                    </a:lnTo>
                    <a:lnTo>
                      <a:pt x="171" y="359"/>
                    </a:lnTo>
                    <a:lnTo>
                      <a:pt x="179" y="368"/>
                    </a:lnTo>
                    <a:lnTo>
                      <a:pt x="187" y="368"/>
                    </a:lnTo>
                    <a:lnTo>
                      <a:pt x="196" y="359"/>
                    </a:lnTo>
                    <a:lnTo>
                      <a:pt x="204" y="376"/>
                    </a:lnTo>
                    <a:lnTo>
                      <a:pt x="212" y="392"/>
                    </a:lnTo>
                    <a:lnTo>
                      <a:pt x="220" y="392"/>
                    </a:lnTo>
                    <a:lnTo>
                      <a:pt x="220" y="400"/>
                    </a:lnTo>
                    <a:lnTo>
                      <a:pt x="220" y="417"/>
                    </a:lnTo>
                    <a:lnTo>
                      <a:pt x="212" y="417"/>
                    </a:lnTo>
                    <a:lnTo>
                      <a:pt x="204" y="425"/>
                    </a:lnTo>
                    <a:lnTo>
                      <a:pt x="196" y="425"/>
                    </a:lnTo>
                    <a:lnTo>
                      <a:pt x="196" y="417"/>
                    </a:lnTo>
                    <a:lnTo>
                      <a:pt x="187" y="400"/>
                    </a:lnTo>
                    <a:lnTo>
                      <a:pt x="179" y="392"/>
                    </a:lnTo>
                    <a:lnTo>
                      <a:pt x="171" y="384"/>
                    </a:lnTo>
                    <a:lnTo>
                      <a:pt x="163" y="376"/>
                    </a:lnTo>
                    <a:lnTo>
                      <a:pt x="147" y="368"/>
                    </a:lnTo>
                    <a:lnTo>
                      <a:pt x="130" y="343"/>
                    </a:lnTo>
                    <a:lnTo>
                      <a:pt x="122" y="335"/>
                    </a:lnTo>
                    <a:lnTo>
                      <a:pt x="130" y="310"/>
                    </a:lnTo>
                    <a:lnTo>
                      <a:pt x="130" y="302"/>
                    </a:lnTo>
                    <a:lnTo>
                      <a:pt x="122" y="286"/>
                    </a:lnTo>
                    <a:lnTo>
                      <a:pt x="122" y="278"/>
                    </a:lnTo>
                    <a:lnTo>
                      <a:pt x="114" y="270"/>
                    </a:lnTo>
                    <a:lnTo>
                      <a:pt x="106" y="270"/>
                    </a:lnTo>
                    <a:lnTo>
                      <a:pt x="98" y="261"/>
                    </a:lnTo>
                    <a:lnTo>
                      <a:pt x="89" y="253"/>
                    </a:lnTo>
                    <a:lnTo>
                      <a:pt x="81" y="253"/>
                    </a:lnTo>
                    <a:lnTo>
                      <a:pt x="73" y="253"/>
                    </a:lnTo>
                    <a:lnTo>
                      <a:pt x="57" y="237"/>
                    </a:lnTo>
                    <a:lnTo>
                      <a:pt x="40" y="229"/>
                    </a:lnTo>
                    <a:lnTo>
                      <a:pt x="32" y="212"/>
                    </a:lnTo>
                    <a:lnTo>
                      <a:pt x="24" y="204"/>
                    </a:lnTo>
                    <a:lnTo>
                      <a:pt x="40" y="204"/>
                    </a:lnTo>
                    <a:lnTo>
                      <a:pt x="49" y="204"/>
                    </a:lnTo>
                    <a:lnTo>
                      <a:pt x="57" y="204"/>
                    </a:lnTo>
                    <a:lnTo>
                      <a:pt x="65" y="196"/>
                    </a:lnTo>
                    <a:lnTo>
                      <a:pt x="73" y="180"/>
                    </a:lnTo>
                    <a:lnTo>
                      <a:pt x="65" y="172"/>
                    </a:lnTo>
                    <a:lnTo>
                      <a:pt x="57" y="155"/>
                    </a:lnTo>
                    <a:lnTo>
                      <a:pt x="40" y="139"/>
                    </a:lnTo>
                    <a:lnTo>
                      <a:pt x="32" y="131"/>
                    </a:lnTo>
                    <a:lnTo>
                      <a:pt x="24" y="122"/>
                    </a:lnTo>
                    <a:lnTo>
                      <a:pt x="24" y="114"/>
                    </a:lnTo>
                    <a:lnTo>
                      <a:pt x="24" y="106"/>
                    </a:lnTo>
                    <a:lnTo>
                      <a:pt x="24" y="98"/>
                    </a:lnTo>
                    <a:lnTo>
                      <a:pt x="16" y="98"/>
                    </a:lnTo>
                    <a:lnTo>
                      <a:pt x="16" y="90"/>
                    </a:lnTo>
                    <a:lnTo>
                      <a:pt x="16" y="82"/>
                    </a:lnTo>
                    <a:lnTo>
                      <a:pt x="16" y="73"/>
                    </a:lnTo>
                    <a:lnTo>
                      <a:pt x="8" y="57"/>
                    </a:lnTo>
                    <a:lnTo>
                      <a:pt x="0" y="41"/>
                    </a:lnTo>
                    <a:lnTo>
                      <a:pt x="8" y="41"/>
                    </a:lnTo>
                    <a:lnTo>
                      <a:pt x="8" y="33"/>
                    </a:lnTo>
                    <a:lnTo>
                      <a:pt x="0" y="24"/>
                    </a:lnTo>
                    <a:lnTo>
                      <a:pt x="0" y="16"/>
                    </a:lnTo>
                    <a:lnTo>
                      <a:pt x="0" y="8"/>
                    </a:lnTo>
                    <a:lnTo>
                      <a:pt x="40" y="0"/>
                    </a:lnTo>
                    <a:lnTo>
                      <a:pt x="81" y="0"/>
                    </a:lnTo>
                    <a:lnTo>
                      <a:pt x="89" y="8"/>
                    </a:lnTo>
                    <a:lnTo>
                      <a:pt x="106" y="16"/>
                    </a:lnTo>
                    <a:lnTo>
                      <a:pt x="155" y="33"/>
                    </a:lnTo>
                    <a:lnTo>
                      <a:pt x="212" y="57"/>
                    </a:lnTo>
                    <a:lnTo>
                      <a:pt x="220" y="57"/>
                    </a:lnTo>
                    <a:lnTo>
                      <a:pt x="245" y="57"/>
                    </a:lnTo>
                    <a:lnTo>
                      <a:pt x="277" y="57"/>
                    </a:lnTo>
                    <a:lnTo>
                      <a:pt x="294" y="57"/>
                    </a:lnTo>
                    <a:lnTo>
                      <a:pt x="326" y="57"/>
                    </a:lnTo>
                    <a:lnTo>
                      <a:pt x="334" y="41"/>
                    </a:lnTo>
                    <a:lnTo>
                      <a:pt x="367" y="41"/>
                    </a:lnTo>
                    <a:lnTo>
                      <a:pt x="400" y="41"/>
                    </a:lnTo>
                    <a:lnTo>
                      <a:pt x="408" y="41"/>
                    </a:lnTo>
                    <a:lnTo>
                      <a:pt x="416" y="57"/>
                    </a:lnTo>
                    <a:lnTo>
                      <a:pt x="424" y="65"/>
                    </a:lnTo>
                    <a:lnTo>
                      <a:pt x="441" y="73"/>
                    </a:lnTo>
                    <a:lnTo>
                      <a:pt x="449" y="82"/>
                    </a:lnTo>
                    <a:lnTo>
                      <a:pt x="457" y="90"/>
                    </a:lnTo>
                    <a:lnTo>
                      <a:pt x="457" y="106"/>
                    </a:lnTo>
                    <a:lnTo>
                      <a:pt x="465" y="122"/>
                    </a:lnTo>
                    <a:lnTo>
                      <a:pt x="465" y="131"/>
                    </a:lnTo>
                    <a:lnTo>
                      <a:pt x="490" y="139"/>
                    </a:lnTo>
                    <a:lnTo>
                      <a:pt x="506" y="155"/>
                    </a:lnTo>
                    <a:lnTo>
                      <a:pt x="514" y="155"/>
                    </a:lnTo>
                    <a:lnTo>
                      <a:pt x="522" y="155"/>
                    </a:lnTo>
                    <a:lnTo>
                      <a:pt x="530" y="155"/>
                    </a:lnTo>
                    <a:lnTo>
                      <a:pt x="539" y="147"/>
                    </a:lnTo>
                    <a:lnTo>
                      <a:pt x="547" y="139"/>
                    </a:lnTo>
                    <a:lnTo>
                      <a:pt x="555" y="122"/>
                    </a:lnTo>
                    <a:lnTo>
                      <a:pt x="571" y="122"/>
                    </a:lnTo>
                    <a:lnTo>
                      <a:pt x="579" y="122"/>
                    </a:lnTo>
                    <a:lnTo>
                      <a:pt x="588" y="122"/>
                    </a:lnTo>
                    <a:lnTo>
                      <a:pt x="604" y="131"/>
                    </a:lnTo>
                    <a:lnTo>
                      <a:pt x="612" y="131"/>
                    </a:lnTo>
                    <a:lnTo>
                      <a:pt x="612" y="139"/>
                    </a:lnTo>
                    <a:lnTo>
                      <a:pt x="628" y="163"/>
                    </a:lnTo>
                    <a:lnTo>
                      <a:pt x="637" y="188"/>
                    </a:lnTo>
                    <a:lnTo>
                      <a:pt x="653" y="204"/>
                    </a:lnTo>
                    <a:lnTo>
                      <a:pt x="661" y="221"/>
                    </a:lnTo>
                    <a:lnTo>
                      <a:pt x="669" y="221"/>
                    </a:lnTo>
                    <a:lnTo>
                      <a:pt x="669" y="229"/>
                    </a:lnTo>
                    <a:lnTo>
                      <a:pt x="677" y="253"/>
                    </a:lnTo>
                    <a:lnTo>
                      <a:pt x="677" y="261"/>
                    </a:lnTo>
                    <a:lnTo>
                      <a:pt x="686" y="270"/>
                    </a:lnTo>
                    <a:lnTo>
                      <a:pt x="702" y="278"/>
                    </a:lnTo>
                    <a:lnTo>
                      <a:pt x="726" y="286"/>
                    </a:lnTo>
                    <a:lnTo>
                      <a:pt x="735" y="286"/>
                    </a:lnTo>
                    <a:lnTo>
                      <a:pt x="743" y="286"/>
                    </a:lnTo>
                    <a:lnTo>
                      <a:pt x="759" y="294"/>
                    </a:lnTo>
                    <a:lnTo>
                      <a:pt x="767" y="294"/>
                    </a:lnTo>
                    <a:close/>
                  </a:path>
                </a:pathLst>
              </a:custGeom>
              <a:solidFill>
                <a:srgbClr val="B4E1F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8" name="Freeform 75"/>
              <p:cNvSpPr>
                <a:spLocks noChangeArrowheads="1"/>
              </p:cNvSpPr>
              <p:nvPr/>
            </p:nvSpPr>
            <p:spPr bwMode="auto">
              <a:xfrm>
                <a:off x="2805" y="2140"/>
                <a:ext cx="18" cy="42"/>
              </a:xfrm>
              <a:custGeom>
                <a:avLst/>
                <a:gdLst>
                  <a:gd name="T0" fmla="*/ 6 w 49"/>
                  <a:gd name="T1" fmla="*/ 0 h 122"/>
                  <a:gd name="T2" fmla="*/ 6 w 49"/>
                  <a:gd name="T3" fmla="*/ 1 h 122"/>
                  <a:gd name="T4" fmla="*/ 7 w 49"/>
                  <a:gd name="T5" fmla="*/ 1 h 122"/>
                  <a:gd name="T6" fmla="*/ 7 w 49"/>
                  <a:gd name="T7" fmla="*/ 2 h 122"/>
                  <a:gd name="T8" fmla="*/ 6 w 49"/>
                  <a:gd name="T9" fmla="*/ 5 h 122"/>
                  <a:gd name="T10" fmla="*/ 7 w 49"/>
                  <a:gd name="T11" fmla="*/ 6 h 122"/>
                  <a:gd name="T12" fmla="*/ 6 w 49"/>
                  <a:gd name="T13" fmla="*/ 8 h 122"/>
                  <a:gd name="T14" fmla="*/ 7 w 49"/>
                  <a:gd name="T15" fmla="*/ 9 h 122"/>
                  <a:gd name="T16" fmla="*/ 6 w 49"/>
                  <a:gd name="T17" fmla="*/ 10 h 122"/>
                  <a:gd name="T18" fmla="*/ 6 w 49"/>
                  <a:gd name="T19" fmla="*/ 12 h 122"/>
                  <a:gd name="T20" fmla="*/ 4 w 49"/>
                  <a:gd name="T21" fmla="*/ 12 h 122"/>
                  <a:gd name="T22" fmla="*/ 3 w 49"/>
                  <a:gd name="T23" fmla="*/ 12 h 122"/>
                  <a:gd name="T24" fmla="*/ 3 w 49"/>
                  <a:gd name="T25" fmla="*/ 13 h 122"/>
                  <a:gd name="T26" fmla="*/ 2 w 49"/>
                  <a:gd name="T27" fmla="*/ 13 h 122"/>
                  <a:gd name="T28" fmla="*/ 2 w 49"/>
                  <a:gd name="T29" fmla="*/ 14 h 122"/>
                  <a:gd name="T30" fmla="*/ 0 w 49"/>
                  <a:gd name="T31" fmla="*/ 14 h 122"/>
                  <a:gd name="T32" fmla="*/ 0 w 49"/>
                  <a:gd name="T33" fmla="*/ 4 h 122"/>
                  <a:gd name="T34" fmla="*/ 0 w 49"/>
                  <a:gd name="T35" fmla="*/ 3 h 122"/>
                  <a:gd name="T36" fmla="*/ 1 w 49"/>
                  <a:gd name="T37" fmla="*/ 3 h 122"/>
                  <a:gd name="T38" fmla="*/ 2 w 49"/>
                  <a:gd name="T39" fmla="*/ 4 h 122"/>
                  <a:gd name="T40" fmla="*/ 4 w 49"/>
                  <a:gd name="T41" fmla="*/ 1 h 122"/>
                  <a:gd name="T42" fmla="*/ 4 w 49"/>
                  <a:gd name="T43" fmla="*/ 0 h 122"/>
                  <a:gd name="T44" fmla="*/ 6 w 49"/>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9" h="122">
                    <a:moveTo>
                      <a:pt x="40" y="0"/>
                    </a:moveTo>
                    <a:lnTo>
                      <a:pt x="40" y="8"/>
                    </a:lnTo>
                    <a:lnTo>
                      <a:pt x="49" y="8"/>
                    </a:lnTo>
                    <a:lnTo>
                      <a:pt x="49" y="16"/>
                    </a:lnTo>
                    <a:lnTo>
                      <a:pt x="40" y="41"/>
                    </a:lnTo>
                    <a:lnTo>
                      <a:pt x="49" y="49"/>
                    </a:lnTo>
                    <a:lnTo>
                      <a:pt x="40" y="65"/>
                    </a:lnTo>
                    <a:lnTo>
                      <a:pt x="49" y="73"/>
                    </a:lnTo>
                    <a:lnTo>
                      <a:pt x="40" y="82"/>
                    </a:lnTo>
                    <a:lnTo>
                      <a:pt x="40" y="98"/>
                    </a:lnTo>
                    <a:lnTo>
                      <a:pt x="32" y="106"/>
                    </a:lnTo>
                    <a:lnTo>
                      <a:pt x="24" y="106"/>
                    </a:lnTo>
                    <a:lnTo>
                      <a:pt x="24" y="114"/>
                    </a:lnTo>
                    <a:lnTo>
                      <a:pt x="16" y="114"/>
                    </a:lnTo>
                    <a:lnTo>
                      <a:pt x="16" y="122"/>
                    </a:lnTo>
                    <a:lnTo>
                      <a:pt x="0" y="122"/>
                    </a:lnTo>
                    <a:lnTo>
                      <a:pt x="0" y="33"/>
                    </a:lnTo>
                    <a:lnTo>
                      <a:pt x="0" y="24"/>
                    </a:lnTo>
                    <a:lnTo>
                      <a:pt x="8" y="24"/>
                    </a:lnTo>
                    <a:lnTo>
                      <a:pt x="16" y="33"/>
                    </a:lnTo>
                    <a:lnTo>
                      <a:pt x="32" y="8"/>
                    </a:lnTo>
                    <a:lnTo>
                      <a:pt x="32" y="0"/>
                    </a:lnTo>
                    <a:lnTo>
                      <a:pt x="40" y="0"/>
                    </a:lnTo>
                    <a:close/>
                  </a:path>
                </a:pathLst>
              </a:custGeom>
              <a:solidFill>
                <a:srgbClr val="C0AB79"/>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59" name="Freeform 76"/>
              <p:cNvSpPr>
                <a:spLocks noChangeArrowheads="1"/>
              </p:cNvSpPr>
              <p:nvPr/>
            </p:nvSpPr>
            <p:spPr bwMode="auto">
              <a:xfrm>
                <a:off x="2751" y="2151"/>
                <a:ext cx="72" cy="67"/>
              </a:xfrm>
              <a:custGeom>
                <a:avLst/>
                <a:gdLst>
                  <a:gd name="T0" fmla="*/ 14 w 196"/>
                  <a:gd name="T1" fmla="*/ 23 h 196"/>
                  <a:gd name="T2" fmla="*/ 13 w 196"/>
                  <a:gd name="T3" fmla="*/ 22 h 196"/>
                  <a:gd name="T4" fmla="*/ 11 w 196"/>
                  <a:gd name="T5" fmla="*/ 22 h 196"/>
                  <a:gd name="T6" fmla="*/ 9 w 196"/>
                  <a:gd name="T7" fmla="*/ 22 h 196"/>
                  <a:gd name="T8" fmla="*/ 7 w 196"/>
                  <a:gd name="T9" fmla="*/ 22 h 196"/>
                  <a:gd name="T10" fmla="*/ 6 w 196"/>
                  <a:gd name="T11" fmla="*/ 21 h 196"/>
                  <a:gd name="T12" fmla="*/ 2 w 196"/>
                  <a:gd name="T13" fmla="*/ 19 h 196"/>
                  <a:gd name="T14" fmla="*/ 1 w 196"/>
                  <a:gd name="T15" fmla="*/ 18 h 196"/>
                  <a:gd name="T16" fmla="*/ 1 w 196"/>
                  <a:gd name="T17" fmla="*/ 17 h 196"/>
                  <a:gd name="T18" fmla="*/ 1 w 196"/>
                  <a:gd name="T19" fmla="*/ 15 h 196"/>
                  <a:gd name="T20" fmla="*/ 0 w 196"/>
                  <a:gd name="T21" fmla="*/ 14 h 196"/>
                  <a:gd name="T22" fmla="*/ 3 w 196"/>
                  <a:gd name="T23" fmla="*/ 10 h 196"/>
                  <a:gd name="T24" fmla="*/ 7 w 196"/>
                  <a:gd name="T25" fmla="*/ 10 h 196"/>
                  <a:gd name="T26" fmla="*/ 12 w 196"/>
                  <a:gd name="T27" fmla="*/ 10 h 196"/>
                  <a:gd name="T28" fmla="*/ 12 w 196"/>
                  <a:gd name="T29" fmla="*/ 8 h 196"/>
                  <a:gd name="T30" fmla="*/ 11 w 196"/>
                  <a:gd name="T31" fmla="*/ 8 h 196"/>
                  <a:gd name="T32" fmla="*/ 10 w 196"/>
                  <a:gd name="T33" fmla="*/ 6 h 196"/>
                  <a:gd name="T34" fmla="*/ 8 w 196"/>
                  <a:gd name="T35" fmla="*/ 5 h 196"/>
                  <a:gd name="T36" fmla="*/ 7 w 196"/>
                  <a:gd name="T37" fmla="*/ 4 h 196"/>
                  <a:gd name="T38" fmla="*/ 6 w 196"/>
                  <a:gd name="T39" fmla="*/ 3 h 196"/>
                  <a:gd name="T40" fmla="*/ 9 w 196"/>
                  <a:gd name="T41" fmla="*/ 3 h 196"/>
                  <a:gd name="T42" fmla="*/ 9 w 196"/>
                  <a:gd name="T43" fmla="*/ 0 h 196"/>
                  <a:gd name="T44" fmla="*/ 13 w 196"/>
                  <a:gd name="T45" fmla="*/ 0 h 196"/>
                  <a:gd name="T46" fmla="*/ 20 w 196"/>
                  <a:gd name="T47" fmla="*/ 0 h 196"/>
                  <a:gd name="T48" fmla="*/ 20 w 196"/>
                  <a:gd name="T49" fmla="*/ 10 h 196"/>
                  <a:gd name="T50" fmla="*/ 22 w 196"/>
                  <a:gd name="T51" fmla="*/ 10 h 196"/>
                  <a:gd name="T52" fmla="*/ 23 w 196"/>
                  <a:gd name="T53" fmla="*/ 12 h 196"/>
                  <a:gd name="T54" fmla="*/ 24 w 196"/>
                  <a:gd name="T55" fmla="*/ 12 h 196"/>
                  <a:gd name="T56" fmla="*/ 23 w 196"/>
                  <a:gd name="T57" fmla="*/ 10 h 196"/>
                  <a:gd name="T58" fmla="*/ 24 w 196"/>
                  <a:gd name="T59" fmla="*/ 10 h 196"/>
                  <a:gd name="T60" fmla="*/ 26 w 196"/>
                  <a:gd name="T61" fmla="*/ 12 h 196"/>
                  <a:gd name="T62" fmla="*/ 22 w 196"/>
                  <a:gd name="T63" fmla="*/ 14 h 196"/>
                  <a:gd name="T64" fmla="*/ 20 w 196"/>
                  <a:gd name="T65" fmla="*/ 15 h 196"/>
                  <a:gd name="T66" fmla="*/ 20 w 196"/>
                  <a:gd name="T67" fmla="*/ 16 h 196"/>
                  <a:gd name="T68" fmla="*/ 20 w 196"/>
                  <a:gd name="T69" fmla="*/ 18 h 196"/>
                  <a:gd name="T70" fmla="*/ 19 w 196"/>
                  <a:gd name="T71" fmla="*/ 19 h 196"/>
                  <a:gd name="T72" fmla="*/ 18 w 196"/>
                  <a:gd name="T73" fmla="*/ 19 h 196"/>
                  <a:gd name="T74" fmla="*/ 18 w 196"/>
                  <a:gd name="T75" fmla="*/ 20 h 196"/>
                  <a:gd name="T76" fmla="*/ 17 w 196"/>
                  <a:gd name="T77" fmla="*/ 20 h 196"/>
                  <a:gd name="T78" fmla="*/ 17 w 196"/>
                  <a:gd name="T79" fmla="*/ 21 h 196"/>
                  <a:gd name="T80" fmla="*/ 15 w 196"/>
                  <a:gd name="T81" fmla="*/ 21 h 196"/>
                  <a:gd name="T82" fmla="*/ 14 w 196"/>
                  <a:gd name="T83" fmla="*/ 22 h 196"/>
                  <a:gd name="T84" fmla="*/ 14 w 196"/>
                  <a:gd name="T85" fmla="*/ 23 h 1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6" h="196">
                    <a:moveTo>
                      <a:pt x="106" y="196"/>
                    </a:moveTo>
                    <a:lnTo>
                      <a:pt x="98" y="188"/>
                    </a:lnTo>
                    <a:lnTo>
                      <a:pt x="81" y="188"/>
                    </a:lnTo>
                    <a:lnTo>
                      <a:pt x="65" y="188"/>
                    </a:lnTo>
                    <a:lnTo>
                      <a:pt x="49" y="188"/>
                    </a:lnTo>
                    <a:lnTo>
                      <a:pt x="40" y="179"/>
                    </a:lnTo>
                    <a:lnTo>
                      <a:pt x="16" y="163"/>
                    </a:lnTo>
                    <a:lnTo>
                      <a:pt x="8" y="155"/>
                    </a:lnTo>
                    <a:lnTo>
                      <a:pt x="8" y="147"/>
                    </a:lnTo>
                    <a:lnTo>
                      <a:pt x="8" y="130"/>
                    </a:lnTo>
                    <a:lnTo>
                      <a:pt x="0" y="122"/>
                    </a:lnTo>
                    <a:lnTo>
                      <a:pt x="24" y="81"/>
                    </a:lnTo>
                    <a:lnTo>
                      <a:pt x="49" y="81"/>
                    </a:lnTo>
                    <a:lnTo>
                      <a:pt x="89" y="81"/>
                    </a:lnTo>
                    <a:lnTo>
                      <a:pt x="89" y="65"/>
                    </a:lnTo>
                    <a:lnTo>
                      <a:pt x="81" y="65"/>
                    </a:lnTo>
                    <a:lnTo>
                      <a:pt x="73" y="49"/>
                    </a:lnTo>
                    <a:lnTo>
                      <a:pt x="57" y="40"/>
                    </a:lnTo>
                    <a:lnTo>
                      <a:pt x="49" y="32"/>
                    </a:lnTo>
                    <a:lnTo>
                      <a:pt x="40" y="24"/>
                    </a:lnTo>
                    <a:lnTo>
                      <a:pt x="65" y="24"/>
                    </a:lnTo>
                    <a:lnTo>
                      <a:pt x="65" y="0"/>
                    </a:lnTo>
                    <a:lnTo>
                      <a:pt x="98" y="0"/>
                    </a:lnTo>
                    <a:lnTo>
                      <a:pt x="147" y="0"/>
                    </a:lnTo>
                    <a:lnTo>
                      <a:pt x="147" y="89"/>
                    </a:lnTo>
                    <a:lnTo>
                      <a:pt x="163" y="89"/>
                    </a:lnTo>
                    <a:lnTo>
                      <a:pt x="171" y="98"/>
                    </a:lnTo>
                    <a:lnTo>
                      <a:pt x="179" y="98"/>
                    </a:lnTo>
                    <a:lnTo>
                      <a:pt x="171" y="89"/>
                    </a:lnTo>
                    <a:lnTo>
                      <a:pt x="179" y="89"/>
                    </a:lnTo>
                    <a:lnTo>
                      <a:pt x="196" y="98"/>
                    </a:lnTo>
                    <a:lnTo>
                      <a:pt x="163" y="122"/>
                    </a:lnTo>
                    <a:lnTo>
                      <a:pt x="147" y="130"/>
                    </a:lnTo>
                    <a:lnTo>
                      <a:pt x="147" y="139"/>
                    </a:lnTo>
                    <a:lnTo>
                      <a:pt x="147" y="155"/>
                    </a:lnTo>
                    <a:lnTo>
                      <a:pt x="138" y="163"/>
                    </a:lnTo>
                    <a:lnTo>
                      <a:pt x="130" y="163"/>
                    </a:lnTo>
                    <a:lnTo>
                      <a:pt x="130" y="171"/>
                    </a:lnTo>
                    <a:lnTo>
                      <a:pt x="122" y="171"/>
                    </a:lnTo>
                    <a:lnTo>
                      <a:pt x="122" y="179"/>
                    </a:lnTo>
                    <a:lnTo>
                      <a:pt x="114" y="179"/>
                    </a:lnTo>
                    <a:lnTo>
                      <a:pt x="106" y="188"/>
                    </a:lnTo>
                    <a:lnTo>
                      <a:pt x="106" y="196"/>
                    </a:lnTo>
                    <a:close/>
                  </a:path>
                </a:pathLst>
              </a:custGeom>
              <a:solidFill>
                <a:srgbClr val="FEF782"/>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0" name="Freeform 77"/>
              <p:cNvSpPr>
                <a:spLocks noChangeArrowheads="1"/>
              </p:cNvSpPr>
              <p:nvPr/>
            </p:nvSpPr>
            <p:spPr bwMode="auto">
              <a:xfrm>
                <a:off x="2802" y="2182"/>
                <a:ext cx="105" cy="48"/>
              </a:xfrm>
              <a:custGeom>
                <a:avLst/>
                <a:gdLst>
                  <a:gd name="T0" fmla="*/ 8 w 286"/>
                  <a:gd name="T1" fmla="*/ 1 h 139"/>
                  <a:gd name="T2" fmla="*/ 10 w 286"/>
                  <a:gd name="T3" fmla="*/ 0 h 139"/>
                  <a:gd name="T4" fmla="*/ 12 w 286"/>
                  <a:gd name="T5" fmla="*/ 0 h 139"/>
                  <a:gd name="T6" fmla="*/ 14 w 286"/>
                  <a:gd name="T7" fmla="*/ 0 h 139"/>
                  <a:gd name="T8" fmla="*/ 15 w 286"/>
                  <a:gd name="T9" fmla="*/ 1 h 139"/>
                  <a:gd name="T10" fmla="*/ 20 w 286"/>
                  <a:gd name="T11" fmla="*/ 1 h 139"/>
                  <a:gd name="T12" fmla="*/ 21 w 286"/>
                  <a:gd name="T13" fmla="*/ 0 h 139"/>
                  <a:gd name="T14" fmla="*/ 22 w 286"/>
                  <a:gd name="T15" fmla="*/ 0 h 139"/>
                  <a:gd name="T16" fmla="*/ 24 w 286"/>
                  <a:gd name="T17" fmla="*/ 0 h 139"/>
                  <a:gd name="T18" fmla="*/ 26 w 286"/>
                  <a:gd name="T19" fmla="*/ 0 h 139"/>
                  <a:gd name="T20" fmla="*/ 29 w 286"/>
                  <a:gd name="T21" fmla="*/ 0 h 139"/>
                  <a:gd name="T22" fmla="*/ 31 w 286"/>
                  <a:gd name="T23" fmla="*/ 0 h 139"/>
                  <a:gd name="T24" fmla="*/ 32 w 286"/>
                  <a:gd name="T25" fmla="*/ 0 h 139"/>
                  <a:gd name="T26" fmla="*/ 33 w 286"/>
                  <a:gd name="T27" fmla="*/ 1 h 139"/>
                  <a:gd name="T28" fmla="*/ 33 w 286"/>
                  <a:gd name="T29" fmla="*/ 2 h 139"/>
                  <a:gd name="T30" fmla="*/ 33 w 286"/>
                  <a:gd name="T31" fmla="*/ 3 h 139"/>
                  <a:gd name="T32" fmla="*/ 34 w 286"/>
                  <a:gd name="T33" fmla="*/ 3 h 139"/>
                  <a:gd name="T34" fmla="*/ 36 w 286"/>
                  <a:gd name="T35" fmla="*/ 4 h 139"/>
                  <a:gd name="T36" fmla="*/ 37 w 286"/>
                  <a:gd name="T37" fmla="*/ 4 h 139"/>
                  <a:gd name="T38" fmla="*/ 39 w 286"/>
                  <a:gd name="T39" fmla="*/ 5 h 139"/>
                  <a:gd name="T40" fmla="*/ 34 w 286"/>
                  <a:gd name="T41" fmla="*/ 7 h 139"/>
                  <a:gd name="T42" fmla="*/ 33 w 286"/>
                  <a:gd name="T43" fmla="*/ 7 h 139"/>
                  <a:gd name="T44" fmla="*/ 33 w 286"/>
                  <a:gd name="T45" fmla="*/ 8 h 139"/>
                  <a:gd name="T46" fmla="*/ 31 w 286"/>
                  <a:gd name="T47" fmla="*/ 7 h 139"/>
                  <a:gd name="T48" fmla="*/ 30 w 286"/>
                  <a:gd name="T49" fmla="*/ 7 h 139"/>
                  <a:gd name="T50" fmla="*/ 29 w 286"/>
                  <a:gd name="T51" fmla="*/ 7 h 139"/>
                  <a:gd name="T52" fmla="*/ 28 w 286"/>
                  <a:gd name="T53" fmla="*/ 10 h 139"/>
                  <a:gd name="T54" fmla="*/ 24 w 286"/>
                  <a:gd name="T55" fmla="*/ 12 h 139"/>
                  <a:gd name="T56" fmla="*/ 22 w 286"/>
                  <a:gd name="T57" fmla="*/ 11 h 139"/>
                  <a:gd name="T58" fmla="*/ 20 w 286"/>
                  <a:gd name="T59" fmla="*/ 13 h 139"/>
                  <a:gd name="T60" fmla="*/ 18 w 286"/>
                  <a:gd name="T61" fmla="*/ 13 h 139"/>
                  <a:gd name="T62" fmla="*/ 18 w 286"/>
                  <a:gd name="T63" fmla="*/ 15 h 139"/>
                  <a:gd name="T64" fmla="*/ 17 w 286"/>
                  <a:gd name="T65" fmla="*/ 16 h 139"/>
                  <a:gd name="T66" fmla="*/ 15 w 286"/>
                  <a:gd name="T67" fmla="*/ 17 h 139"/>
                  <a:gd name="T68" fmla="*/ 13 w 286"/>
                  <a:gd name="T69" fmla="*/ 17 h 139"/>
                  <a:gd name="T70" fmla="*/ 12 w 286"/>
                  <a:gd name="T71" fmla="*/ 15 h 139"/>
                  <a:gd name="T72" fmla="*/ 11 w 286"/>
                  <a:gd name="T73" fmla="*/ 14 h 139"/>
                  <a:gd name="T74" fmla="*/ 11 w 286"/>
                  <a:gd name="T75" fmla="*/ 12 h 139"/>
                  <a:gd name="T76" fmla="*/ 10 w 286"/>
                  <a:gd name="T77" fmla="*/ 12 h 139"/>
                  <a:gd name="T78" fmla="*/ 8 w 286"/>
                  <a:gd name="T79" fmla="*/ 11 h 139"/>
                  <a:gd name="T80" fmla="*/ 7 w 286"/>
                  <a:gd name="T81" fmla="*/ 12 h 139"/>
                  <a:gd name="T82" fmla="*/ 6 w 286"/>
                  <a:gd name="T83" fmla="*/ 12 h 139"/>
                  <a:gd name="T84" fmla="*/ 6 w 286"/>
                  <a:gd name="T85" fmla="*/ 11 h 139"/>
                  <a:gd name="T86" fmla="*/ 4 w 286"/>
                  <a:gd name="T87" fmla="*/ 10 h 139"/>
                  <a:gd name="T88" fmla="*/ 2 w 286"/>
                  <a:gd name="T89" fmla="*/ 10 h 139"/>
                  <a:gd name="T90" fmla="*/ 2 w 286"/>
                  <a:gd name="T91" fmla="*/ 9 h 139"/>
                  <a:gd name="T92" fmla="*/ 0 w 286"/>
                  <a:gd name="T93" fmla="*/ 9 h 139"/>
                  <a:gd name="T94" fmla="*/ 1 w 286"/>
                  <a:gd name="T95" fmla="*/ 8 h 139"/>
                  <a:gd name="T96" fmla="*/ 1 w 286"/>
                  <a:gd name="T97" fmla="*/ 6 h 139"/>
                  <a:gd name="T98" fmla="*/ 1 w 286"/>
                  <a:gd name="T99" fmla="*/ 5 h 139"/>
                  <a:gd name="T100" fmla="*/ 3 w 286"/>
                  <a:gd name="T101" fmla="*/ 4 h 139"/>
                  <a:gd name="T102" fmla="*/ 8 w 286"/>
                  <a:gd name="T103" fmla="*/ 1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6" h="139">
                    <a:moveTo>
                      <a:pt x="58" y="9"/>
                    </a:moveTo>
                    <a:lnTo>
                      <a:pt x="74" y="0"/>
                    </a:lnTo>
                    <a:lnTo>
                      <a:pt x="90" y="0"/>
                    </a:lnTo>
                    <a:lnTo>
                      <a:pt x="107" y="0"/>
                    </a:lnTo>
                    <a:lnTo>
                      <a:pt x="115" y="9"/>
                    </a:lnTo>
                    <a:lnTo>
                      <a:pt x="147" y="9"/>
                    </a:lnTo>
                    <a:lnTo>
                      <a:pt x="156" y="0"/>
                    </a:lnTo>
                    <a:lnTo>
                      <a:pt x="164" y="0"/>
                    </a:lnTo>
                    <a:lnTo>
                      <a:pt x="180" y="0"/>
                    </a:lnTo>
                    <a:lnTo>
                      <a:pt x="196" y="0"/>
                    </a:lnTo>
                    <a:lnTo>
                      <a:pt x="213" y="0"/>
                    </a:lnTo>
                    <a:lnTo>
                      <a:pt x="229" y="0"/>
                    </a:lnTo>
                    <a:lnTo>
                      <a:pt x="237" y="0"/>
                    </a:lnTo>
                    <a:lnTo>
                      <a:pt x="245" y="9"/>
                    </a:lnTo>
                    <a:lnTo>
                      <a:pt x="245" y="17"/>
                    </a:lnTo>
                    <a:lnTo>
                      <a:pt x="245" y="25"/>
                    </a:lnTo>
                    <a:lnTo>
                      <a:pt x="254" y="25"/>
                    </a:lnTo>
                    <a:lnTo>
                      <a:pt x="270" y="33"/>
                    </a:lnTo>
                    <a:lnTo>
                      <a:pt x="278" y="33"/>
                    </a:lnTo>
                    <a:lnTo>
                      <a:pt x="286" y="41"/>
                    </a:lnTo>
                    <a:lnTo>
                      <a:pt x="254" y="58"/>
                    </a:lnTo>
                    <a:lnTo>
                      <a:pt x="245" y="58"/>
                    </a:lnTo>
                    <a:lnTo>
                      <a:pt x="245" y="66"/>
                    </a:lnTo>
                    <a:lnTo>
                      <a:pt x="229" y="58"/>
                    </a:lnTo>
                    <a:lnTo>
                      <a:pt x="221" y="58"/>
                    </a:lnTo>
                    <a:lnTo>
                      <a:pt x="213" y="58"/>
                    </a:lnTo>
                    <a:lnTo>
                      <a:pt x="205" y="82"/>
                    </a:lnTo>
                    <a:lnTo>
                      <a:pt x="180" y="99"/>
                    </a:lnTo>
                    <a:lnTo>
                      <a:pt x="164" y="90"/>
                    </a:lnTo>
                    <a:lnTo>
                      <a:pt x="147" y="107"/>
                    </a:lnTo>
                    <a:lnTo>
                      <a:pt x="131" y="107"/>
                    </a:lnTo>
                    <a:lnTo>
                      <a:pt x="131" y="123"/>
                    </a:lnTo>
                    <a:lnTo>
                      <a:pt x="123" y="131"/>
                    </a:lnTo>
                    <a:lnTo>
                      <a:pt x="115" y="139"/>
                    </a:lnTo>
                    <a:lnTo>
                      <a:pt x="98" y="139"/>
                    </a:lnTo>
                    <a:lnTo>
                      <a:pt x="90" y="123"/>
                    </a:lnTo>
                    <a:lnTo>
                      <a:pt x="82" y="115"/>
                    </a:lnTo>
                    <a:lnTo>
                      <a:pt x="82" y="99"/>
                    </a:lnTo>
                    <a:lnTo>
                      <a:pt x="74" y="99"/>
                    </a:lnTo>
                    <a:lnTo>
                      <a:pt x="58" y="90"/>
                    </a:lnTo>
                    <a:lnTo>
                      <a:pt x="49" y="99"/>
                    </a:lnTo>
                    <a:lnTo>
                      <a:pt x="41" y="99"/>
                    </a:lnTo>
                    <a:lnTo>
                      <a:pt x="41" y="90"/>
                    </a:lnTo>
                    <a:lnTo>
                      <a:pt x="33" y="82"/>
                    </a:lnTo>
                    <a:lnTo>
                      <a:pt x="17" y="82"/>
                    </a:lnTo>
                    <a:lnTo>
                      <a:pt x="17" y="74"/>
                    </a:lnTo>
                    <a:lnTo>
                      <a:pt x="0" y="74"/>
                    </a:lnTo>
                    <a:lnTo>
                      <a:pt x="9" y="66"/>
                    </a:lnTo>
                    <a:lnTo>
                      <a:pt x="9" y="50"/>
                    </a:lnTo>
                    <a:lnTo>
                      <a:pt x="9" y="41"/>
                    </a:lnTo>
                    <a:lnTo>
                      <a:pt x="25" y="33"/>
                    </a:lnTo>
                    <a:lnTo>
                      <a:pt x="58" y="9"/>
                    </a:lnTo>
                    <a:close/>
                  </a:path>
                </a:pathLst>
              </a:custGeom>
              <a:solidFill>
                <a:srgbClr val="9DC0C0"/>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1" name="Freeform 78"/>
              <p:cNvSpPr>
                <a:spLocks noChangeArrowheads="1"/>
              </p:cNvSpPr>
              <p:nvPr/>
            </p:nvSpPr>
            <p:spPr bwMode="auto">
              <a:xfrm>
                <a:off x="2790" y="2207"/>
                <a:ext cx="42" cy="20"/>
              </a:xfrm>
              <a:custGeom>
                <a:avLst/>
                <a:gdLst>
                  <a:gd name="T0" fmla="*/ 15 w 114"/>
                  <a:gd name="T1" fmla="*/ 5 h 57"/>
                  <a:gd name="T2" fmla="*/ 14 w 114"/>
                  <a:gd name="T3" fmla="*/ 6 h 57"/>
                  <a:gd name="T4" fmla="*/ 14 w 114"/>
                  <a:gd name="T5" fmla="*/ 7 h 57"/>
                  <a:gd name="T6" fmla="*/ 12 w 114"/>
                  <a:gd name="T7" fmla="*/ 7 h 57"/>
                  <a:gd name="T8" fmla="*/ 10 w 114"/>
                  <a:gd name="T9" fmla="*/ 7 h 57"/>
                  <a:gd name="T10" fmla="*/ 4 w 114"/>
                  <a:gd name="T11" fmla="*/ 5 h 57"/>
                  <a:gd name="T12" fmla="*/ 1 w 114"/>
                  <a:gd name="T13" fmla="*/ 4 h 57"/>
                  <a:gd name="T14" fmla="*/ 0 w 114"/>
                  <a:gd name="T15" fmla="*/ 4 h 57"/>
                  <a:gd name="T16" fmla="*/ 0 w 114"/>
                  <a:gd name="T17" fmla="*/ 3 h 57"/>
                  <a:gd name="T18" fmla="*/ 1 w 114"/>
                  <a:gd name="T19" fmla="*/ 2 h 57"/>
                  <a:gd name="T20" fmla="*/ 2 w 114"/>
                  <a:gd name="T21" fmla="*/ 2 h 57"/>
                  <a:gd name="T22" fmla="*/ 2 w 114"/>
                  <a:gd name="T23" fmla="*/ 1 h 57"/>
                  <a:gd name="T24" fmla="*/ 3 w 114"/>
                  <a:gd name="T25" fmla="*/ 1 h 57"/>
                  <a:gd name="T26" fmla="*/ 3 w 114"/>
                  <a:gd name="T27" fmla="*/ 0 h 57"/>
                  <a:gd name="T28" fmla="*/ 4 w 114"/>
                  <a:gd name="T29" fmla="*/ 0 h 57"/>
                  <a:gd name="T30" fmla="*/ 7 w 114"/>
                  <a:gd name="T31" fmla="*/ 0 h 57"/>
                  <a:gd name="T32" fmla="*/ 7 w 114"/>
                  <a:gd name="T33" fmla="*/ 1 h 57"/>
                  <a:gd name="T34" fmla="*/ 9 w 114"/>
                  <a:gd name="T35" fmla="*/ 1 h 57"/>
                  <a:gd name="T36" fmla="*/ 10 w 114"/>
                  <a:gd name="T37" fmla="*/ 2 h 57"/>
                  <a:gd name="T38" fmla="*/ 10 w 114"/>
                  <a:gd name="T39" fmla="*/ 3 h 57"/>
                  <a:gd name="T40" fmla="*/ 11 w 114"/>
                  <a:gd name="T41" fmla="*/ 3 h 57"/>
                  <a:gd name="T42" fmla="*/ 12 w 114"/>
                  <a:gd name="T43" fmla="*/ 2 h 57"/>
                  <a:gd name="T44" fmla="*/ 14 w 114"/>
                  <a:gd name="T45" fmla="*/ 3 h 57"/>
                  <a:gd name="T46" fmla="*/ 15 w 114"/>
                  <a:gd name="T47" fmla="*/ 3 h 57"/>
                  <a:gd name="T48" fmla="*/ 15 w 114"/>
                  <a:gd name="T49" fmla="*/ 5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4" h="57">
                    <a:moveTo>
                      <a:pt x="114" y="41"/>
                    </a:moveTo>
                    <a:lnTo>
                      <a:pt x="106" y="49"/>
                    </a:lnTo>
                    <a:lnTo>
                      <a:pt x="106" y="57"/>
                    </a:lnTo>
                    <a:lnTo>
                      <a:pt x="90" y="57"/>
                    </a:lnTo>
                    <a:lnTo>
                      <a:pt x="73" y="57"/>
                    </a:lnTo>
                    <a:lnTo>
                      <a:pt x="32" y="41"/>
                    </a:lnTo>
                    <a:lnTo>
                      <a:pt x="8" y="33"/>
                    </a:lnTo>
                    <a:lnTo>
                      <a:pt x="0" y="33"/>
                    </a:lnTo>
                    <a:lnTo>
                      <a:pt x="0" y="25"/>
                    </a:lnTo>
                    <a:lnTo>
                      <a:pt x="8" y="16"/>
                    </a:lnTo>
                    <a:lnTo>
                      <a:pt x="16" y="16"/>
                    </a:lnTo>
                    <a:lnTo>
                      <a:pt x="16" y="8"/>
                    </a:lnTo>
                    <a:lnTo>
                      <a:pt x="24" y="8"/>
                    </a:lnTo>
                    <a:lnTo>
                      <a:pt x="24" y="0"/>
                    </a:lnTo>
                    <a:lnTo>
                      <a:pt x="32" y="0"/>
                    </a:lnTo>
                    <a:lnTo>
                      <a:pt x="49" y="0"/>
                    </a:lnTo>
                    <a:lnTo>
                      <a:pt x="49" y="8"/>
                    </a:lnTo>
                    <a:lnTo>
                      <a:pt x="65" y="8"/>
                    </a:lnTo>
                    <a:lnTo>
                      <a:pt x="73" y="16"/>
                    </a:lnTo>
                    <a:lnTo>
                      <a:pt x="73" y="25"/>
                    </a:lnTo>
                    <a:lnTo>
                      <a:pt x="81" y="25"/>
                    </a:lnTo>
                    <a:lnTo>
                      <a:pt x="90" y="16"/>
                    </a:lnTo>
                    <a:lnTo>
                      <a:pt x="106" y="25"/>
                    </a:lnTo>
                    <a:lnTo>
                      <a:pt x="114" y="25"/>
                    </a:lnTo>
                    <a:lnTo>
                      <a:pt x="114" y="41"/>
                    </a:lnTo>
                    <a:close/>
                  </a:path>
                </a:pathLst>
              </a:custGeom>
              <a:solidFill>
                <a:srgbClr val="DFC7AA"/>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2" name="Freeform 79"/>
              <p:cNvSpPr>
                <a:spLocks noChangeArrowheads="1"/>
              </p:cNvSpPr>
              <p:nvPr/>
            </p:nvSpPr>
            <p:spPr bwMode="auto">
              <a:xfrm>
                <a:off x="2989" y="2240"/>
                <a:ext cx="207" cy="279"/>
              </a:xfrm>
              <a:custGeom>
                <a:avLst/>
                <a:gdLst>
                  <a:gd name="T0" fmla="*/ 44 w 563"/>
                  <a:gd name="T1" fmla="*/ 3 h 817"/>
                  <a:gd name="T2" fmla="*/ 43 w 563"/>
                  <a:gd name="T3" fmla="*/ 6 h 817"/>
                  <a:gd name="T4" fmla="*/ 38 w 563"/>
                  <a:gd name="T5" fmla="*/ 15 h 817"/>
                  <a:gd name="T6" fmla="*/ 40 w 563"/>
                  <a:gd name="T7" fmla="*/ 19 h 817"/>
                  <a:gd name="T8" fmla="*/ 43 w 563"/>
                  <a:gd name="T9" fmla="*/ 28 h 817"/>
                  <a:gd name="T10" fmla="*/ 47 w 563"/>
                  <a:gd name="T11" fmla="*/ 30 h 817"/>
                  <a:gd name="T12" fmla="*/ 57 w 563"/>
                  <a:gd name="T13" fmla="*/ 31 h 817"/>
                  <a:gd name="T14" fmla="*/ 63 w 563"/>
                  <a:gd name="T15" fmla="*/ 36 h 817"/>
                  <a:gd name="T16" fmla="*/ 74 w 563"/>
                  <a:gd name="T17" fmla="*/ 35 h 817"/>
                  <a:gd name="T18" fmla="*/ 71 w 563"/>
                  <a:gd name="T19" fmla="*/ 41 h 817"/>
                  <a:gd name="T20" fmla="*/ 72 w 563"/>
                  <a:gd name="T21" fmla="*/ 46 h 817"/>
                  <a:gd name="T22" fmla="*/ 76 w 563"/>
                  <a:gd name="T23" fmla="*/ 52 h 817"/>
                  <a:gd name="T24" fmla="*/ 76 w 563"/>
                  <a:gd name="T25" fmla="*/ 59 h 817"/>
                  <a:gd name="T26" fmla="*/ 69 w 563"/>
                  <a:gd name="T27" fmla="*/ 62 h 817"/>
                  <a:gd name="T28" fmla="*/ 61 w 563"/>
                  <a:gd name="T29" fmla="*/ 65 h 817"/>
                  <a:gd name="T30" fmla="*/ 65 w 563"/>
                  <a:gd name="T31" fmla="*/ 68 h 817"/>
                  <a:gd name="T32" fmla="*/ 60 w 563"/>
                  <a:gd name="T33" fmla="*/ 68 h 817"/>
                  <a:gd name="T34" fmla="*/ 60 w 563"/>
                  <a:gd name="T35" fmla="*/ 72 h 817"/>
                  <a:gd name="T36" fmla="*/ 63 w 563"/>
                  <a:gd name="T37" fmla="*/ 78 h 817"/>
                  <a:gd name="T38" fmla="*/ 60 w 563"/>
                  <a:gd name="T39" fmla="*/ 95 h 817"/>
                  <a:gd name="T40" fmla="*/ 55 w 563"/>
                  <a:gd name="T41" fmla="*/ 92 h 817"/>
                  <a:gd name="T42" fmla="*/ 54 w 563"/>
                  <a:gd name="T43" fmla="*/ 85 h 817"/>
                  <a:gd name="T44" fmla="*/ 49 w 563"/>
                  <a:gd name="T45" fmla="*/ 84 h 817"/>
                  <a:gd name="T46" fmla="*/ 40 w 563"/>
                  <a:gd name="T47" fmla="*/ 85 h 817"/>
                  <a:gd name="T48" fmla="*/ 38 w 563"/>
                  <a:gd name="T49" fmla="*/ 82 h 817"/>
                  <a:gd name="T50" fmla="*/ 33 w 563"/>
                  <a:gd name="T51" fmla="*/ 77 h 817"/>
                  <a:gd name="T52" fmla="*/ 29 w 563"/>
                  <a:gd name="T53" fmla="*/ 73 h 817"/>
                  <a:gd name="T54" fmla="*/ 20 w 563"/>
                  <a:gd name="T55" fmla="*/ 69 h 817"/>
                  <a:gd name="T56" fmla="*/ 11 w 563"/>
                  <a:gd name="T57" fmla="*/ 69 h 817"/>
                  <a:gd name="T58" fmla="*/ 1 w 563"/>
                  <a:gd name="T59" fmla="*/ 63 h 817"/>
                  <a:gd name="T60" fmla="*/ 2 w 563"/>
                  <a:gd name="T61" fmla="*/ 60 h 817"/>
                  <a:gd name="T62" fmla="*/ 3 w 563"/>
                  <a:gd name="T63" fmla="*/ 57 h 817"/>
                  <a:gd name="T64" fmla="*/ 9 w 563"/>
                  <a:gd name="T65" fmla="*/ 56 h 817"/>
                  <a:gd name="T66" fmla="*/ 12 w 563"/>
                  <a:gd name="T67" fmla="*/ 48 h 817"/>
                  <a:gd name="T68" fmla="*/ 11 w 563"/>
                  <a:gd name="T69" fmla="*/ 41 h 817"/>
                  <a:gd name="T70" fmla="*/ 12 w 563"/>
                  <a:gd name="T71" fmla="*/ 37 h 817"/>
                  <a:gd name="T72" fmla="*/ 11 w 563"/>
                  <a:gd name="T73" fmla="*/ 32 h 817"/>
                  <a:gd name="T74" fmla="*/ 9 w 563"/>
                  <a:gd name="T75" fmla="*/ 28 h 817"/>
                  <a:gd name="T76" fmla="*/ 11 w 563"/>
                  <a:gd name="T77" fmla="*/ 26 h 817"/>
                  <a:gd name="T78" fmla="*/ 10 w 563"/>
                  <a:gd name="T79" fmla="*/ 22 h 817"/>
                  <a:gd name="T80" fmla="*/ 13 w 563"/>
                  <a:gd name="T81" fmla="*/ 25 h 817"/>
                  <a:gd name="T82" fmla="*/ 14 w 563"/>
                  <a:gd name="T83" fmla="*/ 21 h 817"/>
                  <a:gd name="T84" fmla="*/ 19 w 563"/>
                  <a:gd name="T85" fmla="*/ 17 h 817"/>
                  <a:gd name="T86" fmla="*/ 22 w 563"/>
                  <a:gd name="T87" fmla="*/ 12 h 817"/>
                  <a:gd name="T88" fmla="*/ 25 w 563"/>
                  <a:gd name="T89" fmla="*/ 8 h 817"/>
                  <a:gd name="T90" fmla="*/ 30 w 563"/>
                  <a:gd name="T91" fmla="*/ 9 h 817"/>
                  <a:gd name="T92" fmla="*/ 34 w 563"/>
                  <a:gd name="T93" fmla="*/ 6 h 817"/>
                  <a:gd name="T94" fmla="*/ 39 w 563"/>
                  <a:gd name="T95" fmla="*/ 4 h 817"/>
                  <a:gd name="T96" fmla="*/ 44 w 563"/>
                  <a:gd name="T97" fmla="*/ 0 h 817"/>
                  <a:gd name="T98" fmla="*/ 50 w 563"/>
                  <a:gd name="T99" fmla="*/ 2 h 8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3" h="817">
                    <a:moveTo>
                      <a:pt x="359" y="25"/>
                    </a:moveTo>
                    <a:lnTo>
                      <a:pt x="359" y="16"/>
                    </a:lnTo>
                    <a:lnTo>
                      <a:pt x="343" y="25"/>
                    </a:lnTo>
                    <a:lnTo>
                      <a:pt x="326" y="25"/>
                    </a:lnTo>
                    <a:lnTo>
                      <a:pt x="318" y="33"/>
                    </a:lnTo>
                    <a:lnTo>
                      <a:pt x="318" y="41"/>
                    </a:lnTo>
                    <a:lnTo>
                      <a:pt x="318" y="49"/>
                    </a:lnTo>
                    <a:lnTo>
                      <a:pt x="318" y="57"/>
                    </a:lnTo>
                    <a:lnTo>
                      <a:pt x="310" y="57"/>
                    </a:lnTo>
                    <a:lnTo>
                      <a:pt x="286" y="98"/>
                    </a:lnTo>
                    <a:lnTo>
                      <a:pt x="286" y="114"/>
                    </a:lnTo>
                    <a:lnTo>
                      <a:pt x="277" y="131"/>
                    </a:lnTo>
                    <a:lnTo>
                      <a:pt x="269" y="155"/>
                    </a:lnTo>
                    <a:lnTo>
                      <a:pt x="277" y="155"/>
                    </a:lnTo>
                    <a:lnTo>
                      <a:pt x="286" y="155"/>
                    </a:lnTo>
                    <a:lnTo>
                      <a:pt x="294" y="163"/>
                    </a:lnTo>
                    <a:lnTo>
                      <a:pt x="318" y="196"/>
                    </a:lnTo>
                    <a:lnTo>
                      <a:pt x="318" y="204"/>
                    </a:lnTo>
                    <a:lnTo>
                      <a:pt x="310" y="229"/>
                    </a:lnTo>
                    <a:lnTo>
                      <a:pt x="318" y="237"/>
                    </a:lnTo>
                    <a:lnTo>
                      <a:pt x="326" y="245"/>
                    </a:lnTo>
                    <a:lnTo>
                      <a:pt x="335" y="253"/>
                    </a:lnTo>
                    <a:lnTo>
                      <a:pt x="343" y="261"/>
                    </a:lnTo>
                    <a:lnTo>
                      <a:pt x="351" y="261"/>
                    </a:lnTo>
                    <a:lnTo>
                      <a:pt x="375" y="261"/>
                    </a:lnTo>
                    <a:lnTo>
                      <a:pt x="400" y="261"/>
                    </a:lnTo>
                    <a:lnTo>
                      <a:pt x="416" y="261"/>
                    </a:lnTo>
                    <a:lnTo>
                      <a:pt x="424" y="270"/>
                    </a:lnTo>
                    <a:lnTo>
                      <a:pt x="433" y="278"/>
                    </a:lnTo>
                    <a:lnTo>
                      <a:pt x="449" y="294"/>
                    </a:lnTo>
                    <a:lnTo>
                      <a:pt x="457" y="310"/>
                    </a:lnTo>
                    <a:lnTo>
                      <a:pt x="465" y="310"/>
                    </a:lnTo>
                    <a:lnTo>
                      <a:pt x="473" y="310"/>
                    </a:lnTo>
                    <a:lnTo>
                      <a:pt x="490" y="302"/>
                    </a:lnTo>
                    <a:lnTo>
                      <a:pt x="531" y="302"/>
                    </a:lnTo>
                    <a:lnTo>
                      <a:pt x="547" y="302"/>
                    </a:lnTo>
                    <a:lnTo>
                      <a:pt x="539" y="310"/>
                    </a:lnTo>
                    <a:lnTo>
                      <a:pt x="539" y="335"/>
                    </a:lnTo>
                    <a:lnTo>
                      <a:pt x="531" y="343"/>
                    </a:lnTo>
                    <a:lnTo>
                      <a:pt x="522" y="351"/>
                    </a:lnTo>
                    <a:lnTo>
                      <a:pt x="522" y="359"/>
                    </a:lnTo>
                    <a:lnTo>
                      <a:pt x="531" y="368"/>
                    </a:lnTo>
                    <a:lnTo>
                      <a:pt x="531" y="376"/>
                    </a:lnTo>
                    <a:lnTo>
                      <a:pt x="531" y="392"/>
                    </a:lnTo>
                    <a:lnTo>
                      <a:pt x="539" y="408"/>
                    </a:lnTo>
                    <a:lnTo>
                      <a:pt x="547" y="425"/>
                    </a:lnTo>
                    <a:lnTo>
                      <a:pt x="555" y="433"/>
                    </a:lnTo>
                    <a:lnTo>
                      <a:pt x="563" y="441"/>
                    </a:lnTo>
                    <a:lnTo>
                      <a:pt x="547" y="457"/>
                    </a:lnTo>
                    <a:lnTo>
                      <a:pt x="539" y="466"/>
                    </a:lnTo>
                    <a:lnTo>
                      <a:pt x="547" y="482"/>
                    </a:lnTo>
                    <a:lnTo>
                      <a:pt x="563" y="506"/>
                    </a:lnTo>
                    <a:lnTo>
                      <a:pt x="555" y="515"/>
                    </a:lnTo>
                    <a:lnTo>
                      <a:pt x="539" y="523"/>
                    </a:lnTo>
                    <a:lnTo>
                      <a:pt x="531" y="531"/>
                    </a:lnTo>
                    <a:lnTo>
                      <a:pt x="514" y="531"/>
                    </a:lnTo>
                    <a:lnTo>
                      <a:pt x="457" y="523"/>
                    </a:lnTo>
                    <a:lnTo>
                      <a:pt x="449" y="523"/>
                    </a:lnTo>
                    <a:lnTo>
                      <a:pt x="449" y="531"/>
                    </a:lnTo>
                    <a:lnTo>
                      <a:pt x="449" y="556"/>
                    </a:lnTo>
                    <a:lnTo>
                      <a:pt x="465" y="564"/>
                    </a:lnTo>
                    <a:lnTo>
                      <a:pt x="473" y="564"/>
                    </a:lnTo>
                    <a:lnTo>
                      <a:pt x="482" y="572"/>
                    </a:lnTo>
                    <a:lnTo>
                      <a:pt x="482" y="580"/>
                    </a:lnTo>
                    <a:lnTo>
                      <a:pt x="473" y="580"/>
                    </a:lnTo>
                    <a:lnTo>
                      <a:pt x="465" y="580"/>
                    </a:lnTo>
                    <a:lnTo>
                      <a:pt x="449" y="580"/>
                    </a:lnTo>
                    <a:lnTo>
                      <a:pt x="441" y="580"/>
                    </a:lnTo>
                    <a:lnTo>
                      <a:pt x="433" y="580"/>
                    </a:lnTo>
                    <a:lnTo>
                      <a:pt x="433" y="605"/>
                    </a:lnTo>
                    <a:lnTo>
                      <a:pt x="433" y="621"/>
                    </a:lnTo>
                    <a:lnTo>
                      <a:pt x="441" y="621"/>
                    </a:lnTo>
                    <a:lnTo>
                      <a:pt x="457" y="629"/>
                    </a:lnTo>
                    <a:lnTo>
                      <a:pt x="457" y="637"/>
                    </a:lnTo>
                    <a:lnTo>
                      <a:pt x="457" y="654"/>
                    </a:lnTo>
                    <a:lnTo>
                      <a:pt x="465" y="670"/>
                    </a:lnTo>
                    <a:lnTo>
                      <a:pt x="457" y="703"/>
                    </a:lnTo>
                    <a:lnTo>
                      <a:pt x="441" y="801"/>
                    </a:lnTo>
                    <a:lnTo>
                      <a:pt x="441" y="809"/>
                    </a:lnTo>
                    <a:lnTo>
                      <a:pt x="441" y="817"/>
                    </a:lnTo>
                    <a:lnTo>
                      <a:pt x="433" y="809"/>
                    </a:lnTo>
                    <a:lnTo>
                      <a:pt x="424" y="792"/>
                    </a:lnTo>
                    <a:lnTo>
                      <a:pt x="416" y="792"/>
                    </a:lnTo>
                    <a:lnTo>
                      <a:pt x="408" y="792"/>
                    </a:lnTo>
                    <a:lnTo>
                      <a:pt x="433" y="752"/>
                    </a:lnTo>
                    <a:lnTo>
                      <a:pt x="433" y="743"/>
                    </a:lnTo>
                    <a:lnTo>
                      <a:pt x="424" y="743"/>
                    </a:lnTo>
                    <a:lnTo>
                      <a:pt x="400" y="727"/>
                    </a:lnTo>
                    <a:lnTo>
                      <a:pt x="392" y="719"/>
                    </a:lnTo>
                    <a:lnTo>
                      <a:pt x="375" y="735"/>
                    </a:lnTo>
                    <a:lnTo>
                      <a:pt x="367" y="727"/>
                    </a:lnTo>
                    <a:lnTo>
                      <a:pt x="359" y="719"/>
                    </a:lnTo>
                    <a:lnTo>
                      <a:pt x="343" y="727"/>
                    </a:lnTo>
                    <a:lnTo>
                      <a:pt x="326" y="735"/>
                    </a:lnTo>
                    <a:lnTo>
                      <a:pt x="310" y="735"/>
                    </a:lnTo>
                    <a:lnTo>
                      <a:pt x="294" y="727"/>
                    </a:lnTo>
                    <a:lnTo>
                      <a:pt x="294" y="719"/>
                    </a:lnTo>
                    <a:lnTo>
                      <a:pt x="294" y="711"/>
                    </a:lnTo>
                    <a:lnTo>
                      <a:pt x="286" y="703"/>
                    </a:lnTo>
                    <a:lnTo>
                      <a:pt x="277" y="703"/>
                    </a:lnTo>
                    <a:lnTo>
                      <a:pt x="269" y="703"/>
                    </a:lnTo>
                    <a:lnTo>
                      <a:pt x="269" y="694"/>
                    </a:lnTo>
                    <a:lnTo>
                      <a:pt x="261" y="678"/>
                    </a:lnTo>
                    <a:lnTo>
                      <a:pt x="245" y="662"/>
                    </a:lnTo>
                    <a:lnTo>
                      <a:pt x="237" y="654"/>
                    </a:lnTo>
                    <a:lnTo>
                      <a:pt x="228" y="645"/>
                    </a:lnTo>
                    <a:lnTo>
                      <a:pt x="220" y="637"/>
                    </a:lnTo>
                    <a:lnTo>
                      <a:pt x="212" y="629"/>
                    </a:lnTo>
                    <a:lnTo>
                      <a:pt x="196" y="613"/>
                    </a:lnTo>
                    <a:lnTo>
                      <a:pt x="171" y="613"/>
                    </a:lnTo>
                    <a:lnTo>
                      <a:pt x="163" y="605"/>
                    </a:lnTo>
                    <a:lnTo>
                      <a:pt x="147" y="588"/>
                    </a:lnTo>
                    <a:lnTo>
                      <a:pt x="122" y="596"/>
                    </a:lnTo>
                    <a:lnTo>
                      <a:pt x="114" y="596"/>
                    </a:lnTo>
                    <a:lnTo>
                      <a:pt x="90" y="596"/>
                    </a:lnTo>
                    <a:lnTo>
                      <a:pt x="81" y="588"/>
                    </a:lnTo>
                    <a:lnTo>
                      <a:pt x="81" y="580"/>
                    </a:lnTo>
                    <a:lnTo>
                      <a:pt x="73" y="572"/>
                    </a:lnTo>
                    <a:lnTo>
                      <a:pt x="41" y="556"/>
                    </a:lnTo>
                    <a:lnTo>
                      <a:pt x="8" y="539"/>
                    </a:lnTo>
                    <a:lnTo>
                      <a:pt x="8" y="531"/>
                    </a:lnTo>
                    <a:lnTo>
                      <a:pt x="0" y="523"/>
                    </a:lnTo>
                    <a:lnTo>
                      <a:pt x="8" y="523"/>
                    </a:lnTo>
                    <a:lnTo>
                      <a:pt x="16" y="515"/>
                    </a:lnTo>
                    <a:lnTo>
                      <a:pt x="24" y="523"/>
                    </a:lnTo>
                    <a:lnTo>
                      <a:pt x="32" y="515"/>
                    </a:lnTo>
                    <a:lnTo>
                      <a:pt x="24" y="498"/>
                    </a:lnTo>
                    <a:lnTo>
                      <a:pt x="24" y="490"/>
                    </a:lnTo>
                    <a:lnTo>
                      <a:pt x="32" y="482"/>
                    </a:lnTo>
                    <a:lnTo>
                      <a:pt x="49" y="482"/>
                    </a:lnTo>
                    <a:lnTo>
                      <a:pt x="57" y="482"/>
                    </a:lnTo>
                    <a:lnTo>
                      <a:pt x="65" y="482"/>
                    </a:lnTo>
                    <a:lnTo>
                      <a:pt x="73" y="466"/>
                    </a:lnTo>
                    <a:lnTo>
                      <a:pt x="81" y="441"/>
                    </a:lnTo>
                    <a:lnTo>
                      <a:pt x="98" y="417"/>
                    </a:lnTo>
                    <a:lnTo>
                      <a:pt x="90" y="417"/>
                    </a:lnTo>
                    <a:lnTo>
                      <a:pt x="81" y="400"/>
                    </a:lnTo>
                    <a:lnTo>
                      <a:pt x="90" y="384"/>
                    </a:lnTo>
                    <a:lnTo>
                      <a:pt x="90" y="376"/>
                    </a:lnTo>
                    <a:lnTo>
                      <a:pt x="81" y="351"/>
                    </a:lnTo>
                    <a:lnTo>
                      <a:pt x="73" y="335"/>
                    </a:lnTo>
                    <a:lnTo>
                      <a:pt x="81" y="327"/>
                    </a:lnTo>
                    <a:lnTo>
                      <a:pt x="90" y="327"/>
                    </a:lnTo>
                    <a:lnTo>
                      <a:pt x="90" y="319"/>
                    </a:lnTo>
                    <a:lnTo>
                      <a:pt x="73" y="302"/>
                    </a:lnTo>
                    <a:lnTo>
                      <a:pt x="81" y="294"/>
                    </a:lnTo>
                    <a:lnTo>
                      <a:pt x="81" y="286"/>
                    </a:lnTo>
                    <a:lnTo>
                      <a:pt x="81" y="278"/>
                    </a:lnTo>
                    <a:lnTo>
                      <a:pt x="65" y="261"/>
                    </a:lnTo>
                    <a:lnTo>
                      <a:pt x="57" y="253"/>
                    </a:lnTo>
                    <a:lnTo>
                      <a:pt x="57" y="237"/>
                    </a:lnTo>
                    <a:lnTo>
                      <a:pt x="65" y="237"/>
                    </a:lnTo>
                    <a:lnTo>
                      <a:pt x="65" y="221"/>
                    </a:lnTo>
                    <a:lnTo>
                      <a:pt x="65" y="229"/>
                    </a:lnTo>
                    <a:lnTo>
                      <a:pt x="73" y="237"/>
                    </a:lnTo>
                    <a:lnTo>
                      <a:pt x="81" y="221"/>
                    </a:lnTo>
                    <a:lnTo>
                      <a:pt x="81" y="212"/>
                    </a:lnTo>
                    <a:lnTo>
                      <a:pt x="90" y="212"/>
                    </a:lnTo>
                    <a:lnTo>
                      <a:pt x="81" y="188"/>
                    </a:lnTo>
                    <a:lnTo>
                      <a:pt x="73" y="188"/>
                    </a:lnTo>
                    <a:lnTo>
                      <a:pt x="73" y="180"/>
                    </a:lnTo>
                    <a:lnTo>
                      <a:pt x="81" y="188"/>
                    </a:lnTo>
                    <a:lnTo>
                      <a:pt x="90" y="196"/>
                    </a:lnTo>
                    <a:lnTo>
                      <a:pt x="98" y="212"/>
                    </a:lnTo>
                    <a:lnTo>
                      <a:pt x="106" y="212"/>
                    </a:lnTo>
                    <a:lnTo>
                      <a:pt x="114" y="204"/>
                    </a:lnTo>
                    <a:lnTo>
                      <a:pt x="106" y="188"/>
                    </a:lnTo>
                    <a:lnTo>
                      <a:pt x="106" y="180"/>
                    </a:lnTo>
                    <a:lnTo>
                      <a:pt x="114" y="172"/>
                    </a:lnTo>
                    <a:lnTo>
                      <a:pt x="122" y="163"/>
                    </a:lnTo>
                    <a:lnTo>
                      <a:pt x="130" y="147"/>
                    </a:lnTo>
                    <a:lnTo>
                      <a:pt x="139" y="147"/>
                    </a:lnTo>
                    <a:lnTo>
                      <a:pt x="155" y="139"/>
                    </a:lnTo>
                    <a:lnTo>
                      <a:pt x="163" y="131"/>
                    </a:lnTo>
                    <a:lnTo>
                      <a:pt x="155" y="123"/>
                    </a:lnTo>
                    <a:lnTo>
                      <a:pt x="163" y="106"/>
                    </a:lnTo>
                    <a:lnTo>
                      <a:pt x="163" y="98"/>
                    </a:lnTo>
                    <a:lnTo>
                      <a:pt x="163" y="82"/>
                    </a:lnTo>
                    <a:lnTo>
                      <a:pt x="171" y="74"/>
                    </a:lnTo>
                    <a:lnTo>
                      <a:pt x="188" y="65"/>
                    </a:lnTo>
                    <a:lnTo>
                      <a:pt x="196" y="65"/>
                    </a:lnTo>
                    <a:lnTo>
                      <a:pt x="204" y="65"/>
                    </a:lnTo>
                    <a:lnTo>
                      <a:pt x="212" y="74"/>
                    </a:lnTo>
                    <a:lnTo>
                      <a:pt x="220" y="74"/>
                    </a:lnTo>
                    <a:lnTo>
                      <a:pt x="220" y="57"/>
                    </a:lnTo>
                    <a:lnTo>
                      <a:pt x="220" y="49"/>
                    </a:lnTo>
                    <a:lnTo>
                      <a:pt x="228" y="49"/>
                    </a:lnTo>
                    <a:lnTo>
                      <a:pt x="253" y="49"/>
                    </a:lnTo>
                    <a:lnTo>
                      <a:pt x="261" y="49"/>
                    </a:lnTo>
                    <a:lnTo>
                      <a:pt x="269" y="41"/>
                    </a:lnTo>
                    <a:lnTo>
                      <a:pt x="277" y="41"/>
                    </a:lnTo>
                    <a:lnTo>
                      <a:pt x="286" y="33"/>
                    </a:lnTo>
                    <a:lnTo>
                      <a:pt x="302" y="25"/>
                    </a:lnTo>
                    <a:lnTo>
                      <a:pt x="310" y="16"/>
                    </a:lnTo>
                    <a:lnTo>
                      <a:pt x="318" y="8"/>
                    </a:lnTo>
                    <a:lnTo>
                      <a:pt x="326" y="0"/>
                    </a:lnTo>
                    <a:lnTo>
                      <a:pt x="335" y="0"/>
                    </a:lnTo>
                    <a:lnTo>
                      <a:pt x="343" y="0"/>
                    </a:lnTo>
                    <a:lnTo>
                      <a:pt x="359" y="8"/>
                    </a:lnTo>
                    <a:lnTo>
                      <a:pt x="367" y="16"/>
                    </a:lnTo>
                    <a:lnTo>
                      <a:pt x="359" y="25"/>
                    </a:lnTo>
                    <a:close/>
                  </a:path>
                </a:pathLst>
              </a:custGeom>
              <a:solidFill>
                <a:srgbClr val="EEEEE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3" name="Freeform 80"/>
              <p:cNvSpPr>
                <a:spLocks noChangeArrowheads="1"/>
              </p:cNvSpPr>
              <p:nvPr/>
            </p:nvSpPr>
            <p:spPr bwMode="auto">
              <a:xfrm>
                <a:off x="3812" y="2260"/>
                <a:ext cx="15" cy="109"/>
              </a:xfrm>
              <a:custGeom>
                <a:avLst/>
                <a:gdLst>
                  <a:gd name="T0" fmla="*/ 1 w 41"/>
                  <a:gd name="T1" fmla="*/ 10 h 319"/>
                  <a:gd name="T2" fmla="*/ 1 w 41"/>
                  <a:gd name="T3" fmla="*/ 9 h 319"/>
                  <a:gd name="T4" fmla="*/ 1 w 41"/>
                  <a:gd name="T5" fmla="*/ 8 h 319"/>
                  <a:gd name="T6" fmla="*/ 0 w 41"/>
                  <a:gd name="T7" fmla="*/ 3 h 319"/>
                  <a:gd name="T8" fmla="*/ 0 w 41"/>
                  <a:gd name="T9" fmla="*/ 2 h 319"/>
                  <a:gd name="T10" fmla="*/ 0 w 41"/>
                  <a:gd name="T11" fmla="*/ 1 h 319"/>
                  <a:gd name="T12" fmla="*/ 0 w 41"/>
                  <a:gd name="T13" fmla="*/ 0 h 319"/>
                  <a:gd name="T14" fmla="*/ 0 w 41"/>
                  <a:gd name="T15" fmla="*/ 1 h 319"/>
                  <a:gd name="T16" fmla="*/ 0 w 41"/>
                  <a:gd name="T17" fmla="*/ 3 h 319"/>
                  <a:gd name="T18" fmla="*/ 1 w 41"/>
                  <a:gd name="T19" fmla="*/ 4 h 319"/>
                  <a:gd name="T20" fmla="*/ 1 w 41"/>
                  <a:gd name="T21" fmla="*/ 6 h 319"/>
                  <a:gd name="T22" fmla="*/ 1 w 41"/>
                  <a:gd name="T23" fmla="*/ 6 h 319"/>
                  <a:gd name="T24" fmla="*/ 2 w 41"/>
                  <a:gd name="T25" fmla="*/ 9 h 319"/>
                  <a:gd name="T26" fmla="*/ 2 w 41"/>
                  <a:gd name="T27" fmla="*/ 10 h 319"/>
                  <a:gd name="T28" fmla="*/ 2 w 41"/>
                  <a:gd name="T29" fmla="*/ 12 h 319"/>
                  <a:gd name="T30" fmla="*/ 3 w 41"/>
                  <a:gd name="T31" fmla="*/ 14 h 319"/>
                  <a:gd name="T32" fmla="*/ 3 w 41"/>
                  <a:gd name="T33" fmla="*/ 16 h 319"/>
                  <a:gd name="T34" fmla="*/ 3 w 41"/>
                  <a:gd name="T35" fmla="*/ 17 h 319"/>
                  <a:gd name="T36" fmla="*/ 3 w 41"/>
                  <a:gd name="T37" fmla="*/ 18 h 319"/>
                  <a:gd name="T38" fmla="*/ 4 w 41"/>
                  <a:gd name="T39" fmla="*/ 22 h 319"/>
                  <a:gd name="T40" fmla="*/ 4 w 41"/>
                  <a:gd name="T41" fmla="*/ 24 h 319"/>
                  <a:gd name="T42" fmla="*/ 4 w 41"/>
                  <a:gd name="T43" fmla="*/ 25 h 319"/>
                  <a:gd name="T44" fmla="*/ 4 w 41"/>
                  <a:gd name="T45" fmla="*/ 26 h 319"/>
                  <a:gd name="T46" fmla="*/ 4 w 41"/>
                  <a:gd name="T47" fmla="*/ 28 h 319"/>
                  <a:gd name="T48" fmla="*/ 5 w 41"/>
                  <a:gd name="T49" fmla="*/ 29 h 319"/>
                  <a:gd name="T50" fmla="*/ 5 w 41"/>
                  <a:gd name="T51" fmla="*/ 31 h 319"/>
                  <a:gd name="T52" fmla="*/ 5 w 41"/>
                  <a:gd name="T53" fmla="*/ 31 h 319"/>
                  <a:gd name="T54" fmla="*/ 5 w 41"/>
                  <a:gd name="T55" fmla="*/ 32 h 319"/>
                  <a:gd name="T56" fmla="*/ 5 w 41"/>
                  <a:gd name="T57" fmla="*/ 33 h 319"/>
                  <a:gd name="T58" fmla="*/ 5 w 41"/>
                  <a:gd name="T59" fmla="*/ 34 h 319"/>
                  <a:gd name="T60" fmla="*/ 5 w 41"/>
                  <a:gd name="T61" fmla="*/ 35 h 319"/>
                  <a:gd name="T62" fmla="*/ 5 w 41"/>
                  <a:gd name="T63" fmla="*/ 37 h 319"/>
                  <a:gd name="T64" fmla="*/ 5 w 41"/>
                  <a:gd name="T65" fmla="*/ 36 h 319"/>
                  <a:gd name="T66" fmla="*/ 5 w 41"/>
                  <a:gd name="T67" fmla="*/ 35 h 319"/>
                  <a:gd name="T68" fmla="*/ 5 w 41"/>
                  <a:gd name="T69" fmla="*/ 34 h 319"/>
                  <a:gd name="T70" fmla="*/ 5 w 41"/>
                  <a:gd name="T71" fmla="*/ 32 h 319"/>
                  <a:gd name="T72" fmla="*/ 4 w 41"/>
                  <a:gd name="T73" fmla="*/ 29 h 319"/>
                  <a:gd name="T74" fmla="*/ 4 w 41"/>
                  <a:gd name="T75" fmla="*/ 28 h 319"/>
                  <a:gd name="T76" fmla="*/ 4 w 41"/>
                  <a:gd name="T77" fmla="*/ 26 h 319"/>
                  <a:gd name="T78" fmla="*/ 3 w 41"/>
                  <a:gd name="T79" fmla="*/ 24 h 319"/>
                  <a:gd name="T80" fmla="*/ 3 w 41"/>
                  <a:gd name="T81" fmla="*/ 20 h 319"/>
                  <a:gd name="T82" fmla="*/ 3 w 41"/>
                  <a:gd name="T83" fmla="*/ 18 h 319"/>
                  <a:gd name="T84" fmla="*/ 3 w 41"/>
                  <a:gd name="T85" fmla="*/ 16 h 319"/>
                  <a:gd name="T86" fmla="*/ 2 w 41"/>
                  <a:gd name="T87" fmla="*/ 12 h 319"/>
                  <a:gd name="T88" fmla="*/ 1 w 41"/>
                  <a:gd name="T89" fmla="*/ 10 h 3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1" h="319">
                    <a:moveTo>
                      <a:pt x="9" y="82"/>
                    </a:moveTo>
                    <a:lnTo>
                      <a:pt x="9" y="74"/>
                    </a:lnTo>
                    <a:lnTo>
                      <a:pt x="9" y="66"/>
                    </a:lnTo>
                    <a:lnTo>
                      <a:pt x="0" y="25"/>
                    </a:lnTo>
                    <a:lnTo>
                      <a:pt x="0" y="17"/>
                    </a:lnTo>
                    <a:lnTo>
                      <a:pt x="0" y="8"/>
                    </a:lnTo>
                    <a:lnTo>
                      <a:pt x="0" y="0"/>
                    </a:lnTo>
                    <a:lnTo>
                      <a:pt x="0" y="8"/>
                    </a:lnTo>
                    <a:lnTo>
                      <a:pt x="0" y="25"/>
                    </a:lnTo>
                    <a:lnTo>
                      <a:pt x="9" y="33"/>
                    </a:lnTo>
                    <a:lnTo>
                      <a:pt x="9" y="49"/>
                    </a:lnTo>
                    <a:lnTo>
                      <a:pt x="9" y="57"/>
                    </a:lnTo>
                    <a:lnTo>
                      <a:pt x="17" y="74"/>
                    </a:lnTo>
                    <a:lnTo>
                      <a:pt x="17" y="82"/>
                    </a:lnTo>
                    <a:lnTo>
                      <a:pt x="17" y="106"/>
                    </a:lnTo>
                    <a:lnTo>
                      <a:pt x="25" y="123"/>
                    </a:lnTo>
                    <a:lnTo>
                      <a:pt x="25" y="139"/>
                    </a:lnTo>
                    <a:lnTo>
                      <a:pt x="25" y="147"/>
                    </a:lnTo>
                    <a:lnTo>
                      <a:pt x="25" y="155"/>
                    </a:lnTo>
                    <a:lnTo>
                      <a:pt x="33" y="188"/>
                    </a:lnTo>
                    <a:lnTo>
                      <a:pt x="33" y="204"/>
                    </a:lnTo>
                    <a:lnTo>
                      <a:pt x="33" y="213"/>
                    </a:lnTo>
                    <a:lnTo>
                      <a:pt x="33" y="221"/>
                    </a:lnTo>
                    <a:lnTo>
                      <a:pt x="33" y="237"/>
                    </a:lnTo>
                    <a:lnTo>
                      <a:pt x="41" y="253"/>
                    </a:lnTo>
                    <a:lnTo>
                      <a:pt x="41" y="262"/>
                    </a:lnTo>
                    <a:lnTo>
                      <a:pt x="41" y="270"/>
                    </a:lnTo>
                    <a:lnTo>
                      <a:pt x="41" y="278"/>
                    </a:lnTo>
                    <a:lnTo>
                      <a:pt x="41" y="286"/>
                    </a:lnTo>
                    <a:lnTo>
                      <a:pt x="41" y="294"/>
                    </a:lnTo>
                    <a:lnTo>
                      <a:pt x="41" y="302"/>
                    </a:lnTo>
                    <a:lnTo>
                      <a:pt x="41" y="319"/>
                    </a:lnTo>
                    <a:lnTo>
                      <a:pt x="41" y="311"/>
                    </a:lnTo>
                    <a:lnTo>
                      <a:pt x="41" y="302"/>
                    </a:lnTo>
                    <a:lnTo>
                      <a:pt x="41" y="294"/>
                    </a:lnTo>
                    <a:lnTo>
                      <a:pt x="41" y="278"/>
                    </a:lnTo>
                    <a:lnTo>
                      <a:pt x="33" y="253"/>
                    </a:lnTo>
                    <a:lnTo>
                      <a:pt x="33" y="237"/>
                    </a:lnTo>
                    <a:lnTo>
                      <a:pt x="33" y="221"/>
                    </a:lnTo>
                    <a:lnTo>
                      <a:pt x="25" y="204"/>
                    </a:lnTo>
                    <a:lnTo>
                      <a:pt x="25" y="172"/>
                    </a:lnTo>
                    <a:lnTo>
                      <a:pt x="25" y="155"/>
                    </a:lnTo>
                    <a:lnTo>
                      <a:pt x="25" y="139"/>
                    </a:lnTo>
                    <a:lnTo>
                      <a:pt x="17" y="106"/>
                    </a:lnTo>
                    <a:lnTo>
                      <a:pt x="9" y="82"/>
                    </a:lnTo>
                    <a:close/>
                  </a:path>
                </a:pathLst>
              </a:custGeom>
              <a:solidFill>
                <a:srgbClr val="B4E1F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4" name="Freeform 81"/>
              <p:cNvSpPr>
                <a:spLocks noChangeArrowheads="1"/>
              </p:cNvSpPr>
              <p:nvPr/>
            </p:nvSpPr>
            <p:spPr bwMode="auto">
              <a:xfrm>
                <a:off x="3806" y="2268"/>
                <a:ext cx="21" cy="106"/>
              </a:xfrm>
              <a:custGeom>
                <a:avLst/>
                <a:gdLst>
                  <a:gd name="T0" fmla="*/ 4 w 57"/>
                  <a:gd name="T1" fmla="*/ 34 h 310"/>
                  <a:gd name="T2" fmla="*/ 4 w 57"/>
                  <a:gd name="T3" fmla="*/ 30 h 310"/>
                  <a:gd name="T4" fmla="*/ 3 w 57"/>
                  <a:gd name="T5" fmla="*/ 25 h 310"/>
                  <a:gd name="T6" fmla="*/ 3 w 57"/>
                  <a:gd name="T7" fmla="*/ 21 h 310"/>
                  <a:gd name="T8" fmla="*/ 2 w 57"/>
                  <a:gd name="T9" fmla="*/ 19 h 310"/>
                  <a:gd name="T10" fmla="*/ 2 w 57"/>
                  <a:gd name="T11" fmla="*/ 17 h 310"/>
                  <a:gd name="T12" fmla="*/ 2 w 57"/>
                  <a:gd name="T13" fmla="*/ 15 h 310"/>
                  <a:gd name="T14" fmla="*/ 2 w 57"/>
                  <a:gd name="T15" fmla="*/ 13 h 310"/>
                  <a:gd name="T16" fmla="*/ 2 w 57"/>
                  <a:gd name="T17" fmla="*/ 12 h 310"/>
                  <a:gd name="T18" fmla="*/ 1 w 57"/>
                  <a:gd name="T19" fmla="*/ 10 h 310"/>
                  <a:gd name="T20" fmla="*/ 1 w 57"/>
                  <a:gd name="T21" fmla="*/ 8 h 310"/>
                  <a:gd name="T22" fmla="*/ 0 w 57"/>
                  <a:gd name="T23" fmla="*/ 6 h 310"/>
                  <a:gd name="T24" fmla="*/ 0 w 57"/>
                  <a:gd name="T25" fmla="*/ 3 h 310"/>
                  <a:gd name="T26" fmla="*/ 0 w 57"/>
                  <a:gd name="T27" fmla="*/ 3 h 310"/>
                  <a:gd name="T28" fmla="*/ 1 w 57"/>
                  <a:gd name="T29" fmla="*/ 3 h 310"/>
                  <a:gd name="T30" fmla="*/ 1 w 57"/>
                  <a:gd name="T31" fmla="*/ 1 h 310"/>
                  <a:gd name="T32" fmla="*/ 1 w 57"/>
                  <a:gd name="T33" fmla="*/ 1 h 310"/>
                  <a:gd name="T34" fmla="*/ 1 w 57"/>
                  <a:gd name="T35" fmla="*/ 3 h 310"/>
                  <a:gd name="T36" fmla="*/ 2 w 57"/>
                  <a:gd name="T37" fmla="*/ 2 h 310"/>
                  <a:gd name="T38" fmla="*/ 2 w 57"/>
                  <a:gd name="T39" fmla="*/ 4 h 310"/>
                  <a:gd name="T40" fmla="*/ 3 w 57"/>
                  <a:gd name="T41" fmla="*/ 6 h 310"/>
                  <a:gd name="T42" fmla="*/ 3 w 57"/>
                  <a:gd name="T43" fmla="*/ 6 h 310"/>
                  <a:gd name="T44" fmla="*/ 3 w 57"/>
                  <a:gd name="T45" fmla="*/ 6 h 310"/>
                  <a:gd name="T46" fmla="*/ 6 w 57"/>
                  <a:gd name="T47" fmla="*/ 13 h 310"/>
                  <a:gd name="T48" fmla="*/ 6 w 57"/>
                  <a:gd name="T49" fmla="*/ 17 h 310"/>
                  <a:gd name="T50" fmla="*/ 7 w 57"/>
                  <a:gd name="T51" fmla="*/ 23 h 310"/>
                  <a:gd name="T52" fmla="*/ 7 w 57"/>
                  <a:gd name="T53" fmla="*/ 27 h 310"/>
                  <a:gd name="T54" fmla="*/ 8 w 57"/>
                  <a:gd name="T55" fmla="*/ 31 h 310"/>
                  <a:gd name="T56" fmla="*/ 8 w 57"/>
                  <a:gd name="T57" fmla="*/ 31 h 310"/>
                  <a:gd name="T58" fmla="*/ 7 w 57"/>
                  <a:gd name="T59" fmla="*/ 30 h 310"/>
                  <a:gd name="T60" fmla="*/ 6 w 57"/>
                  <a:gd name="T61" fmla="*/ 32 h 310"/>
                  <a:gd name="T62" fmla="*/ 6 w 57"/>
                  <a:gd name="T63" fmla="*/ 35 h 3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 h="310">
                    <a:moveTo>
                      <a:pt x="41" y="310"/>
                    </a:moveTo>
                    <a:lnTo>
                      <a:pt x="33" y="286"/>
                    </a:lnTo>
                    <a:lnTo>
                      <a:pt x="33" y="277"/>
                    </a:lnTo>
                    <a:lnTo>
                      <a:pt x="33" y="261"/>
                    </a:lnTo>
                    <a:lnTo>
                      <a:pt x="33" y="245"/>
                    </a:lnTo>
                    <a:lnTo>
                      <a:pt x="25" y="212"/>
                    </a:lnTo>
                    <a:lnTo>
                      <a:pt x="25" y="204"/>
                    </a:lnTo>
                    <a:lnTo>
                      <a:pt x="25" y="179"/>
                    </a:lnTo>
                    <a:lnTo>
                      <a:pt x="16" y="171"/>
                    </a:lnTo>
                    <a:lnTo>
                      <a:pt x="16" y="163"/>
                    </a:lnTo>
                    <a:lnTo>
                      <a:pt x="16" y="155"/>
                    </a:lnTo>
                    <a:lnTo>
                      <a:pt x="16" y="147"/>
                    </a:lnTo>
                    <a:lnTo>
                      <a:pt x="16" y="139"/>
                    </a:lnTo>
                    <a:lnTo>
                      <a:pt x="16" y="130"/>
                    </a:lnTo>
                    <a:lnTo>
                      <a:pt x="16" y="122"/>
                    </a:lnTo>
                    <a:lnTo>
                      <a:pt x="16" y="114"/>
                    </a:lnTo>
                    <a:lnTo>
                      <a:pt x="16" y="106"/>
                    </a:lnTo>
                    <a:lnTo>
                      <a:pt x="16" y="98"/>
                    </a:lnTo>
                    <a:lnTo>
                      <a:pt x="8" y="90"/>
                    </a:lnTo>
                    <a:lnTo>
                      <a:pt x="8" y="81"/>
                    </a:lnTo>
                    <a:lnTo>
                      <a:pt x="8" y="73"/>
                    </a:lnTo>
                    <a:lnTo>
                      <a:pt x="8" y="65"/>
                    </a:lnTo>
                    <a:lnTo>
                      <a:pt x="8" y="57"/>
                    </a:lnTo>
                    <a:lnTo>
                      <a:pt x="0" y="49"/>
                    </a:lnTo>
                    <a:lnTo>
                      <a:pt x="0" y="32"/>
                    </a:lnTo>
                    <a:lnTo>
                      <a:pt x="0" y="24"/>
                    </a:lnTo>
                    <a:lnTo>
                      <a:pt x="0" y="16"/>
                    </a:lnTo>
                    <a:lnTo>
                      <a:pt x="0" y="24"/>
                    </a:lnTo>
                    <a:lnTo>
                      <a:pt x="8" y="32"/>
                    </a:lnTo>
                    <a:lnTo>
                      <a:pt x="8" y="24"/>
                    </a:lnTo>
                    <a:lnTo>
                      <a:pt x="8" y="16"/>
                    </a:lnTo>
                    <a:lnTo>
                      <a:pt x="8" y="8"/>
                    </a:lnTo>
                    <a:lnTo>
                      <a:pt x="8" y="0"/>
                    </a:lnTo>
                    <a:lnTo>
                      <a:pt x="8" y="8"/>
                    </a:lnTo>
                    <a:lnTo>
                      <a:pt x="8" y="16"/>
                    </a:lnTo>
                    <a:lnTo>
                      <a:pt x="8" y="24"/>
                    </a:lnTo>
                    <a:lnTo>
                      <a:pt x="8" y="16"/>
                    </a:lnTo>
                    <a:lnTo>
                      <a:pt x="16" y="16"/>
                    </a:lnTo>
                    <a:lnTo>
                      <a:pt x="16" y="24"/>
                    </a:lnTo>
                    <a:lnTo>
                      <a:pt x="16" y="32"/>
                    </a:lnTo>
                    <a:lnTo>
                      <a:pt x="16" y="49"/>
                    </a:lnTo>
                    <a:lnTo>
                      <a:pt x="25" y="49"/>
                    </a:lnTo>
                    <a:lnTo>
                      <a:pt x="25" y="57"/>
                    </a:lnTo>
                    <a:lnTo>
                      <a:pt x="25" y="49"/>
                    </a:lnTo>
                    <a:lnTo>
                      <a:pt x="25" y="41"/>
                    </a:lnTo>
                    <a:lnTo>
                      <a:pt x="25" y="57"/>
                    </a:lnTo>
                    <a:lnTo>
                      <a:pt x="33" y="81"/>
                    </a:lnTo>
                    <a:lnTo>
                      <a:pt x="41" y="114"/>
                    </a:lnTo>
                    <a:lnTo>
                      <a:pt x="41" y="130"/>
                    </a:lnTo>
                    <a:lnTo>
                      <a:pt x="41" y="147"/>
                    </a:lnTo>
                    <a:lnTo>
                      <a:pt x="41" y="179"/>
                    </a:lnTo>
                    <a:lnTo>
                      <a:pt x="49" y="196"/>
                    </a:lnTo>
                    <a:lnTo>
                      <a:pt x="49" y="212"/>
                    </a:lnTo>
                    <a:lnTo>
                      <a:pt x="49" y="228"/>
                    </a:lnTo>
                    <a:lnTo>
                      <a:pt x="57" y="253"/>
                    </a:lnTo>
                    <a:lnTo>
                      <a:pt x="57" y="269"/>
                    </a:lnTo>
                    <a:lnTo>
                      <a:pt x="57" y="261"/>
                    </a:lnTo>
                    <a:lnTo>
                      <a:pt x="57" y="269"/>
                    </a:lnTo>
                    <a:lnTo>
                      <a:pt x="49" y="269"/>
                    </a:lnTo>
                    <a:lnTo>
                      <a:pt x="49" y="261"/>
                    </a:lnTo>
                    <a:lnTo>
                      <a:pt x="49" y="269"/>
                    </a:lnTo>
                    <a:lnTo>
                      <a:pt x="41" y="277"/>
                    </a:lnTo>
                    <a:lnTo>
                      <a:pt x="41" y="286"/>
                    </a:lnTo>
                    <a:lnTo>
                      <a:pt x="41" y="302"/>
                    </a:lnTo>
                    <a:lnTo>
                      <a:pt x="41" y="310"/>
                    </a:lnTo>
                    <a:close/>
                  </a:path>
                </a:pathLst>
              </a:custGeom>
              <a:solidFill>
                <a:srgbClr val="EEEEE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5" name="Freeform 82"/>
              <p:cNvSpPr>
                <a:spLocks noChangeArrowheads="1"/>
              </p:cNvSpPr>
              <p:nvPr/>
            </p:nvSpPr>
            <p:spPr bwMode="auto">
              <a:xfrm>
                <a:off x="3343" y="2346"/>
                <a:ext cx="61" cy="73"/>
              </a:xfrm>
              <a:custGeom>
                <a:avLst/>
                <a:gdLst>
                  <a:gd name="T0" fmla="*/ 8 w 164"/>
                  <a:gd name="T1" fmla="*/ 24 h 213"/>
                  <a:gd name="T2" fmla="*/ 8 w 164"/>
                  <a:gd name="T3" fmla="*/ 23 h 213"/>
                  <a:gd name="T4" fmla="*/ 7 w 164"/>
                  <a:gd name="T5" fmla="*/ 22 h 213"/>
                  <a:gd name="T6" fmla="*/ 6 w 164"/>
                  <a:gd name="T7" fmla="*/ 19 h 213"/>
                  <a:gd name="T8" fmla="*/ 4 w 164"/>
                  <a:gd name="T9" fmla="*/ 16 h 213"/>
                  <a:gd name="T10" fmla="*/ 3 w 164"/>
                  <a:gd name="T11" fmla="*/ 15 h 213"/>
                  <a:gd name="T12" fmla="*/ 1 w 164"/>
                  <a:gd name="T13" fmla="*/ 14 h 213"/>
                  <a:gd name="T14" fmla="*/ 0 w 164"/>
                  <a:gd name="T15" fmla="*/ 12 h 213"/>
                  <a:gd name="T16" fmla="*/ 1 w 164"/>
                  <a:gd name="T17" fmla="*/ 10 h 213"/>
                  <a:gd name="T18" fmla="*/ 1 w 164"/>
                  <a:gd name="T19" fmla="*/ 9 h 213"/>
                  <a:gd name="T20" fmla="*/ 0 w 164"/>
                  <a:gd name="T21" fmla="*/ 7 h 213"/>
                  <a:gd name="T22" fmla="*/ 1 w 164"/>
                  <a:gd name="T23" fmla="*/ 7 h 213"/>
                  <a:gd name="T24" fmla="*/ 3 w 164"/>
                  <a:gd name="T25" fmla="*/ 6 h 213"/>
                  <a:gd name="T26" fmla="*/ 4 w 164"/>
                  <a:gd name="T27" fmla="*/ 6 h 213"/>
                  <a:gd name="T28" fmla="*/ 4 w 164"/>
                  <a:gd name="T29" fmla="*/ 3 h 213"/>
                  <a:gd name="T30" fmla="*/ 4 w 164"/>
                  <a:gd name="T31" fmla="*/ 2 h 213"/>
                  <a:gd name="T32" fmla="*/ 4 w 164"/>
                  <a:gd name="T33" fmla="*/ 1 h 213"/>
                  <a:gd name="T34" fmla="*/ 6 w 164"/>
                  <a:gd name="T35" fmla="*/ 0 h 213"/>
                  <a:gd name="T36" fmla="*/ 7 w 164"/>
                  <a:gd name="T37" fmla="*/ 0 h 213"/>
                  <a:gd name="T38" fmla="*/ 10 w 164"/>
                  <a:gd name="T39" fmla="*/ 1 h 213"/>
                  <a:gd name="T40" fmla="*/ 12 w 164"/>
                  <a:gd name="T41" fmla="*/ 1 h 213"/>
                  <a:gd name="T42" fmla="*/ 12 w 164"/>
                  <a:gd name="T43" fmla="*/ 0 h 213"/>
                  <a:gd name="T44" fmla="*/ 12 w 164"/>
                  <a:gd name="T45" fmla="*/ 0 h 213"/>
                  <a:gd name="T46" fmla="*/ 15 w 164"/>
                  <a:gd name="T47" fmla="*/ 0 h 213"/>
                  <a:gd name="T48" fmla="*/ 17 w 164"/>
                  <a:gd name="T49" fmla="*/ 0 h 213"/>
                  <a:gd name="T50" fmla="*/ 18 w 164"/>
                  <a:gd name="T51" fmla="*/ 0 h 213"/>
                  <a:gd name="T52" fmla="*/ 20 w 164"/>
                  <a:gd name="T53" fmla="*/ 1 h 213"/>
                  <a:gd name="T54" fmla="*/ 23 w 164"/>
                  <a:gd name="T55" fmla="*/ 2 h 213"/>
                  <a:gd name="T56" fmla="*/ 22 w 164"/>
                  <a:gd name="T57" fmla="*/ 4 h 213"/>
                  <a:gd name="T58" fmla="*/ 20 w 164"/>
                  <a:gd name="T59" fmla="*/ 6 h 213"/>
                  <a:gd name="T60" fmla="*/ 20 w 164"/>
                  <a:gd name="T61" fmla="*/ 8 h 213"/>
                  <a:gd name="T62" fmla="*/ 20 w 164"/>
                  <a:gd name="T63" fmla="*/ 9 h 213"/>
                  <a:gd name="T64" fmla="*/ 22 w 164"/>
                  <a:gd name="T65" fmla="*/ 11 h 213"/>
                  <a:gd name="T66" fmla="*/ 22 w 164"/>
                  <a:gd name="T67" fmla="*/ 12 h 213"/>
                  <a:gd name="T68" fmla="*/ 23 w 164"/>
                  <a:gd name="T69" fmla="*/ 14 h 213"/>
                  <a:gd name="T70" fmla="*/ 23 w 164"/>
                  <a:gd name="T71" fmla="*/ 15 h 213"/>
                  <a:gd name="T72" fmla="*/ 22 w 164"/>
                  <a:gd name="T73" fmla="*/ 19 h 213"/>
                  <a:gd name="T74" fmla="*/ 20 w 164"/>
                  <a:gd name="T75" fmla="*/ 22 h 213"/>
                  <a:gd name="T76" fmla="*/ 18 w 164"/>
                  <a:gd name="T77" fmla="*/ 20 h 213"/>
                  <a:gd name="T78" fmla="*/ 17 w 164"/>
                  <a:gd name="T79" fmla="*/ 20 h 213"/>
                  <a:gd name="T80" fmla="*/ 16 w 164"/>
                  <a:gd name="T81" fmla="*/ 21 h 213"/>
                  <a:gd name="T82" fmla="*/ 15 w 164"/>
                  <a:gd name="T83" fmla="*/ 21 h 213"/>
                  <a:gd name="T84" fmla="*/ 13 w 164"/>
                  <a:gd name="T85" fmla="*/ 21 h 213"/>
                  <a:gd name="T86" fmla="*/ 12 w 164"/>
                  <a:gd name="T87" fmla="*/ 21 h 213"/>
                  <a:gd name="T88" fmla="*/ 12 w 164"/>
                  <a:gd name="T89" fmla="*/ 21 h 213"/>
                  <a:gd name="T90" fmla="*/ 12 w 164"/>
                  <a:gd name="T91" fmla="*/ 22 h 213"/>
                  <a:gd name="T92" fmla="*/ 12 w 164"/>
                  <a:gd name="T93" fmla="*/ 25 h 213"/>
                  <a:gd name="T94" fmla="*/ 12 w 164"/>
                  <a:gd name="T95" fmla="*/ 25 h 213"/>
                  <a:gd name="T96" fmla="*/ 9 w 164"/>
                  <a:gd name="T97" fmla="*/ 24 h 213"/>
                  <a:gd name="T98" fmla="*/ 8 w 164"/>
                  <a:gd name="T99" fmla="*/ 24 h 2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4" h="213">
                    <a:moveTo>
                      <a:pt x="58" y="205"/>
                    </a:moveTo>
                    <a:lnTo>
                      <a:pt x="58" y="196"/>
                    </a:lnTo>
                    <a:lnTo>
                      <a:pt x="49" y="188"/>
                    </a:lnTo>
                    <a:lnTo>
                      <a:pt x="41" y="164"/>
                    </a:lnTo>
                    <a:lnTo>
                      <a:pt x="33" y="139"/>
                    </a:lnTo>
                    <a:lnTo>
                      <a:pt x="25" y="131"/>
                    </a:lnTo>
                    <a:lnTo>
                      <a:pt x="9" y="123"/>
                    </a:lnTo>
                    <a:lnTo>
                      <a:pt x="0" y="98"/>
                    </a:lnTo>
                    <a:lnTo>
                      <a:pt x="9" y="82"/>
                    </a:lnTo>
                    <a:lnTo>
                      <a:pt x="9" y="74"/>
                    </a:lnTo>
                    <a:lnTo>
                      <a:pt x="0" y="58"/>
                    </a:lnTo>
                    <a:lnTo>
                      <a:pt x="9" y="58"/>
                    </a:lnTo>
                    <a:lnTo>
                      <a:pt x="25" y="49"/>
                    </a:lnTo>
                    <a:lnTo>
                      <a:pt x="33" y="49"/>
                    </a:lnTo>
                    <a:lnTo>
                      <a:pt x="33" y="25"/>
                    </a:lnTo>
                    <a:lnTo>
                      <a:pt x="33" y="17"/>
                    </a:lnTo>
                    <a:lnTo>
                      <a:pt x="33" y="9"/>
                    </a:lnTo>
                    <a:lnTo>
                      <a:pt x="41" y="0"/>
                    </a:lnTo>
                    <a:lnTo>
                      <a:pt x="49" y="0"/>
                    </a:lnTo>
                    <a:lnTo>
                      <a:pt x="74" y="9"/>
                    </a:lnTo>
                    <a:lnTo>
                      <a:pt x="82" y="9"/>
                    </a:lnTo>
                    <a:lnTo>
                      <a:pt x="82" y="0"/>
                    </a:lnTo>
                    <a:lnTo>
                      <a:pt x="90" y="0"/>
                    </a:lnTo>
                    <a:lnTo>
                      <a:pt x="107" y="0"/>
                    </a:lnTo>
                    <a:lnTo>
                      <a:pt x="123" y="0"/>
                    </a:lnTo>
                    <a:lnTo>
                      <a:pt x="131" y="0"/>
                    </a:lnTo>
                    <a:lnTo>
                      <a:pt x="147" y="9"/>
                    </a:lnTo>
                    <a:lnTo>
                      <a:pt x="164" y="17"/>
                    </a:lnTo>
                    <a:lnTo>
                      <a:pt x="156" y="33"/>
                    </a:lnTo>
                    <a:lnTo>
                      <a:pt x="147" y="49"/>
                    </a:lnTo>
                    <a:lnTo>
                      <a:pt x="147" y="66"/>
                    </a:lnTo>
                    <a:lnTo>
                      <a:pt x="147" y="74"/>
                    </a:lnTo>
                    <a:lnTo>
                      <a:pt x="156" y="90"/>
                    </a:lnTo>
                    <a:lnTo>
                      <a:pt x="156" y="98"/>
                    </a:lnTo>
                    <a:lnTo>
                      <a:pt x="164" y="123"/>
                    </a:lnTo>
                    <a:lnTo>
                      <a:pt x="164" y="131"/>
                    </a:lnTo>
                    <a:lnTo>
                      <a:pt x="156" y="164"/>
                    </a:lnTo>
                    <a:lnTo>
                      <a:pt x="147" y="188"/>
                    </a:lnTo>
                    <a:lnTo>
                      <a:pt x="131" y="172"/>
                    </a:lnTo>
                    <a:lnTo>
                      <a:pt x="123" y="172"/>
                    </a:lnTo>
                    <a:lnTo>
                      <a:pt x="115" y="180"/>
                    </a:lnTo>
                    <a:lnTo>
                      <a:pt x="107" y="180"/>
                    </a:lnTo>
                    <a:lnTo>
                      <a:pt x="98" y="180"/>
                    </a:lnTo>
                    <a:lnTo>
                      <a:pt x="90" y="180"/>
                    </a:lnTo>
                    <a:lnTo>
                      <a:pt x="82" y="180"/>
                    </a:lnTo>
                    <a:lnTo>
                      <a:pt x="82" y="188"/>
                    </a:lnTo>
                    <a:lnTo>
                      <a:pt x="90" y="213"/>
                    </a:lnTo>
                    <a:lnTo>
                      <a:pt x="82" y="213"/>
                    </a:lnTo>
                    <a:lnTo>
                      <a:pt x="66" y="205"/>
                    </a:lnTo>
                    <a:lnTo>
                      <a:pt x="58" y="205"/>
                    </a:lnTo>
                    <a:close/>
                  </a:path>
                </a:pathLst>
              </a:custGeom>
              <a:solidFill>
                <a:srgbClr val="EEEEE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6" name="Freeform 83"/>
              <p:cNvSpPr>
                <a:spLocks noChangeArrowheads="1"/>
              </p:cNvSpPr>
              <p:nvPr/>
            </p:nvSpPr>
            <p:spPr bwMode="auto">
              <a:xfrm>
                <a:off x="3397" y="2352"/>
                <a:ext cx="39" cy="61"/>
              </a:xfrm>
              <a:custGeom>
                <a:avLst/>
                <a:gdLst>
                  <a:gd name="T0" fmla="*/ 14 w 107"/>
                  <a:gd name="T1" fmla="*/ 9 h 179"/>
                  <a:gd name="T2" fmla="*/ 14 w 107"/>
                  <a:gd name="T3" fmla="*/ 10 h 179"/>
                  <a:gd name="T4" fmla="*/ 12 w 107"/>
                  <a:gd name="T5" fmla="*/ 13 h 179"/>
                  <a:gd name="T6" fmla="*/ 11 w 107"/>
                  <a:gd name="T7" fmla="*/ 15 h 179"/>
                  <a:gd name="T8" fmla="*/ 10 w 107"/>
                  <a:gd name="T9" fmla="*/ 18 h 179"/>
                  <a:gd name="T10" fmla="*/ 9 w 107"/>
                  <a:gd name="T11" fmla="*/ 20 h 179"/>
                  <a:gd name="T12" fmla="*/ 9 w 107"/>
                  <a:gd name="T13" fmla="*/ 21 h 179"/>
                  <a:gd name="T14" fmla="*/ 8 w 107"/>
                  <a:gd name="T15" fmla="*/ 21 h 179"/>
                  <a:gd name="T16" fmla="*/ 4 w 107"/>
                  <a:gd name="T17" fmla="*/ 19 h 179"/>
                  <a:gd name="T18" fmla="*/ 2 w 107"/>
                  <a:gd name="T19" fmla="*/ 21 h 179"/>
                  <a:gd name="T20" fmla="*/ 0 w 107"/>
                  <a:gd name="T21" fmla="*/ 20 h 179"/>
                  <a:gd name="T22" fmla="*/ 1 w 107"/>
                  <a:gd name="T23" fmla="*/ 17 h 179"/>
                  <a:gd name="T24" fmla="*/ 2 w 107"/>
                  <a:gd name="T25" fmla="*/ 13 h 179"/>
                  <a:gd name="T26" fmla="*/ 2 w 107"/>
                  <a:gd name="T27" fmla="*/ 12 h 179"/>
                  <a:gd name="T28" fmla="*/ 1 w 107"/>
                  <a:gd name="T29" fmla="*/ 10 h 179"/>
                  <a:gd name="T30" fmla="*/ 1 w 107"/>
                  <a:gd name="T31" fmla="*/ 9 h 179"/>
                  <a:gd name="T32" fmla="*/ 0 w 107"/>
                  <a:gd name="T33" fmla="*/ 6 h 179"/>
                  <a:gd name="T34" fmla="*/ 0 w 107"/>
                  <a:gd name="T35" fmla="*/ 6 h 179"/>
                  <a:gd name="T36" fmla="*/ 0 w 107"/>
                  <a:gd name="T37" fmla="*/ 4 h 179"/>
                  <a:gd name="T38" fmla="*/ 1 w 107"/>
                  <a:gd name="T39" fmla="*/ 2 h 179"/>
                  <a:gd name="T40" fmla="*/ 2 w 107"/>
                  <a:gd name="T41" fmla="*/ 0 h 179"/>
                  <a:gd name="T42" fmla="*/ 3 w 107"/>
                  <a:gd name="T43" fmla="*/ 0 h 179"/>
                  <a:gd name="T44" fmla="*/ 5 w 107"/>
                  <a:gd name="T45" fmla="*/ 1 h 179"/>
                  <a:gd name="T46" fmla="*/ 7 w 107"/>
                  <a:gd name="T47" fmla="*/ 1 h 179"/>
                  <a:gd name="T48" fmla="*/ 9 w 107"/>
                  <a:gd name="T49" fmla="*/ 3 h 179"/>
                  <a:gd name="T50" fmla="*/ 12 w 107"/>
                  <a:gd name="T51" fmla="*/ 6 h 179"/>
                  <a:gd name="T52" fmla="*/ 13 w 107"/>
                  <a:gd name="T53" fmla="*/ 6 h 179"/>
                  <a:gd name="T54" fmla="*/ 14 w 107"/>
                  <a:gd name="T55" fmla="*/ 9 h 1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7" h="179">
                    <a:moveTo>
                      <a:pt x="107" y="73"/>
                    </a:moveTo>
                    <a:lnTo>
                      <a:pt x="107" y="81"/>
                    </a:lnTo>
                    <a:lnTo>
                      <a:pt x="90" y="114"/>
                    </a:lnTo>
                    <a:lnTo>
                      <a:pt x="82" y="130"/>
                    </a:lnTo>
                    <a:lnTo>
                      <a:pt x="74" y="155"/>
                    </a:lnTo>
                    <a:lnTo>
                      <a:pt x="66" y="171"/>
                    </a:lnTo>
                    <a:lnTo>
                      <a:pt x="66" y="179"/>
                    </a:lnTo>
                    <a:lnTo>
                      <a:pt x="58" y="179"/>
                    </a:lnTo>
                    <a:lnTo>
                      <a:pt x="33" y="163"/>
                    </a:lnTo>
                    <a:lnTo>
                      <a:pt x="17" y="179"/>
                    </a:lnTo>
                    <a:lnTo>
                      <a:pt x="0" y="171"/>
                    </a:lnTo>
                    <a:lnTo>
                      <a:pt x="9" y="147"/>
                    </a:lnTo>
                    <a:lnTo>
                      <a:pt x="17" y="114"/>
                    </a:lnTo>
                    <a:lnTo>
                      <a:pt x="17" y="106"/>
                    </a:lnTo>
                    <a:lnTo>
                      <a:pt x="9" y="81"/>
                    </a:lnTo>
                    <a:lnTo>
                      <a:pt x="9" y="73"/>
                    </a:lnTo>
                    <a:lnTo>
                      <a:pt x="0" y="57"/>
                    </a:lnTo>
                    <a:lnTo>
                      <a:pt x="0" y="49"/>
                    </a:lnTo>
                    <a:lnTo>
                      <a:pt x="0" y="32"/>
                    </a:lnTo>
                    <a:lnTo>
                      <a:pt x="9" y="16"/>
                    </a:lnTo>
                    <a:lnTo>
                      <a:pt x="17" y="0"/>
                    </a:lnTo>
                    <a:lnTo>
                      <a:pt x="25" y="0"/>
                    </a:lnTo>
                    <a:lnTo>
                      <a:pt x="41" y="8"/>
                    </a:lnTo>
                    <a:lnTo>
                      <a:pt x="49" y="8"/>
                    </a:lnTo>
                    <a:lnTo>
                      <a:pt x="66" y="24"/>
                    </a:lnTo>
                    <a:lnTo>
                      <a:pt x="90" y="49"/>
                    </a:lnTo>
                    <a:lnTo>
                      <a:pt x="98" y="57"/>
                    </a:lnTo>
                    <a:lnTo>
                      <a:pt x="107" y="73"/>
                    </a:lnTo>
                    <a:close/>
                  </a:path>
                </a:pathLst>
              </a:custGeom>
              <a:solidFill>
                <a:srgbClr val="C8D89A"/>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7" name="Freeform 84"/>
              <p:cNvSpPr>
                <a:spLocks noChangeArrowheads="1"/>
              </p:cNvSpPr>
              <p:nvPr/>
            </p:nvSpPr>
            <p:spPr bwMode="auto">
              <a:xfrm>
                <a:off x="2956" y="2424"/>
                <a:ext cx="103" cy="109"/>
              </a:xfrm>
              <a:custGeom>
                <a:avLst/>
                <a:gdLst>
                  <a:gd name="T0" fmla="*/ 6 w 278"/>
                  <a:gd name="T1" fmla="*/ 28 h 319"/>
                  <a:gd name="T2" fmla="*/ 8 w 278"/>
                  <a:gd name="T3" fmla="*/ 24 h 319"/>
                  <a:gd name="T4" fmla="*/ 8 w 278"/>
                  <a:gd name="T5" fmla="*/ 20 h 319"/>
                  <a:gd name="T6" fmla="*/ 4 w 278"/>
                  <a:gd name="T7" fmla="*/ 24 h 319"/>
                  <a:gd name="T8" fmla="*/ 1 w 278"/>
                  <a:gd name="T9" fmla="*/ 23 h 319"/>
                  <a:gd name="T10" fmla="*/ 1 w 278"/>
                  <a:gd name="T11" fmla="*/ 21 h 319"/>
                  <a:gd name="T12" fmla="*/ 1 w 278"/>
                  <a:gd name="T13" fmla="*/ 19 h 319"/>
                  <a:gd name="T14" fmla="*/ 1 w 278"/>
                  <a:gd name="T15" fmla="*/ 16 h 319"/>
                  <a:gd name="T16" fmla="*/ 0 w 278"/>
                  <a:gd name="T17" fmla="*/ 14 h 319"/>
                  <a:gd name="T18" fmla="*/ 2 w 278"/>
                  <a:gd name="T19" fmla="*/ 13 h 319"/>
                  <a:gd name="T20" fmla="*/ 3 w 278"/>
                  <a:gd name="T21" fmla="*/ 11 h 319"/>
                  <a:gd name="T22" fmla="*/ 6 w 278"/>
                  <a:gd name="T23" fmla="*/ 8 h 319"/>
                  <a:gd name="T24" fmla="*/ 6 w 278"/>
                  <a:gd name="T25" fmla="*/ 4 h 319"/>
                  <a:gd name="T26" fmla="*/ 8 w 278"/>
                  <a:gd name="T27" fmla="*/ 3 h 319"/>
                  <a:gd name="T28" fmla="*/ 12 w 278"/>
                  <a:gd name="T29" fmla="*/ 1 h 319"/>
                  <a:gd name="T30" fmla="*/ 18 w 278"/>
                  <a:gd name="T31" fmla="*/ 2 h 319"/>
                  <a:gd name="T32" fmla="*/ 23 w 278"/>
                  <a:gd name="T33" fmla="*/ 5 h 319"/>
                  <a:gd name="T34" fmla="*/ 25 w 278"/>
                  <a:gd name="T35" fmla="*/ 6 h 319"/>
                  <a:gd name="T36" fmla="*/ 29 w 278"/>
                  <a:gd name="T37" fmla="*/ 6 h 319"/>
                  <a:gd name="T38" fmla="*/ 35 w 278"/>
                  <a:gd name="T39" fmla="*/ 8 h 319"/>
                  <a:gd name="T40" fmla="*/ 37 w 278"/>
                  <a:gd name="T41" fmla="*/ 11 h 319"/>
                  <a:gd name="T42" fmla="*/ 38 w 278"/>
                  <a:gd name="T43" fmla="*/ 13 h 319"/>
                  <a:gd name="T44" fmla="*/ 36 w 278"/>
                  <a:gd name="T45" fmla="*/ 17 h 319"/>
                  <a:gd name="T46" fmla="*/ 31 w 278"/>
                  <a:gd name="T47" fmla="*/ 21 h 319"/>
                  <a:gd name="T48" fmla="*/ 28 w 278"/>
                  <a:gd name="T49" fmla="*/ 24 h 319"/>
                  <a:gd name="T50" fmla="*/ 22 w 278"/>
                  <a:gd name="T51" fmla="*/ 25 h 319"/>
                  <a:gd name="T52" fmla="*/ 18 w 278"/>
                  <a:gd name="T53" fmla="*/ 29 h 319"/>
                  <a:gd name="T54" fmla="*/ 13 w 278"/>
                  <a:gd name="T55" fmla="*/ 36 h 319"/>
                  <a:gd name="T56" fmla="*/ 12 w 278"/>
                  <a:gd name="T57" fmla="*/ 37 h 319"/>
                  <a:gd name="T58" fmla="*/ 10 w 278"/>
                  <a:gd name="T59" fmla="*/ 35 h 319"/>
                  <a:gd name="T60" fmla="*/ 8 w 278"/>
                  <a:gd name="T61" fmla="*/ 33 h 319"/>
                  <a:gd name="T62" fmla="*/ 4 w 278"/>
                  <a:gd name="T63" fmla="*/ 33 h 319"/>
                  <a:gd name="T64" fmla="*/ 4 w 278"/>
                  <a:gd name="T65" fmla="*/ 31 h 319"/>
                  <a:gd name="T66" fmla="*/ 4 w 278"/>
                  <a:gd name="T67" fmla="*/ 29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8" h="319">
                    <a:moveTo>
                      <a:pt x="33" y="237"/>
                    </a:moveTo>
                    <a:lnTo>
                      <a:pt x="41" y="237"/>
                    </a:lnTo>
                    <a:lnTo>
                      <a:pt x="49" y="229"/>
                    </a:lnTo>
                    <a:lnTo>
                      <a:pt x="57" y="204"/>
                    </a:lnTo>
                    <a:lnTo>
                      <a:pt x="57" y="188"/>
                    </a:lnTo>
                    <a:lnTo>
                      <a:pt x="57" y="172"/>
                    </a:lnTo>
                    <a:lnTo>
                      <a:pt x="49" y="188"/>
                    </a:lnTo>
                    <a:lnTo>
                      <a:pt x="33" y="204"/>
                    </a:lnTo>
                    <a:lnTo>
                      <a:pt x="24" y="204"/>
                    </a:lnTo>
                    <a:lnTo>
                      <a:pt x="8" y="196"/>
                    </a:lnTo>
                    <a:lnTo>
                      <a:pt x="0" y="188"/>
                    </a:lnTo>
                    <a:lnTo>
                      <a:pt x="8" y="180"/>
                    </a:lnTo>
                    <a:lnTo>
                      <a:pt x="8" y="172"/>
                    </a:lnTo>
                    <a:lnTo>
                      <a:pt x="8" y="164"/>
                    </a:lnTo>
                    <a:lnTo>
                      <a:pt x="8" y="147"/>
                    </a:lnTo>
                    <a:lnTo>
                      <a:pt x="8" y="139"/>
                    </a:lnTo>
                    <a:lnTo>
                      <a:pt x="8" y="131"/>
                    </a:lnTo>
                    <a:lnTo>
                      <a:pt x="0" y="123"/>
                    </a:lnTo>
                    <a:lnTo>
                      <a:pt x="8" y="115"/>
                    </a:lnTo>
                    <a:lnTo>
                      <a:pt x="16" y="115"/>
                    </a:lnTo>
                    <a:lnTo>
                      <a:pt x="33" y="98"/>
                    </a:lnTo>
                    <a:lnTo>
                      <a:pt x="24" y="90"/>
                    </a:lnTo>
                    <a:lnTo>
                      <a:pt x="24" y="82"/>
                    </a:lnTo>
                    <a:lnTo>
                      <a:pt x="41" y="66"/>
                    </a:lnTo>
                    <a:lnTo>
                      <a:pt x="49" y="49"/>
                    </a:lnTo>
                    <a:lnTo>
                      <a:pt x="41" y="33"/>
                    </a:lnTo>
                    <a:lnTo>
                      <a:pt x="41" y="25"/>
                    </a:lnTo>
                    <a:lnTo>
                      <a:pt x="57" y="25"/>
                    </a:lnTo>
                    <a:lnTo>
                      <a:pt x="82" y="17"/>
                    </a:lnTo>
                    <a:lnTo>
                      <a:pt x="90" y="8"/>
                    </a:lnTo>
                    <a:lnTo>
                      <a:pt x="98" y="0"/>
                    </a:lnTo>
                    <a:lnTo>
                      <a:pt x="131" y="17"/>
                    </a:lnTo>
                    <a:lnTo>
                      <a:pt x="163" y="33"/>
                    </a:lnTo>
                    <a:lnTo>
                      <a:pt x="171" y="41"/>
                    </a:lnTo>
                    <a:lnTo>
                      <a:pt x="171" y="49"/>
                    </a:lnTo>
                    <a:lnTo>
                      <a:pt x="180" y="57"/>
                    </a:lnTo>
                    <a:lnTo>
                      <a:pt x="204" y="57"/>
                    </a:lnTo>
                    <a:lnTo>
                      <a:pt x="212" y="57"/>
                    </a:lnTo>
                    <a:lnTo>
                      <a:pt x="237" y="49"/>
                    </a:lnTo>
                    <a:lnTo>
                      <a:pt x="253" y="66"/>
                    </a:lnTo>
                    <a:lnTo>
                      <a:pt x="261" y="74"/>
                    </a:lnTo>
                    <a:lnTo>
                      <a:pt x="269" y="90"/>
                    </a:lnTo>
                    <a:lnTo>
                      <a:pt x="278" y="106"/>
                    </a:lnTo>
                    <a:lnTo>
                      <a:pt x="278" y="115"/>
                    </a:lnTo>
                    <a:lnTo>
                      <a:pt x="269" y="123"/>
                    </a:lnTo>
                    <a:lnTo>
                      <a:pt x="261" y="147"/>
                    </a:lnTo>
                    <a:lnTo>
                      <a:pt x="245" y="164"/>
                    </a:lnTo>
                    <a:lnTo>
                      <a:pt x="229" y="180"/>
                    </a:lnTo>
                    <a:lnTo>
                      <a:pt x="212" y="196"/>
                    </a:lnTo>
                    <a:lnTo>
                      <a:pt x="204" y="204"/>
                    </a:lnTo>
                    <a:lnTo>
                      <a:pt x="180" y="204"/>
                    </a:lnTo>
                    <a:lnTo>
                      <a:pt x="163" y="213"/>
                    </a:lnTo>
                    <a:lnTo>
                      <a:pt x="139" y="229"/>
                    </a:lnTo>
                    <a:lnTo>
                      <a:pt x="131" y="245"/>
                    </a:lnTo>
                    <a:lnTo>
                      <a:pt x="122" y="253"/>
                    </a:lnTo>
                    <a:lnTo>
                      <a:pt x="98" y="311"/>
                    </a:lnTo>
                    <a:lnTo>
                      <a:pt x="98" y="319"/>
                    </a:lnTo>
                    <a:lnTo>
                      <a:pt x="90" y="319"/>
                    </a:lnTo>
                    <a:lnTo>
                      <a:pt x="82" y="319"/>
                    </a:lnTo>
                    <a:lnTo>
                      <a:pt x="73" y="302"/>
                    </a:lnTo>
                    <a:lnTo>
                      <a:pt x="65" y="294"/>
                    </a:lnTo>
                    <a:lnTo>
                      <a:pt x="57" y="286"/>
                    </a:lnTo>
                    <a:lnTo>
                      <a:pt x="41" y="286"/>
                    </a:lnTo>
                    <a:lnTo>
                      <a:pt x="33" y="286"/>
                    </a:lnTo>
                    <a:lnTo>
                      <a:pt x="33" y="278"/>
                    </a:lnTo>
                    <a:lnTo>
                      <a:pt x="33" y="270"/>
                    </a:lnTo>
                    <a:lnTo>
                      <a:pt x="33" y="262"/>
                    </a:lnTo>
                    <a:lnTo>
                      <a:pt x="33" y="253"/>
                    </a:lnTo>
                    <a:lnTo>
                      <a:pt x="33" y="237"/>
                    </a:lnTo>
                    <a:close/>
                  </a:path>
                </a:pathLst>
              </a:custGeom>
              <a:solidFill>
                <a:srgbClr val="D2D2D2"/>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8" name="Freeform 85"/>
              <p:cNvSpPr>
                <a:spLocks noChangeArrowheads="1"/>
              </p:cNvSpPr>
              <p:nvPr/>
            </p:nvSpPr>
            <p:spPr bwMode="auto">
              <a:xfrm>
                <a:off x="2946" y="2450"/>
                <a:ext cx="216" cy="304"/>
              </a:xfrm>
              <a:custGeom>
                <a:avLst/>
                <a:gdLst>
                  <a:gd name="T0" fmla="*/ 79 w 588"/>
                  <a:gd name="T1" fmla="*/ 70 h 890"/>
                  <a:gd name="T2" fmla="*/ 77 w 588"/>
                  <a:gd name="T3" fmla="*/ 74 h 890"/>
                  <a:gd name="T4" fmla="*/ 77 w 588"/>
                  <a:gd name="T5" fmla="*/ 80 h 890"/>
                  <a:gd name="T6" fmla="*/ 74 w 588"/>
                  <a:gd name="T7" fmla="*/ 84 h 890"/>
                  <a:gd name="T8" fmla="*/ 74 w 588"/>
                  <a:gd name="T9" fmla="*/ 88 h 890"/>
                  <a:gd name="T10" fmla="*/ 75 w 588"/>
                  <a:gd name="T11" fmla="*/ 93 h 890"/>
                  <a:gd name="T12" fmla="*/ 72 w 588"/>
                  <a:gd name="T13" fmla="*/ 96 h 890"/>
                  <a:gd name="T14" fmla="*/ 72 w 588"/>
                  <a:gd name="T15" fmla="*/ 99 h 890"/>
                  <a:gd name="T16" fmla="*/ 67 w 588"/>
                  <a:gd name="T17" fmla="*/ 103 h 890"/>
                  <a:gd name="T18" fmla="*/ 64 w 588"/>
                  <a:gd name="T19" fmla="*/ 102 h 890"/>
                  <a:gd name="T20" fmla="*/ 60 w 588"/>
                  <a:gd name="T21" fmla="*/ 98 h 890"/>
                  <a:gd name="T22" fmla="*/ 56 w 588"/>
                  <a:gd name="T23" fmla="*/ 96 h 890"/>
                  <a:gd name="T24" fmla="*/ 51 w 588"/>
                  <a:gd name="T25" fmla="*/ 93 h 890"/>
                  <a:gd name="T26" fmla="*/ 44 w 588"/>
                  <a:gd name="T27" fmla="*/ 91 h 890"/>
                  <a:gd name="T28" fmla="*/ 34 w 588"/>
                  <a:gd name="T29" fmla="*/ 84 h 890"/>
                  <a:gd name="T30" fmla="*/ 32 w 588"/>
                  <a:gd name="T31" fmla="*/ 79 h 890"/>
                  <a:gd name="T32" fmla="*/ 29 w 588"/>
                  <a:gd name="T33" fmla="*/ 72 h 890"/>
                  <a:gd name="T34" fmla="*/ 23 w 588"/>
                  <a:gd name="T35" fmla="*/ 64 h 890"/>
                  <a:gd name="T36" fmla="*/ 23 w 588"/>
                  <a:gd name="T37" fmla="*/ 61 h 890"/>
                  <a:gd name="T38" fmla="*/ 15 w 588"/>
                  <a:gd name="T39" fmla="*/ 47 h 890"/>
                  <a:gd name="T40" fmla="*/ 9 w 588"/>
                  <a:gd name="T41" fmla="*/ 38 h 890"/>
                  <a:gd name="T42" fmla="*/ 2 w 588"/>
                  <a:gd name="T43" fmla="*/ 35 h 890"/>
                  <a:gd name="T44" fmla="*/ 2 w 588"/>
                  <a:gd name="T45" fmla="*/ 33 h 890"/>
                  <a:gd name="T46" fmla="*/ 3 w 588"/>
                  <a:gd name="T47" fmla="*/ 31 h 890"/>
                  <a:gd name="T48" fmla="*/ 0 w 588"/>
                  <a:gd name="T49" fmla="*/ 27 h 890"/>
                  <a:gd name="T50" fmla="*/ 2 w 588"/>
                  <a:gd name="T51" fmla="*/ 23 h 890"/>
                  <a:gd name="T52" fmla="*/ 8 w 588"/>
                  <a:gd name="T53" fmla="*/ 19 h 890"/>
                  <a:gd name="T54" fmla="*/ 8 w 588"/>
                  <a:gd name="T55" fmla="*/ 23 h 890"/>
                  <a:gd name="T56" fmla="*/ 9 w 588"/>
                  <a:gd name="T57" fmla="*/ 25 h 890"/>
                  <a:gd name="T58" fmla="*/ 13 w 588"/>
                  <a:gd name="T59" fmla="*/ 27 h 890"/>
                  <a:gd name="T60" fmla="*/ 17 w 588"/>
                  <a:gd name="T61" fmla="*/ 29 h 890"/>
                  <a:gd name="T62" fmla="*/ 21 w 588"/>
                  <a:gd name="T63" fmla="*/ 20 h 890"/>
                  <a:gd name="T64" fmla="*/ 28 w 588"/>
                  <a:gd name="T65" fmla="*/ 15 h 890"/>
                  <a:gd name="T66" fmla="*/ 34 w 588"/>
                  <a:gd name="T67" fmla="*/ 12 h 890"/>
                  <a:gd name="T68" fmla="*/ 40 w 588"/>
                  <a:gd name="T69" fmla="*/ 6 h 890"/>
                  <a:gd name="T70" fmla="*/ 40 w 588"/>
                  <a:gd name="T71" fmla="*/ 2 h 890"/>
                  <a:gd name="T72" fmla="*/ 44 w 588"/>
                  <a:gd name="T73" fmla="*/ 2 h 890"/>
                  <a:gd name="T74" fmla="*/ 47 w 588"/>
                  <a:gd name="T75" fmla="*/ 5 h 890"/>
                  <a:gd name="T76" fmla="*/ 52 w 588"/>
                  <a:gd name="T77" fmla="*/ 10 h 890"/>
                  <a:gd name="T78" fmla="*/ 54 w 588"/>
                  <a:gd name="T79" fmla="*/ 11 h 890"/>
                  <a:gd name="T80" fmla="*/ 55 w 588"/>
                  <a:gd name="T81" fmla="*/ 13 h 890"/>
                  <a:gd name="T82" fmla="*/ 62 w 588"/>
                  <a:gd name="T83" fmla="*/ 13 h 890"/>
                  <a:gd name="T84" fmla="*/ 66 w 588"/>
                  <a:gd name="T85" fmla="*/ 14 h 890"/>
                  <a:gd name="T86" fmla="*/ 73 w 588"/>
                  <a:gd name="T87" fmla="*/ 15 h 890"/>
                  <a:gd name="T88" fmla="*/ 71 w 588"/>
                  <a:gd name="T89" fmla="*/ 21 h 890"/>
                  <a:gd name="T90" fmla="*/ 74 w 588"/>
                  <a:gd name="T91" fmla="*/ 23 h 890"/>
                  <a:gd name="T92" fmla="*/ 74 w 588"/>
                  <a:gd name="T93" fmla="*/ 25 h 890"/>
                  <a:gd name="T94" fmla="*/ 69 w 588"/>
                  <a:gd name="T95" fmla="*/ 24 h 890"/>
                  <a:gd name="T96" fmla="*/ 65 w 588"/>
                  <a:gd name="T97" fmla="*/ 26 h 890"/>
                  <a:gd name="T98" fmla="*/ 56 w 588"/>
                  <a:gd name="T99" fmla="*/ 29 h 890"/>
                  <a:gd name="T100" fmla="*/ 54 w 588"/>
                  <a:gd name="T101" fmla="*/ 36 h 890"/>
                  <a:gd name="T102" fmla="*/ 51 w 588"/>
                  <a:gd name="T103" fmla="*/ 39 h 890"/>
                  <a:gd name="T104" fmla="*/ 48 w 588"/>
                  <a:gd name="T105" fmla="*/ 43 h 890"/>
                  <a:gd name="T106" fmla="*/ 54 w 588"/>
                  <a:gd name="T107" fmla="*/ 52 h 890"/>
                  <a:gd name="T108" fmla="*/ 57 w 588"/>
                  <a:gd name="T109" fmla="*/ 53 h 890"/>
                  <a:gd name="T110" fmla="*/ 58 w 588"/>
                  <a:gd name="T111" fmla="*/ 57 h 890"/>
                  <a:gd name="T112" fmla="*/ 68 w 588"/>
                  <a:gd name="T113" fmla="*/ 54 h 890"/>
                  <a:gd name="T114" fmla="*/ 68 w 588"/>
                  <a:gd name="T115" fmla="*/ 61 h 890"/>
                  <a:gd name="T116" fmla="*/ 71 w 588"/>
                  <a:gd name="T117" fmla="*/ 63 h 8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890">
                    <a:moveTo>
                      <a:pt x="548" y="531"/>
                    </a:moveTo>
                    <a:lnTo>
                      <a:pt x="572" y="571"/>
                    </a:lnTo>
                    <a:lnTo>
                      <a:pt x="588" y="604"/>
                    </a:lnTo>
                    <a:lnTo>
                      <a:pt x="588" y="612"/>
                    </a:lnTo>
                    <a:lnTo>
                      <a:pt x="580" y="629"/>
                    </a:lnTo>
                    <a:lnTo>
                      <a:pt x="572" y="637"/>
                    </a:lnTo>
                    <a:lnTo>
                      <a:pt x="572" y="661"/>
                    </a:lnTo>
                    <a:lnTo>
                      <a:pt x="572" y="670"/>
                    </a:lnTo>
                    <a:lnTo>
                      <a:pt x="572" y="686"/>
                    </a:lnTo>
                    <a:lnTo>
                      <a:pt x="572" y="694"/>
                    </a:lnTo>
                    <a:lnTo>
                      <a:pt x="564" y="702"/>
                    </a:lnTo>
                    <a:lnTo>
                      <a:pt x="548" y="719"/>
                    </a:lnTo>
                    <a:lnTo>
                      <a:pt x="548" y="727"/>
                    </a:lnTo>
                    <a:lnTo>
                      <a:pt x="556" y="743"/>
                    </a:lnTo>
                    <a:lnTo>
                      <a:pt x="548" y="751"/>
                    </a:lnTo>
                    <a:lnTo>
                      <a:pt x="548" y="759"/>
                    </a:lnTo>
                    <a:lnTo>
                      <a:pt x="548" y="768"/>
                    </a:lnTo>
                    <a:lnTo>
                      <a:pt x="556" y="792"/>
                    </a:lnTo>
                    <a:lnTo>
                      <a:pt x="556" y="808"/>
                    </a:lnTo>
                    <a:lnTo>
                      <a:pt x="548" y="817"/>
                    </a:lnTo>
                    <a:lnTo>
                      <a:pt x="531" y="825"/>
                    </a:lnTo>
                    <a:lnTo>
                      <a:pt x="523" y="833"/>
                    </a:lnTo>
                    <a:lnTo>
                      <a:pt x="523" y="841"/>
                    </a:lnTo>
                    <a:lnTo>
                      <a:pt x="531" y="849"/>
                    </a:lnTo>
                    <a:lnTo>
                      <a:pt x="515" y="857"/>
                    </a:lnTo>
                    <a:lnTo>
                      <a:pt x="507" y="882"/>
                    </a:lnTo>
                    <a:lnTo>
                      <a:pt x="499" y="882"/>
                    </a:lnTo>
                    <a:lnTo>
                      <a:pt x="482" y="890"/>
                    </a:lnTo>
                    <a:lnTo>
                      <a:pt x="482" y="882"/>
                    </a:lnTo>
                    <a:lnTo>
                      <a:pt x="474" y="874"/>
                    </a:lnTo>
                    <a:lnTo>
                      <a:pt x="450" y="857"/>
                    </a:lnTo>
                    <a:lnTo>
                      <a:pt x="441" y="857"/>
                    </a:lnTo>
                    <a:lnTo>
                      <a:pt x="441" y="841"/>
                    </a:lnTo>
                    <a:lnTo>
                      <a:pt x="433" y="833"/>
                    </a:lnTo>
                    <a:lnTo>
                      <a:pt x="425" y="833"/>
                    </a:lnTo>
                    <a:lnTo>
                      <a:pt x="417" y="825"/>
                    </a:lnTo>
                    <a:lnTo>
                      <a:pt x="401" y="817"/>
                    </a:lnTo>
                    <a:lnTo>
                      <a:pt x="392" y="808"/>
                    </a:lnTo>
                    <a:lnTo>
                      <a:pt x="376" y="800"/>
                    </a:lnTo>
                    <a:lnTo>
                      <a:pt x="360" y="792"/>
                    </a:lnTo>
                    <a:lnTo>
                      <a:pt x="343" y="784"/>
                    </a:lnTo>
                    <a:lnTo>
                      <a:pt x="327" y="776"/>
                    </a:lnTo>
                    <a:lnTo>
                      <a:pt x="303" y="759"/>
                    </a:lnTo>
                    <a:lnTo>
                      <a:pt x="278" y="735"/>
                    </a:lnTo>
                    <a:lnTo>
                      <a:pt x="254" y="719"/>
                    </a:lnTo>
                    <a:lnTo>
                      <a:pt x="245" y="702"/>
                    </a:lnTo>
                    <a:lnTo>
                      <a:pt x="237" y="686"/>
                    </a:lnTo>
                    <a:lnTo>
                      <a:pt x="237" y="678"/>
                    </a:lnTo>
                    <a:lnTo>
                      <a:pt x="237" y="653"/>
                    </a:lnTo>
                    <a:lnTo>
                      <a:pt x="229" y="645"/>
                    </a:lnTo>
                    <a:lnTo>
                      <a:pt x="213" y="621"/>
                    </a:lnTo>
                    <a:lnTo>
                      <a:pt x="188" y="563"/>
                    </a:lnTo>
                    <a:lnTo>
                      <a:pt x="180" y="555"/>
                    </a:lnTo>
                    <a:lnTo>
                      <a:pt x="172" y="547"/>
                    </a:lnTo>
                    <a:lnTo>
                      <a:pt x="172" y="539"/>
                    </a:lnTo>
                    <a:lnTo>
                      <a:pt x="172" y="531"/>
                    </a:lnTo>
                    <a:lnTo>
                      <a:pt x="172" y="522"/>
                    </a:lnTo>
                    <a:lnTo>
                      <a:pt x="147" y="473"/>
                    </a:lnTo>
                    <a:lnTo>
                      <a:pt x="123" y="424"/>
                    </a:lnTo>
                    <a:lnTo>
                      <a:pt x="115" y="400"/>
                    </a:lnTo>
                    <a:lnTo>
                      <a:pt x="82" y="359"/>
                    </a:lnTo>
                    <a:lnTo>
                      <a:pt x="82" y="351"/>
                    </a:lnTo>
                    <a:lnTo>
                      <a:pt x="66" y="326"/>
                    </a:lnTo>
                    <a:lnTo>
                      <a:pt x="58" y="318"/>
                    </a:lnTo>
                    <a:lnTo>
                      <a:pt x="41" y="310"/>
                    </a:lnTo>
                    <a:lnTo>
                      <a:pt x="17" y="302"/>
                    </a:lnTo>
                    <a:lnTo>
                      <a:pt x="9" y="294"/>
                    </a:lnTo>
                    <a:lnTo>
                      <a:pt x="9" y="286"/>
                    </a:lnTo>
                    <a:lnTo>
                      <a:pt x="17" y="286"/>
                    </a:lnTo>
                    <a:lnTo>
                      <a:pt x="25" y="286"/>
                    </a:lnTo>
                    <a:lnTo>
                      <a:pt x="33" y="277"/>
                    </a:lnTo>
                    <a:lnTo>
                      <a:pt x="25" y="269"/>
                    </a:lnTo>
                    <a:lnTo>
                      <a:pt x="17" y="253"/>
                    </a:lnTo>
                    <a:lnTo>
                      <a:pt x="9" y="245"/>
                    </a:lnTo>
                    <a:lnTo>
                      <a:pt x="0" y="228"/>
                    </a:lnTo>
                    <a:lnTo>
                      <a:pt x="0" y="220"/>
                    </a:lnTo>
                    <a:lnTo>
                      <a:pt x="9" y="212"/>
                    </a:lnTo>
                    <a:lnTo>
                      <a:pt x="17" y="196"/>
                    </a:lnTo>
                    <a:lnTo>
                      <a:pt x="41" y="171"/>
                    </a:lnTo>
                    <a:lnTo>
                      <a:pt x="49" y="171"/>
                    </a:lnTo>
                    <a:lnTo>
                      <a:pt x="58" y="163"/>
                    </a:lnTo>
                    <a:lnTo>
                      <a:pt x="58" y="179"/>
                    </a:lnTo>
                    <a:lnTo>
                      <a:pt x="58" y="188"/>
                    </a:lnTo>
                    <a:lnTo>
                      <a:pt x="58" y="196"/>
                    </a:lnTo>
                    <a:lnTo>
                      <a:pt x="58" y="204"/>
                    </a:lnTo>
                    <a:lnTo>
                      <a:pt x="58" y="212"/>
                    </a:lnTo>
                    <a:lnTo>
                      <a:pt x="66" y="212"/>
                    </a:lnTo>
                    <a:lnTo>
                      <a:pt x="82" y="212"/>
                    </a:lnTo>
                    <a:lnTo>
                      <a:pt x="90" y="220"/>
                    </a:lnTo>
                    <a:lnTo>
                      <a:pt x="98" y="228"/>
                    </a:lnTo>
                    <a:lnTo>
                      <a:pt x="107" y="245"/>
                    </a:lnTo>
                    <a:lnTo>
                      <a:pt x="115" y="245"/>
                    </a:lnTo>
                    <a:lnTo>
                      <a:pt x="123" y="245"/>
                    </a:lnTo>
                    <a:lnTo>
                      <a:pt x="123" y="237"/>
                    </a:lnTo>
                    <a:lnTo>
                      <a:pt x="147" y="179"/>
                    </a:lnTo>
                    <a:lnTo>
                      <a:pt x="156" y="171"/>
                    </a:lnTo>
                    <a:lnTo>
                      <a:pt x="164" y="155"/>
                    </a:lnTo>
                    <a:lnTo>
                      <a:pt x="188" y="139"/>
                    </a:lnTo>
                    <a:lnTo>
                      <a:pt x="205" y="130"/>
                    </a:lnTo>
                    <a:lnTo>
                      <a:pt x="229" y="130"/>
                    </a:lnTo>
                    <a:lnTo>
                      <a:pt x="237" y="122"/>
                    </a:lnTo>
                    <a:lnTo>
                      <a:pt x="254" y="106"/>
                    </a:lnTo>
                    <a:lnTo>
                      <a:pt x="270" y="90"/>
                    </a:lnTo>
                    <a:lnTo>
                      <a:pt x="286" y="73"/>
                    </a:lnTo>
                    <a:lnTo>
                      <a:pt x="294" y="49"/>
                    </a:lnTo>
                    <a:lnTo>
                      <a:pt x="303" y="41"/>
                    </a:lnTo>
                    <a:lnTo>
                      <a:pt x="303" y="32"/>
                    </a:lnTo>
                    <a:lnTo>
                      <a:pt x="294" y="16"/>
                    </a:lnTo>
                    <a:lnTo>
                      <a:pt x="286" y="0"/>
                    </a:lnTo>
                    <a:lnTo>
                      <a:pt x="311" y="0"/>
                    </a:lnTo>
                    <a:lnTo>
                      <a:pt x="327" y="16"/>
                    </a:lnTo>
                    <a:lnTo>
                      <a:pt x="335" y="24"/>
                    </a:lnTo>
                    <a:lnTo>
                      <a:pt x="343" y="32"/>
                    </a:lnTo>
                    <a:lnTo>
                      <a:pt x="352" y="41"/>
                    </a:lnTo>
                    <a:lnTo>
                      <a:pt x="360" y="49"/>
                    </a:lnTo>
                    <a:lnTo>
                      <a:pt x="376" y="65"/>
                    </a:lnTo>
                    <a:lnTo>
                      <a:pt x="384" y="81"/>
                    </a:lnTo>
                    <a:lnTo>
                      <a:pt x="384" y="90"/>
                    </a:lnTo>
                    <a:lnTo>
                      <a:pt x="392" y="90"/>
                    </a:lnTo>
                    <a:lnTo>
                      <a:pt x="401" y="90"/>
                    </a:lnTo>
                    <a:lnTo>
                      <a:pt x="409" y="98"/>
                    </a:lnTo>
                    <a:lnTo>
                      <a:pt x="409" y="106"/>
                    </a:lnTo>
                    <a:lnTo>
                      <a:pt x="409" y="114"/>
                    </a:lnTo>
                    <a:lnTo>
                      <a:pt x="425" y="122"/>
                    </a:lnTo>
                    <a:lnTo>
                      <a:pt x="441" y="122"/>
                    </a:lnTo>
                    <a:lnTo>
                      <a:pt x="458" y="114"/>
                    </a:lnTo>
                    <a:lnTo>
                      <a:pt x="474" y="106"/>
                    </a:lnTo>
                    <a:lnTo>
                      <a:pt x="482" y="114"/>
                    </a:lnTo>
                    <a:lnTo>
                      <a:pt x="490" y="122"/>
                    </a:lnTo>
                    <a:lnTo>
                      <a:pt x="507" y="106"/>
                    </a:lnTo>
                    <a:lnTo>
                      <a:pt x="515" y="114"/>
                    </a:lnTo>
                    <a:lnTo>
                      <a:pt x="539" y="130"/>
                    </a:lnTo>
                    <a:lnTo>
                      <a:pt x="548" y="130"/>
                    </a:lnTo>
                    <a:lnTo>
                      <a:pt x="548" y="139"/>
                    </a:lnTo>
                    <a:lnTo>
                      <a:pt x="523" y="179"/>
                    </a:lnTo>
                    <a:lnTo>
                      <a:pt x="531" y="179"/>
                    </a:lnTo>
                    <a:lnTo>
                      <a:pt x="539" y="179"/>
                    </a:lnTo>
                    <a:lnTo>
                      <a:pt x="548" y="196"/>
                    </a:lnTo>
                    <a:lnTo>
                      <a:pt x="556" y="204"/>
                    </a:lnTo>
                    <a:lnTo>
                      <a:pt x="556" y="212"/>
                    </a:lnTo>
                    <a:lnTo>
                      <a:pt x="548" y="212"/>
                    </a:lnTo>
                    <a:lnTo>
                      <a:pt x="531" y="204"/>
                    </a:lnTo>
                    <a:lnTo>
                      <a:pt x="523" y="204"/>
                    </a:lnTo>
                    <a:lnTo>
                      <a:pt x="515" y="204"/>
                    </a:lnTo>
                    <a:lnTo>
                      <a:pt x="499" y="220"/>
                    </a:lnTo>
                    <a:lnTo>
                      <a:pt x="490" y="220"/>
                    </a:lnTo>
                    <a:lnTo>
                      <a:pt x="482" y="220"/>
                    </a:lnTo>
                    <a:lnTo>
                      <a:pt x="441" y="237"/>
                    </a:lnTo>
                    <a:lnTo>
                      <a:pt x="425" y="245"/>
                    </a:lnTo>
                    <a:lnTo>
                      <a:pt x="417" y="245"/>
                    </a:lnTo>
                    <a:lnTo>
                      <a:pt x="401" y="277"/>
                    </a:lnTo>
                    <a:lnTo>
                      <a:pt x="392" y="294"/>
                    </a:lnTo>
                    <a:lnTo>
                      <a:pt x="401" y="310"/>
                    </a:lnTo>
                    <a:lnTo>
                      <a:pt x="401" y="318"/>
                    </a:lnTo>
                    <a:lnTo>
                      <a:pt x="384" y="326"/>
                    </a:lnTo>
                    <a:lnTo>
                      <a:pt x="376" y="335"/>
                    </a:lnTo>
                    <a:lnTo>
                      <a:pt x="368" y="343"/>
                    </a:lnTo>
                    <a:lnTo>
                      <a:pt x="360" y="359"/>
                    </a:lnTo>
                    <a:lnTo>
                      <a:pt x="360" y="367"/>
                    </a:lnTo>
                    <a:lnTo>
                      <a:pt x="376" y="392"/>
                    </a:lnTo>
                    <a:lnTo>
                      <a:pt x="401" y="441"/>
                    </a:lnTo>
                    <a:lnTo>
                      <a:pt x="401" y="449"/>
                    </a:lnTo>
                    <a:lnTo>
                      <a:pt x="392" y="457"/>
                    </a:lnTo>
                    <a:lnTo>
                      <a:pt x="417" y="457"/>
                    </a:lnTo>
                    <a:lnTo>
                      <a:pt x="425" y="457"/>
                    </a:lnTo>
                    <a:lnTo>
                      <a:pt x="433" y="465"/>
                    </a:lnTo>
                    <a:lnTo>
                      <a:pt x="433" y="473"/>
                    </a:lnTo>
                    <a:lnTo>
                      <a:pt x="433" y="490"/>
                    </a:lnTo>
                    <a:lnTo>
                      <a:pt x="474" y="490"/>
                    </a:lnTo>
                    <a:lnTo>
                      <a:pt x="490" y="473"/>
                    </a:lnTo>
                    <a:lnTo>
                      <a:pt x="507" y="465"/>
                    </a:lnTo>
                    <a:lnTo>
                      <a:pt x="515" y="465"/>
                    </a:lnTo>
                    <a:lnTo>
                      <a:pt x="507" y="498"/>
                    </a:lnTo>
                    <a:lnTo>
                      <a:pt x="507" y="522"/>
                    </a:lnTo>
                    <a:lnTo>
                      <a:pt x="507" y="531"/>
                    </a:lnTo>
                    <a:lnTo>
                      <a:pt x="515" y="539"/>
                    </a:lnTo>
                    <a:lnTo>
                      <a:pt x="523" y="539"/>
                    </a:lnTo>
                    <a:lnTo>
                      <a:pt x="539" y="531"/>
                    </a:lnTo>
                    <a:lnTo>
                      <a:pt x="548" y="531"/>
                    </a:lnTo>
                    <a:close/>
                  </a:path>
                </a:pathLst>
              </a:custGeom>
              <a:solidFill>
                <a:srgbClr val="C0AB79"/>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69" name="Freeform 86"/>
              <p:cNvSpPr>
                <a:spLocks noChangeArrowheads="1"/>
              </p:cNvSpPr>
              <p:nvPr/>
            </p:nvSpPr>
            <p:spPr bwMode="auto">
              <a:xfrm>
                <a:off x="3079" y="2360"/>
                <a:ext cx="559" cy="627"/>
              </a:xfrm>
              <a:custGeom>
                <a:avLst/>
                <a:gdLst>
                  <a:gd name="T0" fmla="*/ 97 w 1519"/>
                  <a:gd name="T1" fmla="*/ 163 h 1838"/>
                  <a:gd name="T2" fmla="*/ 91 w 1519"/>
                  <a:gd name="T3" fmla="*/ 154 h 1838"/>
                  <a:gd name="T4" fmla="*/ 86 w 1519"/>
                  <a:gd name="T5" fmla="*/ 146 h 1838"/>
                  <a:gd name="T6" fmla="*/ 89 w 1519"/>
                  <a:gd name="T7" fmla="*/ 132 h 1838"/>
                  <a:gd name="T8" fmla="*/ 86 w 1519"/>
                  <a:gd name="T9" fmla="*/ 123 h 1838"/>
                  <a:gd name="T10" fmla="*/ 78 w 1519"/>
                  <a:gd name="T11" fmla="*/ 110 h 1838"/>
                  <a:gd name="T12" fmla="*/ 70 w 1519"/>
                  <a:gd name="T13" fmla="*/ 106 h 1838"/>
                  <a:gd name="T14" fmla="*/ 57 w 1519"/>
                  <a:gd name="T15" fmla="*/ 101 h 1838"/>
                  <a:gd name="T16" fmla="*/ 52 w 1519"/>
                  <a:gd name="T17" fmla="*/ 86 h 1838"/>
                  <a:gd name="T18" fmla="*/ 35 w 1519"/>
                  <a:gd name="T19" fmla="*/ 91 h 1838"/>
                  <a:gd name="T20" fmla="*/ 20 w 1519"/>
                  <a:gd name="T21" fmla="*/ 92 h 1838"/>
                  <a:gd name="T22" fmla="*/ 10 w 1519"/>
                  <a:gd name="T23" fmla="*/ 86 h 1838"/>
                  <a:gd name="T24" fmla="*/ 0 w 1519"/>
                  <a:gd name="T25" fmla="*/ 73 h 1838"/>
                  <a:gd name="T26" fmla="*/ 6 w 1519"/>
                  <a:gd name="T27" fmla="*/ 63 h 1838"/>
                  <a:gd name="T28" fmla="*/ 22 w 1519"/>
                  <a:gd name="T29" fmla="*/ 54 h 1838"/>
                  <a:gd name="T30" fmla="*/ 30 w 1519"/>
                  <a:gd name="T31" fmla="*/ 37 h 1838"/>
                  <a:gd name="T32" fmla="*/ 26 w 1519"/>
                  <a:gd name="T33" fmla="*/ 27 h 1838"/>
                  <a:gd name="T34" fmla="*/ 28 w 1519"/>
                  <a:gd name="T35" fmla="*/ 24 h 1838"/>
                  <a:gd name="T36" fmla="*/ 43 w 1519"/>
                  <a:gd name="T37" fmla="*/ 18 h 1838"/>
                  <a:gd name="T38" fmla="*/ 51 w 1519"/>
                  <a:gd name="T39" fmla="*/ 26 h 1838"/>
                  <a:gd name="T40" fmla="*/ 62 w 1519"/>
                  <a:gd name="T41" fmla="*/ 21 h 1838"/>
                  <a:gd name="T42" fmla="*/ 63 w 1519"/>
                  <a:gd name="T43" fmla="*/ 15 h 1838"/>
                  <a:gd name="T44" fmla="*/ 63 w 1519"/>
                  <a:gd name="T45" fmla="*/ 8 h 1838"/>
                  <a:gd name="T46" fmla="*/ 76 w 1519"/>
                  <a:gd name="T47" fmla="*/ 6 h 1838"/>
                  <a:gd name="T48" fmla="*/ 86 w 1519"/>
                  <a:gd name="T49" fmla="*/ 1 h 1838"/>
                  <a:gd name="T50" fmla="*/ 87 w 1519"/>
                  <a:gd name="T51" fmla="*/ 15 h 1838"/>
                  <a:gd name="T52" fmla="*/ 95 w 1519"/>
                  <a:gd name="T53" fmla="*/ 23 h 1838"/>
                  <a:gd name="T54" fmla="*/ 109 w 1519"/>
                  <a:gd name="T55" fmla="*/ 20 h 1838"/>
                  <a:gd name="T56" fmla="*/ 115 w 1519"/>
                  <a:gd name="T57" fmla="*/ 15 h 1838"/>
                  <a:gd name="T58" fmla="*/ 128 w 1519"/>
                  <a:gd name="T59" fmla="*/ 12 h 1838"/>
                  <a:gd name="T60" fmla="*/ 136 w 1519"/>
                  <a:gd name="T61" fmla="*/ 11 h 1838"/>
                  <a:gd name="T62" fmla="*/ 142 w 1519"/>
                  <a:gd name="T63" fmla="*/ 23 h 1838"/>
                  <a:gd name="T64" fmla="*/ 132 w 1519"/>
                  <a:gd name="T65" fmla="*/ 34 h 1838"/>
                  <a:gd name="T66" fmla="*/ 137 w 1519"/>
                  <a:gd name="T67" fmla="*/ 41 h 1838"/>
                  <a:gd name="T68" fmla="*/ 147 w 1519"/>
                  <a:gd name="T69" fmla="*/ 39 h 1838"/>
                  <a:gd name="T70" fmla="*/ 156 w 1519"/>
                  <a:gd name="T71" fmla="*/ 35 h 1838"/>
                  <a:gd name="T72" fmla="*/ 167 w 1519"/>
                  <a:gd name="T73" fmla="*/ 42 h 1838"/>
                  <a:gd name="T74" fmla="*/ 171 w 1519"/>
                  <a:gd name="T75" fmla="*/ 45 h 1838"/>
                  <a:gd name="T76" fmla="*/ 183 w 1519"/>
                  <a:gd name="T77" fmla="*/ 47 h 1838"/>
                  <a:gd name="T78" fmla="*/ 192 w 1519"/>
                  <a:gd name="T79" fmla="*/ 50 h 1838"/>
                  <a:gd name="T80" fmla="*/ 205 w 1519"/>
                  <a:gd name="T81" fmla="*/ 60 h 1838"/>
                  <a:gd name="T82" fmla="*/ 205 w 1519"/>
                  <a:gd name="T83" fmla="*/ 77 h 1838"/>
                  <a:gd name="T84" fmla="*/ 194 w 1519"/>
                  <a:gd name="T85" fmla="*/ 94 h 1838"/>
                  <a:gd name="T86" fmla="*/ 186 w 1519"/>
                  <a:gd name="T87" fmla="*/ 102 h 1838"/>
                  <a:gd name="T88" fmla="*/ 178 w 1519"/>
                  <a:gd name="T89" fmla="*/ 128 h 1838"/>
                  <a:gd name="T90" fmla="*/ 173 w 1519"/>
                  <a:gd name="T91" fmla="*/ 141 h 1838"/>
                  <a:gd name="T92" fmla="*/ 160 w 1519"/>
                  <a:gd name="T93" fmla="*/ 155 h 1838"/>
                  <a:gd name="T94" fmla="*/ 152 w 1519"/>
                  <a:gd name="T95" fmla="*/ 159 h 1838"/>
                  <a:gd name="T96" fmla="*/ 142 w 1519"/>
                  <a:gd name="T97" fmla="*/ 163 h 1838"/>
                  <a:gd name="T98" fmla="*/ 127 w 1519"/>
                  <a:gd name="T99" fmla="*/ 169 h 1838"/>
                  <a:gd name="T100" fmla="*/ 121 w 1519"/>
                  <a:gd name="T101" fmla="*/ 175 h 1838"/>
                  <a:gd name="T102" fmla="*/ 118 w 1519"/>
                  <a:gd name="T103" fmla="*/ 185 h 1838"/>
                  <a:gd name="T104" fmla="*/ 104 w 1519"/>
                  <a:gd name="T105" fmla="*/ 199 h 1838"/>
                  <a:gd name="T106" fmla="*/ 104 w 1519"/>
                  <a:gd name="T107" fmla="*/ 196 h 1838"/>
                  <a:gd name="T108" fmla="*/ 96 w 1519"/>
                  <a:gd name="T109" fmla="*/ 202 h 1838"/>
                  <a:gd name="T110" fmla="*/ 84 w 1519"/>
                  <a:gd name="T111" fmla="*/ 213 h 1838"/>
                  <a:gd name="T112" fmla="*/ 85 w 1519"/>
                  <a:gd name="T113" fmla="*/ 204 h 1838"/>
                  <a:gd name="T114" fmla="*/ 77 w 1519"/>
                  <a:gd name="T115" fmla="*/ 198 h 1838"/>
                  <a:gd name="T116" fmla="*/ 81 w 1519"/>
                  <a:gd name="T117" fmla="*/ 190 h 1838"/>
                  <a:gd name="T118" fmla="*/ 99 w 1519"/>
                  <a:gd name="T119" fmla="*/ 173 h 1838"/>
                  <a:gd name="T120" fmla="*/ 138 w 1519"/>
                  <a:gd name="T121" fmla="*/ 35 h 1838"/>
                  <a:gd name="T122" fmla="*/ 147 w 1519"/>
                  <a:gd name="T123" fmla="*/ 31 h 1838"/>
                  <a:gd name="T124" fmla="*/ 144 w 1519"/>
                  <a:gd name="T125" fmla="*/ 39 h 18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19" h="1838">
                    <a:moveTo>
                      <a:pt x="694" y="1487"/>
                    </a:moveTo>
                    <a:lnTo>
                      <a:pt x="702" y="1479"/>
                    </a:lnTo>
                    <a:lnTo>
                      <a:pt x="702" y="1462"/>
                    </a:lnTo>
                    <a:lnTo>
                      <a:pt x="710" y="1446"/>
                    </a:lnTo>
                    <a:lnTo>
                      <a:pt x="718" y="1430"/>
                    </a:lnTo>
                    <a:lnTo>
                      <a:pt x="735" y="1413"/>
                    </a:lnTo>
                    <a:lnTo>
                      <a:pt x="727" y="1405"/>
                    </a:lnTo>
                    <a:lnTo>
                      <a:pt x="718" y="1405"/>
                    </a:lnTo>
                    <a:lnTo>
                      <a:pt x="702" y="1413"/>
                    </a:lnTo>
                    <a:lnTo>
                      <a:pt x="694" y="1413"/>
                    </a:lnTo>
                    <a:lnTo>
                      <a:pt x="694" y="1397"/>
                    </a:lnTo>
                    <a:lnTo>
                      <a:pt x="694" y="1348"/>
                    </a:lnTo>
                    <a:lnTo>
                      <a:pt x="694" y="1340"/>
                    </a:lnTo>
                    <a:lnTo>
                      <a:pt x="686" y="1332"/>
                    </a:lnTo>
                    <a:lnTo>
                      <a:pt x="678" y="1324"/>
                    </a:lnTo>
                    <a:lnTo>
                      <a:pt x="669" y="1324"/>
                    </a:lnTo>
                    <a:lnTo>
                      <a:pt x="661" y="1332"/>
                    </a:lnTo>
                    <a:lnTo>
                      <a:pt x="653" y="1332"/>
                    </a:lnTo>
                    <a:lnTo>
                      <a:pt x="637" y="1332"/>
                    </a:lnTo>
                    <a:lnTo>
                      <a:pt x="620" y="1324"/>
                    </a:lnTo>
                    <a:lnTo>
                      <a:pt x="620" y="1307"/>
                    </a:lnTo>
                    <a:lnTo>
                      <a:pt x="629" y="1299"/>
                    </a:lnTo>
                    <a:lnTo>
                      <a:pt x="629" y="1275"/>
                    </a:lnTo>
                    <a:lnTo>
                      <a:pt x="637" y="1258"/>
                    </a:lnTo>
                    <a:lnTo>
                      <a:pt x="629" y="1242"/>
                    </a:lnTo>
                    <a:lnTo>
                      <a:pt x="629" y="1226"/>
                    </a:lnTo>
                    <a:lnTo>
                      <a:pt x="629" y="1217"/>
                    </a:lnTo>
                    <a:lnTo>
                      <a:pt x="637" y="1201"/>
                    </a:lnTo>
                    <a:lnTo>
                      <a:pt x="645" y="1185"/>
                    </a:lnTo>
                    <a:lnTo>
                      <a:pt x="653" y="1168"/>
                    </a:lnTo>
                    <a:lnTo>
                      <a:pt x="661" y="1144"/>
                    </a:lnTo>
                    <a:lnTo>
                      <a:pt x="661" y="1136"/>
                    </a:lnTo>
                    <a:lnTo>
                      <a:pt x="661" y="1119"/>
                    </a:lnTo>
                    <a:lnTo>
                      <a:pt x="653" y="1111"/>
                    </a:lnTo>
                    <a:lnTo>
                      <a:pt x="645" y="1103"/>
                    </a:lnTo>
                    <a:lnTo>
                      <a:pt x="637" y="1095"/>
                    </a:lnTo>
                    <a:lnTo>
                      <a:pt x="637" y="1079"/>
                    </a:lnTo>
                    <a:lnTo>
                      <a:pt x="645" y="1062"/>
                    </a:lnTo>
                    <a:lnTo>
                      <a:pt x="645" y="1054"/>
                    </a:lnTo>
                    <a:lnTo>
                      <a:pt x="637" y="1054"/>
                    </a:lnTo>
                    <a:lnTo>
                      <a:pt x="604" y="1054"/>
                    </a:lnTo>
                    <a:lnTo>
                      <a:pt x="596" y="1054"/>
                    </a:lnTo>
                    <a:lnTo>
                      <a:pt x="580" y="1054"/>
                    </a:lnTo>
                    <a:lnTo>
                      <a:pt x="571" y="1054"/>
                    </a:lnTo>
                    <a:lnTo>
                      <a:pt x="571" y="1030"/>
                    </a:lnTo>
                    <a:lnTo>
                      <a:pt x="580" y="989"/>
                    </a:lnTo>
                    <a:lnTo>
                      <a:pt x="580" y="972"/>
                    </a:lnTo>
                    <a:lnTo>
                      <a:pt x="580" y="948"/>
                    </a:lnTo>
                    <a:lnTo>
                      <a:pt x="580" y="940"/>
                    </a:lnTo>
                    <a:lnTo>
                      <a:pt x="580" y="932"/>
                    </a:lnTo>
                    <a:lnTo>
                      <a:pt x="571" y="932"/>
                    </a:lnTo>
                    <a:lnTo>
                      <a:pt x="563" y="923"/>
                    </a:lnTo>
                    <a:lnTo>
                      <a:pt x="547" y="923"/>
                    </a:lnTo>
                    <a:lnTo>
                      <a:pt x="531" y="923"/>
                    </a:lnTo>
                    <a:lnTo>
                      <a:pt x="522" y="923"/>
                    </a:lnTo>
                    <a:lnTo>
                      <a:pt x="514" y="915"/>
                    </a:lnTo>
                    <a:lnTo>
                      <a:pt x="514" y="899"/>
                    </a:lnTo>
                    <a:lnTo>
                      <a:pt x="490" y="899"/>
                    </a:lnTo>
                    <a:lnTo>
                      <a:pt x="473" y="883"/>
                    </a:lnTo>
                    <a:lnTo>
                      <a:pt x="465" y="874"/>
                    </a:lnTo>
                    <a:lnTo>
                      <a:pt x="449" y="874"/>
                    </a:lnTo>
                    <a:lnTo>
                      <a:pt x="441" y="874"/>
                    </a:lnTo>
                    <a:lnTo>
                      <a:pt x="424" y="874"/>
                    </a:lnTo>
                    <a:lnTo>
                      <a:pt x="424" y="866"/>
                    </a:lnTo>
                    <a:lnTo>
                      <a:pt x="400" y="850"/>
                    </a:lnTo>
                    <a:lnTo>
                      <a:pt x="384" y="825"/>
                    </a:lnTo>
                    <a:lnTo>
                      <a:pt x="384" y="817"/>
                    </a:lnTo>
                    <a:lnTo>
                      <a:pt x="384" y="801"/>
                    </a:lnTo>
                    <a:lnTo>
                      <a:pt x="384" y="784"/>
                    </a:lnTo>
                    <a:lnTo>
                      <a:pt x="384" y="768"/>
                    </a:lnTo>
                    <a:lnTo>
                      <a:pt x="384" y="752"/>
                    </a:lnTo>
                    <a:lnTo>
                      <a:pt x="384" y="735"/>
                    </a:lnTo>
                    <a:lnTo>
                      <a:pt x="359" y="735"/>
                    </a:lnTo>
                    <a:lnTo>
                      <a:pt x="343" y="744"/>
                    </a:lnTo>
                    <a:lnTo>
                      <a:pt x="335" y="744"/>
                    </a:lnTo>
                    <a:lnTo>
                      <a:pt x="318" y="752"/>
                    </a:lnTo>
                    <a:lnTo>
                      <a:pt x="286" y="776"/>
                    </a:lnTo>
                    <a:lnTo>
                      <a:pt x="277" y="784"/>
                    </a:lnTo>
                    <a:lnTo>
                      <a:pt x="269" y="784"/>
                    </a:lnTo>
                    <a:lnTo>
                      <a:pt x="261" y="784"/>
                    </a:lnTo>
                    <a:lnTo>
                      <a:pt x="237" y="801"/>
                    </a:lnTo>
                    <a:lnTo>
                      <a:pt x="228" y="801"/>
                    </a:lnTo>
                    <a:lnTo>
                      <a:pt x="212" y="793"/>
                    </a:lnTo>
                    <a:lnTo>
                      <a:pt x="188" y="793"/>
                    </a:lnTo>
                    <a:lnTo>
                      <a:pt x="179" y="793"/>
                    </a:lnTo>
                    <a:lnTo>
                      <a:pt x="163" y="801"/>
                    </a:lnTo>
                    <a:lnTo>
                      <a:pt x="155" y="801"/>
                    </a:lnTo>
                    <a:lnTo>
                      <a:pt x="147" y="793"/>
                    </a:lnTo>
                    <a:lnTo>
                      <a:pt x="147" y="784"/>
                    </a:lnTo>
                    <a:lnTo>
                      <a:pt x="147" y="760"/>
                    </a:lnTo>
                    <a:lnTo>
                      <a:pt x="155" y="727"/>
                    </a:lnTo>
                    <a:lnTo>
                      <a:pt x="147" y="727"/>
                    </a:lnTo>
                    <a:lnTo>
                      <a:pt x="130" y="735"/>
                    </a:lnTo>
                    <a:lnTo>
                      <a:pt x="114" y="752"/>
                    </a:lnTo>
                    <a:lnTo>
                      <a:pt x="73" y="752"/>
                    </a:lnTo>
                    <a:lnTo>
                      <a:pt x="73" y="735"/>
                    </a:lnTo>
                    <a:lnTo>
                      <a:pt x="73" y="727"/>
                    </a:lnTo>
                    <a:lnTo>
                      <a:pt x="65" y="719"/>
                    </a:lnTo>
                    <a:lnTo>
                      <a:pt x="57" y="719"/>
                    </a:lnTo>
                    <a:lnTo>
                      <a:pt x="32" y="719"/>
                    </a:lnTo>
                    <a:lnTo>
                      <a:pt x="41" y="711"/>
                    </a:lnTo>
                    <a:lnTo>
                      <a:pt x="41" y="703"/>
                    </a:lnTo>
                    <a:lnTo>
                      <a:pt x="16" y="654"/>
                    </a:lnTo>
                    <a:lnTo>
                      <a:pt x="0" y="629"/>
                    </a:lnTo>
                    <a:lnTo>
                      <a:pt x="0" y="621"/>
                    </a:lnTo>
                    <a:lnTo>
                      <a:pt x="8" y="605"/>
                    </a:lnTo>
                    <a:lnTo>
                      <a:pt x="16" y="597"/>
                    </a:lnTo>
                    <a:lnTo>
                      <a:pt x="24" y="588"/>
                    </a:lnTo>
                    <a:lnTo>
                      <a:pt x="41" y="580"/>
                    </a:lnTo>
                    <a:lnTo>
                      <a:pt x="41" y="572"/>
                    </a:lnTo>
                    <a:lnTo>
                      <a:pt x="32" y="556"/>
                    </a:lnTo>
                    <a:lnTo>
                      <a:pt x="41" y="539"/>
                    </a:lnTo>
                    <a:lnTo>
                      <a:pt x="57" y="507"/>
                    </a:lnTo>
                    <a:lnTo>
                      <a:pt x="65" y="507"/>
                    </a:lnTo>
                    <a:lnTo>
                      <a:pt x="81" y="499"/>
                    </a:lnTo>
                    <a:lnTo>
                      <a:pt x="122" y="482"/>
                    </a:lnTo>
                    <a:lnTo>
                      <a:pt x="130" y="482"/>
                    </a:lnTo>
                    <a:lnTo>
                      <a:pt x="139" y="482"/>
                    </a:lnTo>
                    <a:lnTo>
                      <a:pt x="155" y="466"/>
                    </a:lnTo>
                    <a:lnTo>
                      <a:pt x="163" y="466"/>
                    </a:lnTo>
                    <a:lnTo>
                      <a:pt x="171" y="466"/>
                    </a:lnTo>
                    <a:lnTo>
                      <a:pt x="188" y="474"/>
                    </a:lnTo>
                    <a:lnTo>
                      <a:pt x="196" y="474"/>
                    </a:lnTo>
                    <a:lnTo>
                      <a:pt x="196" y="466"/>
                    </a:lnTo>
                    <a:lnTo>
                      <a:pt x="196" y="458"/>
                    </a:lnTo>
                    <a:lnTo>
                      <a:pt x="196" y="450"/>
                    </a:lnTo>
                    <a:lnTo>
                      <a:pt x="212" y="352"/>
                    </a:lnTo>
                    <a:lnTo>
                      <a:pt x="220" y="319"/>
                    </a:lnTo>
                    <a:lnTo>
                      <a:pt x="212" y="303"/>
                    </a:lnTo>
                    <a:lnTo>
                      <a:pt x="212" y="286"/>
                    </a:lnTo>
                    <a:lnTo>
                      <a:pt x="212" y="278"/>
                    </a:lnTo>
                    <a:lnTo>
                      <a:pt x="196" y="270"/>
                    </a:lnTo>
                    <a:lnTo>
                      <a:pt x="188" y="270"/>
                    </a:lnTo>
                    <a:lnTo>
                      <a:pt x="188" y="254"/>
                    </a:lnTo>
                    <a:lnTo>
                      <a:pt x="188" y="229"/>
                    </a:lnTo>
                    <a:lnTo>
                      <a:pt x="196" y="229"/>
                    </a:lnTo>
                    <a:lnTo>
                      <a:pt x="204" y="229"/>
                    </a:lnTo>
                    <a:lnTo>
                      <a:pt x="220" y="229"/>
                    </a:lnTo>
                    <a:lnTo>
                      <a:pt x="228" y="229"/>
                    </a:lnTo>
                    <a:lnTo>
                      <a:pt x="237" y="229"/>
                    </a:lnTo>
                    <a:lnTo>
                      <a:pt x="237" y="221"/>
                    </a:lnTo>
                    <a:lnTo>
                      <a:pt x="228" y="213"/>
                    </a:lnTo>
                    <a:lnTo>
                      <a:pt x="220" y="213"/>
                    </a:lnTo>
                    <a:lnTo>
                      <a:pt x="204" y="205"/>
                    </a:lnTo>
                    <a:lnTo>
                      <a:pt x="204" y="180"/>
                    </a:lnTo>
                    <a:lnTo>
                      <a:pt x="204" y="172"/>
                    </a:lnTo>
                    <a:lnTo>
                      <a:pt x="212" y="172"/>
                    </a:lnTo>
                    <a:lnTo>
                      <a:pt x="269" y="180"/>
                    </a:lnTo>
                    <a:lnTo>
                      <a:pt x="286" y="180"/>
                    </a:lnTo>
                    <a:lnTo>
                      <a:pt x="294" y="172"/>
                    </a:lnTo>
                    <a:lnTo>
                      <a:pt x="310" y="164"/>
                    </a:lnTo>
                    <a:lnTo>
                      <a:pt x="318" y="155"/>
                    </a:lnTo>
                    <a:lnTo>
                      <a:pt x="326" y="164"/>
                    </a:lnTo>
                    <a:lnTo>
                      <a:pt x="326" y="188"/>
                    </a:lnTo>
                    <a:lnTo>
                      <a:pt x="326" y="196"/>
                    </a:lnTo>
                    <a:lnTo>
                      <a:pt x="335" y="205"/>
                    </a:lnTo>
                    <a:lnTo>
                      <a:pt x="343" y="205"/>
                    </a:lnTo>
                    <a:lnTo>
                      <a:pt x="359" y="221"/>
                    </a:lnTo>
                    <a:lnTo>
                      <a:pt x="367" y="221"/>
                    </a:lnTo>
                    <a:lnTo>
                      <a:pt x="375" y="221"/>
                    </a:lnTo>
                    <a:lnTo>
                      <a:pt x="392" y="205"/>
                    </a:lnTo>
                    <a:lnTo>
                      <a:pt x="392" y="213"/>
                    </a:lnTo>
                    <a:lnTo>
                      <a:pt x="400" y="229"/>
                    </a:lnTo>
                    <a:lnTo>
                      <a:pt x="416" y="213"/>
                    </a:lnTo>
                    <a:lnTo>
                      <a:pt x="433" y="196"/>
                    </a:lnTo>
                    <a:lnTo>
                      <a:pt x="441" y="188"/>
                    </a:lnTo>
                    <a:lnTo>
                      <a:pt x="457" y="188"/>
                    </a:lnTo>
                    <a:lnTo>
                      <a:pt x="457" y="180"/>
                    </a:lnTo>
                    <a:lnTo>
                      <a:pt x="465" y="164"/>
                    </a:lnTo>
                    <a:lnTo>
                      <a:pt x="482" y="164"/>
                    </a:lnTo>
                    <a:lnTo>
                      <a:pt x="490" y="155"/>
                    </a:lnTo>
                    <a:lnTo>
                      <a:pt x="498" y="147"/>
                    </a:lnTo>
                    <a:lnTo>
                      <a:pt x="490" y="139"/>
                    </a:lnTo>
                    <a:lnTo>
                      <a:pt x="482" y="139"/>
                    </a:lnTo>
                    <a:lnTo>
                      <a:pt x="465" y="139"/>
                    </a:lnTo>
                    <a:lnTo>
                      <a:pt x="465" y="131"/>
                    </a:lnTo>
                    <a:lnTo>
                      <a:pt x="457" y="123"/>
                    </a:lnTo>
                    <a:lnTo>
                      <a:pt x="457" y="90"/>
                    </a:lnTo>
                    <a:lnTo>
                      <a:pt x="449" y="74"/>
                    </a:lnTo>
                    <a:lnTo>
                      <a:pt x="433" y="57"/>
                    </a:lnTo>
                    <a:lnTo>
                      <a:pt x="433" y="49"/>
                    </a:lnTo>
                    <a:lnTo>
                      <a:pt x="441" y="57"/>
                    </a:lnTo>
                    <a:lnTo>
                      <a:pt x="457" y="66"/>
                    </a:lnTo>
                    <a:lnTo>
                      <a:pt x="465" y="66"/>
                    </a:lnTo>
                    <a:lnTo>
                      <a:pt x="490" y="66"/>
                    </a:lnTo>
                    <a:lnTo>
                      <a:pt x="498" y="66"/>
                    </a:lnTo>
                    <a:lnTo>
                      <a:pt x="514" y="82"/>
                    </a:lnTo>
                    <a:lnTo>
                      <a:pt x="522" y="57"/>
                    </a:lnTo>
                    <a:lnTo>
                      <a:pt x="531" y="57"/>
                    </a:lnTo>
                    <a:lnTo>
                      <a:pt x="539" y="57"/>
                    </a:lnTo>
                    <a:lnTo>
                      <a:pt x="547" y="49"/>
                    </a:lnTo>
                    <a:lnTo>
                      <a:pt x="563" y="49"/>
                    </a:lnTo>
                    <a:lnTo>
                      <a:pt x="596" y="25"/>
                    </a:lnTo>
                    <a:lnTo>
                      <a:pt x="604" y="17"/>
                    </a:lnTo>
                    <a:lnTo>
                      <a:pt x="612" y="8"/>
                    </a:lnTo>
                    <a:lnTo>
                      <a:pt x="604" y="8"/>
                    </a:lnTo>
                    <a:lnTo>
                      <a:pt x="612" y="0"/>
                    </a:lnTo>
                    <a:lnTo>
                      <a:pt x="620" y="0"/>
                    </a:lnTo>
                    <a:lnTo>
                      <a:pt x="629" y="0"/>
                    </a:lnTo>
                    <a:lnTo>
                      <a:pt x="637" y="8"/>
                    </a:lnTo>
                    <a:lnTo>
                      <a:pt x="629" y="33"/>
                    </a:lnTo>
                    <a:lnTo>
                      <a:pt x="637" y="33"/>
                    </a:lnTo>
                    <a:lnTo>
                      <a:pt x="645" y="41"/>
                    </a:lnTo>
                    <a:lnTo>
                      <a:pt x="653" y="57"/>
                    </a:lnTo>
                    <a:lnTo>
                      <a:pt x="653" y="66"/>
                    </a:lnTo>
                    <a:lnTo>
                      <a:pt x="645" y="98"/>
                    </a:lnTo>
                    <a:lnTo>
                      <a:pt x="637" y="123"/>
                    </a:lnTo>
                    <a:lnTo>
                      <a:pt x="645" y="131"/>
                    </a:lnTo>
                    <a:lnTo>
                      <a:pt x="645" y="139"/>
                    </a:lnTo>
                    <a:lnTo>
                      <a:pt x="653" y="147"/>
                    </a:lnTo>
                    <a:lnTo>
                      <a:pt x="645" y="155"/>
                    </a:lnTo>
                    <a:lnTo>
                      <a:pt x="645" y="164"/>
                    </a:lnTo>
                    <a:lnTo>
                      <a:pt x="653" y="172"/>
                    </a:lnTo>
                    <a:lnTo>
                      <a:pt x="669" y="188"/>
                    </a:lnTo>
                    <a:lnTo>
                      <a:pt x="686" y="196"/>
                    </a:lnTo>
                    <a:lnTo>
                      <a:pt x="702" y="196"/>
                    </a:lnTo>
                    <a:lnTo>
                      <a:pt x="710" y="188"/>
                    </a:lnTo>
                    <a:lnTo>
                      <a:pt x="718" y="180"/>
                    </a:lnTo>
                    <a:lnTo>
                      <a:pt x="743" y="172"/>
                    </a:lnTo>
                    <a:lnTo>
                      <a:pt x="759" y="164"/>
                    </a:lnTo>
                    <a:lnTo>
                      <a:pt x="776" y="164"/>
                    </a:lnTo>
                    <a:lnTo>
                      <a:pt x="784" y="164"/>
                    </a:lnTo>
                    <a:lnTo>
                      <a:pt x="800" y="172"/>
                    </a:lnTo>
                    <a:lnTo>
                      <a:pt x="808" y="172"/>
                    </a:lnTo>
                    <a:lnTo>
                      <a:pt x="800" y="147"/>
                    </a:lnTo>
                    <a:lnTo>
                      <a:pt x="800" y="139"/>
                    </a:lnTo>
                    <a:lnTo>
                      <a:pt x="808" y="139"/>
                    </a:lnTo>
                    <a:lnTo>
                      <a:pt x="816" y="139"/>
                    </a:lnTo>
                    <a:lnTo>
                      <a:pt x="825" y="139"/>
                    </a:lnTo>
                    <a:lnTo>
                      <a:pt x="833" y="139"/>
                    </a:lnTo>
                    <a:lnTo>
                      <a:pt x="841" y="131"/>
                    </a:lnTo>
                    <a:lnTo>
                      <a:pt x="849" y="131"/>
                    </a:lnTo>
                    <a:lnTo>
                      <a:pt x="865" y="147"/>
                    </a:lnTo>
                    <a:lnTo>
                      <a:pt x="882" y="155"/>
                    </a:lnTo>
                    <a:lnTo>
                      <a:pt x="898" y="139"/>
                    </a:lnTo>
                    <a:lnTo>
                      <a:pt x="923" y="155"/>
                    </a:lnTo>
                    <a:lnTo>
                      <a:pt x="931" y="155"/>
                    </a:lnTo>
                    <a:lnTo>
                      <a:pt x="931" y="147"/>
                    </a:lnTo>
                    <a:lnTo>
                      <a:pt x="939" y="131"/>
                    </a:lnTo>
                    <a:lnTo>
                      <a:pt x="947" y="106"/>
                    </a:lnTo>
                    <a:lnTo>
                      <a:pt x="955" y="90"/>
                    </a:lnTo>
                    <a:lnTo>
                      <a:pt x="972" y="57"/>
                    </a:lnTo>
                    <a:lnTo>
                      <a:pt x="972" y="49"/>
                    </a:lnTo>
                    <a:lnTo>
                      <a:pt x="980" y="41"/>
                    </a:lnTo>
                    <a:lnTo>
                      <a:pt x="988" y="41"/>
                    </a:lnTo>
                    <a:lnTo>
                      <a:pt x="988" y="57"/>
                    </a:lnTo>
                    <a:lnTo>
                      <a:pt x="996" y="74"/>
                    </a:lnTo>
                    <a:lnTo>
                      <a:pt x="1004" y="98"/>
                    </a:lnTo>
                    <a:lnTo>
                      <a:pt x="1004" y="115"/>
                    </a:lnTo>
                    <a:lnTo>
                      <a:pt x="1012" y="147"/>
                    </a:lnTo>
                    <a:lnTo>
                      <a:pt x="1021" y="155"/>
                    </a:lnTo>
                    <a:lnTo>
                      <a:pt x="1021" y="164"/>
                    </a:lnTo>
                    <a:lnTo>
                      <a:pt x="1037" y="172"/>
                    </a:lnTo>
                    <a:lnTo>
                      <a:pt x="1045" y="180"/>
                    </a:lnTo>
                    <a:lnTo>
                      <a:pt x="1045" y="188"/>
                    </a:lnTo>
                    <a:lnTo>
                      <a:pt x="1045" y="196"/>
                    </a:lnTo>
                    <a:lnTo>
                      <a:pt x="1037" y="205"/>
                    </a:lnTo>
                    <a:lnTo>
                      <a:pt x="1021" y="237"/>
                    </a:lnTo>
                    <a:lnTo>
                      <a:pt x="1012" y="245"/>
                    </a:lnTo>
                    <a:lnTo>
                      <a:pt x="1004" y="254"/>
                    </a:lnTo>
                    <a:lnTo>
                      <a:pt x="996" y="254"/>
                    </a:lnTo>
                    <a:lnTo>
                      <a:pt x="996" y="262"/>
                    </a:lnTo>
                    <a:lnTo>
                      <a:pt x="980" y="278"/>
                    </a:lnTo>
                    <a:lnTo>
                      <a:pt x="972" y="294"/>
                    </a:lnTo>
                    <a:lnTo>
                      <a:pt x="963" y="319"/>
                    </a:lnTo>
                    <a:lnTo>
                      <a:pt x="955" y="327"/>
                    </a:lnTo>
                    <a:lnTo>
                      <a:pt x="963" y="335"/>
                    </a:lnTo>
                    <a:lnTo>
                      <a:pt x="972" y="335"/>
                    </a:lnTo>
                    <a:lnTo>
                      <a:pt x="980" y="327"/>
                    </a:lnTo>
                    <a:lnTo>
                      <a:pt x="1004" y="311"/>
                    </a:lnTo>
                    <a:lnTo>
                      <a:pt x="1004" y="327"/>
                    </a:lnTo>
                    <a:lnTo>
                      <a:pt x="1012" y="352"/>
                    </a:lnTo>
                    <a:lnTo>
                      <a:pt x="1021" y="352"/>
                    </a:lnTo>
                    <a:lnTo>
                      <a:pt x="1045" y="352"/>
                    </a:lnTo>
                    <a:lnTo>
                      <a:pt x="1053" y="352"/>
                    </a:lnTo>
                    <a:lnTo>
                      <a:pt x="1070" y="343"/>
                    </a:lnTo>
                    <a:lnTo>
                      <a:pt x="1061" y="360"/>
                    </a:lnTo>
                    <a:lnTo>
                      <a:pt x="1061" y="376"/>
                    </a:lnTo>
                    <a:lnTo>
                      <a:pt x="1070" y="360"/>
                    </a:lnTo>
                    <a:lnTo>
                      <a:pt x="1086" y="335"/>
                    </a:lnTo>
                    <a:lnTo>
                      <a:pt x="1094" y="335"/>
                    </a:lnTo>
                    <a:lnTo>
                      <a:pt x="1102" y="327"/>
                    </a:lnTo>
                    <a:lnTo>
                      <a:pt x="1110" y="303"/>
                    </a:lnTo>
                    <a:lnTo>
                      <a:pt x="1110" y="294"/>
                    </a:lnTo>
                    <a:lnTo>
                      <a:pt x="1119" y="294"/>
                    </a:lnTo>
                    <a:lnTo>
                      <a:pt x="1135" y="294"/>
                    </a:lnTo>
                    <a:lnTo>
                      <a:pt x="1143" y="286"/>
                    </a:lnTo>
                    <a:lnTo>
                      <a:pt x="1151" y="303"/>
                    </a:lnTo>
                    <a:lnTo>
                      <a:pt x="1168" y="311"/>
                    </a:lnTo>
                    <a:lnTo>
                      <a:pt x="1184" y="311"/>
                    </a:lnTo>
                    <a:lnTo>
                      <a:pt x="1200" y="327"/>
                    </a:lnTo>
                    <a:lnTo>
                      <a:pt x="1208" y="343"/>
                    </a:lnTo>
                    <a:lnTo>
                      <a:pt x="1217" y="335"/>
                    </a:lnTo>
                    <a:lnTo>
                      <a:pt x="1225" y="335"/>
                    </a:lnTo>
                    <a:lnTo>
                      <a:pt x="1225" y="343"/>
                    </a:lnTo>
                    <a:lnTo>
                      <a:pt x="1233" y="360"/>
                    </a:lnTo>
                    <a:lnTo>
                      <a:pt x="1241" y="368"/>
                    </a:lnTo>
                    <a:lnTo>
                      <a:pt x="1241" y="376"/>
                    </a:lnTo>
                    <a:lnTo>
                      <a:pt x="1233" y="384"/>
                    </a:lnTo>
                    <a:lnTo>
                      <a:pt x="1233" y="392"/>
                    </a:lnTo>
                    <a:lnTo>
                      <a:pt x="1233" y="401"/>
                    </a:lnTo>
                    <a:lnTo>
                      <a:pt x="1233" y="409"/>
                    </a:lnTo>
                    <a:lnTo>
                      <a:pt x="1249" y="392"/>
                    </a:lnTo>
                    <a:lnTo>
                      <a:pt x="1266" y="384"/>
                    </a:lnTo>
                    <a:lnTo>
                      <a:pt x="1274" y="376"/>
                    </a:lnTo>
                    <a:lnTo>
                      <a:pt x="1282" y="376"/>
                    </a:lnTo>
                    <a:lnTo>
                      <a:pt x="1290" y="376"/>
                    </a:lnTo>
                    <a:lnTo>
                      <a:pt x="1298" y="384"/>
                    </a:lnTo>
                    <a:lnTo>
                      <a:pt x="1315" y="392"/>
                    </a:lnTo>
                    <a:lnTo>
                      <a:pt x="1315" y="401"/>
                    </a:lnTo>
                    <a:lnTo>
                      <a:pt x="1331" y="401"/>
                    </a:lnTo>
                    <a:lnTo>
                      <a:pt x="1347" y="401"/>
                    </a:lnTo>
                    <a:lnTo>
                      <a:pt x="1355" y="401"/>
                    </a:lnTo>
                    <a:lnTo>
                      <a:pt x="1364" y="401"/>
                    </a:lnTo>
                    <a:lnTo>
                      <a:pt x="1372" y="401"/>
                    </a:lnTo>
                    <a:lnTo>
                      <a:pt x="1380" y="401"/>
                    </a:lnTo>
                    <a:lnTo>
                      <a:pt x="1396" y="409"/>
                    </a:lnTo>
                    <a:lnTo>
                      <a:pt x="1404" y="417"/>
                    </a:lnTo>
                    <a:lnTo>
                      <a:pt x="1413" y="425"/>
                    </a:lnTo>
                    <a:lnTo>
                      <a:pt x="1421" y="433"/>
                    </a:lnTo>
                    <a:lnTo>
                      <a:pt x="1445" y="466"/>
                    </a:lnTo>
                    <a:lnTo>
                      <a:pt x="1453" y="482"/>
                    </a:lnTo>
                    <a:lnTo>
                      <a:pt x="1462" y="490"/>
                    </a:lnTo>
                    <a:lnTo>
                      <a:pt x="1470" y="499"/>
                    </a:lnTo>
                    <a:lnTo>
                      <a:pt x="1470" y="507"/>
                    </a:lnTo>
                    <a:lnTo>
                      <a:pt x="1486" y="507"/>
                    </a:lnTo>
                    <a:lnTo>
                      <a:pt x="1502" y="515"/>
                    </a:lnTo>
                    <a:lnTo>
                      <a:pt x="1511" y="515"/>
                    </a:lnTo>
                    <a:lnTo>
                      <a:pt x="1519" y="515"/>
                    </a:lnTo>
                    <a:lnTo>
                      <a:pt x="1519" y="523"/>
                    </a:lnTo>
                    <a:lnTo>
                      <a:pt x="1519" y="539"/>
                    </a:lnTo>
                    <a:lnTo>
                      <a:pt x="1519" y="588"/>
                    </a:lnTo>
                    <a:lnTo>
                      <a:pt x="1519" y="613"/>
                    </a:lnTo>
                    <a:lnTo>
                      <a:pt x="1519" y="629"/>
                    </a:lnTo>
                    <a:lnTo>
                      <a:pt x="1519" y="646"/>
                    </a:lnTo>
                    <a:lnTo>
                      <a:pt x="1511" y="662"/>
                    </a:lnTo>
                    <a:lnTo>
                      <a:pt x="1511" y="686"/>
                    </a:lnTo>
                    <a:lnTo>
                      <a:pt x="1494" y="711"/>
                    </a:lnTo>
                    <a:lnTo>
                      <a:pt x="1486" y="727"/>
                    </a:lnTo>
                    <a:lnTo>
                      <a:pt x="1470" y="760"/>
                    </a:lnTo>
                    <a:lnTo>
                      <a:pt x="1445" y="784"/>
                    </a:lnTo>
                    <a:lnTo>
                      <a:pt x="1437" y="793"/>
                    </a:lnTo>
                    <a:lnTo>
                      <a:pt x="1429" y="801"/>
                    </a:lnTo>
                    <a:lnTo>
                      <a:pt x="1429" y="809"/>
                    </a:lnTo>
                    <a:lnTo>
                      <a:pt x="1421" y="817"/>
                    </a:lnTo>
                    <a:lnTo>
                      <a:pt x="1413" y="842"/>
                    </a:lnTo>
                    <a:lnTo>
                      <a:pt x="1404" y="866"/>
                    </a:lnTo>
                    <a:lnTo>
                      <a:pt x="1388" y="891"/>
                    </a:lnTo>
                    <a:lnTo>
                      <a:pt x="1380" y="891"/>
                    </a:lnTo>
                    <a:lnTo>
                      <a:pt x="1380" y="883"/>
                    </a:lnTo>
                    <a:lnTo>
                      <a:pt x="1380" y="874"/>
                    </a:lnTo>
                    <a:lnTo>
                      <a:pt x="1372" y="874"/>
                    </a:lnTo>
                    <a:lnTo>
                      <a:pt x="1372" y="891"/>
                    </a:lnTo>
                    <a:lnTo>
                      <a:pt x="1355" y="932"/>
                    </a:lnTo>
                    <a:lnTo>
                      <a:pt x="1347" y="948"/>
                    </a:lnTo>
                    <a:lnTo>
                      <a:pt x="1347" y="956"/>
                    </a:lnTo>
                    <a:lnTo>
                      <a:pt x="1339" y="1013"/>
                    </a:lnTo>
                    <a:lnTo>
                      <a:pt x="1339" y="1038"/>
                    </a:lnTo>
                    <a:lnTo>
                      <a:pt x="1315" y="1095"/>
                    </a:lnTo>
                    <a:lnTo>
                      <a:pt x="1315" y="1103"/>
                    </a:lnTo>
                    <a:lnTo>
                      <a:pt x="1306" y="1119"/>
                    </a:lnTo>
                    <a:lnTo>
                      <a:pt x="1315" y="1119"/>
                    </a:lnTo>
                    <a:lnTo>
                      <a:pt x="1298" y="1136"/>
                    </a:lnTo>
                    <a:lnTo>
                      <a:pt x="1290" y="1144"/>
                    </a:lnTo>
                    <a:lnTo>
                      <a:pt x="1282" y="1160"/>
                    </a:lnTo>
                    <a:lnTo>
                      <a:pt x="1282" y="1168"/>
                    </a:lnTo>
                    <a:lnTo>
                      <a:pt x="1274" y="1201"/>
                    </a:lnTo>
                    <a:lnTo>
                      <a:pt x="1274" y="1209"/>
                    </a:lnTo>
                    <a:lnTo>
                      <a:pt x="1266" y="1209"/>
                    </a:lnTo>
                    <a:lnTo>
                      <a:pt x="1257" y="1226"/>
                    </a:lnTo>
                    <a:lnTo>
                      <a:pt x="1233" y="1258"/>
                    </a:lnTo>
                    <a:lnTo>
                      <a:pt x="1217" y="1283"/>
                    </a:lnTo>
                    <a:lnTo>
                      <a:pt x="1208" y="1299"/>
                    </a:lnTo>
                    <a:lnTo>
                      <a:pt x="1200" y="1299"/>
                    </a:lnTo>
                    <a:lnTo>
                      <a:pt x="1200" y="1324"/>
                    </a:lnTo>
                    <a:lnTo>
                      <a:pt x="1184" y="1332"/>
                    </a:lnTo>
                    <a:lnTo>
                      <a:pt x="1176" y="1332"/>
                    </a:lnTo>
                    <a:lnTo>
                      <a:pt x="1168" y="1340"/>
                    </a:lnTo>
                    <a:lnTo>
                      <a:pt x="1159" y="1356"/>
                    </a:lnTo>
                    <a:lnTo>
                      <a:pt x="1159" y="1364"/>
                    </a:lnTo>
                    <a:lnTo>
                      <a:pt x="1151" y="1364"/>
                    </a:lnTo>
                    <a:lnTo>
                      <a:pt x="1143" y="1364"/>
                    </a:lnTo>
                    <a:lnTo>
                      <a:pt x="1127" y="1364"/>
                    </a:lnTo>
                    <a:lnTo>
                      <a:pt x="1119" y="1364"/>
                    </a:lnTo>
                    <a:lnTo>
                      <a:pt x="1110" y="1364"/>
                    </a:lnTo>
                    <a:lnTo>
                      <a:pt x="1102" y="1364"/>
                    </a:lnTo>
                    <a:lnTo>
                      <a:pt x="1086" y="1364"/>
                    </a:lnTo>
                    <a:lnTo>
                      <a:pt x="1078" y="1364"/>
                    </a:lnTo>
                    <a:lnTo>
                      <a:pt x="1070" y="1373"/>
                    </a:lnTo>
                    <a:lnTo>
                      <a:pt x="1061" y="1381"/>
                    </a:lnTo>
                    <a:lnTo>
                      <a:pt x="1053" y="1389"/>
                    </a:lnTo>
                    <a:lnTo>
                      <a:pt x="1045" y="1397"/>
                    </a:lnTo>
                    <a:lnTo>
                      <a:pt x="1037" y="1405"/>
                    </a:lnTo>
                    <a:lnTo>
                      <a:pt x="1029" y="1397"/>
                    </a:lnTo>
                    <a:lnTo>
                      <a:pt x="1021" y="1397"/>
                    </a:lnTo>
                    <a:lnTo>
                      <a:pt x="1012" y="1405"/>
                    </a:lnTo>
                    <a:lnTo>
                      <a:pt x="980" y="1430"/>
                    </a:lnTo>
                    <a:lnTo>
                      <a:pt x="963" y="1438"/>
                    </a:lnTo>
                    <a:lnTo>
                      <a:pt x="955" y="1446"/>
                    </a:lnTo>
                    <a:lnTo>
                      <a:pt x="939" y="1454"/>
                    </a:lnTo>
                    <a:lnTo>
                      <a:pt x="931" y="1471"/>
                    </a:lnTo>
                    <a:lnTo>
                      <a:pt x="923" y="1471"/>
                    </a:lnTo>
                    <a:lnTo>
                      <a:pt x="914" y="1471"/>
                    </a:lnTo>
                    <a:lnTo>
                      <a:pt x="906" y="1471"/>
                    </a:lnTo>
                    <a:lnTo>
                      <a:pt x="906" y="1479"/>
                    </a:lnTo>
                    <a:lnTo>
                      <a:pt x="906" y="1487"/>
                    </a:lnTo>
                    <a:lnTo>
                      <a:pt x="906" y="1495"/>
                    </a:lnTo>
                    <a:lnTo>
                      <a:pt x="898" y="1503"/>
                    </a:lnTo>
                    <a:lnTo>
                      <a:pt x="898" y="1511"/>
                    </a:lnTo>
                    <a:lnTo>
                      <a:pt x="890" y="1511"/>
                    </a:lnTo>
                    <a:lnTo>
                      <a:pt x="890" y="1520"/>
                    </a:lnTo>
                    <a:lnTo>
                      <a:pt x="890" y="1528"/>
                    </a:lnTo>
                    <a:lnTo>
                      <a:pt x="882" y="1552"/>
                    </a:lnTo>
                    <a:lnTo>
                      <a:pt x="882" y="1577"/>
                    </a:lnTo>
                    <a:lnTo>
                      <a:pt x="874" y="1577"/>
                    </a:lnTo>
                    <a:lnTo>
                      <a:pt x="874" y="1593"/>
                    </a:lnTo>
                    <a:lnTo>
                      <a:pt x="865" y="1601"/>
                    </a:lnTo>
                    <a:lnTo>
                      <a:pt x="849" y="1618"/>
                    </a:lnTo>
                    <a:lnTo>
                      <a:pt x="841" y="1626"/>
                    </a:lnTo>
                    <a:lnTo>
                      <a:pt x="825" y="1634"/>
                    </a:lnTo>
                    <a:lnTo>
                      <a:pt x="800" y="1659"/>
                    </a:lnTo>
                    <a:lnTo>
                      <a:pt x="800" y="1667"/>
                    </a:lnTo>
                    <a:lnTo>
                      <a:pt x="784" y="1691"/>
                    </a:lnTo>
                    <a:lnTo>
                      <a:pt x="767" y="1708"/>
                    </a:lnTo>
                    <a:lnTo>
                      <a:pt x="751" y="1724"/>
                    </a:lnTo>
                    <a:lnTo>
                      <a:pt x="735" y="1740"/>
                    </a:lnTo>
                    <a:lnTo>
                      <a:pt x="718" y="1748"/>
                    </a:lnTo>
                    <a:lnTo>
                      <a:pt x="727" y="1740"/>
                    </a:lnTo>
                    <a:lnTo>
                      <a:pt x="743" y="1724"/>
                    </a:lnTo>
                    <a:lnTo>
                      <a:pt x="751" y="1716"/>
                    </a:lnTo>
                    <a:lnTo>
                      <a:pt x="767" y="1691"/>
                    </a:lnTo>
                    <a:lnTo>
                      <a:pt x="767" y="1683"/>
                    </a:lnTo>
                    <a:lnTo>
                      <a:pt x="767" y="1691"/>
                    </a:lnTo>
                    <a:lnTo>
                      <a:pt x="759" y="1691"/>
                    </a:lnTo>
                    <a:lnTo>
                      <a:pt x="751" y="1683"/>
                    </a:lnTo>
                    <a:lnTo>
                      <a:pt x="751" y="1691"/>
                    </a:lnTo>
                    <a:lnTo>
                      <a:pt x="743" y="1691"/>
                    </a:lnTo>
                    <a:lnTo>
                      <a:pt x="735" y="1716"/>
                    </a:lnTo>
                    <a:lnTo>
                      <a:pt x="727" y="1724"/>
                    </a:lnTo>
                    <a:lnTo>
                      <a:pt x="710" y="1732"/>
                    </a:lnTo>
                    <a:lnTo>
                      <a:pt x="702" y="1740"/>
                    </a:lnTo>
                    <a:lnTo>
                      <a:pt x="694" y="1748"/>
                    </a:lnTo>
                    <a:lnTo>
                      <a:pt x="694" y="1757"/>
                    </a:lnTo>
                    <a:lnTo>
                      <a:pt x="678" y="1789"/>
                    </a:lnTo>
                    <a:lnTo>
                      <a:pt x="661" y="1797"/>
                    </a:lnTo>
                    <a:lnTo>
                      <a:pt x="645" y="1822"/>
                    </a:lnTo>
                    <a:lnTo>
                      <a:pt x="620" y="1838"/>
                    </a:lnTo>
                    <a:lnTo>
                      <a:pt x="620" y="1830"/>
                    </a:lnTo>
                    <a:lnTo>
                      <a:pt x="620" y="1814"/>
                    </a:lnTo>
                    <a:lnTo>
                      <a:pt x="629" y="1814"/>
                    </a:lnTo>
                    <a:lnTo>
                      <a:pt x="645" y="1797"/>
                    </a:lnTo>
                    <a:lnTo>
                      <a:pt x="645" y="1789"/>
                    </a:lnTo>
                    <a:lnTo>
                      <a:pt x="637" y="1789"/>
                    </a:lnTo>
                    <a:lnTo>
                      <a:pt x="637" y="1781"/>
                    </a:lnTo>
                    <a:lnTo>
                      <a:pt x="637" y="1765"/>
                    </a:lnTo>
                    <a:lnTo>
                      <a:pt x="629" y="1757"/>
                    </a:lnTo>
                    <a:lnTo>
                      <a:pt x="620" y="1740"/>
                    </a:lnTo>
                    <a:lnTo>
                      <a:pt x="612" y="1740"/>
                    </a:lnTo>
                    <a:lnTo>
                      <a:pt x="604" y="1732"/>
                    </a:lnTo>
                    <a:lnTo>
                      <a:pt x="596" y="1724"/>
                    </a:lnTo>
                    <a:lnTo>
                      <a:pt x="596" y="1716"/>
                    </a:lnTo>
                    <a:lnTo>
                      <a:pt x="580" y="1724"/>
                    </a:lnTo>
                    <a:lnTo>
                      <a:pt x="580" y="1716"/>
                    </a:lnTo>
                    <a:lnTo>
                      <a:pt x="571" y="1699"/>
                    </a:lnTo>
                    <a:lnTo>
                      <a:pt x="571" y="1691"/>
                    </a:lnTo>
                    <a:lnTo>
                      <a:pt x="563" y="1683"/>
                    </a:lnTo>
                    <a:lnTo>
                      <a:pt x="555" y="1683"/>
                    </a:lnTo>
                    <a:lnTo>
                      <a:pt x="539" y="1691"/>
                    </a:lnTo>
                    <a:lnTo>
                      <a:pt x="531" y="1691"/>
                    </a:lnTo>
                    <a:lnTo>
                      <a:pt x="531" y="1683"/>
                    </a:lnTo>
                    <a:lnTo>
                      <a:pt x="555" y="1667"/>
                    </a:lnTo>
                    <a:lnTo>
                      <a:pt x="596" y="1634"/>
                    </a:lnTo>
                    <a:lnTo>
                      <a:pt x="620" y="1610"/>
                    </a:lnTo>
                    <a:lnTo>
                      <a:pt x="661" y="1577"/>
                    </a:lnTo>
                    <a:lnTo>
                      <a:pt x="669" y="1577"/>
                    </a:lnTo>
                    <a:lnTo>
                      <a:pt x="702" y="1561"/>
                    </a:lnTo>
                    <a:lnTo>
                      <a:pt x="710" y="1552"/>
                    </a:lnTo>
                    <a:lnTo>
                      <a:pt x="718" y="1544"/>
                    </a:lnTo>
                    <a:lnTo>
                      <a:pt x="727" y="1511"/>
                    </a:lnTo>
                    <a:lnTo>
                      <a:pt x="727" y="1487"/>
                    </a:lnTo>
                    <a:lnTo>
                      <a:pt x="718" y="1487"/>
                    </a:lnTo>
                    <a:lnTo>
                      <a:pt x="694" y="1487"/>
                    </a:lnTo>
                    <a:close/>
                    <a:moveTo>
                      <a:pt x="1029" y="343"/>
                    </a:moveTo>
                    <a:lnTo>
                      <a:pt x="1021" y="335"/>
                    </a:lnTo>
                    <a:lnTo>
                      <a:pt x="1021" y="327"/>
                    </a:lnTo>
                    <a:lnTo>
                      <a:pt x="1012" y="319"/>
                    </a:lnTo>
                    <a:lnTo>
                      <a:pt x="1021" y="311"/>
                    </a:lnTo>
                    <a:lnTo>
                      <a:pt x="1021" y="303"/>
                    </a:lnTo>
                    <a:lnTo>
                      <a:pt x="1021" y="294"/>
                    </a:lnTo>
                    <a:lnTo>
                      <a:pt x="1021" y="270"/>
                    </a:lnTo>
                    <a:lnTo>
                      <a:pt x="1029" y="262"/>
                    </a:lnTo>
                    <a:lnTo>
                      <a:pt x="1045" y="270"/>
                    </a:lnTo>
                    <a:lnTo>
                      <a:pt x="1061" y="270"/>
                    </a:lnTo>
                    <a:lnTo>
                      <a:pt x="1070" y="262"/>
                    </a:lnTo>
                    <a:lnTo>
                      <a:pt x="1078" y="270"/>
                    </a:lnTo>
                    <a:lnTo>
                      <a:pt x="1086" y="270"/>
                    </a:lnTo>
                    <a:lnTo>
                      <a:pt x="1094" y="270"/>
                    </a:lnTo>
                    <a:lnTo>
                      <a:pt x="1102" y="278"/>
                    </a:lnTo>
                    <a:lnTo>
                      <a:pt x="1094" y="286"/>
                    </a:lnTo>
                    <a:lnTo>
                      <a:pt x="1094" y="311"/>
                    </a:lnTo>
                    <a:lnTo>
                      <a:pt x="1086" y="319"/>
                    </a:lnTo>
                    <a:lnTo>
                      <a:pt x="1078" y="327"/>
                    </a:lnTo>
                    <a:lnTo>
                      <a:pt x="1070" y="335"/>
                    </a:lnTo>
                    <a:lnTo>
                      <a:pt x="1061" y="335"/>
                    </a:lnTo>
                    <a:lnTo>
                      <a:pt x="1053" y="335"/>
                    </a:lnTo>
                    <a:lnTo>
                      <a:pt x="1045" y="335"/>
                    </a:lnTo>
                    <a:lnTo>
                      <a:pt x="1029" y="343"/>
                    </a:lnTo>
                    <a:close/>
                  </a:path>
                </a:pathLst>
              </a:custGeom>
              <a:solidFill>
                <a:srgbClr val="C3FFC3"/>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0" name="Freeform 87"/>
              <p:cNvSpPr>
                <a:spLocks noChangeArrowheads="1"/>
              </p:cNvSpPr>
              <p:nvPr/>
            </p:nvSpPr>
            <p:spPr bwMode="auto">
              <a:xfrm>
                <a:off x="3244" y="2934"/>
                <a:ext cx="72" cy="70"/>
              </a:xfrm>
              <a:custGeom>
                <a:avLst/>
                <a:gdLst>
                  <a:gd name="T0" fmla="*/ 0 w 196"/>
                  <a:gd name="T1" fmla="*/ 20 h 204"/>
                  <a:gd name="T2" fmla="*/ 0 w 196"/>
                  <a:gd name="T3" fmla="*/ 19 h 204"/>
                  <a:gd name="T4" fmla="*/ 0 w 196"/>
                  <a:gd name="T5" fmla="*/ 17 h 204"/>
                  <a:gd name="T6" fmla="*/ 1 w 196"/>
                  <a:gd name="T7" fmla="*/ 16 h 204"/>
                  <a:gd name="T8" fmla="*/ 2 w 196"/>
                  <a:gd name="T9" fmla="*/ 15 h 204"/>
                  <a:gd name="T10" fmla="*/ 3 w 196"/>
                  <a:gd name="T11" fmla="*/ 14 h 204"/>
                  <a:gd name="T12" fmla="*/ 3 w 196"/>
                  <a:gd name="T13" fmla="*/ 13 h 204"/>
                  <a:gd name="T14" fmla="*/ 4 w 196"/>
                  <a:gd name="T15" fmla="*/ 12 h 204"/>
                  <a:gd name="T16" fmla="*/ 6 w 196"/>
                  <a:gd name="T17" fmla="*/ 10 h 204"/>
                  <a:gd name="T18" fmla="*/ 6 w 196"/>
                  <a:gd name="T19" fmla="*/ 9 h 204"/>
                  <a:gd name="T20" fmla="*/ 9 w 196"/>
                  <a:gd name="T21" fmla="*/ 3 h 204"/>
                  <a:gd name="T22" fmla="*/ 10 w 196"/>
                  <a:gd name="T23" fmla="*/ 2 h 204"/>
                  <a:gd name="T24" fmla="*/ 11 w 196"/>
                  <a:gd name="T25" fmla="*/ 1 h 204"/>
                  <a:gd name="T26" fmla="*/ 12 w 196"/>
                  <a:gd name="T27" fmla="*/ 1 h 204"/>
                  <a:gd name="T28" fmla="*/ 14 w 196"/>
                  <a:gd name="T29" fmla="*/ 0 h 204"/>
                  <a:gd name="T30" fmla="*/ 15 w 196"/>
                  <a:gd name="T31" fmla="*/ 0 h 204"/>
                  <a:gd name="T32" fmla="*/ 17 w 196"/>
                  <a:gd name="T33" fmla="*/ 1 h 204"/>
                  <a:gd name="T34" fmla="*/ 17 w 196"/>
                  <a:gd name="T35" fmla="*/ 2 h 204"/>
                  <a:gd name="T36" fmla="*/ 18 w 196"/>
                  <a:gd name="T37" fmla="*/ 4 h 204"/>
                  <a:gd name="T38" fmla="*/ 18 w 196"/>
                  <a:gd name="T39" fmla="*/ 5 h 204"/>
                  <a:gd name="T40" fmla="*/ 20 w 196"/>
                  <a:gd name="T41" fmla="*/ 4 h 204"/>
                  <a:gd name="T42" fmla="*/ 20 w 196"/>
                  <a:gd name="T43" fmla="*/ 5 h 204"/>
                  <a:gd name="T44" fmla="*/ 21 w 196"/>
                  <a:gd name="T45" fmla="*/ 6 h 204"/>
                  <a:gd name="T46" fmla="*/ 22 w 196"/>
                  <a:gd name="T47" fmla="*/ 7 h 204"/>
                  <a:gd name="T48" fmla="*/ 23 w 196"/>
                  <a:gd name="T49" fmla="*/ 7 h 204"/>
                  <a:gd name="T50" fmla="*/ 24 w 196"/>
                  <a:gd name="T51" fmla="*/ 9 h 204"/>
                  <a:gd name="T52" fmla="*/ 25 w 196"/>
                  <a:gd name="T53" fmla="*/ 10 h 204"/>
                  <a:gd name="T54" fmla="*/ 25 w 196"/>
                  <a:gd name="T55" fmla="*/ 12 h 204"/>
                  <a:gd name="T56" fmla="*/ 25 w 196"/>
                  <a:gd name="T57" fmla="*/ 12 h 204"/>
                  <a:gd name="T58" fmla="*/ 26 w 196"/>
                  <a:gd name="T59" fmla="*/ 12 h 204"/>
                  <a:gd name="T60" fmla="*/ 26 w 196"/>
                  <a:gd name="T61" fmla="*/ 13 h 204"/>
                  <a:gd name="T62" fmla="*/ 24 w 196"/>
                  <a:gd name="T63" fmla="*/ 15 h 204"/>
                  <a:gd name="T64" fmla="*/ 23 w 196"/>
                  <a:gd name="T65" fmla="*/ 15 h 204"/>
                  <a:gd name="T66" fmla="*/ 23 w 196"/>
                  <a:gd name="T67" fmla="*/ 17 h 204"/>
                  <a:gd name="T68" fmla="*/ 23 w 196"/>
                  <a:gd name="T69" fmla="*/ 18 h 204"/>
                  <a:gd name="T70" fmla="*/ 20 w 196"/>
                  <a:gd name="T71" fmla="*/ 20 h 204"/>
                  <a:gd name="T72" fmla="*/ 19 w 196"/>
                  <a:gd name="T73" fmla="*/ 22 h 204"/>
                  <a:gd name="T74" fmla="*/ 17 w 196"/>
                  <a:gd name="T75" fmla="*/ 23 h 204"/>
                  <a:gd name="T76" fmla="*/ 15 w 196"/>
                  <a:gd name="T77" fmla="*/ 23 h 204"/>
                  <a:gd name="T78" fmla="*/ 13 w 196"/>
                  <a:gd name="T79" fmla="*/ 23 h 204"/>
                  <a:gd name="T80" fmla="*/ 12 w 196"/>
                  <a:gd name="T81" fmla="*/ 23 h 204"/>
                  <a:gd name="T82" fmla="*/ 11 w 196"/>
                  <a:gd name="T83" fmla="*/ 23 h 204"/>
                  <a:gd name="T84" fmla="*/ 10 w 196"/>
                  <a:gd name="T85" fmla="*/ 23 h 204"/>
                  <a:gd name="T86" fmla="*/ 9 w 196"/>
                  <a:gd name="T87" fmla="*/ 24 h 204"/>
                  <a:gd name="T88" fmla="*/ 8 w 196"/>
                  <a:gd name="T89" fmla="*/ 23 h 204"/>
                  <a:gd name="T90" fmla="*/ 7 w 196"/>
                  <a:gd name="T91" fmla="*/ 22 h 204"/>
                  <a:gd name="T92" fmla="*/ 6 w 196"/>
                  <a:gd name="T93" fmla="*/ 21 h 204"/>
                  <a:gd name="T94" fmla="*/ 4 w 196"/>
                  <a:gd name="T95" fmla="*/ 21 h 204"/>
                  <a:gd name="T96" fmla="*/ 3 w 196"/>
                  <a:gd name="T97" fmla="*/ 21 h 204"/>
                  <a:gd name="T98" fmla="*/ 2 w 196"/>
                  <a:gd name="T99" fmla="*/ 21 h 204"/>
                  <a:gd name="T100" fmla="*/ 1 w 196"/>
                  <a:gd name="T101" fmla="*/ 21 h 204"/>
                  <a:gd name="T102" fmla="*/ 0 w 196"/>
                  <a:gd name="T103" fmla="*/ 20 h 2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6" h="204">
                    <a:moveTo>
                      <a:pt x="0" y="172"/>
                    </a:moveTo>
                    <a:lnTo>
                      <a:pt x="0" y="163"/>
                    </a:lnTo>
                    <a:lnTo>
                      <a:pt x="0" y="147"/>
                    </a:lnTo>
                    <a:lnTo>
                      <a:pt x="8" y="139"/>
                    </a:lnTo>
                    <a:lnTo>
                      <a:pt x="16" y="131"/>
                    </a:lnTo>
                    <a:lnTo>
                      <a:pt x="24" y="123"/>
                    </a:lnTo>
                    <a:lnTo>
                      <a:pt x="24" y="114"/>
                    </a:lnTo>
                    <a:lnTo>
                      <a:pt x="33" y="98"/>
                    </a:lnTo>
                    <a:lnTo>
                      <a:pt x="41" y="82"/>
                    </a:lnTo>
                    <a:lnTo>
                      <a:pt x="41" y="74"/>
                    </a:lnTo>
                    <a:lnTo>
                      <a:pt x="65" y="25"/>
                    </a:lnTo>
                    <a:lnTo>
                      <a:pt x="73" y="16"/>
                    </a:lnTo>
                    <a:lnTo>
                      <a:pt x="82" y="8"/>
                    </a:lnTo>
                    <a:lnTo>
                      <a:pt x="90" y="8"/>
                    </a:lnTo>
                    <a:lnTo>
                      <a:pt x="106" y="0"/>
                    </a:lnTo>
                    <a:lnTo>
                      <a:pt x="114" y="0"/>
                    </a:lnTo>
                    <a:lnTo>
                      <a:pt x="122" y="8"/>
                    </a:lnTo>
                    <a:lnTo>
                      <a:pt x="122" y="16"/>
                    </a:lnTo>
                    <a:lnTo>
                      <a:pt x="131" y="33"/>
                    </a:lnTo>
                    <a:lnTo>
                      <a:pt x="131" y="41"/>
                    </a:lnTo>
                    <a:lnTo>
                      <a:pt x="147" y="33"/>
                    </a:lnTo>
                    <a:lnTo>
                      <a:pt x="147" y="41"/>
                    </a:lnTo>
                    <a:lnTo>
                      <a:pt x="155" y="49"/>
                    </a:lnTo>
                    <a:lnTo>
                      <a:pt x="163" y="57"/>
                    </a:lnTo>
                    <a:lnTo>
                      <a:pt x="171" y="57"/>
                    </a:lnTo>
                    <a:lnTo>
                      <a:pt x="180" y="74"/>
                    </a:lnTo>
                    <a:lnTo>
                      <a:pt x="188" y="82"/>
                    </a:lnTo>
                    <a:lnTo>
                      <a:pt x="188" y="98"/>
                    </a:lnTo>
                    <a:lnTo>
                      <a:pt x="188" y="106"/>
                    </a:lnTo>
                    <a:lnTo>
                      <a:pt x="196" y="106"/>
                    </a:lnTo>
                    <a:lnTo>
                      <a:pt x="196" y="114"/>
                    </a:lnTo>
                    <a:lnTo>
                      <a:pt x="180" y="131"/>
                    </a:lnTo>
                    <a:lnTo>
                      <a:pt x="171" y="131"/>
                    </a:lnTo>
                    <a:lnTo>
                      <a:pt x="171" y="147"/>
                    </a:lnTo>
                    <a:lnTo>
                      <a:pt x="171" y="155"/>
                    </a:lnTo>
                    <a:lnTo>
                      <a:pt x="147" y="172"/>
                    </a:lnTo>
                    <a:lnTo>
                      <a:pt x="139" y="188"/>
                    </a:lnTo>
                    <a:lnTo>
                      <a:pt x="122" y="196"/>
                    </a:lnTo>
                    <a:lnTo>
                      <a:pt x="114" y="196"/>
                    </a:lnTo>
                    <a:lnTo>
                      <a:pt x="98" y="196"/>
                    </a:lnTo>
                    <a:lnTo>
                      <a:pt x="90" y="196"/>
                    </a:lnTo>
                    <a:lnTo>
                      <a:pt x="82" y="196"/>
                    </a:lnTo>
                    <a:lnTo>
                      <a:pt x="73" y="196"/>
                    </a:lnTo>
                    <a:lnTo>
                      <a:pt x="65" y="204"/>
                    </a:lnTo>
                    <a:lnTo>
                      <a:pt x="57" y="196"/>
                    </a:lnTo>
                    <a:lnTo>
                      <a:pt x="49" y="188"/>
                    </a:lnTo>
                    <a:lnTo>
                      <a:pt x="41" y="180"/>
                    </a:lnTo>
                    <a:lnTo>
                      <a:pt x="33" y="180"/>
                    </a:lnTo>
                    <a:lnTo>
                      <a:pt x="24" y="180"/>
                    </a:lnTo>
                    <a:lnTo>
                      <a:pt x="16" y="180"/>
                    </a:lnTo>
                    <a:lnTo>
                      <a:pt x="8" y="180"/>
                    </a:lnTo>
                    <a:lnTo>
                      <a:pt x="0" y="172"/>
                    </a:lnTo>
                    <a:close/>
                  </a:path>
                </a:pathLst>
              </a:custGeom>
              <a:solidFill>
                <a:srgbClr val="F3C4D8"/>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1" name="Freeform 88"/>
              <p:cNvSpPr>
                <a:spLocks noChangeArrowheads="1"/>
              </p:cNvSpPr>
              <p:nvPr/>
            </p:nvSpPr>
            <p:spPr bwMode="auto">
              <a:xfrm>
                <a:off x="3707" y="2006"/>
                <a:ext cx="81" cy="195"/>
              </a:xfrm>
              <a:custGeom>
                <a:avLst/>
                <a:gdLst>
                  <a:gd name="T0" fmla="*/ 24 w 220"/>
                  <a:gd name="T1" fmla="*/ 63 h 572"/>
                  <a:gd name="T2" fmla="*/ 22 w 220"/>
                  <a:gd name="T3" fmla="*/ 60 h 572"/>
                  <a:gd name="T4" fmla="*/ 21 w 220"/>
                  <a:gd name="T5" fmla="*/ 58 h 572"/>
                  <a:gd name="T6" fmla="*/ 20 w 220"/>
                  <a:gd name="T7" fmla="*/ 57 h 572"/>
                  <a:gd name="T8" fmla="*/ 18 w 220"/>
                  <a:gd name="T9" fmla="*/ 55 h 572"/>
                  <a:gd name="T10" fmla="*/ 15 w 220"/>
                  <a:gd name="T11" fmla="*/ 56 h 572"/>
                  <a:gd name="T12" fmla="*/ 15 w 220"/>
                  <a:gd name="T13" fmla="*/ 55 h 572"/>
                  <a:gd name="T14" fmla="*/ 14 w 220"/>
                  <a:gd name="T15" fmla="*/ 50 h 572"/>
                  <a:gd name="T16" fmla="*/ 12 w 220"/>
                  <a:gd name="T17" fmla="*/ 45 h 572"/>
                  <a:gd name="T18" fmla="*/ 10 w 220"/>
                  <a:gd name="T19" fmla="*/ 41 h 572"/>
                  <a:gd name="T20" fmla="*/ 9 w 220"/>
                  <a:gd name="T21" fmla="*/ 39 h 572"/>
                  <a:gd name="T22" fmla="*/ 8 w 220"/>
                  <a:gd name="T23" fmla="*/ 35 h 572"/>
                  <a:gd name="T24" fmla="*/ 6 w 220"/>
                  <a:gd name="T25" fmla="*/ 32 h 572"/>
                  <a:gd name="T26" fmla="*/ 4 w 220"/>
                  <a:gd name="T27" fmla="*/ 32 h 572"/>
                  <a:gd name="T28" fmla="*/ 9 w 220"/>
                  <a:gd name="T29" fmla="*/ 30 h 572"/>
                  <a:gd name="T30" fmla="*/ 11 w 220"/>
                  <a:gd name="T31" fmla="*/ 30 h 572"/>
                  <a:gd name="T32" fmla="*/ 8 w 220"/>
                  <a:gd name="T33" fmla="*/ 25 h 572"/>
                  <a:gd name="T34" fmla="*/ 7 w 220"/>
                  <a:gd name="T35" fmla="*/ 22 h 572"/>
                  <a:gd name="T36" fmla="*/ 7 w 220"/>
                  <a:gd name="T37" fmla="*/ 20 h 572"/>
                  <a:gd name="T38" fmla="*/ 3 w 220"/>
                  <a:gd name="T39" fmla="*/ 13 h 572"/>
                  <a:gd name="T40" fmla="*/ 0 w 220"/>
                  <a:gd name="T41" fmla="*/ 6 h 572"/>
                  <a:gd name="T42" fmla="*/ 3 w 220"/>
                  <a:gd name="T43" fmla="*/ 6 h 572"/>
                  <a:gd name="T44" fmla="*/ 2 w 220"/>
                  <a:gd name="T45" fmla="*/ 4 h 572"/>
                  <a:gd name="T46" fmla="*/ 3 w 220"/>
                  <a:gd name="T47" fmla="*/ 3 h 572"/>
                  <a:gd name="T48" fmla="*/ 9 w 220"/>
                  <a:gd name="T49" fmla="*/ 11 h 572"/>
                  <a:gd name="T50" fmla="*/ 9 w 220"/>
                  <a:gd name="T51" fmla="*/ 13 h 572"/>
                  <a:gd name="T52" fmla="*/ 20 w 220"/>
                  <a:gd name="T53" fmla="*/ 36 h 572"/>
                  <a:gd name="T54" fmla="*/ 24 w 220"/>
                  <a:gd name="T55" fmla="*/ 46 h 572"/>
                  <a:gd name="T56" fmla="*/ 29 w 220"/>
                  <a:gd name="T57" fmla="*/ 56 h 572"/>
                  <a:gd name="T58" fmla="*/ 30 w 220"/>
                  <a:gd name="T59" fmla="*/ 63 h 572"/>
                  <a:gd name="T60" fmla="*/ 28 w 220"/>
                  <a:gd name="T61" fmla="*/ 63 h 572"/>
                  <a:gd name="T62" fmla="*/ 27 w 220"/>
                  <a:gd name="T63" fmla="*/ 63 h 572"/>
                  <a:gd name="T64" fmla="*/ 25 w 220"/>
                  <a:gd name="T65" fmla="*/ 63 h 572"/>
                  <a:gd name="T66" fmla="*/ 27 w 220"/>
                  <a:gd name="T67" fmla="*/ 64 h 572"/>
                  <a:gd name="T68" fmla="*/ 25 w 220"/>
                  <a:gd name="T69" fmla="*/ 62 h 572"/>
                  <a:gd name="T70" fmla="*/ 24 w 220"/>
                  <a:gd name="T71" fmla="*/ 63 h 572"/>
                  <a:gd name="T72" fmla="*/ 25 w 220"/>
                  <a:gd name="T73" fmla="*/ 65 h 5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0" h="572">
                    <a:moveTo>
                      <a:pt x="187" y="572"/>
                    </a:moveTo>
                    <a:lnTo>
                      <a:pt x="179" y="547"/>
                    </a:lnTo>
                    <a:lnTo>
                      <a:pt x="171" y="539"/>
                    </a:lnTo>
                    <a:lnTo>
                      <a:pt x="163" y="514"/>
                    </a:lnTo>
                    <a:lnTo>
                      <a:pt x="155" y="506"/>
                    </a:lnTo>
                    <a:lnTo>
                      <a:pt x="155" y="498"/>
                    </a:lnTo>
                    <a:lnTo>
                      <a:pt x="147" y="498"/>
                    </a:lnTo>
                    <a:lnTo>
                      <a:pt x="147" y="490"/>
                    </a:lnTo>
                    <a:lnTo>
                      <a:pt x="138" y="474"/>
                    </a:lnTo>
                    <a:lnTo>
                      <a:pt x="130" y="474"/>
                    </a:lnTo>
                    <a:lnTo>
                      <a:pt x="122" y="474"/>
                    </a:lnTo>
                    <a:lnTo>
                      <a:pt x="114" y="482"/>
                    </a:lnTo>
                    <a:lnTo>
                      <a:pt x="114" y="490"/>
                    </a:lnTo>
                    <a:lnTo>
                      <a:pt x="114" y="474"/>
                    </a:lnTo>
                    <a:lnTo>
                      <a:pt x="106" y="449"/>
                    </a:lnTo>
                    <a:lnTo>
                      <a:pt x="106" y="433"/>
                    </a:lnTo>
                    <a:lnTo>
                      <a:pt x="98" y="408"/>
                    </a:lnTo>
                    <a:lnTo>
                      <a:pt x="89" y="384"/>
                    </a:lnTo>
                    <a:lnTo>
                      <a:pt x="81" y="367"/>
                    </a:lnTo>
                    <a:lnTo>
                      <a:pt x="73" y="351"/>
                    </a:lnTo>
                    <a:lnTo>
                      <a:pt x="73" y="343"/>
                    </a:lnTo>
                    <a:lnTo>
                      <a:pt x="65" y="335"/>
                    </a:lnTo>
                    <a:lnTo>
                      <a:pt x="65" y="318"/>
                    </a:lnTo>
                    <a:lnTo>
                      <a:pt x="57" y="302"/>
                    </a:lnTo>
                    <a:lnTo>
                      <a:pt x="40" y="286"/>
                    </a:lnTo>
                    <a:lnTo>
                      <a:pt x="40" y="278"/>
                    </a:lnTo>
                    <a:lnTo>
                      <a:pt x="40" y="286"/>
                    </a:lnTo>
                    <a:lnTo>
                      <a:pt x="32" y="278"/>
                    </a:lnTo>
                    <a:lnTo>
                      <a:pt x="32" y="261"/>
                    </a:lnTo>
                    <a:lnTo>
                      <a:pt x="65" y="261"/>
                    </a:lnTo>
                    <a:lnTo>
                      <a:pt x="73" y="261"/>
                    </a:lnTo>
                    <a:lnTo>
                      <a:pt x="81" y="261"/>
                    </a:lnTo>
                    <a:lnTo>
                      <a:pt x="73" y="245"/>
                    </a:lnTo>
                    <a:lnTo>
                      <a:pt x="57" y="212"/>
                    </a:lnTo>
                    <a:lnTo>
                      <a:pt x="49" y="196"/>
                    </a:lnTo>
                    <a:lnTo>
                      <a:pt x="49" y="188"/>
                    </a:lnTo>
                    <a:lnTo>
                      <a:pt x="49" y="180"/>
                    </a:lnTo>
                    <a:lnTo>
                      <a:pt x="49" y="171"/>
                    </a:lnTo>
                    <a:lnTo>
                      <a:pt x="49" y="163"/>
                    </a:lnTo>
                    <a:lnTo>
                      <a:pt x="24" y="114"/>
                    </a:lnTo>
                    <a:lnTo>
                      <a:pt x="8" y="65"/>
                    </a:lnTo>
                    <a:lnTo>
                      <a:pt x="0" y="57"/>
                    </a:lnTo>
                    <a:lnTo>
                      <a:pt x="0" y="49"/>
                    </a:lnTo>
                    <a:lnTo>
                      <a:pt x="24" y="57"/>
                    </a:lnTo>
                    <a:lnTo>
                      <a:pt x="24" y="49"/>
                    </a:lnTo>
                    <a:lnTo>
                      <a:pt x="16" y="33"/>
                    </a:lnTo>
                    <a:lnTo>
                      <a:pt x="0" y="0"/>
                    </a:lnTo>
                    <a:lnTo>
                      <a:pt x="24" y="24"/>
                    </a:lnTo>
                    <a:lnTo>
                      <a:pt x="57" y="73"/>
                    </a:lnTo>
                    <a:lnTo>
                      <a:pt x="65" y="98"/>
                    </a:lnTo>
                    <a:lnTo>
                      <a:pt x="57" y="98"/>
                    </a:lnTo>
                    <a:lnTo>
                      <a:pt x="65" y="114"/>
                    </a:lnTo>
                    <a:lnTo>
                      <a:pt x="138" y="278"/>
                    </a:lnTo>
                    <a:lnTo>
                      <a:pt x="147" y="310"/>
                    </a:lnTo>
                    <a:lnTo>
                      <a:pt x="163" y="343"/>
                    </a:lnTo>
                    <a:lnTo>
                      <a:pt x="179" y="400"/>
                    </a:lnTo>
                    <a:lnTo>
                      <a:pt x="196" y="457"/>
                    </a:lnTo>
                    <a:lnTo>
                      <a:pt x="212" y="482"/>
                    </a:lnTo>
                    <a:lnTo>
                      <a:pt x="212" y="498"/>
                    </a:lnTo>
                    <a:lnTo>
                      <a:pt x="220" y="539"/>
                    </a:lnTo>
                    <a:lnTo>
                      <a:pt x="212" y="539"/>
                    </a:lnTo>
                    <a:lnTo>
                      <a:pt x="204" y="539"/>
                    </a:lnTo>
                    <a:lnTo>
                      <a:pt x="204" y="547"/>
                    </a:lnTo>
                    <a:lnTo>
                      <a:pt x="196" y="547"/>
                    </a:lnTo>
                    <a:lnTo>
                      <a:pt x="196" y="539"/>
                    </a:lnTo>
                    <a:lnTo>
                      <a:pt x="187" y="539"/>
                    </a:lnTo>
                    <a:lnTo>
                      <a:pt x="196" y="547"/>
                    </a:lnTo>
                    <a:lnTo>
                      <a:pt x="196" y="555"/>
                    </a:lnTo>
                    <a:lnTo>
                      <a:pt x="187" y="547"/>
                    </a:lnTo>
                    <a:lnTo>
                      <a:pt x="187" y="531"/>
                    </a:lnTo>
                    <a:lnTo>
                      <a:pt x="179" y="531"/>
                    </a:lnTo>
                    <a:lnTo>
                      <a:pt x="179" y="539"/>
                    </a:lnTo>
                    <a:lnTo>
                      <a:pt x="187" y="547"/>
                    </a:lnTo>
                    <a:lnTo>
                      <a:pt x="187" y="564"/>
                    </a:lnTo>
                    <a:lnTo>
                      <a:pt x="187" y="572"/>
                    </a:lnTo>
                    <a:close/>
                  </a:path>
                </a:pathLst>
              </a:custGeom>
              <a:solidFill>
                <a:srgbClr val="E2E17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2" name="Freeform 89"/>
              <p:cNvSpPr>
                <a:spLocks noChangeArrowheads="1"/>
              </p:cNvSpPr>
              <p:nvPr/>
            </p:nvSpPr>
            <p:spPr bwMode="auto">
              <a:xfrm>
                <a:off x="3749" y="2168"/>
                <a:ext cx="39" cy="72"/>
              </a:xfrm>
              <a:custGeom>
                <a:avLst/>
                <a:gdLst>
                  <a:gd name="T0" fmla="*/ 9 w 106"/>
                  <a:gd name="T1" fmla="*/ 23 h 212"/>
                  <a:gd name="T2" fmla="*/ 8 w 106"/>
                  <a:gd name="T3" fmla="*/ 24 h 212"/>
                  <a:gd name="T4" fmla="*/ 6 w 106"/>
                  <a:gd name="T5" fmla="*/ 24 h 212"/>
                  <a:gd name="T6" fmla="*/ 6 w 106"/>
                  <a:gd name="T7" fmla="*/ 22 h 212"/>
                  <a:gd name="T8" fmla="*/ 4 w 106"/>
                  <a:gd name="T9" fmla="*/ 20 h 212"/>
                  <a:gd name="T10" fmla="*/ 6 w 106"/>
                  <a:gd name="T11" fmla="*/ 19 h 212"/>
                  <a:gd name="T12" fmla="*/ 7 w 106"/>
                  <a:gd name="T13" fmla="*/ 18 h 212"/>
                  <a:gd name="T14" fmla="*/ 9 w 106"/>
                  <a:gd name="T15" fmla="*/ 20 h 212"/>
                  <a:gd name="T16" fmla="*/ 9 w 106"/>
                  <a:gd name="T17" fmla="*/ 18 h 212"/>
                  <a:gd name="T18" fmla="*/ 8 w 106"/>
                  <a:gd name="T19" fmla="*/ 18 h 212"/>
                  <a:gd name="T20" fmla="*/ 8 w 106"/>
                  <a:gd name="T21" fmla="*/ 18 h 212"/>
                  <a:gd name="T22" fmla="*/ 7 w 106"/>
                  <a:gd name="T23" fmla="*/ 17 h 212"/>
                  <a:gd name="T24" fmla="*/ 7 w 106"/>
                  <a:gd name="T25" fmla="*/ 17 h 212"/>
                  <a:gd name="T26" fmla="*/ 7 w 106"/>
                  <a:gd name="T27" fmla="*/ 18 h 212"/>
                  <a:gd name="T28" fmla="*/ 4 w 106"/>
                  <a:gd name="T29" fmla="*/ 17 h 212"/>
                  <a:gd name="T30" fmla="*/ 3 w 106"/>
                  <a:gd name="T31" fmla="*/ 16 h 212"/>
                  <a:gd name="T32" fmla="*/ 3 w 106"/>
                  <a:gd name="T33" fmla="*/ 13 h 212"/>
                  <a:gd name="T34" fmla="*/ 1 w 106"/>
                  <a:gd name="T35" fmla="*/ 11 h 212"/>
                  <a:gd name="T36" fmla="*/ 1 w 106"/>
                  <a:gd name="T37" fmla="*/ 8 h 212"/>
                  <a:gd name="T38" fmla="*/ 1 w 106"/>
                  <a:gd name="T39" fmla="*/ 4 h 212"/>
                  <a:gd name="T40" fmla="*/ 0 w 106"/>
                  <a:gd name="T41" fmla="*/ 1 h 212"/>
                  <a:gd name="T42" fmla="*/ 2 w 106"/>
                  <a:gd name="T43" fmla="*/ 0 h 212"/>
                  <a:gd name="T44" fmla="*/ 4 w 106"/>
                  <a:gd name="T45" fmla="*/ 2 h 212"/>
                  <a:gd name="T46" fmla="*/ 6 w 106"/>
                  <a:gd name="T47" fmla="*/ 3 h 212"/>
                  <a:gd name="T48" fmla="*/ 7 w 106"/>
                  <a:gd name="T49" fmla="*/ 5 h 212"/>
                  <a:gd name="T50" fmla="*/ 9 w 106"/>
                  <a:gd name="T51" fmla="*/ 8 h 212"/>
                  <a:gd name="T52" fmla="*/ 10 w 106"/>
                  <a:gd name="T53" fmla="*/ 12 h 212"/>
                  <a:gd name="T54" fmla="*/ 12 w 106"/>
                  <a:gd name="T55" fmla="*/ 17 h 212"/>
                  <a:gd name="T56" fmla="*/ 12 w 106"/>
                  <a:gd name="T57" fmla="*/ 19 h 212"/>
                  <a:gd name="T58" fmla="*/ 13 w 106"/>
                  <a:gd name="T59" fmla="*/ 21 h 212"/>
                  <a:gd name="T60" fmla="*/ 14 w 106"/>
                  <a:gd name="T61" fmla="*/ 23 h 212"/>
                  <a:gd name="T62" fmla="*/ 13 w 106"/>
                  <a:gd name="T63" fmla="*/ 24 h 212"/>
                  <a:gd name="T64" fmla="*/ 12 w 106"/>
                  <a:gd name="T65" fmla="*/ 23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212">
                    <a:moveTo>
                      <a:pt x="82" y="196"/>
                    </a:moveTo>
                    <a:lnTo>
                      <a:pt x="65" y="196"/>
                    </a:lnTo>
                    <a:lnTo>
                      <a:pt x="57" y="204"/>
                    </a:lnTo>
                    <a:lnTo>
                      <a:pt x="57" y="212"/>
                    </a:lnTo>
                    <a:lnTo>
                      <a:pt x="49" y="212"/>
                    </a:lnTo>
                    <a:lnTo>
                      <a:pt x="41" y="212"/>
                    </a:lnTo>
                    <a:lnTo>
                      <a:pt x="41" y="204"/>
                    </a:lnTo>
                    <a:lnTo>
                      <a:pt x="41" y="188"/>
                    </a:lnTo>
                    <a:lnTo>
                      <a:pt x="41" y="179"/>
                    </a:lnTo>
                    <a:lnTo>
                      <a:pt x="33" y="171"/>
                    </a:lnTo>
                    <a:lnTo>
                      <a:pt x="49" y="171"/>
                    </a:lnTo>
                    <a:lnTo>
                      <a:pt x="41" y="163"/>
                    </a:lnTo>
                    <a:lnTo>
                      <a:pt x="49" y="163"/>
                    </a:lnTo>
                    <a:lnTo>
                      <a:pt x="49" y="155"/>
                    </a:lnTo>
                    <a:lnTo>
                      <a:pt x="57" y="163"/>
                    </a:lnTo>
                    <a:lnTo>
                      <a:pt x="65" y="171"/>
                    </a:lnTo>
                    <a:lnTo>
                      <a:pt x="65" y="163"/>
                    </a:lnTo>
                    <a:lnTo>
                      <a:pt x="65" y="155"/>
                    </a:lnTo>
                    <a:lnTo>
                      <a:pt x="57" y="163"/>
                    </a:lnTo>
                    <a:lnTo>
                      <a:pt x="57" y="155"/>
                    </a:lnTo>
                    <a:lnTo>
                      <a:pt x="57" y="147"/>
                    </a:lnTo>
                    <a:lnTo>
                      <a:pt x="57" y="155"/>
                    </a:lnTo>
                    <a:lnTo>
                      <a:pt x="57" y="147"/>
                    </a:lnTo>
                    <a:lnTo>
                      <a:pt x="49" y="147"/>
                    </a:lnTo>
                    <a:lnTo>
                      <a:pt x="49" y="139"/>
                    </a:lnTo>
                    <a:lnTo>
                      <a:pt x="49" y="147"/>
                    </a:lnTo>
                    <a:lnTo>
                      <a:pt x="41" y="147"/>
                    </a:lnTo>
                    <a:lnTo>
                      <a:pt x="49" y="155"/>
                    </a:lnTo>
                    <a:lnTo>
                      <a:pt x="33" y="155"/>
                    </a:lnTo>
                    <a:lnTo>
                      <a:pt x="33" y="147"/>
                    </a:lnTo>
                    <a:lnTo>
                      <a:pt x="33" y="139"/>
                    </a:lnTo>
                    <a:lnTo>
                      <a:pt x="24" y="139"/>
                    </a:lnTo>
                    <a:lnTo>
                      <a:pt x="24" y="130"/>
                    </a:lnTo>
                    <a:lnTo>
                      <a:pt x="24" y="114"/>
                    </a:lnTo>
                    <a:lnTo>
                      <a:pt x="16" y="106"/>
                    </a:lnTo>
                    <a:lnTo>
                      <a:pt x="8" y="98"/>
                    </a:lnTo>
                    <a:lnTo>
                      <a:pt x="8" y="90"/>
                    </a:lnTo>
                    <a:lnTo>
                      <a:pt x="8" y="73"/>
                    </a:lnTo>
                    <a:lnTo>
                      <a:pt x="8" y="49"/>
                    </a:lnTo>
                    <a:lnTo>
                      <a:pt x="8" y="32"/>
                    </a:lnTo>
                    <a:lnTo>
                      <a:pt x="0" y="16"/>
                    </a:lnTo>
                    <a:lnTo>
                      <a:pt x="0" y="8"/>
                    </a:lnTo>
                    <a:lnTo>
                      <a:pt x="8" y="0"/>
                    </a:lnTo>
                    <a:lnTo>
                      <a:pt x="16" y="0"/>
                    </a:lnTo>
                    <a:lnTo>
                      <a:pt x="24" y="0"/>
                    </a:lnTo>
                    <a:lnTo>
                      <a:pt x="33" y="16"/>
                    </a:lnTo>
                    <a:lnTo>
                      <a:pt x="33" y="24"/>
                    </a:lnTo>
                    <a:lnTo>
                      <a:pt x="41" y="24"/>
                    </a:lnTo>
                    <a:lnTo>
                      <a:pt x="41" y="32"/>
                    </a:lnTo>
                    <a:lnTo>
                      <a:pt x="49" y="40"/>
                    </a:lnTo>
                    <a:lnTo>
                      <a:pt x="57" y="65"/>
                    </a:lnTo>
                    <a:lnTo>
                      <a:pt x="65" y="73"/>
                    </a:lnTo>
                    <a:lnTo>
                      <a:pt x="73" y="98"/>
                    </a:lnTo>
                    <a:lnTo>
                      <a:pt x="73" y="106"/>
                    </a:lnTo>
                    <a:lnTo>
                      <a:pt x="82" y="130"/>
                    </a:lnTo>
                    <a:lnTo>
                      <a:pt x="90" y="147"/>
                    </a:lnTo>
                    <a:lnTo>
                      <a:pt x="90" y="155"/>
                    </a:lnTo>
                    <a:lnTo>
                      <a:pt x="90" y="163"/>
                    </a:lnTo>
                    <a:lnTo>
                      <a:pt x="98" y="171"/>
                    </a:lnTo>
                    <a:lnTo>
                      <a:pt x="98" y="179"/>
                    </a:lnTo>
                    <a:lnTo>
                      <a:pt x="106" y="196"/>
                    </a:lnTo>
                    <a:lnTo>
                      <a:pt x="106" y="204"/>
                    </a:lnTo>
                    <a:lnTo>
                      <a:pt x="106" y="212"/>
                    </a:lnTo>
                    <a:lnTo>
                      <a:pt x="98" y="212"/>
                    </a:lnTo>
                    <a:lnTo>
                      <a:pt x="90" y="204"/>
                    </a:lnTo>
                    <a:lnTo>
                      <a:pt x="90" y="196"/>
                    </a:lnTo>
                    <a:lnTo>
                      <a:pt x="82" y="196"/>
                    </a:lnTo>
                    <a:close/>
                  </a:path>
                </a:pathLst>
              </a:custGeom>
              <a:solidFill>
                <a:srgbClr val="9DC0C0"/>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3" name="Freeform 90"/>
              <p:cNvSpPr>
                <a:spLocks noChangeArrowheads="1"/>
              </p:cNvSpPr>
              <p:nvPr/>
            </p:nvSpPr>
            <p:spPr bwMode="auto">
              <a:xfrm>
                <a:off x="3761" y="2216"/>
                <a:ext cx="12" cy="11"/>
              </a:xfrm>
              <a:custGeom>
                <a:avLst/>
                <a:gdLst>
                  <a:gd name="T0" fmla="*/ 0 w 32"/>
                  <a:gd name="T1" fmla="*/ 2 h 32"/>
                  <a:gd name="T2" fmla="*/ 2 w 32"/>
                  <a:gd name="T3" fmla="*/ 2 h 32"/>
                  <a:gd name="T4" fmla="*/ 1 w 32"/>
                  <a:gd name="T5" fmla="*/ 1 h 32"/>
                  <a:gd name="T6" fmla="*/ 2 w 32"/>
                  <a:gd name="T7" fmla="*/ 1 h 32"/>
                  <a:gd name="T8" fmla="*/ 2 w 32"/>
                  <a:gd name="T9" fmla="*/ 0 h 32"/>
                  <a:gd name="T10" fmla="*/ 2 w 32"/>
                  <a:gd name="T11" fmla="*/ 1 h 32"/>
                  <a:gd name="T12" fmla="*/ 3 w 32"/>
                  <a:gd name="T13" fmla="*/ 1 h 32"/>
                  <a:gd name="T14" fmla="*/ 3 w 32"/>
                  <a:gd name="T15" fmla="*/ 2 h 32"/>
                  <a:gd name="T16" fmla="*/ 3 w 32"/>
                  <a:gd name="T17" fmla="*/ 1 h 32"/>
                  <a:gd name="T18" fmla="*/ 3 w 32"/>
                  <a:gd name="T19" fmla="*/ 2 h 32"/>
                  <a:gd name="T20" fmla="*/ 3 w 32"/>
                  <a:gd name="T21" fmla="*/ 3 h 32"/>
                  <a:gd name="T22" fmla="*/ 5 w 32"/>
                  <a:gd name="T23" fmla="*/ 2 h 32"/>
                  <a:gd name="T24" fmla="*/ 5 w 32"/>
                  <a:gd name="T25" fmla="*/ 3 h 32"/>
                  <a:gd name="T26" fmla="*/ 5 w 32"/>
                  <a:gd name="T27" fmla="*/ 4 h 32"/>
                  <a:gd name="T28" fmla="*/ 3 w 32"/>
                  <a:gd name="T29" fmla="*/ 3 h 32"/>
                  <a:gd name="T30" fmla="*/ 2 w 32"/>
                  <a:gd name="T31" fmla="*/ 2 h 32"/>
                  <a:gd name="T32" fmla="*/ 2 w 32"/>
                  <a:gd name="T33" fmla="*/ 3 h 32"/>
                  <a:gd name="T34" fmla="*/ 1 w 32"/>
                  <a:gd name="T35" fmla="*/ 3 h 32"/>
                  <a:gd name="T36" fmla="*/ 2 w 32"/>
                  <a:gd name="T37" fmla="*/ 4 h 32"/>
                  <a:gd name="T38" fmla="*/ 0 w 32"/>
                  <a:gd name="T39" fmla="*/ 4 h 32"/>
                  <a:gd name="T40" fmla="*/ 0 w 32"/>
                  <a:gd name="T41" fmla="*/ 3 h 32"/>
                  <a:gd name="T42" fmla="*/ 0 w 32"/>
                  <a:gd name="T43" fmla="*/ 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32">
                    <a:moveTo>
                      <a:pt x="0" y="16"/>
                    </a:moveTo>
                    <a:lnTo>
                      <a:pt x="16" y="16"/>
                    </a:lnTo>
                    <a:lnTo>
                      <a:pt x="8" y="8"/>
                    </a:lnTo>
                    <a:lnTo>
                      <a:pt x="16" y="8"/>
                    </a:lnTo>
                    <a:lnTo>
                      <a:pt x="16" y="0"/>
                    </a:lnTo>
                    <a:lnTo>
                      <a:pt x="16" y="8"/>
                    </a:lnTo>
                    <a:lnTo>
                      <a:pt x="24" y="8"/>
                    </a:lnTo>
                    <a:lnTo>
                      <a:pt x="24" y="16"/>
                    </a:lnTo>
                    <a:lnTo>
                      <a:pt x="24" y="8"/>
                    </a:lnTo>
                    <a:lnTo>
                      <a:pt x="24" y="16"/>
                    </a:lnTo>
                    <a:lnTo>
                      <a:pt x="24" y="24"/>
                    </a:lnTo>
                    <a:lnTo>
                      <a:pt x="32" y="16"/>
                    </a:lnTo>
                    <a:lnTo>
                      <a:pt x="32" y="24"/>
                    </a:lnTo>
                    <a:lnTo>
                      <a:pt x="32" y="32"/>
                    </a:lnTo>
                    <a:lnTo>
                      <a:pt x="24" y="24"/>
                    </a:lnTo>
                    <a:lnTo>
                      <a:pt x="16" y="16"/>
                    </a:lnTo>
                    <a:lnTo>
                      <a:pt x="16" y="24"/>
                    </a:lnTo>
                    <a:lnTo>
                      <a:pt x="8" y="24"/>
                    </a:lnTo>
                    <a:lnTo>
                      <a:pt x="16" y="32"/>
                    </a:lnTo>
                    <a:lnTo>
                      <a:pt x="0" y="32"/>
                    </a:lnTo>
                    <a:lnTo>
                      <a:pt x="0" y="24"/>
                    </a:lnTo>
                    <a:lnTo>
                      <a:pt x="0" y="16"/>
                    </a:lnTo>
                    <a:close/>
                  </a:path>
                </a:pathLst>
              </a:custGeom>
              <a:solidFill>
                <a:srgbClr val="EEEEE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4" name="Freeform 91"/>
              <p:cNvSpPr>
                <a:spLocks noChangeArrowheads="1"/>
              </p:cNvSpPr>
              <p:nvPr/>
            </p:nvSpPr>
            <p:spPr bwMode="auto">
              <a:xfrm>
                <a:off x="3767" y="2235"/>
                <a:ext cx="15" cy="25"/>
              </a:xfrm>
              <a:custGeom>
                <a:avLst/>
                <a:gdLst>
                  <a:gd name="T0" fmla="*/ 0 w 41"/>
                  <a:gd name="T1" fmla="*/ 2 h 73"/>
                  <a:gd name="T2" fmla="*/ 1 w 41"/>
                  <a:gd name="T3" fmla="*/ 2 h 73"/>
                  <a:gd name="T4" fmla="*/ 1 w 41"/>
                  <a:gd name="T5" fmla="*/ 1 h 73"/>
                  <a:gd name="T6" fmla="*/ 2 w 41"/>
                  <a:gd name="T7" fmla="*/ 0 h 73"/>
                  <a:gd name="T8" fmla="*/ 4 w 41"/>
                  <a:gd name="T9" fmla="*/ 0 h 73"/>
                  <a:gd name="T10" fmla="*/ 4 w 41"/>
                  <a:gd name="T11" fmla="*/ 3 h 73"/>
                  <a:gd name="T12" fmla="*/ 5 w 41"/>
                  <a:gd name="T13" fmla="*/ 5 h 73"/>
                  <a:gd name="T14" fmla="*/ 5 w 41"/>
                  <a:gd name="T15" fmla="*/ 6 h 73"/>
                  <a:gd name="T16" fmla="*/ 4 w 41"/>
                  <a:gd name="T17" fmla="*/ 6 h 73"/>
                  <a:gd name="T18" fmla="*/ 4 w 41"/>
                  <a:gd name="T19" fmla="*/ 7 h 73"/>
                  <a:gd name="T20" fmla="*/ 4 w 41"/>
                  <a:gd name="T21" fmla="*/ 8 h 73"/>
                  <a:gd name="T22" fmla="*/ 4 w 41"/>
                  <a:gd name="T23" fmla="*/ 9 h 73"/>
                  <a:gd name="T24" fmla="*/ 3 w 41"/>
                  <a:gd name="T25" fmla="*/ 9 h 73"/>
                  <a:gd name="T26" fmla="*/ 3 w 41"/>
                  <a:gd name="T27" fmla="*/ 8 h 73"/>
                  <a:gd name="T28" fmla="*/ 3 w 41"/>
                  <a:gd name="T29" fmla="*/ 7 h 73"/>
                  <a:gd name="T30" fmla="*/ 3 w 41"/>
                  <a:gd name="T31" fmla="*/ 6 h 73"/>
                  <a:gd name="T32" fmla="*/ 3 w 41"/>
                  <a:gd name="T33" fmla="*/ 5 h 73"/>
                  <a:gd name="T34" fmla="*/ 2 w 41"/>
                  <a:gd name="T35" fmla="*/ 5 h 73"/>
                  <a:gd name="T36" fmla="*/ 1 w 41"/>
                  <a:gd name="T37" fmla="*/ 4 h 73"/>
                  <a:gd name="T38" fmla="*/ 0 w 41"/>
                  <a:gd name="T39" fmla="*/ 3 h 73"/>
                  <a:gd name="T40" fmla="*/ 0 w 41"/>
                  <a:gd name="T41" fmla="*/ 2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73">
                    <a:moveTo>
                      <a:pt x="0" y="16"/>
                    </a:moveTo>
                    <a:lnTo>
                      <a:pt x="8" y="16"/>
                    </a:lnTo>
                    <a:lnTo>
                      <a:pt x="8" y="8"/>
                    </a:lnTo>
                    <a:lnTo>
                      <a:pt x="16" y="0"/>
                    </a:lnTo>
                    <a:lnTo>
                      <a:pt x="33" y="0"/>
                    </a:lnTo>
                    <a:lnTo>
                      <a:pt x="33" y="24"/>
                    </a:lnTo>
                    <a:lnTo>
                      <a:pt x="41" y="41"/>
                    </a:lnTo>
                    <a:lnTo>
                      <a:pt x="41" y="49"/>
                    </a:lnTo>
                    <a:lnTo>
                      <a:pt x="33" y="49"/>
                    </a:lnTo>
                    <a:lnTo>
                      <a:pt x="33" y="57"/>
                    </a:lnTo>
                    <a:lnTo>
                      <a:pt x="33" y="65"/>
                    </a:lnTo>
                    <a:lnTo>
                      <a:pt x="33" y="73"/>
                    </a:lnTo>
                    <a:lnTo>
                      <a:pt x="24" y="73"/>
                    </a:lnTo>
                    <a:lnTo>
                      <a:pt x="24" y="65"/>
                    </a:lnTo>
                    <a:lnTo>
                      <a:pt x="24" y="57"/>
                    </a:lnTo>
                    <a:lnTo>
                      <a:pt x="24" y="49"/>
                    </a:lnTo>
                    <a:lnTo>
                      <a:pt x="24" y="41"/>
                    </a:lnTo>
                    <a:lnTo>
                      <a:pt x="16" y="41"/>
                    </a:lnTo>
                    <a:lnTo>
                      <a:pt x="8" y="32"/>
                    </a:lnTo>
                    <a:lnTo>
                      <a:pt x="0" y="24"/>
                    </a:lnTo>
                    <a:lnTo>
                      <a:pt x="0" y="16"/>
                    </a:lnTo>
                    <a:close/>
                  </a:path>
                </a:pathLst>
              </a:custGeom>
              <a:solidFill>
                <a:srgbClr val="CEFE87"/>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5" name="Freeform 92"/>
              <p:cNvSpPr>
                <a:spLocks noChangeArrowheads="1"/>
              </p:cNvSpPr>
              <p:nvPr/>
            </p:nvSpPr>
            <p:spPr bwMode="auto">
              <a:xfrm>
                <a:off x="3779" y="2235"/>
                <a:ext cx="33" cy="92"/>
              </a:xfrm>
              <a:custGeom>
                <a:avLst/>
                <a:gdLst>
                  <a:gd name="T0" fmla="*/ 10 w 89"/>
                  <a:gd name="T1" fmla="*/ 15 h 269"/>
                  <a:gd name="T2" fmla="*/ 11 w 89"/>
                  <a:gd name="T3" fmla="*/ 18 h 269"/>
                  <a:gd name="T4" fmla="*/ 11 w 89"/>
                  <a:gd name="T5" fmla="*/ 20 h 269"/>
                  <a:gd name="T6" fmla="*/ 11 w 89"/>
                  <a:gd name="T7" fmla="*/ 22 h 269"/>
                  <a:gd name="T8" fmla="*/ 12 w 89"/>
                  <a:gd name="T9" fmla="*/ 24 h 269"/>
                  <a:gd name="T10" fmla="*/ 12 w 89"/>
                  <a:gd name="T11" fmla="*/ 26 h 269"/>
                  <a:gd name="T12" fmla="*/ 12 w 89"/>
                  <a:gd name="T13" fmla="*/ 28 h 269"/>
                  <a:gd name="T14" fmla="*/ 12 w 89"/>
                  <a:gd name="T15" fmla="*/ 30 h 269"/>
                  <a:gd name="T16" fmla="*/ 12 w 89"/>
                  <a:gd name="T17" fmla="*/ 30 h 269"/>
                  <a:gd name="T18" fmla="*/ 11 w 89"/>
                  <a:gd name="T19" fmla="*/ 30 h 269"/>
                  <a:gd name="T20" fmla="*/ 11 w 89"/>
                  <a:gd name="T21" fmla="*/ 28 h 269"/>
                  <a:gd name="T22" fmla="*/ 10 w 89"/>
                  <a:gd name="T23" fmla="*/ 25 h 269"/>
                  <a:gd name="T24" fmla="*/ 10 w 89"/>
                  <a:gd name="T25" fmla="*/ 25 h 269"/>
                  <a:gd name="T26" fmla="*/ 10 w 89"/>
                  <a:gd name="T27" fmla="*/ 27 h 269"/>
                  <a:gd name="T28" fmla="*/ 9 w 89"/>
                  <a:gd name="T29" fmla="*/ 21 h 269"/>
                  <a:gd name="T30" fmla="*/ 8 w 89"/>
                  <a:gd name="T31" fmla="*/ 17 h 269"/>
                  <a:gd name="T32" fmla="*/ 6 w 89"/>
                  <a:gd name="T33" fmla="*/ 16 h 269"/>
                  <a:gd name="T34" fmla="*/ 6 w 89"/>
                  <a:gd name="T35" fmla="*/ 22 h 269"/>
                  <a:gd name="T36" fmla="*/ 4 w 89"/>
                  <a:gd name="T37" fmla="*/ 19 h 269"/>
                  <a:gd name="T38" fmla="*/ 3 w 89"/>
                  <a:gd name="T39" fmla="*/ 16 h 269"/>
                  <a:gd name="T40" fmla="*/ 1 w 89"/>
                  <a:gd name="T41" fmla="*/ 13 h 269"/>
                  <a:gd name="T42" fmla="*/ 1 w 89"/>
                  <a:gd name="T43" fmla="*/ 12 h 269"/>
                  <a:gd name="T44" fmla="*/ 0 w 89"/>
                  <a:gd name="T45" fmla="*/ 11 h 269"/>
                  <a:gd name="T46" fmla="*/ 0 w 89"/>
                  <a:gd name="T47" fmla="*/ 9 h 269"/>
                  <a:gd name="T48" fmla="*/ 0 w 89"/>
                  <a:gd name="T49" fmla="*/ 6 h 269"/>
                  <a:gd name="T50" fmla="*/ 1 w 89"/>
                  <a:gd name="T51" fmla="*/ 6 h 269"/>
                  <a:gd name="T52" fmla="*/ 0 w 89"/>
                  <a:gd name="T53" fmla="*/ 3 h 269"/>
                  <a:gd name="T54" fmla="*/ 1 w 89"/>
                  <a:gd name="T55" fmla="*/ 0 h 269"/>
                  <a:gd name="T56" fmla="*/ 2 w 89"/>
                  <a:gd name="T57" fmla="*/ 2 h 269"/>
                  <a:gd name="T58" fmla="*/ 4 w 89"/>
                  <a:gd name="T59" fmla="*/ 4 h 269"/>
                  <a:gd name="T60" fmla="*/ 4 w 89"/>
                  <a:gd name="T61" fmla="*/ 4 h 269"/>
                  <a:gd name="T62" fmla="*/ 6 w 89"/>
                  <a:gd name="T63" fmla="*/ 3 h 269"/>
                  <a:gd name="T64" fmla="*/ 6 w 89"/>
                  <a:gd name="T65" fmla="*/ 3 h 269"/>
                  <a:gd name="T66" fmla="*/ 6 w 89"/>
                  <a:gd name="T67" fmla="*/ 2 h 269"/>
                  <a:gd name="T68" fmla="*/ 7 w 89"/>
                  <a:gd name="T69" fmla="*/ 3 h 269"/>
                  <a:gd name="T70" fmla="*/ 8 w 89"/>
                  <a:gd name="T71" fmla="*/ 6 h 269"/>
                  <a:gd name="T72" fmla="*/ 9 w 89"/>
                  <a:gd name="T73" fmla="*/ 10 h 269"/>
                  <a:gd name="T74" fmla="*/ 10 w 89"/>
                  <a:gd name="T75" fmla="*/ 14 h 2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9" h="269">
                    <a:moveTo>
                      <a:pt x="73" y="122"/>
                    </a:moveTo>
                    <a:lnTo>
                      <a:pt x="73" y="130"/>
                    </a:lnTo>
                    <a:lnTo>
                      <a:pt x="73" y="147"/>
                    </a:lnTo>
                    <a:lnTo>
                      <a:pt x="81" y="155"/>
                    </a:lnTo>
                    <a:lnTo>
                      <a:pt x="81" y="163"/>
                    </a:lnTo>
                    <a:lnTo>
                      <a:pt x="81" y="171"/>
                    </a:lnTo>
                    <a:lnTo>
                      <a:pt x="81" y="179"/>
                    </a:lnTo>
                    <a:lnTo>
                      <a:pt x="81" y="188"/>
                    </a:lnTo>
                    <a:lnTo>
                      <a:pt x="89" y="196"/>
                    </a:lnTo>
                    <a:lnTo>
                      <a:pt x="89" y="204"/>
                    </a:lnTo>
                    <a:lnTo>
                      <a:pt x="89" y="212"/>
                    </a:lnTo>
                    <a:lnTo>
                      <a:pt x="89" y="220"/>
                    </a:lnTo>
                    <a:lnTo>
                      <a:pt x="89" y="228"/>
                    </a:lnTo>
                    <a:lnTo>
                      <a:pt x="89" y="237"/>
                    </a:lnTo>
                    <a:lnTo>
                      <a:pt x="89" y="245"/>
                    </a:lnTo>
                    <a:lnTo>
                      <a:pt x="89" y="253"/>
                    </a:lnTo>
                    <a:lnTo>
                      <a:pt x="89" y="245"/>
                    </a:lnTo>
                    <a:lnTo>
                      <a:pt x="89" y="253"/>
                    </a:lnTo>
                    <a:lnTo>
                      <a:pt x="89" y="269"/>
                    </a:lnTo>
                    <a:lnTo>
                      <a:pt x="81" y="261"/>
                    </a:lnTo>
                    <a:lnTo>
                      <a:pt x="81" y="253"/>
                    </a:lnTo>
                    <a:lnTo>
                      <a:pt x="81" y="237"/>
                    </a:lnTo>
                    <a:lnTo>
                      <a:pt x="73" y="220"/>
                    </a:lnTo>
                    <a:lnTo>
                      <a:pt x="73" y="212"/>
                    </a:lnTo>
                    <a:lnTo>
                      <a:pt x="73" y="204"/>
                    </a:lnTo>
                    <a:lnTo>
                      <a:pt x="73" y="212"/>
                    </a:lnTo>
                    <a:lnTo>
                      <a:pt x="73" y="220"/>
                    </a:lnTo>
                    <a:lnTo>
                      <a:pt x="73" y="228"/>
                    </a:lnTo>
                    <a:lnTo>
                      <a:pt x="65" y="212"/>
                    </a:lnTo>
                    <a:lnTo>
                      <a:pt x="65" y="179"/>
                    </a:lnTo>
                    <a:lnTo>
                      <a:pt x="57" y="163"/>
                    </a:lnTo>
                    <a:lnTo>
                      <a:pt x="57" y="147"/>
                    </a:lnTo>
                    <a:lnTo>
                      <a:pt x="49" y="139"/>
                    </a:lnTo>
                    <a:lnTo>
                      <a:pt x="40" y="139"/>
                    </a:lnTo>
                    <a:lnTo>
                      <a:pt x="40" y="163"/>
                    </a:lnTo>
                    <a:lnTo>
                      <a:pt x="40" y="188"/>
                    </a:lnTo>
                    <a:lnTo>
                      <a:pt x="32" y="179"/>
                    </a:lnTo>
                    <a:lnTo>
                      <a:pt x="32" y="163"/>
                    </a:lnTo>
                    <a:lnTo>
                      <a:pt x="24" y="147"/>
                    </a:lnTo>
                    <a:lnTo>
                      <a:pt x="24" y="139"/>
                    </a:lnTo>
                    <a:lnTo>
                      <a:pt x="16" y="130"/>
                    </a:lnTo>
                    <a:lnTo>
                      <a:pt x="8" y="114"/>
                    </a:lnTo>
                    <a:lnTo>
                      <a:pt x="8" y="106"/>
                    </a:lnTo>
                    <a:lnTo>
                      <a:pt x="8" y="98"/>
                    </a:lnTo>
                    <a:lnTo>
                      <a:pt x="8" y="90"/>
                    </a:lnTo>
                    <a:lnTo>
                      <a:pt x="0" y="90"/>
                    </a:lnTo>
                    <a:lnTo>
                      <a:pt x="0" y="81"/>
                    </a:lnTo>
                    <a:lnTo>
                      <a:pt x="0" y="73"/>
                    </a:lnTo>
                    <a:lnTo>
                      <a:pt x="0" y="65"/>
                    </a:lnTo>
                    <a:lnTo>
                      <a:pt x="0" y="57"/>
                    </a:lnTo>
                    <a:lnTo>
                      <a:pt x="0" y="49"/>
                    </a:lnTo>
                    <a:lnTo>
                      <a:pt x="8" y="49"/>
                    </a:lnTo>
                    <a:lnTo>
                      <a:pt x="8" y="41"/>
                    </a:lnTo>
                    <a:lnTo>
                      <a:pt x="0" y="24"/>
                    </a:lnTo>
                    <a:lnTo>
                      <a:pt x="0" y="0"/>
                    </a:lnTo>
                    <a:lnTo>
                      <a:pt x="8" y="0"/>
                    </a:lnTo>
                    <a:lnTo>
                      <a:pt x="8" y="8"/>
                    </a:lnTo>
                    <a:lnTo>
                      <a:pt x="16" y="16"/>
                    </a:lnTo>
                    <a:lnTo>
                      <a:pt x="24" y="16"/>
                    </a:lnTo>
                    <a:lnTo>
                      <a:pt x="32" y="32"/>
                    </a:lnTo>
                    <a:lnTo>
                      <a:pt x="32" y="41"/>
                    </a:lnTo>
                    <a:lnTo>
                      <a:pt x="32" y="32"/>
                    </a:lnTo>
                    <a:lnTo>
                      <a:pt x="32" y="24"/>
                    </a:lnTo>
                    <a:lnTo>
                      <a:pt x="40" y="24"/>
                    </a:lnTo>
                    <a:lnTo>
                      <a:pt x="40" y="32"/>
                    </a:lnTo>
                    <a:lnTo>
                      <a:pt x="40" y="24"/>
                    </a:lnTo>
                    <a:lnTo>
                      <a:pt x="40" y="8"/>
                    </a:lnTo>
                    <a:lnTo>
                      <a:pt x="40" y="16"/>
                    </a:lnTo>
                    <a:lnTo>
                      <a:pt x="49" y="16"/>
                    </a:lnTo>
                    <a:lnTo>
                      <a:pt x="49" y="24"/>
                    </a:lnTo>
                    <a:lnTo>
                      <a:pt x="49" y="41"/>
                    </a:lnTo>
                    <a:lnTo>
                      <a:pt x="57" y="57"/>
                    </a:lnTo>
                    <a:lnTo>
                      <a:pt x="57" y="65"/>
                    </a:lnTo>
                    <a:lnTo>
                      <a:pt x="65" y="81"/>
                    </a:lnTo>
                    <a:lnTo>
                      <a:pt x="65" y="106"/>
                    </a:lnTo>
                    <a:lnTo>
                      <a:pt x="73" y="122"/>
                    </a:lnTo>
                    <a:close/>
                  </a:path>
                </a:pathLst>
              </a:custGeom>
              <a:solidFill>
                <a:srgbClr val="C3FFC3"/>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6" name="Freeform 93"/>
              <p:cNvSpPr>
                <a:spLocks noChangeArrowheads="1"/>
              </p:cNvSpPr>
              <p:nvPr/>
            </p:nvSpPr>
            <p:spPr bwMode="auto">
              <a:xfrm>
                <a:off x="3088" y="2243"/>
                <a:ext cx="223" cy="195"/>
              </a:xfrm>
              <a:custGeom>
                <a:avLst/>
                <a:gdLst>
                  <a:gd name="T0" fmla="*/ 78 w 605"/>
                  <a:gd name="T1" fmla="*/ 43 h 572"/>
                  <a:gd name="T2" fmla="*/ 69 w 605"/>
                  <a:gd name="T3" fmla="*/ 46 h 572"/>
                  <a:gd name="T4" fmla="*/ 63 w 605"/>
                  <a:gd name="T5" fmla="*/ 47 h 572"/>
                  <a:gd name="T6" fmla="*/ 56 w 605"/>
                  <a:gd name="T7" fmla="*/ 46 h 572"/>
                  <a:gd name="T8" fmla="*/ 59 w 605"/>
                  <a:gd name="T9" fmla="*/ 54 h 572"/>
                  <a:gd name="T10" fmla="*/ 63 w 605"/>
                  <a:gd name="T11" fmla="*/ 56 h 572"/>
                  <a:gd name="T12" fmla="*/ 60 w 605"/>
                  <a:gd name="T13" fmla="*/ 59 h 572"/>
                  <a:gd name="T14" fmla="*/ 56 w 605"/>
                  <a:gd name="T15" fmla="*/ 63 h 572"/>
                  <a:gd name="T16" fmla="*/ 50 w 605"/>
                  <a:gd name="T17" fmla="*/ 64 h 572"/>
                  <a:gd name="T18" fmla="*/ 43 w 605"/>
                  <a:gd name="T19" fmla="*/ 64 h 572"/>
                  <a:gd name="T20" fmla="*/ 41 w 605"/>
                  <a:gd name="T21" fmla="*/ 59 h 572"/>
                  <a:gd name="T22" fmla="*/ 38 w 605"/>
                  <a:gd name="T23" fmla="*/ 52 h 572"/>
                  <a:gd name="T24" fmla="*/ 37 w 605"/>
                  <a:gd name="T25" fmla="*/ 46 h 572"/>
                  <a:gd name="T26" fmla="*/ 34 w 605"/>
                  <a:gd name="T27" fmla="*/ 41 h 572"/>
                  <a:gd name="T28" fmla="*/ 37 w 605"/>
                  <a:gd name="T29" fmla="*/ 35 h 572"/>
                  <a:gd name="T30" fmla="*/ 28 w 605"/>
                  <a:gd name="T31" fmla="*/ 35 h 572"/>
                  <a:gd name="T32" fmla="*/ 22 w 605"/>
                  <a:gd name="T33" fmla="*/ 31 h 572"/>
                  <a:gd name="T34" fmla="*/ 14 w 605"/>
                  <a:gd name="T35" fmla="*/ 29 h 572"/>
                  <a:gd name="T36" fmla="*/ 8 w 605"/>
                  <a:gd name="T37" fmla="*/ 28 h 572"/>
                  <a:gd name="T38" fmla="*/ 7 w 605"/>
                  <a:gd name="T39" fmla="*/ 22 h 572"/>
                  <a:gd name="T40" fmla="*/ 0 w 605"/>
                  <a:gd name="T41" fmla="*/ 17 h 572"/>
                  <a:gd name="T42" fmla="*/ 6 w 605"/>
                  <a:gd name="T43" fmla="*/ 6 h 572"/>
                  <a:gd name="T44" fmla="*/ 7 w 605"/>
                  <a:gd name="T45" fmla="*/ 3 h 572"/>
                  <a:gd name="T46" fmla="*/ 12 w 605"/>
                  <a:gd name="T47" fmla="*/ 2 h 572"/>
                  <a:gd name="T48" fmla="*/ 9 w 605"/>
                  <a:gd name="T49" fmla="*/ 6 h 572"/>
                  <a:gd name="T50" fmla="*/ 9 w 605"/>
                  <a:gd name="T51" fmla="*/ 10 h 572"/>
                  <a:gd name="T52" fmla="*/ 9 w 605"/>
                  <a:gd name="T53" fmla="*/ 15 h 572"/>
                  <a:gd name="T54" fmla="*/ 13 w 605"/>
                  <a:gd name="T55" fmla="*/ 16 h 572"/>
                  <a:gd name="T56" fmla="*/ 11 w 605"/>
                  <a:gd name="T57" fmla="*/ 11 h 572"/>
                  <a:gd name="T58" fmla="*/ 11 w 605"/>
                  <a:gd name="T59" fmla="*/ 8 h 572"/>
                  <a:gd name="T60" fmla="*/ 19 w 605"/>
                  <a:gd name="T61" fmla="*/ 5 h 572"/>
                  <a:gd name="T62" fmla="*/ 20 w 605"/>
                  <a:gd name="T63" fmla="*/ 3 h 572"/>
                  <a:gd name="T64" fmla="*/ 18 w 605"/>
                  <a:gd name="T65" fmla="*/ 1 h 572"/>
                  <a:gd name="T66" fmla="*/ 20 w 605"/>
                  <a:gd name="T67" fmla="*/ 1 h 572"/>
                  <a:gd name="T68" fmla="*/ 22 w 605"/>
                  <a:gd name="T69" fmla="*/ 4 h 572"/>
                  <a:gd name="T70" fmla="*/ 28 w 605"/>
                  <a:gd name="T71" fmla="*/ 5 h 572"/>
                  <a:gd name="T72" fmla="*/ 32 w 605"/>
                  <a:gd name="T73" fmla="*/ 10 h 572"/>
                  <a:gd name="T74" fmla="*/ 42 w 605"/>
                  <a:gd name="T75" fmla="*/ 9 h 572"/>
                  <a:gd name="T76" fmla="*/ 48 w 605"/>
                  <a:gd name="T77" fmla="*/ 11 h 572"/>
                  <a:gd name="T78" fmla="*/ 53 w 605"/>
                  <a:gd name="T79" fmla="*/ 11 h 572"/>
                  <a:gd name="T80" fmla="*/ 61 w 605"/>
                  <a:gd name="T81" fmla="*/ 9 h 572"/>
                  <a:gd name="T82" fmla="*/ 67 w 605"/>
                  <a:gd name="T83" fmla="*/ 10 h 572"/>
                  <a:gd name="T84" fmla="*/ 65 w 605"/>
                  <a:gd name="T85" fmla="*/ 11 h 572"/>
                  <a:gd name="T86" fmla="*/ 69 w 605"/>
                  <a:gd name="T87" fmla="*/ 13 h 572"/>
                  <a:gd name="T88" fmla="*/ 77 w 605"/>
                  <a:gd name="T89" fmla="*/ 16 h 572"/>
                  <a:gd name="T90" fmla="*/ 71 w 605"/>
                  <a:gd name="T91" fmla="*/ 20 h 572"/>
                  <a:gd name="T92" fmla="*/ 76 w 605"/>
                  <a:gd name="T93" fmla="*/ 20 h 572"/>
                  <a:gd name="T94" fmla="*/ 82 w 605"/>
                  <a:gd name="T95" fmla="*/ 22 h 572"/>
                  <a:gd name="T96" fmla="*/ 79 w 605"/>
                  <a:gd name="T97" fmla="*/ 28 h 572"/>
                  <a:gd name="T98" fmla="*/ 79 w 605"/>
                  <a:gd name="T99" fmla="*/ 30 h 572"/>
                  <a:gd name="T100" fmla="*/ 76 w 605"/>
                  <a:gd name="T101" fmla="*/ 35 h 572"/>
                  <a:gd name="T102" fmla="*/ 79 w 605"/>
                  <a:gd name="T103" fmla="*/ 41 h 5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5" h="572">
                    <a:moveTo>
                      <a:pt x="580" y="351"/>
                    </a:moveTo>
                    <a:lnTo>
                      <a:pt x="588" y="351"/>
                    </a:lnTo>
                    <a:lnTo>
                      <a:pt x="580" y="360"/>
                    </a:lnTo>
                    <a:lnTo>
                      <a:pt x="572" y="368"/>
                    </a:lnTo>
                    <a:lnTo>
                      <a:pt x="539" y="392"/>
                    </a:lnTo>
                    <a:lnTo>
                      <a:pt x="523" y="392"/>
                    </a:lnTo>
                    <a:lnTo>
                      <a:pt x="515" y="400"/>
                    </a:lnTo>
                    <a:lnTo>
                      <a:pt x="507" y="400"/>
                    </a:lnTo>
                    <a:lnTo>
                      <a:pt x="498" y="400"/>
                    </a:lnTo>
                    <a:lnTo>
                      <a:pt x="490" y="425"/>
                    </a:lnTo>
                    <a:lnTo>
                      <a:pt x="474" y="409"/>
                    </a:lnTo>
                    <a:lnTo>
                      <a:pt x="466" y="409"/>
                    </a:lnTo>
                    <a:lnTo>
                      <a:pt x="441" y="409"/>
                    </a:lnTo>
                    <a:lnTo>
                      <a:pt x="433" y="409"/>
                    </a:lnTo>
                    <a:lnTo>
                      <a:pt x="417" y="400"/>
                    </a:lnTo>
                    <a:lnTo>
                      <a:pt x="409" y="392"/>
                    </a:lnTo>
                    <a:lnTo>
                      <a:pt x="409" y="400"/>
                    </a:lnTo>
                    <a:lnTo>
                      <a:pt x="425" y="417"/>
                    </a:lnTo>
                    <a:lnTo>
                      <a:pt x="433" y="433"/>
                    </a:lnTo>
                    <a:lnTo>
                      <a:pt x="433" y="466"/>
                    </a:lnTo>
                    <a:lnTo>
                      <a:pt x="441" y="474"/>
                    </a:lnTo>
                    <a:lnTo>
                      <a:pt x="441" y="482"/>
                    </a:lnTo>
                    <a:lnTo>
                      <a:pt x="458" y="482"/>
                    </a:lnTo>
                    <a:lnTo>
                      <a:pt x="466" y="482"/>
                    </a:lnTo>
                    <a:lnTo>
                      <a:pt x="474" y="490"/>
                    </a:lnTo>
                    <a:lnTo>
                      <a:pt x="466" y="498"/>
                    </a:lnTo>
                    <a:lnTo>
                      <a:pt x="458" y="507"/>
                    </a:lnTo>
                    <a:lnTo>
                      <a:pt x="441" y="507"/>
                    </a:lnTo>
                    <a:lnTo>
                      <a:pt x="433" y="523"/>
                    </a:lnTo>
                    <a:lnTo>
                      <a:pt x="433" y="531"/>
                    </a:lnTo>
                    <a:lnTo>
                      <a:pt x="417" y="531"/>
                    </a:lnTo>
                    <a:lnTo>
                      <a:pt x="409" y="539"/>
                    </a:lnTo>
                    <a:lnTo>
                      <a:pt x="392" y="556"/>
                    </a:lnTo>
                    <a:lnTo>
                      <a:pt x="376" y="572"/>
                    </a:lnTo>
                    <a:lnTo>
                      <a:pt x="368" y="556"/>
                    </a:lnTo>
                    <a:lnTo>
                      <a:pt x="368" y="548"/>
                    </a:lnTo>
                    <a:lnTo>
                      <a:pt x="351" y="564"/>
                    </a:lnTo>
                    <a:lnTo>
                      <a:pt x="343" y="564"/>
                    </a:lnTo>
                    <a:lnTo>
                      <a:pt x="335" y="564"/>
                    </a:lnTo>
                    <a:lnTo>
                      <a:pt x="319" y="548"/>
                    </a:lnTo>
                    <a:lnTo>
                      <a:pt x="311" y="548"/>
                    </a:lnTo>
                    <a:lnTo>
                      <a:pt x="302" y="539"/>
                    </a:lnTo>
                    <a:lnTo>
                      <a:pt x="302" y="531"/>
                    </a:lnTo>
                    <a:lnTo>
                      <a:pt x="302" y="507"/>
                    </a:lnTo>
                    <a:lnTo>
                      <a:pt x="294" y="498"/>
                    </a:lnTo>
                    <a:lnTo>
                      <a:pt x="278" y="474"/>
                    </a:lnTo>
                    <a:lnTo>
                      <a:pt x="270" y="458"/>
                    </a:lnTo>
                    <a:lnTo>
                      <a:pt x="278" y="449"/>
                    </a:lnTo>
                    <a:lnTo>
                      <a:pt x="294" y="433"/>
                    </a:lnTo>
                    <a:lnTo>
                      <a:pt x="286" y="425"/>
                    </a:lnTo>
                    <a:lnTo>
                      <a:pt x="278" y="417"/>
                    </a:lnTo>
                    <a:lnTo>
                      <a:pt x="270" y="400"/>
                    </a:lnTo>
                    <a:lnTo>
                      <a:pt x="262" y="384"/>
                    </a:lnTo>
                    <a:lnTo>
                      <a:pt x="262" y="368"/>
                    </a:lnTo>
                    <a:lnTo>
                      <a:pt x="262" y="360"/>
                    </a:lnTo>
                    <a:lnTo>
                      <a:pt x="253" y="351"/>
                    </a:lnTo>
                    <a:lnTo>
                      <a:pt x="253" y="343"/>
                    </a:lnTo>
                    <a:lnTo>
                      <a:pt x="262" y="335"/>
                    </a:lnTo>
                    <a:lnTo>
                      <a:pt x="270" y="327"/>
                    </a:lnTo>
                    <a:lnTo>
                      <a:pt x="270" y="302"/>
                    </a:lnTo>
                    <a:lnTo>
                      <a:pt x="278" y="294"/>
                    </a:lnTo>
                    <a:lnTo>
                      <a:pt x="262" y="294"/>
                    </a:lnTo>
                    <a:lnTo>
                      <a:pt x="221" y="294"/>
                    </a:lnTo>
                    <a:lnTo>
                      <a:pt x="204" y="302"/>
                    </a:lnTo>
                    <a:lnTo>
                      <a:pt x="196" y="302"/>
                    </a:lnTo>
                    <a:lnTo>
                      <a:pt x="188" y="302"/>
                    </a:lnTo>
                    <a:lnTo>
                      <a:pt x="180" y="286"/>
                    </a:lnTo>
                    <a:lnTo>
                      <a:pt x="164" y="270"/>
                    </a:lnTo>
                    <a:lnTo>
                      <a:pt x="155" y="262"/>
                    </a:lnTo>
                    <a:lnTo>
                      <a:pt x="147" y="253"/>
                    </a:lnTo>
                    <a:lnTo>
                      <a:pt x="131" y="253"/>
                    </a:lnTo>
                    <a:lnTo>
                      <a:pt x="106" y="253"/>
                    </a:lnTo>
                    <a:lnTo>
                      <a:pt x="82" y="253"/>
                    </a:lnTo>
                    <a:lnTo>
                      <a:pt x="74" y="253"/>
                    </a:lnTo>
                    <a:lnTo>
                      <a:pt x="66" y="245"/>
                    </a:lnTo>
                    <a:lnTo>
                      <a:pt x="57" y="237"/>
                    </a:lnTo>
                    <a:lnTo>
                      <a:pt x="49" y="229"/>
                    </a:lnTo>
                    <a:lnTo>
                      <a:pt x="41" y="221"/>
                    </a:lnTo>
                    <a:lnTo>
                      <a:pt x="49" y="196"/>
                    </a:lnTo>
                    <a:lnTo>
                      <a:pt x="49" y="188"/>
                    </a:lnTo>
                    <a:lnTo>
                      <a:pt x="25" y="155"/>
                    </a:lnTo>
                    <a:lnTo>
                      <a:pt x="17" y="147"/>
                    </a:lnTo>
                    <a:lnTo>
                      <a:pt x="8" y="147"/>
                    </a:lnTo>
                    <a:lnTo>
                      <a:pt x="0" y="147"/>
                    </a:lnTo>
                    <a:lnTo>
                      <a:pt x="8" y="123"/>
                    </a:lnTo>
                    <a:lnTo>
                      <a:pt x="17" y="106"/>
                    </a:lnTo>
                    <a:lnTo>
                      <a:pt x="17" y="90"/>
                    </a:lnTo>
                    <a:lnTo>
                      <a:pt x="41" y="49"/>
                    </a:lnTo>
                    <a:lnTo>
                      <a:pt x="49" y="49"/>
                    </a:lnTo>
                    <a:lnTo>
                      <a:pt x="49" y="41"/>
                    </a:lnTo>
                    <a:lnTo>
                      <a:pt x="49" y="33"/>
                    </a:lnTo>
                    <a:lnTo>
                      <a:pt x="49" y="25"/>
                    </a:lnTo>
                    <a:lnTo>
                      <a:pt x="57" y="17"/>
                    </a:lnTo>
                    <a:lnTo>
                      <a:pt x="74" y="17"/>
                    </a:lnTo>
                    <a:lnTo>
                      <a:pt x="90" y="8"/>
                    </a:lnTo>
                    <a:lnTo>
                      <a:pt x="90" y="17"/>
                    </a:lnTo>
                    <a:lnTo>
                      <a:pt x="74" y="17"/>
                    </a:lnTo>
                    <a:lnTo>
                      <a:pt x="57" y="25"/>
                    </a:lnTo>
                    <a:lnTo>
                      <a:pt x="57" y="41"/>
                    </a:lnTo>
                    <a:lnTo>
                      <a:pt x="66" y="49"/>
                    </a:lnTo>
                    <a:lnTo>
                      <a:pt x="66" y="57"/>
                    </a:lnTo>
                    <a:lnTo>
                      <a:pt x="74" y="66"/>
                    </a:lnTo>
                    <a:lnTo>
                      <a:pt x="66" y="74"/>
                    </a:lnTo>
                    <a:lnTo>
                      <a:pt x="66" y="82"/>
                    </a:lnTo>
                    <a:lnTo>
                      <a:pt x="57" y="106"/>
                    </a:lnTo>
                    <a:lnTo>
                      <a:pt x="57" y="115"/>
                    </a:lnTo>
                    <a:lnTo>
                      <a:pt x="57" y="123"/>
                    </a:lnTo>
                    <a:lnTo>
                      <a:pt x="66" y="131"/>
                    </a:lnTo>
                    <a:lnTo>
                      <a:pt x="74" y="139"/>
                    </a:lnTo>
                    <a:lnTo>
                      <a:pt x="82" y="147"/>
                    </a:lnTo>
                    <a:lnTo>
                      <a:pt x="90" y="147"/>
                    </a:lnTo>
                    <a:lnTo>
                      <a:pt x="98" y="139"/>
                    </a:lnTo>
                    <a:lnTo>
                      <a:pt x="106" y="139"/>
                    </a:lnTo>
                    <a:lnTo>
                      <a:pt x="106" y="123"/>
                    </a:lnTo>
                    <a:lnTo>
                      <a:pt x="98" y="106"/>
                    </a:lnTo>
                    <a:lnTo>
                      <a:pt x="82" y="90"/>
                    </a:lnTo>
                    <a:lnTo>
                      <a:pt x="82" y="82"/>
                    </a:lnTo>
                    <a:lnTo>
                      <a:pt x="82" y="74"/>
                    </a:lnTo>
                    <a:lnTo>
                      <a:pt x="74" y="74"/>
                    </a:lnTo>
                    <a:lnTo>
                      <a:pt x="82" y="66"/>
                    </a:lnTo>
                    <a:lnTo>
                      <a:pt x="74" y="57"/>
                    </a:lnTo>
                    <a:lnTo>
                      <a:pt x="98" y="49"/>
                    </a:lnTo>
                    <a:lnTo>
                      <a:pt x="115" y="41"/>
                    </a:lnTo>
                    <a:lnTo>
                      <a:pt x="139" y="41"/>
                    </a:lnTo>
                    <a:lnTo>
                      <a:pt x="139" y="33"/>
                    </a:lnTo>
                    <a:lnTo>
                      <a:pt x="155" y="33"/>
                    </a:lnTo>
                    <a:lnTo>
                      <a:pt x="155" y="25"/>
                    </a:lnTo>
                    <a:lnTo>
                      <a:pt x="147" y="25"/>
                    </a:lnTo>
                    <a:lnTo>
                      <a:pt x="147" y="17"/>
                    </a:lnTo>
                    <a:lnTo>
                      <a:pt x="147" y="25"/>
                    </a:lnTo>
                    <a:lnTo>
                      <a:pt x="139" y="25"/>
                    </a:lnTo>
                    <a:lnTo>
                      <a:pt x="131" y="8"/>
                    </a:lnTo>
                    <a:lnTo>
                      <a:pt x="131" y="0"/>
                    </a:lnTo>
                    <a:lnTo>
                      <a:pt x="139" y="0"/>
                    </a:lnTo>
                    <a:lnTo>
                      <a:pt x="147" y="0"/>
                    </a:lnTo>
                    <a:lnTo>
                      <a:pt x="147" y="8"/>
                    </a:lnTo>
                    <a:lnTo>
                      <a:pt x="155" y="8"/>
                    </a:lnTo>
                    <a:lnTo>
                      <a:pt x="155" y="17"/>
                    </a:lnTo>
                    <a:lnTo>
                      <a:pt x="155" y="25"/>
                    </a:lnTo>
                    <a:lnTo>
                      <a:pt x="164" y="33"/>
                    </a:lnTo>
                    <a:lnTo>
                      <a:pt x="172" y="33"/>
                    </a:lnTo>
                    <a:lnTo>
                      <a:pt x="180" y="33"/>
                    </a:lnTo>
                    <a:lnTo>
                      <a:pt x="196" y="33"/>
                    </a:lnTo>
                    <a:lnTo>
                      <a:pt x="204" y="41"/>
                    </a:lnTo>
                    <a:lnTo>
                      <a:pt x="213" y="41"/>
                    </a:lnTo>
                    <a:lnTo>
                      <a:pt x="221" y="57"/>
                    </a:lnTo>
                    <a:lnTo>
                      <a:pt x="229" y="74"/>
                    </a:lnTo>
                    <a:lnTo>
                      <a:pt x="237" y="82"/>
                    </a:lnTo>
                    <a:lnTo>
                      <a:pt x="262" y="74"/>
                    </a:lnTo>
                    <a:lnTo>
                      <a:pt x="278" y="74"/>
                    </a:lnTo>
                    <a:lnTo>
                      <a:pt x="294" y="74"/>
                    </a:lnTo>
                    <a:lnTo>
                      <a:pt x="311" y="74"/>
                    </a:lnTo>
                    <a:lnTo>
                      <a:pt x="319" y="74"/>
                    </a:lnTo>
                    <a:lnTo>
                      <a:pt x="327" y="90"/>
                    </a:lnTo>
                    <a:lnTo>
                      <a:pt x="335" y="90"/>
                    </a:lnTo>
                    <a:lnTo>
                      <a:pt x="351" y="98"/>
                    </a:lnTo>
                    <a:lnTo>
                      <a:pt x="360" y="98"/>
                    </a:lnTo>
                    <a:lnTo>
                      <a:pt x="376" y="98"/>
                    </a:lnTo>
                    <a:lnTo>
                      <a:pt x="384" y="98"/>
                    </a:lnTo>
                    <a:lnTo>
                      <a:pt x="392" y="90"/>
                    </a:lnTo>
                    <a:lnTo>
                      <a:pt x="417" y="74"/>
                    </a:lnTo>
                    <a:lnTo>
                      <a:pt x="425" y="74"/>
                    </a:lnTo>
                    <a:lnTo>
                      <a:pt x="433" y="74"/>
                    </a:lnTo>
                    <a:lnTo>
                      <a:pt x="449" y="74"/>
                    </a:lnTo>
                    <a:lnTo>
                      <a:pt x="474" y="66"/>
                    </a:lnTo>
                    <a:lnTo>
                      <a:pt x="490" y="74"/>
                    </a:lnTo>
                    <a:lnTo>
                      <a:pt x="498" y="74"/>
                    </a:lnTo>
                    <a:lnTo>
                      <a:pt x="490" y="82"/>
                    </a:lnTo>
                    <a:lnTo>
                      <a:pt x="474" y="82"/>
                    </a:lnTo>
                    <a:lnTo>
                      <a:pt x="466" y="82"/>
                    </a:lnTo>
                    <a:lnTo>
                      <a:pt x="466" y="90"/>
                    </a:lnTo>
                    <a:lnTo>
                      <a:pt x="474" y="90"/>
                    </a:lnTo>
                    <a:lnTo>
                      <a:pt x="490" y="106"/>
                    </a:lnTo>
                    <a:lnTo>
                      <a:pt x="490" y="123"/>
                    </a:lnTo>
                    <a:lnTo>
                      <a:pt x="498" y="106"/>
                    </a:lnTo>
                    <a:lnTo>
                      <a:pt x="507" y="115"/>
                    </a:lnTo>
                    <a:lnTo>
                      <a:pt x="523" y="115"/>
                    </a:lnTo>
                    <a:lnTo>
                      <a:pt x="531" y="123"/>
                    </a:lnTo>
                    <a:lnTo>
                      <a:pt x="547" y="131"/>
                    </a:lnTo>
                    <a:lnTo>
                      <a:pt x="564" y="139"/>
                    </a:lnTo>
                    <a:lnTo>
                      <a:pt x="547" y="147"/>
                    </a:lnTo>
                    <a:lnTo>
                      <a:pt x="547" y="164"/>
                    </a:lnTo>
                    <a:lnTo>
                      <a:pt x="539" y="164"/>
                    </a:lnTo>
                    <a:lnTo>
                      <a:pt x="523" y="172"/>
                    </a:lnTo>
                    <a:lnTo>
                      <a:pt x="531" y="180"/>
                    </a:lnTo>
                    <a:lnTo>
                      <a:pt x="539" y="180"/>
                    </a:lnTo>
                    <a:lnTo>
                      <a:pt x="547" y="180"/>
                    </a:lnTo>
                    <a:lnTo>
                      <a:pt x="556" y="172"/>
                    </a:lnTo>
                    <a:lnTo>
                      <a:pt x="572" y="172"/>
                    </a:lnTo>
                    <a:lnTo>
                      <a:pt x="588" y="180"/>
                    </a:lnTo>
                    <a:lnTo>
                      <a:pt x="605" y="180"/>
                    </a:lnTo>
                    <a:lnTo>
                      <a:pt x="605" y="188"/>
                    </a:lnTo>
                    <a:lnTo>
                      <a:pt x="605" y="196"/>
                    </a:lnTo>
                    <a:lnTo>
                      <a:pt x="580" y="229"/>
                    </a:lnTo>
                    <a:lnTo>
                      <a:pt x="572" y="229"/>
                    </a:lnTo>
                    <a:lnTo>
                      <a:pt x="580" y="237"/>
                    </a:lnTo>
                    <a:lnTo>
                      <a:pt x="588" y="245"/>
                    </a:lnTo>
                    <a:lnTo>
                      <a:pt x="588" y="253"/>
                    </a:lnTo>
                    <a:lnTo>
                      <a:pt x="588" y="262"/>
                    </a:lnTo>
                    <a:lnTo>
                      <a:pt x="580" y="262"/>
                    </a:lnTo>
                    <a:lnTo>
                      <a:pt x="556" y="270"/>
                    </a:lnTo>
                    <a:lnTo>
                      <a:pt x="556" y="278"/>
                    </a:lnTo>
                    <a:lnTo>
                      <a:pt x="556" y="294"/>
                    </a:lnTo>
                    <a:lnTo>
                      <a:pt x="556" y="302"/>
                    </a:lnTo>
                    <a:lnTo>
                      <a:pt x="547" y="311"/>
                    </a:lnTo>
                    <a:lnTo>
                      <a:pt x="556" y="319"/>
                    </a:lnTo>
                    <a:lnTo>
                      <a:pt x="572" y="335"/>
                    </a:lnTo>
                    <a:lnTo>
                      <a:pt x="580" y="351"/>
                    </a:lnTo>
                    <a:close/>
                  </a:path>
                </a:pathLst>
              </a:custGeom>
              <a:solidFill>
                <a:srgbClr val="EEEEEE"/>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7" name="Freeform 94"/>
              <p:cNvSpPr>
                <a:spLocks noChangeArrowheads="1"/>
              </p:cNvSpPr>
              <p:nvPr/>
            </p:nvSpPr>
            <p:spPr bwMode="auto">
              <a:xfrm>
                <a:off x="3274" y="2266"/>
                <a:ext cx="12" cy="14"/>
              </a:xfrm>
              <a:custGeom>
                <a:avLst/>
                <a:gdLst>
                  <a:gd name="T0" fmla="*/ 5 w 32"/>
                  <a:gd name="T1" fmla="*/ 0 h 40"/>
                  <a:gd name="T2" fmla="*/ 5 w 32"/>
                  <a:gd name="T3" fmla="*/ 1 h 40"/>
                  <a:gd name="T4" fmla="*/ 5 w 32"/>
                  <a:gd name="T5" fmla="*/ 2 h 40"/>
                  <a:gd name="T6" fmla="*/ 5 w 32"/>
                  <a:gd name="T7" fmla="*/ 3 h 40"/>
                  <a:gd name="T8" fmla="*/ 5 w 32"/>
                  <a:gd name="T9" fmla="*/ 4 h 40"/>
                  <a:gd name="T10" fmla="*/ 3 w 32"/>
                  <a:gd name="T11" fmla="*/ 5 h 40"/>
                  <a:gd name="T12" fmla="*/ 2 w 32"/>
                  <a:gd name="T13" fmla="*/ 5 h 40"/>
                  <a:gd name="T14" fmla="*/ 1 w 32"/>
                  <a:gd name="T15" fmla="*/ 5 h 40"/>
                  <a:gd name="T16" fmla="*/ 0 w 32"/>
                  <a:gd name="T17" fmla="*/ 5 h 40"/>
                  <a:gd name="T18" fmla="*/ 0 w 32"/>
                  <a:gd name="T19" fmla="*/ 4 h 40"/>
                  <a:gd name="T20" fmla="*/ 1 w 32"/>
                  <a:gd name="T21" fmla="*/ 4 h 40"/>
                  <a:gd name="T22" fmla="*/ 2 w 32"/>
                  <a:gd name="T23" fmla="*/ 3 h 40"/>
                  <a:gd name="T24" fmla="*/ 1 w 32"/>
                  <a:gd name="T25" fmla="*/ 3 h 40"/>
                  <a:gd name="T26" fmla="*/ 1 w 32"/>
                  <a:gd name="T27" fmla="*/ 2 h 40"/>
                  <a:gd name="T28" fmla="*/ 1 w 32"/>
                  <a:gd name="T29" fmla="*/ 1 h 40"/>
                  <a:gd name="T30" fmla="*/ 0 w 32"/>
                  <a:gd name="T31" fmla="*/ 1 h 40"/>
                  <a:gd name="T32" fmla="*/ 1 w 32"/>
                  <a:gd name="T33" fmla="*/ 1 h 40"/>
                  <a:gd name="T34" fmla="*/ 2 w 32"/>
                  <a:gd name="T35" fmla="*/ 0 h 40"/>
                  <a:gd name="T36" fmla="*/ 3 w 32"/>
                  <a:gd name="T37" fmla="*/ 0 h 40"/>
                  <a:gd name="T38" fmla="*/ 5 w 32"/>
                  <a:gd name="T39" fmla="*/ 0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2" h="40">
                    <a:moveTo>
                      <a:pt x="32" y="0"/>
                    </a:moveTo>
                    <a:lnTo>
                      <a:pt x="32" y="8"/>
                    </a:lnTo>
                    <a:lnTo>
                      <a:pt x="32" y="16"/>
                    </a:lnTo>
                    <a:lnTo>
                      <a:pt x="32" y="24"/>
                    </a:lnTo>
                    <a:lnTo>
                      <a:pt x="32" y="32"/>
                    </a:lnTo>
                    <a:lnTo>
                      <a:pt x="24" y="40"/>
                    </a:lnTo>
                    <a:lnTo>
                      <a:pt x="16" y="40"/>
                    </a:lnTo>
                    <a:lnTo>
                      <a:pt x="8" y="40"/>
                    </a:lnTo>
                    <a:lnTo>
                      <a:pt x="0" y="40"/>
                    </a:lnTo>
                    <a:lnTo>
                      <a:pt x="0" y="32"/>
                    </a:lnTo>
                    <a:lnTo>
                      <a:pt x="8" y="32"/>
                    </a:lnTo>
                    <a:lnTo>
                      <a:pt x="16" y="24"/>
                    </a:lnTo>
                    <a:lnTo>
                      <a:pt x="8" y="24"/>
                    </a:lnTo>
                    <a:lnTo>
                      <a:pt x="8" y="16"/>
                    </a:lnTo>
                    <a:lnTo>
                      <a:pt x="8" y="8"/>
                    </a:lnTo>
                    <a:lnTo>
                      <a:pt x="0" y="8"/>
                    </a:lnTo>
                    <a:lnTo>
                      <a:pt x="8" y="8"/>
                    </a:lnTo>
                    <a:lnTo>
                      <a:pt x="16" y="0"/>
                    </a:lnTo>
                    <a:lnTo>
                      <a:pt x="24" y="0"/>
                    </a:lnTo>
                    <a:lnTo>
                      <a:pt x="32" y="0"/>
                    </a:lnTo>
                    <a:close/>
                  </a:path>
                </a:pathLst>
              </a:custGeom>
              <a:solidFill>
                <a:srgbClr val="D2D2D2"/>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8" name="Freeform 95"/>
              <p:cNvSpPr>
                <a:spLocks noChangeArrowheads="1"/>
              </p:cNvSpPr>
              <p:nvPr/>
            </p:nvSpPr>
            <p:spPr bwMode="auto">
              <a:xfrm>
                <a:off x="2850" y="1485"/>
                <a:ext cx="322" cy="126"/>
              </a:xfrm>
              <a:custGeom>
                <a:avLst/>
                <a:gdLst>
                  <a:gd name="T0" fmla="*/ 92 w 874"/>
                  <a:gd name="T1" fmla="*/ 18 h 368"/>
                  <a:gd name="T2" fmla="*/ 100 w 874"/>
                  <a:gd name="T3" fmla="*/ 19 h 368"/>
                  <a:gd name="T4" fmla="*/ 102 w 874"/>
                  <a:gd name="T5" fmla="*/ 21 h 368"/>
                  <a:gd name="T6" fmla="*/ 98 w 874"/>
                  <a:gd name="T7" fmla="*/ 21 h 368"/>
                  <a:gd name="T8" fmla="*/ 104 w 874"/>
                  <a:gd name="T9" fmla="*/ 27 h 368"/>
                  <a:gd name="T10" fmla="*/ 99 w 874"/>
                  <a:gd name="T11" fmla="*/ 26 h 368"/>
                  <a:gd name="T12" fmla="*/ 102 w 874"/>
                  <a:gd name="T13" fmla="*/ 29 h 368"/>
                  <a:gd name="T14" fmla="*/ 104 w 874"/>
                  <a:gd name="T15" fmla="*/ 32 h 368"/>
                  <a:gd name="T16" fmla="*/ 109 w 874"/>
                  <a:gd name="T17" fmla="*/ 35 h 368"/>
                  <a:gd name="T18" fmla="*/ 108 w 874"/>
                  <a:gd name="T19" fmla="*/ 36 h 368"/>
                  <a:gd name="T20" fmla="*/ 116 w 874"/>
                  <a:gd name="T21" fmla="*/ 41 h 368"/>
                  <a:gd name="T22" fmla="*/ 113 w 874"/>
                  <a:gd name="T23" fmla="*/ 42 h 368"/>
                  <a:gd name="T24" fmla="*/ 106 w 874"/>
                  <a:gd name="T25" fmla="*/ 40 h 368"/>
                  <a:gd name="T26" fmla="*/ 99 w 874"/>
                  <a:gd name="T27" fmla="*/ 38 h 368"/>
                  <a:gd name="T28" fmla="*/ 91 w 874"/>
                  <a:gd name="T29" fmla="*/ 35 h 368"/>
                  <a:gd name="T30" fmla="*/ 83 w 874"/>
                  <a:gd name="T31" fmla="*/ 32 h 368"/>
                  <a:gd name="T32" fmla="*/ 81 w 874"/>
                  <a:gd name="T33" fmla="*/ 32 h 368"/>
                  <a:gd name="T34" fmla="*/ 72 w 874"/>
                  <a:gd name="T35" fmla="*/ 27 h 368"/>
                  <a:gd name="T36" fmla="*/ 70 w 874"/>
                  <a:gd name="T37" fmla="*/ 25 h 368"/>
                  <a:gd name="T38" fmla="*/ 66 w 874"/>
                  <a:gd name="T39" fmla="*/ 23 h 368"/>
                  <a:gd name="T40" fmla="*/ 69 w 874"/>
                  <a:gd name="T41" fmla="*/ 23 h 368"/>
                  <a:gd name="T42" fmla="*/ 67 w 874"/>
                  <a:gd name="T43" fmla="*/ 21 h 368"/>
                  <a:gd name="T44" fmla="*/ 60 w 874"/>
                  <a:gd name="T45" fmla="*/ 18 h 368"/>
                  <a:gd name="T46" fmla="*/ 52 w 874"/>
                  <a:gd name="T47" fmla="*/ 16 h 368"/>
                  <a:gd name="T48" fmla="*/ 57 w 874"/>
                  <a:gd name="T49" fmla="*/ 16 h 368"/>
                  <a:gd name="T50" fmla="*/ 51 w 874"/>
                  <a:gd name="T51" fmla="*/ 15 h 368"/>
                  <a:gd name="T52" fmla="*/ 45 w 874"/>
                  <a:gd name="T53" fmla="*/ 15 h 368"/>
                  <a:gd name="T54" fmla="*/ 38 w 874"/>
                  <a:gd name="T55" fmla="*/ 12 h 368"/>
                  <a:gd name="T56" fmla="*/ 25 w 874"/>
                  <a:gd name="T57" fmla="*/ 9 h 368"/>
                  <a:gd name="T58" fmla="*/ 14 w 874"/>
                  <a:gd name="T59" fmla="*/ 8 h 368"/>
                  <a:gd name="T60" fmla="*/ 8 w 874"/>
                  <a:gd name="T61" fmla="*/ 7 h 368"/>
                  <a:gd name="T62" fmla="*/ 11 w 874"/>
                  <a:gd name="T63" fmla="*/ 7 h 368"/>
                  <a:gd name="T64" fmla="*/ 3 w 874"/>
                  <a:gd name="T65" fmla="*/ 6 h 368"/>
                  <a:gd name="T66" fmla="*/ 4 w 874"/>
                  <a:gd name="T67" fmla="*/ 4 h 368"/>
                  <a:gd name="T68" fmla="*/ 3 w 874"/>
                  <a:gd name="T69" fmla="*/ 3 h 368"/>
                  <a:gd name="T70" fmla="*/ 4 w 874"/>
                  <a:gd name="T71" fmla="*/ 2 h 368"/>
                  <a:gd name="T72" fmla="*/ 8 w 874"/>
                  <a:gd name="T73" fmla="*/ 1 h 368"/>
                  <a:gd name="T74" fmla="*/ 9 w 874"/>
                  <a:gd name="T75" fmla="*/ 1 h 368"/>
                  <a:gd name="T76" fmla="*/ 12 w 874"/>
                  <a:gd name="T77" fmla="*/ 1 h 368"/>
                  <a:gd name="T78" fmla="*/ 13 w 874"/>
                  <a:gd name="T79" fmla="*/ 0 h 368"/>
                  <a:gd name="T80" fmla="*/ 23 w 874"/>
                  <a:gd name="T81" fmla="*/ 1 h 368"/>
                  <a:gd name="T82" fmla="*/ 27 w 874"/>
                  <a:gd name="T83" fmla="*/ 2 h 368"/>
                  <a:gd name="T84" fmla="*/ 34 w 874"/>
                  <a:gd name="T85" fmla="*/ 3 h 368"/>
                  <a:gd name="T86" fmla="*/ 30 w 874"/>
                  <a:gd name="T87" fmla="*/ 2 h 368"/>
                  <a:gd name="T88" fmla="*/ 38 w 874"/>
                  <a:gd name="T89" fmla="*/ 3 h 368"/>
                  <a:gd name="T90" fmla="*/ 45 w 874"/>
                  <a:gd name="T91" fmla="*/ 4 h 368"/>
                  <a:gd name="T92" fmla="*/ 53 w 874"/>
                  <a:gd name="T93" fmla="*/ 6 h 368"/>
                  <a:gd name="T94" fmla="*/ 58 w 874"/>
                  <a:gd name="T95" fmla="*/ 7 h 368"/>
                  <a:gd name="T96" fmla="*/ 60 w 874"/>
                  <a:gd name="T97" fmla="*/ 8 h 368"/>
                  <a:gd name="T98" fmla="*/ 70 w 874"/>
                  <a:gd name="T99" fmla="*/ 10 h 368"/>
                  <a:gd name="T100" fmla="*/ 74 w 874"/>
                  <a:gd name="T101" fmla="*/ 11 h 368"/>
                  <a:gd name="T102" fmla="*/ 80 w 874"/>
                  <a:gd name="T103" fmla="*/ 13 h 368"/>
                  <a:gd name="T104" fmla="*/ 79 w 874"/>
                  <a:gd name="T105" fmla="*/ 13 h 368"/>
                  <a:gd name="T106" fmla="*/ 91 w 874"/>
                  <a:gd name="T107" fmla="*/ 15 h 368"/>
                  <a:gd name="T108" fmla="*/ 93 w 874"/>
                  <a:gd name="T109" fmla="*/ 17 h 368"/>
                  <a:gd name="T110" fmla="*/ 85 w 874"/>
                  <a:gd name="T111" fmla="*/ 15 h 368"/>
                  <a:gd name="T112" fmla="*/ 85 w 874"/>
                  <a:gd name="T113" fmla="*/ 13 h 368"/>
                  <a:gd name="T114" fmla="*/ 53 w 874"/>
                  <a:gd name="T115" fmla="*/ 18 h 368"/>
                  <a:gd name="T116" fmla="*/ 60 w 874"/>
                  <a:gd name="T117" fmla="*/ 19 h 3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74" h="368">
                    <a:moveTo>
                      <a:pt x="629" y="131"/>
                    </a:moveTo>
                    <a:lnTo>
                      <a:pt x="645" y="131"/>
                    </a:lnTo>
                    <a:lnTo>
                      <a:pt x="653" y="139"/>
                    </a:lnTo>
                    <a:lnTo>
                      <a:pt x="645" y="139"/>
                    </a:lnTo>
                    <a:lnTo>
                      <a:pt x="653" y="139"/>
                    </a:lnTo>
                    <a:lnTo>
                      <a:pt x="662" y="147"/>
                    </a:lnTo>
                    <a:lnTo>
                      <a:pt x="670" y="147"/>
                    </a:lnTo>
                    <a:lnTo>
                      <a:pt x="678" y="156"/>
                    </a:lnTo>
                    <a:lnTo>
                      <a:pt x="686" y="156"/>
                    </a:lnTo>
                    <a:lnTo>
                      <a:pt x="694" y="156"/>
                    </a:lnTo>
                    <a:lnTo>
                      <a:pt x="702" y="147"/>
                    </a:lnTo>
                    <a:lnTo>
                      <a:pt x="702" y="156"/>
                    </a:lnTo>
                    <a:lnTo>
                      <a:pt x="711" y="156"/>
                    </a:lnTo>
                    <a:lnTo>
                      <a:pt x="719" y="156"/>
                    </a:lnTo>
                    <a:lnTo>
                      <a:pt x="727" y="156"/>
                    </a:lnTo>
                    <a:lnTo>
                      <a:pt x="735" y="164"/>
                    </a:lnTo>
                    <a:lnTo>
                      <a:pt x="743" y="164"/>
                    </a:lnTo>
                    <a:lnTo>
                      <a:pt x="743" y="172"/>
                    </a:lnTo>
                    <a:lnTo>
                      <a:pt x="743" y="164"/>
                    </a:lnTo>
                    <a:lnTo>
                      <a:pt x="735" y="164"/>
                    </a:lnTo>
                    <a:lnTo>
                      <a:pt x="743" y="172"/>
                    </a:lnTo>
                    <a:lnTo>
                      <a:pt x="751" y="180"/>
                    </a:lnTo>
                    <a:lnTo>
                      <a:pt x="760" y="180"/>
                    </a:lnTo>
                    <a:lnTo>
                      <a:pt x="751" y="180"/>
                    </a:lnTo>
                    <a:lnTo>
                      <a:pt x="751" y="188"/>
                    </a:lnTo>
                    <a:lnTo>
                      <a:pt x="735" y="188"/>
                    </a:lnTo>
                    <a:lnTo>
                      <a:pt x="751" y="188"/>
                    </a:lnTo>
                    <a:lnTo>
                      <a:pt x="751" y="196"/>
                    </a:lnTo>
                    <a:lnTo>
                      <a:pt x="743" y="196"/>
                    </a:lnTo>
                    <a:lnTo>
                      <a:pt x="735" y="188"/>
                    </a:lnTo>
                    <a:lnTo>
                      <a:pt x="727" y="188"/>
                    </a:lnTo>
                    <a:lnTo>
                      <a:pt x="719" y="180"/>
                    </a:lnTo>
                    <a:lnTo>
                      <a:pt x="711" y="180"/>
                    </a:lnTo>
                    <a:lnTo>
                      <a:pt x="735" y="188"/>
                    </a:lnTo>
                    <a:lnTo>
                      <a:pt x="735" y="196"/>
                    </a:lnTo>
                    <a:lnTo>
                      <a:pt x="743" y="205"/>
                    </a:lnTo>
                    <a:lnTo>
                      <a:pt x="751" y="213"/>
                    </a:lnTo>
                    <a:lnTo>
                      <a:pt x="760" y="213"/>
                    </a:lnTo>
                    <a:lnTo>
                      <a:pt x="768" y="221"/>
                    </a:lnTo>
                    <a:lnTo>
                      <a:pt x="768" y="229"/>
                    </a:lnTo>
                    <a:lnTo>
                      <a:pt x="760" y="221"/>
                    </a:lnTo>
                    <a:lnTo>
                      <a:pt x="768" y="229"/>
                    </a:lnTo>
                    <a:lnTo>
                      <a:pt x="776" y="237"/>
                    </a:lnTo>
                    <a:lnTo>
                      <a:pt x="768" y="237"/>
                    </a:lnTo>
                    <a:lnTo>
                      <a:pt x="760" y="237"/>
                    </a:lnTo>
                    <a:lnTo>
                      <a:pt x="743" y="221"/>
                    </a:lnTo>
                    <a:lnTo>
                      <a:pt x="735" y="221"/>
                    </a:lnTo>
                    <a:lnTo>
                      <a:pt x="727" y="221"/>
                    </a:lnTo>
                    <a:lnTo>
                      <a:pt x="735" y="229"/>
                    </a:lnTo>
                    <a:lnTo>
                      <a:pt x="743" y="229"/>
                    </a:lnTo>
                    <a:lnTo>
                      <a:pt x="743" y="237"/>
                    </a:lnTo>
                    <a:lnTo>
                      <a:pt x="751" y="237"/>
                    </a:lnTo>
                    <a:lnTo>
                      <a:pt x="743" y="237"/>
                    </a:lnTo>
                    <a:lnTo>
                      <a:pt x="735" y="237"/>
                    </a:lnTo>
                    <a:lnTo>
                      <a:pt x="743" y="245"/>
                    </a:lnTo>
                    <a:lnTo>
                      <a:pt x="751" y="245"/>
                    </a:lnTo>
                    <a:lnTo>
                      <a:pt x="751" y="254"/>
                    </a:lnTo>
                    <a:lnTo>
                      <a:pt x="735" y="254"/>
                    </a:lnTo>
                    <a:lnTo>
                      <a:pt x="743" y="254"/>
                    </a:lnTo>
                    <a:lnTo>
                      <a:pt x="760" y="262"/>
                    </a:lnTo>
                    <a:lnTo>
                      <a:pt x="768" y="262"/>
                    </a:lnTo>
                    <a:lnTo>
                      <a:pt x="760" y="262"/>
                    </a:lnTo>
                    <a:lnTo>
                      <a:pt x="751" y="270"/>
                    </a:lnTo>
                    <a:lnTo>
                      <a:pt x="768" y="270"/>
                    </a:lnTo>
                    <a:lnTo>
                      <a:pt x="776" y="270"/>
                    </a:lnTo>
                    <a:lnTo>
                      <a:pt x="784" y="278"/>
                    </a:lnTo>
                    <a:lnTo>
                      <a:pt x="792" y="278"/>
                    </a:lnTo>
                    <a:lnTo>
                      <a:pt x="792" y="286"/>
                    </a:lnTo>
                    <a:lnTo>
                      <a:pt x="784" y="278"/>
                    </a:lnTo>
                    <a:lnTo>
                      <a:pt x="784" y="286"/>
                    </a:lnTo>
                    <a:lnTo>
                      <a:pt x="792" y="286"/>
                    </a:lnTo>
                    <a:lnTo>
                      <a:pt x="800" y="294"/>
                    </a:lnTo>
                    <a:lnTo>
                      <a:pt x="792" y="294"/>
                    </a:lnTo>
                    <a:lnTo>
                      <a:pt x="784" y="294"/>
                    </a:lnTo>
                    <a:lnTo>
                      <a:pt x="792" y="294"/>
                    </a:lnTo>
                    <a:lnTo>
                      <a:pt x="800" y="294"/>
                    </a:lnTo>
                    <a:lnTo>
                      <a:pt x="800" y="303"/>
                    </a:lnTo>
                    <a:lnTo>
                      <a:pt x="792" y="303"/>
                    </a:lnTo>
                    <a:lnTo>
                      <a:pt x="784" y="303"/>
                    </a:lnTo>
                    <a:lnTo>
                      <a:pt x="792" y="303"/>
                    </a:lnTo>
                    <a:lnTo>
                      <a:pt x="809" y="311"/>
                    </a:lnTo>
                    <a:lnTo>
                      <a:pt x="825" y="327"/>
                    </a:lnTo>
                    <a:lnTo>
                      <a:pt x="841" y="335"/>
                    </a:lnTo>
                    <a:lnTo>
                      <a:pt x="833" y="335"/>
                    </a:lnTo>
                    <a:lnTo>
                      <a:pt x="841" y="343"/>
                    </a:lnTo>
                    <a:lnTo>
                      <a:pt x="849" y="343"/>
                    </a:lnTo>
                    <a:lnTo>
                      <a:pt x="849" y="352"/>
                    </a:lnTo>
                    <a:lnTo>
                      <a:pt x="858" y="352"/>
                    </a:lnTo>
                    <a:lnTo>
                      <a:pt x="849" y="352"/>
                    </a:lnTo>
                    <a:lnTo>
                      <a:pt x="858" y="360"/>
                    </a:lnTo>
                    <a:lnTo>
                      <a:pt x="874" y="368"/>
                    </a:lnTo>
                    <a:lnTo>
                      <a:pt x="866" y="368"/>
                    </a:lnTo>
                    <a:lnTo>
                      <a:pt x="849" y="360"/>
                    </a:lnTo>
                    <a:lnTo>
                      <a:pt x="849" y="368"/>
                    </a:lnTo>
                    <a:lnTo>
                      <a:pt x="841" y="368"/>
                    </a:lnTo>
                    <a:lnTo>
                      <a:pt x="833" y="360"/>
                    </a:lnTo>
                    <a:lnTo>
                      <a:pt x="825" y="360"/>
                    </a:lnTo>
                    <a:lnTo>
                      <a:pt x="817" y="352"/>
                    </a:lnTo>
                    <a:lnTo>
                      <a:pt x="809" y="352"/>
                    </a:lnTo>
                    <a:lnTo>
                      <a:pt x="800" y="343"/>
                    </a:lnTo>
                    <a:lnTo>
                      <a:pt x="792" y="343"/>
                    </a:lnTo>
                    <a:lnTo>
                      <a:pt x="792" y="335"/>
                    </a:lnTo>
                    <a:lnTo>
                      <a:pt x="792" y="343"/>
                    </a:lnTo>
                    <a:lnTo>
                      <a:pt x="784" y="343"/>
                    </a:lnTo>
                    <a:lnTo>
                      <a:pt x="776" y="343"/>
                    </a:lnTo>
                    <a:lnTo>
                      <a:pt x="776" y="352"/>
                    </a:lnTo>
                    <a:lnTo>
                      <a:pt x="768" y="343"/>
                    </a:lnTo>
                    <a:lnTo>
                      <a:pt x="760" y="343"/>
                    </a:lnTo>
                    <a:lnTo>
                      <a:pt x="751" y="343"/>
                    </a:lnTo>
                    <a:lnTo>
                      <a:pt x="743" y="335"/>
                    </a:lnTo>
                    <a:lnTo>
                      <a:pt x="735" y="335"/>
                    </a:lnTo>
                    <a:lnTo>
                      <a:pt x="727" y="327"/>
                    </a:lnTo>
                    <a:lnTo>
                      <a:pt x="711" y="319"/>
                    </a:lnTo>
                    <a:lnTo>
                      <a:pt x="702" y="319"/>
                    </a:lnTo>
                    <a:lnTo>
                      <a:pt x="702" y="311"/>
                    </a:lnTo>
                    <a:lnTo>
                      <a:pt x="694" y="311"/>
                    </a:lnTo>
                    <a:lnTo>
                      <a:pt x="678" y="311"/>
                    </a:lnTo>
                    <a:lnTo>
                      <a:pt x="678" y="303"/>
                    </a:lnTo>
                    <a:lnTo>
                      <a:pt x="670" y="303"/>
                    </a:lnTo>
                    <a:lnTo>
                      <a:pt x="670" y="294"/>
                    </a:lnTo>
                    <a:lnTo>
                      <a:pt x="662" y="294"/>
                    </a:lnTo>
                    <a:lnTo>
                      <a:pt x="653" y="294"/>
                    </a:lnTo>
                    <a:lnTo>
                      <a:pt x="645" y="294"/>
                    </a:lnTo>
                    <a:lnTo>
                      <a:pt x="637" y="286"/>
                    </a:lnTo>
                    <a:lnTo>
                      <a:pt x="629" y="286"/>
                    </a:lnTo>
                    <a:lnTo>
                      <a:pt x="621" y="278"/>
                    </a:lnTo>
                    <a:lnTo>
                      <a:pt x="613" y="278"/>
                    </a:lnTo>
                    <a:lnTo>
                      <a:pt x="613" y="270"/>
                    </a:lnTo>
                    <a:lnTo>
                      <a:pt x="621" y="270"/>
                    </a:lnTo>
                    <a:lnTo>
                      <a:pt x="621" y="262"/>
                    </a:lnTo>
                    <a:lnTo>
                      <a:pt x="613" y="262"/>
                    </a:lnTo>
                    <a:lnTo>
                      <a:pt x="613" y="254"/>
                    </a:lnTo>
                    <a:lnTo>
                      <a:pt x="604" y="254"/>
                    </a:lnTo>
                    <a:lnTo>
                      <a:pt x="604" y="262"/>
                    </a:lnTo>
                    <a:lnTo>
                      <a:pt x="596" y="262"/>
                    </a:lnTo>
                    <a:lnTo>
                      <a:pt x="596" y="270"/>
                    </a:lnTo>
                    <a:lnTo>
                      <a:pt x="588" y="262"/>
                    </a:lnTo>
                    <a:lnTo>
                      <a:pt x="580" y="262"/>
                    </a:lnTo>
                    <a:lnTo>
                      <a:pt x="572" y="254"/>
                    </a:lnTo>
                    <a:lnTo>
                      <a:pt x="564" y="245"/>
                    </a:lnTo>
                    <a:lnTo>
                      <a:pt x="555" y="237"/>
                    </a:lnTo>
                    <a:lnTo>
                      <a:pt x="547" y="237"/>
                    </a:lnTo>
                    <a:lnTo>
                      <a:pt x="539" y="237"/>
                    </a:lnTo>
                    <a:lnTo>
                      <a:pt x="531" y="229"/>
                    </a:lnTo>
                    <a:lnTo>
                      <a:pt x="523" y="229"/>
                    </a:lnTo>
                    <a:lnTo>
                      <a:pt x="531" y="229"/>
                    </a:lnTo>
                    <a:lnTo>
                      <a:pt x="523" y="221"/>
                    </a:lnTo>
                    <a:lnTo>
                      <a:pt x="515" y="221"/>
                    </a:lnTo>
                    <a:lnTo>
                      <a:pt x="506" y="221"/>
                    </a:lnTo>
                    <a:lnTo>
                      <a:pt x="515" y="221"/>
                    </a:lnTo>
                    <a:lnTo>
                      <a:pt x="523" y="221"/>
                    </a:lnTo>
                    <a:lnTo>
                      <a:pt x="515" y="213"/>
                    </a:lnTo>
                    <a:lnTo>
                      <a:pt x="506" y="213"/>
                    </a:lnTo>
                    <a:lnTo>
                      <a:pt x="498" y="213"/>
                    </a:lnTo>
                    <a:lnTo>
                      <a:pt x="490" y="213"/>
                    </a:lnTo>
                    <a:lnTo>
                      <a:pt x="490" y="205"/>
                    </a:lnTo>
                    <a:lnTo>
                      <a:pt x="482" y="205"/>
                    </a:lnTo>
                    <a:lnTo>
                      <a:pt x="482" y="196"/>
                    </a:lnTo>
                    <a:lnTo>
                      <a:pt x="474" y="196"/>
                    </a:lnTo>
                    <a:lnTo>
                      <a:pt x="482" y="196"/>
                    </a:lnTo>
                    <a:lnTo>
                      <a:pt x="490" y="196"/>
                    </a:lnTo>
                    <a:lnTo>
                      <a:pt x="498" y="196"/>
                    </a:lnTo>
                    <a:lnTo>
                      <a:pt x="506" y="196"/>
                    </a:lnTo>
                    <a:lnTo>
                      <a:pt x="515" y="205"/>
                    </a:lnTo>
                    <a:lnTo>
                      <a:pt x="523" y="205"/>
                    </a:lnTo>
                    <a:lnTo>
                      <a:pt x="523" y="196"/>
                    </a:lnTo>
                    <a:lnTo>
                      <a:pt x="515" y="196"/>
                    </a:lnTo>
                    <a:lnTo>
                      <a:pt x="506" y="196"/>
                    </a:lnTo>
                    <a:lnTo>
                      <a:pt x="498" y="188"/>
                    </a:lnTo>
                    <a:lnTo>
                      <a:pt x="490" y="188"/>
                    </a:lnTo>
                    <a:lnTo>
                      <a:pt x="482" y="188"/>
                    </a:lnTo>
                    <a:lnTo>
                      <a:pt x="466" y="180"/>
                    </a:lnTo>
                    <a:lnTo>
                      <a:pt x="457" y="180"/>
                    </a:lnTo>
                    <a:lnTo>
                      <a:pt x="466" y="180"/>
                    </a:lnTo>
                    <a:lnTo>
                      <a:pt x="482" y="180"/>
                    </a:lnTo>
                    <a:lnTo>
                      <a:pt x="490" y="180"/>
                    </a:lnTo>
                    <a:lnTo>
                      <a:pt x="482" y="180"/>
                    </a:lnTo>
                    <a:lnTo>
                      <a:pt x="474" y="172"/>
                    </a:lnTo>
                    <a:lnTo>
                      <a:pt x="482" y="172"/>
                    </a:lnTo>
                    <a:lnTo>
                      <a:pt x="474" y="172"/>
                    </a:lnTo>
                    <a:lnTo>
                      <a:pt x="466" y="172"/>
                    </a:lnTo>
                    <a:lnTo>
                      <a:pt x="457" y="164"/>
                    </a:lnTo>
                    <a:lnTo>
                      <a:pt x="449" y="156"/>
                    </a:lnTo>
                    <a:lnTo>
                      <a:pt x="441" y="156"/>
                    </a:lnTo>
                    <a:lnTo>
                      <a:pt x="433" y="156"/>
                    </a:lnTo>
                    <a:lnTo>
                      <a:pt x="425" y="156"/>
                    </a:lnTo>
                    <a:lnTo>
                      <a:pt x="408" y="156"/>
                    </a:lnTo>
                    <a:lnTo>
                      <a:pt x="400" y="147"/>
                    </a:lnTo>
                    <a:lnTo>
                      <a:pt x="392" y="147"/>
                    </a:lnTo>
                    <a:lnTo>
                      <a:pt x="376" y="147"/>
                    </a:lnTo>
                    <a:lnTo>
                      <a:pt x="376" y="139"/>
                    </a:lnTo>
                    <a:lnTo>
                      <a:pt x="384" y="139"/>
                    </a:lnTo>
                    <a:lnTo>
                      <a:pt x="400" y="147"/>
                    </a:lnTo>
                    <a:lnTo>
                      <a:pt x="408" y="147"/>
                    </a:lnTo>
                    <a:lnTo>
                      <a:pt x="417" y="147"/>
                    </a:lnTo>
                    <a:lnTo>
                      <a:pt x="433" y="147"/>
                    </a:lnTo>
                    <a:lnTo>
                      <a:pt x="441" y="156"/>
                    </a:lnTo>
                    <a:lnTo>
                      <a:pt x="433" y="147"/>
                    </a:lnTo>
                    <a:lnTo>
                      <a:pt x="425" y="147"/>
                    </a:lnTo>
                    <a:lnTo>
                      <a:pt x="417" y="139"/>
                    </a:lnTo>
                    <a:lnTo>
                      <a:pt x="408" y="139"/>
                    </a:lnTo>
                    <a:lnTo>
                      <a:pt x="400" y="139"/>
                    </a:lnTo>
                    <a:lnTo>
                      <a:pt x="392" y="139"/>
                    </a:lnTo>
                    <a:lnTo>
                      <a:pt x="392" y="131"/>
                    </a:lnTo>
                    <a:lnTo>
                      <a:pt x="384" y="131"/>
                    </a:lnTo>
                    <a:lnTo>
                      <a:pt x="392" y="131"/>
                    </a:lnTo>
                    <a:lnTo>
                      <a:pt x="384" y="131"/>
                    </a:lnTo>
                    <a:lnTo>
                      <a:pt x="376" y="131"/>
                    </a:lnTo>
                    <a:lnTo>
                      <a:pt x="368" y="131"/>
                    </a:lnTo>
                    <a:lnTo>
                      <a:pt x="359" y="123"/>
                    </a:lnTo>
                    <a:lnTo>
                      <a:pt x="359" y="131"/>
                    </a:lnTo>
                    <a:lnTo>
                      <a:pt x="368" y="131"/>
                    </a:lnTo>
                    <a:lnTo>
                      <a:pt x="359" y="131"/>
                    </a:lnTo>
                    <a:lnTo>
                      <a:pt x="351" y="131"/>
                    </a:lnTo>
                    <a:lnTo>
                      <a:pt x="343" y="131"/>
                    </a:lnTo>
                    <a:lnTo>
                      <a:pt x="335" y="131"/>
                    </a:lnTo>
                    <a:lnTo>
                      <a:pt x="335" y="123"/>
                    </a:lnTo>
                    <a:lnTo>
                      <a:pt x="327" y="123"/>
                    </a:lnTo>
                    <a:lnTo>
                      <a:pt x="310" y="115"/>
                    </a:lnTo>
                    <a:lnTo>
                      <a:pt x="319" y="115"/>
                    </a:lnTo>
                    <a:lnTo>
                      <a:pt x="310" y="107"/>
                    </a:lnTo>
                    <a:lnTo>
                      <a:pt x="302" y="107"/>
                    </a:lnTo>
                    <a:lnTo>
                      <a:pt x="294" y="107"/>
                    </a:lnTo>
                    <a:lnTo>
                      <a:pt x="278" y="98"/>
                    </a:lnTo>
                    <a:lnTo>
                      <a:pt x="261" y="90"/>
                    </a:lnTo>
                    <a:lnTo>
                      <a:pt x="245" y="82"/>
                    </a:lnTo>
                    <a:lnTo>
                      <a:pt x="237" y="82"/>
                    </a:lnTo>
                    <a:lnTo>
                      <a:pt x="221" y="82"/>
                    </a:lnTo>
                    <a:lnTo>
                      <a:pt x="212" y="82"/>
                    </a:lnTo>
                    <a:lnTo>
                      <a:pt x="204" y="74"/>
                    </a:lnTo>
                    <a:lnTo>
                      <a:pt x="196" y="74"/>
                    </a:lnTo>
                    <a:lnTo>
                      <a:pt x="188" y="74"/>
                    </a:lnTo>
                    <a:lnTo>
                      <a:pt x="180" y="74"/>
                    </a:lnTo>
                    <a:lnTo>
                      <a:pt x="163" y="66"/>
                    </a:lnTo>
                    <a:lnTo>
                      <a:pt x="155" y="66"/>
                    </a:lnTo>
                    <a:lnTo>
                      <a:pt x="139" y="66"/>
                    </a:lnTo>
                    <a:lnTo>
                      <a:pt x="131" y="66"/>
                    </a:lnTo>
                    <a:lnTo>
                      <a:pt x="123" y="66"/>
                    </a:lnTo>
                    <a:lnTo>
                      <a:pt x="114" y="66"/>
                    </a:lnTo>
                    <a:lnTo>
                      <a:pt x="106" y="66"/>
                    </a:lnTo>
                    <a:lnTo>
                      <a:pt x="98" y="66"/>
                    </a:lnTo>
                    <a:lnTo>
                      <a:pt x="106" y="74"/>
                    </a:lnTo>
                    <a:lnTo>
                      <a:pt x="98" y="74"/>
                    </a:lnTo>
                    <a:lnTo>
                      <a:pt x="90" y="66"/>
                    </a:lnTo>
                    <a:lnTo>
                      <a:pt x="74" y="66"/>
                    </a:lnTo>
                    <a:lnTo>
                      <a:pt x="74" y="57"/>
                    </a:lnTo>
                    <a:lnTo>
                      <a:pt x="65" y="57"/>
                    </a:lnTo>
                    <a:lnTo>
                      <a:pt x="57" y="57"/>
                    </a:lnTo>
                    <a:lnTo>
                      <a:pt x="49" y="57"/>
                    </a:lnTo>
                    <a:lnTo>
                      <a:pt x="41" y="57"/>
                    </a:lnTo>
                    <a:lnTo>
                      <a:pt x="33" y="57"/>
                    </a:lnTo>
                    <a:lnTo>
                      <a:pt x="41" y="57"/>
                    </a:lnTo>
                    <a:lnTo>
                      <a:pt x="57" y="57"/>
                    </a:lnTo>
                    <a:lnTo>
                      <a:pt x="65" y="57"/>
                    </a:lnTo>
                    <a:lnTo>
                      <a:pt x="74" y="57"/>
                    </a:lnTo>
                    <a:lnTo>
                      <a:pt x="82" y="57"/>
                    </a:lnTo>
                    <a:lnTo>
                      <a:pt x="82" y="49"/>
                    </a:lnTo>
                    <a:lnTo>
                      <a:pt x="74" y="49"/>
                    </a:lnTo>
                    <a:lnTo>
                      <a:pt x="65" y="49"/>
                    </a:lnTo>
                    <a:lnTo>
                      <a:pt x="57" y="49"/>
                    </a:lnTo>
                    <a:lnTo>
                      <a:pt x="49" y="49"/>
                    </a:lnTo>
                    <a:lnTo>
                      <a:pt x="41" y="49"/>
                    </a:lnTo>
                    <a:lnTo>
                      <a:pt x="33" y="49"/>
                    </a:lnTo>
                    <a:lnTo>
                      <a:pt x="25" y="49"/>
                    </a:lnTo>
                    <a:lnTo>
                      <a:pt x="16" y="49"/>
                    </a:lnTo>
                    <a:lnTo>
                      <a:pt x="8" y="49"/>
                    </a:lnTo>
                    <a:lnTo>
                      <a:pt x="8" y="41"/>
                    </a:lnTo>
                    <a:lnTo>
                      <a:pt x="0" y="41"/>
                    </a:lnTo>
                    <a:lnTo>
                      <a:pt x="8" y="41"/>
                    </a:lnTo>
                    <a:lnTo>
                      <a:pt x="16" y="41"/>
                    </a:lnTo>
                    <a:lnTo>
                      <a:pt x="25" y="41"/>
                    </a:lnTo>
                    <a:lnTo>
                      <a:pt x="33" y="33"/>
                    </a:lnTo>
                    <a:lnTo>
                      <a:pt x="41" y="33"/>
                    </a:lnTo>
                    <a:lnTo>
                      <a:pt x="49" y="33"/>
                    </a:lnTo>
                    <a:lnTo>
                      <a:pt x="57" y="33"/>
                    </a:lnTo>
                    <a:lnTo>
                      <a:pt x="49" y="33"/>
                    </a:lnTo>
                    <a:lnTo>
                      <a:pt x="41" y="33"/>
                    </a:lnTo>
                    <a:lnTo>
                      <a:pt x="41" y="25"/>
                    </a:lnTo>
                    <a:lnTo>
                      <a:pt x="33" y="25"/>
                    </a:lnTo>
                    <a:lnTo>
                      <a:pt x="25" y="25"/>
                    </a:lnTo>
                    <a:lnTo>
                      <a:pt x="16" y="25"/>
                    </a:lnTo>
                    <a:lnTo>
                      <a:pt x="25" y="25"/>
                    </a:lnTo>
                    <a:lnTo>
                      <a:pt x="25" y="17"/>
                    </a:lnTo>
                    <a:lnTo>
                      <a:pt x="33" y="17"/>
                    </a:lnTo>
                    <a:lnTo>
                      <a:pt x="41" y="17"/>
                    </a:lnTo>
                    <a:lnTo>
                      <a:pt x="33" y="17"/>
                    </a:lnTo>
                    <a:lnTo>
                      <a:pt x="25" y="17"/>
                    </a:lnTo>
                    <a:lnTo>
                      <a:pt x="33" y="17"/>
                    </a:lnTo>
                    <a:lnTo>
                      <a:pt x="41" y="17"/>
                    </a:lnTo>
                    <a:lnTo>
                      <a:pt x="49" y="17"/>
                    </a:lnTo>
                    <a:lnTo>
                      <a:pt x="57" y="17"/>
                    </a:lnTo>
                    <a:lnTo>
                      <a:pt x="49" y="17"/>
                    </a:lnTo>
                    <a:lnTo>
                      <a:pt x="41" y="17"/>
                    </a:lnTo>
                    <a:lnTo>
                      <a:pt x="41" y="8"/>
                    </a:lnTo>
                    <a:lnTo>
                      <a:pt x="49" y="8"/>
                    </a:lnTo>
                    <a:lnTo>
                      <a:pt x="57" y="8"/>
                    </a:lnTo>
                    <a:lnTo>
                      <a:pt x="82" y="17"/>
                    </a:lnTo>
                    <a:lnTo>
                      <a:pt x="65" y="8"/>
                    </a:lnTo>
                    <a:lnTo>
                      <a:pt x="82" y="17"/>
                    </a:lnTo>
                    <a:lnTo>
                      <a:pt x="90" y="17"/>
                    </a:lnTo>
                    <a:lnTo>
                      <a:pt x="98" y="17"/>
                    </a:lnTo>
                    <a:lnTo>
                      <a:pt x="90" y="17"/>
                    </a:lnTo>
                    <a:lnTo>
                      <a:pt x="74" y="8"/>
                    </a:lnTo>
                    <a:lnTo>
                      <a:pt x="65" y="8"/>
                    </a:lnTo>
                    <a:lnTo>
                      <a:pt x="74" y="8"/>
                    </a:lnTo>
                    <a:lnTo>
                      <a:pt x="90" y="8"/>
                    </a:lnTo>
                    <a:lnTo>
                      <a:pt x="98" y="8"/>
                    </a:lnTo>
                    <a:lnTo>
                      <a:pt x="106" y="17"/>
                    </a:lnTo>
                    <a:lnTo>
                      <a:pt x="114" y="17"/>
                    </a:lnTo>
                    <a:lnTo>
                      <a:pt x="123" y="17"/>
                    </a:lnTo>
                    <a:lnTo>
                      <a:pt x="98" y="8"/>
                    </a:lnTo>
                    <a:lnTo>
                      <a:pt x="90" y="8"/>
                    </a:lnTo>
                    <a:lnTo>
                      <a:pt x="74" y="8"/>
                    </a:lnTo>
                    <a:lnTo>
                      <a:pt x="82" y="8"/>
                    </a:lnTo>
                    <a:lnTo>
                      <a:pt x="98" y="8"/>
                    </a:lnTo>
                    <a:lnTo>
                      <a:pt x="106" y="8"/>
                    </a:lnTo>
                    <a:lnTo>
                      <a:pt x="98" y="8"/>
                    </a:lnTo>
                    <a:lnTo>
                      <a:pt x="90" y="8"/>
                    </a:lnTo>
                    <a:lnTo>
                      <a:pt x="90" y="0"/>
                    </a:lnTo>
                    <a:lnTo>
                      <a:pt x="98" y="0"/>
                    </a:lnTo>
                    <a:lnTo>
                      <a:pt x="106" y="0"/>
                    </a:lnTo>
                    <a:lnTo>
                      <a:pt x="114" y="0"/>
                    </a:lnTo>
                    <a:lnTo>
                      <a:pt x="123" y="0"/>
                    </a:lnTo>
                    <a:lnTo>
                      <a:pt x="123" y="8"/>
                    </a:lnTo>
                    <a:lnTo>
                      <a:pt x="147" y="8"/>
                    </a:lnTo>
                    <a:lnTo>
                      <a:pt x="155" y="8"/>
                    </a:lnTo>
                    <a:lnTo>
                      <a:pt x="163" y="8"/>
                    </a:lnTo>
                    <a:lnTo>
                      <a:pt x="172" y="8"/>
                    </a:lnTo>
                    <a:lnTo>
                      <a:pt x="180" y="8"/>
                    </a:lnTo>
                    <a:lnTo>
                      <a:pt x="172" y="8"/>
                    </a:lnTo>
                    <a:lnTo>
                      <a:pt x="163" y="8"/>
                    </a:lnTo>
                    <a:lnTo>
                      <a:pt x="163" y="17"/>
                    </a:lnTo>
                    <a:lnTo>
                      <a:pt x="172" y="17"/>
                    </a:lnTo>
                    <a:lnTo>
                      <a:pt x="180" y="17"/>
                    </a:lnTo>
                    <a:lnTo>
                      <a:pt x="188" y="17"/>
                    </a:lnTo>
                    <a:lnTo>
                      <a:pt x="196" y="17"/>
                    </a:lnTo>
                    <a:lnTo>
                      <a:pt x="204" y="17"/>
                    </a:lnTo>
                    <a:lnTo>
                      <a:pt x="196" y="17"/>
                    </a:lnTo>
                    <a:lnTo>
                      <a:pt x="212" y="17"/>
                    </a:lnTo>
                    <a:lnTo>
                      <a:pt x="221" y="17"/>
                    </a:lnTo>
                    <a:lnTo>
                      <a:pt x="229" y="17"/>
                    </a:lnTo>
                    <a:lnTo>
                      <a:pt x="237" y="17"/>
                    </a:lnTo>
                    <a:lnTo>
                      <a:pt x="245" y="25"/>
                    </a:lnTo>
                    <a:lnTo>
                      <a:pt x="253" y="25"/>
                    </a:lnTo>
                    <a:lnTo>
                      <a:pt x="245" y="25"/>
                    </a:lnTo>
                    <a:lnTo>
                      <a:pt x="237" y="17"/>
                    </a:lnTo>
                    <a:lnTo>
                      <a:pt x="229" y="17"/>
                    </a:lnTo>
                    <a:lnTo>
                      <a:pt x="221" y="17"/>
                    </a:lnTo>
                    <a:lnTo>
                      <a:pt x="229" y="17"/>
                    </a:lnTo>
                    <a:lnTo>
                      <a:pt x="221" y="17"/>
                    </a:lnTo>
                    <a:lnTo>
                      <a:pt x="212" y="17"/>
                    </a:lnTo>
                    <a:lnTo>
                      <a:pt x="221" y="17"/>
                    </a:lnTo>
                    <a:lnTo>
                      <a:pt x="229" y="17"/>
                    </a:lnTo>
                    <a:lnTo>
                      <a:pt x="237" y="17"/>
                    </a:lnTo>
                    <a:lnTo>
                      <a:pt x="245" y="17"/>
                    </a:lnTo>
                    <a:lnTo>
                      <a:pt x="253" y="17"/>
                    </a:lnTo>
                    <a:lnTo>
                      <a:pt x="261" y="17"/>
                    </a:lnTo>
                    <a:lnTo>
                      <a:pt x="270" y="25"/>
                    </a:lnTo>
                    <a:lnTo>
                      <a:pt x="286" y="25"/>
                    </a:lnTo>
                    <a:lnTo>
                      <a:pt x="278" y="25"/>
                    </a:lnTo>
                    <a:lnTo>
                      <a:pt x="286" y="25"/>
                    </a:lnTo>
                    <a:lnTo>
                      <a:pt x="294" y="25"/>
                    </a:lnTo>
                    <a:lnTo>
                      <a:pt x="302" y="33"/>
                    </a:lnTo>
                    <a:lnTo>
                      <a:pt x="294" y="25"/>
                    </a:lnTo>
                    <a:lnTo>
                      <a:pt x="302" y="33"/>
                    </a:lnTo>
                    <a:lnTo>
                      <a:pt x="310" y="33"/>
                    </a:lnTo>
                    <a:lnTo>
                      <a:pt x="319" y="33"/>
                    </a:lnTo>
                    <a:lnTo>
                      <a:pt x="335" y="33"/>
                    </a:lnTo>
                    <a:lnTo>
                      <a:pt x="343" y="41"/>
                    </a:lnTo>
                    <a:lnTo>
                      <a:pt x="351" y="41"/>
                    </a:lnTo>
                    <a:lnTo>
                      <a:pt x="343" y="41"/>
                    </a:lnTo>
                    <a:lnTo>
                      <a:pt x="359" y="41"/>
                    </a:lnTo>
                    <a:lnTo>
                      <a:pt x="384" y="49"/>
                    </a:lnTo>
                    <a:lnTo>
                      <a:pt x="392" y="49"/>
                    </a:lnTo>
                    <a:lnTo>
                      <a:pt x="400" y="49"/>
                    </a:lnTo>
                    <a:lnTo>
                      <a:pt x="392" y="49"/>
                    </a:lnTo>
                    <a:lnTo>
                      <a:pt x="384" y="49"/>
                    </a:lnTo>
                    <a:lnTo>
                      <a:pt x="392" y="49"/>
                    </a:lnTo>
                    <a:lnTo>
                      <a:pt x="400" y="49"/>
                    </a:lnTo>
                    <a:lnTo>
                      <a:pt x="408" y="49"/>
                    </a:lnTo>
                    <a:lnTo>
                      <a:pt x="400" y="49"/>
                    </a:lnTo>
                    <a:lnTo>
                      <a:pt x="408" y="49"/>
                    </a:lnTo>
                    <a:lnTo>
                      <a:pt x="417" y="57"/>
                    </a:lnTo>
                    <a:lnTo>
                      <a:pt x="425" y="57"/>
                    </a:lnTo>
                    <a:lnTo>
                      <a:pt x="433" y="57"/>
                    </a:lnTo>
                    <a:lnTo>
                      <a:pt x="441" y="57"/>
                    </a:lnTo>
                    <a:lnTo>
                      <a:pt x="449" y="57"/>
                    </a:lnTo>
                    <a:lnTo>
                      <a:pt x="441" y="57"/>
                    </a:lnTo>
                    <a:lnTo>
                      <a:pt x="433" y="57"/>
                    </a:lnTo>
                    <a:lnTo>
                      <a:pt x="441" y="66"/>
                    </a:lnTo>
                    <a:lnTo>
                      <a:pt x="433" y="57"/>
                    </a:lnTo>
                    <a:lnTo>
                      <a:pt x="441" y="66"/>
                    </a:lnTo>
                    <a:lnTo>
                      <a:pt x="449" y="66"/>
                    </a:lnTo>
                    <a:lnTo>
                      <a:pt x="457" y="66"/>
                    </a:lnTo>
                    <a:lnTo>
                      <a:pt x="466" y="66"/>
                    </a:lnTo>
                    <a:lnTo>
                      <a:pt x="474" y="66"/>
                    </a:lnTo>
                    <a:lnTo>
                      <a:pt x="482" y="74"/>
                    </a:lnTo>
                    <a:lnTo>
                      <a:pt x="490" y="74"/>
                    </a:lnTo>
                    <a:lnTo>
                      <a:pt x="506" y="74"/>
                    </a:lnTo>
                    <a:lnTo>
                      <a:pt x="515" y="82"/>
                    </a:lnTo>
                    <a:lnTo>
                      <a:pt x="506" y="82"/>
                    </a:lnTo>
                    <a:lnTo>
                      <a:pt x="506" y="74"/>
                    </a:lnTo>
                    <a:lnTo>
                      <a:pt x="506" y="82"/>
                    </a:lnTo>
                    <a:lnTo>
                      <a:pt x="515" y="82"/>
                    </a:lnTo>
                    <a:lnTo>
                      <a:pt x="523" y="82"/>
                    </a:lnTo>
                    <a:lnTo>
                      <a:pt x="531" y="82"/>
                    </a:lnTo>
                    <a:lnTo>
                      <a:pt x="539" y="90"/>
                    </a:lnTo>
                    <a:lnTo>
                      <a:pt x="547" y="90"/>
                    </a:lnTo>
                    <a:lnTo>
                      <a:pt x="555" y="90"/>
                    </a:lnTo>
                    <a:lnTo>
                      <a:pt x="547" y="90"/>
                    </a:lnTo>
                    <a:lnTo>
                      <a:pt x="555" y="90"/>
                    </a:lnTo>
                    <a:lnTo>
                      <a:pt x="555" y="98"/>
                    </a:lnTo>
                    <a:lnTo>
                      <a:pt x="564" y="98"/>
                    </a:lnTo>
                    <a:lnTo>
                      <a:pt x="572" y="98"/>
                    </a:lnTo>
                    <a:lnTo>
                      <a:pt x="580" y="98"/>
                    </a:lnTo>
                    <a:lnTo>
                      <a:pt x="588" y="107"/>
                    </a:lnTo>
                    <a:lnTo>
                      <a:pt x="580" y="107"/>
                    </a:lnTo>
                    <a:lnTo>
                      <a:pt x="572" y="98"/>
                    </a:lnTo>
                    <a:lnTo>
                      <a:pt x="555" y="98"/>
                    </a:lnTo>
                    <a:lnTo>
                      <a:pt x="564" y="107"/>
                    </a:lnTo>
                    <a:lnTo>
                      <a:pt x="555" y="107"/>
                    </a:lnTo>
                    <a:lnTo>
                      <a:pt x="564" y="107"/>
                    </a:lnTo>
                    <a:lnTo>
                      <a:pt x="572" y="115"/>
                    </a:lnTo>
                    <a:lnTo>
                      <a:pt x="580" y="115"/>
                    </a:lnTo>
                    <a:lnTo>
                      <a:pt x="588" y="115"/>
                    </a:lnTo>
                    <a:lnTo>
                      <a:pt x="596" y="115"/>
                    </a:lnTo>
                    <a:lnTo>
                      <a:pt x="613" y="115"/>
                    </a:lnTo>
                    <a:lnTo>
                      <a:pt x="621" y="123"/>
                    </a:lnTo>
                    <a:lnTo>
                      <a:pt x="637" y="123"/>
                    </a:lnTo>
                    <a:lnTo>
                      <a:pt x="645" y="123"/>
                    </a:lnTo>
                    <a:lnTo>
                      <a:pt x="653" y="131"/>
                    </a:lnTo>
                    <a:lnTo>
                      <a:pt x="670" y="131"/>
                    </a:lnTo>
                    <a:lnTo>
                      <a:pt x="678" y="139"/>
                    </a:lnTo>
                    <a:lnTo>
                      <a:pt x="686" y="139"/>
                    </a:lnTo>
                    <a:lnTo>
                      <a:pt x="711" y="147"/>
                    </a:lnTo>
                    <a:lnTo>
                      <a:pt x="719" y="147"/>
                    </a:lnTo>
                    <a:lnTo>
                      <a:pt x="711" y="147"/>
                    </a:lnTo>
                    <a:lnTo>
                      <a:pt x="702" y="147"/>
                    </a:lnTo>
                    <a:lnTo>
                      <a:pt x="694" y="147"/>
                    </a:lnTo>
                    <a:lnTo>
                      <a:pt x="686" y="147"/>
                    </a:lnTo>
                    <a:lnTo>
                      <a:pt x="670" y="139"/>
                    </a:lnTo>
                    <a:lnTo>
                      <a:pt x="662" y="139"/>
                    </a:lnTo>
                    <a:lnTo>
                      <a:pt x="653" y="131"/>
                    </a:lnTo>
                    <a:lnTo>
                      <a:pt x="645" y="131"/>
                    </a:lnTo>
                    <a:lnTo>
                      <a:pt x="637" y="131"/>
                    </a:lnTo>
                    <a:lnTo>
                      <a:pt x="629" y="131"/>
                    </a:lnTo>
                    <a:lnTo>
                      <a:pt x="637" y="131"/>
                    </a:lnTo>
                    <a:lnTo>
                      <a:pt x="629" y="131"/>
                    </a:lnTo>
                    <a:close/>
                    <a:moveTo>
                      <a:pt x="645" y="123"/>
                    </a:moveTo>
                    <a:lnTo>
                      <a:pt x="629" y="123"/>
                    </a:lnTo>
                    <a:lnTo>
                      <a:pt x="621" y="115"/>
                    </a:lnTo>
                    <a:lnTo>
                      <a:pt x="613" y="115"/>
                    </a:lnTo>
                    <a:lnTo>
                      <a:pt x="604" y="115"/>
                    </a:lnTo>
                    <a:lnTo>
                      <a:pt x="613" y="115"/>
                    </a:lnTo>
                    <a:lnTo>
                      <a:pt x="621" y="115"/>
                    </a:lnTo>
                    <a:lnTo>
                      <a:pt x="629" y="115"/>
                    </a:lnTo>
                    <a:lnTo>
                      <a:pt x="637" y="123"/>
                    </a:lnTo>
                    <a:lnTo>
                      <a:pt x="645" y="123"/>
                    </a:lnTo>
                    <a:close/>
                    <a:moveTo>
                      <a:pt x="433" y="172"/>
                    </a:moveTo>
                    <a:lnTo>
                      <a:pt x="425" y="172"/>
                    </a:lnTo>
                    <a:lnTo>
                      <a:pt x="417" y="164"/>
                    </a:lnTo>
                    <a:lnTo>
                      <a:pt x="408" y="164"/>
                    </a:lnTo>
                    <a:lnTo>
                      <a:pt x="400" y="164"/>
                    </a:lnTo>
                    <a:lnTo>
                      <a:pt x="392" y="156"/>
                    </a:lnTo>
                    <a:lnTo>
                      <a:pt x="400" y="156"/>
                    </a:lnTo>
                    <a:lnTo>
                      <a:pt x="408" y="156"/>
                    </a:lnTo>
                    <a:lnTo>
                      <a:pt x="417" y="156"/>
                    </a:lnTo>
                    <a:lnTo>
                      <a:pt x="425" y="156"/>
                    </a:lnTo>
                    <a:lnTo>
                      <a:pt x="433" y="164"/>
                    </a:lnTo>
                    <a:lnTo>
                      <a:pt x="441" y="164"/>
                    </a:lnTo>
                    <a:lnTo>
                      <a:pt x="449" y="164"/>
                    </a:lnTo>
                    <a:lnTo>
                      <a:pt x="441" y="164"/>
                    </a:lnTo>
                    <a:lnTo>
                      <a:pt x="433" y="164"/>
                    </a:lnTo>
                    <a:lnTo>
                      <a:pt x="433" y="172"/>
                    </a:lnTo>
                    <a:close/>
                  </a:path>
                </a:pathLst>
              </a:custGeom>
              <a:solidFill>
                <a:srgbClr val="E1FEEB"/>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79" name="Freeform 96"/>
              <p:cNvSpPr>
                <a:spLocks noChangeArrowheads="1"/>
              </p:cNvSpPr>
              <p:nvPr/>
            </p:nvSpPr>
            <p:spPr bwMode="auto">
              <a:xfrm>
                <a:off x="3217" y="1736"/>
                <a:ext cx="3" cy="6"/>
              </a:xfrm>
              <a:custGeom>
                <a:avLst/>
                <a:gdLst>
                  <a:gd name="T0" fmla="*/ 0 w 9"/>
                  <a:gd name="T1" fmla="*/ 0 h 17"/>
                  <a:gd name="T2" fmla="*/ 0 w 9"/>
                  <a:gd name="T3" fmla="*/ 2 h 17"/>
                  <a:gd name="T4" fmla="*/ 1 w 9"/>
                  <a:gd name="T5" fmla="*/ 2 h 17"/>
                  <a:gd name="T6" fmla="*/ 1 w 9"/>
                  <a:gd name="T7" fmla="*/ 1 h 17"/>
                  <a:gd name="T8" fmla="*/ 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0" y="0"/>
                    </a:moveTo>
                    <a:lnTo>
                      <a:pt x="0" y="17"/>
                    </a:lnTo>
                    <a:lnTo>
                      <a:pt x="9" y="17"/>
                    </a:lnTo>
                    <a:lnTo>
                      <a:pt x="9" y="9"/>
                    </a:lnTo>
                    <a:lnTo>
                      <a:pt x="0" y="0"/>
                    </a:lnTo>
                    <a:close/>
                  </a:path>
                </a:pathLst>
              </a:custGeom>
              <a:solidFill>
                <a:srgbClr val="FEA4A4"/>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0" name="Freeform 97"/>
              <p:cNvSpPr>
                <a:spLocks noChangeArrowheads="1"/>
              </p:cNvSpPr>
              <p:nvPr/>
            </p:nvSpPr>
            <p:spPr bwMode="auto">
              <a:xfrm>
                <a:off x="3148" y="1689"/>
                <a:ext cx="72" cy="56"/>
              </a:xfrm>
              <a:custGeom>
                <a:avLst/>
                <a:gdLst>
                  <a:gd name="T0" fmla="*/ 0 w 196"/>
                  <a:gd name="T1" fmla="*/ 11 h 163"/>
                  <a:gd name="T2" fmla="*/ 1 w 196"/>
                  <a:gd name="T3" fmla="*/ 10 h 163"/>
                  <a:gd name="T4" fmla="*/ 0 w 196"/>
                  <a:gd name="T5" fmla="*/ 8 h 163"/>
                  <a:gd name="T6" fmla="*/ 0 w 196"/>
                  <a:gd name="T7" fmla="*/ 4 h 163"/>
                  <a:gd name="T8" fmla="*/ 1 w 196"/>
                  <a:gd name="T9" fmla="*/ 1 h 163"/>
                  <a:gd name="T10" fmla="*/ 3 w 196"/>
                  <a:gd name="T11" fmla="*/ 1 h 163"/>
                  <a:gd name="T12" fmla="*/ 3 w 196"/>
                  <a:gd name="T13" fmla="*/ 1 h 163"/>
                  <a:gd name="T14" fmla="*/ 4 w 196"/>
                  <a:gd name="T15" fmla="*/ 2 h 163"/>
                  <a:gd name="T16" fmla="*/ 3 w 196"/>
                  <a:gd name="T17" fmla="*/ 6 h 163"/>
                  <a:gd name="T18" fmla="*/ 4 w 196"/>
                  <a:gd name="T19" fmla="*/ 8 h 163"/>
                  <a:gd name="T20" fmla="*/ 6 w 196"/>
                  <a:gd name="T21" fmla="*/ 6 h 163"/>
                  <a:gd name="T22" fmla="*/ 8 w 196"/>
                  <a:gd name="T23" fmla="*/ 8 h 163"/>
                  <a:gd name="T24" fmla="*/ 11 w 196"/>
                  <a:gd name="T25" fmla="*/ 9 h 163"/>
                  <a:gd name="T26" fmla="*/ 13 w 196"/>
                  <a:gd name="T27" fmla="*/ 8 h 163"/>
                  <a:gd name="T28" fmla="*/ 15 w 196"/>
                  <a:gd name="T29" fmla="*/ 9 h 163"/>
                  <a:gd name="T30" fmla="*/ 18 w 196"/>
                  <a:gd name="T31" fmla="*/ 10 h 163"/>
                  <a:gd name="T32" fmla="*/ 17 w 196"/>
                  <a:gd name="T33" fmla="*/ 11 h 163"/>
                  <a:gd name="T34" fmla="*/ 19 w 196"/>
                  <a:gd name="T35" fmla="*/ 12 h 163"/>
                  <a:gd name="T36" fmla="*/ 21 w 196"/>
                  <a:gd name="T37" fmla="*/ 12 h 163"/>
                  <a:gd name="T38" fmla="*/ 19 w 196"/>
                  <a:gd name="T39" fmla="*/ 12 h 163"/>
                  <a:gd name="T40" fmla="*/ 20 w 196"/>
                  <a:gd name="T41" fmla="*/ 13 h 163"/>
                  <a:gd name="T42" fmla="*/ 22 w 196"/>
                  <a:gd name="T43" fmla="*/ 14 h 163"/>
                  <a:gd name="T44" fmla="*/ 23 w 196"/>
                  <a:gd name="T45" fmla="*/ 15 h 163"/>
                  <a:gd name="T46" fmla="*/ 25 w 196"/>
                  <a:gd name="T47" fmla="*/ 15 h 163"/>
                  <a:gd name="T48" fmla="*/ 26 w 196"/>
                  <a:gd name="T49" fmla="*/ 18 h 163"/>
                  <a:gd name="T50" fmla="*/ 26 w 196"/>
                  <a:gd name="T51" fmla="*/ 18 h 163"/>
                  <a:gd name="T52" fmla="*/ 23 w 196"/>
                  <a:gd name="T53" fmla="*/ 18 h 163"/>
                  <a:gd name="T54" fmla="*/ 21 w 196"/>
                  <a:gd name="T55" fmla="*/ 18 h 163"/>
                  <a:gd name="T56" fmla="*/ 21 w 196"/>
                  <a:gd name="T57" fmla="*/ 15 h 163"/>
                  <a:gd name="T58" fmla="*/ 19 w 196"/>
                  <a:gd name="T59" fmla="*/ 14 h 163"/>
                  <a:gd name="T60" fmla="*/ 19 w 196"/>
                  <a:gd name="T61" fmla="*/ 16 h 163"/>
                  <a:gd name="T62" fmla="*/ 18 w 196"/>
                  <a:gd name="T63" fmla="*/ 18 h 163"/>
                  <a:gd name="T64" fmla="*/ 15 w 196"/>
                  <a:gd name="T65" fmla="*/ 18 h 163"/>
                  <a:gd name="T66" fmla="*/ 17 w 196"/>
                  <a:gd name="T67" fmla="*/ 16 h 163"/>
                  <a:gd name="T68" fmla="*/ 18 w 196"/>
                  <a:gd name="T69" fmla="*/ 14 h 163"/>
                  <a:gd name="T70" fmla="*/ 15 w 196"/>
                  <a:gd name="T71" fmla="*/ 15 h 163"/>
                  <a:gd name="T72" fmla="*/ 13 w 196"/>
                  <a:gd name="T73" fmla="*/ 14 h 163"/>
                  <a:gd name="T74" fmla="*/ 12 w 196"/>
                  <a:gd name="T75" fmla="*/ 15 h 163"/>
                  <a:gd name="T76" fmla="*/ 9 w 196"/>
                  <a:gd name="T77" fmla="*/ 15 h 163"/>
                  <a:gd name="T78" fmla="*/ 4 w 196"/>
                  <a:gd name="T79" fmla="*/ 14 h 163"/>
                  <a:gd name="T80" fmla="*/ 1 w 196"/>
                  <a:gd name="T81" fmla="*/ 15 h 163"/>
                  <a:gd name="T82" fmla="*/ 0 w 196"/>
                  <a:gd name="T83" fmla="*/ 13 h 163"/>
                  <a:gd name="T84" fmla="*/ 2 w 196"/>
                  <a:gd name="T85" fmla="*/ 12 h 1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6" h="163">
                    <a:moveTo>
                      <a:pt x="16" y="98"/>
                    </a:moveTo>
                    <a:lnTo>
                      <a:pt x="0" y="89"/>
                    </a:lnTo>
                    <a:lnTo>
                      <a:pt x="0" y="81"/>
                    </a:lnTo>
                    <a:lnTo>
                      <a:pt x="8" y="81"/>
                    </a:lnTo>
                    <a:lnTo>
                      <a:pt x="16" y="81"/>
                    </a:lnTo>
                    <a:lnTo>
                      <a:pt x="0" y="65"/>
                    </a:lnTo>
                    <a:lnTo>
                      <a:pt x="0" y="49"/>
                    </a:lnTo>
                    <a:lnTo>
                      <a:pt x="0" y="32"/>
                    </a:lnTo>
                    <a:lnTo>
                      <a:pt x="0" y="16"/>
                    </a:lnTo>
                    <a:lnTo>
                      <a:pt x="8" y="8"/>
                    </a:lnTo>
                    <a:lnTo>
                      <a:pt x="24" y="0"/>
                    </a:lnTo>
                    <a:lnTo>
                      <a:pt x="24" y="8"/>
                    </a:lnTo>
                    <a:lnTo>
                      <a:pt x="32" y="8"/>
                    </a:lnTo>
                    <a:lnTo>
                      <a:pt x="24" y="8"/>
                    </a:lnTo>
                    <a:lnTo>
                      <a:pt x="24" y="16"/>
                    </a:lnTo>
                    <a:lnTo>
                      <a:pt x="32" y="16"/>
                    </a:lnTo>
                    <a:lnTo>
                      <a:pt x="32" y="32"/>
                    </a:lnTo>
                    <a:lnTo>
                      <a:pt x="24" y="49"/>
                    </a:lnTo>
                    <a:lnTo>
                      <a:pt x="32" y="57"/>
                    </a:lnTo>
                    <a:lnTo>
                      <a:pt x="32" y="65"/>
                    </a:lnTo>
                    <a:lnTo>
                      <a:pt x="40" y="57"/>
                    </a:lnTo>
                    <a:lnTo>
                      <a:pt x="40" y="49"/>
                    </a:lnTo>
                    <a:lnTo>
                      <a:pt x="57" y="57"/>
                    </a:lnTo>
                    <a:lnTo>
                      <a:pt x="57" y="65"/>
                    </a:lnTo>
                    <a:lnTo>
                      <a:pt x="65" y="65"/>
                    </a:lnTo>
                    <a:lnTo>
                      <a:pt x="81" y="73"/>
                    </a:lnTo>
                    <a:lnTo>
                      <a:pt x="98" y="73"/>
                    </a:lnTo>
                    <a:lnTo>
                      <a:pt x="98" y="65"/>
                    </a:lnTo>
                    <a:lnTo>
                      <a:pt x="106" y="65"/>
                    </a:lnTo>
                    <a:lnTo>
                      <a:pt x="114" y="73"/>
                    </a:lnTo>
                    <a:lnTo>
                      <a:pt x="130" y="73"/>
                    </a:lnTo>
                    <a:lnTo>
                      <a:pt x="130" y="81"/>
                    </a:lnTo>
                    <a:lnTo>
                      <a:pt x="122" y="81"/>
                    </a:lnTo>
                    <a:lnTo>
                      <a:pt x="122" y="89"/>
                    </a:lnTo>
                    <a:lnTo>
                      <a:pt x="130" y="98"/>
                    </a:lnTo>
                    <a:lnTo>
                      <a:pt x="138" y="98"/>
                    </a:lnTo>
                    <a:lnTo>
                      <a:pt x="147" y="98"/>
                    </a:lnTo>
                    <a:lnTo>
                      <a:pt x="155" y="98"/>
                    </a:lnTo>
                    <a:lnTo>
                      <a:pt x="155" y="106"/>
                    </a:lnTo>
                    <a:lnTo>
                      <a:pt x="138" y="106"/>
                    </a:lnTo>
                    <a:lnTo>
                      <a:pt x="138" y="114"/>
                    </a:lnTo>
                    <a:lnTo>
                      <a:pt x="147" y="114"/>
                    </a:lnTo>
                    <a:lnTo>
                      <a:pt x="155" y="122"/>
                    </a:lnTo>
                    <a:lnTo>
                      <a:pt x="163" y="122"/>
                    </a:lnTo>
                    <a:lnTo>
                      <a:pt x="171" y="122"/>
                    </a:lnTo>
                    <a:lnTo>
                      <a:pt x="171" y="130"/>
                    </a:lnTo>
                    <a:lnTo>
                      <a:pt x="179" y="130"/>
                    </a:lnTo>
                    <a:lnTo>
                      <a:pt x="187" y="130"/>
                    </a:lnTo>
                    <a:lnTo>
                      <a:pt x="187" y="138"/>
                    </a:lnTo>
                    <a:lnTo>
                      <a:pt x="196" y="147"/>
                    </a:lnTo>
                    <a:lnTo>
                      <a:pt x="196" y="163"/>
                    </a:lnTo>
                    <a:lnTo>
                      <a:pt x="196" y="155"/>
                    </a:lnTo>
                    <a:lnTo>
                      <a:pt x="179" y="155"/>
                    </a:lnTo>
                    <a:lnTo>
                      <a:pt x="171" y="147"/>
                    </a:lnTo>
                    <a:lnTo>
                      <a:pt x="163" y="147"/>
                    </a:lnTo>
                    <a:lnTo>
                      <a:pt x="155" y="147"/>
                    </a:lnTo>
                    <a:lnTo>
                      <a:pt x="155" y="138"/>
                    </a:lnTo>
                    <a:lnTo>
                      <a:pt x="155" y="130"/>
                    </a:lnTo>
                    <a:lnTo>
                      <a:pt x="147" y="122"/>
                    </a:lnTo>
                    <a:lnTo>
                      <a:pt x="138" y="122"/>
                    </a:lnTo>
                    <a:lnTo>
                      <a:pt x="138" y="130"/>
                    </a:lnTo>
                    <a:lnTo>
                      <a:pt x="138" y="138"/>
                    </a:lnTo>
                    <a:lnTo>
                      <a:pt x="130" y="138"/>
                    </a:lnTo>
                    <a:lnTo>
                      <a:pt x="130" y="147"/>
                    </a:lnTo>
                    <a:lnTo>
                      <a:pt x="130" y="155"/>
                    </a:lnTo>
                    <a:lnTo>
                      <a:pt x="114" y="155"/>
                    </a:lnTo>
                    <a:lnTo>
                      <a:pt x="114" y="147"/>
                    </a:lnTo>
                    <a:lnTo>
                      <a:pt x="122" y="138"/>
                    </a:lnTo>
                    <a:lnTo>
                      <a:pt x="122" y="130"/>
                    </a:lnTo>
                    <a:lnTo>
                      <a:pt x="130" y="122"/>
                    </a:lnTo>
                    <a:lnTo>
                      <a:pt x="114" y="122"/>
                    </a:lnTo>
                    <a:lnTo>
                      <a:pt x="114" y="130"/>
                    </a:lnTo>
                    <a:lnTo>
                      <a:pt x="106" y="130"/>
                    </a:lnTo>
                    <a:lnTo>
                      <a:pt x="98" y="122"/>
                    </a:lnTo>
                    <a:lnTo>
                      <a:pt x="89" y="122"/>
                    </a:lnTo>
                    <a:lnTo>
                      <a:pt x="89" y="130"/>
                    </a:lnTo>
                    <a:lnTo>
                      <a:pt x="73" y="130"/>
                    </a:lnTo>
                    <a:lnTo>
                      <a:pt x="65" y="130"/>
                    </a:lnTo>
                    <a:lnTo>
                      <a:pt x="49" y="122"/>
                    </a:lnTo>
                    <a:lnTo>
                      <a:pt x="32" y="122"/>
                    </a:lnTo>
                    <a:lnTo>
                      <a:pt x="16" y="122"/>
                    </a:lnTo>
                    <a:lnTo>
                      <a:pt x="8" y="130"/>
                    </a:lnTo>
                    <a:lnTo>
                      <a:pt x="0" y="122"/>
                    </a:lnTo>
                    <a:lnTo>
                      <a:pt x="0" y="114"/>
                    </a:lnTo>
                    <a:lnTo>
                      <a:pt x="8" y="106"/>
                    </a:lnTo>
                    <a:lnTo>
                      <a:pt x="16" y="106"/>
                    </a:lnTo>
                    <a:lnTo>
                      <a:pt x="16" y="98"/>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1" name="Freeform 98"/>
              <p:cNvSpPr>
                <a:spLocks noChangeArrowheads="1"/>
              </p:cNvSpPr>
              <p:nvPr/>
            </p:nvSpPr>
            <p:spPr bwMode="auto">
              <a:xfrm>
                <a:off x="3136" y="1739"/>
                <a:ext cx="18" cy="17"/>
              </a:xfrm>
              <a:custGeom>
                <a:avLst/>
                <a:gdLst>
                  <a:gd name="T0" fmla="*/ 3 w 49"/>
                  <a:gd name="T1" fmla="*/ 6 h 49"/>
                  <a:gd name="T2" fmla="*/ 1 w 49"/>
                  <a:gd name="T3" fmla="*/ 5 h 49"/>
                  <a:gd name="T4" fmla="*/ 0 w 49"/>
                  <a:gd name="T5" fmla="*/ 4 h 49"/>
                  <a:gd name="T6" fmla="*/ 0 w 49"/>
                  <a:gd name="T7" fmla="*/ 3 h 49"/>
                  <a:gd name="T8" fmla="*/ 0 w 49"/>
                  <a:gd name="T9" fmla="*/ 2 h 49"/>
                  <a:gd name="T10" fmla="*/ 1 w 49"/>
                  <a:gd name="T11" fmla="*/ 0 h 49"/>
                  <a:gd name="T12" fmla="*/ 3 w 49"/>
                  <a:gd name="T13" fmla="*/ 1 h 49"/>
                  <a:gd name="T14" fmla="*/ 2 w 49"/>
                  <a:gd name="T15" fmla="*/ 1 h 49"/>
                  <a:gd name="T16" fmla="*/ 3 w 49"/>
                  <a:gd name="T17" fmla="*/ 2 h 49"/>
                  <a:gd name="T18" fmla="*/ 3 w 49"/>
                  <a:gd name="T19" fmla="*/ 3 h 49"/>
                  <a:gd name="T20" fmla="*/ 2 w 49"/>
                  <a:gd name="T21" fmla="*/ 3 h 49"/>
                  <a:gd name="T22" fmla="*/ 2 w 49"/>
                  <a:gd name="T23" fmla="*/ 4 h 49"/>
                  <a:gd name="T24" fmla="*/ 2 w 49"/>
                  <a:gd name="T25" fmla="*/ 5 h 49"/>
                  <a:gd name="T26" fmla="*/ 3 w 49"/>
                  <a:gd name="T27" fmla="*/ 5 h 49"/>
                  <a:gd name="T28" fmla="*/ 4 w 49"/>
                  <a:gd name="T29" fmla="*/ 4 h 49"/>
                  <a:gd name="T30" fmla="*/ 4 w 49"/>
                  <a:gd name="T31" fmla="*/ 3 h 49"/>
                  <a:gd name="T32" fmla="*/ 6 w 49"/>
                  <a:gd name="T33" fmla="*/ 3 h 49"/>
                  <a:gd name="T34" fmla="*/ 7 w 49"/>
                  <a:gd name="T35" fmla="*/ 4 h 49"/>
                  <a:gd name="T36" fmla="*/ 7 w 49"/>
                  <a:gd name="T37" fmla="*/ 5 h 49"/>
                  <a:gd name="T38" fmla="*/ 4 w 49"/>
                  <a:gd name="T39" fmla="*/ 6 h 49"/>
                  <a:gd name="T40" fmla="*/ 3 w 49"/>
                  <a:gd name="T41" fmla="*/ 6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49">
                    <a:moveTo>
                      <a:pt x="24" y="49"/>
                    </a:moveTo>
                    <a:lnTo>
                      <a:pt x="8" y="41"/>
                    </a:lnTo>
                    <a:lnTo>
                      <a:pt x="0" y="32"/>
                    </a:lnTo>
                    <a:lnTo>
                      <a:pt x="0" y="24"/>
                    </a:lnTo>
                    <a:lnTo>
                      <a:pt x="0" y="16"/>
                    </a:lnTo>
                    <a:lnTo>
                      <a:pt x="8" y="0"/>
                    </a:lnTo>
                    <a:lnTo>
                      <a:pt x="24" y="8"/>
                    </a:lnTo>
                    <a:lnTo>
                      <a:pt x="16" y="8"/>
                    </a:lnTo>
                    <a:lnTo>
                      <a:pt x="24" y="16"/>
                    </a:lnTo>
                    <a:lnTo>
                      <a:pt x="24" y="24"/>
                    </a:lnTo>
                    <a:lnTo>
                      <a:pt x="16" y="24"/>
                    </a:lnTo>
                    <a:lnTo>
                      <a:pt x="16" y="32"/>
                    </a:lnTo>
                    <a:lnTo>
                      <a:pt x="16" y="41"/>
                    </a:lnTo>
                    <a:lnTo>
                      <a:pt x="24" y="41"/>
                    </a:lnTo>
                    <a:lnTo>
                      <a:pt x="33" y="32"/>
                    </a:lnTo>
                    <a:lnTo>
                      <a:pt x="33" y="24"/>
                    </a:lnTo>
                    <a:lnTo>
                      <a:pt x="41" y="24"/>
                    </a:lnTo>
                    <a:lnTo>
                      <a:pt x="49" y="32"/>
                    </a:lnTo>
                    <a:lnTo>
                      <a:pt x="49" y="41"/>
                    </a:lnTo>
                    <a:lnTo>
                      <a:pt x="33" y="49"/>
                    </a:lnTo>
                    <a:lnTo>
                      <a:pt x="24" y="49"/>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2" name="Freeform 99"/>
              <p:cNvSpPr>
                <a:spLocks noChangeArrowheads="1"/>
              </p:cNvSpPr>
              <p:nvPr/>
            </p:nvSpPr>
            <p:spPr bwMode="auto">
              <a:xfrm>
                <a:off x="2814" y="1566"/>
                <a:ext cx="54" cy="17"/>
              </a:xfrm>
              <a:custGeom>
                <a:avLst/>
                <a:gdLst>
                  <a:gd name="T0" fmla="*/ 6 w 147"/>
                  <a:gd name="T1" fmla="*/ 6 h 49"/>
                  <a:gd name="T2" fmla="*/ 4 w 147"/>
                  <a:gd name="T3" fmla="*/ 6 h 49"/>
                  <a:gd name="T4" fmla="*/ 4 w 147"/>
                  <a:gd name="T5" fmla="*/ 5 h 49"/>
                  <a:gd name="T6" fmla="*/ 3 w 147"/>
                  <a:gd name="T7" fmla="*/ 5 h 49"/>
                  <a:gd name="T8" fmla="*/ 0 w 147"/>
                  <a:gd name="T9" fmla="*/ 6 h 49"/>
                  <a:gd name="T10" fmla="*/ 0 w 147"/>
                  <a:gd name="T11" fmla="*/ 5 h 49"/>
                  <a:gd name="T12" fmla="*/ 2 w 147"/>
                  <a:gd name="T13" fmla="*/ 4 h 49"/>
                  <a:gd name="T14" fmla="*/ 2 w 147"/>
                  <a:gd name="T15" fmla="*/ 3 h 49"/>
                  <a:gd name="T16" fmla="*/ 2 w 147"/>
                  <a:gd name="T17" fmla="*/ 2 h 49"/>
                  <a:gd name="T18" fmla="*/ 2 w 147"/>
                  <a:gd name="T19" fmla="*/ 1 h 49"/>
                  <a:gd name="T20" fmla="*/ 3 w 147"/>
                  <a:gd name="T21" fmla="*/ 0 h 49"/>
                  <a:gd name="T22" fmla="*/ 4 w 147"/>
                  <a:gd name="T23" fmla="*/ 0 h 49"/>
                  <a:gd name="T24" fmla="*/ 4 w 147"/>
                  <a:gd name="T25" fmla="*/ 1 h 49"/>
                  <a:gd name="T26" fmla="*/ 6 w 147"/>
                  <a:gd name="T27" fmla="*/ 1 h 49"/>
                  <a:gd name="T28" fmla="*/ 7 w 147"/>
                  <a:gd name="T29" fmla="*/ 1 h 49"/>
                  <a:gd name="T30" fmla="*/ 8 w 147"/>
                  <a:gd name="T31" fmla="*/ 1 h 49"/>
                  <a:gd name="T32" fmla="*/ 9 w 147"/>
                  <a:gd name="T33" fmla="*/ 1 h 49"/>
                  <a:gd name="T34" fmla="*/ 10 w 147"/>
                  <a:gd name="T35" fmla="*/ 2 h 49"/>
                  <a:gd name="T36" fmla="*/ 11 w 147"/>
                  <a:gd name="T37" fmla="*/ 2 h 49"/>
                  <a:gd name="T38" fmla="*/ 13 w 147"/>
                  <a:gd name="T39" fmla="*/ 3 h 49"/>
                  <a:gd name="T40" fmla="*/ 14 w 147"/>
                  <a:gd name="T41" fmla="*/ 3 h 49"/>
                  <a:gd name="T42" fmla="*/ 14 w 147"/>
                  <a:gd name="T43" fmla="*/ 4 h 49"/>
                  <a:gd name="T44" fmla="*/ 15 w 147"/>
                  <a:gd name="T45" fmla="*/ 4 h 49"/>
                  <a:gd name="T46" fmla="*/ 17 w 147"/>
                  <a:gd name="T47" fmla="*/ 4 h 49"/>
                  <a:gd name="T48" fmla="*/ 18 w 147"/>
                  <a:gd name="T49" fmla="*/ 4 h 49"/>
                  <a:gd name="T50" fmla="*/ 19 w 147"/>
                  <a:gd name="T51" fmla="*/ 5 h 49"/>
                  <a:gd name="T52" fmla="*/ 20 w 147"/>
                  <a:gd name="T53" fmla="*/ 5 h 49"/>
                  <a:gd name="T54" fmla="*/ 19 w 147"/>
                  <a:gd name="T55" fmla="*/ 5 h 49"/>
                  <a:gd name="T56" fmla="*/ 19 w 147"/>
                  <a:gd name="T57" fmla="*/ 6 h 49"/>
                  <a:gd name="T58" fmla="*/ 18 w 147"/>
                  <a:gd name="T59" fmla="*/ 6 h 49"/>
                  <a:gd name="T60" fmla="*/ 17 w 147"/>
                  <a:gd name="T61" fmla="*/ 5 h 49"/>
                  <a:gd name="T62" fmla="*/ 14 w 147"/>
                  <a:gd name="T63" fmla="*/ 5 h 49"/>
                  <a:gd name="T64" fmla="*/ 13 w 147"/>
                  <a:gd name="T65" fmla="*/ 4 h 49"/>
                  <a:gd name="T66" fmla="*/ 12 w 147"/>
                  <a:gd name="T67" fmla="*/ 4 h 49"/>
                  <a:gd name="T68" fmla="*/ 11 w 147"/>
                  <a:gd name="T69" fmla="*/ 4 h 49"/>
                  <a:gd name="T70" fmla="*/ 10 w 147"/>
                  <a:gd name="T71" fmla="*/ 4 h 49"/>
                  <a:gd name="T72" fmla="*/ 10 w 147"/>
                  <a:gd name="T73" fmla="*/ 5 h 49"/>
                  <a:gd name="T74" fmla="*/ 9 w 147"/>
                  <a:gd name="T75" fmla="*/ 5 h 49"/>
                  <a:gd name="T76" fmla="*/ 8 w 147"/>
                  <a:gd name="T77" fmla="*/ 6 h 49"/>
                  <a:gd name="T78" fmla="*/ 7 w 147"/>
                  <a:gd name="T79" fmla="*/ 6 h 49"/>
                  <a:gd name="T80" fmla="*/ 6 w 147"/>
                  <a:gd name="T81" fmla="*/ 6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7" h="49">
                    <a:moveTo>
                      <a:pt x="41" y="49"/>
                    </a:moveTo>
                    <a:lnTo>
                      <a:pt x="33" y="49"/>
                    </a:lnTo>
                    <a:lnTo>
                      <a:pt x="33" y="41"/>
                    </a:lnTo>
                    <a:lnTo>
                      <a:pt x="25" y="41"/>
                    </a:lnTo>
                    <a:lnTo>
                      <a:pt x="0" y="49"/>
                    </a:lnTo>
                    <a:lnTo>
                      <a:pt x="0" y="41"/>
                    </a:lnTo>
                    <a:lnTo>
                      <a:pt x="16" y="33"/>
                    </a:lnTo>
                    <a:lnTo>
                      <a:pt x="16" y="25"/>
                    </a:lnTo>
                    <a:lnTo>
                      <a:pt x="16" y="17"/>
                    </a:lnTo>
                    <a:lnTo>
                      <a:pt x="16" y="8"/>
                    </a:lnTo>
                    <a:lnTo>
                      <a:pt x="25" y="0"/>
                    </a:lnTo>
                    <a:lnTo>
                      <a:pt x="33" y="0"/>
                    </a:lnTo>
                    <a:lnTo>
                      <a:pt x="33" y="8"/>
                    </a:lnTo>
                    <a:lnTo>
                      <a:pt x="41" y="8"/>
                    </a:lnTo>
                    <a:lnTo>
                      <a:pt x="49" y="8"/>
                    </a:lnTo>
                    <a:lnTo>
                      <a:pt x="57" y="8"/>
                    </a:lnTo>
                    <a:lnTo>
                      <a:pt x="65" y="8"/>
                    </a:lnTo>
                    <a:lnTo>
                      <a:pt x="74" y="17"/>
                    </a:lnTo>
                    <a:lnTo>
                      <a:pt x="82" y="17"/>
                    </a:lnTo>
                    <a:lnTo>
                      <a:pt x="98" y="25"/>
                    </a:lnTo>
                    <a:lnTo>
                      <a:pt x="106" y="25"/>
                    </a:lnTo>
                    <a:lnTo>
                      <a:pt x="106" y="33"/>
                    </a:lnTo>
                    <a:lnTo>
                      <a:pt x="114" y="33"/>
                    </a:lnTo>
                    <a:lnTo>
                      <a:pt x="123" y="33"/>
                    </a:lnTo>
                    <a:lnTo>
                      <a:pt x="131" y="33"/>
                    </a:lnTo>
                    <a:lnTo>
                      <a:pt x="139" y="41"/>
                    </a:lnTo>
                    <a:lnTo>
                      <a:pt x="147" y="41"/>
                    </a:lnTo>
                    <a:lnTo>
                      <a:pt x="139" y="41"/>
                    </a:lnTo>
                    <a:lnTo>
                      <a:pt x="139" y="49"/>
                    </a:lnTo>
                    <a:lnTo>
                      <a:pt x="131" y="49"/>
                    </a:lnTo>
                    <a:lnTo>
                      <a:pt x="123" y="41"/>
                    </a:lnTo>
                    <a:lnTo>
                      <a:pt x="106" y="41"/>
                    </a:lnTo>
                    <a:lnTo>
                      <a:pt x="98" y="33"/>
                    </a:lnTo>
                    <a:lnTo>
                      <a:pt x="90" y="33"/>
                    </a:lnTo>
                    <a:lnTo>
                      <a:pt x="82" y="33"/>
                    </a:lnTo>
                    <a:lnTo>
                      <a:pt x="74" y="33"/>
                    </a:lnTo>
                    <a:lnTo>
                      <a:pt x="74" y="41"/>
                    </a:lnTo>
                    <a:lnTo>
                      <a:pt x="65" y="41"/>
                    </a:lnTo>
                    <a:lnTo>
                      <a:pt x="57" y="49"/>
                    </a:lnTo>
                    <a:lnTo>
                      <a:pt x="49" y="49"/>
                    </a:lnTo>
                    <a:lnTo>
                      <a:pt x="41" y="49"/>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3" name="Freeform 100"/>
              <p:cNvSpPr>
                <a:spLocks noChangeArrowheads="1"/>
              </p:cNvSpPr>
              <p:nvPr/>
            </p:nvSpPr>
            <p:spPr bwMode="auto">
              <a:xfrm>
                <a:off x="2784" y="1488"/>
                <a:ext cx="69" cy="20"/>
              </a:xfrm>
              <a:custGeom>
                <a:avLst/>
                <a:gdLst>
                  <a:gd name="T0" fmla="*/ 1 w 188"/>
                  <a:gd name="T1" fmla="*/ 1 h 58"/>
                  <a:gd name="T2" fmla="*/ 4 w 188"/>
                  <a:gd name="T3" fmla="*/ 0 h 58"/>
                  <a:gd name="T4" fmla="*/ 6 w 188"/>
                  <a:gd name="T5" fmla="*/ 0 h 58"/>
                  <a:gd name="T6" fmla="*/ 9 w 188"/>
                  <a:gd name="T7" fmla="*/ 0 h 58"/>
                  <a:gd name="T8" fmla="*/ 10 w 188"/>
                  <a:gd name="T9" fmla="*/ 0 h 58"/>
                  <a:gd name="T10" fmla="*/ 11 w 188"/>
                  <a:gd name="T11" fmla="*/ 0 h 58"/>
                  <a:gd name="T12" fmla="*/ 12 w 188"/>
                  <a:gd name="T13" fmla="*/ 0 h 58"/>
                  <a:gd name="T14" fmla="*/ 15 w 188"/>
                  <a:gd name="T15" fmla="*/ 0 h 58"/>
                  <a:gd name="T16" fmla="*/ 17 w 188"/>
                  <a:gd name="T17" fmla="*/ 0 h 58"/>
                  <a:gd name="T18" fmla="*/ 19 w 188"/>
                  <a:gd name="T19" fmla="*/ 0 h 58"/>
                  <a:gd name="T20" fmla="*/ 22 w 188"/>
                  <a:gd name="T21" fmla="*/ 0 h 58"/>
                  <a:gd name="T22" fmla="*/ 25 w 188"/>
                  <a:gd name="T23" fmla="*/ 0 h 58"/>
                  <a:gd name="T24" fmla="*/ 23 w 188"/>
                  <a:gd name="T25" fmla="*/ 0 h 58"/>
                  <a:gd name="T26" fmla="*/ 24 w 188"/>
                  <a:gd name="T27" fmla="*/ 1 h 58"/>
                  <a:gd name="T28" fmla="*/ 24 w 188"/>
                  <a:gd name="T29" fmla="*/ 2 h 58"/>
                  <a:gd name="T30" fmla="*/ 23 w 188"/>
                  <a:gd name="T31" fmla="*/ 3 h 58"/>
                  <a:gd name="T32" fmla="*/ 20 w 188"/>
                  <a:gd name="T33" fmla="*/ 2 h 58"/>
                  <a:gd name="T34" fmla="*/ 20 w 188"/>
                  <a:gd name="T35" fmla="*/ 3 h 58"/>
                  <a:gd name="T36" fmla="*/ 18 w 188"/>
                  <a:gd name="T37" fmla="*/ 3 h 58"/>
                  <a:gd name="T38" fmla="*/ 21 w 188"/>
                  <a:gd name="T39" fmla="*/ 3 h 58"/>
                  <a:gd name="T40" fmla="*/ 20 w 188"/>
                  <a:gd name="T41" fmla="*/ 5 h 58"/>
                  <a:gd name="T42" fmla="*/ 19 w 188"/>
                  <a:gd name="T43" fmla="*/ 5 h 58"/>
                  <a:gd name="T44" fmla="*/ 18 w 188"/>
                  <a:gd name="T45" fmla="*/ 6 h 58"/>
                  <a:gd name="T46" fmla="*/ 14 w 188"/>
                  <a:gd name="T47" fmla="*/ 5 h 58"/>
                  <a:gd name="T48" fmla="*/ 15 w 188"/>
                  <a:gd name="T49" fmla="*/ 6 h 58"/>
                  <a:gd name="T50" fmla="*/ 20 w 188"/>
                  <a:gd name="T51" fmla="*/ 6 h 58"/>
                  <a:gd name="T52" fmla="*/ 18 w 188"/>
                  <a:gd name="T53" fmla="*/ 7 h 58"/>
                  <a:gd name="T54" fmla="*/ 14 w 188"/>
                  <a:gd name="T55" fmla="*/ 7 h 58"/>
                  <a:gd name="T56" fmla="*/ 12 w 188"/>
                  <a:gd name="T57" fmla="*/ 7 h 58"/>
                  <a:gd name="T58" fmla="*/ 10 w 188"/>
                  <a:gd name="T59" fmla="*/ 7 h 58"/>
                  <a:gd name="T60" fmla="*/ 6 w 188"/>
                  <a:gd name="T61" fmla="*/ 7 h 58"/>
                  <a:gd name="T62" fmla="*/ 2 w 188"/>
                  <a:gd name="T63" fmla="*/ 7 h 58"/>
                  <a:gd name="T64" fmla="*/ 4 w 188"/>
                  <a:gd name="T65" fmla="*/ 6 h 58"/>
                  <a:gd name="T66" fmla="*/ 4 w 188"/>
                  <a:gd name="T67" fmla="*/ 5 h 58"/>
                  <a:gd name="T68" fmla="*/ 8 w 188"/>
                  <a:gd name="T69" fmla="*/ 5 h 58"/>
                  <a:gd name="T70" fmla="*/ 11 w 188"/>
                  <a:gd name="T71" fmla="*/ 6 h 58"/>
                  <a:gd name="T72" fmla="*/ 10 w 188"/>
                  <a:gd name="T73" fmla="*/ 5 h 58"/>
                  <a:gd name="T74" fmla="*/ 7 w 188"/>
                  <a:gd name="T75" fmla="*/ 4 h 58"/>
                  <a:gd name="T76" fmla="*/ 8 w 188"/>
                  <a:gd name="T77" fmla="*/ 4 h 58"/>
                  <a:gd name="T78" fmla="*/ 11 w 188"/>
                  <a:gd name="T79" fmla="*/ 4 h 58"/>
                  <a:gd name="T80" fmla="*/ 9 w 188"/>
                  <a:gd name="T81" fmla="*/ 3 h 58"/>
                  <a:gd name="T82" fmla="*/ 7 w 188"/>
                  <a:gd name="T83" fmla="*/ 2 h 58"/>
                  <a:gd name="T84" fmla="*/ 10 w 188"/>
                  <a:gd name="T85" fmla="*/ 2 h 58"/>
                  <a:gd name="T86" fmla="*/ 13 w 188"/>
                  <a:gd name="T87" fmla="*/ 3 h 58"/>
                  <a:gd name="T88" fmla="*/ 12 w 188"/>
                  <a:gd name="T89" fmla="*/ 2 h 58"/>
                  <a:gd name="T90" fmla="*/ 15 w 188"/>
                  <a:gd name="T91" fmla="*/ 2 h 58"/>
                  <a:gd name="T92" fmla="*/ 12 w 188"/>
                  <a:gd name="T93" fmla="*/ 1 h 58"/>
                  <a:gd name="T94" fmla="*/ 9 w 188"/>
                  <a:gd name="T95" fmla="*/ 2 h 58"/>
                  <a:gd name="T96" fmla="*/ 7 w 188"/>
                  <a:gd name="T97" fmla="*/ 1 h 58"/>
                  <a:gd name="T98" fmla="*/ 2 w 188"/>
                  <a:gd name="T99" fmla="*/ 2 h 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8" h="58">
                    <a:moveTo>
                      <a:pt x="9" y="9"/>
                    </a:moveTo>
                    <a:lnTo>
                      <a:pt x="0" y="9"/>
                    </a:lnTo>
                    <a:lnTo>
                      <a:pt x="9" y="9"/>
                    </a:lnTo>
                    <a:lnTo>
                      <a:pt x="25" y="9"/>
                    </a:lnTo>
                    <a:lnTo>
                      <a:pt x="25" y="0"/>
                    </a:lnTo>
                    <a:lnTo>
                      <a:pt x="33" y="0"/>
                    </a:lnTo>
                    <a:lnTo>
                      <a:pt x="33" y="9"/>
                    </a:lnTo>
                    <a:lnTo>
                      <a:pt x="33" y="0"/>
                    </a:lnTo>
                    <a:lnTo>
                      <a:pt x="41" y="0"/>
                    </a:lnTo>
                    <a:lnTo>
                      <a:pt x="49" y="0"/>
                    </a:lnTo>
                    <a:lnTo>
                      <a:pt x="58" y="0"/>
                    </a:lnTo>
                    <a:lnTo>
                      <a:pt x="66" y="0"/>
                    </a:lnTo>
                    <a:lnTo>
                      <a:pt x="74" y="9"/>
                    </a:lnTo>
                    <a:lnTo>
                      <a:pt x="82" y="9"/>
                    </a:lnTo>
                    <a:lnTo>
                      <a:pt x="74" y="0"/>
                    </a:lnTo>
                    <a:lnTo>
                      <a:pt x="66" y="0"/>
                    </a:lnTo>
                    <a:lnTo>
                      <a:pt x="74" y="0"/>
                    </a:lnTo>
                    <a:lnTo>
                      <a:pt x="82" y="0"/>
                    </a:lnTo>
                    <a:lnTo>
                      <a:pt x="90" y="0"/>
                    </a:lnTo>
                    <a:lnTo>
                      <a:pt x="98" y="0"/>
                    </a:lnTo>
                    <a:lnTo>
                      <a:pt x="90" y="0"/>
                    </a:lnTo>
                    <a:lnTo>
                      <a:pt x="98" y="0"/>
                    </a:lnTo>
                    <a:lnTo>
                      <a:pt x="107" y="0"/>
                    </a:lnTo>
                    <a:lnTo>
                      <a:pt x="115" y="0"/>
                    </a:lnTo>
                    <a:lnTo>
                      <a:pt x="107" y="0"/>
                    </a:lnTo>
                    <a:lnTo>
                      <a:pt x="115" y="0"/>
                    </a:lnTo>
                    <a:lnTo>
                      <a:pt x="123" y="0"/>
                    </a:lnTo>
                    <a:lnTo>
                      <a:pt x="131" y="0"/>
                    </a:lnTo>
                    <a:lnTo>
                      <a:pt x="123" y="0"/>
                    </a:lnTo>
                    <a:lnTo>
                      <a:pt x="139" y="0"/>
                    </a:lnTo>
                    <a:lnTo>
                      <a:pt x="147" y="0"/>
                    </a:lnTo>
                    <a:lnTo>
                      <a:pt x="156" y="0"/>
                    </a:lnTo>
                    <a:lnTo>
                      <a:pt x="164" y="0"/>
                    </a:lnTo>
                    <a:lnTo>
                      <a:pt x="172" y="0"/>
                    </a:lnTo>
                    <a:lnTo>
                      <a:pt x="180" y="0"/>
                    </a:lnTo>
                    <a:lnTo>
                      <a:pt x="188" y="0"/>
                    </a:lnTo>
                    <a:lnTo>
                      <a:pt x="188" y="9"/>
                    </a:lnTo>
                    <a:lnTo>
                      <a:pt x="180" y="9"/>
                    </a:lnTo>
                    <a:lnTo>
                      <a:pt x="172" y="0"/>
                    </a:lnTo>
                    <a:lnTo>
                      <a:pt x="164" y="9"/>
                    </a:lnTo>
                    <a:lnTo>
                      <a:pt x="172" y="9"/>
                    </a:lnTo>
                    <a:lnTo>
                      <a:pt x="180" y="9"/>
                    </a:lnTo>
                    <a:lnTo>
                      <a:pt x="188" y="9"/>
                    </a:lnTo>
                    <a:lnTo>
                      <a:pt x="180" y="9"/>
                    </a:lnTo>
                    <a:lnTo>
                      <a:pt x="180" y="17"/>
                    </a:lnTo>
                    <a:lnTo>
                      <a:pt x="172" y="17"/>
                    </a:lnTo>
                    <a:lnTo>
                      <a:pt x="180" y="17"/>
                    </a:lnTo>
                    <a:lnTo>
                      <a:pt x="172" y="25"/>
                    </a:lnTo>
                    <a:lnTo>
                      <a:pt x="164" y="25"/>
                    </a:lnTo>
                    <a:lnTo>
                      <a:pt x="156" y="17"/>
                    </a:lnTo>
                    <a:lnTo>
                      <a:pt x="147" y="17"/>
                    </a:lnTo>
                    <a:lnTo>
                      <a:pt x="147" y="25"/>
                    </a:lnTo>
                    <a:lnTo>
                      <a:pt x="156" y="25"/>
                    </a:lnTo>
                    <a:lnTo>
                      <a:pt x="147" y="25"/>
                    </a:lnTo>
                    <a:lnTo>
                      <a:pt x="131" y="25"/>
                    </a:lnTo>
                    <a:lnTo>
                      <a:pt x="123" y="25"/>
                    </a:lnTo>
                    <a:lnTo>
                      <a:pt x="131" y="25"/>
                    </a:lnTo>
                    <a:lnTo>
                      <a:pt x="139" y="25"/>
                    </a:lnTo>
                    <a:lnTo>
                      <a:pt x="147" y="25"/>
                    </a:lnTo>
                    <a:lnTo>
                      <a:pt x="156" y="25"/>
                    </a:lnTo>
                    <a:lnTo>
                      <a:pt x="156" y="33"/>
                    </a:lnTo>
                    <a:lnTo>
                      <a:pt x="147" y="33"/>
                    </a:lnTo>
                    <a:lnTo>
                      <a:pt x="147" y="41"/>
                    </a:lnTo>
                    <a:lnTo>
                      <a:pt x="156" y="41"/>
                    </a:lnTo>
                    <a:lnTo>
                      <a:pt x="147" y="41"/>
                    </a:lnTo>
                    <a:lnTo>
                      <a:pt x="139" y="41"/>
                    </a:lnTo>
                    <a:lnTo>
                      <a:pt x="131" y="41"/>
                    </a:lnTo>
                    <a:lnTo>
                      <a:pt x="139" y="41"/>
                    </a:lnTo>
                    <a:lnTo>
                      <a:pt x="131" y="49"/>
                    </a:lnTo>
                    <a:lnTo>
                      <a:pt x="123" y="49"/>
                    </a:lnTo>
                    <a:lnTo>
                      <a:pt x="115" y="41"/>
                    </a:lnTo>
                    <a:lnTo>
                      <a:pt x="107" y="41"/>
                    </a:lnTo>
                    <a:lnTo>
                      <a:pt x="98" y="49"/>
                    </a:lnTo>
                    <a:lnTo>
                      <a:pt x="107" y="49"/>
                    </a:lnTo>
                    <a:lnTo>
                      <a:pt x="115" y="49"/>
                    </a:lnTo>
                    <a:lnTo>
                      <a:pt x="123" y="49"/>
                    </a:lnTo>
                    <a:lnTo>
                      <a:pt x="131" y="49"/>
                    </a:lnTo>
                    <a:lnTo>
                      <a:pt x="147" y="49"/>
                    </a:lnTo>
                    <a:lnTo>
                      <a:pt x="147" y="58"/>
                    </a:lnTo>
                    <a:lnTo>
                      <a:pt x="139" y="58"/>
                    </a:lnTo>
                    <a:lnTo>
                      <a:pt x="131" y="58"/>
                    </a:lnTo>
                    <a:lnTo>
                      <a:pt x="123" y="58"/>
                    </a:lnTo>
                    <a:lnTo>
                      <a:pt x="115" y="58"/>
                    </a:lnTo>
                    <a:lnTo>
                      <a:pt x="107" y="58"/>
                    </a:lnTo>
                    <a:lnTo>
                      <a:pt x="98" y="49"/>
                    </a:lnTo>
                    <a:lnTo>
                      <a:pt x="98" y="58"/>
                    </a:lnTo>
                    <a:lnTo>
                      <a:pt x="90" y="58"/>
                    </a:lnTo>
                    <a:lnTo>
                      <a:pt x="82" y="58"/>
                    </a:lnTo>
                    <a:lnTo>
                      <a:pt x="74" y="49"/>
                    </a:lnTo>
                    <a:lnTo>
                      <a:pt x="74" y="58"/>
                    </a:lnTo>
                    <a:lnTo>
                      <a:pt x="66" y="58"/>
                    </a:lnTo>
                    <a:lnTo>
                      <a:pt x="49" y="58"/>
                    </a:lnTo>
                    <a:lnTo>
                      <a:pt x="41" y="58"/>
                    </a:lnTo>
                    <a:lnTo>
                      <a:pt x="33" y="49"/>
                    </a:lnTo>
                    <a:lnTo>
                      <a:pt x="33" y="58"/>
                    </a:lnTo>
                    <a:lnTo>
                      <a:pt x="17" y="58"/>
                    </a:lnTo>
                    <a:lnTo>
                      <a:pt x="17" y="49"/>
                    </a:lnTo>
                    <a:lnTo>
                      <a:pt x="25" y="49"/>
                    </a:lnTo>
                    <a:lnTo>
                      <a:pt x="33" y="49"/>
                    </a:lnTo>
                    <a:lnTo>
                      <a:pt x="41" y="49"/>
                    </a:lnTo>
                    <a:lnTo>
                      <a:pt x="41" y="41"/>
                    </a:lnTo>
                    <a:lnTo>
                      <a:pt x="33" y="41"/>
                    </a:lnTo>
                    <a:lnTo>
                      <a:pt x="41" y="41"/>
                    </a:lnTo>
                    <a:lnTo>
                      <a:pt x="49" y="41"/>
                    </a:lnTo>
                    <a:lnTo>
                      <a:pt x="58" y="41"/>
                    </a:lnTo>
                    <a:lnTo>
                      <a:pt x="66" y="49"/>
                    </a:lnTo>
                    <a:lnTo>
                      <a:pt x="74" y="49"/>
                    </a:lnTo>
                    <a:lnTo>
                      <a:pt x="82" y="49"/>
                    </a:lnTo>
                    <a:lnTo>
                      <a:pt x="82" y="41"/>
                    </a:lnTo>
                    <a:lnTo>
                      <a:pt x="90" y="41"/>
                    </a:lnTo>
                    <a:lnTo>
                      <a:pt x="74" y="41"/>
                    </a:lnTo>
                    <a:lnTo>
                      <a:pt x="66" y="41"/>
                    </a:lnTo>
                    <a:lnTo>
                      <a:pt x="58" y="33"/>
                    </a:lnTo>
                    <a:lnTo>
                      <a:pt x="49" y="33"/>
                    </a:lnTo>
                    <a:lnTo>
                      <a:pt x="41" y="33"/>
                    </a:lnTo>
                    <a:lnTo>
                      <a:pt x="49" y="33"/>
                    </a:lnTo>
                    <a:lnTo>
                      <a:pt x="58" y="33"/>
                    </a:lnTo>
                    <a:lnTo>
                      <a:pt x="66" y="33"/>
                    </a:lnTo>
                    <a:lnTo>
                      <a:pt x="74" y="33"/>
                    </a:lnTo>
                    <a:lnTo>
                      <a:pt x="82" y="33"/>
                    </a:lnTo>
                    <a:lnTo>
                      <a:pt x="90" y="33"/>
                    </a:lnTo>
                    <a:lnTo>
                      <a:pt x="74" y="25"/>
                    </a:lnTo>
                    <a:lnTo>
                      <a:pt x="66" y="25"/>
                    </a:lnTo>
                    <a:lnTo>
                      <a:pt x="49" y="25"/>
                    </a:lnTo>
                    <a:lnTo>
                      <a:pt x="41" y="17"/>
                    </a:lnTo>
                    <a:lnTo>
                      <a:pt x="49" y="17"/>
                    </a:lnTo>
                    <a:lnTo>
                      <a:pt x="58" y="17"/>
                    </a:lnTo>
                    <a:lnTo>
                      <a:pt x="66" y="17"/>
                    </a:lnTo>
                    <a:lnTo>
                      <a:pt x="74" y="17"/>
                    </a:lnTo>
                    <a:lnTo>
                      <a:pt x="82" y="25"/>
                    </a:lnTo>
                    <a:lnTo>
                      <a:pt x="90" y="25"/>
                    </a:lnTo>
                    <a:lnTo>
                      <a:pt x="98" y="25"/>
                    </a:lnTo>
                    <a:lnTo>
                      <a:pt x="90" y="25"/>
                    </a:lnTo>
                    <a:lnTo>
                      <a:pt x="82" y="17"/>
                    </a:lnTo>
                    <a:lnTo>
                      <a:pt x="90" y="17"/>
                    </a:lnTo>
                    <a:lnTo>
                      <a:pt x="98" y="17"/>
                    </a:lnTo>
                    <a:lnTo>
                      <a:pt x="107" y="17"/>
                    </a:lnTo>
                    <a:lnTo>
                      <a:pt x="115" y="17"/>
                    </a:lnTo>
                    <a:lnTo>
                      <a:pt x="107" y="9"/>
                    </a:lnTo>
                    <a:lnTo>
                      <a:pt x="98" y="9"/>
                    </a:lnTo>
                    <a:lnTo>
                      <a:pt x="90" y="9"/>
                    </a:lnTo>
                    <a:lnTo>
                      <a:pt x="82" y="17"/>
                    </a:lnTo>
                    <a:lnTo>
                      <a:pt x="74" y="17"/>
                    </a:lnTo>
                    <a:lnTo>
                      <a:pt x="66" y="17"/>
                    </a:lnTo>
                    <a:lnTo>
                      <a:pt x="58" y="17"/>
                    </a:lnTo>
                    <a:lnTo>
                      <a:pt x="49" y="17"/>
                    </a:lnTo>
                    <a:lnTo>
                      <a:pt x="49" y="9"/>
                    </a:lnTo>
                    <a:lnTo>
                      <a:pt x="41" y="9"/>
                    </a:lnTo>
                    <a:lnTo>
                      <a:pt x="25" y="9"/>
                    </a:lnTo>
                    <a:lnTo>
                      <a:pt x="17" y="17"/>
                    </a:lnTo>
                    <a:lnTo>
                      <a:pt x="17" y="9"/>
                    </a:lnTo>
                    <a:lnTo>
                      <a:pt x="9" y="9"/>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4" name="Freeform 101"/>
              <p:cNvSpPr>
                <a:spLocks noChangeArrowheads="1"/>
              </p:cNvSpPr>
              <p:nvPr/>
            </p:nvSpPr>
            <p:spPr bwMode="auto">
              <a:xfrm>
                <a:off x="2769" y="1491"/>
                <a:ext cx="36" cy="8"/>
              </a:xfrm>
              <a:custGeom>
                <a:avLst/>
                <a:gdLst>
                  <a:gd name="T0" fmla="*/ 7 w 98"/>
                  <a:gd name="T1" fmla="*/ 1 h 24"/>
                  <a:gd name="T2" fmla="*/ 8 w 98"/>
                  <a:gd name="T3" fmla="*/ 1 h 24"/>
                  <a:gd name="T4" fmla="*/ 9 w 98"/>
                  <a:gd name="T5" fmla="*/ 1 h 24"/>
                  <a:gd name="T6" fmla="*/ 10 w 98"/>
                  <a:gd name="T7" fmla="*/ 1 h 24"/>
                  <a:gd name="T8" fmla="*/ 10 w 98"/>
                  <a:gd name="T9" fmla="*/ 2 h 24"/>
                  <a:gd name="T10" fmla="*/ 11 w 98"/>
                  <a:gd name="T11" fmla="*/ 2 h 24"/>
                  <a:gd name="T12" fmla="*/ 12 w 98"/>
                  <a:gd name="T13" fmla="*/ 2 h 24"/>
                  <a:gd name="T14" fmla="*/ 13 w 98"/>
                  <a:gd name="T15" fmla="*/ 2 h 24"/>
                  <a:gd name="T16" fmla="*/ 12 w 98"/>
                  <a:gd name="T17" fmla="*/ 2 h 24"/>
                  <a:gd name="T18" fmla="*/ 11 w 98"/>
                  <a:gd name="T19" fmla="*/ 2 h 24"/>
                  <a:gd name="T20" fmla="*/ 10 w 98"/>
                  <a:gd name="T21" fmla="*/ 3 h 24"/>
                  <a:gd name="T22" fmla="*/ 9 w 98"/>
                  <a:gd name="T23" fmla="*/ 3 h 24"/>
                  <a:gd name="T24" fmla="*/ 8 w 98"/>
                  <a:gd name="T25" fmla="*/ 3 h 24"/>
                  <a:gd name="T26" fmla="*/ 7 w 98"/>
                  <a:gd name="T27" fmla="*/ 3 h 24"/>
                  <a:gd name="T28" fmla="*/ 6 w 98"/>
                  <a:gd name="T29" fmla="*/ 3 h 24"/>
                  <a:gd name="T30" fmla="*/ 4 w 98"/>
                  <a:gd name="T31" fmla="*/ 3 h 24"/>
                  <a:gd name="T32" fmla="*/ 3 w 98"/>
                  <a:gd name="T33" fmla="*/ 3 h 24"/>
                  <a:gd name="T34" fmla="*/ 2 w 98"/>
                  <a:gd name="T35" fmla="*/ 3 h 24"/>
                  <a:gd name="T36" fmla="*/ 2 w 98"/>
                  <a:gd name="T37" fmla="*/ 2 h 24"/>
                  <a:gd name="T38" fmla="*/ 3 w 98"/>
                  <a:gd name="T39" fmla="*/ 2 h 24"/>
                  <a:gd name="T40" fmla="*/ 6 w 98"/>
                  <a:gd name="T41" fmla="*/ 2 h 24"/>
                  <a:gd name="T42" fmla="*/ 7 w 98"/>
                  <a:gd name="T43" fmla="*/ 2 h 24"/>
                  <a:gd name="T44" fmla="*/ 6 w 98"/>
                  <a:gd name="T45" fmla="*/ 2 h 24"/>
                  <a:gd name="T46" fmla="*/ 3 w 98"/>
                  <a:gd name="T47" fmla="*/ 2 h 24"/>
                  <a:gd name="T48" fmla="*/ 2 w 98"/>
                  <a:gd name="T49" fmla="*/ 2 h 24"/>
                  <a:gd name="T50" fmla="*/ 1 w 98"/>
                  <a:gd name="T51" fmla="*/ 2 h 24"/>
                  <a:gd name="T52" fmla="*/ 0 w 98"/>
                  <a:gd name="T53" fmla="*/ 2 h 24"/>
                  <a:gd name="T54" fmla="*/ 0 w 98"/>
                  <a:gd name="T55" fmla="*/ 1 h 24"/>
                  <a:gd name="T56" fmla="*/ 1 w 98"/>
                  <a:gd name="T57" fmla="*/ 1 h 24"/>
                  <a:gd name="T58" fmla="*/ 2 w 98"/>
                  <a:gd name="T59" fmla="*/ 1 h 24"/>
                  <a:gd name="T60" fmla="*/ 1 w 98"/>
                  <a:gd name="T61" fmla="*/ 1 h 24"/>
                  <a:gd name="T62" fmla="*/ 2 w 98"/>
                  <a:gd name="T63" fmla="*/ 1 h 24"/>
                  <a:gd name="T64" fmla="*/ 2 w 98"/>
                  <a:gd name="T65" fmla="*/ 0 h 24"/>
                  <a:gd name="T66" fmla="*/ 3 w 98"/>
                  <a:gd name="T67" fmla="*/ 0 h 24"/>
                  <a:gd name="T68" fmla="*/ 4 w 98"/>
                  <a:gd name="T69" fmla="*/ 0 h 24"/>
                  <a:gd name="T70" fmla="*/ 3 w 98"/>
                  <a:gd name="T71" fmla="*/ 0 h 24"/>
                  <a:gd name="T72" fmla="*/ 4 w 98"/>
                  <a:gd name="T73" fmla="*/ 0 h 24"/>
                  <a:gd name="T74" fmla="*/ 6 w 98"/>
                  <a:gd name="T75" fmla="*/ 0 h 24"/>
                  <a:gd name="T76" fmla="*/ 6 w 98"/>
                  <a:gd name="T77" fmla="*/ 1 h 24"/>
                  <a:gd name="T78" fmla="*/ 7 w 98"/>
                  <a:gd name="T79" fmla="*/ 1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8" h="24">
                    <a:moveTo>
                      <a:pt x="49" y="8"/>
                    </a:moveTo>
                    <a:lnTo>
                      <a:pt x="57" y="8"/>
                    </a:lnTo>
                    <a:lnTo>
                      <a:pt x="65" y="8"/>
                    </a:lnTo>
                    <a:lnTo>
                      <a:pt x="73" y="8"/>
                    </a:lnTo>
                    <a:lnTo>
                      <a:pt x="73" y="16"/>
                    </a:lnTo>
                    <a:lnTo>
                      <a:pt x="81" y="16"/>
                    </a:lnTo>
                    <a:lnTo>
                      <a:pt x="89" y="16"/>
                    </a:lnTo>
                    <a:lnTo>
                      <a:pt x="98" y="16"/>
                    </a:lnTo>
                    <a:lnTo>
                      <a:pt x="89" y="16"/>
                    </a:lnTo>
                    <a:lnTo>
                      <a:pt x="81" y="16"/>
                    </a:lnTo>
                    <a:lnTo>
                      <a:pt x="73" y="24"/>
                    </a:lnTo>
                    <a:lnTo>
                      <a:pt x="65" y="24"/>
                    </a:lnTo>
                    <a:lnTo>
                      <a:pt x="57" y="24"/>
                    </a:lnTo>
                    <a:lnTo>
                      <a:pt x="49" y="24"/>
                    </a:lnTo>
                    <a:lnTo>
                      <a:pt x="40" y="24"/>
                    </a:lnTo>
                    <a:lnTo>
                      <a:pt x="32" y="24"/>
                    </a:lnTo>
                    <a:lnTo>
                      <a:pt x="24" y="24"/>
                    </a:lnTo>
                    <a:lnTo>
                      <a:pt x="16" y="24"/>
                    </a:lnTo>
                    <a:lnTo>
                      <a:pt x="16" y="16"/>
                    </a:lnTo>
                    <a:lnTo>
                      <a:pt x="24" y="16"/>
                    </a:lnTo>
                    <a:lnTo>
                      <a:pt x="40" y="16"/>
                    </a:lnTo>
                    <a:lnTo>
                      <a:pt x="49" y="16"/>
                    </a:lnTo>
                    <a:lnTo>
                      <a:pt x="40" y="16"/>
                    </a:lnTo>
                    <a:lnTo>
                      <a:pt x="24" y="16"/>
                    </a:lnTo>
                    <a:lnTo>
                      <a:pt x="16" y="16"/>
                    </a:lnTo>
                    <a:lnTo>
                      <a:pt x="8" y="16"/>
                    </a:lnTo>
                    <a:lnTo>
                      <a:pt x="0" y="16"/>
                    </a:lnTo>
                    <a:lnTo>
                      <a:pt x="0" y="8"/>
                    </a:lnTo>
                    <a:lnTo>
                      <a:pt x="8" y="8"/>
                    </a:lnTo>
                    <a:lnTo>
                      <a:pt x="16" y="8"/>
                    </a:lnTo>
                    <a:lnTo>
                      <a:pt x="8" y="8"/>
                    </a:lnTo>
                    <a:lnTo>
                      <a:pt x="16" y="8"/>
                    </a:lnTo>
                    <a:lnTo>
                      <a:pt x="16" y="0"/>
                    </a:lnTo>
                    <a:lnTo>
                      <a:pt x="24" y="0"/>
                    </a:lnTo>
                    <a:lnTo>
                      <a:pt x="32" y="0"/>
                    </a:lnTo>
                    <a:lnTo>
                      <a:pt x="24" y="0"/>
                    </a:lnTo>
                    <a:lnTo>
                      <a:pt x="32" y="0"/>
                    </a:lnTo>
                    <a:lnTo>
                      <a:pt x="40" y="0"/>
                    </a:lnTo>
                    <a:lnTo>
                      <a:pt x="40" y="8"/>
                    </a:lnTo>
                    <a:lnTo>
                      <a:pt x="49" y="8"/>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5" name="Freeform 102"/>
              <p:cNvSpPr>
                <a:spLocks noChangeArrowheads="1"/>
              </p:cNvSpPr>
              <p:nvPr/>
            </p:nvSpPr>
            <p:spPr bwMode="auto">
              <a:xfrm>
                <a:off x="2736" y="1496"/>
                <a:ext cx="18" cy="5"/>
              </a:xfrm>
              <a:custGeom>
                <a:avLst/>
                <a:gdLst>
                  <a:gd name="T0" fmla="*/ 6 w 49"/>
                  <a:gd name="T1" fmla="*/ 2 h 16"/>
                  <a:gd name="T2" fmla="*/ 4 w 49"/>
                  <a:gd name="T3" fmla="*/ 2 h 16"/>
                  <a:gd name="T4" fmla="*/ 4 w 49"/>
                  <a:gd name="T5" fmla="*/ 1 h 16"/>
                  <a:gd name="T6" fmla="*/ 2 w 49"/>
                  <a:gd name="T7" fmla="*/ 1 h 16"/>
                  <a:gd name="T8" fmla="*/ 1 w 49"/>
                  <a:gd name="T9" fmla="*/ 1 h 16"/>
                  <a:gd name="T10" fmla="*/ 0 w 49"/>
                  <a:gd name="T11" fmla="*/ 1 h 16"/>
                  <a:gd name="T12" fmla="*/ 1 w 49"/>
                  <a:gd name="T13" fmla="*/ 1 h 16"/>
                  <a:gd name="T14" fmla="*/ 2 w 49"/>
                  <a:gd name="T15" fmla="*/ 1 h 16"/>
                  <a:gd name="T16" fmla="*/ 1 w 49"/>
                  <a:gd name="T17" fmla="*/ 0 h 16"/>
                  <a:gd name="T18" fmla="*/ 0 w 49"/>
                  <a:gd name="T19" fmla="*/ 0 h 16"/>
                  <a:gd name="T20" fmla="*/ 1 w 49"/>
                  <a:gd name="T21" fmla="*/ 0 h 16"/>
                  <a:gd name="T22" fmla="*/ 2 w 49"/>
                  <a:gd name="T23" fmla="*/ 0 h 16"/>
                  <a:gd name="T24" fmla="*/ 3 w 49"/>
                  <a:gd name="T25" fmla="*/ 0 h 16"/>
                  <a:gd name="T26" fmla="*/ 3 w 49"/>
                  <a:gd name="T27" fmla="*/ 1 h 16"/>
                  <a:gd name="T28" fmla="*/ 4 w 49"/>
                  <a:gd name="T29" fmla="*/ 1 h 16"/>
                  <a:gd name="T30" fmla="*/ 6 w 49"/>
                  <a:gd name="T31" fmla="*/ 1 h 16"/>
                  <a:gd name="T32" fmla="*/ 7 w 49"/>
                  <a:gd name="T33" fmla="*/ 1 h 16"/>
                  <a:gd name="T34" fmla="*/ 7 w 49"/>
                  <a:gd name="T35" fmla="*/ 2 h 16"/>
                  <a:gd name="T36" fmla="*/ 6 w 49"/>
                  <a:gd name="T37" fmla="*/ 2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 h="16">
                    <a:moveTo>
                      <a:pt x="41" y="16"/>
                    </a:moveTo>
                    <a:lnTo>
                      <a:pt x="32" y="16"/>
                    </a:lnTo>
                    <a:lnTo>
                      <a:pt x="32" y="8"/>
                    </a:lnTo>
                    <a:lnTo>
                      <a:pt x="16" y="8"/>
                    </a:lnTo>
                    <a:lnTo>
                      <a:pt x="8" y="8"/>
                    </a:lnTo>
                    <a:lnTo>
                      <a:pt x="0" y="8"/>
                    </a:lnTo>
                    <a:lnTo>
                      <a:pt x="8" y="8"/>
                    </a:lnTo>
                    <a:lnTo>
                      <a:pt x="16" y="8"/>
                    </a:lnTo>
                    <a:lnTo>
                      <a:pt x="8" y="0"/>
                    </a:lnTo>
                    <a:lnTo>
                      <a:pt x="0" y="0"/>
                    </a:lnTo>
                    <a:lnTo>
                      <a:pt x="8" y="0"/>
                    </a:lnTo>
                    <a:lnTo>
                      <a:pt x="16" y="0"/>
                    </a:lnTo>
                    <a:lnTo>
                      <a:pt x="24" y="0"/>
                    </a:lnTo>
                    <a:lnTo>
                      <a:pt x="24" y="8"/>
                    </a:lnTo>
                    <a:lnTo>
                      <a:pt x="32" y="8"/>
                    </a:lnTo>
                    <a:lnTo>
                      <a:pt x="41" y="8"/>
                    </a:lnTo>
                    <a:lnTo>
                      <a:pt x="49" y="8"/>
                    </a:lnTo>
                    <a:lnTo>
                      <a:pt x="49" y="16"/>
                    </a:lnTo>
                    <a:lnTo>
                      <a:pt x="41" y="16"/>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6" name="Freeform 103"/>
              <p:cNvSpPr>
                <a:spLocks noChangeArrowheads="1"/>
              </p:cNvSpPr>
              <p:nvPr/>
            </p:nvSpPr>
            <p:spPr bwMode="auto">
              <a:xfrm>
                <a:off x="2760" y="1499"/>
                <a:ext cx="9" cy="3"/>
              </a:xfrm>
              <a:custGeom>
                <a:avLst/>
                <a:gdLst>
                  <a:gd name="T0" fmla="*/ 1 w 25"/>
                  <a:gd name="T1" fmla="*/ 1 h 8"/>
                  <a:gd name="T2" fmla="*/ 0 w 25"/>
                  <a:gd name="T3" fmla="*/ 1 h 8"/>
                  <a:gd name="T4" fmla="*/ 0 w 25"/>
                  <a:gd name="T5" fmla="*/ 0 h 8"/>
                  <a:gd name="T6" fmla="*/ 1 w 25"/>
                  <a:gd name="T7" fmla="*/ 0 h 8"/>
                  <a:gd name="T8" fmla="*/ 2 w 25"/>
                  <a:gd name="T9" fmla="*/ 0 h 8"/>
                  <a:gd name="T10" fmla="*/ 3 w 25"/>
                  <a:gd name="T11" fmla="*/ 0 h 8"/>
                  <a:gd name="T12" fmla="*/ 3 w 25"/>
                  <a:gd name="T13" fmla="*/ 1 h 8"/>
                  <a:gd name="T14" fmla="*/ 2 w 25"/>
                  <a:gd name="T15" fmla="*/ 1 h 8"/>
                  <a:gd name="T16" fmla="*/ 1 w 25"/>
                  <a:gd name="T17" fmla="*/ 1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8">
                    <a:moveTo>
                      <a:pt x="8" y="8"/>
                    </a:moveTo>
                    <a:lnTo>
                      <a:pt x="0" y="8"/>
                    </a:lnTo>
                    <a:lnTo>
                      <a:pt x="0" y="0"/>
                    </a:lnTo>
                    <a:lnTo>
                      <a:pt x="8" y="0"/>
                    </a:lnTo>
                    <a:lnTo>
                      <a:pt x="16" y="0"/>
                    </a:lnTo>
                    <a:lnTo>
                      <a:pt x="25" y="0"/>
                    </a:lnTo>
                    <a:lnTo>
                      <a:pt x="25" y="8"/>
                    </a:lnTo>
                    <a:lnTo>
                      <a:pt x="16" y="8"/>
                    </a:lnTo>
                    <a:lnTo>
                      <a:pt x="8" y="8"/>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7" name="Freeform 104"/>
              <p:cNvSpPr>
                <a:spLocks noChangeArrowheads="1"/>
              </p:cNvSpPr>
              <p:nvPr/>
            </p:nvSpPr>
            <p:spPr bwMode="auto">
              <a:xfrm>
                <a:off x="2700" y="1502"/>
                <a:ext cx="15" cy="1"/>
              </a:xfrm>
              <a:custGeom>
                <a:avLst/>
                <a:gdLst>
                  <a:gd name="T0" fmla="*/ 5 w 41"/>
                  <a:gd name="T1" fmla="*/ 0 h 1"/>
                  <a:gd name="T2" fmla="*/ 4 w 41"/>
                  <a:gd name="T3" fmla="*/ 0 h 1"/>
                  <a:gd name="T4" fmla="*/ 3 w 41"/>
                  <a:gd name="T5" fmla="*/ 0 h 1"/>
                  <a:gd name="T6" fmla="*/ 2 w 41"/>
                  <a:gd name="T7" fmla="*/ 0 h 1"/>
                  <a:gd name="T8" fmla="*/ 1 w 41"/>
                  <a:gd name="T9" fmla="*/ 0 h 1"/>
                  <a:gd name="T10" fmla="*/ 0 w 41"/>
                  <a:gd name="T11" fmla="*/ 0 h 1"/>
                  <a:gd name="T12" fmla="*/ 1 w 41"/>
                  <a:gd name="T13" fmla="*/ 0 h 1"/>
                  <a:gd name="T14" fmla="*/ 2 w 41"/>
                  <a:gd name="T15" fmla="*/ 0 h 1"/>
                  <a:gd name="T16" fmla="*/ 3 w 41"/>
                  <a:gd name="T17" fmla="*/ 0 h 1"/>
                  <a:gd name="T18" fmla="*/ 4 w 41"/>
                  <a:gd name="T19" fmla="*/ 0 h 1"/>
                  <a:gd name="T20" fmla="*/ 5 w 4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 h="1">
                    <a:moveTo>
                      <a:pt x="41" y="0"/>
                    </a:moveTo>
                    <a:lnTo>
                      <a:pt x="32" y="0"/>
                    </a:lnTo>
                    <a:lnTo>
                      <a:pt x="24" y="0"/>
                    </a:lnTo>
                    <a:lnTo>
                      <a:pt x="16" y="0"/>
                    </a:lnTo>
                    <a:lnTo>
                      <a:pt x="8" y="0"/>
                    </a:lnTo>
                    <a:lnTo>
                      <a:pt x="0" y="0"/>
                    </a:lnTo>
                    <a:lnTo>
                      <a:pt x="8" y="0"/>
                    </a:lnTo>
                    <a:lnTo>
                      <a:pt x="16" y="0"/>
                    </a:lnTo>
                    <a:lnTo>
                      <a:pt x="24" y="0"/>
                    </a:lnTo>
                    <a:lnTo>
                      <a:pt x="32" y="0"/>
                    </a:lnTo>
                    <a:lnTo>
                      <a:pt x="41" y="0"/>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8" name="Freeform 105"/>
              <p:cNvSpPr>
                <a:spLocks noChangeArrowheads="1"/>
              </p:cNvSpPr>
              <p:nvPr/>
            </p:nvSpPr>
            <p:spPr bwMode="auto">
              <a:xfrm>
                <a:off x="2655" y="1502"/>
                <a:ext cx="36" cy="9"/>
              </a:xfrm>
              <a:custGeom>
                <a:avLst/>
                <a:gdLst>
                  <a:gd name="T0" fmla="*/ 2 w 98"/>
                  <a:gd name="T1" fmla="*/ 3 h 25"/>
                  <a:gd name="T2" fmla="*/ 2 w 98"/>
                  <a:gd name="T3" fmla="*/ 2 h 25"/>
                  <a:gd name="T4" fmla="*/ 1 w 98"/>
                  <a:gd name="T5" fmla="*/ 2 h 25"/>
                  <a:gd name="T6" fmla="*/ 0 w 98"/>
                  <a:gd name="T7" fmla="*/ 2 h 25"/>
                  <a:gd name="T8" fmla="*/ 1 w 98"/>
                  <a:gd name="T9" fmla="*/ 2 h 25"/>
                  <a:gd name="T10" fmla="*/ 2 w 98"/>
                  <a:gd name="T11" fmla="*/ 2 h 25"/>
                  <a:gd name="T12" fmla="*/ 3 w 98"/>
                  <a:gd name="T13" fmla="*/ 1 h 25"/>
                  <a:gd name="T14" fmla="*/ 4 w 98"/>
                  <a:gd name="T15" fmla="*/ 1 h 25"/>
                  <a:gd name="T16" fmla="*/ 6 w 98"/>
                  <a:gd name="T17" fmla="*/ 1 h 25"/>
                  <a:gd name="T18" fmla="*/ 7 w 98"/>
                  <a:gd name="T19" fmla="*/ 1 h 25"/>
                  <a:gd name="T20" fmla="*/ 8 w 98"/>
                  <a:gd name="T21" fmla="*/ 1 h 25"/>
                  <a:gd name="T22" fmla="*/ 9 w 98"/>
                  <a:gd name="T23" fmla="*/ 1 h 25"/>
                  <a:gd name="T24" fmla="*/ 10 w 98"/>
                  <a:gd name="T25" fmla="*/ 1 h 25"/>
                  <a:gd name="T26" fmla="*/ 11 w 98"/>
                  <a:gd name="T27" fmla="*/ 1 h 25"/>
                  <a:gd name="T28" fmla="*/ 12 w 98"/>
                  <a:gd name="T29" fmla="*/ 0 h 25"/>
                  <a:gd name="T30" fmla="*/ 13 w 98"/>
                  <a:gd name="T31" fmla="*/ 1 h 25"/>
                  <a:gd name="T32" fmla="*/ 12 w 98"/>
                  <a:gd name="T33" fmla="*/ 1 h 25"/>
                  <a:gd name="T34" fmla="*/ 11 w 98"/>
                  <a:gd name="T35" fmla="*/ 1 h 25"/>
                  <a:gd name="T36" fmla="*/ 10 w 98"/>
                  <a:gd name="T37" fmla="*/ 1 h 25"/>
                  <a:gd name="T38" fmla="*/ 9 w 98"/>
                  <a:gd name="T39" fmla="*/ 1 h 25"/>
                  <a:gd name="T40" fmla="*/ 8 w 98"/>
                  <a:gd name="T41" fmla="*/ 2 h 25"/>
                  <a:gd name="T42" fmla="*/ 8 w 98"/>
                  <a:gd name="T43" fmla="*/ 1 h 25"/>
                  <a:gd name="T44" fmla="*/ 7 w 98"/>
                  <a:gd name="T45" fmla="*/ 1 h 25"/>
                  <a:gd name="T46" fmla="*/ 7 w 98"/>
                  <a:gd name="T47" fmla="*/ 2 h 25"/>
                  <a:gd name="T48" fmla="*/ 4 w 98"/>
                  <a:gd name="T49" fmla="*/ 2 h 25"/>
                  <a:gd name="T50" fmla="*/ 3 w 98"/>
                  <a:gd name="T51" fmla="*/ 2 h 25"/>
                  <a:gd name="T52" fmla="*/ 2 w 98"/>
                  <a:gd name="T53" fmla="*/ 3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8" h="25">
                    <a:moveTo>
                      <a:pt x="17" y="25"/>
                    </a:moveTo>
                    <a:lnTo>
                      <a:pt x="17" y="17"/>
                    </a:lnTo>
                    <a:lnTo>
                      <a:pt x="8" y="17"/>
                    </a:lnTo>
                    <a:lnTo>
                      <a:pt x="0" y="17"/>
                    </a:lnTo>
                    <a:lnTo>
                      <a:pt x="8" y="17"/>
                    </a:lnTo>
                    <a:lnTo>
                      <a:pt x="17" y="17"/>
                    </a:lnTo>
                    <a:lnTo>
                      <a:pt x="25" y="8"/>
                    </a:lnTo>
                    <a:lnTo>
                      <a:pt x="33" y="8"/>
                    </a:lnTo>
                    <a:lnTo>
                      <a:pt x="41" y="8"/>
                    </a:lnTo>
                    <a:lnTo>
                      <a:pt x="49" y="8"/>
                    </a:lnTo>
                    <a:lnTo>
                      <a:pt x="57" y="8"/>
                    </a:lnTo>
                    <a:lnTo>
                      <a:pt x="66" y="8"/>
                    </a:lnTo>
                    <a:lnTo>
                      <a:pt x="74" y="8"/>
                    </a:lnTo>
                    <a:lnTo>
                      <a:pt x="82" y="8"/>
                    </a:lnTo>
                    <a:lnTo>
                      <a:pt x="90" y="0"/>
                    </a:lnTo>
                    <a:lnTo>
                      <a:pt x="98" y="8"/>
                    </a:lnTo>
                    <a:lnTo>
                      <a:pt x="90" y="8"/>
                    </a:lnTo>
                    <a:lnTo>
                      <a:pt x="82" y="8"/>
                    </a:lnTo>
                    <a:lnTo>
                      <a:pt x="74" y="8"/>
                    </a:lnTo>
                    <a:lnTo>
                      <a:pt x="66" y="8"/>
                    </a:lnTo>
                    <a:lnTo>
                      <a:pt x="57" y="17"/>
                    </a:lnTo>
                    <a:lnTo>
                      <a:pt x="57" y="8"/>
                    </a:lnTo>
                    <a:lnTo>
                      <a:pt x="49" y="8"/>
                    </a:lnTo>
                    <a:lnTo>
                      <a:pt x="49" y="17"/>
                    </a:lnTo>
                    <a:lnTo>
                      <a:pt x="33" y="17"/>
                    </a:lnTo>
                    <a:lnTo>
                      <a:pt x="25" y="17"/>
                    </a:lnTo>
                    <a:lnTo>
                      <a:pt x="17" y="25"/>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89" name="Freeform 106"/>
              <p:cNvSpPr>
                <a:spLocks noChangeArrowheads="1"/>
              </p:cNvSpPr>
              <p:nvPr/>
            </p:nvSpPr>
            <p:spPr bwMode="auto">
              <a:xfrm>
                <a:off x="2760" y="1505"/>
                <a:ext cx="12" cy="3"/>
              </a:xfrm>
              <a:custGeom>
                <a:avLst/>
                <a:gdLst>
                  <a:gd name="T0" fmla="*/ 4 w 33"/>
                  <a:gd name="T1" fmla="*/ 1 h 9"/>
                  <a:gd name="T2" fmla="*/ 3 w 33"/>
                  <a:gd name="T3" fmla="*/ 1 h 9"/>
                  <a:gd name="T4" fmla="*/ 2 w 33"/>
                  <a:gd name="T5" fmla="*/ 1 h 9"/>
                  <a:gd name="T6" fmla="*/ 1 w 33"/>
                  <a:gd name="T7" fmla="*/ 1 h 9"/>
                  <a:gd name="T8" fmla="*/ 1 w 33"/>
                  <a:gd name="T9" fmla="*/ 0 h 9"/>
                  <a:gd name="T10" fmla="*/ 0 w 33"/>
                  <a:gd name="T11" fmla="*/ 0 h 9"/>
                  <a:gd name="T12" fmla="*/ 2 w 33"/>
                  <a:gd name="T13" fmla="*/ 0 h 9"/>
                  <a:gd name="T14" fmla="*/ 3 w 33"/>
                  <a:gd name="T15" fmla="*/ 0 h 9"/>
                  <a:gd name="T16" fmla="*/ 4 w 33"/>
                  <a:gd name="T17" fmla="*/ 0 h 9"/>
                  <a:gd name="T18" fmla="*/ 4 w 33"/>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9">
                    <a:moveTo>
                      <a:pt x="33" y="9"/>
                    </a:moveTo>
                    <a:lnTo>
                      <a:pt x="25" y="9"/>
                    </a:lnTo>
                    <a:lnTo>
                      <a:pt x="16" y="9"/>
                    </a:lnTo>
                    <a:lnTo>
                      <a:pt x="8" y="9"/>
                    </a:lnTo>
                    <a:lnTo>
                      <a:pt x="8" y="0"/>
                    </a:lnTo>
                    <a:lnTo>
                      <a:pt x="0" y="0"/>
                    </a:lnTo>
                    <a:lnTo>
                      <a:pt x="16" y="0"/>
                    </a:lnTo>
                    <a:lnTo>
                      <a:pt x="25" y="0"/>
                    </a:lnTo>
                    <a:lnTo>
                      <a:pt x="33" y="0"/>
                    </a:lnTo>
                    <a:lnTo>
                      <a:pt x="33" y="9"/>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0" name="Freeform 107"/>
              <p:cNvSpPr>
                <a:spLocks noChangeArrowheads="1"/>
              </p:cNvSpPr>
              <p:nvPr/>
            </p:nvSpPr>
            <p:spPr bwMode="auto">
              <a:xfrm>
                <a:off x="2667" y="1505"/>
                <a:ext cx="54" cy="11"/>
              </a:xfrm>
              <a:custGeom>
                <a:avLst/>
                <a:gdLst>
                  <a:gd name="T0" fmla="*/ 4 w 147"/>
                  <a:gd name="T1" fmla="*/ 2 h 33"/>
                  <a:gd name="T2" fmla="*/ 3 w 147"/>
                  <a:gd name="T3" fmla="*/ 2 h 33"/>
                  <a:gd name="T4" fmla="*/ 4 w 147"/>
                  <a:gd name="T5" fmla="*/ 1 h 33"/>
                  <a:gd name="T6" fmla="*/ 6 w 147"/>
                  <a:gd name="T7" fmla="*/ 1 h 33"/>
                  <a:gd name="T8" fmla="*/ 7 w 147"/>
                  <a:gd name="T9" fmla="*/ 1 h 33"/>
                  <a:gd name="T10" fmla="*/ 8 w 147"/>
                  <a:gd name="T11" fmla="*/ 1 h 33"/>
                  <a:gd name="T12" fmla="*/ 10 w 147"/>
                  <a:gd name="T13" fmla="*/ 1 h 33"/>
                  <a:gd name="T14" fmla="*/ 10 w 147"/>
                  <a:gd name="T15" fmla="*/ 2 h 33"/>
                  <a:gd name="T16" fmla="*/ 11 w 147"/>
                  <a:gd name="T17" fmla="*/ 2 h 33"/>
                  <a:gd name="T18" fmla="*/ 12 w 147"/>
                  <a:gd name="T19" fmla="*/ 2 h 33"/>
                  <a:gd name="T20" fmla="*/ 13 w 147"/>
                  <a:gd name="T21" fmla="*/ 2 h 33"/>
                  <a:gd name="T22" fmla="*/ 14 w 147"/>
                  <a:gd name="T23" fmla="*/ 2 h 33"/>
                  <a:gd name="T24" fmla="*/ 14 w 147"/>
                  <a:gd name="T25" fmla="*/ 1 h 33"/>
                  <a:gd name="T26" fmla="*/ 13 w 147"/>
                  <a:gd name="T27" fmla="*/ 1 h 33"/>
                  <a:gd name="T28" fmla="*/ 14 w 147"/>
                  <a:gd name="T29" fmla="*/ 1 h 33"/>
                  <a:gd name="T30" fmla="*/ 15 w 147"/>
                  <a:gd name="T31" fmla="*/ 0 h 33"/>
                  <a:gd name="T32" fmla="*/ 17 w 147"/>
                  <a:gd name="T33" fmla="*/ 0 h 33"/>
                  <a:gd name="T34" fmla="*/ 17 w 147"/>
                  <a:gd name="T35" fmla="*/ 1 h 33"/>
                  <a:gd name="T36" fmla="*/ 15 w 147"/>
                  <a:gd name="T37" fmla="*/ 1 h 33"/>
                  <a:gd name="T38" fmla="*/ 17 w 147"/>
                  <a:gd name="T39" fmla="*/ 2 h 33"/>
                  <a:gd name="T40" fmla="*/ 18 w 147"/>
                  <a:gd name="T41" fmla="*/ 2 h 33"/>
                  <a:gd name="T42" fmla="*/ 19 w 147"/>
                  <a:gd name="T43" fmla="*/ 1 h 33"/>
                  <a:gd name="T44" fmla="*/ 20 w 147"/>
                  <a:gd name="T45" fmla="*/ 1 h 33"/>
                  <a:gd name="T46" fmla="*/ 20 w 147"/>
                  <a:gd name="T47" fmla="*/ 2 h 33"/>
                  <a:gd name="T48" fmla="*/ 19 w 147"/>
                  <a:gd name="T49" fmla="*/ 2 h 33"/>
                  <a:gd name="T50" fmla="*/ 19 w 147"/>
                  <a:gd name="T51" fmla="*/ 3 h 33"/>
                  <a:gd name="T52" fmla="*/ 18 w 147"/>
                  <a:gd name="T53" fmla="*/ 3 h 33"/>
                  <a:gd name="T54" fmla="*/ 17 w 147"/>
                  <a:gd name="T55" fmla="*/ 3 h 33"/>
                  <a:gd name="T56" fmla="*/ 15 w 147"/>
                  <a:gd name="T57" fmla="*/ 3 h 33"/>
                  <a:gd name="T58" fmla="*/ 14 w 147"/>
                  <a:gd name="T59" fmla="*/ 3 h 33"/>
                  <a:gd name="T60" fmla="*/ 13 w 147"/>
                  <a:gd name="T61" fmla="*/ 3 h 33"/>
                  <a:gd name="T62" fmla="*/ 12 w 147"/>
                  <a:gd name="T63" fmla="*/ 3 h 33"/>
                  <a:gd name="T64" fmla="*/ 11 w 147"/>
                  <a:gd name="T65" fmla="*/ 3 h 33"/>
                  <a:gd name="T66" fmla="*/ 10 w 147"/>
                  <a:gd name="T67" fmla="*/ 3 h 33"/>
                  <a:gd name="T68" fmla="*/ 9 w 147"/>
                  <a:gd name="T69" fmla="*/ 3 h 33"/>
                  <a:gd name="T70" fmla="*/ 8 w 147"/>
                  <a:gd name="T71" fmla="*/ 4 h 33"/>
                  <a:gd name="T72" fmla="*/ 7 w 147"/>
                  <a:gd name="T73" fmla="*/ 4 h 33"/>
                  <a:gd name="T74" fmla="*/ 4 w 147"/>
                  <a:gd name="T75" fmla="*/ 4 h 33"/>
                  <a:gd name="T76" fmla="*/ 3 w 147"/>
                  <a:gd name="T77" fmla="*/ 4 h 33"/>
                  <a:gd name="T78" fmla="*/ 3 w 147"/>
                  <a:gd name="T79" fmla="*/ 3 h 33"/>
                  <a:gd name="T80" fmla="*/ 4 w 147"/>
                  <a:gd name="T81" fmla="*/ 3 h 33"/>
                  <a:gd name="T82" fmla="*/ 6 w 147"/>
                  <a:gd name="T83" fmla="*/ 3 h 33"/>
                  <a:gd name="T84" fmla="*/ 7 w 147"/>
                  <a:gd name="T85" fmla="*/ 3 h 33"/>
                  <a:gd name="T86" fmla="*/ 8 w 147"/>
                  <a:gd name="T87" fmla="*/ 3 h 33"/>
                  <a:gd name="T88" fmla="*/ 9 w 147"/>
                  <a:gd name="T89" fmla="*/ 3 h 33"/>
                  <a:gd name="T90" fmla="*/ 10 w 147"/>
                  <a:gd name="T91" fmla="*/ 2 h 33"/>
                  <a:gd name="T92" fmla="*/ 8 w 147"/>
                  <a:gd name="T93" fmla="*/ 2 h 33"/>
                  <a:gd name="T94" fmla="*/ 6 w 147"/>
                  <a:gd name="T95" fmla="*/ 3 h 33"/>
                  <a:gd name="T96" fmla="*/ 4 w 147"/>
                  <a:gd name="T97" fmla="*/ 3 h 33"/>
                  <a:gd name="T98" fmla="*/ 3 w 147"/>
                  <a:gd name="T99" fmla="*/ 3 h 33"/>
                  <a:gd name="T100" fmla="*/ 2 w 147"/>
                  <a:gd name="T101" fmla="*/ 3 h 33"/>
                  <a:gd name="T102" fmla="*/ 1 w 147"/>
                  <a:gd name="T103" fmla="*/ 3 h 33"/>
                  <a:gd name="T104" fmla="*/ 0 w 147"/>
                  <a:gd name="T105" fmla="*/ 2 h 33"/>
                  <a:gd name="T106" fmla="*/ 1 w 147"/>
                  <a:gd name="T107" fmla="*/ 2 h 33"/>
                  <a:gd name="T108" fmla="*/ 2 w 147"/>
                  <a:gd name="T109" fmla="*/ 2 h 33"/>
                  <a:gd name="T110" fmla="*/ 4 w 147"/>
                  <a:gd name="T111" fmla="*/ 2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7" h="33">
                    <a:moveTo>
                      <a:pt x="33" y="17"/>
                    </a:moveTo>
                    <a:lnTo>
                      <a:pt x="24" y="17"/>
                    </a:lnTo>
                    <a:lnTo>
                      <a:pt x="33" y="9"/>
                    </a:lnTo>
                    <a:lnTo>
                      <a:pt x="41" y="9"/>
                    </a:lnTo>
                    <a:lnTo>
                      <a:pt x="49" y="9"/>
                    </a:lnTo>
                    <a:lnTo>
                      <a:pt x="57" y="9"/>
                    </a:lnTo>
                    <a:lnTo>
                      <a:pt x="73" y="9"/>
                    </a:lnTo>
                    <a:lnTo>
                      <a:pt x="73" y="17"/>
                    </a:lnTo>
                    <a:lnTo>
                      <a:pt x="82" y="17"/>
                    </a:lnTo>
                    <a:lnTo>
                      <a:pt x="90" y="17"/>
                    </a:lnTo>
                    <a:lnTo>
                      <a:pt x="98" y="17"/>
                    </a:lnTo>
                    <a:lnTo>
                      <a:pt x="106" y="17"/>
                    </a:lnTo>
                    <a:lnTo>
                      <a:pt x="106" y="9"/>
                    </a:lnTo>
                    <a:lnTo>
                      <a:pt x="98" y="9"/>
                    </a:lnTo>
                    <a:lnTo>
                      <a:pt x="106" y="9"/>
                    </a:lnTo>
                    <a:lnTo>
                      <a:pt x="114" y="0"/>
                    </a:lnTo>
                    <a:lnTo>
                      <a:pt x="122" y="0"/>
                    </a:lnTo>
                    <a:lnTo>
                      <a:pt x="122" y="9"/>
                    </a:lnTo>
                    <a:lnTo>
                      <a:pt x="114" y="9"/>
                    </a:lnTo>
                    <a:lnTo>
                      <a:pt x="122" y="17"/>
                    </a:lnTo>
                    <a:lnTo>
                      <a:pt x="131" y="17"/>
                    </a:lnTo>
                    <a:lnTo>
                      <a:pt x="139" y="9"/>
                    </a:lnTo>
                    <a:lnTo>
                      <a:pt x="147" y="9"/>
                    </a:lnTo>
                    <a:lnTo>
                      <a:pt x="147" y="17"/>
                    </a:lnTo>
                    <a:lnTo>
                      <a:pt x="139" y="17"/>
                    </a:lnTo>
                    <a:lnTo>
                      <a:pt x="139" y="25"/>
                    </a:lnTo>
                    <a:lnTo>
                      <a:pt x="131" y="25"/>
                    </a:lnTo>
                    <a:lnTo>
                      <a:pt x="122" y="25"/>
                    </a:lnTo>
                    <a:lnTo>
                      <a:pt x="114" y="25"/>
                    </a:lnTo>
                    <a:lnTo>
                      <a:pt x="106" y="25"/>
                    </a:lnTo>
                    <a:lnTo>
                      <a:pt x="98" y="25"/>
                    </a:lnTo>
                    <a:lnTo>
                      <a:pt x="90" y="25"/>
                    </a:lnTo>
                    <a:lnTo>
                      <a:pt x="82" y="25"/>
                    </a:lnTo>
                    <a:lnTo>
                      <a:pt x="73" y="25"/>
                    </a:lnTo>
                    <a:lnTo>
                      <a:pt x="65" y="25"/>
                    </a:lnTo>
                    <a:lnTo>
                      <a:pt x="57" y="33"/>
                    </a:lnTo>
                    <a:lnTo>
                      <a:pt x="49" y="33"/>
                    </a:lnTo>
                    <a:lnTo>
                      <a:pt x="33" y="33"/>
                    </a:lnTo>
                    <a:lnTo>
                      <a:pt x="24" y="33"/>
                    </a:lnTo>
                    <a:lnTo>
                      <a:pt x="24" y="25"/>
                    </a:lnTo>
                    <a:lnTo>
                      <a:pt x="33" y="25"/>
                    </a:lnTo>
                    <a:lnTo>
                      <a:pt x="41" y="25"/>
                    </a:lnTo>
                    <a:lnTo>
                      <a:pt x="49" y="25"/>
                    </a:lnTo>
                    <a:lnTo>
                      <a:pt x="57" y="25"/>
                    </a:lnTo>
                    <a:lnTo>
                      <a:pt x="65" y="25"/>
                    </a:lnTo>
                    <a:lnTo>
                      <a:pt x="73" y="17"/>
                    </a:lnTo>
                    <a:lnTo>
                      <a:pt x="57" y="17"/>
                    </a:lnTo>
                    <a:lnTo>
                      <a:pt x="41" y="25"/>
                    </a:lnTo>
                    <a:lnTo>
                      <a:pt x="33" y="25"/>
                    </a:lnTo>
                    <a:lnTo>
                      <a:pt x="24" y="25"/>
                    </a:lnTo>
                    <a:lnTo>
                      <a:pt x="16" y="25"/>
                    </a:lnTo>
                    <a:lnTo>
                      <a:pt x="8" y="25"/>
                    </a:lnTo>
                    <a:lnTo>
                      <a:pt x="0" y="17"/>
                    </a:lnTo>
                    <a:lnTo>
                      <a:pt x="8" y="17"/>
                    </a:lnTo>
                    <a:lnTo>
                      <a:pt x="16" y="17"/>
                    </a:lnTo>
                    <a:lnTo>
                      <a:pt x="33" y="17"/>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1" name="Freeform 108"/>
              <p:cNvSpPr>
                <a:spLocks noChangeArrowheads="1"/>
              </p:cNvSpPr>
              <p:nvPr/>
            </p:nvSpPr>
            <p:spPr bwMode="auto">
              <a:xfrm>
                <a:off x="2733" y="1508"/>
                <a:ext cx="24" cy="6"/>
              </a:xfrm>
              <a:custGeom>
                <a:avLst/>
                <a:gdLst>
                  <a:gd name="T0" fmla="*/ 3 w 65"/>
                  <a:gd name="T1" fmla="*/ 2 h 16"/>
                  <a:gd name="T2" fmla="*/ 3 w 65"/>
                  <a:gd name="T3" fmla="*/ 1 h 16"/>
                  <a:gd name="T4" fmla="*/ 4 w 65"/>
                  <a:gd name="T5" fmla="*/ 1 h 16"/>
                  <a:gd name="T6" fmla="*/ 3 w 65"/>
                  <a:gd name="T7" fmla="*/ 1 h 16"/>
                  <a:gd name="T8" fmla="*/ 1 w 65"/>
                  <a:gd name="T9" fmla="*/ 1 h 16"/>
                  <a:gd name="T10" fmla="*/ 0 w 65"/>
                  <a:gd name="T11" fmla="*/ 1 h 16"/>
                  <a:gd name="T12" fmla="*/ 1 w 65"/>
                  <a:gd name="T13" fmla="*/ 1 h 16"/>
                  <a:gd name="T14" fmla="*/ 1 w 65"/>
                  <a:gd name="T15" fmla="*/ 0 h 16"/>
                  <a:gd name="T16" fmla="*/ 2 w 65"/>
                  <a:gd name="T17" fmla="*/ 0 h 16"/>
                  <a:gd name="T18" fmla="*/ 3 w 65"/>
                  <a:gd name="T19" fmla="*/ 0 h 16"/>
                  <a:gd name="T20" fmla="*/ 4 w 65"/>
                  <a:gd name="T21" fmla="*/ 0 h 16"/>
                  <a:gd name="T22" fmla="*/ 6 w 65"/>
                  <a:gd name="T23" fmla="*/ 0 h 16"/>
                  <a:gd name="T24" fmla="*/ 7 w 65"/>
                  <a:gd name="T25" fmla="*/ 0 h 16"/>
                  <a:gd name="T26" fmla="*/ 8 w 65"/>
                  <a:gd name="T27" fmla="*/ 0 h 16"/>
                  <a:gd name="T28" fmla="*/ 9 w 65"/>
                  <a:gd name="T29" fmla="*/ 0 h 16"/>
                  <a:gd name="T30" fmla="*/ 8 w 65"/>
                  <a:gd name="T31" fmla="*/ 1 h 16"/>
                  <a:gd name="T32" fmla="*/ 7 w 65"/>
                  <a:gd name="T33" fmla="*/ 1 h 16"/>
                  <a:gd name="T34" fmla="*/ 7 w 65"/>
                  <a:gd name="T35" fmla="*/ 2 h 16"/>
                  <a:gd name="T36" fmla="*/ 6 w 65"/>
                  <a:gd name="T37" fmla="*/ 2 h 16"/>
                  <a:gd name="T38" fmla="*/ 4 w 65"/>
                  <a:gd name="T39" fmla="*/ 2 h 16"/>
                  <a:gd name="T40" fmla="*/ 3 w 65"/>
                  <a:gd name="T41" fmla="*/ 2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16">
                    <a:moveTo>
                      <a:pt x="24" y="16"/>
                    </a:moveTo>
                    <a:lnTo>
                      <a:pt x="24" y="8"/>
                    </a:lnTo>
                    <a:lnTo>
                      <a:pt x="32" y="8"/>
                    </a:lnTo>
                    <a:lnTo>
                      <a:pt x="24" y="8"/>
                    </a:lnTo>
                    <a:lnTo>
                      <a:pt x="8" y="8"/>
                    </a:lnTo>
                    <a:lnTo>
                      <a:pt x="0" y="8"/>
                    </a:lnTo>
                    <a:lnTo>
                      <a:pt x="8" y="8"/>
                    </a:lnTo>
                    <a:lnTo>
                      <a:pt x="8" y="0"/>
                    </a:lnTo>
                    <a:lnTo>
                      <a:pt x="16" y="0"/>
                    </a:lnTo>
                    <a:lnTo>
                      <a:pt x="24" y="0"/>
                    </a:lnTo>
                    <a:lnTo>
                      <a:pt x="32" y="0"/>
                    </a:lnTo>
                    <a:lnTo>
                      <a:pt x="40" y="0"/>
                    </a:lnTo>
                    <a:lnTo>
                      <a:pt x="49" y="0"/>
                    </a:lnTo>
                    <a:lnTo>
                      <a:pt x="57" y="0"/>
                    </a:lnTo>
                    <a:lnTo>
                      <a:pt x="65" y="0"/>
                    </a:lnTo>
                    <a:lnTo>
                      <a:pt x="57" y="8"/>
                    </a:lnTo>
                    <a:lnTo>
                      <a:pt x="49" y="8"/>
                    </a:lnTo>
                    <a:lnTo>
                      <a:pt x="49" y="16"/>
                    </a:lnTo>
                    <a:lnTo>
                      <a:pt x="40" y="16"/>
                    </a:lnTo>
                    <a:lnTo>
                      <a:pt x="32" y="16"/>
                    </a:lnTo>
                    <a:lnTo>
                      <a:pt x="24" y="16"/>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2" name="Freeform 109"/>
              <p:cNvSpPr>
                <a:spLocks noChangeArrowheads="1"/>
              </p:cNvSpPr>
              <p:nvPr/>
            </p:nvSpPr>
            <p:spPr bwMode="auto">
              <a:xfrm>
                <a:off x="2775" y="1508"/>
                <a:ext cx="63" cy="8"/>
              </a:xfrm>
              <a:custGeom>
                <a:avLst/>
                <a:gdLst>
                  <a:gd name="T0" fmla="*/ 4 w 171"/>
                  <a:gd name="T1" fmla="*/ 0 h 24"/>
                  <a:gd name="T2" fmla="*/ 3 w 171"/>
                  <a:gd name="T3" fmla="*/ 0 h 24"/>
                  <a:gd name="T4" fmla="*/ 3 w 171"/>
                  <a:gd name="T5" fmla="*/ 1 h 24"/>
                  <a:gd name="T6" fmla="*/ 4 w 171"/>
                  <a:gd name="T7" fmla="*/ 1 h 24"/>
                  <a:gd name="T8" fmla="*/ 6 w 171"/>
                  <a:gd name="T9" fmla="*/ 1 h 24"/>
                  <a:gd name="T10" fmla="*/ 7 w 171"/>
                  <a:gd name="T11" fmla="*/ 1 h 24"/>
                  <a:gd name="T12" fmla="*/ 8 w 171"/>
                  <a:gd name="T13" fmla="*/ 1 h 24"/>
                  <a:gd name="T14" fmla="*/ 9 w 171"/>
                  <a:gd name="T15" fmla="*/ 1 h 24"/>
                  <a:gd name="T16" fmla="*/ 10 w 171"/>
                  <a:gd name="T17" fmla="*/ 1 h 24"/>
                  <a:gd name="T18" fmla="*/ 11 w 171"/>
                  <a:gd name="T19" fmla="*/ 1 h 24"/>
                  <a:gd name="T20" fmla="*/ 12 w 171"/>
                  <a:gd name="T21" fmla="*/ 1 h 24"/>
                  <a:gd name="T22" fmla="*/ 13 w 171"/>
                  <a:gd name="T23" fmla="*/ 1 h 24"/>
                  <a:gd name="T24" fmla="*/ 14 w 171"/>
                  <a:gd name="T25" fmla="*/ 1 h 24"/>
                  <a:gd name="T26" fmla="*/ 15 w 171"/>
                  <a:gd name="T27" fmla="*/ 1 h 24"/>
                  <a:gd name="T28" fmla="*/ 17 w 171"/>
                  <a:gd name="T29" fmla="*/ 1 h 24"/>
                  <a:gd name="T30" fmla="*/ 19 w 171"/>
                  <a:gd name="T31" fmla="*/ 1 h 24"/>
                  <a:gd name="T32" fmla="*/ 20 w 171"/>
                  <a:gd name="T33" fmla="*/ 1 h 24"/>
                  <a:gd name="T34" fmla="*/ 21 w 171"/>
                  <a:gd name="T35" fmla="*/ 1 h 24"/>
                  <a:gd name="T36" fmla="*/ 22 w 171"/>
                  <a:gd name="T37" fmla="*/ 1 h 24"/>
                  <a:gd name="T38" fmla="*/ 23 w 171"/>
                  <a:gd name="T39" fmla="*/ 2 h 24"/>
                  <a:gd name="T40" fmla="*/ 22 w 171"/>
                  <a:gd name="T41" fmla="*/ 2 h 24"/>
                  <a:gd name="T42" fmla="*/ 21 w 171"/>
                  <a:gd name="T43" fmla="*/ 2 h 24"/>
                  <a:gd name="T44" fmla="*/ 22 w 171"/>
                  <a:gd name="T45" fmla="*/ 3 h 24"/>
                  <a:gd name="T46" fmla="*/ 20 w 171"/>
                  <a:gd name="T47" fmla="*/ 3 h 24"/>
                  <a:gd name="T48" fmla="*/ 19 w 171"/>
                  <a:gd name="T49" fmla="*/ 3 h 24"/>
                  <a:gd name="T50" fmla="*/ 18 w 171"/>
                  <a:gd name="T51" fmla="*/ 3 h 24"/>
                  <a:gd name="T52" fmla="*/ 17 w 171"/>
                  <a:gd name="T53" fmla="*/ 2 h 24"/>
                  <a:gd name="T54" fmla="*/ 17 w 171"/>
                  <a:gd name="T55" fmla="*/ 3 h 24"/>
                  <a:gd name="T56" fmla="*/ 15 w 171"/>
                  <a:gd name="T57" fmla="*/ 3 h 24"/>
                  <a:gd name="T58" fmla="*/ 14 w 171"/>
                  <a:gd name="T59" fmla="*/ 3 h 24"/>
                  <a:gd name="T60" fmla="*/ 13 w 171"/>
                  <a:gd name="T61" fmla="*/ 3 h 24"/>
                  <a:gd name="T62" fmla="*/ 12 w 171"/>
                  <a:gd name="T63" fmla="*/ 2 h 24"/>
                  <a:gd name="T64" fmla="*/ 12 w 171"/>
                  <a:gd name="T65" fmla="*/ 3 h 24"/>
                  <a:gd name="T66" fmla="*/ 10 w 171"/>
                  <a:gd name="T67" fmla="*/ 3 h 24"/>
                  <a:gd name="T68" fmla="*/ 9 w 171"/>
                  <a:gd name="T69" fmla="*/ 3 h 24"/>
                  <a:gd name="T70" fmla="*/ 8 w 171"/>
                  <a:gd name="T71" fmla="*/ 3 h 24"/>
                  <a:gd name="T72" fmla="*/ 8 w 171"/>
                  <a:gd name="T73" fmla="*/ 2 h 24"/>
                  <a:gd name="T74" fmla="*/ 7 w 171"/>
                  <a:gd name="T75" fmla="*/ 2 h 24"/>
                  <a:gd name="T76" fmla="*/ 6 w 171"/>
                  <a:gd name="T77" fmla="*/ 3 h 24"/>
                  <a:gd name="T78" fmla="*/ 4 w 171"/>
                  <a:gd name="T79" fmla="*/ 3 h 24"/>
                  <a:gd name="T80" fmla="*/ 4 w 171"/>
                  <a:gd name="T81" fmla="*/ 2 h 24"/>
                  <a:gd name="T82" fmla="*/ 3 w 171"/>
                  <a:gd name="T83" fmla="*/ 2 h 24"/>
                  <a:gd name="T84" fmla="*/ 2 w 171"/>
                  <a:gd name="T85" fmla="*/ 2 h 24"/>
                  <a:gd name="T86" fmla="*/ 1 w 171"/>
                  <a:gd name="T87" fmla="*/ 2 h 24"/>
                  <a:gd name="T88" fmla="*/ 1 w 171"/>
                  <a:gd name="T89" fmla="*/ 1 h 24"/>
                  <a:gd name="T90" fmla="*/ 2 w 171"/>
                  <a:gd name="T91" fmla="*/ 1 h 24"/>
                  <a:gd name="T92" fmla="*/ 1 w 171"/>
                  <a:gd name="T93" fmla="*/ 1 h 24"/>
                  <a:gd name="T94" fmla="*/ 1 w 171"/>
                  <a:gd name="T95" fmla="*/ 0 h 24"/>
                  <a:gd name="T96" fmla="*/ 0 w 171"/>
                  <a:gd name="T97" fmla="*/ 0 h 24"/>
                  <a:gd name="T98" fmla="*/ 1 w 171"/>
                  <a:gd name="T99" fmla="*/ 0 h 24"/>
                  <a:gd name="T100" fmla="*/ 3 w 171"/>
                  <a:gd name="T101" fmla="*/ 0 h 24"/>
                  <a:gd name="T102" fmla="*/ 4 w 171"/>
                  <a:gd name="T103" fmla="*/ 0 h 24"/>
                  <a:gd name="T104" fmla="*/ 6 w 171"/>
                  <a:gd name="T105" fmla="*/ 0 h 24"/>
                  <a:gd name="T106" fmla="*/ 4 w 171"/>
                  <a:gd name="T107" fmla="*/ 0 h 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1" h="24">
                    <a:moveTo>
                      <a:pt x="33" y="0"/>
                    </a:moveTo>
                    <a:lnTo>
                      <a:pt x="24" y="0"/>
                    </a:lnTo>
                    <a:lnTo>
                      <a:pt x="24" y="8"/>
                    </a:lnTo>
                    <a:lnTo>
                      <a:pt x="33" y="8"/>
                    </a:lnTo>
                    <a:lnTo>
                      <a:pt x="41" y="8"/>
                    </a:lnTo>
                    <a:lnTo>
                      <a:pt x="49" y="8"/>
                    </a:lnTo>
                    <a:lnTo>
                      <a:pt x="57" y="8"/>
                    </a:lnTo>
                    <a:lnTo>
                      <a:pt x="65" y="8"/>
                    </a:lnTo>
                    <a:lnTo>
                      <a:pt x="73" y="8"/>
                    </a:lnTo>
                    <a:lnTo>
                      <a:pt x="82" y="8"/>
                    </a:lnTo>
                    <a:lnTo>
                      <a:pt x="90" y="8"/>
                    </a:lnTo>
                    <a:lnTo>
                      <a:pt x="98" y="8"/>
                    </a:lnTo>
                    <a:lnTo>
                      <a:pt x="106" y="8"/>
                    </a:lnTo>
                    <a:lnTo>
                      <a:pt x="114" y="8"/>
                    </a:lnTo>
                    <a:lnTo>
                      <a:pt x="122" y="8"/>
                    </a:lnTo>
                    <a:lnTo>
                      <a:pt x="139" y="8"/>
                    </a:lnTo>
                    <a:lnTo>
                      <a:pt x="147" y="8"/>
                    </a:lnTo>
                    <a:lnTo>
                      <a:pt x="155" y="8"/>
                    </a:lnTo>
                    <a:lnTo>
                      <a:pt x="163" y="8"/>
                    </a:lnTo>
                    <a:lnTo>
                      <a:pt x="171" y="16"/>
                    </a:lnTo>
                    <a:lnTo>
                      <a:pt x="163" y="16"/>
                    </a:lnTo>
                    <a:lnTo>
                      <a:pt x="155" y="16"/>
                    </a:lnTo>
                    <a:lnTo>
                      <a:pt x="163" y="24"/>
                    </a:lnTo>
                    <a:lnTo>
                      <a:pt x="147" y="24"/>
                    </a:lnTo>
                    <a:lnTo>
                      <a:pt x="139" y="24"/>
                    </a:lnTo>
                    <a:lnTo>
                      <a:pt x="131" y="24"/>
                    </a:lnTo>
                    <a:lnTo>
                      <a:pt x="122" y="16"/>
                    </a:lnTo>
                    <a:lnTo>
                      <a:pt x="122" y="24"/>
                    </a:lnTo>
                    <a:lnTo>
                      <a:pt x="114" y="24"/>
                    </a:lnTo>
                    <a:lnTo>
                      <a:pt x="106" y="24"/>
                    </a:lnTo>
                    <a:lnTo>
                      <a:pt x="98" y="24"/>
                    </a:lnTo>
                    <a:lnTo>
                      <a:pt x="90" y="16"/>
                    </a:lnTo>
                    <a:lnTo>
                      <a:pt x="90" y="24"/>
                    </a:lnTo>
                    <a:lnTo>
                      <a:pt x="73" y="24"/>
                    </a:lnTo>
                    <a:lnTo>
                      <a:pt x="65" y="24"/>
                    </a:lnTo>
                    <a:lnTo>
                      <a:pt x="57" y="24"/>
                    </a:lnTo>
                    <a:lnTo>
                      <a:pt x="57" y="16"/>
                    </a:lnTo>
                    <a:lnTo>
                      <a:pt x="49" y="16"/>
                    </a:lnTo>
                    <a:lnTo>
                      <a:pt x="41" y="24"/>
                    </a:lnTo>
                    <a:lnTo>
                      <a:pt x="33" y="24"/>
                    </a:lnTo>
                    <a:lnTo>
                      <a:pt x="33" y="16"/>
                    </a:lnTo>
                    <a:lnTo>
                      <a:pt x="24" y="16"/>
                    </a:lnTo>
                    <a:lnTo>
                      <a:pt x="16" y="16"/>
                    </a:lnTo>
                    <a:lnTo>
                      <a:pt x="8" y="16"/>
                    </a:lnTo>
                    <a:lnTo>
                      <a:pt x="8" y="8"/>
                    </a:lnTo>
                    <a:lnTo>
                      <a:pt x="16" y="8"/>
                    </a:lnTo>
                    <a:lnTo>
                      <a:pt x="8" y="8"/>
                    </a:lnTo>
                    <a:lnTo>
                      <a:pt x="8" y="0"/>
                    </a:lnTo>
                    <a:lnTo>
                      <a:pt x="0" y="0"/>
                    </a:lnTo>
                    <a:lnTo>
                      <a:pt x="8" y="0"/>
                    </a:lnTo>
                    <a:lnTo>
                      <a:pt x="24" y="0"/>
                    </a:lnTo>
                    <a:lnTo>
                      <a:pt x="33" y="0"/>
                    </a:lnTo>
                    <a:lnTo>
                      <a:pt x="41" y="0"/>
                    </a:lnTo>
                    <a:lnTo>
                      <a:pt x="33" y="0"/>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3" name="Freeform 110"/>
              <p:cNvSpPr>
                <a:spLocks noChangeArrowheads="1"/>
              </p:cNvSpPr>
              <p:nvPr/>
            </p:nvSpPr>
            <p:spPr bwMode="auto">
              <a:xfrm>
                <a:off x="2601" y="1516"/>
                <a:ext cx="60" cy="17"/>
              </a:xfrm>
              <a:custGeom>
                <a:avLst/>
                <a:gdLst>
                  <a:gd name="T0" fmla="*/ 2 w 164"/>
                  <a:gd name="T1" fmla="*/ 6 h 49"/>
                  <a:gd name="T2" fmla="*/ 1 w 164"/>
                  <a:gd name="T3" fmla="*/ 6 h 49"/>
                  <a:gd name="T4" fmla="*/ 1 w 164"/>
                  <a:gd name="T5" fmla="*/ 5 h 49"/>
                  <a:gd name="T6" fmla="*/ 2 w 164"/>
                  <a:gd name="T7" fmla="*/ 5 h 49"/>
                  <a:gd name="T8" fmla="*/ 1 w 164"/>
                  <a:gd name="T9" fmla="*/ 4 h 49"/>
                  <a:gd name="T10" fmla="*/ 0 w 164"/>
                  <a:gd name="T11" fmla="*/ 4 h 49"/>
                  <a:gd name="T12" fmla="*/ 1 w 164"/>
                  <a:gd name="T13" fmla="*/ 4 h 49"/>
                  <a:gd name="T14" fmla="*/ 2 w 164"/>
                  <a:gd name="T15" fmla="*/ 4 h 49"/>
                  <a:gd name="T16" fmla="*/ 2 w 164"/>
                  <a:gd name="T17" fmla="*/ 3 h 49"/>
                  <a:gd name="T18" fmla="*/ 3 w 164"/>
                  <a:gd name="T19" fmla="*/ 3 h 49"/>
                  <a:gd name="T20" fmla="*/ 4 w 164"/>
                  <a:gd name="T21" fmla="*/ 2 h 49"/>
                  <a:gd name="T22" fmla="*/ 5 w 164"/>
                  <a:gd name="T23" fmla="*/ 2 h 49"/>
                  <a:gd name="T24" fmla="*/ 7 w 164"/>
                  <a:gd name="T25" fmla="*/ 2 h 49"/>
                  <a:gd name="T26" fmla="*/ 8 w 164"/>
                  <a:gd name="T27" fmla="*/ 2 h 49"/>
                  <a:gd name="T28" fmla="*/ 9 w 164"/>
                  <a:gd name="T29" fmla="*/ 1 h 49"/>
                  <a:gd name="T30" fmla="*/ 10 w 164"/>
                  <a:gd name="T31" fmla="*/ 1 h 49"/>
                  <a:gd name="T32" fmla="*/ 10 w 164"/>
                  <a:gd name="T33" fmla="*/ 0 h 49"/>
                  <a:gd name="T34" fmla="*/ 11 w 164"/>
                  <a:gd name="T35" fmla="*/ 0 h 49"/>
                  <a:gd name="T36" fmla="*/ 12 w 164"/>
                  <a:gd name="T37" fmla="*/ 0 h 49"/>
                  <a:gd name="T38" fmla="*/ 13 w 164"/>
                  <a:gd name="T39" fmla="*/ 0 h 49"/>
                  <a:gd name="T40" fmla="*/ 14 w 164"/>
                  <a:gd name="T41" fmla="*/ 0 h 49"/>
                  <a:gd name="T42" fmla="*/ 15 w 164"/>
                  <a:gd name="T43" fmla="*/ 0 h 49"/>
                  <a:gd name="T44" fmla="*/ 16 w 164"/>
                  <a:gd name="T45" fmla="*/ 0 h 49"/>
                  <a:gd name="T46" fmla="*/ 18 w 164"/>
                  <a:gd name="T47" fmla="*/ 0 h 49"/>
                  <a:gd name="T48" fmla="*/ 19 w 164"/>
                  <a:gd name="T49" fmla="*/ 0 h 49"/>
                  <a:gd name="T50" fmla="*/ 20 w 164"/>
                  <a:gd name="T51" fmla="*/ 0 h 49"/>
                  <a:gd name="T52" fmla="*/ 21 w 164"/>
                  <a:gd name="T53" fmla="*/ 0 h 49"/>
                  <a:gd name="T54" fmla="*/ 22 w 164"/>
                  <a:gd name="T55" fmla="*/ 1 h 49"/>
                  <a:gd name="T56" fmla="*/ 21 w 164"/>
                  <a:gd name="T57" fmla="*/ 1 h 49"/>
                  <a:gd name="T58" fmla="*/ 20 w 164"/>
                  <a:gd name="T59" fmla="*/ 2 h 49"/>
                  <a:gd name="T60" fmla="*/ 19 w 164"/>
                  <a:gd name="T61" fmla="*/ 2 h 49"/>
                  <a:gd name="T62" fmla="*/ 16 w 164"/>
                  <a:gd name="T63" fmla="*/ 2 h 49"/>
                  <a:gd name="T64" fmla="*/ 15 w 164"/>
                  <a:gd name="T65" fmla="*/ 2 h 49"/>
                  <a:gd name="T66" fmla="*/ 13 w 164"/>
                  <a:gd name="T67" fmla="*/ 3 h 49"/>
                  <a:gd name="T68" fmla="*/ 12 w 164"/>
                  <a:gd name="T69" fmla="*/ 3 h 49"/>
                  <a:gd name="T70" fmla="*/ 11 w 164"/>
                  <a:gd name="T71" fmla="*/ 4 h 49"/>
                  <a:gd name="T72" fmla="*/ 10 w 164"/>
                  <a:gd name="T73" fmla="*/ 4 h 49"/>
                  <a:gd name="T74" fmla="*/ 9 w 164"/>
                  <a:gd name="T75" fmla="*/ 4 h 49"/>
                  <a:gd name="T76" fmla="*/ 8 w 164"/>
                  <a:gd name="T77" fmla="*/ 5 h 49"/>
                  <a:gd name="T78" fmla="*/ 7 w 164"/>
                  <a:gd name="T79" fmla="*/ 5 h 49"/>
                  <a:gd name="T80" fmla="*/ 5 w 164"/>
                  <a:gd name="T81" fmla="*/ 5 h 49"/>
                  <a:gd name="T82" fmla="*/ 4 w 164"/>
                  <a:gd name="T83" fmla="*/ 5 h 49"/>
                  <a:gd name="T84" fmla="*/ 3 w 164"/>
                  <a:gd name="T85" fmla="*/ 6 h 49"/>
                  <a:gd name="T86" fmla="*/ 2 w 164"/>
                  <a:gd name="T87" fmla="*/ 6 h 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4" h="49">
                    <a:moveTo>
                      <a:pt x="17" y="49"/>
                    </a:moveTo>
                    <a:lnTo>
                      <a:pt x="8" y="49"/>
                    </a:lnTo>
                    <a:lnTo>
                      <a:pt x="8" y="41"/>
                    </a:lnTo>
                    <a:lnTo>
                      <a:pt x="17" y="41"/>
                    </a:lnTo>
                    <a:lnTo>
                      <a:pt x="8" y="33"/>
                    </a:lnTo>
                    <a:lnTo>
                      <a:pt x="0" y="33"/>
                    </a:lnTo>
                    <a:lnTo>
                      <a:pt x="8" y="33"/>
                    </a:lnTo>
                    <a:lnTo>
                      <a:pt x="17" y="33"/>
                    </a:lnTo>
                    <a:lnTo>
                      <a:pt x="17" y="25"/>
                    </a:lnTo>
                    <a:lnTo>
                      <a:pt x="25" y="25"/>
                    </a:lnTo>
                    <a:lnTo>
                      <a:pt x="33" y="17"/>
                    </a:lnTo>
                    <a:lnTo>
                      <a:pt x="41" y="17"/>
                    </a:lnTo>
                    <a:lnTo>
                      <a:pt x="49" y="17"/>
                    </a:lnTo>
                    <a:lnTo>
                      <a:pt x="57" y="17"/>
                    </a:lnTo>
                    <a:lnTo>
                      <a:pt x="66" y="8"/>
                    </a:lnTo>
                    <a:lnTo>
                      <a:pt x="74" y="8"/>
                    </a:lnTo>
                    <a:lnTo>
                      <a:pt x="74" y="0"/>
                    </a:lnTo>
                    <a:lnTo>
                      <a:pt x="82" y="0"/>
                    </a:lnTo>
                    <a:lnTo>
                      <a:pt x="90" y="0"/>
                    </a:lnTo>
                    <a:lnTo>
                      <a:pt x="98" y="0"/>
                    </a:lnTo>
                    <a:lnTo>
                      <a:pt x="106" y="0"/>
                    </a:lnTo>
                    <a:lnTo>
                      <a:pt x="115" y="0"/>
                    </a:lnTo>
                    <a:lnTo>
                      <a:pt x="123" y="0"/>
                    </a:lnTo>
                    <a:lnTo>
                      <a:pt x="131" y="0"/>
                    </a:lnTo>
                    <a:lnTo>
                      <a:pt x="139" y="0"/>
                    </a:lnTo>
                    <a:lnTo>
                      <a:pt x="147" y="0"/>
                    </a:lnTo>
                    <a:lnTo>
                      <a:pt x="155" y="0"/>
                    </a:lnTo>
                    <a:lnTo>
                      <a:pt x="164" y="8"/>
                    </a:lnTo>
                    <a:lnTo>
                      <a:pt x="155" y="8"/>
                    </a:lnTo>
                    <a:lnTo>
                      <a:pt x="147" y="17"/>
                    </a:lnTo>
                    <a:lnTo>
                      <a:pt x="139" y="17"/>
                    </a:lnTo>
                    <a:lnTo>
                      <a:pt x="123" y="17"/>
                    </a:lnTo>
                    <a:lnTo>
                      <a:pt x="115" y="17"/>
                    </a:lnTo>
                    <a:lnTo>
                      <a:pt x="98" y="25"/>
                    </a:lnTo>
                    <a:lnTo>
                      <a:pt x="90" y="25"/>
                    </a:lnTo>
                    <a:lnTo>
                      <a:pt x="82" y="33"/>
                    </a:lnTo>
                    <a:lnTo>
                      <a:pt x="74" y="33"/>
                    </a:lnTo>
                    <a:lnTo>
                      <a:pt x="66" y="33"/>
                    </a:lnTo>
                    <a:lnTo>
                      <a:pt x="57" y="41"/>
                    </a:lnTo>
                    <a:lnTo>
                      <a:pt x="49" y="41"/>
                    </a:lnTo>
                    <a:lnTo>
                      <a:pt x="41" y="41"/>
                    </a:lnTo>
                    <a:lnTo>
                      <a:pt x="33" y="41"/>
                    </a:lnTo>
                    <a:lnTo>
                      <a:pt x="25" y="49"/>
                    </a:lnTo>
                    <a:lnTo>
                      <a:pt x="17" y="49"/>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4" name="Freeform 111"/>
              <p:cNvSpPr>
                <a:spLocks noChangeArrowheads="1"/>
              </p:cNvSpPr>
              <p:nvPr/>
            </p:nvSpPr>
            <p:spPr bwMode="auto">
              <a:xfrm>
                <a:off x="2760" y="1516"/>
                <a:ext cx="27" cy="11"/>
              </a:xfrm>
              <a:custGeom>
                <a:avLst/>
                <a:gdLst>
                  <a:gd name="T0" fmla="*/ 1 w 74"/>
                  <a:gd name="T1" fmla="*/ 4 h 33"/>
                  <a:gd name="T2" fmla="*/ 0 w 74"/>
                  <a:gd name="T3" fmla="*/ 4 h 33"/>
                  <a:gd name="T4" fmla="*/ 0 w 74"/>
                  <a:gd name="T5" fmla="*/ 3 h 33"/>
                  <a:gd name="T6" fmla="*/ 0 w 74"/>
                  <a:gd name="T7" fmla="*/ 2 h 33"/>
                  <a:gd name="T8" fmla="*/ 0 w 74"/>
                  <a:gd name="T9" fmla="*/ 1 h 33"/>
                  <a:gd name="T10" fmla="*/ 1 w 74"/>
                  <a:gd name="T11" fmla="*/ 1 h 33"/>
                  <a:gd name="T12" fmla="*/ 2 w 74"/>
                  <a:gd name="T13" fmla="*/ 1 h 33"/>
                  <a:gd name="T14" fmla="*/ 1 w 74"/>
                  <a:gd name="T15" fmla="*/ 1 h 33"/>
                  <a:gd name="T16" fmla="*/ 1 w 74"/>
                  <a:gd name="T17" fmla="*/ 0 h 33"/>
                  <a:gd name="T18" fmla="*/ 2 w 74"/>
                  <a:gd name="T19" fmla="*/ 0 h 33"/>
                  <a:gd name="T20" fmla="*/ 3 w 74"/>
                  <a:gd name="T21" fmla="*/ 0 h 33"/>
                  <a:gd name="T22" fmla="*/ 4 w 74"/>
                  <a:gd name="T23" fmla="*/ 0 h 33"/>
                  <a:gd name="T24" fmla="*/ 5 w 74"/>
                  <a:gd name="T25" fmla="*/ 1 h 33"/>
                  <a:gd name="T26" fmla="*/ 7 w 74"/>
                  <a:gd name="T27" fmla="*/ 1 h 33"/>
                  <a:gd name="T28" fmla="*/ 8 w 74"/>
                  <a:gd name="T29" fmla="*/ 1 h 33"/>
                  <a:gd name="T30" fmla="*/ 9 w 74"/>
                  <a:gd name="T31" fmla="*/ 1 h 33"/>
                  <a:gd name="T32" fmla="*/ 10 w 74"/>
                  <a:gd name="T33" fmla="*/ 1 h 33"/>
                  <a:gd name="T34" fmla="*/ 9 w 74"/>
                  <a:gd name="T35" fmla="*/ 1 h 33"/>
                  <a:gd name="T36" fmla="*/ 8 w 74"/>
                  <a:gd name="T37" fmla="*/ 2 h 33"/>
                  <a:gd name="T38" fmla="*/ 7 w 74"/>
                  <a:gd name="T39" fmla="*/ 3 h 33"/>
                  <a:gd name="T40" fmla="*/ 5 w 74"/>
                  <a:gd name="T41" fmla="*/ 3 h 33"/>
                  <a:gd name="T42" fmla="*/ 3 w 74"/>
                  <a:gd name="T43" fmla="*/ 3 h 33"/>
                  <a:gd name="T44" fmla="*/ 2 w 74"/>
                  <a:gd name="T45" fmla="*/ 3 h 33"/>
                  <a:gd name="T46" fmla="*/ 3 w 74"/>
                  <a:gd name="T47" fmla="*/ 3 h 33"/>
                  <a:gd name="T48" fmla="*/ 2 w 74"/>
                  <a:gd name="T49" fmla="*/ 4 h 33"/>
                  <a:gd name="T50" fmla="*/ 1 w 74"/>
                  <a:gd name="T51" fmla="*/ 4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33">
                    <a:moveTo>
                      <a:pt x="8" y="33"/>
                    </a:moveTo>
                    <a:lnTo>
                      <a:pt x="0" y="33"/>
                    </a:lnTo>
                    <a:lnTo>
                      <a:pt x="0" y="25"/>
                    </a:lnTo>
                    <a:lnTo>
                      <a:pt x="0" y="17"/>
                    </a:lnTo>
                    <a:lnTo>
                      <a:pt x="0" y="8"/>
                    </a:lnTo>
                    <a:lnTo>
                      <a:pt x="8" y="8"/>
                    </a:lnTo>
                    <a:lnTo>
                      <a:pt x="16" y="8"/>
                    </a:lnTo>
                    <a:lnTo>
                      <a:pt x="8" y="8"/>
                    </a:lnTo>
                    <a:lnTo>
                      <a:pt x="8" y="0"/>
                    </a:lnTo>
                    <a:lnTo>
                      <a:pt x="16" y="0"/>
                    </a:lnTo>
                    <a:lnTo>
                      <a:pt x="25" y="0"/>
                    </a:lnTo>
                    <a:lnTo>
                      <a:pt x="33" y="0"/>
                    </a:lnTo>
                    <a:lnTo>
                      <a:pt x="41" y="8"/>
                    </a:lnTo>
                    <a:lnTo>
                      <a:pt x="49" y="8"/>
                    </a:lnTo>
                    <a:lnTo>
                      <a:pt x="57" y="8"/>
                    </a:lnTo>
                    <a:lnTo>
                      <a:pt x="65" y="8"/>
                    </a:lnTo>
                    <a:lnTo>
                      <a:pt x="74" y="8"/>
                    </a:lnTo>
                    <a:lnTo>
                      <a:pt x="65" y="8"/>
                    </a:lnTo>
                    <a:lnTo>
                      <a:pt x="57" y="17"/>
                    </a:lnTo>
                    <a:lnTo>
                      <a:pt x="49" y="25"/>
                    </a:lnTo>
                    <a:lnTo>
                      <a:pt x="41" y="25"/>
                    </a:lnTo>
                    <a:lnTo>
                      <a:pt x="25" y="25"/>
                    </a:lnTo>
                    <a:lnTo>
                      <a:pt x="16" y="25"/>
                    </a:lnTo>
                    <a:lnTo>
                      <a:pt x="25" y="25"/>
                    </a:lnTo>
                    <a:lnTo>
                      <a:pt x="16" y="33"/>
                    </a:lnTo>
                    <a:lnTo>
                      <a:pt x="8" y="33"/>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5" name="Freeform 112"/>
              <p:cNvSpPr>
                <a:spLocks noChangeArrowheads="1"/>
              </p:cNvSpPr>
              <p:nvPr/>
            </p:nvSpPr>
            <p:spPr bwMode="auto">
              <a:xfrm>
                <a:off x="2721" y="1519"/>
                <a:ext cx="33" cy="11"/>
              </a:xfrm>
              <a:custGeom>
                <a:avLst/>
                <a:gdLst>
                  <a:gd name="T0" fmla="*/ 7 w 90"/>
                  <a:gd name="T1" fmla="*/ 4 h 33"/>
                  <a:gd name="T2" fmla="*/ 6 w 90"/>
                  <a:gd name="T3" fmla="*/ 4 h 33"/>
                  <a:gd name="T4" fmla="*/ 4 w 90"/>
                  <a:gd name="T5" fmla="*/ 3 h 33"/>
                  <a:gd name="T6" fmla="*/ 3 w 90"/>
                  <a:gd name="T7" fmla="*/ 3 h 33"/>
                  <a:gd name="T8" fmla="*/ 2 w 90"/>
                  <a:gd name="T9" fmla="*/ 3 h 33"/>
                  <a:gd name="T10" fmla="*/ 1 w 90"/>
                  <a:gd name="T11" fmla="*/ 2 h 33"/>
                  <a:gd name="T12" fmla="*/ 0 w 90"/>
                  <a:gd name="T13" fmla="*/ 2 h 33"/>
                  <a:gd name="T14" fmla="*/ 1 w 90"/>
                  <a:gd name="T15" fmla="*/ 1 h 33"/>
                  <a:gd name="T16" fmla="*/ 2 w 90"/>
                  <a:gd name="T17" fmla="*/ 1 h 33"/>
                  <a:gd name="T18" fmla="*/ 2 w 90"/>
                  <a:gd name="T19" fmla="*/ 2 h 33"/>
                  <a:gd name="T20" fmla="*/ 3 w 90"/>
                  <a:gd name="T21" fmla="*/ 2 h 33"/>
                  <a:gd name="T22" fmla="*/ 4 w 90"/>
                  <a:gd name="T23" fmla="*/ 2 h 33"/>
                  <a:gd name="T24" fmla="*/ 6 w 90"/>
                  <a:gd name="T25" fmla="*/ 1 h 33"/>
                  <a:gd name="T26" fmla="*/ 6 w 90"/>
                  <a:gd name="T27" fmla="*/ 0 h 33"/>
                  <a:gd name="T28" fmla="*/ 4 w 90"/>
                  <a:gd name="T29" fmla="*/ 0 h 33"/>
                  <a:gd name="T30" fmla="*/ 7 w 90"/>
                  <a:gd name="T31" fmla="*/ 0 h 33"/>
                  <a:gd name="T32" fmla="*/ 8 w 90"/>
                  <a:gd name="T33" fmla="*/ 0 h 33"/>
                  <a:gd name="T34" fmla="*/ 9 w 90"/>
                  <a:gd name="T35" fmla="*/ 0 h 33"/>
                  <a:gd name="T36" fmla="*/ 10 w 90"/>
                  <a:gd name="T37" fmla="*/ 0 h 33"/>
                  <a:gd name="T38" fmla="*/ 11 w 90"/>
                  <a:gd name="T39" fmla="*/ 0 h 33"/>
                  <a:gd name="T40" fmla="*/ 12 w 90"/>
                  <a:gd name="T41" fmla="*/ 0 h 33"/>
                  <a:gd name="T42" fmla="*/ 11 w 90"/>
                  <a:gd name="T43" fmla="*/ 0 h 33"/>
                  <a:gd name="T44" fmla="*/ 11 w 90"/>
                  <a:gd name="T45" fmla="*/ 1 h 33"/>
                  <a:gd name="T46" fmla="*/ 9 w 90"/>
                  <a:gd name="T47" fmla="*/ 1 h 33"/>
                  <a:gd name="T48" fmla="*/ 10 w 90"/>
                  <a:gd name="T49" fmla="*/ 1 h 33"/>
                  <a:gd name="T50" fmla="*/ 11 w 90"/>
                  <a:gd name="T51" fmla="*/ 1 h 33"/>
                  <a:gd name="T52" fmla="*/ 11 w 90"/>
                  <a:gd name="T53" fmla="*/ 2 h 33"/>
                  <a:gd name="T54" fmla="*/ 12 w 90"/>
                  <a:gd name="T55" fmla="*/ 2 h 33"/>
                  <a:gd name="T56" fmla="*/ 11 w 90"/>
                  <a:gd name="T57" fmla="*/ 3 h 33"/>
                  <a:gd name="T58" fmla="*/ 10 w 90"/>
                  <a:gd name="T59" fmla="*/ 4 h 33"/>
                  <a:gd name="T60" fmla="*/ 9 w 90"/>
                  <a:gd name="T61" fmla="*/ 4 h 33"/>
                  <a:gd name="T62" fmla="*/ 8 w 90"/>
                  <a:gd name="T63" fmla="*/ 3 h 33"/>
                  <a:gd name="T64" fmla="*/ 8 w 90"/>
                  <a:gd name="T65" fmla="*/ 4 h 33"/>
                  <a:gd name="T66" fmla="*/ 7 w 90"/>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33">
                    <a:moveTo>
                      <a:pt x="49" y="33"/>
                    </a:moveTo>
                    <a:lnTo>
                      <a:pt x="41" y="33"/>
                    </a:lnTo>
                    <a:lnTo>
                      <a:pt x="33" y="25"/>
                    </a:lnTo>
                    <a:lnTo>
                      <a:pt x="24" y="25"/>
                    </a:lnTo>
                    <a:lnTo>
                      <a:pt x="16" y="25"/>
                    </a:lnTo>
                    <a:lnTo>
                      <a:pt x="8" y="17"/>
                    </a:lnTo>
                    <a:lnTo>
                      <a:pt x="0" y="17"/>
                    </a:lnTo>
                    <a:lnTo>
                      <a:pt x="8" y="9"/>
                    </a:lnTo>
                    <a:lnTo>
                      <a:pt x="16" y="9"/>
                    </a:lnTo>
                    <a:lnTo>
                      <a:pt x="16" y="17"/>
                    </a:lnTo>
                    <a:lnTo>
                      <a:pt x="24" y="17"/>
                    </a:lnTo>
                    <a:lnTo>
                      <a:pt x="33" y="17"/>
                    </a:lnTo>
                    <a:lnTo>
                      <a:pt x="41" y="9"/>
                    </a:lnTo>
                    <a:lnTo>
                      <a:pt x="41" y="0"/>
                    </a:lnTo>
                    <a:lnTo>
                      <a:pt x="33" y="0"/>
                    </a:lnTo>
                    <a:lnTo>
                      <a:pt x="49" y="0"/>
                    </a:lnTo>
                    <a:lnTo>
                      <a:pt x="57" y="0"/>
                    </a:lnTo>
                    <a:lnTo>
                      <a:pt x="65" y="0"/>
                    </a:lnTo>
                    <a:lnTo>
                      <a:pt x="73" y="0"/>
                    </a:lnTo>
                    <a:lnTo>
                      <a:pt x="82" y="0"/>
                    </a:lnTo>
                    <a:lnTo>
                      <a:pt x="90" y="0"/>
                    </a:lnTo>
                    <a:lnTo>
                      <a:pt x="82" y="0"/>
                    </a:lnTo>
                    <a:lnTo>
                      <a:pt x="82" y="9"/>
                    </a:lnTo>
                    <a:lnTo>
                      <a:pt x="65" y="9"/>
                    </a:lnTo>
                    <a:lnTo>
                      <a:pt x="73" y="9"/>
                    </a:lnTo>
                    <a:lnTo>
                      <a:pt x="82" y="9"/>
                    </a:lnTo>
                    <a:lnTo>
                      <a:pt x="82" y="17"/>
                    </a:lnTo>
                    <a:lnTo>
                      <a:pt x="90" y="17"/>
                    </a:lnTo>
                    <a:lnTo>
                      <a:pt x="82" y="25"/>
                    </a:lnTo>
                    <a:lnTo>
                      <a:pt x="73" y="33"/>
                    </a:lnTo>
                    <a:lnTo>
                      <a:pt x="65" y="33"/>
                    </a:lnTo>
                    <a:lnTo>
                      <a:pt x="57" y="25"/>
                    </a:lnTo>
                    <a:lnTo>
                      <a:pt x="57" y="33"/>
                    </a:lnTo>
                    <a:lnTo>
                      <a:pt x="49" y="33"/>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6" name="Freeform 113"/>
              <p:cNvSpPr>
                <a:spLocks noChangeArrowheads="1"/>
              </p:cNvSpPr>
              <p:nvPr/>
            </p:nvSpPr>
            <p:spPr bwMode="auto">
              <a:xfrm>
                <a:off x="2790" y="1519"/>
                <a:ext cx="204" cy="76"/>
              </a:xfrm>
              <a:custGeom>
                <a:avLst/>
                <a:gdLst>
                  <a:gd name="T0" fmla="*/ 52 w 555"/>
                  <a:gd name="T1" fmla="*/ 21 h 221"/>
                  <a:gd name="T2" fmla="*/ 44 w 555"/>
                  <a:gd name="T3" fmla="*/ 19 h 221"/>
                  <a:gd name="T4" fmla="*/ 40 w 555"/>
                  <a:gd name="T5" fmla="*/ 20 h 221"/>
                  <a:gd name="T6" fmla="*/ 33 w 555"/>
                  <a:gd name="T7" fmla="*/ 19 h 221"/>
                  <a:gd name="T8" fmla="*/ 34 w 555"/>
                  <a:gd name="T9" fmla="*/ 18 h 221"/>
                  <a:gd name="T10" fmla="*/ 41 w 555"/>
                  <a:gd name="T11" fmla="*/ 19 h 221"/>
                  <a:gd name="T12" fmla="*/ 43 w 555"/>
                  <a:gd name="T13" fmla="*/ 18 h 221"/>
                  <a:gd name="T14" fmla="*/ 42 w 555"/>
                  <a:gd name="T15" fmla="*/ 15 h 221"/>
                  <a:gd name="T16" fmla="*/ 44 w 555"/>
                  <a:gd name="T17" fmla="*/ 13 h 221"/>
                  <a:gd name="T18" fmla="*/ 39 w 555"/>
                  <a:gd name="T19" fmla="*/ 10 h 221"/>
                  <a:gd name="T20" fmla="*/ 34 w 555"/>
                  <a:gd name="T21" fmla="*/ 10 h 221"/>
                  <a:gd name="T22" fmla="*/ 33 w 555"/>
                  <a:gd name="T23" fmla="*/ 9 h 221"/>
                  <a:gd name="T24" fmla="*/ 26 w 555"/>
                  <a:gd name="T25" fmla="*/ 7 h 221"/>
                  <a:gd name="T26" fmla="*/ 22 w 555"/>
                  <a:gd name="T27" fmla="*/ 6 h 221"/>
                  <a:gd name="T28" fmla="*/ 24 w 555"/>
                  <a:gd name="T29" fmla="*/ 7 h 221"/>
                  <a:gd name="T30" fmla="*/ 21 w 555"/>
                  <a:gd name="T31" fmla="*/ 7 h 221"/>
                  <a:gd name="T32" fmla="*/ 17 w 555"/>
                  <a:gd name="T33" fmla="*/ 7 h 221"/>
                  <a:gd name="T34" fmla="*/ 9 w 555"/>
                  <a:gd name="T35" fmla="*/ 7 h 221"/>
                  <a:gd name="T36" fmla="*/ 4 w 555"/>
                  <a:gd name="T37" fmla="*/ 6 h 221"/>
                  <a:gd name="T38" fmla="*/ 3 w 555"/>
                  <a:gd name="T39" fmla="*/ 5 h 221"/>
                  <a:gd name="T40" fmla="*/ 3 w 555"/>
                  <a:gd name="T41" fmla="*/ 4 h 221"/>
                  <a:gd name="T42" fmla="*/ 1 w 555"/>
                  <a:gd name="T43" fmla="*/ 3 h 221"/>
                  <a:gd name="T44" fmla="*/ 3 w 555"/>
                  <a:gd name="T45" fmla="*/ 0 h 221"/>
                  <a:gd name="T46" fmla="*/ 9 w 555"/>
                  <a:gd name="T47" fmla="*/ 0 h 221"/>
                  <a:gd name="T48" fmla="*/ 8 w 555"/>
                  <a:gd name="T49" fmla="*/ 2 h 221"/>
                  <a:gd name="T50" fmla="*/ 9 w 555"/>
                  <a:gd name="T51" fmla="*/ 5 h 221"/>
                  <a:gd name="T52" fmla="*/ 9 w 555"/>
                  <a:gd name="T53" fmla="*/ 3 h 221"/>
                  <a:gd name="T54" fmla="*/ 9 w 555"/>
                  <a:gd name="T55" fmla="*/ 1 h 221"/>
                  <a:gd name="T56" fmla="*/ 11 w 555"/>
                  <a:gd name="T57" fmla="*/ 0 h 221"/>
                  <a:gd name="T58" fmla="*/ 17 w 555"/>
                  <a:gd name="T59" fmla="*/ 1 h 221"/>
                  <a:gd name="T60" fmla="*/ 19 w 555"/>
                  <a:gd name="T61" fmla="*/ 3 h 221"/>
                  <a:gd name="T62" fmla="*/ 23 w 555"/>
                  <a:gd name="T63" fmla="*/ 3 h 221"/>
                  <a:gd name="T64" fmla="*/ 26 w 555"/>
                  <a:gd name="T65" fmla="*/ 2 h 221"/>
                  <a:gd name="T66" fmla="*/ 32 w 555"/>
                  <a:gd name="T67" fmla="*/ 3 h 221"/>
                  <a:gd name="T68" fmla="*/ 34 w 555"/>
                  <a:gd name="T69" fmla="*/ 4 h 221"/>
                  <a:gd name="T70" fmla="*/ 39 w 555"/>
                  <a:gd name="T71" fmla="*/ 5 h 221"/>
                  <a:gd name="T72" fmla="*/ 44 w 555"/>
                  <a:gd name="T73" fmla="*/ 6 h 221"/>
                  <a:gd name="T74" fmla="*/ 47 w 555"/>
                  <a:gd name="T75" fmla="*/ 7 h 221"/>
                  <a:gd name="T76" fmla="*/ 50 w 555"/>
                  <a:gd name="T77" fmla="*/ 8 h 221"/>
                  <a:gd name="T78" fmla="*/ 53 w 555"/>
                  <a:gd name="T79" fmla="*/ 9 h 221"/>
                  <a:gd name="T80" fmla="*/ 50 w 555"/>
                  <a:gd name="T81" fmla="*/ 9 h 221"/>
                  <a:gd name="T82" fmla="*/ 53 w 555"/>
                  <a:gd name="T83" fmla="*/ 10 h 221"/>
                  <a:gd name="T84" fmla="*/ 60 w 555"/>
                  <a:gd name="T85" fmla="*/ 12 h 221"/>
                  <a:gd name="T86" fmla="*/ 63 w 555"/>
                  <a:gd name="T87" fmla="*/ 13 h 221"/>
                  <a:gd name="T88" fmla="*/ 68 w 555"/>
                  <a:gd name="T89" fmla="*/ 14 h 221"/>
                  <a:gd name="T90" fmla="*/ 71 w 555"/>
                  <a:gd name="T91" fmla="*/ 14 h 221"/>
                  <a:gd name="T92" fmla="*/ 71 w 555"/>
                  <a:gd name="T93" fmla="*/ 18 h 221"/>
                  <a:gd name="T94" fmla="*/ 67 w 555"/>
                  <a:gd name="T95" fmla="*/ 18 h 221"/>
                  <a:gd name="T96" fmla="*/ 61 w 555"/>
                  <a:gd name="T97" fmla="*/ 14 h 221"/>
                  <a:gd name="T98" fmla="*/ 61 w 555"/>
                  <a:gd name="T99" fmla="*/ 15 h 221"/>
                  <a:gd name="T100" fmla="*/ 57 w 555"/>
                  <a:gd name="T101" fmla="*/ 15 h 221"/>
                  <a:gd name="T102" fmla="*/ 65 w 555"/>
                  <a:gd name="T103" fmla="*/ 19 h 221"/>
                  <a:gd name="T104" fmla="*/ 68 w 555"/>
                  <a:gd name="T105" fmla="*/ 20 h 221"/>
                  <a:gd name="T106" fmla="*/ 74 w 555"/>
                  <a:gd name="T107" fmla="*/ 22 h 221"/>
                  <a:gd name="T108" fmla="*/ 74 w 555"/>
                  <a:gd name="T109" fmla="*/ 24 h 221"/>
                  <a:gd name="T110" fmla="*/ 71 w 555"/>
                  <a:gd name="T111" fmla="*/ 23 h 221"/>
                  <a:gd name="T112" fmla="*/ 63 w 555"/>
                  <a:gd name="T113" fmla="*/ 21 h 221"/>
                  <a:gd name="T114" fmla="*/ 67 w 555"/>
                  <a:gd name="T115" fmla="*/ 23 h 221"/>
                  <a:gd name="T116" fmla="*/ 71 w 555"/>
                  <a:gd name="T117" fmla="*/ 26 h 221"/>
                  <a:gd name="T118" fmla="*/ 61 w 555"/>
                  <a:gd name="T119" fmla="*/ 24 h 2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221">
                    <a:moveTo>
                      <a:pt x="424" y="196"/>
                    </a:moveTo>
                    <a:lnTo>
                      <a:pt x="408" y="196"/>
                    </a:lnTo>
                    <a:lnTo>
                      <a:pt x="400" y="188"/>
                    </a:lnTo>
                    <a:lnTo>
                      <a:pt x="400" y="180"/>
                    </a:lnTo>
                    <a:lnTo>
                      <a:pt x="384" y="180"/>
                    </a:lnTo>
                    <a:lnTo>
                      <a:pt x="375" y="180"/>
                    </a:lnTo>
                    <a:lnTo>
                      <a:pt x="367" y="172"/>
                    </a:lnTo>
                    <a:lnTo>
                      <a:pt x="351" y="164"/>
                    </a:lnTo>
                    <a:lnTo>
                      <a:pt x="343" y="164"/>
                    </a:lnTo>
                    <a:lnTo>
                      <a:pt x="326" y="156"/>
                    </a:lnTo>
                    <a:lnTo>
                      <a:pt x="318" y="156"/>
                    </a:lnTo>
                    <a:lnTo>
                      <a:pt x="326" y="164"/>
                    </a:lnTo>
                    <a:lnTo>
                      <a:pt x="318" y="164"/>
                    </a:lnTo>
                    <a:lnTo>
                      <a:pt x="302" y="164"/>
                    </a:lnTo>
                    <a:lnTo>
                      <a:pt x="294" y="172"/>
                    </a:lnTo>
                    <a:lnTo>
                      <a:pt x="286" y="172"/>
                    </a:lnTo>
                    <a:lnTo>
                      <a:pt x="269" y="164"/>
                    </a:lnTo>
                    <a:lnTo>
                      <a:pt x="261" y="164"/>
                    </a:lnTo>
                    <a:lnTo>
                      <a:pt x="253" y="164"/>
                    </a:lnTo>
                    <a:lnTo>
                      <a:pt x="245" y="164"/>
                    </a:lnTo>
                    <a:lnTo>
                      <a:pt x="245" y="156"/>
                    </a:lnTo>
                    <a:lnTo>
                      <a:pt x="253" y="156"/>
                    </a:lnTo>
                    <a:lnTo>
                      <a:pt x="261" y="156"/>
                    </a:lnTo>
                    <a:lnTo>
                      <a:pt x="261" y="147"/>
                    </a:lnTo>
                    <a:lnTo>
                      <a:pt x="253" y="147"/>
                    </a:lnTo>
                    <a:lnTo>
                      <a:pt x="261" y="147"/>
                    </a:lnTo>
                    <a:lnTo>
                      <a:pt x="269" y="147"/>
                    </a:lnTo>
                    <a:lnTo>
                      <a:pt x="286" y="147"/>
                    </a:lnTo>
                    <a:lnTo>
                      <a:pt x="294" y="147"/>
                    </a:lnTo>
                    <a:lnTo>
                      <a:pt x="302" y="156"/>
                    </a:lnTo>
                    <a:lnTo>
                      <a:pt x="302" y="147"/>
                    </a:lnTo>
                    <a:lnTo>
                      <a:pt x="294" y="147"/>
                    </a:lnTo>
                    <a:lnTo>
                      <a:pt x="302" y="147"/>
                    </a:lnTo>
                    <a:lnTo>
                      <a:pt x="310" y="147"/>
                    </a:lnTo>
                    <a:lnTo>
                      <a:pt x="318" y="147"/>
                    </a:lnTo>
                    <a:lnTo>
                      <a:pt x="326" y="147"/>
                    </a:lnTo>
                    <a:lnTo>
                      <a:pt x="335" y="147"/>
                    </a:lnTo>
                    <a:lnTo>
                      <a:pt x="335" y="139"/>
                    </a:lnTo>
                    <a:lnTo>
                      <a:pt x="318" y="131"/>
                    </a:lnTo>
                    <a:lnTo>
                      <a:pt x="310" y="131"/>
                    </a:lnTo>
                    <a:lnTo>
                      <a:pt x="318" y="123"/>
                    </a:lnTo>
                    <a:lnTo>
                      <a:pt x="326" y="123"/>
                    </a:lnTo>
                    <a:lnTo>
                      <a:pt x="326" y="115"/>
                    </a:lnTo>
                    <a:lnTo>
                      <a:pt x="335" y="107"/>
                    </a:lnTo>
                    <a:lnTo>
                      <a:pt x="326" y="107"/>
                    </a:lnTo>
                    <a:lnTo>
                      <a:pt x="310" y="98"/>
                    </a:lnTo>
                    <a:lnTo>
                      <a:pt x="310" y="90"/>
                    </a:lnTo>
                    <a:lnTo>
                      <a:pt x="302" y="90"/>
                    </a:lnTo>
                    <a:lnTo>
                      <a:pt x="294" y="90"/>
                    </a:lnTo>
                    <a:lnTo>
                      <a:pt x="286" y="82"/>
                    </a:lnTo>
                    <a:lnTo>
                      <a:pt x="277" y="82"/>
                    </a:lnTo>
                    <a:lnTo>
                      <a:pt x="269" y="82"/>
                    </a:lnTo>
                    <a:lnTo>
                      <a:pt x="261" y="74"/>
                    </a:lnTo>
                    <a:lnTo>
                      <a:pt x="261" y="82"/>
                    </a:lnTo>
                    <a:lnTo>
                      <a:pt x="253" y="82"/>
                    </a:lnTo>
                    <a:lnTo>
                      <a:pt x="245" y="82"/>
                    </a:lnTo>
                    <a:lnTo>
                      <a:pt x="237" y="82"/>
                    </a:lnTo>
                    <a:lnTo>
                      <a:pt x="228" y="74"/>
                    </a:lnTo>
                    <a:lnTo>
                      <a:pt x="237" y="74"/>
                    </a:lnTo>
                    <a:lnTo>
                      <a:pt x="245" y="74"/>
                    </a:lnTo>
                    <a:lnTo>
                      <a:pt x="237" y="66"/>
                    </a:lnTo>
                    <a:lnTo>
                      <a:pt x="220" y="66"/>
                    </a:lnTo>
                    <a:lnTo>
                      <a:pt x="212" y="66"/>
                    </a:lnTo>
                    <a:lnTo>
                      <a:pt x="204" y="58"/>
                    </a:lnTo>
                    <a:lnTo>
                      <a:pt x="196" y="58"/>
                    </a:lnTo>
                    <a:lnTo>
                      <a:pt x="196" y="49"/>
                    </a:lnTo>
                    <a:lnTo>
                      <a:pt x="188" y="49"/>
                    </a:lnTo>
                    <a:lnTo>
                      <a:pt x="179" y="49"/>
                    </a:lnTo>
                    <a:lnTo>
                      <a:pt x="171" y="49"/>
                    </a:lnTo>
                    <a:lnTo>
                      <a:pt x="163" y="49"/>
                    </a:lnTo>
                    <a:lnTo>
                      <a:pt x="155" y="49"/>
                    </a:lnTo>
                    <a:lnTo>
                      <a:pt x="155" y="41"/>
                    </a:lnTo>
                    <a:lnTo>
                      <a:pt x="147" y="49"/>
                    </a:lnTo>
                    <a:lnTo>
                      <a:pt x="155" y="49"/>
                    </a:lnTo>
                    <a:lnTo>
                      <a:pt x="179" y="58"/>
                    </a:lnTo>
                    <a:lnTo>
                      <a:pt x="188" y="58"/>
                    </a:lnTo>
                    <a:lnTo>
                      <a:pt x="179" y="58"/>
                    </a:lnTo>
                    <a:lnTo>
                      <a:pt x="171" y="58"/>
                    </a:lnTo>
                    <a:lnTo>
                      <a:pt x="163" y="58"/>
                    </a:lnTo>
                    <a:lnTo>
                      <a:pt x="155" y="58"/>
                    </a:lnTo>
                    <a:lnTo>
                      <a:pt x="147" y="58"/>
                    </a:lnTo>
                    <a:lnTo>
                      <a:pt x="155" y="66"/>
                    </a:lnTo>
                    <a:lnTo>
                      <a:pt x="139" y="58"/>
                    </a:lnTo>
                    <a:lnTo>
                      <a:pt x="130" y="58"/>
                    </a:lnTo>
                    <a:lnTo>
                      <a:pt x="122" y="58"/>
                    </a:lnTo>
                    <a:lnTo>
                      <a:pt x="114" y="58"/>
                    </a:lnTo>
                    <a:lnTo>
                      <a:pt x="98" y="58"/>
                    </a:lnTo>
                    <a:lnTo>
                      <a:pt x="81" y="58"/>
                    </a:lnTo>
                    <a:lnTo>
                      <a:pt x="73" y="58"/>
                    </a:lnTo>
                    <a:lnTo>
                      <a:pt x="65" y="58"/>
                    </a:lnTo>
                    <a:lnTo>
                      <a:pt x="57" y="58"/>
                    </a:lnTo>
                    <a:lnTo>
                      <a:pt x="57" y="49"/>
                    </a:lnTo>
                    <a:lnTo>
                      <a:pt x="49" y="49"/>
                    </a:lnTo>
                    <a:lnTo>
                      <a:pt x="41" y="49"/>
                    </a:lnTo>
                    <a:lnTo>
                      <a:pt x="32" y="49"/>
                    </a:lnTo>
                    <a:lnTo>
                      <a:pt x="24" y="49"/>
                    </a:lnTo>
                    <a:lnTo>
                      <a:pt x="16" y="49"/>
                    </a:lnTo>
                    <a:lnTo>
                      <a:pt x="8" y="41"/>
                    </a:lnTo>
                    <a:lnTo>
                      <a:pt x="16" y="41"/>
                    </a:lnTo>
                    <a:lnTo>
                      <a:pt x="24" y="41"/>
                    </a:lnTo>
                    <a:lnTo>
                      <a:pt x="32" y="41"/>
                    </a:lnTo>
                    <a:lnTo>
                      <a:pt x="41" y="41"/>
                    </a:lnTo>
                    <a:lnTo>
                      <a:pt x="32" y="41"/>
                    </a:lnTo>
                    <a:lnTo>
                      <a:pt x="32" y="33"/>
                    </a:lnTo>
                    <a:lnTo>
                      <a:pt x="24" y="33"/>
                    </a:lnTo>
                    <a:lnTo>
                      <a:pt x="16" y="33"/>
                    </a:lnTo>
                    <a:lnTo>
                      <a:pt x="8" y="33"/>
                    </a:lnTo>
                    <a:lnTo>
                      <a:pt x="0" y="33"/>
                    </a:lnTo>
                    <a:lnTo>
                      <a:pt x="0" y="25"/>
                    </a:lnTo>
                    <a:lnTo>
                      <a:pt x="8" y="25"/>
                    </a:lnTo>
                    <a:lnTo>
                      <a:pt x="0" y="25"/>
                    </a:lnTo>
                    <a:lnTo>
                      <a:pt x="0" y="17"/>
                    </a:lnTo>
                    <a:lnTo>
                      <a:pt x="8" y="9"/>
                    </a:lnTo>
                    <a:lnTo>
                      <a:pt x="16" y="9"/>
                    </a:lnTo>
                    <a:lnTo>
                      <a:pt x="24" y="0"/>
                    </a:lnTo>
                    <a:lnTo>
                      <a:pt x="32" y="0"/>
                    </a:lnTo>
                    <a:lnTo>
                      <a:pt x="41" y="0"/>
                    </a:lnTo>
                    <a:lnTo>
                      <a:pt x="49" y="0"/>
                    </a:lnTo>
                    <a:lnTo>
                      <a:pt x="57" y="0"/>
                    </a:lnTo>
                    <a:lnTo>
                      <a:pt x="65" y="0"/>
                    </a:lnTo>
                    <a:lnTo>
                      <a:pt x="57" y="0"/>
                    </a:lnTo>
                    <a:lnTo>
                      <a:pt x="57" y="9"/>
                    </a:lnTo>
                    <a:lnTo>
                      <a:pt x="49" y="9"/>
                    </a:lnTo>
                    <a:lnTo>
                      <a:pt x="41" y="17"/>
                    </a:lnTo>
                    <a:lnTo>
                      <a:pt x="57" y="17"/>
                    </a:lnTo>
                    <a:lnTo>
                      <a:pt x="49" y="25"/>
                    </a:lnTo>
                    <a:lnTo>
                      <a:pt x="57" y="25"/>
                    </a:lnTo>
                    <a:lnTo>
                      <a:pt x="57" y="33"/>
                    </a:lnTo>
                    <a:lnTo>
                      <a:pt x="73" y="33"/>
                    </a:lnTo>
                    <a:lnTo>
                      <a:pt x="65" y="41"/>
                    </a:lnTo>
                    <a:lnTo>
                      <a:pt x="73" y="41"/>
                    </a:lnTo>
                    <a:lnTo>
                      <a:pt x="81" y="41"/>
                    </a:lnTo>
                    <a:lnTo>
                      <a:pt x="81" y="33"/>
                    </a:lnTo>
                    <a:lnTo>
                      <a:pt x="73" y="33"/>
                    </a:lnTo>
                    <a:lnTo>
                      <a:pt x="65" y="25"/>
                    </a:lnTo>
                    <a:lnTo>
                      <a:pt x="73" y="25"/>
                    </a:lnTo>
                    <a:lnTo>
                      <a:pt x="81" y="25"/>
                    </a:lnTo>
                    <a:lnTo>
                      <a:pt x="73" y="17"/>
                    </a:lnTo>
                    <a:lnTo>
                      <a:pt x="65" y="17"/>
                    </a:lnTo>
                    <a:lnTo>
                      <a:pt x="65" y="9"/>
                    </a:lnTo>
                    <a:lnTo>
                      <a:pt x="73" y="9"/>
                    </a:lnTo>
                    <a:lnTo>
                      <a:pt x="81" y="9"/>
                    </a:lnTo>
                    <a:lnTo>
                      <a:pt x="73" y="9"/>
                    </a:lnTo>
                    <a:lnTo>
                      <a:pt x="73" y="0"/>
                    </a:lnTo>
                    <a:lnTo>
                      <a:pt x="81" y="0"/>
                    </a:lnTo>
                    <a:lnTo>
                      <a:pt x="90" y="0"/>
                    </a:lnTo>
                    <a:lnTo>
                      <a:pt x="98" y="0"/>
                    </a:lnTo>
                    <a:lnTo>
                      <a:pt x="106" y="0"/>
                    </a:lnTo>
                    <a:lnTo>
                      <a:pt x="114" y="0"/>
                    </a:lnTo>
                    <a:lnTo>
                      <a:pt x="122" y="9"/>
                    </a:lnTo>
                    <a:lnTo>
                      <a:pt x="130" y="9"/>
                    </a:lnTo>
                    <a:lnTo>
                      <a:pt x="139" y="9"/>
                    </a:lnTo>
                    <a:lnTo>
                      <a:pt x="130" y="17"/>
                    </a:lnTo>
                    <a:lnTo>
                      <a:pt x="130" y="25"/>
                    </a:lnTo>
                    <a:lnTo>
                      <a:pt x="139" y="25"/>
                    </a:lnTo>
                    <a:lnTo>
                      <a:pt x="147" y="25"/>
                    </a:lnTo>
                    <a:lnTo>
                      <a:pt x="147" y="17"/>
                    </a:lnTo>
                    <a:lnTo>
                      <a:pt x="155" y="17"/>
                    </a:lnTo>
                    <a:lnTo>
                      <a:pt x="163" y="25"/>
                    </a:lnTo>
                    <a:lnTo>
                      <a:pt x="171" y="25"/>
                    </a:lnTo>
                    <a:lnTo>
                      <a:pt x="163" y="25"/>
                    </a:lnTo>
                    <a:lnTo>
                      <a:pt x="171" y="17"/>
                    </a:lnTo>
                    <a:lnTo>
                      <a:pt x="179" y="17"/>
                    </a:lnTo>
                    <a:lnTo>
                      <a:pt x="188" y="17"/>
                    </a:lnTo>
                    <a:lnTo>
                      <a:pt x="196" y="17"/>
                    </a:lnTo>
                    <a:lnTo>
                      <a:pt x="204" y="17"/>
                    </a:lnTo>
                    <a:lnTo>
                      <a:pt x="212" y="17"/>
                    </a:lnTo>
                    <a:lnTo>
                      <a:pt x="220" y="25"/>
                    </a:lnTo>
                    <a:lnTo>
                      <a:pt x="228" y="25"/>
                    </a:lnTo>
                    <a:lnTo>
                      <a:pt x="237" y="25"/>
                    </a:lnTo>
                    <a:lnTo>
                      <a:pt x="228" y="25"/>
                    </a:lnTo>
                    <a:lnTo>
                      <a:pt x="228" y="33"/>
                    </a:lnTo>
                    <a:lnTo>
                      <a:pt x="237" y="33"/>
                    </a:lnTo>
                    <a:lnTo>
                      <a:pt x="245" y="33"/>
                    </a:lnTo>
                    <a:lnTo>
                      <a:pt x="253" y="33"/>
                    </a:lnTo>
                    <a:lnTo>
                      <a:pt x="261" y="41"/>
                    </a:lnTo>
                    <a:lnTo>
                      <a:pt x="269" y="33"/>
                    </a:lnTo>
                    <a:lnTo>
                      <a:pt x="277" y="33"/>
                    </a:lnTo>
                    <a:lnTo>
                      <a:pt x="286" y="33"/>
                    </a:lnTo>
                    <a:lnTo>
                      <a:pt x="286" y="41"/>
                    </a:lnTo>
                    <a:lnTo>
                      <a:pt x="294" y="41"/>
                    </a:lnTo>
                    <a:lnTo>
                      <a:pt x="302" y="41"/>
                    </a:lnTo>
                    <a:lnTo>
                      <a:pt x="310" y="49"/>
                    </a:lnTo>
                    <a:lnTo>
                      <a:pt x="318" y="49"/>
                    </a:lnTo>
                    <a:lnTo>
                      <a:pt x="326" y="49"/>
                    </a:lnTo>
                    <a:lnTo>
                      <a:pt x="335" y="49"/>
                    </a:lnTo>
                    <a:lnTo>
                      <a:pt x="343" y="49"/>
                    </a:lnTo>
                    <a:lnTo>
                      <a:pt x="335" y="58"/>
                    </a:lnTo>
                    <a:lnTo>
                      <a:pt x="343" y="58"/>
                    </a:lnTo>
                    <a:lnTo>
                      <a:pt x="351" y="58"/>
                    </a:lnTo>
                    <a:lnTo>
                      <a:pt x="351" y="49"/>
                    </a:lnTo>
                    <a:lnTo>
                      <a:pt x="359" y="58"/>
                    </a:lnTo>
                    <a:lnTo>
                      <a:pt x="367" y="58"/>
                    </a:lnTo>
                    <a:lnTo>
                      <a:pt x="375" y="66"/>
                    </a:lnTo>
                    <a:lnTo>
                      <a:pt x="367" y="66"/>
                    </a:lnTo>
                    <a:lnTo>
                      <a:pt x="359" y="66"/>
                    </a:lnTo>
                    <a:lnTo>
                      <a:pt x="367" y="66"/>
                    </a:lnTo>
                    <a:lnTo>
                      <a:pt x="375" y="66"/>
                    </a:lnTo>
                    <a:lnTo>
                      <a:pt x="384" y="66"/>
                    </a:lnTo>
                    <a:lnTo>
                      <a:pt x="392" y="74"/>
                    </a:lnTo>
                    <a:lnTo>
                      <a:pt x="400" y="74"/>
                    </a:lnTo>
                    <a:lnTo>
                      <a:pt x="392" y="74"/>
                    </a:lnTo>
                    <a:lnTo>
                      <a:pt x="384" y="74"/>
                    </a:lnTo>
                    <a:lnTo>
                      <a:pt x="375" y="74"/>
                    </a:lnTo>
                    <a:lnTo>
                      <a:pt x="367" y="74"/>
                    </a:lnTo>
                    <a:lnTo>
                      <a:pt x="375" y="74"/>
                    </a:lnTo>
                    <a:lnTo>
                      <a:pt x="367" y="82"/>
                    </a:lnTo>
                    <a:lnTo>
                      <a:pt x="375" y="82"/>
                    </a:lnTo>
                    <a:lnTo>
                      <a:pt x="384" y="82"/>
                    </a:lnTo>
                    <a:lnTo>
                      <a:pt x="392" y="82"/>
                    </a:lnTo>
                    <a:lnTo>
                      <a:pt x="408" y="90"/>
                    </a:lnTo>
                    <a:lnTo>
                      <a:pt x="416" y="90"/>
                    </a:lnTo>
                    <a:lnTo>
                      <a:pt x="416" y="98"/>
                    </a:lnTo>
                    <a:lnTo>
                      <a:pt x="424" y="90"/>
                    </a:lnTo>
                    <a:lnTo>
                      <a:pt x="441" y="98"/>
                    </a:lnTo>
                    <a:lnTo>
                      <a:pt x="449" y="98"/>
                    </a:lnTo>
                    <a:lnTo>
                      <a:pt x="457" y="98"/>
                    </a:lnTo>
                    <a:lnTo>
                      <a:pt x="473" y="98"/>
                    </a:lnTo>
                    <a:lnTo>
                      <a:pt x="473" y="107"/>
                    </a:lnTo>
                    <a:lnTo>
                      <a:pt x="465" y="107"/>
                    </a:lnTo>
                    <a:lnTo>
                      <a:pt x="473" y="107"/>
                    </a:lnTo>
                    <a:lnTo>
                      <a:pt x="490" y="107"/>
                    </a:lnTo>
                    <a:lnTo>
                      <a:pt x="498" y="107"/>
                    </a:lnTo>
                    <a:lnTo>
                      <a:pt x="498" y="115"/>
                    </a:lnTo>
                    <a:lnTo>
                      <a:pt x="506" y="115"/>
                    </a:lnTo>
                    <a:lnTo>
                      <a:pt x="514" y="115"/>
                    </a:lnTo>
                    <a:lnTo>
                      <a:pt x="522" y="115"/>
                    </a:lnTo>
                    <a:lnTo>
                      <a:pt x="539" y="123"/>
                    </a:lnTo>
                    <a:lnTo>
                      <a:pt x="531" y="123"/>
                    </a:lnTo>
                    <a:lnTo>
                      <a:pt x="522" y="123"/>
                    </a:lnTo>
                    <a:lnTo>
                      <a:pt x="531" y="131"/>
                    </a:lnTo>
                    <a:lnTo>
                      <a:pt x="539" y="131"/>
                    </a:lnTo>
                    <a:lnTo>
                      <a:pt x="531" y="139"/>
                    </a:lnTo>
                    <a:lnTo>
                      <a:pt x="514" y="131"/>
                    </a:lnTo>
                    <a:lnTo>
                      <a:pt x="522" y="147"/>
                    </a:lnTo>
                    <a:lnTo>
                      <a:pt x="531" y="156"/>
                    </a:lnTo>
                    <a:lnTo>
                      <a:pt x="522" y="147"/>
                    </a:lnTo>
                    <a:lnTo>
                      <a:pt x="514" y="147"/>
                    </a:lnTo>
                    <a:lnTo>
                      <a:pt x="506" y="139"/>
                    </a:lnTo>
                    <a:lnTo>
                      <a:pt x="498" y="147"/>
                    </a:lnTo>
                    <a:lnTo>
                      <a:pt x="490" y="139"/>
                    </a:lnTo>
                    <a:lnTo>
                      <a:pt x="482" y="131"/>
                    </a:lnTo>
                    <a:lnTo>
                      <a:pt x="473" y="131"/>
                    </a:lnTo>
                    <a:lnTo>
                      <a:pt x="465" y="131"/>
                    </a:lnTo>
                    <a:lnTo>
                      <a:pt x="449" y="123"/>
                    </a:lnTo>
                    <a:lnTo>
                      <a:pt x="441" y="123"/>
                    </a:lnTo>
                    <a:lnTo>
                      <a:pt x="433" y="123"/>
                    </a:lnTo>
                    <a:lnTo>
                      <a:pt x="424" y="123"/>
                    </a:lnTo>
                    <a:lnTo>
                      <a:pt x="433" y="123"/>
                    </a:lnTo>
                    <a:lnTo>
                      <a:pt x="449" y="131"/>
                    </a:lnTo>
                    <a:lnTo>
                      <a:pt x="441" y="131"/>
                    </a:lnTo>
                    <a:lnTo>
                      <a:pt x="433" y="131"/>
                    </a:lnTo>
                    <a:lnTo>
                      <a:pt x="424" y="131"/>
                    </a:lnTo>
                    <a:lnTo>
                      <a:pt x="416" y="123"/>
                    </a:lnTo>
                    <a:lnTo>
                      <a:pt x="424" y="131"/>
                    </a:lnTo>
                    <a:lnTo>
                      <a:pt x="441" y="139"/>
                    </a:lnTo>
                    <a:lnTo>
                      <a:pt x="449" y="139"/>
                    </a:lnTo>
                    <a:lnTo>
                      <a:pt x="457" y="147"/>
                    </a:lnTo>
                    <a:lnTo>
                      <a:pt x="473" y="156"/>
                    </a:lnTo>
                    <a:lnTo>
                      <a:pt x="482" y="156"/>
                    </a:lnTo>
                    <a:lnTo>
                      <a:pt x="490" y="156"/>
                    </a:lnTo>
                    <a:lnTo>
                      <a:pt x="498" y="164"/>
                    </a:lnTo>
                    <a:lnTo>
                      <a:pt x="514" y="164"/>
                    </a:lnTo>
                    <a:lnTo>
                      <a:pt x="506" y="164"/>
                    </a:lnTo>
                    <a:lnTo>
                      <a:pt x="506" y="172"/>
                    </a:lnTo>
                    <a:lnTo>
                      <a:pt x="514" y="172"/>
                    </a:lnTo>
                    <a:lnTo>
                      <a:pt x="522" y="172"/>
                    </a:lnTo>
                    <a:lnTo>
                      <a:pt x="531" y="180"/>
                    </a:lnTo>
                    <a:lnTo>
                      <a:pt x="539" y="180"/>
                    </a:lnTo>
                    <a:lnTo>
                      <a:pt x="547" y="188"/>
                    </a:lnTo>
                    <a:lnTo>
                      <a:pt x="531" y="180"/>
                    </a:lnTo>
                    <a:lnTo>
                      <a:pt x="522" y="180"/>
                    </a:lnTo>
                    <a:lnTo>
                      <a:pt x="547" y="196"/>
                    </a:lnTo>
                    <a:lnTo>
                      <a:pt x="539" y="196"/>
                    </a:lnTo>
                    <a:lnTo>
                      <a:pt x="547" y="205"/>
                    </a:lnTo>
                    <a:lnTo>
                      <a:pt x="555" y="205"/>
                    </a:lnTo>
                    <a:lnTo>
                      <a:pt x="547" y="205"/>
                    </a:lnTo>
                    <a:lnTo>
                      <a:pt x="539" y="205"/>
                    </a:lnTo>
                    <a:lnTo>
                      <a:pt x="531" y="196"/>
                    </a:lnTo>
                    <a:lnTo>
                      <a:pt x="522" y="196"/>
                    </a:lnTo>
                    <a:lnTo>
                      <a:pt x="506" y="196"/>
                    </a:lnTo>
                    <a:lnTo>
                      <a:pt x="490" y="188"/>
                    </a:lnTo>
                    <a:lnTo>
                      <a:pt x="473" y="180"/>
                    </a:lnTo>
                    <a:lnTo>
                      <a:pt x="482" y="188"/>
                    </a:lnTo>
                    <a:lnTo>
                      <a:pt x="465" y="180"/>
                    </a:lnTo>
                    <a:lnTo>
                      <a:pt x="457" y="180"/>
                    </a:lnTo>
                    <a:lnTo>
                      <a:pt x="449" y="180"/>
                    </a:lnTo>
                    <a:lnTo>
                      <a:pt x="465" y="188"/>
                    </a:lnTo>
                    <a:lnTo>
                      <a:pt x="473" y="196"/>
                    </a:lnTo>
                    <a:lnTo>
                      <a:pt x="498" y="196"/>
                    </a:lnTo>
                    <a:lnTo>
                      <a:pt x="514" y="205"/>
                    </a:lnTo>
                    <a:lnTo>
                      <a:pt x="531" y="213"/>
                    </a:lnTo>
                    <a:lnTo>
                      <a:pt x="539" y="221"/>
                    </a:lnTo>
                    <a:lnTo>
                      <a:pt x="547" y="221"/>
                    </a:lnTo>
                    <a:lnTo>
                      <a:pt x="522" y="221"/>
                    </a:lnTo>
                    <a:lnTo>
                      <a:pt x="506" y="213"/>
                    </a:lnTo>
                    <a:lnTo>
                      <a:pt x="490" y="213"/>
                    </a:lnTo>
                    <a:lnTo>
                      <a:pt x="482" y="213"/>
                    </a:lnTo>
                    <a:lnTo>
                      <a:pt x="465" y="213"/>
                    </a:lnTo>
                    <a:lnTo>
                      <a:pt x="449" y="205"/>
                    </a:lnTo>
                    <a:lnTo>
                      <a:pt x="441" y="205"/>
                    </a:lnTo>
                    <a:lnTo>
                      <a:pt x="433" y="196"/>
                    </a:lnTo>
                    <a:lnTo>
                      <a:pt x="424" y="196"/>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7" name="Freeform 114"/>
              <p:cNvSpPr>
                <a:spLocks noChangeArrowheads="1"/>
              </p:cNvSpPr>
              <p:nvPr/>
            </p:nvSpPr>
            <p:spPr bwMode="auto">
              <a:xfrm>
                <a:off x="2625" y="1522"/>
                <a:ext cx="96" cy="25"/>
              </a:xfrm>
              <a:custGeom>
                <a:avLst/>
                <a:gdLst>
                  <a:gd name="T0" fmla="*/ 14 w 261"/>
                  <a:gd name="T1" fmla="*/ 1 h 73"/>
                  <a:gd name="T2" fmla="*/ 18 w 261"/>
                  <a:gd name="T3" fmla="*/ 1 h 73"/>
                  <a:gd name="T4" fmla="*/ 18 w 261"/>
                  <a:gd name="T5" fmla="*/ 2 h 73"/>
                  <a:gd name="T6" fmla="*/ 19 w 261"/>
                  <a:gd name="T7" fmla="*/ 1 h 73"/>
                  <a:gd name="T8" fmla="*/ 21 w 261"/>
                  <a:gd name="T9" fmla="*/ 1 h 73"/>
                  <a:gd name="T10" fmla="*/ 22 w 261"/>
                  <a:gd name="T11" fmla="*/ 0 h 73"/>
                  <a:gd name="T12" fmla="*/ 23 w 261"/>
                  <a:gd name="T13" fmla="*/ 2 h 73"/>
                  <a:gd name="T14" fmla="*/ 24 w 261"/>
                  <a:gd name="T15" fmla="*/ 2 h 73"/>
                  <a:gd name="T16" fmla="*/ 25 w 261"/>
                  <a:gd name="T17" fmla="*/ 0 h 73"/>
                  <a:gd name="T18" fmla="*/ 28 w 261"/>
                  <a:gd name="T19" fmla="*/ 0 h 73"/>
                  <a:gd name="T20" fmla="*/ 30 w 261"/>
                  <a:gd name="T21" fmla="*/ 1 h 73"/>
                  <a:gd name="T22" fmla="*/ 30 w 261"/>
                  <a:gd name="T23" fmla="*/ 3 h 73"/>
                  <a:gd name="T24" fmla="*/ 30 w 261"/>
                  <a:gd name="T25" fmla="*/ 5 h 73"/>
                  <a:gd name="T26" fmla="*/ 33 w 261"/>
                  <a:gd name="T27" fmla="*/ 5 h 73"/>
                  <a:gd name="T28" fmla="*/ 35 w 261"/>
                  <a:gd name="T29" fmla="*/ 6 h 73"/>
                  <a:gd name="T30" fmla="*/ 34 w 261"/>
                  <a:gd name="T31" fmla="*/ 7 h 73"/>
                  <a:gd name="T32" fmla="*/ 32 w 261"/>
                  <a:gd name="T33" fmla="*/ 6 h 73"/>
                  <a:gd name="T34" fmla="*/ 31 w 261"/>
                  <a:gd name="T35" fmla="*/ 7 h 73"/>
                  <a:gd name="T36" fmla="*/ 30 w 261"/>
                  <a:gd name="T37" fmla="*/ 8 h 73"/>
                  <a:gd name="T38" fmla="*/ 32 w 261"/>
                  <a:gd name="T39" fmla="*/ 7 h 73"/>
                  <a:gd name="T40" fmla="*/ 32 w 261"/>
                  <a:gd name="T41" fmla="*/ 8 h 73"/>
                  <a:gd name="T42" fmla="*/ 29 w 261"/>
                  <a:gd name="T43" fmla="*/ 9 h 73"/>
                  <a:gd name="T44" fmla="*/ 26 w 261"/>
                  <a:gd name="T45" fmla="*/ 8 h 73"/>
                  <a:gd name="T46" fmla="*/ 23 w 261"/>
                  <a:gd name="T47" fmla="*/ 8 h 73"/>
                  <a:gd name="T48" fmla="*/ 21 w 261"/>
                  <a:gd name="T49" fmla="*/ 7 h 73"/>
                  <a:gd name="T50" fmla="*/ 19 w 261"/>
                  <a:gd name="T51" fmla="*/ 8 h 73"/>
                  <a:gd name="T52" fmla="*/ 17 w 261"/>
                  <a:gd name="T53" fmla="*/ 8 h 73"/>
                  <a:gd name="T54" fmla="*/ 12 w 261"/>
                  <a:gd name="T55" fmla="*/ 9 h 73"/>
                  <a:gd name="T56" fmla="*/ 9 w 261"/>
                  <a:gd name="T57" fmla="*/ 9 h 73"/>
                  <a:gd name="T58" fmla="*/ 6 w 261"/>
                  <a:gd name="T59" fmla="*/ 9 h 73"/>
                  <a:gd name="T60" fmla="*/ 6 w 261"/>
                  <a:gd name="T61" fmla="*/ 8 h 73"/>
                  <a:gd name="T62" fmla="*/ 1 w 261"/>
                  <a:gd name="T63" fmla="*/ 7 h 73"/>
                  <a:gd name="T64" fmla="*/ 0 w 261"/>
                  <a:gd name="T65" fmla="*/ 6 h 73"/>
                  <a:gd name="T66" fmla="*/ 2 w 261"/>
                  <a:gd name="T67" fmla="*/ 6 h 73"/>
                  <a:gd name="T68" fmla="*/ 4 w 261"/>
                  <a:gd name="T69" fmla="*/ 6 h 73"/>
                  <a:gd name="T70" fmla="*/ 7 w 261"/>
                  <a:gd name="T71" fmla="*/ 6 h 73"/>
                  <a:gd name="T72" fmla="*/ 10 w 261"/>
                  <a:gd name="T73" fmla="*/ 6 h 73"/>
                  <a:gd name="T74" fmla="*/ 12 w 261"/>
                  <a:gd name="T75" fmla="*/ 6 h 73"/>
                  <a:gd name="T76" fmla="*/ 12 w 261"/>
                  <a:gd name="T77" fmla="*/ 5 h 73"/>
                  <a:gd name="T78" fmla="*/ 10 w 261"/>
                  <a:gd name="T79" fmla="*/ 5 h 73"/>
                  <a:gd name="T80" fmla="*/ 4 w 261"/>
                  <a:gd name="T81" fmla="*/ 5 h 73"/>
                  <a:gd name="T82" fmla="*/ 2 w 261"/>
                  <a:gd name="T83" fmla="*/ 5 h 73"/>
                  <a:gd name="T84" fmla="*/ 1 w 261"/>
                  <a:gd name="T85" fmla="*/ 4 h 73"/>
                  <a:gd name="T86" fmla="*/ 3 w 261"/>
                  <a:gd name="T87" fmla="*/ 4 h 73"/>
                  <a:gd name="T88" fmla="*/ 7 w 261"/>
                  <a:gd name="T89" fmla="*/ 4 h 73"/>
                  <a:gd name="T90" fmla="*/ 6 w 261"/>
                  <a:gd name="T91" fmla="*/ 3 h 73"/>
                  <a:gd name="T92" fmla="*/ 3 w 261"/>
                  <a:gd name="T93" fmla="*/ 3 h 73"/>
                  <a:gd name="T94" fmla="*/ 3 w 261"/>
                  <a:gd name="T95" fmla="*/ 2 h 73"/>
                  <a:gd name="T96" fmla="*/ 9 w 261"/>
                  <a:gd name="T97" fmla="*/ 1 h 73"/>
                  <a:gd name="T98" fmla="*/ 11 w 261"/>
                  <a:gd name="T99" fmla="*/ 0 h 73"/>
                  <a:gd name="T100" fmla="*/ 14 w 261"/>
                  <a:gd name="T101" fmla="*/ 0 h 73"/>
                  <a:gd name="T102" fmla="*/ 14 w 261"/>
                  <a:gd name="T103" fmla="*/ 0 h 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1" h="73">
                    <a:moveTo>
                      <a:pt x="98" y="8"/>
                    </a:moveTo>
                    <a:lnTo>
                      <a:pt x="106" y="8"/>
                    </a:lnTo>
                    <a:lnTo>
                      <a:pt x="122" y="0"/>
                    </a:lnTo>
                    <a:lnTo>
                      <a:pt x="130" y="8"/>
                    </a:lnTo>
                    <a:lnTo>
                      <a:pt x="138" y="8"/>
                    </a:lnTo>
                    <a:lnTo>
                      <a:pt x="130" y="16"/>
                    </a:lnTo>
                    <a:lnTo>
                      <a:pt x="130" y="8"/>
                    </a:lnTo>
                    <a:lnTo>
                      <a:pt x="138" y="8"/>
                    </a:lnTo>
                    <a:lnTo>
                      <a:pt x="147" y="8"/>
                    </a:lnTo>
                    <a:lnTo>
                      <a:pt x="155" y="8"/>
                    </a:lnTo>
                    <a:lnTo>
                      <a:pt x="155" y="0"/>
                    </a:lnTo>
                    <a:lnTo>
                      <a:pt x="163" y="0"/>
                    </a:lnTo>
                    <a:lnTo>
                      <a:pt x="171" y="8"/>
                    </a:lnTo>
                    <a:lnTo>
                      <a:pt x="171" y="16"/>
                    </a:lnTo>
                    <a:lnTo>
                      <a:pt x="171" y="24"/>
                    </a:lnTo>
                    <a:lnTo>
                      <a:pt x="179" y="16"/>
                    </a:lnTo>
                    <a:lnTo>
                      <a:pt x="187" y="8"/>
                    </a:lnTo>
                    <a:lnTo>
                      <a:pt x="187" y="0"/>
                    </a:lnTo>
                    <a:lnTo>
                      <a:pt x="196" y="0"/>
                    </a:lnTo>
                    <a:lnTo>
                      <a:pt x="204" y="0"/>
                    </a:lnTo>
                    <a:lnTo>
                      <a:pt x="212" y="0"/>
                    </a:lnTo>
                    <a:lnTo>
                      <a:pt x="220" y="8"/>
                    </a:lnTo>
                    <a:lnTo>
                      <a:pt x="220" y="16"/>
                    </a:lnTo>
                    <a:lnTo>
                      <a:pt x="220" y="24"/>
                    </a:lnTo>
                    <a:lnTo>
                      <a:pt x="212" y="32"/>
                    </a:lnTo>
                    <a:lnTo>
                      <a:pt x="220" y="40"/>
                    </a:lnTo>
                    <a:lnTo>
                      <a:pt x="228" y="40"/>
                    </a:lnTo>
                    <a:lnTo>
                      <a:pt x="245" y="40"/>
                    </a:lnTo>
                    <a:lnTo>
                      <a:pt x="253" y="49"/>
                    </a:lnTo>
                    <a:lnTo>
                      <a:pt x="261" y="49"/>
                    </a:lnTo>
                    <a:lnTo>
                      <a:pt x="261" y="57"/>
                    </a:lnTo>
                    <a:lnTo>
                      <a:pt x="253" y="57"/>
                    </a:lnTo>
                    <a:lnTo>
                      <a:pt x="245" y="57"/>
                    </a:lnTo>
                    <a:lnTo>
                      <a:pt x="236" y="49"/>
                    </a:lnTo>
                    <a:lnTo>
                      <a:pt x="236" y="57"/>
                    </a:lnTo>
                    <a:lnTo>
                      <a:pt x="228" y="57"/>
                    </a:lnTo>
                    <a:lnTo>
                      <a:pt x="220" y="57"/>
                    </a:lnTo>
                    <a:lnTo>
                      <a:pt x="220" y="65"/>
                    </a:lnTo>
                    <a:lnTo>
                      <a:pt x="228" y="57"/>
                    </a:lnTo>
                    <a:lnTo>
                      <a:pt x="236" y="57"/>
                    </a:lnTo>
                    <a:lnTo>
                      <a:pt x="245" y="65"/>
                    </a:lnTo>
                    <a:lnTo>
                      <a:pt x="236" y="65"/>
                    </a:lnTo>
                    <a:lnTo>
                      <a:pt x="228" y="65"/>
                    </a:lnTo>
                    <a:lnTo>
                      <a:pt x="212" y="73"/>
                    </a:lnTo>
                    <a:lnTo>
                      <a:pt x="204" y="73"/>
                    </a:lnTo>
                    <a:lnTo>
                      <a:pt x="196" y="65"/>
                    </a:lnTo>
                    <a:lnTo>
                      <a:pt x="187" y="65"/>
                    </a:lnTo>
                    <a:lnTo>
                      <a:pt x="171" y="65"/>
                    </a:lnTo>
                    <a:lnTo>
                      <a:pt x="163" y="57"/>
                    </a:lnTo>
                    <a:lnTo>
                      <a:pt x="155" y="57"/>
                    </a:lnTo>
                    <a:lnTo>
                      <a:pt x="155" y="65"/>
                    </a:lnTo>
                    <a:lnTo>
                      <a:pt x="138" y="65"/>
                    </a:lnTo>
                    <a:lnTo>
                      <a:pt x="130" y="65"/>
                    </a:lnTo>
                    <a:lnTo>
                      <a:pt x="122" y="65"/>
                    </a:lnTo>
                    <a:lnTo>
                      <a:pt x="106" y="73"/>
                    </a:lnTo>
                    <a:lnTo>
                      <a:pt x="89" y="73"/>
                    </a:lnTo>
                    <a:lnTo>
                      <a:pt x="73" y="73"/>
                    </a:lnTo>
                    <a:lnTo>
                      <a:pt x="65" y="73"/>
                    </a:lnTo>
                    <a:lnTo>
                      <a:pt x="49" y="73"/>
                    </a:lnTo>
                    <a:lnTo>
                      <a:pt x="40" y="73"/>
                    </a:lnTo>
                    <a:lnTo>
                      <a:pt x="32" y="73"/>
                    </a:lnTo>
                    <a:lnTo>
                      <a:pt x="40" y="65"/>
                    </a:lnTo>
                    <a:lnTo>
                      <a:pt x="16" y="65"/>
                    </a:lnTo>
                    <a:lnTo>
                      <a:pt x="8" y="57"/>
                    </a:lnTo>
                    <a:lnTo>
                      <a:pt x="0" y="57"/>
                    </a:lnTo>
                    <a:lnTo>
                      <a:pt x="0" y="49"/>
                    </a:lnTo>
                    <a:lnTo>
                      <a:pt x="8" y="49"/>
                    </a:lnTo>
                    <a:lnTo>
                      <a:pt x="16" y="49"/>
                    </a:lnTo>
                    <a:lnTo>
                      <a:pt x="24" y="49"/>
                    </a:lnTo>
                    <a:lnTo>
                      <a:pt x="32" y="49"/>
                    </a:lnTo>
                    <a:lnTo>
                      <a:pt x="40" y="49"/>
                    </a:lnTo>
                    <a:lnTo>
                      <a:pt x="49" y="49"/>
                    </a:lnTo>
                    <a:lnTo>
                      <a:pt x="57" y="49"/>
                    </a:lnTo>
                    <a:lnTo>
                      <a:pt x="73" y="49"/>
                    </a:lnTo>
                    <a:lnTo>
                      <a:pt x="81" y="49"/>
                    </a:lnTo>
                    <a:lnTo>
                      <a:pt x="89" y="49"/>
                    </a:lnTo>
                    <a:lnTo>
                      <a:pt x="98" y="40"/>
                    </a:lnTo>
                    <a:lnTo>
                      <a:pt x="89" y="40"/>
                    </a:lnTo>
                    <a:lnTo>
                      <a:pt x="81" y="40"/>
                    </a:lnTo>
                    <a:lnTo>
                      <a:pt x="73" y="40"/>
                    </a:lnTo>
                    <a:lnTo>
                      <a:pt x="40" y="40"/>
                    </a:lnTo>
                    <a:lnTo>
                      <a:pt x="32" y="40"/>
                    </a:lnTo>
                    <a:lnTo>
                      <a:pt x="24" y="40"/>
                    </a:lnTo>
                    <a:lnTo>
                      <a:pt x="16" y="40"/>
                    </a:lnTo>
                    <a:lnTo>
                      <a:pt x="8" y="40"/>
                    </a:lnTo>
                    <a:lnTo>
                      <a:pt x="8" y="32"/>
                    </a:lnTo>
                    <a:lnTo>
                      <a:pt x="16" y="32"/>
                    </a:lnTo>
                    <a:lnTo>
                      <a:pt x="24" y="32"/>
                    </a:lnTo>
                    <a:lnTo>
                      <a:pt x="32" y="32"/>
                    </a:lnTo>
                    <a:lnTo>
                      <a:pt x="49" y="32"/>
                    </a:lnTo>
                    <a:lnTo>
                      <a:pt x="57" y="24"/>
                    </a:lnTo>
                    <a:lnTo>
                      <a:pt x="40" y="24"/>
                    </a:lnTo>
                    <a:lnTo>
                      <a:pt x="32" y="24"/>
                    </a:lnTo>
                    <a:lnTo>
                      <a:pt x="24" y="24"/>
                    </a:lnTo>
                    <a:lnTo>
                      <a:pt x="16" y="16"/>
                    </a:lnTo>
                    <a:lnTo>
                      <a:pt x="24" y="16"/>
                    </a:lnTo>
                    <a:lnTo>
                      <a:pt x="40" y="8"/>
                    </a:lnTo>
                    <a:lnTo>
                      <a:pt x="65" y="8"/>
                    </a:lnTo>
                    <a:lnTo>
                      <a:pt x="73" y="0"/>
                    </a:lnTo>
                    <a:lnTo>
                      <a:pt x="81" y="0"/>
                    </a:lnTo>
                    <a:lnTo>
                      <a:pt x="98" y="0"/>
                    </a:lnTo>
                    <a:lnTo>
                      <a:pt x="106" y="0"/>
                    </a:lnTo>
                    <a:lnTo>
                      <a:pt x="114" y="0"/>
                    </a:lnTo>
                    <a:lnTo>
                      <a:pt x="106" y="0"/>
                    </a:lnTo>
                    <a:lnTo>
                      <a:pt x="98" y="8"/>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8" name="Freeform 115"/>
              <p:cNvSpPr>
                <a:spLocks noChangeArrowheads="1"/>
              </p:cNvSpPr>
              <p:nvPr/>
            </p:nvSpPr>
            <p:spPr bwMode="auto">
              <a:xfrm>
                <a:off x="2878" y="1549"/>
                <a:ext cx="15" cy="6"/>
              </a:xfrm>
              <a:custGeom>
                <a:avLst/>
                <a:gdLst>
                  <a:gd name="T0" fmla="*/ 3 w 40"/>
                  <a:gd name="T1" fmla="*/ 2 h 17"/>
                  <a:gd name="T2" fmla="*/ 1 w 40"/>
                  <a:gd name="T3" fmla="*/ 2 h 17"/>
                  <a:gd name="T4" fmla="*/ 0 w 40"/>
                  <a:gd name="T5" fmla="*/ 2 h 17"/>
                  <a:gd name="T6" fmla="*/ 0 w 40"/>
                  <a:gd name="T7" fmla="*/ 1 h 17"/>
                  <a:gd name="T8" fmla="*/ 0 w 40"/>
                  <a:gd name="T9" fmla="*/ 0 h 17"/>
                  <a:gd name="T10" fmla="*/ 1 w 40"/>
                  <a:gd name="T11" fmla="*/ 0 h 17"/>
                  <a:gd name="T12" fmla="*/ 2 w 40"/>
                  <a:gd name="T13" fmla="*/ 0 h 17"/>
                  <a:gd name="T14" fmla="*/ 3 w 40"/>
                  <a:gd name="T15" fmla="*/ 0 h 17"/>
                  <a:gd name="T16" fmla="*/ 5 w 40"/>
                  <a:gd name="T17" fmla="*/ 0 h 17"/>
                  <a:gd name="T18" fmla="*/ 5 w 40"/>
                  <a:gd name="T19" fmla="*/ 1 h 17"/>
                  <a:gd name="T20" fmla="*/ 6 w 40"/>
                  <a:gd name="T21" fmla="*/ 1 h 17"/>
                  <a:gd name="T22" fmla="*/ 6 w 40"/>
                  <a:gd name="T23" fmla="*/ 2 h 17"/>
                  <a:gd name="T24" fmla="*/ 5 w 40"/>
                  <a:gd name="T25" fmla="*/ 2 h 17"/>
                  <a:gd name="T26" fmla="*/ 3 w 40"/>
                  <a:gd name="T27" fmla="*/ 2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 h="17">
                    <a:moveTo>
                      <a:pt x="24" y="17"/>
                    </a:moveTo>
                    <a:lnTo>
                      <a:pt x="8" y="17"/>
                    </a:lnTo>
                    <a:lnTo>
                      <a:pt x="0" y="17"/>
                    </a:lnTo>
                    <a:lnTo>
                      <a:pt x="0" y="8"/>
                    </a:lnTo>
                    <a:lnTo>
                      <a:pt x="0" y="0"/>
                    </a:lnTo>
                    <a:lnTo>
                      <a:pt x="8" y="0"/>
                    </a:lnTo>
                    <a:lnTo>
                      <a:pt x="16" y="0"/>
                    </a:lnTo>
                    <a:lnTo>
                      <a:pt x="24" y="0"/>
                    </a:lnTo>
                    <a:lnTo>
                      <a:pt x="32" y="0"/>
                    </a:lnTo>
                    <a:lnTo>
                      <a:pt x="32" y="8"/>
                    </a:lnTo>
                    <a:lnTo>
                      <a:pt x="40" y="8"/>
                    </a:lnTo>
                    <a:lnTo>
                      <a:pt x="40" y="17"/>
                    </a:lnTo>
                    <a:lnTo>
                      <a:pt x="32" y="17"/>
                    </a:lnTo>
                    <a:lnTo>
                      <a:pt x="24" y="17"/>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799" name="Rectangle 116"/>
              <p:cNvSpPr>
                <a:spLocks noChangeArrowheads="1"/>
              </p:cNvSpPr>
              <p:nvPr/>
            </p:nvSpPr>
            <p:spPr bwMode="auto">
              <a:xfrm>
                <a:off x="3238" y="1575"/>
                <a:ext cx="3" cy="1"/>
              </a:xfrm>
              <a:prstGeom prst="rect">
                <a:avLst/>
              </a:prstGeom>
              <a:solidFill>
                <a:srgbClr val="CEFE87"/>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28800" name="Freeform 117"/>
              <p:cNvSpPr>
                <a:spLocks noChangeArrowheads="1"/>
              </p:cNvSpPr>
              <p:nvPr/>
            </p:nvSpPr>
            <p:spPr bwMode="auto">
              <a:xfrm>
                <a:off x="3238" y="1575"/>
                <a:ext cx="6" cy="3"/>
              </a:xfrm>
              <a:custGeom>
                <a:avLst/>
                <a:gdLst>
                  <a:gd name="T0" fmla="*/ 0 w 16"/>
                  <a:gd name="T1" fmla="*/ 0 h 8"/>
                  <a:gd name="T2" fmla="*/ 0 w 16"/>
                  <a:gd name="T3" fmla="*/ 0 h 8"/>
                  <a:gd name="T4" fmla="*/ 2 w 16"/>
                  <a:gd name="T5" fmla="*/ 1 h 8"/>
                  <a:gd name="T6" fmla="*/ 2 w 16"/>
                  <a:gd name="T7" fmla="*/ 1 h 8"/>
                  <a:gd name="T8" fmla="*/ 0 w 1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
                    <a:moveTo>
                      <a:pt x="0" y="0"/>
                    </a:moveTo>
                    <a:lnTo>
                      <a:pt x="0" y="0"/>
                    </a:lnTo>
                    <a:lnTo>
                      <a:pt x="16" y="8"/>
                    </a:lnTo>
                    <a:lnTo>
                      <a:pt x="0" y="0"/>
                    </a:lnTo>
                    <a:close/>
                  </a:path>
                </a:pathLst>
              </a:custGeom>
              <a:solidFill>
                <a:srgbClr val="CEFE87"/>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01" name="Freeform 118"/>
              <p:cNvSpPr>
                <a:spLocks noChangeArrowheads="1"/>
              </p:cNvSpPr>
              <p:nvPr/>
            </p:nvSpPr>
            <p:spPr bwMode="auto">
              <a:xfrm>
                <a:off x="3244" y="1577"/>
                <a:ext cx="3" cy="3"/>
              </a:xfrm>
              <a:custGeom>
                <a:avLst/>
                <a:gdLst>
                  <a:gd name="T0" fmla="*/ 0 w 8"/>
                  <a:gd name="T1" fmla="*/ 0 h 8"/>
                  <a:gd name="T2" fmla="*/ 0 w 8"/>
                  <a:gd name="T3" fmla="*/ 0 h 8"/>
                  <a:gd name="T4" fmla="*/ 1 w 8"/>
                  <a:gd name="T5" fmla="*/ 1 h 8"/>
                  <a:gd name="T6" fmla="*/ 1 w 8"/>
                  <a:gd name="T7" fmla="*/ 1 h 8"/>
                  <a:gd name="T8" fmla="*/ 0 w 8"/>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0" y="0"/>
                    </a:moveTo>
                    <a:lnTo>
                      <a:pt x="0" y="0"/>
                    </a:lnTo>
                    <a:lnTo>
                      <a:pt x="8" y="8"/>
                    </a:lnTo>
                    <a:lnTo>
                      <a:pt x="0" y="0"/>
                    </a:lnTo>
                    <a:close/>
                  </a:path>
                </a:pathLst>
              </a:custGeom>
              <a:solidFill>
                <a:srgbClr val="CEFE87"/>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02" name="Rectangle 119"/>
              <p:cNvSpPr>
                <a:spLocks noChangeArrowheads="1"/>
              </p:cNvSpPr>
              <p:nvPr/>
            </p:nvSpPr>
            <p:spPr bwMode="auto">
              <a:xfrm>
                <a:off x="3247" y="1580"/>
                <a:ext cx="3" cy="1"/>
              </a:xfrm>
              <a:prstGeom prst="rect">
                <a:avLst/>
              </a:prstGeom>
              <a:solidFill>
                <a:srgbClr val="CEFE87"/>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28803" name="Rectangle 120"/>
              <p:cNvSpPr>
                <a:spLocks noChangeArrowheads="1"/>
              </p:cNvSpPr>
              <p:nvPr/>
            </p:nvSpPr>
            <p:spPr bwMode="auto">
              <a:xfrm>
                <a:off x="3253" y="1583"/>
                <a:ext cx="3" cy="1"/>
              </a:xfrm>
              <a:prstGeom prst="rect">
                <a:avLst/>
              </a:prstGeom>
              <a:solidFill>
                <a:srgbClr val="CEFE87"/>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28804" name="Freeform 121"/>
              <p:cNvSpPr>
                <a:spLocks noChangeArrowheads="1"/>
              </p:cNvSpPr>
              <p:nvPr/>
            </p:nvSpPr>
            <p:spPr bwMode="auto">
              <a:xfrm>
                <a:off x="3250" y="1580"/>
                <a:ext cx="3" cy="3"/>
              </a:xfrm>
              <a:custGeom>
                <a:avLst/>
                <a:gdLst>
                  <a:gd name="T0" fmla="*/ 0 w 8"/>
                  <a:gd name="T1" fmla="*/ 0 h 8"/>
                  <a:gd name="T2" fmla="*/ 0 w 8"/>
                  <a:gd name="T3" fmla="*/ 0 h 8"/>
                  <a:gd name="T4" fmla="*/ 1 w 8"/>
                  <a:gd name="T5" fmla="*/ 1 h 8"/>
                  <a:gd name="T6" fmla="*/ 1 w 8"/>
                  <a:gd name="T7" fmla="*/ 1 h 8"/>
                  <a:gd name="T8" fmla="*/ 0 w 8"/>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0" y="0"/>
                    </a:moveTo>
                    <a:lnTo>
                      <a:pt x="0" y="0"/>
                    </a:lnTo>
                    <a:lnTo>
                      <a:pt x="8" y="8"/>
                    </a:lnTo>
                    <a:lnTo>
                      <a:pt x="0" y="0"/>
                    </a:lnTo>
                    <a:close/>
                  </a:path>
                </a:pathLst>
              </a:custGeom>
              <a:solidFill>
                <a:srgbClr val="CEFE87"/>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05" name="Rectangle 122"/>
              <p:cNvSpPr>
                <a:spLocks noChangeArrowheads="1"/>
              </p:cNvSpPr>
              <p:nvPr/>
            </p:nvSpPr>
            <p:spPr bwMode="auto">
              <a:xfrm>
                <a:off x="3253" y="1583"/>
                <a:ext cx="3" cy="1"/>
              </a:xfrm>
              <a:prstGeom prst="rect">
                <a:avLst/>
              </a:prstGeom>
              <a:solidFill>
                <a:srgbClr val="CEFE87"/>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28806" name="Freeform 123"/>
              <p:cNvSpPr>
                <a:spLocks noChangeArrowheads="1"/>
              </p:cNvSpPr>
              <p:nvPr/>
            </p:nvSpPr>
            <p:spPr bwMode="auto">
              <a:xfrm>
                <a:off x="2162" y="1480"/>
                <a:ext cx="1202" cy="195"/>
              </a:xfrm>
              <a:custGeom>
                <a:avLst/>
                <a:gdLst>
                  <a:gd name="T0" fmla="*/ 431 w 3267"/>
                  <a:gd name="T1" fmla="*/ 48 h 572"/>
                  <a:gd name="T2" fmla="*/ 426 w 3267"/>
                  <a:gd name="T3" fmla="*/ 46 h 572"/>
                  <a:gd name="T4" fmla="*/ 416 w 3267"/>
                  <a:gd name="T5" fmla="*/ 41 h 572"/>
                  <a:gd name="T6" fmla="*/ 405 w 3267"/>
                  <a:gd name="T7" fmla="*/ 36 h 572"/>
                  <a:gd name="T8" fmla="*/ 383 w 3267"/>
                  <a:gd name="T9" fmla="*/ 28 h 572"/>
                  <a:gd name="T10" fmla="*/ 357 w 3267"/>
                  <a:gd name="T11" fmla="*/ 19 h 572"/>
                  <a:gd name="T12" fmla="*/ 345 w 3267"/>
                  <a:gd name="T13" fmla="*/ 15 h 572"/>
                  <a:gd name="T14" fmla="*/ 359 w 3267"/>
                  <a:gd name="T15" fmla="*/ 19 h 572"/>
                  <a:gd name="T16" fmla="*/ 368 w 3267"/>
                  <a:gd name="T17" fmla="*/ 22 h 572"/>
                  <a:gd name="T18" fmla="*/ 348 w 3267"/>
                  <a:gd name="T19" fmla="*/ 16 h 572"/>
                  <a:gd name="T20" fmla="*/ 339 w 3267"/>
                  <a:gd name="T21" fmla="*/ 14 h 572"/>
                  <a:gd name="T22" fmla="*/ 317 w 3267"/>
                  <a:gd name="T23" fmla="*/ 9 h 572"/>
                  <a:gd name="T24" fmla="*/ 311 w 3267"/>
                  <a:gd name="T25" fmla="*/ 7 h 572"/>
                  <a:gd name="T26" fmla="*/ 293 w 3267"/>
                  <a:gd name="T27" fmla="*/ 5 h 572"/>
                  <a:gd name="T28" fmla="*/ 283 w 3267"/>
                  <a:gd name="T29" fmla="*/ 3 h 572"/>
                  <a:gd name="T30" fmla="*/ 266 w 3267"/>
                  <a:gd name="T31" fmla="*/ 2 h 572"/>
                  <a:gd name="T32" fmla="*/ 286 w 3267"/>
                  <a:gd name="T33" fmla="*/ 4 h 572"/>
                  <a:gd name="T34" fmla="*/ 266 w 3267"/>
                  <a:gd name="T35" fmla="*/ 2 h 572"/>
                  <a:gd name="T36" fmla="*/ 264 w 3267"/>
                  <a:gd name="T37" fmla="*/ 2 h 572"/>
                  <a:gd name="T38" fmla="*/ 260 w 3267"/>
                  <a:gd name="T39" fmla="*/ 1 h 572"/>
                  <a:gd name="T40" fmla="*/ 247 w 3267"/>
                  <a:gd name="T41" fmla="*/ 1 h 572"/>
                  <a:gd name="T42" fmla="*/ 240 w 3267"/>
                  <a:gd name="T43" fmla="*/ 0 h 572"/>
                  <a:gd name="T44" fmla="*/ 222 w 3267"/>
                  <a:gd name="T45" fmla="*/ 0 h 572"/>
                  <a:gd name="T46" fmla="*/ 209 w 3267"/>
                  <a:gd name="T47" fmla="*/ 1 h 572"/>
                  <a:gd name="T48" fmla="*/ 194 w 3267"/>
                  <a:gd name="T49" fmla="*/ 2 h 572"/>
                  <a:gd name="T50" fmla="*/ 190 w 3267"/>
                  <a:gd name="T51" fmla="*/ 2 h 572"/>
                  <a:gd name="T52" fmla="*/ 175 w 3267"/>
                  <a:gd name="T53" fmla="*/ 4 h 572"/>
                  <a:gd name="T54" fmla="*/ 158 w 3267"/>
                  <a:gd name="T55" fmla="*/ 6 h 572"/>
                  <a:gd name="T56" fmla="*/ 141 w 3267"/>
                  <a:gd name="T57" fmla="*/ 10 h 572"/>
                  <a:gd name="T58" fmla="*/ 135 w 3267"/>
                  <a:gd name="T59" fmla="*/ 11 h 572"/>
                  <a:gd name="T60" fmla="*/ 120 w 3267"/>
                  <a:gd name="T61" fmla="*/ 14 h 572"/>
                  <a:gd name="T62" fmla="*/ 102 w 3267"/>
                  <a:gd name="T63" fmla="*/ 19 h 572"/>
                  <a:gd name="T64" fmla="*/ 99 w 3267"/>
                  <a:gd name="T65" fmla="*/ 20 h 572"/>
                  <a:gd name="T66" fmla="*/ 66 w 3267"/>
                  <a:gd name="T67" fmla="*/ 32 h 572"/>
                  <a:gd name="T68" fmla="*/ 56 w 3267"/>
                  <a:gd name="T69" fmla="*/ 36 h 572"/>
                  <a:gd name="T70" fmla="*/ 47 w 3267"/>
                  <a:gd name="T71" fmla="*/ 40 h 572"/>
                  <a:gd name="T72" fmla="*/ 44 w 3267"/>
                  <a:gd name="T73" fmla="*/ 42 h 572"/>
                  <a:gd name="T74" fmla="*/ 32 w 3267"/>
                  <a:gd name="T75" fmla="*/ 47 h 572"/>
                  <a:gd name="T76" fmla="*/ 17 w 3267"/>
                  <a:gd name="T77" fmla="*/ 56 h 572"/>
                  <a:gd name="T78" fmla="*/ 2 w 3267"/>
                  <a:gd name="T79" fmla="*/ 64 h 572"/>
                  <a:gd name="T80" fmla="*/ 35 w 3267"/>
                  <a:gd name="T81" fmla="*/ 46 h 572"/>
                  <a:gd name="T82" fmla="*/ 52 w 3267"/>
                  <a:gd name="T83" fmla="*/ 38 h 572"/>
                  <a:gd name="T84" fmla="*/ 55 w 3267"/>
                  <a:gd name="T85" fmla="*/ 37 h 572"/>
                  <a:gd name="T86" fmla="*/ 50 w 3267"/>
                  <a:gd name="T87" fmla="*/ 39 h 572"/>
                  <a:gd name="T88" fmla="*/ 55 w 3267"/>
                  <a:gd name="T89" fmla="*/ 36 h 572"/>
                  <a:gd name="T90" fmla="*/ 62 w 3267"/>
                  <a:gd name="T91" fmla="*/ 33 h 572"/>
                  <a:gd name="T92" fmla="*/ 45 w 3267"/>
                  <a:gd name="T93" fmla="*/ 41 h 572"/>
                  <a:gd name="T94" fmla="*/ 20 w 3267"/>
                  <a:gd name="T95" fmla="*/ 54 h 572"/>
                  <a:gd name="T96" fmla="*/ 0 w 3267"/>
                  <a:gd name="T97" fmla="*/ 66 h 572"/>
                  <a:gd name="T98" fmla="*/ 11 w 3267"/>
                  <a:gd name="T99" fmla="*/ 60 h 572"/>
                  <a:gd name="T100" fmla="*/ 22 w 3267"/>
                  <a:gd name="T101" fmla="*/ 52 h 572"/>
                  <a:gd name="T102" fmla="*/ 52 w 3267"/>
                  <a:gd name="T103" fmla="*/ 38 h 572"/>
                  <a:gd name="T104" fmla="*/ 93 w 3267"/>
                  <a:gd name="T105" fmla="*/ 22 h 572"/>
                  <a:gd name="T106" fmla="*/ 96 w 3267"/>
                  <a:gd name="T107" fmla="*/ 21 h 572"/>
                  <a:gd name="T108" fmla="*/ 124 w 3267"/>
                  <a:gd name="T109" fmla="*/ 13 h 572"/>
                  <a:gd name="T110" fmla="*/ 166 w 3267"/>
                  <a:gd name="T111" fmla="*/ 5 h 572"/>
                  <a:gd name="T112" fmla="*/ 191 w 3267"/>
                  <a:gd name="T113" fmla="*/ 2 h 572"/>
                  <a:gd name="T114" fmla="*/ 232 w 3267"/>
                  <a:gd name="T115" fmla="*/ 0 h 572"/>
                  <a:gd name="T116" fmla="*/ 260 w 3267"/>
                  <a:gd name="T117" fmla="*/ 1 h 572"/>
                  <a:gd name="T118" fmla="*/ 282 w 3267"/>
                  <a:gd name="T119" fmla="*/ 3 h 5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67" h="572">
                    <a:moveTo>
                      <a:pt x="3267" y="474"/>
                    </a:moveTo>
                    <a:lnTo>
                      <a:pt x="3258" y="466"/>
                    </a:lnTo>
                    <a:lnTo>
                      <a:pt x="3250" y="466"/>
                    </a:lnTo>
                    <a:lnTo>
                      <a:pt x="3250" y="457"/>
                    </a:lnTo>
                    <a:lnTo>
                      <a:pt x="3242" y="457"/>
                    </a:lnTo>
                    <a:lnTo>
                      <a:pt x="3234" y="457"/>
                    </a:lnTo>
                    <a:lnTo>
                      <a:pt x="3234" y="449"/>
                    </a:lnTo>
                    <a:lnTo>
                      <a:pt x="3226" y="449"/>
                    </a:lnTo>
                    <a:lnTo>
                      <a:pt x="3226" y="441"/>
                    </a:lnTo>
                    <a:lnTo>
                      <a:pt x="3218" y="441"/>
                    </a:lnTo>
                    <a:lnTo>
                      <a:pt x="3226" y="441"/>
                    </a:lnTo>
                    <a:lnTo>
                      <a:pt x="3218" y="441"/>
                    </a:lnTo>
                    <a:lnTo>
                      <a:pt x="3209" y="433"/>
                    </a:lnTo>
                    <a:lnTo>
                      <a:pt x="3201" y="433"/>
                    </a:lnTo>
                    <a:lnTo>
                      <a:pt x="3193" y="425"/>
                    </a:lnTo>
                    <a:lnTo>
                      <a:pt x="3185" y="425"/>
                    </a:lnTo>
                    <a:lnTo>
                      <a:pt x="3185" y="417"/>
                    </a:lnTo>
                    <a:lnTo>
                      <a:pt x="3177" y="417"/>
                    </a:lnTo>
                    <a:lnTo>
                      <a:pt x="3169" y="408"/>
                    </a:lnTo>
                    <a:lnTo>
                      <a:pt x="3169" y="417"/>
                    </a:lnTo>
                    <a:lnTo>
                      <a:pt x="3169" y="408"/>
                    </a:lnTo>
                    <a:lnTo>
                      <a:pt x="3160" y="408"/>
                    </a:lnTo>
                    <a:lnTo>
                      <a:pt x="3160" y="400"/>
                    </a:lnTo>
                    <a:lnTo>
                      <a:pt x="3152" y="400"/>
                    </a:lnTo>
                    <a:lnTo>
                      <a:pt x="3144" y="400"/>
                    </a:lnTo>
                    <a:lnTo>
                      <a:pt x="3144" y="392"/>
                    </a:lnTo>
                    <a:lnTo>
                      <a:pt x="3136" y="392"/>
                    </a:lnTo>
                    <a:lnTo>
                      <a:pt x="3144" y="392"/>
                    </a:lnTo>
                    <a:lnTo>
                      <a:pt x="3144" y="400"/>
                    </a:lnTo>
                    <a:lnTo>
                      <a:pt x="3144" y="392"/>
                    </a:lnTo>
                    <a:lnTo>
                      <a:pt x="3136" y="392"/>
                    </a:lnTo>
                    <a:lnTo>
                      <a:pt x="3144" y="392"/>
                    </a:lnTo>
                    <a:lnTo>
                      <a:pt x="3144" y="400"/>
                    </a:lnTo>
                    <a:lnTo>
                      <a:pt x="3144" y="392"/>
                    </a:lnTo>
                    <a:lnTo>
                      <a:pt x="3136" y="392"/>
                    </a:lnTo>
                    <a:lnTo>
                      <a:pt x="3144" y="392"/>
                    </a:lnTo>
                    <a:lnTo>
                      <a:pt x="3144" y="400"/>
                    </a:lnTo>
                    <a:lnTo>
                      <a:pt x="3144" y="392"/>
                    </a:lnTo>
                    <a:lnTo>
                      <a:pt x="3136" y="392"/>
                    </a:lnTo>
                    <a:lnTo>
                      <a:pt x="3128" y="392"/>
                    </a:lnTo>
                    <a:lnTo>
                      <a:pt x="3128" y="384"/>
                    </a:lnTo>
                    <a:lnTo>
                      <a:pt x="3120" y="384"/>
                    </a:lnTo>
                    <a:lnTo>
                      <a:pt x="3111" y="376"/>
                    </a:lnTo>
                    <a:lnTo>
                      <a:pt x="3103" y="376"/>
                    </a:lnTo>
                    <a:lnTo>
                      <a:pt x="3103" y="368"/>
                    </a:lnTo>
                    <a:lnTo>
                      <a:pt x="3095" y="368"/>
                    </a:lnTo>
                    <a:lnTo>
                      <a:pt x="3087" y="368"/>
                    </a:lnTo>
                    <a:lnTo>
                      <a:pt x="3087" y="359"/>
                    </a:lnTo>
                    <a:lnTo>
                      <a:pt x="3079" y="359"/>
                    </a:lnTo>
                    <a:lnTo>
                      <a:pt x="3071" y="359"/>
                    </a:lnTo>
                    <a:lnTo>
                      <a:pt x="3071" y="351"/>
                    </a:lnTo>
                    <a:lnTo>
                      <a:pt x="3062" y="351"/>
                    </a:lnTo>
                    <a:lnTo>
                      <a:pt x="3054" y="351"/>
                    </a:lnTo>
                    <a:lnTo>
                      <a:pt x="3054" y="343"/>
                    </a:lnTo>
                    <a:lnTo>
                      <a:pt x="3046" y="343"/>
                    </a:lnTo>
                    <a:lnTo>
                      <a:pt x="3038" y="335"/>
                    </a:lnTo>
                    <a:lnTo>
                      <a:pt x="3030" y="335"/>
                    </a:lnTo>
                    <a:lnTo>
                      <a:pt x="3030" y="327"/>
                    </a:lnTo>
                    <a:lnTo>
                      <a:pt x="3022" y="327"/>
                    </a:lnTo>
                    <a:lnTo>
                      <a:pt x="3013" y="327"/>
                    </a:lnTo>
                    <a:lnTo>
                      <a:pt x="3013" y="319"/>
                    </a:lnTo>
                    <a:lnTo>
                      <a:pt x="3005" y="319"/>
                    </a:lnTo>
                    <a:lnTo>
                      <a:pt x="2997" y="319"/>
                    </a:lnTo>
                    <a:lnTo>
                      <a:pt x="3005" y="319"/>
                    </a:lnTo>
                    <a:lnTo>
                      <a:pt x="2997" y="319"/>
                    </a:lnTo>
                    <a:lnTo>
                      <a:pt x="2989" y="310"/>
                    </a:lnTo>
                    <a:lnTo>
                      <a:pt x="2997" y="310"/>
                    </a:lnTo>
                    <a:lnTo>
                      <a:pt x="2989" y="310"/>
                    </a:lnTo>
                    <a:lnTo>
                      <a:pt x="2981" y="310"/>
                    </a:lnTo>
                    <a:lnTo>
                      <a:pt x="2981" y="302"/>
                    </a:lnTo>
                    <a:lnTo>
                      <a:pt x="2981" y="310"/>
                    </a:lnTo>
                    <a:lnTo>
                      <a:pt x="2981" y="302"/>
                    </a:lnTo>
                    <a:lnTo>
                      <a:pt x="2973" y="302"/>
                    </a:lnTo>
                    <a:lnTo>
                      <a:pt x="2964" y="302"/>
                    </a:lnTo>
                    <a:lnTo>
                      <a:pt x="2973" y="302"/>
                    </a:lnTo>
                    <a:lnTo>
                      <a:pt x="2964" y="302"/>
                    </a:lnTo>
                    <a:lnTo>
                      <a:pt x="2956" y="294"/>
                    </a:lnTo>
                    <a:lnTo>
                      <a:pt x="2948" y="294"/>
                    </a:lnTo>
                    <a:lnTo>
                      <a:pt x="2924" y="278"/>
                    </a:lnTo>
                    <a:lnTo>
                      <a:pt x="2891" y="261"/>
                    </a:lnTo>
                    <a:lnTo>
                      <a:pt x="2866" y="253"/>
                    </a:lnTo>
                    <a:lnTo>
                      <a:pt x="2858" y="245"/>
                    </a:lnTo>
                    <a:lnTo>
                      <a:pt x="2842" y="245"/>
                    </a:lnTo>
                    <a:lnTo>
                      <a:pt x="2834" y="237"/>
                    </a:lnTo>
                    <a:lnTo>
                      <a:pt x="2826" y="237"/>
                    </a:lnTo>
                    <a:lnTo>
                      <a:pt x="2826" y="229"/>
                    </a:lnTo>
                    <a:lnTo>
                      <a:pt x="2817" y="229"/>
                    </a:lnTo>
                    <a:lnTo>
                      <a:pt x="2809" y="229"/>
                    </a:lnTo>
                    <a:lnTo>
                      <a:pt x="2801" y="221"/>
                    </a:lnTo>
                    <a:lnTo>
                      <a:pt x="2793" y="221"/>
                    </a:lnTo>
                    <a:lnTo>
                      <a:pt x="2777" y="212"/>
                    </a:lnTo>
                    <a:lnTo>
                      <a:pt x="2768" y="212"/>
                    </a:lnTo>
                    <a:lnTo>
                      <a:pt x="2760" y="204"/>
                    </a:lnTo>
                    <a:lnTo>
                      <a:pt x="2752" y="204"/>
                    </a:lnTo>
                    <a:lnTo>
                      <a:pt x="2736" y="196"/>
                    </a:lnTo>
                    <a:lnTo>
                      <a:pt x="2728" y="196"/>
                    </a:lnTo>
                    <a:lnTo>
                      <a:pt x="2711" y="188"/>
                    </a:lnTo>
                    <a:lnTo>
                      <a:pt x="2687" y="180"/>
                    </a:lnTo>
                    <a:lnTo>
                      <a:pt x="2662" y="172"/>
                    </a:lnTo>
                    <a:lnTo>
                      <a:pt x="2654" y="163"/>
                    </a:lnTo>
                    <a:lnTo>
                      <a:pt x="2646" y="163"/>
                    </a:lnTo>
                    <a:lnTo>
                      <a:pt x="2638" y="163"/>
                    </a:lnTo>
                    <a:lnTo>
                      <a:pt x="2630" y="155"/>
                    </a:lnTo>
                    <a:lnTo>
                      <a:pt x="2621" y="155"/>
                    </a:lnTo>
                    <a:lnTo>
                      <a:pt x="2613" y="155"/>
                    </a:lnTo>
                    <a:lnTo>
                      <a:pt x="2605" y="147"/>
                    </a:lnTo>
                    <a:lnTo>
                      <a:pt x="2589" y="147"/>
                    </a:lnTo>
                    <a:lnTo>
                      <a:pt x="2581" y="139"/>
                    </a:lnTo>
                    <a:lnTo>
                      <a:pt x="2572" y="139"/>
                    </a:lnTo>
                    <a:lnTo>
                      <a:pt x="2564" y="139"/>
                    </a:lnTo>
                    <a:lnTo>
                      <a:pt x="2556" y="131"/>
                    </a:lnTo>
                    <a:lnTo>
                      <a:pt x="2548" y="131"/>
                    </a:lnTo>
                    <a:lnTo>
                      <a:pt x="2540" y="131"/>
                    </a:lnTo>
                    <a:lnTo>
                      <a:pt x="2548" y="131"/>
                    </a:lnTo>
                    <a:lnTo>
                      <a:pt x="2556" y="131"/>
                    </a:lnTo>
                    <a:lnTo>
                      <a:pt x="2548" y="131"/>
                    </a:lnTo>
                    <a:lnTo>
                      <a:pt x="2564" y="139"/>
                    </a:lnTo>
                    <a:lnTo>
                      <a:pt x="2556" y="131"/>
                    </a:lnTo>
                    <a:lnTo>
                      <a:pt x="2548" y="131"/>
                    </a:lnTo>
                    <a:lnTo>
                      <a:pt x="2540" y="131"/>
                    </a:lnTo>
                    <a:lnTo>
                      <a:pt x="2532" y="131"/>
                    </a:lnTo>
                    <a:lnTo>
                      <a:pt x="2540" y="131"/>
                    </a:lnTo>
                    <a:lnTo>
                      <a:pt x="2548" y="131"/>
                    </a:lnTo>
                    <a:lnTo>
                      <a:pt x="2540" y="131"/>
                    </a:lnTo>
                    <a:lnTo>
                      <a:pt x="2548" y="131"/>
                    </a:lnTo>
                    <a:lnTo>
                      <a:pt x="2556" y="131"/>
                    </a:lnTo>
                    <a:lnTo>
                      <a:pt x="2564" y="139"/>
                    </a:lnTo>
                    <a:lnTo>
                      <a:pt x="2572" y="139"/>
                    </a:lnTo>
                    <a:lnTo>
                      <a:pt x="2581" y="139"/>
                    </a:lnTo>
                    <a:lnTo>
                      <a:pt x="2597" y="147"/>
                    </a:lnTo>
                    <a:lnTo>
                      <a:pt x="2605" y="147"/>
                    </a:lnTo>
                    <a:lnTo>
                      <a:pt x="2621" y="155"/>
                    </a:lnTo>
                    <a:lnTo>
                      <a:pt x="2630" y="155"/>
                    </a:lnTo>
                    <a:lnTo>
                      <a:pt x="2638" y="163"/>
                    </a:lnTo>
                    <a:lnTo>
                      <a:pt x="2646" y="163"/>
                    </a:lnTo>
                    <a:lnTo>
                      <a:pt x="2654" y="163"/>
                    </a:lnTo>
                    <a:lnTo>
                      <a:pt x="2654" y="172"/>
                    </a:lnTo>
                    <a:lnTo>
                      <a:pt x="2654" y="163"/>
                    </a:lnTo>
                    <a:lnTo>
                      <a:pt x="2654" y="172"/>
                    </a:lnTo>
                    <a:lnTo>
                      <a:pt x="2662" y="172"/>
                    </a:lnTo>
                    <a:lnTo>
                      <a:pt x="2670" y="172"/>
                    </a:lnTo>
                    <a:lnTo>
                      <a:pt x="2679" y="172"/>
                    </a:lnTo>
                    <a:lnTo>
                      <a:pt x="2679" y="180"/>
                    </a:lnTo>
                    <a:lnTo>
                      <a:pt x="2687" y="180"/>
                    </a:lnTo>
                    <a:lnTo>
                      <a:pt x="2695" y="180"/>
                    </a:lnTo>
                    <a:lnTo>
                      <a:pt x="2703" y="188"/>
                    </a:lnTo>
                    <a:lnTo>
                      <a:pt x="2711" y="188"/>
                    </a:lnTo>
                    <a:lnTo>
                      <a:pt x="2728" y="196"/>
                    </a:lnTo>
                    <a:lnTo>
                      <a:pt x="2736" y="196"/>
                    </a:lnTo>
                    <a:lnTo>
                      <a:pt x="2728" y="196"/>
                    </a:lnTo>
                    <a:lnTo>
                      <a:pt x="2736" y="196"/>
                    </a:lnTo>
                    <a:lnTo>
                      <a:pt x="2728" y="196"/>
                    </a:lnTo>
                    <a:lnTo>
                      <a:pt x="2719" y="188"/>
                    </a:lnTo>
                    <a:lnTo>
                      <a:pt x="2711" y="188"/>
                    </a:lnTo>
                    <a:lnTo>
                      <a:pt x="2703" y="188"/>
                    </a:lnTo>
                    <a:lnTo>
                      <a:pt x="2711" y="188"/>
                    </a:lnTo>
                    <a:lnTo>
                      <a:pt x="2703" y="188"/>
                    </a:lnTo>
                    <a:lnTo>
                      <a:pt x="2687" y="180"/>
                    </a:lnTo>
                    <a:lnTo>
                      <a:pt x="2679" y="180"/>
                    </a:lnTo>
                    <a:lnTo>
                      <a:pt x="2679" y="172"/>
                    </a:lnTo>
                    <a:lnTo>
                      <a:pt x="2670" y="172"/>
                    </a:lnTo>
                    <a:lnTo>
                      <a:pt x="2662" y="172"/>
                    </a:lnTo>
                    <a:lnTo>
                      <a:pt x="2654" y="163"/>
                    </a:lnTo>
                    <a:lnTo>
                      <a:pt x="2646" y="163"/>
                    </a:lnTo>
                    <a:lnTo>
                      <a:pt x="2638" y="163"/>
                    </a:lnTo>
                    <a:lnTo>
                      <a:pt x="2630" y="155"/>
                    </a:lnTo>
                    <a:lnTo>
                      <a:pt x="2613" y="155"/>
                    </a:lnTo>
                    <a:lnTo>
                      <a:pt x="2597" y="147"/>
                    </a:lnTo>
                    <a:lnTo>
                      <a:pt x="2589" y="147"/>
                    </a:lnTo>
                    <a:lnTo>
                      <a:pt x="2572" y="139"/>
                    </a:lnTo>
                    <a:lnTo>
                      <a:pt x="2564" y="139"/>
                    </a:lnTo>
                    <a:lnTo>
                      <a:pt x="2548" y="131"/>
                    </a:lnTo>
                    <a:lnTo>
                      <a:pt x="2532" y="131"/>
                    </a:lnTo>
                    <a:lnTo>
                      <a:pt x="2523" y="123"/>
                    </a:lnTo>
                    <a:lnTo>
                      <a:pt x="2499" y="114"/>
                    </a:lnTo>
                    <a:lnTo>
                      <a:pt x="2491" y="114"/>
                    </a:lnTo>
                    <a:lnTo>
                      <a:pt x="2483" y="114"/>
                    </a:lnTo>
                    <a:lnTo>
                      <a:pt x="2474" y="106"/>
                    </a:lnTo>
                    <a:lnTo>
                      <a:pt x="2466" y="106"/>
                    </a:lnTo>
                    <a:lnTo>
                      <a:pt x="2450" y="106"/>
                    </a:lnTo>
                    <a:lnTo>
                      <a:pt x="2458" y="106"/>
                    </a:lnTo>
                    <a:lnTo>
                      <a:pt x="2466" y="106"/>
                    </a:lnTo>
                    <a:lnTo>
                      <a:pt x="2474" y="106"/>
                    </a:lnTo>
                    <a:lnTo>
                      <a:pt x="2483" y="114"/>
                    </a:lnTo>
                    <a:lnTo>
                      <a:pt x="2491" y="114"/>
                    </a:lnTo>
                    <a:lnTo>
                      <a:pt x="2507" y="114"/>
                    </a:lnTo>
                    <a:lnTo>
                      <a:pt x="2507" y="123"/>
                    </a:lnTo>
                    <a:lnTo>
                      <a:pt x="2507" y="114"/>
                    </a:lnTo>
                    <a:lnTo>
                      <a:pt x="2491" y="114"/>
                    </a:lnTo>
                    <a:lnTo>
                      <a:pt x="2483" y="114"/>
                    </a:lnTo>
                    <a:lnTo>
                      <a:pt x="2474" y="106"/>
                    </a:lnTo>
                    <a:lnTo>
                      <a:pt x="2458" y="106"/>
                    </a:lnTo>
                    <a:lnTo>
                      <a:pt x="2450" y="106"/>
                    </a:lnTo>
                    <a:lnTo>
                      <a:pt x="2442" y="98"/>
                    </a:lnTo>
                    <a:lnTo>
                      <a:pt x="2425" y="98"/>
                    </a:lnTo>
                    <a:lnTo>
                      <a:pt x="2417" y="90"/>
                    </a:lnTo>
                    <a:lnTo>
                      <a:pt x="2401" y="90"/>
                    </a:lnTo>
                    <a:lnTo>
                      <a:pt x="2385" y="82"/>
                    </a:lnTo>
                    <a:lnTo>
                      <a:pt x="2368" y="82"/>
                    </a:lnTo>
                    <a:lnTo>
                      <a:pt x="2360" y="82"/>
                    </a:lnTo>
                    <a:lnTo>
                      <a:pt x="2368" y="82"/>
                    </a:lnTo>
                    <a:lnTo>
                      <a:pt x="2360" y="82"/>
                    </a:lnTo>
                    <a:lnTo>
                      <a:pt x="2352" y="82"/>
                    </a:lnTo>
                    <a:lnTo>
                      <a:pt x="2344" y="73"/>
                    </a:lnTo>
                    <a:lnTo>
                      <a:pt x="2336" y="73"/>
                    </a:lnTo>
                    <a:lnTo>
                      <a:pt x="2327" y="73"/>
                    </a:lnTo>
                    <a:lnTo>
                      <a:pt x="2336" y="73"/>
                    </a:lnTo>
                    <a:lnTo>
                      <a:pt x="2344" y="73"/>
                    </a:lnTo>
                    <a:lnTo>
                      <a:pt x="2352" y="73"/>
                    </a:lnTo>
                    <a:lnTo>
                      <a:pt x="2352" y="82"/>
                    </a:lnTo>
                    <a:lnTo>
                      <a:pt x="2360" y="82"/>
                    </a:lnTo>
                    <a:lnTo>
                      <a:pt x="2352" y="73"/>
                    </a:lnTo>
                    <a:lnTo>
                      <a:pt x="2344" y="73"/>
                    </a:lnTo>
                    <a:lnTo>
                      <a:pt x="2336" y="73"/>
                    </a:lnTo>
                    <a:lnTo>
                      <a:pt x="2344" y="73"/>
                    </a:lnTo>
                    <a:lnTo>
                      <a:pt x="2336" y="73"/>
                    </a:lnTo>
                    <a:lnTo>
                      <a:pt x="2327" y="73"/>
                    </a:lnTo>
                    <a:lnTo>
                      <a:pt x="2319" y="73"/>
                    </a:lnTo>
                    <a:lnTo>
                      <a:pt x="2311" y="65"/>
                    </a:lnTo>
                    <a:lnTo>
                      <a:pt x="2303" y="65"/>
                    </a:lnTo>
                    <a:lnTo>
                      <a:pt x="2295" y="65"/>
                    </a:lnTo>
                    <a:lnTo>
                      <a:pt x="2287" y="65"/>
                    </a:lnTo>
                    <a:lnTo>
                      <a:pt x="2270" y="57"/>
                    </a:lnTo>
                    <a:lnTo>
                      <a:pt x="2262" y="57"/>
                    </a:lnTo>
                    <a:lnTo>
                      <a:pt x="2254" y="57"/>
                    </a:lnTo>
                    <a:lnTo>
                      <a:pt x="2262" y="57"/>
                    </a:lnTo>
                    <a:lnTo>
                      <a:pt x="2254" y="57"/>
                    </a:lnTo>
                    <a:lnTo>
                      <a:pt x="2246" y="57"/>
                    </a:lnTo>
                    <a:lnTo>
                      <a:pt x="2238" y="57"/>
                    </a:lnTo>
                    <a:lnTo>
                      <a:pt x="2238" y="49"/>
                    </a:lnTo>
                    <a:lnTo>
                      <a:pt x="2229" y="49"/>
                    </a:lnTo>
                    <a:lnTo>
                      <a:pt x="2221" y="49"/>
                    </a:lnTo>
                    <a:lnTo>
                      <a:pt x="2213" y="49"/>
                    </a:lnTo>
                    <a:lnTo>
                      <a:pt x="2197" y="49"/>
                    </a:lnTo>
                    <a:lnTo>
                      <a:pt x="2189" y="41"/>
                    </a:lnTo>
                    <a:lnTo>
                      <a:pt x="2180" y="41"/>
                    </a:lnTo>
                    <a:lnTo>
                      <a:pt x="2172" y="41"/>
                    </a:lnTo>
                    <a:lnTo>
                      <a:pt x="2164" y="41"/>
                    </a:lnTo>
                    <a:lnTo>
                      <a:pt x="2156" y="41"/>
                    </a:lnTo>
                    <a:lnTo>
                      <a:pt x="2148" y="41"/>
                    </a:lnTo>
                    <a:lnTo>
                      <a:pt x="2140" y="33"/>
                    </a:lnTo>
                    <a:lnTo>
                      <a:pt x="2131" y="33"/>
                    </a:lnTo>
                    <a:lnTo>
                      <a:pt x="2123" y="33"/>
                    </a:lnTo>
                    <a:lnTo>
                      <a:pt x="2115" y="33"/>
                    </a:lnTo>
                    <a:lnTo>
                      <a:pt x="2107" y="33"/>
                    </a:lnTo>
                    <a:lnTo>
                      <a:pt x="2091" y="24"/>
                    </a:lnTo>
                    <a:lnTo>
                      <a:pt x="2082" y="24"/>
                    </a:lnTo>
                    <a:lnTo>
                      <a:pt x="2091" y="33"/>
                    </a:lnTo>
                    <a:lnTo>
                      <a:pt x="2099" y="33"/>
                    </a:lnTo>
                    <a:lnTo>
                      <a:pt x="2091" y="24"/>
                    </a:lnTo>
                    <a:lnTo>
                      <a:pt x="2091" y="33"/>
                    </a:lnTo>
                    <a:lnTo>
                      <a:pt x="2107" y="33"/>
                    </a:lnTo>
                    <a:lnTo>
                      <a:pt x="2099" y="33"/>
                    </a:lnTo>
                    <a:lnTo>
                      <a:pt x="2091" y="33"/>
                    </a:lnTo>
                    <a:lnTo>
                      <a:pt x="2091" y="24"/>
                    </a:lnTo>
                    <a:lnTo>
                      <a:pt x="2082" y="24"/>
                    </a:lnTo>
                    <a:lnTo>
                      <a:pt x="2074" y="24"/>
                    </a:lnTo>
                    <a:lnTo>
                      <a:pt x="2082" y="24"/>
                    </a:lnTo>
                    <a:lnTo>
                      <a:pt x="2074" y="24"/>
                    </a:lnTo>
                    <a:lnTo>
                      <a:pt x="2066" y="24"/>
                    </a:lnTo>
                    <a:lnTo>
                      <a:pt x="2058" y="24"/>
                    </a:lnTo>
                    <a:lnTo>
                      <a:pt x="2042" y="24"/>
                    </a:lnTo>
                    <a:lnTo>
                      <a:pt x="2033" y="24"/>
                    </a:lnTo>
                    <a:lnTo>
                      <a:pt x="2025" y="24"/>
                    </a:lnTo>
                    <a:lnTo>
                      <a:pt x="2009" y="16"/>
                    </a:lnTo>
                    <a:lnTo>
                      <a:pt x="2001" y="16"/>
                    </a:lnTo>
                    <a:lnTo>
                      <a:pt x="1993" y="16"/>
                    </a:lnTo>
                    <a:lnTo>
                      <a:pt x="1984" y="16"/>
                    </a:lnTo>
                    <a:lnTo>
                      <a:pt x="1976" y="16"/>
                    </a:lnTo>
                    <a:lnTo>
                      <a:pt x="1968" y="16"/>
                    </a:lnTo>
                    <a:lnTo>
                      <a:pt x="1960" y="16"/>
                    </a:lnTo>
                    <a:lnTo>
                      <a:pt x="1968" y="16"/>
                    </a:lnTo>
                    <a:lnTo>
                      <a:pt x="1976" y="16"/>
                    </a:lnTo>
                    <a:lnTo>
                      <a:pt x="1993" y="16"/>
                    </a:lnTo>
                    <a:lnTo>
                      <a:pt x="2001" y="16"/>
                    </a:lnTo>
                    <a:lnTo>
                      <a:pt x="2009" y="16"/>
                    </a:lnTo>
                    <a:lnTo>
                      <a:pt x="2017" y="16"/>
                    </a:lnTo>
                    <a:lnTo>
                      <a:pt x="2025" y="16"/>
                    </a:lnTo>
                    <a:lnTo>
                      <a:pt x="2017" y="16"/>
                    </a:lnTo>
                    <a:lnTo>
                      <a:pt x="2025" y="16"/>
                    </a:lnTo>
                    <a:lnTo>
                      <a:pt x="2033" y="24"/>
                    </a:lnTo>
                    <a:lnTo>
                      <a:pt x="2042" y="24"/>
                    </a:lnTo>
                    <a:lnTo>
                      <a:pt x="2050" y="24"/>
                    </a:lnTo>
                    <a:lnTo>
                      <a:pt x="2066" y="24"/>
                    </a:lnTo>
                    <a:lnTo>
                      <a:pt x="2074" y="24"/>
                    </a:lnTo>
                    <a:lnTo>
                      <a:pt x="2082" y="24"/>
                    </a:lnTo>
                    <a:lnTo>
                      <a:pt x="2099" y="33"/>
                    </a:lnTo>
                    <a:lnTo>
                      <a:pt x="2107" y="33"/>
                    </a:lnTo>
                    <a:lnTo>
                      <a:pt x="2115" y="33"/>
                    </a:lnTo>
                    <a:lnTo>
                      <a:pt x="2123" y="33"/>
                    </a:lnTo>
                    <a:lnTo>
                      <a:pt x="2131" y="33"/>
                    </a:lnTo>
                    <a:lnTo>
                      <a:pt x="2123" y="33"/>
                    </a:lnTo>
                    <a:lnTo>
                      <a:pt x="2107" y="33"/>
                    </a:lnTo>
                    <a:lnTo>
                      <a:pt x="2099" y="33"/>
                    </a:lnTo>
                    <a:lnTo>
                      <a:pt x="2091" y="33"/>
                    </a:lnTo>
                    <a:lnTo>
                      <a:pt x="2082" y="24"/>
                    </a:lnTo>
                    <a:lnTo>
                      <a:pt x="2074" y="24"/>
                    </a:lnTo>
                    <a:lnTo>
                      <a:pt x="2066" y="24"/>
                    </a:lnTo>
                    <a:lnTo>
                      <a:pt x="2050" y="24"/>
                    </a:lnTo>
                    <a:lnTo>
                      <a:pt x="2033" y="24"/>
                    </a:lnTo>
                    <a:lnTo>
                      <a:pt x="2025" y="16"/>
                    </a:lnTo>
                    <a:lnTo>
                      <a:pt x="2017" y="16"/>
                    </a:lnTo>
                    <a:lnTo>
                      <a:pt x="2001" y="16"/>
                    </a:lnTo>
                    <a:lnTo>
                      <a:pt x="1993" y="16"/>
                    </a:lnTo>
                    <a:lnTo>
                      <a:pt x="1984" y="16"/>
                    </a:lnTo>
                    <a:lnTo>
                      <a:pt x="1968" y="16"/>
                    </a:lnTo>
                    <a:lnTo>
                      <a:pt x="1960" y="16"/>
                    </a:lnTo>
                    <a:lnTo>
                      <a:pt x="1952" y="16"/>
                    </a:lnTo>
                    <a:lnTo>
                      <a:pt x="1944" y="16"/>
                    </a:lnTo>
                    <a:lnTo>
                      <a:pt x="1952" y="16"/>
                    </a:lnTo>
                    <a:lnTo>
                      <a:pt x="1960" y="16"/>
                    </a:lnTo>
                    <a:lnTo>
                      <a:pt x="1952" y="16"/>
                    </a:lnTo>
                    <a:lnTo>
                      <a:pt x="1935" y="8"/>
                    </a:lnTo>
                    <a:lnTo>
                      <a:pt x="1927" y="8"/>
                    </a:lnTo>
                    <a:lnTo>
                      <a:pt x="1935" y="8"/>
                    </a:lnTo>
                    <a:lnTo>
                      <a:pt x="1944" y="8"/>
                    </a:lnTo>
                    <a:lnTo>
                      <a:pt x="1944" y="16"/>
                    </a:lnTo>
                    <a:lnTo>
                      <a:pt x="1944" y="8"/>
                    </a:lnTo>
                    <a:lnTo>
                      <a:pt x="1935" y="8"/>
                    </a:lnTo>
                    <a:lnTo>
                      <a:pt x="1927" y="8"/>
                    </a:lnTo>
                    <a:lnTo>
                      <a:pt x="1935" y="8"/>
                    </a:lnTo>
                    <a:lnTo>
                      <a:pt x="1944" y="8"/>
                    </a:lnTo>
                    <a:lnTo>
                      <a:pt x="1952" y="16"/>
                    </a:lnTo>
                    <a:lnTo>
                      <a:pt x="1960" y="16"/>
                    </a:lnTo>
                    <a:lnTo>
                      <a:pt x="1976" y="16"/>
                    </a:lnTo>
                    <a:lnTo>
                      <a:pt x="1984" y="16"/>
                    </a:lnTo>
                    <a:lnTo>
                      <a:pt x="1993" y="16"/>
                    </a:lnTo>
                    <a:lnTo>
                      <a:pt x="1984" y="16"/>
                    </a:lnTo>
                    <a:lnTo>
                      <a:pt x="1976" y="16"/>
                    </a:lnTo>
                    <a:lnTo>
                      <a:pt x="1968" y="16"/>
                    </a:lnTo>
                    <a:lnTo>
                      <a:pt x="1960" y="16"/>
                    </a:lnTo>
                    <a:lnTo>
                      <a:pt x="1952" y="16"/>
                    </a:lnTo>
                    <a:lnTo>
                      <a:pt x="1944" y="8"/>
                    </a:lnTo>
                    <a:lnTo>
                      <a:pt x="1935" y="8"/>
                    </a:lnTo>
                    <a:lnTo>
                      <a:pt x="1927" y="8"/>
                    </a:lnTo>
                    <a:lnTo>
                      <a:pt x="1919" y="8"/>
                    </a:lnTo>
                    <a:lnTo>
                      <a:pt x="1927" y="8"/>
                    </a:lnTo>
                    <a:lnTo>
                      <a:pt x="1935" y="8"/>
                    </a:lnTo>
                    <a:lnTo>
                      <a:pt x="1927" y="8"/>
                    </a:lnTo>
                    <a:lnTo>
                      <a:pt x="1919" y="8"/>
                    </a:lnTo>
                    <a:lnTo>
                      <a:pt x="1903" y="8"/>
                    </a:lnTo>
                    <a:lnTo>
                      <a:pt x="1895" y="8"/>
                    </a:lnTo>
                    <a:lnTo>
                      <a:pt x="1911" y="8"/>
                    </a:lnTo>
                    <a:lnTo>
                      <a:pt x="1919" y="8"/>
                    </a:lnTo>
                    <a:lnTo>
                      <a:pt x="1911" y="8"/>
                    </a:lnTo>
                    <a:lnTo>
                      <a:pt x="1903" y="8"/>
                    </a:lnTo>
                    <a:lnTo>
                      <a:pt x="1895" y="8"/>
                    </a:lnTo>
                    <a:lnTo>
                      <a:pt x="1886" y="8"/>
                    </a:lnTo>
                    <a:lnTo>
                      <a:pt x="1878" y="8"/>
                    </a:lnTo>
                    <a:lnTo>
                      <a:pt x="1870" y="8"/>
                    </a:lnTo>
                    <a:lnTo>
                      <a:pt x="1862" y="8"/>
                    </a:lnTo>
                    <a:lnTo>
                      <a:pt x="1854" y="8"/>
                    </a:lnTo>
                    <a:lnTo>
                      <a:pt x="1846" y="8"/>
                    </a:lnTo>
                    <a:lnTo>
                      <a:pt x="1837" y="8"/>
                    </a:lnTo>
                    <a:lnTo>
                      <a:pt x="1821" y="8"/>
                    </a:lnTo>
                    <a:lnTo>
                      <a:pt x="1813" y="0"/>
                    </a:lnTo>
                    <a:lnTo>
                      <a:pt x="1821" y="8"/>
                    </a:lnTo>
                    <a:lnTo>
                      <a:pt x="1829" y="8"/>
                    </a:lnTo>
                    <a:lnTo>
                      <a:pt x="1837" y="8"/>
                    </a:lnTo>
                    <a:lnTo>
                      <a:pt x="1829" y="8"/>
                    </a:lnTo>
                    <a:lnTo>
                      <a:pt x="1821" y="8"/>
                    </a:lnTo>
                    <a:lnTo>
                      <a:pt x="1813" y="0"/>
                    </a:lnTo>
                    <a:lnTo>
                      <a:pt x="1805" y="0"/>
                    </a:lnTo>
                    <a:lnTo>
                      <a:pt x="1813" y="0"/>
                    </a:lnTo>
                    <a:lnTo>
                      <a:pt x="1805" y="0"/>
                    </a:lnTo>
                    <a:lnTo>
                      <a:pt x="1813" y="0"/>
                    </a:lnTo>
                    <a:lnTo>
                      <a:pt x="1821" y="8"/>
                    </a:lnTo>
                    <a:lnTo>
                      <a:pt x="1829" y="8"/>
                    </a:lnTo>
                    <a:lnTo>
                      <a:pt x="1837" y="8"/>
                    </a:lnTo>
                    <a:lnTo>
                      <a:pt x="1829" y="8"/>
                    </a:lnTo>
                    <a:lnTo>
                      <a:pt x="1813" y="0"/>
                    </a:lnTo>
                    <a:lnTo>
                      <a:pt x="1797" y="0"/>
                    </a:lnTo>
                    <a:lnTo>
                      <a:pt x="1788" y="0"/>
                    </a:lnTo>
                    <a:lnTo>
                      <a:pt x="1772" y="0"/>
                    </a:lnTo>
                    <a:lnTo>
                      <a:pt x="1764" y="0"/>
                    </a:lnTo>
                    <a:lnTo>
                      <a:pt x="1756" y="0"/>
                    </a:lnTo>
                    <a:lnTo>
                      <a:pt x="1748" y="0"/>
                    </a:lnTo>
                    <a:lnTo>
                      <a:pt x="1756" y="0"/>
                    </a:lnTo>
                    <a:lnTo>
                      <a:pt x="1739" y="0"/>
                    </a:lnTo>
                    <a:lnTo>
                      <a:pt x="1731" y="0"/>
                    </a:lnTo>
                    <a:lnTo>
                      <a:pt x="1739" y="0"/>
                    </a:lnTo>
                    <a:lnTo>
                      <a:pt x="1731" y="0"/>
                    </a:lnTo>
                    <a:lnTo>
                      <a:pt x="1723" y="0"/>
                    </a:lnTo>
                    <a:lnTo>
                      <a:pt x="1707" y="0"/>
                    </a:lnTo>
                    <a:lnTo>
                      <a:pt x="1699" y="0"/>
                    </a:lnTo>
                    <a:lnTo>
                      <a:pt x="1690" y="0"/>
                    </a:lnTo>
                    <a:lnTo>
                      <a:pt x="1674" y="0"/>
                    </a:lnTo>
                    <a:lnTo>
                      <a:pt x="1666" y="0"/>
                    </a:lnTo>
                    <a:lnTo>
                      <a:pt x="1658" y="0"/>
                    </a:lnTo>
                    <a:lnTo>
                      <a:pt x="1650" y="0"/>
                    </a:lnTo>
                    <a:lnTo>
                      <a:pt x="1641" y="0"/>
                    </a:lnTo>
                    <a:lnTo>
                      <a:pt x="1633" y="0"/>
                    </a:lnTo>
                    <a:lnTo>
                      <a:pt x="1625" y="0"/>
                    </a:lnTo>
                    <a:lnTo>
                      <a:pt x="1617" y="0"/>
                    </a:lnTo>
                    <a:lnTo>
                      <a:pt x="1609" y="0"/>
                    </a:lnTo>
                    <a:lnTo>
                      <a:pt x="1601" y="0"/>
                    </a:lnTo>
                    <a:lnTo>
                      <a:pt x="1592" y="0"/>
                    </a:lnTo>
                    <a:lnTo>
                      <a:pt x="1584" y="0"/>
                    </a:lnTo>
                    <a:lnTo>
                      <a:pt x="1584" y="8"/>
                    </a:lnTo>
                    <a:lnTo>
                      <a:pt x="1576" y="8"/>
                    </a:lnTo>
                    <a:lnTo>
                      <a:pt x="1584" y="8"/>
                    </a:lnTo>
                    <a:lnTo>
                      <a:pt x="1576" y="8"/>
                    </a:lnTo>
                    <a:lnTo>
                      <a:pt x="1568" y="8"/>
                    </a:lnTo>
                    <a:lnTo>
                      <a:pt x="1576" y="8"/>
                    </a:lnTo>
                    <a:lnTo>
                      <a:pt x="1568" y="8"/>
                    </a:lnTo>
                    <a:lnTo>
                      <a:pt x="1560" y="8"/>
                    </a:lnTo>
                    <a:lnTo>
                      <a:pt x="1552" y="8"/>
                    </a:lnTo>
                    <a:lnTo>
                      <a:pt x="1543" y="8"/>
                    </a:lnTo>
                    <a:lnTo>
                      <a:pt x="1535" y="8"/>
                    </a:lnTo>
                    <a:lnTo>
                      <a:pt x="1527" y="8"/>
                    </a:lnTo>
                    <a:lnTo>
                      <a:pt x="1535" y="8"/>
                    </a:lnTo>
                    <a:lnTo>
                      <a:pt x="1527" y="8"/>
                    </a:lnTo>
                    <a:lnTo>
                      <a:pt x="1519" y="8"/>
                    </a:lnTo>
                    <a:lnTo>
                      <a:pt x="1503" y="8"/>
                    </a:lnTo>
                    <a:lnTo>
                      <a:pt x="1511" y="8"/>
                    </a:lnTo>
                    <a:lnTo>
                      <a:pt x="1503" y="8"/>
                    </a:lnTo>
                    <a:lnTo>
                      <a:pt x="1494" y="8"/>
                    </a:lnTo>
                    <a:lnTo>
                      <a:pt x="1486" y="8"/>
                    </a:lnTo>
                    <a:lnTo>
                      <a:pt x="1478" y="8"/>
                    </a:lnTo>
                    <a:lnTo>
                      <a:pt x="1470" y="8"/>
                    </a:lnTo>
                    <a:lnTo>
                      <a:pt x="1462" y="8"/>
                    </a:lnTo>
                    <a:lnTo>
                      <a:pt x="1454" y="16"/>
                    </a:lnTo>
                    <a:lnTo>
                      <a:pt x="1445" y="16"/>
                    </a:lnTo>
                    <a:lnTo>
                      <a:pt x="1437" y="16"/>
                    </a:lnTo>
                    <a:lnTo>
                      <a:pt x="1429" y="16"/>
                    </a:lnTo>
                    <a:lnTo>
                      <a:pt x="1421" y="16"/>
                    </a:lnTo>
                    <a:lnTo>
                      <a:pt x="1413" y="16"/>
                    </a:lnTo>
                    <a:lnTo>
                      <a:pt x="1405" y="16"/>
                    </a:lnTo>
                    <a:lnTo>
                      <a:pt x="1413" y="16"/>
                    </a:lnTo>
                    <a:lnTo>
                      <a:pt x="1429" y="16"/>
                    </a:lnTo>
                    <a:lnTo>
                      <a:pt x="1437" y="16"/>
                    </a:lnTo>
                    <a:lnTo>
                      <a:pt x="1454" y="16"/>
                    </a:lnTo>
                    <a:lnTo>
                      <a:pt x="1462" y="8"/>
                    </a:lnTo>
                    <a:lnTo>
                      <a:pt x="1470" y="8"/>
                    </a:lnTo>
                    <a:lnTo>
                      <a:pt x="1462" y="8"/>
                    </a:lnTo>
                    <a:lnTo>
                      <a:pt x="1454" y="8"/>
                    </a:lnTo>
                    <a:lnTo>
                      <a:pt x="1454" y="16"/>
                    </a:lnTo>
                    <a:lnTo>
                      <a:pt x="1445" y="16"/>
                    </a:lnTo>
                    <a:lnTo>
                      <a:pt x="1437" y="16"/>
                    </a:lnTo>
                    <a:lnTo>
                      <a:pt x="1429" y="16"/>
                    </a:lnTo>
                    <a:lnTo>
                      <a:pt x="1413" y="16"/>
                    </a:lnTo>
                    <a:lnTo>
                      <a:pt x="1405" y="16"/>
                    </a:lnTo>
                    <a:lnTo>
                      <a:pt x="1413" y="16"/>
                    </a:lnTo>
                    <a:lnTo>
                      <a:pt x="1421" y="16"/>
                    </a:lnTo>
                    <a:lnTo>
                      <a:pt x="1413" y="16"/>
                    </a:lnTo>
                    <a:lnTo>
                      <a:pt x="1405" y="16"/>
                    </a:lnTo>
                    <a:lnTo>
                      <a:pt x="1396" y="16"/>
                    </a:lnTo>
                    <a:lnTo>
                      <a:pt x="1388" y="16"/>
                    </a:lnTo>
                    <a:lnTo>
                      <a:pt x="1380" y="16"/>
                    </a:lnTo>
                    <a:lnTo>
                      <a:pt x="1372" y="24"/>
                    </a:lnTo>
                    <a:lnTo>
                      <a:pt x="1364" y="24"/>
                    </a:lnTo>
                    <a:lnTo>
                      <a:pt x="1356" y="24"/>
                    </a:lnTo>
                    <a:lnTo>
                      <a:pt x="1347" y="24"/>
                    </a:lnTo>
                    <a:lnTo>
                      <a:pt x="1339" y="24"/>
                    </a:lnTo>
                    <a:lnTo>
                      <a:pt x="1331" y="24"/>
                    </a:lnTo>
                    <a:lnTo>
                      <a:pt x="1315" y="24"/>
                    </a:lnTo>
                    <a:lnTo>
                      <a:pt x="1307" y="33"/>
                    </a:lnTo>
                    <a:lnTo>
                      <a:pt x="1298" y="33"/>
                    </a:lnTo>
                    <a:lnTo>
                      <a:pt x="1290" y="33"/>
                    </a:lnTo>
                    <a:lnTo>
                      <a:pt x="1274" y="33"/>
                    </a:lnTo>
                    <a:lnTo>
                      <a:pt x="1266" y="33"/>
                    </a:lnTo>
                    <a:lnTo>
                      <a:pt x="1258" y="33"/>
                    </a:lnTo>
                    <a:lnTo>
                      <a:pt x="1249" y="41"/>
                    </a:lnTo>
                    <a:lnTo>
                      <a:pt x="1241" y="41"/>
                    </a:lnTo>
                    <a:lnTo>
                      <a:pt x="1225" y="41"/>
                    </a:lnTo>
                    <a:lnTo>
                      <a:pt x="1233" y="41"/>
                    </a:lnTo>
                    <a:lnTo>
                      <a:pt x="1241" y="41"/>
                    </a:lnTo>
                    <a:lnTo>
                      <a:pt x="1233" y="41"/>
                    </a:lnTo>
                    <a:lnTo>
                      <a:pt x="1225" y="41"/>
                    </a:lnTo>
                    <a:lnTo>
                      <a:pt x="1217" y="41"/>
                    </a:lnTo>
                    <a:lnTo>
                      <a:pt x="1200" y="49"/>
                    </a:lnTo>
                    <a:lnTo>
                      <a:pt x="1192" y="49"/>
                    </a:lnTo>
                    <a:lnTo>
                      <a:pt x="1176" y="49"/>
                    </a:lnTo>
                    <a:lnTo>
                      <a:pt x="1168" y="49"/>
                    </a:lnTo>
                    <a:lnTo>
                      <a:pt x="1176" y="49"/>
                    </a:lnTo>
                    <a:lnTo>
                      <a:pt x="1168" y="49"/>
                    </a:lnTo>
                    <a:lnTo>
                      <a:pt x="1160" y="57"/>
                    </a:lnTo>
                    <a:lnTo>
                      <a:pt x="1151" y="57"/>
                    </a:lnTo>
                    <a:lnTo>
                      <a:pt x="1143" y="57"/>
                    </a:lnTo>
                    <a:lnTo>
                      <a:pt x="1135" y="57"/>
                    </a:lnTo>
                    <a:lnTo>
                      <a:pt x="1127" y="57"/>
                    </a:lnTo>
                    <a:lnTo>
                      <a:pt x="1119" y="65"/>
                    </a:lnTo>
                    <a:lnTo>
                      <a:pt x="1102" y="65"/>
                    </a:lnTo>
                    <a:lnTo>
                      <a:pt x="1078" y="73"/>
                    </a:lnTo>
                    <a:lnTo>
                      <a:pt x="1070" y="73"/>
                    </a:lnTo>
                    <a:lnTo>
                      <a:pt x="1062" y="73"/>
                    </a:lnTo>
                    <a:lnTo>
                      <a:pt x="1070" y="73"/>
                    </a:lnTo>
                    <a:lnTo>
                      <a:pt x="1086" y="73"/>
                    </a:lnTo>
                    <a:lnTo>
                      <a:pt x="1078" y="73"/>
                    </a:lnTo>
                    <a:lnTo>
                      <a:pt x="1062" y="73"/>
                    </a:lnTo>
                    <a:lnTo>
                      <a:pt x="1053" y="73"/>
                    </a:lnTo>
                    <a:lnTo>
                      <a:pt x="1045" y="82"/>
                    </a:lnTo>
                    <a:lnTo>
                      <a:pt x="1037" y="82"/>
                    </a:lnTo>
                    <a:lnTo>
                      <a:pt x="1021" y="82"/>
                    </a:lnTo>
                    <a:lnTo>
                      <a:pt x="1004" y="90"/>
                    </a:lnTo>
                    <a:lnTo>
                      <a:pt x="1013" y="90"/>
                    </a:lnTo>
                    <a:lnTo>
                      <a:pt x="1004" y="90"/>
                    </a:lnTo>
                    <a:lnTo>
                      <a:pt x="996" y="90"/>
                    </a:lnTo>
                    <a:lnTo>
                      <a:pt x="1004" y="90"/>
                    </a:lnTo>
                    <a:lnTo>
                      <a:pt x="1013" y="90"/>
                    </a:lnTo>
                    <a:lnTo>
                      <a:pt x="1021" y="82"/>
                    </a:lnTo>
                    <a:lnTo>
                      <a:pt x="1029" y="82"/>
                    </a:lnTo>
                    <a:lnTo>
                      <a:pt x="1037" y="82"/>
                    </a:lnTo>
                    <a:lnTo>
                      <a:pt x="1029" y="82"/>
                    </a:lnTo>
                    <a:lnTo>
                      <a:pt x="1037" y="82"/>
                    </a:lnTo>
                    <a:lnTo>
                      <a:pt x="1029" y="82"/>
                    </a:lnTo>
                    <a:lnTo>
                      <a:pt x="1021" y="82"/>
                    </a:lnTo>
                    <a:lnTo>
                      <a:pt x="1013" y="90"/>
                    </a:lnTo>
                    <a:lnTo>
                      <a:pt x="1004" y="90"/>
                    </a:lnTo>
                    <a:lnTo>
                      <a:pt x="996" y="90"/>
                    </a:lnTo>
                    <a:lnTo>
                      <a:pt x="980" y="98"/>
                    </a:lnTo>
                    <a:lnTo>
                      <a:pt x="972" y="98"/>
                    </a:lnTo>
                    <a:lnTo>
                      <a:pt x="964" y="98"/>
                    </a:lnTo>
                    <a:lnTo>
                      <a:pt x="955" y="98"/>
                    </a:lnTo>
                    <a:lnTo>
                      <a:pt x="955" y="106"/>
                    </a:lnTo>
                    <a:lnTo>
                      <a:pt x="955" y="98"/>
                    </a:lnTo>
                    <a:lnTo>
                      <a:pt x="964" y="98"/>
                    </a:lnTo>
                    <a:lnTo>
                      <a:pt x="955" y="98"/>
                    </a:lnTo>
                    <a:lnTo>
                      <a:pt x="947" y="106"/>
                    </a:lnTo>
                    <a:lnTo>
                      <a:pt x="939" y="106"/>
                    </a:lnTo>
                    <a:lnTo>
                      <a:pt x="931" y="106"/>
                    </a:lnTo>
                    <a:lnTo>
                      <a:pt x="923" y="106"/>
                    </a:lnTo>
                    <a:lnTo>
                      <a:pt x="923" y="114"/>
                    </a:lnTo>
                    <a:lnTo>
                      <a:pt x="915" y="114"/>
                    </a:lnTo>
                    <a:lnTo>
                      <a:pt x="898" y="114"/>
                    </a:lnTo>
                    <a:lnTo>
                      <a:pt x="890" y="123"/>
                    </a:lnTo>
                    <a:lnTo>
                      <a:pt x="882" y="123"/>
                    </a:lnTo>
                    <a:lnTo>
                      <a:pt x="874" y="123"/>
                    </a:lnTo>
                    <a:lnTo>
                      <a:pt x="866" y="131"/>
                    </a:lnTo>
                    <a:lnTo>
                      <a:pt x="857" y="131"/>
                    </a:lnTo>
                    <a:lnTo>
                      <a:pt x="849" y="131"/>
                    </a:lnTo>
                    <a:lnTo>
                      <a:pt x="841" y="139"/>
                    </a:lnTo>
                    <a:lnTo>
                      <a:pt x="833" y="139"/>
                    </a:lnTo>
                    <a:lnTo>
                      <a:pt x="825" y="139"/>
                    </a:lnTo>
                    <a:lnTo>
                      <a:pt x="817" y="147"/>
                    </a:lnTo>
                    <a:lnTo>
                      <a:pt x="808" y="147"/>
                    </a:lnTo>
                    <a:lnTo>
                      <a:pt x="800" y="147"/>
                    </a:lnTo>
                    <a:lnTo>
                      <a:pt x="792" y="147"/>
                    </a:lnTo>
                    <a:lnTo>
                      <a:pt x="784" y="155"/>
                    </a:lnTo>
                    <a:lnTo>
                      <a:pt x="776" y="155"/>
                    </a:lnTo>
                    <a:lnTo>
                      <a:pt x="768" y="155"/>
                    </a:lnTo>
                    <a:lnTo>
                      <a:pt x="768" y="163"/>
                    </a:lnTo>
                    <a:lnTo>
                      <a:pt x="759" y="163"/>
                    </a:lnTo>
                    <a:lnTo>
                      <a:pt x="751" y="163"/>
                    </a:lnTo>
                    <a:lnTo>
                      <a:pt x="735" y="172"/>
                    </a:lnTo>
                    <a:lnTo>
                      <a:pt x="743" y="172"/>
                    </a:lnTo>
                    <a:lnTo>
                      <a:pt x="751" y="163"/>
                    </a:lnTo>
                    <a:lnTo>
                      <a:pt x="743" y="172"/>
                    </a:lnTo>
                    <a:lnTo>
                      <a:pt x="735" y="172"/>
                    </a:lnTo>
                    <a:lnTo>
                      <a:pt x="727" y="172"/>
                    </a:lnTo>
                    <a:lnTo>
                      <a:pt x="735" y="172"/>
                    </a:lnTo>
                    <a:lnTo>
                      <a:pt x="719" y="180"/>
                    </a:lnTo>
                    <a:lnTo>
                      <a:pt x="710" y="180"/>
                    </a:lnTo>
                    <a:lnTo>
                      <a:pt x="702" y="188"/>
                    </a:lnTo>
                    <a:lnTo>
                      <a:pt x="694" y="188"/>
                    </a:lnTo>
                    <a:lnTo>
                      <a:pt x="686" y="188"/>
                    </a:lnTo>
                    <a:lnTo>
                      <a:pt x="694" y="188"/>
                    </a:lnTo>
                    <a:lnTo>
                      <a:pt x="702" y="180"/>
                    </a:lnTo>
                    <a:lnTo>
                      <a:pt x="727" y="180"/>
                    </a:lnTo>
                    <a:lnTo>
                      <a:pt x="727" y="172"/>
                    </a:lnTo>
                    <a:lnTo>
                      <a:pt x="735" y="172"/>
                    </a:lnTo>
                    <a:lnTo>
                      <a:pt x="743" y="172"/>
                    </a:lnTo>
                    <a:lnTo>
                      <a:pt x="735" y="172"/>
                    </a:lnTo>
                    <a:lnTo>
                      <a:pt x="727" y="172"/>
                    </a:lnTo>
                    <a:lnTo>
                      <a:pt x="719" y="180"/>
                    </a:lnTo>
                    <a:lnTo>
                      <a:pt x="710" y="180"/>
                    </a:lnTo>
                    <a:lnTo>
                      <a:pt x="702" y="180"/>
                    </a:lnTo>
                    <a:lnTo>
                      <a:pt x="694" y="188"/>
                    </a:lnTo>
                    <a:lnTo>
                      <a:pt x="686" y="188"/>
                    </a:lnTo>
                    <a:lnTo>
                      <a:pt x="637" y="212"/>
                    </a:lnTo>
                    <a:lnTo>
                      <a:pt x="596" y="229"/>
                    </a:lnTo>
                    <a:lnTo>
                      <a:pt x="547" y="245"/>
                    </a:lnTo>
                    <a:lnTo>
                      <a:pt x="523" y="261"/>
                    </a:lnTo>
                    <a:lnTo>
                      <a:pt x="514" y="261"/>
                    </a:lnTo>
                    <a:lnTo>
                      <a:pt x="506" y="270"/>
                    </a:lnTo>
                    <a:lnTo>
                      <a:pt x="498" y="270"/>
                    </a:lnTo>
                    <a:lnTo>
                      <a:pt x="490" y="270"/>
                    </a:lnTo>
                    <a:lnTo>
                      <a:pt x="490" y="278"/>
                    </a:lnTo>
                    <a:lnTo>
                      <a:pt x="482" y="278"/>
                    </a:lnTo>
                    <a:lnTo>
                      <a:pt x="490" y="278"/>
                    </a:lnTo>
                    <a:lnTo>
                      <a:pt x="490" y="270"/>
                    </a:lnTo>
                    <a:lnTo>
                      <a:pt x="498" y="270"/>
                    </a:lnTo>
                    <a:lnTo>
                      <a:pt x="490" y="270"/>
                    </a:lnTo>
                    <a:lnTo>
                      <a:pt x="482" y="278"/>
                    </a:lnTo>
                    <a:lnTo>
                      <a:pt x="490" y="278"/>
                    </a:lnTo>
                    <a:lnTo>
                      <a:pt x="482" y="278"/>
                    </a:lnTo>
                    <a:lnTo>
                      <a:pt x="474" y="278"/>
                    </a:lnTo>
                    <a:lnTo>
                      <a:pt x="465" y="286"/>
                    </a:lnTo>
                    <a:lnTo>
                      <a:pt x="457" y="286"/>
                    </a:lnTo>
                    <a:lnTo>
                      <a:pt x="457" y="294"/>
                    </a:lnTo>
                    <a:lnTo>
                      <a:pt x="449" y="294"/>
                    </a:lnTo>
                    <a:lnTo>
                      <a:pt x="441" y="294"/>
                    </a:lnTo>
                    <a:lnTo>
                      <a:pt x="433" y="302"/>
                    </a:lnTo>
                    <a:lnTo>
                      <a:pt x="425" y="310"/>
                    </a:lnTo>
                    <a:lnTo>
                      <a:pt x="416" y="310"/>
                    </a:lnTo>
                    <a:lnTo>
                      <a:pt x="408" y="319"/>
                    </a:lnTo>
                    <a:lnTo>
                      <a:pt x="400" y="319"/>
                    </a:lnTo>
                    <a:lnTo>
                      <a:pt x="392" y="319"/>
                    </a:lnTo>
                    <a:lnTo>
                      <a:pt x="392" y="327"/>
                    </a:lnTo>
                    <a:lnTo>
                      <a:pt x="384" y="327"/>
                    </a:lnTo>
                    <a:lnTo>
                      <a:pt x="392" y="327"/>
                    </a:lnTo>
                    <a:lnTo>
                      <a:pt x="392" y="319"/>
                    </a:lnTo>
                    <a:lnTo>
                      <a:pt x="400" y="319"/>
                    </a:lnTo>
                    <a:lnTo>
                      <a:pt x="392" y="319"/>
                    </a:lnTo>
                    <a:lnTo>
                      <a:pt x="392" y="327"/>
                    </a:lnTo>
                    <a:lnTo>
                      <a:pt x="376" y="335"/>
                    </a:lnTo>
                    <a:lnTo>
                      <a:pt x="367" y="335"/>
                    </a:lnTo>
                    <a:lnTo>
                      <a:pt x="359" y="335"/>
                    </a:lnTo>
                    <a:lnTo>
                      <a:pt x="359" y="343"/>
                    </a:lnTo>
                    <a:lnTo>
                      <a:pt x="351" y="343"/>
                    </a:lnTo>
                    <a:lnTo>
                      <a:pt x="343" y="343"/>
                    </a:lnTo>
                    <a:lnTo>
                      <a:pt x="351" y="343"/>
                    </a:lnTo>
                    <a:lnTo>
                      <a:pt x="335" y="351"/>
                    </a:lnTo>
                    <a:lnTo>
                      <a:pt x="327" y="359"/>
                    </a:lnTo>
                    <a:lnTo>
                      <a:pt x="318" y="359"/>
                    </a:lnTo>
                    <a:lnTo>
                      <a:pt x="310" y="368"/>
                    </a:lnTo>
                    <a:lnTo>
                      <a:pt x="302" y="368"/>
                    </a:lnTo>
                    <a:lnTo>
                      <a:pt x="302" y="376"/>
                    </a:lnTo>
                    <a:lnTo>
                      <a:pt x="294" y="376"/>
                    </a:lnTo>
                    <a:lnTo>
                      <a:pt x="302" y="368"/>
                    </a:lnTo>
                    <a:lnTo>
                      <a:pt x="310" y="368"/>
                    </a:lnTo>
                    <a:lnTo>
                      <a:pt x="318" y="359"/>
                    </a:lnTo>
                    <a:lnTo>
                      <a:pt x="327" y="359"/>
                    </a:lnTo>
                    <a:lnTo>
                      <a:pt x="318" y="359"/>
                    </a:lnTo>
                    <a:lnTo>
                      <a:pt x="310" y="368"/>
                    </a:lnTo>
                    <a:lnTo>
                      <a:pt x="302" y="368"/>
                    </a:lnTo>
                    <a:lnTo>
                      <a:pt x="327" y="359"/>
                    </a:lnTo>
                    <a:lnTo>
                      <a:pt x="335" y="351"/>
                    </a:lnTo>
                    <a:lnTo>
                      <a:pt x="327" y="359"/>
                    </a:lnTo>
                    <a:lnTo>
                      <a:pt x="318" y="359"/>
                    </a:lnTo>
                    <a:lnTo>
                      <a:pt x="310" y="368"/>
                    </a:lnTo>
                    <a:lnTo>
                      <a:pt x="318" y="359"/>
                    </a:lnTo>
                    <a:lnTo>
                      <a:pt x="327" y="359"/>
                    </a:lnTo>
                    <a:lnTo>
                      <a:pt x="318" y="359"/>
                    </a:lnTo>
                    <a:lnTo>
                      <a:pt x="310" y="368"/>
                    </a:lnTo>
                    <a:lnTo>
                      <a:pt x="302" y="368"/>
                    </a:lnTo>
                    <a:lnTo>
                      <a:pt x="302" y="376"/>
                    </a:lnTo>
                    <a:lnTo>
                      <a:pt x="294" y="376"/>
                    </a:lnTo>
                    <a:lnTo>
                      <a:pt x="286" y="376"/>
                    </a:lnTo>
                    <a:lnTo>
                      <a:pt x="286" y="384"/>
                    </a:lnTo>
                    <a:lnTo>
                      <a:pt x="278" y="384"/>
                    </a:lnTo>
                    <a:lnTo>
                      <a:pt x="269" y="392"/>
                    </a:lnTo>
                    <a:lnTo>
                      <a:pt x="261" y="392"/>
                    </a:lnTo>
                    <a:lnTo>
                      <a:pt x="261" y="400"/>
                    </a:lnTo>
                    <a:lnTo>
                      <a:pt x="245" y="400"/>
                    </a:lnTo>
                    <a:lnTo>
                      <a:pt x="237" y="408"/>
                    </a:lnTo>
                    <a:lnTo>
                      <a:pt x="229" y="417"/>
                    </a:lnTo>
                    <a:lnTo>
                      <a:pt x="220" y="417"/>
                    </a:lnTo>
                    <a:lnTo>
                      <a:pt x="212" y="425"/>
                    </a:lnTo>
                    <a:lnTo>
                      <a:pt x="196" y="433"/>
                    </a:lnTo>
                    <a:lnTo>
                      <a:pt x="188" y="441"/>
                    </a:lnTo>
                    <a:lnTo>
                      <a:pt x="180" y="449"/>
                    </a:lnTo>
                    <a:lnTo>
                      <a:pt x="163" y="449"/>
                    </a:lnTo>
                    <a:lnTo>
                      <a:pt x="163" y="457"/>
                    </a:lnTo>
                    <a:lnTo>
                      <a:pt x="163" y="449"/>
                    </a:lnTo>
                    <a:lnTo>
                      <a:pt x="171" y="449"/>
                    </a:lnTo>
                    <a:lnTo>
                      <a:pt x="180" y="441"/>
                    </a:lnTo>
                    <a:lnTo>
                      <a:pt x="180" y="449"/>
                    </a:lnTo>
                    <a:lnTo>
                      <a:pt x="163" y="457"/>
                    </a:lnTo>
                    <a:lnTo>
                      <a:pt x="155" y="457"/>
                    </a:lnTo>
                    <a:lnTo>
                      <a:pt x="147" y="466"/>
                    </a:lnTo>
                    <a:lnTo>
                      <a:pt x="131" y="474"/>
                    </a:lnTo>
                    <a:lnTo>
                      <a:pt x="122" y="482"/>
                    </a:lnTo>
                    <a:lnTo>
                      <a:pt x="114" y="490"/>
                    </a:lnTo>
                    <a:lnTo>
                      <a:pt x="106" y="490"/>
                    </a:lnTo>
                    <a:lnTo>
                      <a:pt x="114" y="490"/>
                    </a:lnTo>
                    <a:lnTo>
                      <a:pt x="106" y="490"/>
                    </a:lnTo>
                    <a:lnTo>
                      <a:pt x="98" y="498"/>
                    </a:lnTo>
                    <a:lnTo>
                      <a:pt x="90" y="498"/>
                    </a:lnTo>
                    <a:lnTo>
                      <a:pt x="90" y="506"/>
                    </a:lnTo>
                    <a:lnTo>
                      <a:pt x="82" y="515"/>
                    </a:lnTo>
                    <a:lnTo>
                      <a:pt x="73" y="515"/>
                    </a:lnTo>
                    <a:lnTo>
                      <a:pt x="65" y="523"/>
                    </a:lnTo>
                    <a:lnTo>
                      <a:pt x="57" y="531"/>
                    </a:lnTo>
                    <a:lnTo>
                      <a:pt x="41" y="539"/>
                    </a:lnTo>
                    <a:lnTo>
                      <a:pt x="33" y="539"/>
                    </a:lnTo>
                    <a:lnTo>
                      <a:pt x="24" y="547"/>
                    </a:lnTo>
                    <a:lnTo>
                      <a:pt x="16" y="555"/>
                    </a:lnTo>
                    <a:lnTo>
                      <a:pt x="8" y="564"/>
                    </a:lnTo>
                    <a:lnTo>
                      <a:pt x="16" y="555"/>
                    </a:lnTo>
                    <a:lnTo>
                      <a:pt x="33" y="547"/>
                    </a:lnTo>
                    <a:lnTo>
                      <a:pt x="49" y="531"/>
                    </a:lnTo>
                    <a:lnTo>
                      <a:pt x="57" y="523"/>
                    </a:lnTo>
                    <a:lnTo>
                      <a:pt x="73" y="515"/>
                    </a:lnTo>
                    <a:lnTo>
                      <a:pt x="82" y="506"/>
                    </a:lnTo>
                    <a:lnTo>
                      <a:pt x="98" y="498"/>
                    </a:lnTo>
                    <a:lnTo>
                      <a:pt x="131" y="482"/>
                    </a:lnTo>
                    <a:lnTo>
                      <a:pt x="139" y="474"/>
                    </a:lnTo>
                    <a:lnTo>
                      <a:pt x="147" y="466"/>
                    </a:lnTo>
                    <a:lnTo>
                      <a:pt x="155" y="457"/>
                    </a:lnTo>
                    <a:lnTo>
                      <a:pt x="171" y="449"/>
                    </a:lnTo>
                    <a:lnTo>
                      <a:pt x="188" y="441"/>
                    </a:lnTo>
                    <a:lnTo>
                      <a:pt x="204" y="433"/>
                    </a:lnTo>
                    <a:lnTo>
                      <a:pt x="229" y="417"/>
                    </a:lnTo>
                    <a:lnTo>
                      <a:pt x="245" y="408"/>
                    </a:lnTo>
                    <a:lnTo>
                      <a:pt x="245" y="400"/>
                    </a:lnTo>
                    <a:lnTo>
                      <a:pt x="261" y="400"/>
                    </a:lnTo>
                    <a:lnTo>
                      <a:pt x="261" y="392"/>
                    </a:lnTo>
                    <a:lnTo>
                      <a:pt x="269" y="392"/>
                    </a:lnTo>
                    <a:lnTo>
                      <a:pt x="278" y="384"/>
                    </a:lnTo>
                    <a:lnTo>
                      <a:pt x="286" y="376"/>
                    </a:lnTo>
                    <a:lnTo>
                      <a:pt x="294" y="376"/>
                    </a:lnTo>
                    <a:lnTo>
                      <a:pt x="302" y="368"/>
                    </a:lnTo>
                    <a:lnTo>
                      <a:pt x="310" y="368"/>
                    </a:lnTo>
                    <a:lnTo>
                      <a:pt x="318" y="359"/>
                    </a:lnTo>
                    <a:lnTo>
                      <a:pt x="327" y="359"/>
                    </a:lnTo>
                    <a:lnTo>
                      <a:pt x="335" y="351"/>
                    </a:lnTo>
                    <a:lnTo>
                      <a:pt x="343" y="351"/>
                    </a:lnTo>
                    <a:lnTo>
                      <a:pt x="351" y="343"/>
                    </a:lnTo>
                    <a:lnTo>
                      <a:pt x="359" y="343"/>
                    </a:lnTo>
                    <a:lnTo>
                      <a:pt x="367" y="335"/>
                    </a:lnTo>
                    <a:lnTo>
                      <a:pt x="376" y="335"/>
                    </a:lnTo>
                    <a:lnTo>
                      <a:pt x="376" y="327"/>
                    </a:lnTo>
                    <a:lnTo>
                      <a:pt x="384" y="327"/>
                    </a:lnTo>
                    <a:lnTo>
                      <a:pt x="400" y="319"/>
                    </a:lnTo>
                    <a:lnTo>
                      <a:pt x="408" y="310"/>
                    </a:lnTo>
                    <a:lnTo>
                      <a:pt x="416" y="310"/>
                    </a:lnTo>
                    <a:lnTo>
                      <a:pt x="425" y="302"/>
                    </a:lnTo>
                    <a:lnTo>
                      <a:pt x="433" y="302"/>
                    </a:lnTo>
                    <a:lnTo>
                      <a:pt x="425" y="302"/>
                    </a:lnTo>
                    <a:lnTo>
                      <a:pt x="408" y="310"/>
                    </a:lnTo>
                    <a:lnTo>
                      <a:pt x="400" y="319"/>
                    </a:lnTo>
                    <a:lnTo>
                      <a:pt x="392" y="327"/>
                    </a:lnTo>
                    <a:lnTo>
                      <a:pt x="376" y="335"/>
                    </a:lnTo>
                    <a:lnTo>
                      <a:pt x="367" y="335"/>
                    </a:lnTo>
                    <a:lnTo>
                      <a:pt x="376" y="335"/>
                    </a:lnTo>
                    <a:lnTo>
                      <a:pt x="376" y="327"/>
                    </a:lnTo>
                    <a:lnTo>
                      <a:pt x="384" y="327"/>
                    </a:lnTo>
                    <a:lnTo>
                      <a:pt x="392" y="319"/>
                    </a:lnTo>
                    <a:lnTo>
                      <a:pt x="400" y="319"/>
                    </a:lnTo>
                    <a:lnTo>
                      <a:pt x="408" y="319"/>
                    </a:lnTo>
                    <a:lnTo>
                      <a:pt x="408" y="310"/>
                    </a:lnTo>
                    <a:lnTo>
                      <a:pt x="416" y="310"/>
                    </a:lnTo>
                    <a:lnTo>
                      <a:pt x="425" y="310"/>
                    </a:lnTo>
                    <a:lnTo>
                      <a:pt x="425" y="302"/>
                    </a:lnTo>
                    <a:lnTo>
                      <a:pt x="416" y="310"/>
                    </a:lnTo>
                    <a:lnTo>
                      <a:pt x="425" y="302"/>
                    </a:lnTo>
                    <a:lnTo>
                      <a:pt x="433" y="302"/>
                    </a:lnTo>
                    <a:lnTo>
                      <a:pt x="441" y="302"/>
                    </a:lnTo>
                    <a:lnTo>
                      <a:pt x="433" y="302"/>
                    </a:lnTo>
                    <a:lnTo>
                      <a:pt x="425" y="302"/>
                    </a:lnTo>
                    <a:lnTo>
                      <a:pt x="425" y="310"/>
                    </a:lnTo>
                    <a:lnTo>
                      <a:pt x="416" y="310"/>
                    </a:lnTo>
                    <a:lnTo>
                      <a:pt x="400" y="319"/>
                    </a:lnTo>
                    <a:lnTo>
                      <a:pt x="392" y="327"/>
                    </a:lnTo>
                    <a:lnTo>
                      <a:pt x="384" y="327"/>
                    </a:lnTo>
                    <a:lnTo>
                      <a:pt x="376" y="327"/>
                    </a:lnTo>
                    <a:lnTo>
                      <a:pt x="367" y="335"/>
                    </a:lnTo>
                    <a:lnTo>
                      <a:pt x="359" y="343"/>
                    </a:lnTo>
                    <a:lnTo>
                      <a:pt x="351" y="343"/>
                    </a:lnTo>
                    <a:lnTo>
                      <a:pt x="359" y="343"/>
                    </a:lnTo>
                    <a:lnTo>
                      <a:pt x="359" y="335"/>
                    </a:lnTo>
                    <a:lnTo>
                      <a:pt x="359" y="343"/>
                    </a:lnTo>
                    <a:lnTo>
                      <a:pt x="367" y="335"/>
                    </a:lnTo>
                    <a:lnTo>
                      <a:pt x="376" y="335"/>
                    </a:lnTo>
                    <a:lnTo>
                      <a:pt x="376" y="327"/>
                    </a:lnTo>
                    <a:lnTo>
                      <a:pt x="376" y="335"/>
                    </a:lnTo>
                    <a:lnTo>
                      <a:pt x="392" y="327"/>
                    </a:lnTo>
                    <a:lnTo>
                      <a:pt x="400" y="319"/>
                    </a:lnTo>
                    <a:lnTo>
                      <a:pt x="408" y="319"/>
                    </a:lnTo>
                    <a:lnTo>
                      <a:pt x="416" y="310"/>
                    </a:lnTo>
                    <a:lnTo>
                      <a:pt x="425" y="310"/>
                    </a:lnTo>
                    <a:lnTo>
                      <a:pt x="425" y="302"/>
                    </a:lnTo>
                    <a:lnTo>
                      <a:pt x="416" y="310"/>
                    </a:lnTo>
                    <a:lnTo>
                      <a:pt x="408" y="310"/>
                    </a:lnTo>
                    <a:lnTo>
                      <a:pt x="416" y="310"/>
                    </a:lnTo>
                    <a:lnTo>
                      <a:pt x="425" y="302"/>
                    </a:lnTo>
                    <a:lnTo>
                      <a:pt x="433" y="302"/>
                    </a:lnTo>
                    <a:lnTo>
                      <a:pt x="441" y="294"/>
                    </a:lnTo>
                    <a:lnTo>
                      <a:pt x="433" y="302"/>
                    </a:lnTo>
                    <a:lnTo>
                      <a:pt x="441" y="302"/>
                    </a:lnTo>
                    <a:lnTo>
                      <a:pt x="441" y="294"/>
                    </a:lnTo>
                    <a:lnTo>
                      <a:pt x="449" y="294"/>
                    </a:lnTo>
                    <a:lnTo>
                      <a:pt x="457" y="294"/>
                    </a:lnTo>
                    <a:lnTo>
                      <a:pt x="457" y="286"/>
                    </a:lnTo>
                    <a:lnTo>
                      <a:pt x="465" y="286"/>
                    </a:lnTo>
                    <a:lnTo>
                      <a:pt x="474" y="278"/>
                    </a:lnTo>
                    <a:lnTo>
                      <a:pt x="482" y="278"/>
                    </a:lnTo>
                    <a:lnTo>
                      <a:pt x="490" y="278"/>
                    </a:lnTo>
                    <a:lnTo>
                      <a:pt x="482" y="278"/>
                    </a:lnTo>
                    <a:lnTo>
                      <a:pt x="474" y="278"/>
                    </a:lnTo>
                    <a:lnTo>
                      <a:pt x="457" y="286"/>
                    </a:lnTo>
                    <a:lnTo>
                      <a:pt x="457" y="294"/>
                    </a:lnTo>
                    <a:lnTo>
                      <a:pt x="441" y="294"/>
                    </a:lnTo>
                    <a:lnTo>
                      <a:pt x="433" y="302"/>
                    </a:lnTo>
                    <a:lnTo>
                      <a:pt x="425" y="302"/>
                    </a:lnTo>
                    <a:lnTo>
                      <a:pt x="416" y="310"/>
                    </a:lnTo>
                    <a:lnTo>
                      <a:pt x="408" y="319"/>
                    </a:lnTo>
                    <a:lnTo>
                      <a:pt x="400" y="319"/>
                    </a:lnTo>
                    <a:lnTo>
                      <a:pt x="392" y="319"/>
                    </a:lnTo>
                    <a:lnTo>
                      <a:pt x="376" y="335"/>
                    </a:lnTo>
                    <a:lnTo>
                      <a:pt x="367" y="335"/>
                    </a:lnTo>
                    <a:lnTo>
                      <a:pt x="359" y="335"/>
                    </a:lnTo>
                    <a:lnTo>
                      <a:pt x="351" y="343"/>
                    </a:lnTo>
                    <a:lnTo>
                      <a:pt x="343" y="351"/>
                    </a:lnTo>
                    <a:lnTo>
                      <a:pt x="335" y="351"/>
                    </a:lnTo>
                    <a:lnTo>
                      <a:pt x="351" y="343"/>
                    </a:lnTo>
                    <a:lnTo>
                      <a:pt x="343" y="351"/>
                    </a:lnTo>
                    <a:lnTo>
                      <a:pt x="335" y="351"/>
                    </a:lnTo>
                    <a:lnTo>
                      <a:pt x="318" y="359"/>
                    </a:lnTo>
                    <a:lnTo>
                      <a:pt x="310" y="368"/>
                    </a:lnTo>
                    <a:lnTo>
                      <a:pt x="294" y="376"/>
                    </a:lnTo>
                    <a:lnTo>
                      <a:pt x="278" y="384"/>
                    </a:lnTo>
                    <a:lnTo>
                      <a:pt x="269" y="392"/>
                    </a:lnTo>
                    <a:lnTo>
                      <a:pt x="261" y="392"/>
                    </a:lnTo>
                    <a:lnTo>
                      <a:pt x="253" y="400"/>
                    </a:lnTo>
                    <a:lnTo>
                      <a:pt x="245" y="400"/>
                    </a:lnTo>
                    <a:lnTo>
                      <a:pt x="237" y="408"/>
                    </a:lnTo>
                    <a:lnTo>
                      <a:pt x="229" y="417"/>
                    </a:lnTo>
                    <a:lnTo>
                      <a:pt x="220" y="417"/>
                    </a:lnTo>
                    <a:lnTo>
                      <a:pt x="212" y="425"/>
                    </a:lnTo>
                    <a:lnTo>
                      <a:pt x="188" y="441"/>
                    </a:lnTo>
                    <a:lnTo>
                      <a:pt x="180" y="441"/>
                    </a:lnTo>
                    <a:lnTo>
                      <a:pt x="180" y="449"/>
                    </a:lnTo>
                    <a:lnTo>
                      <a:pt x="163" y="457"/>
                    </a:lnTo>
                    <a:lnTo>
                      <a:pt x="147" y="466"/>
                    </a:lnTo>
                    <a:lnTo>
                      <a:pt x="139" y="474"/>
                    </a:lnTo>
                    <a:lnTo>
                      <a:pt x="114" y="490"/>
                    </a:lnTo>
                    <a:lnTo>
                      <a:pt x="106" y="490"/>
                    </a:lnTo>
                    <a:lnTo>
                      <a:pt x="98" y="498"/>
                    </a:lnTo>
                    <a:lnTo>
                      <a:pt x="90" y="506"/>
                    </a:lnTo>
                    <a:lnTo>
                      <a:pt x="82" y="515"/>
                    </a:lnTo>
                    <a:lnTo>
                      <a:pt x="73" y="515"/>
                    </a:lnTo>
                    <a:lnTo>
                      <a:pt x="65" y="523"/>
                    </a:lnTo>
                    <a:lnTo>
                      <a:pt x="57" y="531"/>
                    </a:lnTo>
                    <a:lnTo>
                      <a:pt x="49" y="531"/>
                    </a:lnTo>
                    <a:lnTo>
                      <a:pt x="41" y="539"/>
                    </a:lnTo>
                    <a:lnTo>
                      <a:pt x="33" y="547"/>
                    </a:lnTo>
                    <a:lnTo>
                      <a:pt x="24" y="547"/>
                    </a:lnTo>
                    <a:lnTo>
                      <a:pt x="24" y="555"/>
                    </a:lnTo>
                    <a:lnTo>
                      <a:pt x="16" y="555"/>
                    </a:lnTo>
                    <a:lnTo>
                      <a:pt x="8" y="564"/>
                    </a:lnTo>
                    <a:lnTo>
                      <a:pt x="0" y="572"/>
                    </a:lnTo>
                    <a:lnTo>
                      <a:pt x="8" y="564"/>
                    </a:lnTo>
                    <a:lnTo>
                      <a:pt x="16" y="564"/>
                    </a:lnTo>
                    <a:lnTo>
                      <a:pt x="24" y="555"/>
                    </a:lnTo>
                    <a:lnTo>
                      <a:pt x="24" y="547"/>
                    </a:lnTo>
                    <a:lnTo>
                      <a:pt x="33" y="547"/>
                    </a:lnTo>
                    <a:lnTo>
                      <a:pt x="33" y="539"/>
                    </a:lnTo>
                    <a:lnTo>
                      <a:pt x="49" y="531"/>
                    </a:lnTo>
                    <a:lnTo>
                      <a:pt x="57" y="523"/>
                    </a:lnTo>
                    <a:lnTo>
                      <a:pt x="65" y="523"/>
                    </a:lnTo>
                    <a:lnTo>
                      <a:pt x="57" y="523"/>
                    </a:lnTo>
                    <a:lnTo>
                      <a:pt x="57" y="531"/>
                    </a:lnTo>
                    <a:lnTo>
                      <a:pt x="49" y="531"/>
                    </a:lnTo>
                    <a:lnTo>
                      <a:pt x="57" y="523"/>
                    </a:lnTo>
                    <a:lnTo>
                      <a:pt x="73" y="515"/>
                    </a:lnTo>
                    <a:lnTo>
                      <a:pt x="65" y="523"/>
                    </a:lnTo>
                    <a:lnTo>
                      <a:pt x="73" y="515"/>
                    </a:lnTo>
                    <a:lnTo>
                      <a:pt x="82" y="515"/>
                    </a:lnTo>
                    <a:lnTo>
                      <a:pt x="82" y="506"/>
                    </a:lnTo>
                    <a:lnTo>
                      <a:pt x="98" y="498"/>
                    </a:lnTo>
                    <a:lnTo>
                      <a:pt x="106" y="490"/>
                    </a:lnTo>
                    <a:lnTo>
                      <a:pt x="122" y="482"/>
                    </a:lnTo>
                    <a:lnTo>
                      <a:pt x="139" y="474"/>
                    </a:lnTo>
                    <a:lnTo>
                      <a:pt x="131" y="474"/>
                    </a:lnTo>
                    <a:lnTo>
                      <a:pt x="122" y="482"/>
                    </a:lnTo>
                    <a:lnTo>
                      <a:pt x="114" y="490"/>
                    </a:lnTo>
                    <a:lnTo>
                      <a:pt x="106" y="498"/>
                    </a:lnTo>
                    <a:lnTo>
                      <a:pt x="106" y="490"/>
                    </a:lnTo>
                    <a:lnTo>
                      <a:pt x="114" y="490"/>
                    </a:lnTo>
                    <a:lnTo>
                      <a:pt x="114" y="482"/>
                    </a:lnTo>
                    <a:lnTo>
                      <a:pt x="131" y="474"/>
                    </a:lnTo>
                    <a:lnTo>
                      <a:pt x="147" y="466"/>
                    </a:lnTo>
                    <a:lnTo>
                      <a:pt x="155" y="457"/>
                    </a:lnTo>
                    <a:lnTo>
                      <a:pt x="163" y="457"/>
                    </a:lnTo>
                    <a:lnTo>
                      <a:pt x="163" y="449"/>
                    </a:lnTo>
                    <a:lnTo>
                      <a:pt x="171" y="449"/>
                    </a:lnTo>
                    <a:lnTo>
                      <a:pt x="180" y="449"/>
                    </a:lnTo>
                    <a:lnTo>
                      <a:pt x="188" y="441"/>
                    </a:lnTo>
                    <a:lnTo>
                      <a:pt x="196" y="433"/>
                    </a:lnTo>
                    <a:lnTo>
                      <a:pt x="204" y="433"/>
                    </a:lnTo>
                    <a:lnTo>
                      <a:pt x="212" y="425"/>
                    </a:lnTo>
                    <a:lnTo>
                      <a:pt x="220" y="417"/>
                    </a:lnTo>
                    <a:lnTo>
                      <a:pt x="237" y="408"/>
                    </a:lnTo>
                    <a:lnTo>
                      <a:pt x="245" y="408"/>
                    </a:lnTo>
                    <a:lnTo>
                      <a:pt x="245" y="400"/>
                    </a:lnTo>
                    <a:lnTo>
                      <a:pt x="253" y="400"/>
                    </a:lnTo>
                    <a:lnTo>
                      <a:pt x="286" y="384"/>
                    </a:lnTo>
                    <a:lnTo>
                      <a:pt x="302" y="376"/>
                    </a:lnTo>
                    <a:lnTo>
                      <a:pt x="302" y="368"/>
                    </a:lnTo>
                    <a:lnTo>
                      <a:pt x="343" y="351"/>
                    </a:lnTo>
                    <a:lnTo>
                      <a:pt x="367" y="335"/>
                    </a:lnTo>
                    <a:lnTo>
                      <a:pt x="384" y="327"/>
                    </a:lnTo>
                    <a:lnTo>
                      <a:pt x="392" y="319"/>
                    </a:lnTo>
                    <a:lnTo>
                      <a:pt x="400" y="319"/>
                    </a:lnTo>
                    <a:lnTo>
                      <a:pt x="441" y="294"/>
                    </a:lnTo>
                    <a:lnTo>
                      <a:pt x="482" y="278"/>
                    </a:lnTo>
                    <a:lnTo>
                      <a:pt x="531" y="253"/>
                    </a:lnTo>
                    <a:lnTo>
                      <a:pt x="547" y="245"/>
                    </a:lnTo>
                    <a:lnTo>
                      <a:pt x="563" y="237"/>
                    </a:lnTo>
                    <a:lnTo>
                      <a:pt x="572" y="237"/>
                    </a:lnTo>
                    <a:lnTo>
                      <a:pt x="588" y="229"/>
                    </a:lnTo>
                    <a:lnTo>
                      <a:pt x="596" y="229"/>
                    </a:lnTo>
                    <a:lnTo>
                      <a:pt x="612" y="221"/>
                    </a:lnTo>
                    <a:lnTo>
                      <a:pt x="629" y="212"/>
                    </a:lnTo>
                    <a:lnTo>
                      <a:pt x="637" y="212"/>
                    </a:lnTo>
                    <a:lnTo>
                      <a:pt x="653" y="204"/>
                    </a:lnTo>
                    <a:lnTo>
                      <a:pt x="678" y="196"/>
                    </a:lnTo>
                    <a:lnTo>
                      <a:pt x="678" y="188"/>
                    </a:lnTo>
                    <a:lnTo>
                      <a:pt x="686" y="188"/>
                    </a:lnTo>
                    <a:lnTo>
                      <a:pt x="678" y="196"/>
                    </a:lnTo>
                    <a:lnTo>
                      <a:pt x="670" y="196"/>
                    </a:lnTo>
                    <a:lnTo>
                      <a:pt x="661" y="196"/>
                    </a:lnTo>
                    <a:lnTo>
                      <a:pt x="653" y="204"/>
                    </a:lnTo>
                    <a:lnTo>
                      <a:pt x="645" y="204"/>
                    </a:lnTo>
                    <a:lnTo>
                      <a:pt x="653" y="204"/>
                    </a:lnTo>
                    <a:lnTo>
                      <a:pt x="645" y="204"/>
                    </a:lnTo>
                    <a:lnTo>
                      <a:pt x="637" y="204"/>
                    </a:lnTo>
                    <a:lnTo>
                      <a:pt x="629" y="212"/>
                    </a:lnTo>
                    <a:lnTo>
                      <a:pt x="621" y="212"/>
                    </a:lnTo>
                    <a:lnTo>
                      <a:pt x="629" y="212"/>
                    </a:lnTo>
                    <a:lnTo>
                      <a:pt x="653" y="204"/>
                    </a:lnTo>
                    <a:lnTo>
                      <a:pt x="661" y="204"/>
                    </a:lnTo>
                    <a:lnTo>
                      <a:pt x="678" y="188"/>
                    </a:lnTo>
                    <a:lnTo>
                      <a:pt x="694" y="188"/>
                    </a:lnTo>
                    <a:lnTo>
                      <a:pt x="702" y="188"/>
                    </a:lnTo>
                    <a:lnTo>
                      <a:pt x="710" y="180"/>
                    </a:lnTo>
                    <a:lnTo>
                      <a:pt x="719" y="180"/>
                    </a:lnTo>
                    <a:lnTo>
                      <a:pt x="735" y="172"/>
                    </a:lnTo>
                    <a:lnTo>
                      <a:pt x="743" y="172"/>
                    </a:lnTo>
                    <a:lnTo>
                      <a:pt x="759" y="163"/>
                    </a:lnTo>
                    <a:lnTo>
                      <a:pt x="768" y="155"/>
                    </a:lnTo>
                    <a:lnTo>
                      <a:pt x="776" y="155"/>
                    </a:lnTo>
                    <a:lnTo>
                      <a:pt x="784" y="155"/>
                    </a:lnTo>
                    <a:lnTo>
                      <a:pt x="792" y="147"/>
                    </a:lnTo>
                    <a:lnTo>
                      <a:pt x="800" y="147"/>
                    </a:lnTo>
                    <a:lnTo>
                      <a:pt x="808" y="147"/>
                    </a:lnTo>
                    <a:lnTo>
                      <a:pt x="825" y="139"/>
                    </a:lnTo>
                    <a:lnTo>
                      <a:pt x="841" y="139"/>
                    </a:lnTo>
                    <a:lnTo>
                      <a:pt x="849" y="131"/>
                    </a:lnTo>
                    <a:lnTo>
                      <a:pt x="866" y="131"/>
                    </a:lnTo>
                    <a:lnTo>
                      <a:pt x="882" y="123"/>
                    </a:lnTo>
                    <a:lnTo>
                      <a:pt x="898" y="114"/>
                    </a:lnTo>
                    <a:lnTo>
                      <a:pt x="915" y="114"/>
                    </a:lnTo>
                    <a:lnTo>
                      <a:pt x="931" y="106"/>
                    </a:lnTo>
                    <a:lnTo>
                      <a:pt x="955" y="98"/>
                    </a:lnTo>
                    <a:lnTo>
                      <a:pt x="972" y="98"/>
                    </a:lnTo>
                    <a:lnTo>
                      <a:pt x="996" y="90"/>
                    </a:lnTo>
                    <a:lnTo>
                      <a:pt x="1004" y="90"/>
                    </a:lnTo>
                    <a:lnTo>
                      <a:pt x="1037" y="82"/>
                    </a:lnTo>
                    <a:lnTo>
                      <a:pt x="1053" y="73"/>
                    </a:lnTo>
                    <a:lnTo>
                      <a:pt x="1078" y="73"/>
                    </a:lnTo>
                    <a:lnTo>
                      <a:pt x="1094" y="65"/>
                    </a:lnTo>
                    <a:lnTo>
                      <a:pt x="1111" y="65"/>
                    </a:lnTo>
                    <a:lnTo>
                      <a:pt x="1143" y="57"/>
                    </a:lnTo>
                    <a:lnTo>
                      <a:pt x="1160" y="57"/>
                    </a:lnTo>
                    <a:lnTo>
                      <a:pt x="1192" y="49"/>
                    </a:lnTo>
                    <a:lnTo>
                      <a:pt x="1200" y="49"/>
                    </a:lnTo>
                    <a:lnTo>
                      <a:pt x="1209" y="41"/>
                    </a:lnTo>
                    <a:lnTo>
                      <a:pt x="1217" y="41"/>
                    </a:lnTo>
                    <a:lnTo>
                      <a:pt x="1225" y="41"/>
                    </a:lnTo>
                    <a:lnTo>
                      <a:pt x="1241" y="41"/>
                    </a:lnTo>
                    <a:lnTo>
                      <a:pt x="1258" y="33"/>
                    </a:lnTo>
                    <a:lnTo>
                      <a:pt x="1274" y="33"/>
                    </a:lnTo>
                    <a:lnTo>
                      <a:pt x="1298" y="33"/>
                    </a:lnTo>
                    <a:lnTo>
                      <a:pt x="1323" y="24"/>
                    </a:lnTo>
                    <a:lnTo>
                      <a:pt x="1339" y="24"/>
                    </a:lnTo>
                    <a:lnTo>
                      <a:pt x="1356" y="24"/>
                    </a:lnTo>
                    <a:lnTo>
                      <a:pt x="1372" y="24"/>
                    </a:lnTo>
                    <a:lnTo>
                      <a:pt x="1380" y="16"/>
                    </a:lnTo>
                    <a:lnTo>
                      <a:pt x="1372" y="24"/>
                    </a:lnTo>
                    <a:lnTo>
                      <a:pt x="1364" y="24"/>
                    </a:lnTo>
                    <a:lnTo>
                      <a:pt x="1356" y="24"/>
                    </a:lnTo>
                    <a:lnTo>
                      <a:pt x="1372" y="24"/>
                    </a:lnTo>
                    <a:lnTo>
                      <a:pt x="1388" y="16"/>
                    </a:lnTo>
                    <a:lnTo>
                      <a:pt x="1396" y="16"/>
                    </a:lnTo>
                    <a:lnTo>
                      <a:pt x="1405" y="16"/>
                    </a:lnTo>
                    <a:lnTo>
                      <a:pt x="1413" y="16"/>
                    </a:lnTo>
                    <a:lnTo>
                      <a:pt x="1429" y="16"/>
                    </a:lnTo>
                    <a:lnTo>
                      <a:pt x="1445" y="16"/>
                    </a:lnTo>
                    <a:lnTo>
                      <a:pt x="1462" y="8"/>
                    </a:lnTo>
                    <a:lnTo>
                      <a:pt x="1486" y="8"/>
                    </a:lnTo>
                    <a:lnTo>
                      <a:pt x="1503" y="8"/>
                    </a:lnTo>
                    <a:lnTo>
                      <a:pt x="1511" y="8"/>
                    </a:lnTo>
                    <a:lnTo>
                      <a:pt x="1519" y="8"/>
                    </a:lnTo>
                    <a:lnTo>
                      <a:pt x="1535" y="8"/>
                    </a:lnTo>
                    <a:lnTo>
                      <a:pt x="1568" y="8"/>
                    </a:lnTo>
                    <a:lnTo>
                      <a:pt x="1584" y="0"/>
                    </a:lnTo>
                    <a:lnTo>
                      <a:pt x="1609" y="0"/>
                    </a:lnTo>
                    <a:lnTo>
                      <a:pt x="1617" y="0"/>
                    </a:lnTo>
                    <a:lnTo>
                      <a:pt x="1650" y="0"/>
                    </a:lnTo>
                    <a:lnTo>
                      <a:pt x="1666" y="0"/>
                    </a:lnTo>
                    <a:lnTo>
                      <a:pt x="1682" y="0"/>
                    </a:lnTo>
                    <a:lnTo>
                      <a:pt x="1699" y="0"/>
                    </a:lnTo>
                    <a:lnTo>
                      <a:pt x="1715" y="0"/>
                    </a:lnTo>
                    <a:lnTo>
                      <a:pt x="1723" y="0"/>
                    </a:lnTo>
                    <a:lnTo>
                      <a:pt x="1756" y="0"/>
                    </a:lnTo>
                    <a:lnTo>
                      <a:pt x="1764" y="0"/>
                    </a:lnTo>
                    <a:lnTo>
                      <a:pt x="1780" y="0"/>
                    </a:lnTo>
                    <a:lnTo>
                      <a:pt x="1788" y="0"/>
                    </a:lnTo>
                    <a:lnTo>
                      <a:pt x="1797" y="0"/>
                    </a:lnTo>
                    <a:lnTo>
                      <a:pt x="1805" y="0"/>
                    </a:lnTo>
                    <a:lnTo>
                      <a:pt x="1813" y="0"/>
                    </a:lnTo>
                    <a:lnTo>
                      <a:pt x="1821" y="8"/>
                    </a:lnTo>
                    <a:lnTo>
                      <a:pt x="1829" y="8"/>
                    </a:lnTo>
                    <a:lnTo>
                      <a:pt x="1837" y="8"/>
                    </a:lnTo>
                    <a:lnTo>
                      <a:pt x="1846" y="8"/>
                    </a:lnTo>
                    <a:lnTo>
                      <a:pt x="1870" y="8"/>
                    </a:lnTo>
                    <a:lnTo>
                      <a:pt x="1886" y="8"/>
                    </a:lnTo>
                    <a:lnTo>
                      <a:pt x="1895" y="8"/>
                    </a:lnTo>
                    <a:lnTo>
                      <a:pt x="1903" y="8"/>
                    </a:lnTo>
                    <a:lnTo>
                      <a:pt x="1919" y="8"/>
                    </a:lnTo>
                    <a:lnTo>
                      <a:pt x="1927" y="8"/>
                    </a:lnTo>
                    <a:lnTo>
                      <a:pt x="1935" y="8"/>
                    </a:lnTo>
                    <a:lnTo>
                      <a:pt x="1944" y="16"/>
                    </a:lnTo>
                    <a:lnTo>
                      <a:pt x="1960" y="16"/>
                    </a:lnTo>
                    <a:lnTo>
                      <a:pt x="1976" y="16"/>
                    </a:lnTo>
                    <a:lnTo>
                      <a:pt x="2001" y="16"/>
                    </a:lnTo>
                    <a:lnTo>
                      <a:pt x="2017" y="16"/>
                    </a:lnTo>
                    <a:lnTo>
                      <a:pt x="2025" y="16"/>
                    </a:lnTo>
                    <a:lnTo>
                      <a:pt x="2025" y="24"/>
                    </a:lnTo>
                    <a:lnTo>
                      <a:pt x="2033" y="24"/>
                    </a:lnTo>
                    <a:lnTo>
                      <a:pt x="2042" y="24"/>
                    </a:lnTo>
                    <a:lnTo>
                      <a:pt x="2033" y="24"/>
                    </a:lnTo>
                    <a:lnTo>
                      <a:pt x="2042" y="24"/>
                    </a:lnTo>
                    <a:lnTo>
                      <a:pt x="2058" y="24"/>
                    </a:lnTo>
                    <a:lnTo>
                      <a:pt x="2066" y="24"/>
                    </a:lnTo>
                    <a:lnTo>
                      <a:pt x="2074" y="24"/>
                    </a:lnTo>
                    <a:lnTo>
                      <a:pt x="2082" y="24"/>
                    </a:lnTo>
                    <a:lnTo>
                      <a:pt x="2091" y="33"/>
                    </a:lnTo>
                    <a:lnTo>
                      <a:pt x="2107" y="33"/>
                    </a:lnTo>
                    <a:lnTo>
                      <a:pt x="2115" y="33"/>
                    </a:lnTo>
                    <a:lnTo>
                      <a:pt x="2123" y="33"/>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07" name="Freeform 124"/>
              <p:cNvSpPr>
                <a:spLocks noChangeArrowheads="1"/>
              </p:cNvSpPr>
              <p:nvPr/>
            </p:nvSpPr>
            <p:spPr bwMode="auto">
              <a:xfrm>
                <a:off x="2943" y="1491"/>
                <a:ext cx="499" cy="203"/>
              </a:xfrm>
              <a:custGeom>
                <a:avLst/>
                <a:gdLst>
                  <a:gd name="T0" fmla="*/ 4 w 1356"/>
                  <a:gd name="T1" fmla="*/ 1 h 596"/>
                  <a:gd name="T2" fmla="*/ 11 w 1356"/>
                  <a:gd name="T3" fmla="*/ 2 h 596"/>
                  <a:gd name="T4" fmla="*/ 20 w 1356"/>
                  <a:gd name="T5" fmla="*/ 3 h 596"/>
                  <a:gd name="T6" fmla="*/ 19 w 1356"/>
                  <a:gd name="T7" fmla="*/ 3 h 596"/>
                  <a:gd name="T8" fmla="*/ 23 w 1356"/>
                  <a:gd name="T9" fmla="*/ 4 h 596"/>
                  <a:gd name="T10" fmla="*/ 29 w 1356"/>
                  <a:gd name="T11" fmla="*/ 5 h 596"/>
                  <a:gd name="T12" fmla="*/ 29 w 1356"/>
                  <a:gd name="T13" fmla="*/ 5 h 596"/>
                  <a:gd name="T14" fmla="*/ 34 w 1356"/>
                  <a:gd name="T15" fmla="*/ 6 h 596"/>
                  <a:gd name="T16" fmla="*/ 40 w 1356"/>
                  <a:gd name="T17" fmla="*/ 7 h 596"/>
                  <a:gd name="T18" fmla="*/ 52 w 1356"/>
                  <a:gd name="T19" fmla="*/ 11 h 596"/>
                  <a:gd name="T20" fmla="*/ 60 w 1356"/>
                  <a:gd name="T21" fmla="*/ 12 h 596"/>
                  <a:gd name="T22" fmla="*/ 67 w 1356"/>
                  <a:gd name="T23" fmla="*/ 14 h 596"/>
                  <a:gd name="T24" fmla="*/ 70 w 1356"/>
                  <a:gd name="T25" fmla="*/ 15 h 596"/>
                  <a:gd name="T26" fmla="*/ 73 w 1356"/>
                  <a:gd name="T27" fmla="*/ 16 h 596"/>
                  <a:gd name="T28" fmla="*/ 81 w 1356"/>
                  <a:gd name="T29" fmla="*/ 18 h 596"/>
                  <a:gd name="T30" fmla="*/ 81 w 1356"/>
                  <a:gd name="T31" fmla="*/ 18 h 596"/>
                  <a:gd name="T32" fmla="*/ 84 w 1356"/>
                  <a:gd name="T33" fmla="*/ 20 h 596"/>
                  <a:gd name="T34" fmla="*/ 91 w 1356"/>
                  <a:gd name="T35" fmla="*/ 22 h 596"/>
                  <a:gd name="T36" fmla="*/ 96 w 1356"/>
                  <a:gd name="T37" fmla="*/ 24 h 596"/>
                  <a:gd name="T38" fmla="*/ 103 w 1356"/>
                  <a:gd name="T39" fmla="*/ 27 h 596"/>
                  <a:gd name="T40" fmla="*/ 107 w 1356"/>
                  <a:gd name="T41" fmla="*/ 28 h 596"/>
                  <a:gd name="T42" fmla="*/ 109 w 1356"/>
                  <a:gd name="T43" fmla="*/ 28 h 596"/>
                  <a:gd name="T44" fmla="*/ 116 w 1356"/>
                  <a:gd name="T45" fmla="*/ 32 h 596"/>
                  <a:gd name="T46" fmla="*/ 122 w 1356"/>
                  <a:gd name="T47" fmla="*/ 34 h 596"/>
                  <a:gd name="T48" fmla="*/ 127 w 1356"/>
                  <a:gd name="T49" fmla="*/ 37 h 596"/>
                  <a:gd name="T50" fmla="*/ 131 w 1356"/>
                  <a:gd name="T51" fmla="*/ 38 h 596"/>
                  <a:gd name="T52" fmla="*/ 138 w 1356"/>
                  <a:gd name="T53" fmla="*/ 43 h 596"/>
                  <a:gd name="T54" fmla="*/ 144 w 1356"/>
                  <a:gd name="T55" fmla="*/ 45 h 596"/>
                  <a:gd name="T56" fmla="*/ 144 w 1356"/>
                  <a:gd name="T57" fmla="*/ 46 h 596"/>
                  <a:gd name="T58" fmla="*/ 147 w 1356"/>
                  <a:gd name="T59" fmla="*/ 46 h 596"/>
                  <a:gd name="T60" fmla="*/ 151 w 1356"/>
                  <a:gd name="T61" fmla="*/ 49 h 596"/>
                  <a:gd name="T62" fmla="*/ 156 w 1356"/>
                  <a:gd name="T63" fmla="*/ 51 h 596"/>
                  <a:gd name="T64" fmla="*/ 160 w 1356"/>
                  <a:gd name="T65" fmla="*/ 54 h 596"/>
                  <a:gd name="T66" fmla="*/ 165 w 1356"/>
                  <a:gd name="T67" fmla="*/ 57 h 596"/>
                  <a:gd name="T68" fmla="*/ 165 w 1356"/>
                  <a:gd name="T69" fmla="*/ 57 h 596"/>
                  <a:gd name="T70" fmla="*/ 170 w 1356"/>
                  <a:gd name="T71" fmla="*/ 61 h 596"/>
                  <a:gd name="T72" fmla="*/ 174 w 1356"/>
                  <a:gd name="T73" fmla="*/ 63 h 596"/>
                  <a:gd name="T74" fmla="*/ 176 w 1356"/>
                  <a:gd name="T75" fmla="*/ 64 h 596"/>
                  <a:gd name="T76" fmla="*/ 175 w 1356"/>
                  <a:gd name="T77" fmla="*/ 63 h 596"/>
                  <a:gd name="T78" fmla="*/ 177 w 1356"/>
                  <a:gd name="T79" fmla="*/ 64 h 596"/>
                  <a:gd name="T80" fmla="*/ 178 w 1356"/>
                  <a:gd name="T81" fmla="*/ 65 h 596"/>
                  <a:gd name="T82" fmla="*/ 180 w 1356"/>
                  <a:gd name="T83" fmla="*/ 67 h 596"/>
                  <a:gd name="T84" fmla="*/ 181 w 1356"/>
                  <a:gd name="T85" fmla="*/ 68 h 596"/>
                  <a:gd name="T86" fmla="*/ 179 w 1356"/>
                  <a:gd name="T87" fmla="*/ 66 h 596"/>
                  <a:gd name="T88" fmla="*/ 174 w 1356"/>
                  <a:gd name="T89" fmla="*/ 63 h 596"/>
                  <a:gd name="T90" fmla="*/ 169 w 1356"/>
                  <a:gd name="T91" fmla="*/ 60 h 596"/>
                  <a:gd name="T92" fmla="*/ 167 w 1356"/>
                  <a:gd name="T93" fmla="*/ 59 h 596"/>
                  <a:gd name="T94" fmla="*/ 163 w 1356"/>
                  <a:gd name="T95" fmla="*/ 56 h 596"/>
                  <a:gd name="T96" fmla="*/ 158 w 1356"/>
                  <a:gd name="T97" fmla="*/ 53 h 596"/>
                  <a:gd name="T98" fmla="*/ 154 w 1356"/>
                  <a:gd name="T99" fmla="*/ 51 h 596"/>
                  <a:gd name="T100" fmla="*/ 153 w 1356"/>
                  <a:gd name="T101" fmla="*/ 49 h 596"/>
                  <a:gd name="T102" fmla="*/ 153 w 1356"/>
                  <a:gd name="T103" fmla="*/ 50 h 596"/>
                  <a:gd name="T104" fmla="*/ 154 w 1356"/>
                  <a:gd name="T105" fmla="*/ 51 h 596"/>
                  <a:gd name="T106" fmla="*/ 156 w 1356"/>
                  <a:gd name="T107" fmla="*/ 52 h 596"/>
                  <a:gd name="T108" fmla="*/ 157 w 1356"/>
                  <a:gd name="T109" fmla="*/ 52 h 596"/>
                  <a:gd name="T110" fmla="*/ 154 w 1356"/>
                  <a:gd name="T111" fmla="*/ 51 h 596"/>
                  <a:gd name="T112" fmla="*/ 153 w 1356"/>
                  <a:gd name="T113" fmla="*/ 49 h 596"/>
                  <a:gd name="T114" fmla="*/ 152 w 1356"/>
                  <a:gd name="T115" fmla="*/ 49 h 5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56" h="596">
                    <a:moveTo>
                      <a:pt x="0" y="0"/>
                    </a:moveTo>
                    <a:lnTo>
                      <a:pt x="17" y="0"/>
                    </a:lnTo>
                    <a:lnTo>
                      <a:pt x="25" y="8"/>
                    </a:lnTo>
                    <a:lnTo>
                      <a:pt x="41" y="8"/>
                    </a:lnTo>
                    <a:lnTo>
                      <a:pt x="33" y="8"/>
                    </a:lnTo>
                    <a:lnTo>
                      <a:pt x="25" y="8"/>
                    </a:lnTo>
                    <a:lnTo>
                      <a:pt x="41" y="8"/>
                    </a:lnTo>
                    <a:lnTo>
                      <a:pt x="49" y="8"/>
                    </a:lnTo>
                    <a:lnTo>
                      <a:pt x="57" y="8"/>
                    </a:lnTo>
                    <a:lnTo>
                      <a:pt x="82" y="16"/>
                    </a:lnTo>
                    <a:lnTo>
                      <a:pt x="98" y="16"/>
                    </a:lnTo>
                    <a:lnTo>
                      <a:pt x="115" y="16"/>
                    </a:lnTo>
                    <a:lnTo>
                      <a:pt x="123" y="24"/>
                    </a:lnTo>
                    <a:lnTo>
                      <a:pt x="131" y="24"/>
                    </a:lnTo>
                    <a:lnTo>
                      <a:pt x="147" y="24"/>
                    </a:lnTo>
                    <a:lnTo>
                      <a:pt x="155" y="24"/>
                    </a:lnTo>
                    <a:lnTo>
                      <a:pt x="147" y="24"/>
                    </a:lnTo>
                    <a:lnTo>
                      <a:pt x="139" y="24"/>
                    </a:lnTo>
                    <a:lnTo>
                      <a:pt x="131" y="24"/>
                    </a:lnTo>
                    <a:lnTo>
                      <a:pt x="139" y="24"/>
                    </a:lnTo>
                    <a:lnTo>
                      <a:pt x="147" y="24"/>
                    </a:lnTo>
                    <a:lnTo>
                      <a:pt x="155" y="24"/>
                    </a:lnTo>
                    <a:lnTo>
                      <a:pt x="155" y="32"/>
                    </a:lnTo>
                    <a:lnTo>
                      <a:pt x="164" y="32"/>
                    </a:lnTo>
                    <a:lnTo>
                      <a:pt x="172" y="32"/>
                    </a:lnTo>
                    <a:lnTo>
                      <a:pt x="180" y="32"/>
                    </a:lnTo>
                    <a:lnTo>
                      <a:pt x="188" y="32"/>
                    </a:lnTo>
                    <a:lnTo>
                      <a:pt x="196" y="40"/>
                    </a:lnTo>
                    <a:lnTo>
                      <a:pt x="204" y="40"/>
                    </a:lnTo>
                    <a:lnTo>
                      <a:pt x="213" y="40"/>
                    </a:lnTo>
                    <a:lnTo>
                      <a:pt x="204" y="40"/>
                    </a:lnTo>
                    <a:lnTo>
                      <a:pt x="196" y="40"/>
                    </a:lnTo>
                    <a:lnTo>
                      <a:pt x="204" y="40"/>
                    </a:lnTo>
                    <a:lnTo>
                      <a:pt x="196" y="40"/>
                    </a:lnTo>
                    <a:lnTo>
                      <a:pt x="213" y="40"/>
                    </a:lnTo>
                    <a:lnTo>
                      <a:pt x="221" y="40"/>
                    </a:lnTo>
                    <a:lnTo>
                      <a:pt x="229" y="40"/>
                    </a:lnTo>
                    <a:lnTo>
                      <a:pt x="237" y="49"/>
                    </a:lnTo>
                    <a:lnTo>
                      <a:pt x="245" y="49"/>
                    </a:lnTo>
                    <a:lnTo>
                      <a:pt x="253" y="49"/>
                    </a:lnTo>
                    <a:lnTo>
                      <a:pt x="262" y="49"/>
                    </a:lnTo>
                    <a:lnTo>
                      <a:pt x="270" y="57"/>
                    </a:lnTo>
                    <a:lnTo>
                      <a:pt x="278" y="57"/>
                    </a:lnTo>
                    <a:lnTo>
                      <a:pt x="286" y="57"/>
                    </a:lnTo>
                    <a:lnTo>
                      <a:pt x="294" y="65"/>
                    </a:lnTo>
                    <a:lnTo>
                      <a:pt x="319" y="65"/>
                    </a:lnTo>
                    <a:lnTo>
                      <a:pt x="351" y="73"/>
                    </a:lnTo>
                    <a:lnTo>
                      <a:pt x="368" y="81"/>
                    </a:lnTo>
                    <a:lnTo>
                      <a:pt x="376" y="81"/>
                    </a:lnTo>
                    <a:lnTo>
                      <a:pt x="384" y="90"/>
                    </a:lnTo>
                    <a:lnTo>
                      <a:pt x="392" y="90"/>
                    </a:lnTo>
                    <a:lnTo>
                      <a:pt x="400" y="90"/>
                    </a:lnTo>
                    <a:lnTo>
                      <a:pt x="417" y="98"/>
                    </a:lnTo>
                    <a:lnTo>
                      <a:pt x="433" y="98"/>
                    </a:lnTo>
                    <a:lnTo>
                      <a:pt x="441" y="106"/>
                    </a:lnTo>
                    <a:lnTo>
                      <a:pt x="466" y="114"/>
                    </a:lnTo>
                    <a:lnTo>
                      <a:pt x="474" y="114"/>
                    </a:lnTo>
                    <a:lnTo>
                      <a:pt x="482" y="114"/>
                    </a:lnTo>
                    <a:lnTo>
                      <a:pt x="490" y="122"/>
                    </a:lnTo>
                    <a:lnTo>
                      <a:pt x="498" y="122"/>
                    </a:lnTo>
                    <a:lnTo>
                      <a:pt x="507" y="122"/>
                    </a:lnTo>
                    <a:lnTo>
                      <a:pt x="515" y="130"/>
                    </a:lnTo>
                    <a:lnTo>
                      <a:pt x="523" y="130"/>
                    </a:lnTo>
                    <a:lnTo>
                      <a:pt x="531" y="130"/>
                    </a:lnTo>
                    <a:lnTo>
                      <a:pt x="515" y="130"/>
                    </a:lnTo>
                    <a:lnTo>
                      <a:pt x="507" y="122"/>
                    </a:lnTo>
                    <a:lnTo>
                      <a:pt x="515" y="130"/>
                    </a:lnTo>
                    <a:lnTo>
                      <a:pt x="523" y="130"/>
                    </a:lnTo>
                    <a:lnTo>
                      <a:pt x="531" y="130"/>
                    </a:lnTo>
                    <a:lnTo>
                      <a:pt x="539" y="139"/>
                    </a:lnTo>
                    <a:lnTo>
                      <a:pt x="556" y="147"/>
                    </a:lnTo>
                    <a:lnTo>
                      <a:pt x="564" y="147"/>
                    </a:lnTo>
                    <a:lnTo>
                      <a:pt x="572" y="147"/>
                    </a:lnTo>
                    <a:lnTo>
                      <a:pt x="580" y="155"/>
                    </a:lnTo>
                    <a:lnTo>
                      <a:pt x="596" y="155"/>
                    </a:lnTo>
                    <a:lnTo>
                      <a:pt x="596" y="163"/>
                    </a:lnTo>
                    <a:lnTo>
                      <a:pt x="605" y="163"/>
                    </a:lnTo>
                    <a:lnTo>
                      <a:pt x="596" y="155"/>
                    </a:lnTo>
                    <a:lnTo>
                      <a:pt x="596" y="163"/>
                    </a:lnTo>
                    <a:lnTo>
                      <a:pt x="596" y="155"/>
                    </a:lnTo>
                    <a:lnTo>
                      <a:pt x="588" y="155"/>
                    </a:lnTo>
                    <a:lnTo>
                      <a:pt x="580" y="155"/>
                    </a:lnTo>
                    <a:lnTo>
                      <a:pt x="588" y="155"/>
                    </a:lnTo>
                    <a:lnTo>
                      <a:pt x="596" y="155"/>
                    </a:lnTo>
                    <a:lnTo>
                      <a:pt x="621" y="171"/>
                    </a:lnTo>
                    <a:lnTo>
                      <a:pt x="637" y="171"/>
                    </a:lnTo>
                    <a:lnTo>
                      <a:pt x="645" y="179"/>
                    </a:lnTo>
                    <a:lnTo>
                      <a:pt x="654" y="179"/>
                    </a:lnTo>
                    <a:lnTo>
                      <a:pt x="662" y="179"/>
                    </a:lnTo>
                    <a:lnTo>
                      <a:pt x="670" y="188"/>
                    </a:lnTo>
                    <a:lnTo>
                      <a:pt x="678" y="188"/>
                    </a:lnTo>
                    <a:lnTo>
                      <a:pt x="686" y="196"/>
                    </a:lnTo>
                    <a:lnTo>
                      <a:pt x="694" y="196"/>
                    </a:lnTo>
                    <a:lnTo>
                      <a:pt x="703" y="204"/>
                    </a:lnTo>
                    <a:lnTo>
                      <a:pt x="711" y="204"/>
                    </a:lnTo>
                    <a:lnTo>
                      <a:pt x="719" y="212"/>
                    </a:lnTo>
                    <a:lnTo>
                      <a:pt x="735" y="212"/>
                    </a:lnTo>
                    <a:lnTo>
                      <a:pt x="743" y="220"/>
                    </a:lnTo>
                    <a:lnTo>
                      <a:pt x="752" y="220"/>
                    </a:lnTo>
                    <a:lnTo>
                      <a:pt x="760" y="228"/>
                    </a:lnTo>
                    <a:lnTo>
                      <a:pt x="768" y="228"/>
                    </a:lnTo>
                    <a:lnTo>
                      <a:pt x="776" y="237"/>
                    </a:lnTo>
                    <a:lnTo>
                      <a:pt x="784" y="237"/>
                    </a:lnTo>
                    <a:lnTo>
                      <a:pt x="792" y="237"/>
                    </a:lnTo>
                    <a:lnTo>
                      <a:pt x="792" y="245"/>
                    </a:lnTo>
                    <a:lnTo>
                      <a:pt x="784" y="237"/>
                    </a:lnTo>
                    <a:lnTo>
                      <a:pt x="792" y="237"/>
                    </a:lnTo>
                    <a:lnTo>
                      <a:pt x="801" y="245"/>
                    </a:lnTo>
                    <a:lnTo>
                      <a:pt x="809" y="245"/>
                    </a:lnTo>
                    <a:lnTo>
                      <a:pt x="801" y="245"/>
                    </a:lnTo>
                    <a:lnTo>
                      <a:pt x="817" y="253"/>
                    </a:lnTo>
                    <a:lnTo>
                      <a:pt x="825" y="261"/>
                    </a:lnTo>
                    <a:lnTo>
                      <a:pt x="833" y="261"/>
                    </a:lnTo>
                    <a:lnTo>
                      <a:pt x="850" y="269"/>
                    </a:lnTo>
                    <a:lnTo>
                      <a:pt x="858" y="277"/>
                    </a:lnTo>
                    <a:lnTo>
                      <a:pt x="874" y="277"/>
                    </a:lnTo>
                    <a:lnTo>
                      <a:pt x="874" y="286"/>
                    </a:lnTo>
                    <a:lnTo>
                      <a:pt x="882" y="286"/>
                    </a:lnTo>
                    <a:lnTo>
                      <a:pt x="890" y="294"/>
                    </a:lnTo>
                    <a:lnTo>
                      <a:pt x="899" y="294"/>
                    </a:lnTo>
                    <a:lnTo>
                      <a:pt x="915" y="302"/>
                    </a:lnTo>
                    <a:lnTo>
                      <a:pt x="923" y="310"/>
                    </a:lnTo>
                    <a:lnTo>
                      <a:pt x="931" y="310"/>
                    </a:lnTo>
                    <a:lnTo>
                      <a:pt x="931" y="318"/>
                    </a:lnTo>
                    <a:lnTo>
                      <a:pt x="939" y="318"/>
                    </a:lnTo>
                    <a:lnTo>
                      <a:pt x="948" y="326"/>
                    </a:lnTo>
                    <a:lnTo>
                      <a:pt x="956" y="326"/>
                    </a:lnTo>
                    <a:lnTo>
                      <a:pt x="948" y="326"/>
                    </a:lnTo>
                    <a:lnTo>
                      <a:pt x="956" y="326"/>
                    </a:lnTo>
                    <a:lnTo>
                      <a:pt x="964" y="326"/>
                    </a:lnTo>
                    <a:lnTo>
                      <a:pt x="972" y="335"/>
                    </a:lnTo>
                    <a:lnTo>
                      <a:pt x="980" y="343"/>
                    </a:lnTo>
                    <a:lnTo>
                      <a:pt x="1005" y="359"/>
                    </a:lnTo>
                    <a:lnTo>
                      <a:pt x="1013" y="359"/>
                    </a:lnTo>
                    <a:lnTo>
                      <a:pt x="1021" y="367"/>
                    </a:lnTo>
                    <a:lnTo>
                      <a:pt x="1054" y="384"/>
                    </a:lnTo>
                    <a:lnTo>
                      <a:pt x="1046" y="375"/>
                    </a:lnTo>
                    <a:lnTo>
                      <a:pt x="1046" y="384"/>
                    </a:lnTo>
                    <a:lnTo>
                      <a:pt x="1054" y="384"/>
                    </a:lnTo>
                    <a:lnTo>
                      <a:pt x="1062" y="384"/>
                    </a:lnTo>
                    <a:lnTo>
                      <a:pt x="1054" y="384"/>
                    </a:lnTo>
                    <a:lnTo>
                      <a:pt x="1046" y="375"/>
                    </a:lnTo>
                    <a:lnTo>
                      <a:pt x="1046" y="384"/>
                    </a:lnTo>
                    <a:lnTo>
                      <a:pt x="1062" y="384"/>
                    </a:lnTo>
                    <a:lnTo>
                      <a:pt x="1062" y="392"/>
                    </a:lnTo>
                    <a:lnTo>
                      <a:pt x="1070" y="392"/>
                    </a:lnTo>
                    <a:lnTo>
                      <a:pt x="1078" y="400"/>
                    </a:lnTo>
                    <a:lnTo>
                      <a:pt x="1070" y="392"/>
                    </a:lnTo>
                    <a:lnTo>
                      <a:pt x="1078" y="400"/>
                    </a:lnTo>
                    <a:lnTo>
                      <a:pt x="1086" y="400"/>
                    </a:lnTo>
                    <a:lnTo>
                      <a:pt x="1086" y="408"/>
                    </a:lnTo>
                    <a:lnTo>
                      <a:pt x="1095" y="408"/>
                    </a:lnTo>
                    <a:lnTo>
                      <a:pt x="1103" y="408"/>
                    </a:lnTo>
                    <a:lnTo>
                      <a:pt x="1103" y="416"/>
                    </a:lnTo>
                    <a:lnTo>
                      <a:pt x="1111" y="424"/>
                    </a:lnTo>
                    <a:lnTo>
                      <a:pt x="1119" y="424"/>
                    </a:lnTo>
                    <a:lnTo>
                      <a:pt x="1127" y="433"/>
                    </a:lnTo>
                    <a:lnTo>
                      <a:pt x="1135" y="433"/>
                    </a:lnTo>
                    <a:lnTo>
                      <a:pt x="1144" y="441"/>
                    </a:lnTo>
                    <a:lnTo>
                      <a:pt x="1152" y="441"/>
                    </a:lnTo>
                    <a:lnTo>
                      <a:pt x="1160" y="449"/>
                    </a:lnTo>
                    <a:lnTo>
                      <a:pt x="1168" y="457"/>
                    </a:lnTo>
                    <a:lnTo>
                      <a:pt x="1176" y="457"/>
                    </a:lnTo>
                    <a:lnTo>
                      <a:pt x="1176" y="465"/>
                    </a:lnTo>
                    <a:lnTo>
                      <a:pt x="1184" y="465"/>
                    </a:lnTo>
                    <a:lnTo>
                      <a:pt x="1193" y="473"/>
                    </a:lnTo>
                    <a:lnTo>
                      <a:pt x="1201" y="473"/>
                    </a:lnTo>
                    <a:lnTo>
                      <a:pt x="1201" y="482"/>
                    </a:lnTo>
                    <a:lnTo>
                      <a:pt x="1209" y="482"/>
                    </a:lnTo>
                    <a:lnTo>
                      <a:pt x="1217" y="490"/>
                    </a:lnTo>
                    <a:lnTo>
                      <a:pt x="1209" y="490"/>
                    </a:lnTo>
                    <a:lnTo>
                      <a:pt x="1209" y="482"/>
                    </a:lnTo>
                    <a:lnTo>
                      <a:pt x="1201" y="482"/>
                    </a:lnTo>
                    <a:lnTo>
                      <a:pt x="1209" y="482"/>
                    </a:lnTo>
                    <a:lnTo>
                      <a:pt x="1217" y="490"/>
                    </a:lnTo>
                    <a:lnTo>
                      <a:pt x="1225" y="498"/>
                    </a:lnTo>
                    <a:lnTo>
                      <a:pt x="1233" y="506"/>
                    </a:lnTo>
                    <a:lnTo>
                      <a:pt x="1242" y="506"/>
                    </a:lnTo>
                    <a:lnTo>
                      <a:pt x="1250" y="514"/>
                    </a:lnTo>
                    <a:lnTo>
                      <a:pt x="1258" y="522"/>
                    </a:lnTo>
                    <a:lnTo>
                      <a:pt x="1258" y="514"/>
                    </a:lnTo>
                    <a:lnTo>
                      <a:pt x="1258" y="522"/>
                    </a:lnTo>
                    <a:lnTo>
                      <a:pt x="1266" y="522"/>
                    </a:lnTo>
                    <a:lnTo>
                      <a:pt x="1274" y="531"/>
                    </a:lnTo>
                    <a:lnTo>
                      <a:pt x="1282" y="539"/>
                    </a:lnTo>
                    <a:lnTo>
                      <a:pt x="1291" y="547"/>
                    </a:lnTo>
                    <a:lnTo>
                      <a:pt x="1299" y="547"/>
                    </a:lnTo>
                    <a:lnTo>
                      <a:pt x="1299" y="555"/>
                    </a:lnTo>
                    <a:lnTo>
                      <a:pt x="1307" y="555"/>
                    </a:lnTo>
                    <a:lnTo>
                      <a:pt x="1299" y="555"/>
                    </a:lnTo>
                    <a:lnTo>
                      <a:pt x="1299" y="547"/>
                    </a:lnTo>
                    <a:lnTo>
                      <a:pt x="1291" y="547"/>
                    </a:lnTo>
                    <a:lnTo>
                      <a:pt x="1299" y="547"/>
                    </a:lnTo>
                    <a:lnTo>
                      <a:pt x="1299" y="555"/>
                    </a:lnTo>
                    <a:lnTo>
                      <a:pt x="1291" y="547"/>
                    </a:lnTo>
                    <a:lnTo>
                      <a:pt x="1299" y="547"/>
                    </a:lnTo>
                    <a:lnTo>
                      <a:pt x="1291" y="547"/>
                    </a:lnTo>
                    <a:lnTo>
                      <a:pt x="1299" y="547"/>
                    </a:lnTo>
                    <a:lnTo>
                      <a:pt x="1299" y="555"/>
                    </a:lnTo>
                    <a:lnTo>
                      <a:pt x="1307" y="555"/>
                    </a:lnTo>
                    <a:lnTo>
                      <a:pt x="1307" y="563"/>
                    </a:lnTo>
                    <a:lnTo>
                      <a:pt x="1315" y="563"/>
                    </a:lnTo>
                    <a:lnTo>
                      <a:pt x="1323" y="571"/>
                    </a:lnTo>
                    <a:lnTo>
                      <a:pt x="1323" y="563"/>
                    </a:lnTo>
                    <a:lnTo>
                      <a:pt x="1315" y="563"/>
                    </a:lnTo>
                    <a:lnTo>
                      <a:pt x="1323" y="571"/>
                    </a:lnTo>
                    <a:lnTo>
                      <a:pt x="1323" y="563"/>
                    </a:lnTo>
                    <a:lnTo>
                      <a:pt x="1315" y="563"/>
                    </a:lnTo>
                    <a:lnTo>
                      <a:pt x="1323" y="571"/>
                    </a:lnTo>
                    <a:lnTo>
                      <a:pt x="1331" y="580"/>
                    </a:lnTo>
                    <a:lnTo>
                      <a:pt x="1340" y="580"/>
                    </a:lnTo>
                    <a:lnTo>
                      <a:pt x="1348" y="588"/>
                    </a:lnTo>
                    <a:lnTo>
                      <a:pt x="1356" y="596"/>
                    </a:lnTo>
                    <a:lnTo>
                      <a:pt x="1348" y="588"/>
                    </a:lnTo>
                    <a:lnTo>
                      <a:pt x="1340" y="588"/>
                    </a:lnTo>
                    <a:lnTo>
                      <a:pt x="1348" y="588"/>
                    </a:lnTo>
                    <a:lnTo>
                      <a:pt x="1340" y="588"/>
                    </a:lnTo>
                    <a:lnTo>
                      <a:pt x="1340" y="580"/>
                    </a:lnTo>
                    <a:lnTo>
                      <a:pt x="1331" y="571"/>
                    </a:lnTo>
                    <a:lnTo>
                      <a:pt x="1323" y="571"/>
                    </a:lnTo>
                    <a:lnTo>
                      <a:pt x="1315" y="563"/>
                    </a:lnTo>
                    <a:lnTo>
                      <a:pt x="1299" y="555"/>
                    </a:lnTo>
                    <a:lnTo>
                      <a:pt x="1291" y="547"/>
                    </a:lnTo>
                    <a:lnTo>
                      <a:pt x="1291" y="539"/>
                    </a:lnTo>
                    <a:lnTo>
                      <a:pt x="1282" y="539"/>
                    </a:lnTo>
                    <a:lnTo>
                      <a:pt x="1274" y="531"/>
                    </a:lnTo>
                    <a:lnTo>
                      <a:pt x="1266" y="531"/>
                    </a:lnTo>
                    <a:lnTo>
                      <a:pt x="1266" y="522"/>
                    </a:lnTo>
                    <a:lnTo>
                      <a:pt x="1258" y="522"/>
                    </a:lnTo>
                    <a:lnTo>
                      <a:pt x="1250" y="514"/>
                    </a:lnTo>
                    <a:lnTo>
                      <a:pt x="1233" y="498"/>
                    </a:lnTo>
                    <a:lnTo>
                      <a:pt x="1225" y="498"/>
                    </a:lnTo>
                    <a:lnTo>
                      <a:pt x="1233" y="498"/>
                    </a:lnTo>
                    <a:lnTo>
                      <a:pt x="1242" y="506"/>
                    </a:lnTo>
                    <a:lnTo>
                      <a:pt x="1233" y="506"/>
                    </a:lnTo>
                    <a:lnTo>
                      <a:pt x="1225" y="498"/>
                    </a:lnTo>
                    <a:lnTo>
                      <a:pt x="1217" y="490"/>
                    </a:lnTo>
                    <a:lnTo>
                      <a:pt x="1209" y="490"/>
                    </a:lnTo>
                    <a:lnTo>
                      <a:pt x="1209" y="482"/>
                    </a:lnTo>
                    <a:lnTo>
                      <a:pt x="1201" y="482"/>
                    </a:lnTo>
                    <a:lnTo>
                      <a:pt x="1201" y="473"/>
                    </a:lnTo>
                    <a:lnTo>
                      <a:pt x="1193" y="473"/>
                    </a:lnTo>
                    <a:lnTo>
                      <a:pt x="1184" y="465"/>
                    </a:lnTo>
                    <a:lnTo>
                      <a:pt x="1176" y="457"/>
                    </a:lnTo>
                    <a:lnTo>
                      <a:pt x="1168" y="457"/>
                    </a:lnTo>
                    <a:lnTo>
                      <a:pt x="1160" y="449"/>
                    </a:lnTo>
                    <a:lnTo>
                      <a:pt x="1152" y="449"/>
                    </a:lnTo>
                    <a:lnTo>
                      <a:pt x="1152" y="441"/>
                    </a:lnTo>
                    <a:lnTo>
                      <a:pt x="1144" y="441"/>
                    </a:lnTo>
                    <a:lnTo>
                      <a:pt x="1135" y="441"/>
                    </a:lnTo>
                    <a:lnTo>
                      <a:pt x="1135" y="433"/>
                    </a:lnTo>
                    <a:lnTo>
                      <a:pt x="1127" y="433"/>
                    </a:lnTo>
                    <a:lnTo>
                      <a:pt x="1127" y="424"/>
                    </a:lnTo>
                    <a:lnTo>
                      <a:pt x="1119" y="424"/>
                    </a:lnTo>
                    <a:lnTo>
                      <a:pt x="1127" y="424"/>
                    </a:lnTo>
                    <a:lnTo>
                      <a:pt x="1127" y="433"/>
                    </a:lnTo>
                    <a:lnTo>
                      <a:pt x="1127" y="424"/>
                    </a:lnTo>
                    <a:lnTo>
                      <a:pt x="1127" y="433"/>
                    </a:lnTo>
                    <a:lnTo>
                      <a:pt x="1135" y="433"/>
                    </a:lnTo>
                    <a:lnTo>
                      <a:pt x="1127" y="433"/>
                    </a:lnTo>
                    <a:lnTo>
                      <a:pt x="1135" y="433"/>
                    </a:lnTo>
                    <a:lnTo>
                      <a:pt x="1144" y="441"/>
                    </a:lnTo>
                    <a:lnTo>
                      <a:pt x="1135" y="441"/>
                    </a:lnTo>
                    <a:lnTo>
                      <a:pt x="1144" y="441"/>
                    </a:lnTo>
                    <a:lnTo>
                      <a:pt x="1135" y="441"/>
                    </a:lnTo>
                    <a:lnTo>
                      <a:pt x="1135" y="433"/>
                    </a:lnTo>
                    <a:lnTo>
                      <a:pt x="1127" y="433"/>
                    </a:lnTo>
                    <a:lnTo>
                      <a:pt x="1135" y="433"/>
                    </a:lnTo>
                    <a:lnTo>
                      <a:pt x="1144" y="441"/>
                    </a:lnTo>
                    <a:lnTo>
                      <a:pt x="1152" y="449"/>
                    </a:lnTo>
                    <a:lnTo>
                      <a:pt x="1152" y="441"/>
                    </a:lnTo>
                    <a:lnTo>
                      <a:pt x="1152" y="449"/>
                    </a:lnTo>
                    <a:lnTo>
                      <a:pt x="1152" y="441"/>
                    </a:lnTo>
                    <a:lnTo>
                      <a:pt x="1152" y="449"/>
                    </a:lnTo>
                    <a:lnTo>
                      <a:pt x="1160" y="449"/>
                    </a:lnTo>
                    <a:lnTo>
                      <a:pt x="1152" y="449"/>
                    </a:lnTo>
                    <a:lnTo>
                      <a:pt x="1152" y="441"/>
                    </a:lnTo>
                    <a:lnTo>
                      <a:pt x="1144" y="441"/>
                    </a:lnTo>
                    <a:lnTo>
                      <a:pt x="1135" y="433"/>
                    </a:lnTo>
                    <a:lnTo>
                      <a:pt x="1135" y="441"/>
                    </a:lnTo>
                    <a:lnTo>
                      <a:pt x="1135" y="433"/>
                    </a:lnTo>
                    <a:lnTo>
                      <a:pt x="1144" y="441"/>
                    </a:lnTo>
                    <a:lnTo>
                      <a:pt x="1135" y="433"/>
                    </a:lnTo>
                    <a:lnTo>
                      <a:pt x="1127" y="433"/>
                    </a:lnTo>
                    <a:lnTo>
                      <a:pt x="1127" y="424"/>
                    </a:lnTo>
                    <a:lnTo>
                      <a:pt x="1119" y="424"/>
                    </a:lnTo>
                    <a:lnTo>
                      <a:pt x="1111" y="416"/>
                    </a:lnTo>
                    <a:lnTo>
                      <a:pt x="1103" y="416"/>
                    </a:lnTo>
                    <a:lnTo>
                      <a:pt x="1111" y="416"/>
                    </a:lnTo>
                    <a:lnTo>
                      <a:pt x="1119" y="424"/>
                    </a:lnTo>
                    <a:lnTo>
                      <a:pt x="1127" y="433"/>
                    </a:lnTo>
                    <a:lnTo>
                      <a:pt x="1135" y="433"/>
                    </a:lnTo>
                    <a:lnTo>
                      <a:pt x="1135" y="441"/>
                    </a:lnTo>
                    <a:lnTo>
                      <a:pt x="1144" y="441"/>
                    </a:lnTo>
                  </a:path>
                </a:pathLst>
              </a:custGeom>
              <a:noFill/>
              <a:ln w="126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08" name="Freeform 125"/>
              <p:cNvSpPr>
                <a:spLocks noChangeArrowheads="1"/>
              </p:cNvSpPr>
              <p:nvPr/>
            </p:nvSpPr>
            <p:spPr bwMode="auto">
              <a:xfrm>
                <a:off x="2439" y="3310"/>
                <a:ext cx="700" cy="106"/>
              </a:xfrm>
              <a:custGeom>
                <a:avLst/>
                <a:gdLst>
                  <a:gd name="T0" fmla="*/ 163 w 1903"/>
                  <a:gd name="T1" fmla="*/ 18 h 310"/>
                  <a:gd name="T2" fmla="*/ 176 w 1903"/>
                  <a:gd name="T3" fmla="*/ 13 h 310"/>
                  <a:gd name="T4" fmla="*/ 104 w 1903"/>
                  <a:gd name="T5" fmla="*/ 20 h 310"/>
                  <a:gd name="T6" fmla="*/ 53 w 1903"/>
                  <a:gd name="T7" fmla="*/ 27 h 310"/>
                  <a:gd name="T8" fmla="*/ 174 w 1903"/>
                  <a:gd name="T9" fmla="*/ 30 h 310"/>
                  <a:gd name="T10" fmla="*/ 164 w 1903"/>
                  <a:gd name="T11" fmla="*/ 31 h 310"/>
                  <a:gd name="T12" fmla="*/ 86 w 1903"/>
                  <a:gd name="T13" fmla="*/ 34 h 310"/>
                  <a:gd name="T14" fmla="*/ 128 w 1903"/>
                  <a:gd name="T15" fmla="*/ 36 h 310"/>
                  <a:gd name="T16" fmla="*/ 99 w 1903"/>
                  <a:gd name="T17" fmla="*/ 35 h 310"/>
                  <a:gd name="T18" fmla="*/ 89 w 1903"/>
                  <a:gd name="T19" fmla="*/ 34 h 310"/>
                  <a:gd name="T20" fmla="*/ 75 w 1903"/>
                  <a:gd name="T21" fmla="*/ 31 h 310"/>
                  <a:gd name="T22" fmla="*/ 63 w 1903"/>
                  <a:gd name="T23" fmla="*/ 30 h 310"/>
                  <a:gd name="T24" fmla="*/ 54 w 1903"/>
                  <a:gd name="T25" fmla="*/ 28 h 310"/>
                  <a:gd name="T26" fmla="*/ 52 w 1903"/>
                  <a:gd name="T27" fmla="*/ 26 h 310"/>
                  <a:gd name="T28" fmla="*/ 79 w 1903"/>
                  <a:gd name="T29" fmla="*/ 24 h 310"/>
                  <a:gd name="T30" fmla="*/ 92 w 1903"/>
                  <a:gd name="T31" fmla="*/ 23 h 310"/>
                  <a:gd name="T32" fmla="*/ 110 w 1903"/>
                  <a:gd name="T33" fmla="*/ 25 h 310"/>
                  <a:gd name="T34" fmla="*/ 107 w 1903"/>
                  <a:gd name="T35" fmla="*/ 23 h 310"/>
                  <a:gd name="T36" fmla="*/ 118 w 1903"/>
                  <a:gd name="T37" fmla="*/ 22 h 310"/>
                  <a:gd name="T38" fmla="*/ 137 w 1903"/>
                  <a:gd name="T39" fmla="*/ 22 h 310"/>
                  <a:gd name="T40" fmla="*/ 159 w 1903"/>
                  <a:gd name="T41" fmla="*/ 22 h 310"/>
                  <a:gd name="T42" fmla="*/ 179 w 1903"/>
                  <a:gd name="T43" fmla="*/ 14 h 310"/>
                  <a:gd name="T44" fmla="*/ 197 w 1903"/>
                  <a:gd name="T45" fmla="*/ 6 h 310"/>
                  <a:gd name="T46" fmla="*/ 217 w 1903"/>
                  <a:gd name="T47" fmla="*/ 3 h 310"/>
                  <a:gd name="T48" fmla="*/ 197 w 1903"/>
                  <a:gd name="T49" fmla="*/ 9 h 310"/>
                  <a:gd name="T50" fmla="*/ 189 w 1903"/>
                  <a:gd name="T51" fmla="*/ 16 h 310"/>
                  <a:gd name="T52" fmla="*/ 170 w 1903"/>
                  <a:gd name="T53" fmla="*/ 26 h 310"/>
                  <a:gd name="T54" fmla="*/ 147 w 1903"/>
                  <a:gd name="T55" fmla="*/ 27 h 310"/>
                  <a:gd name="T56" fmla="*/ 142 w 1903"/>
                  <a:gd name="T57" fmla="*/ 29 h 310"/>
                  <a:gd name="T58" fmla="*/ 138 w 1903"/>
                  <a:gd name="T59" fmla="*/ 30 h 310"/>
                  <a:gd name="T60" fmla="*/ 144 w 1903"/>
                  <a:gd name="T61" fmla="*/ 31 h 310"/>
                  <a:gd name="T62" fmla="*/ 161 w 1903"/>
                  <a:gd name="T63" fmla="*/ 32 h 310"/>
                  <a:gd name="T64" fmla="*/ 190 w 1903"/>
                  <a:gd name="T65" fmla="*/ 30 h 310"/>
                  <a:gd name="T66" fmla="*/ 205 w 1903"/>
                  <a:gd name="T67" fmla="*/ 27 h 310"/>
                  <a:gd name="T68" fmla="*/ 235 w 1903"/>
                  <a:gd name="T69" fmla="*/ 22 h 310"/>
                  <a:gd name="T70" fmla="*/ 252 w 1903"/>
                  <a:gd name="T71" fmla="*/ 18 h 310"/>
                  <a:gd name="T72" fmla="*/ 251 w 1903"/>
                  <a:gd name="T73" fmla="*/ 18 h 310"/>
                  <a:gd name="T74" fmla="*/ 253 w 1903"/>
                  <a:gd name="T75" fmla="*/ 18 h 310"/>
                  <a:gd name="T76" fmla="*/ 248 w 1903"/>
                  <a:gd name="T77" fmla="*/ 19 h 310"/>
                  <a:gd name="T78" fmla="*/ 234 w 1903"/>
                  <a:gd name="T79" fmla="*/ 23 h 310"/>
                  <a:gd name="T80" fmla="*/ 233 w 1903"/>
                  <a:gd name="T81" fmla="*/ 23 h 310"/>
                  <a:gd name="T82" fmla="*/ 229 w 1903"/>
                  <a:gd name="T83" fmla="*/ 25 h 310"/>
                  <a:gd name="T84" fmla="*/ 217 w 1903"/>
                  <a:gd name="T85" fmla="*/ 27 h 310"/>
                  <a:gd name="T86" fmla="*/ 182 w 1903"/>
                  <a:gd name="T87" fmla="*/ 32 h 310"/>
                  <a:gd name="T88" fmla="*/ 176 w 1903"/>
                  <a:gd name="T89" fmla="*/ 34 h 310"/>
                  <a:gd name="T90" fmla="*/ 153 w 1903"/>
                  <a:gd name="T91" fmla="*/ 35 h 310"/>
                  <a:gd name="T92" fmla="*/ 118 w 1903"/>
                  <a:gd name="T93" fmla="*/ 35 h 310"/>
                  <a:gd name="T94" fmla="*/ 90 w 1903"/>
                  <a:gd name="T95" fmla="*/ 35 h 310"/>
                  <a:gd name="T96" fmla="*/ 70 w 1903"/>
                  <a:gd name="T97" fmla="*/ 31 h 310"/>
                  <a:gd name="T98" fmla="*/ 49 w 1903"/>
                  <a:gd name="T99" fmla="*/ 29 h 310"/>
                  <a:gd name="T100" fmla="*/ 23 w 1903"/>
                  <a:gd name="T101" fmla="*/ 23 h 310"/>
                  <a:gd name="T102" fmla="*/ 12 w 1903"/>
                  <a:gd name="T103" fmla="*/ 20 h 310"/>
                  <a:gd name="T104" fmla="*/ 3 w 1903"/>
                  <a:gd name="T105" fmla="*/ 18 h 310"/>
                  <a:gd name="T106" fmla="*/ 3 w 1903"/>
                  <a:gd name="T107" fmla="*/ 17 h 310"/>
                  <a:gd name="T108" fmla="*/ 6 w 1903"/>
                  <a:gd name="T109" fmla="*/ 18 h 310"/>
                  <a:gd name="T110" fmla="*/ 20 w 1903"/>
                  <a:gd name="T111" fmla="*/ 22 h 310"/>
                  <a:gd name="T112" fmla="*/ 35 w 1903"/>
                  <a:gd name="T113" fmla="*/ 26 h 310"/>
                  <a:gd name="T114" fmla="*/ 47 w 1903"/>
                  <a:gd name="T115" fmla="*/ 29 h 310"/>
                  <a:gd name="T116" fmla="*/ 61 w 1903"/>
                  <a:gd name="T117" fmla="*/ 30 h 310"/>
                  <a:gd name="T118" fmla="*/ 74 w 1903"/>
                  <a:gd name="T119" fmla="*/ 32 h 3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03" h="310">
                    <a:moveTo>
                      <a:pt x="1201" y="180"/>
                    </a:moveTo>
                    <a:lnTo>
                      <a:pt x="1209" y="171"/>
                    </a:lnTo>
                    <a:lnTo>
                      <a:pt x="1225" y="171"/>
                    </a:lnTo>
                    <a:lnTo>
                      <a:pt x="1225" y="163"/>
                    </a:lnTo>
                    <a:lnTo>
                      <a:pt x="1201" y="171"/>
                    </a:lnTo>
                    <a:lnTo>
                      <a:pt x="1184" y="171"/>
                    </a:lnTo>
                    <a:lnTo>
                      <a:pt x="1176" y="171"/>
                    </a:lnTo>
                    <a:lnTo>
                      <a:pt x="1176" y="163"/>
                    </a:lnTo>
                    <a:lnTo>
                      <a:pt x="1193" y="155"/>
                    </a:lnTo>
                    <a:lnTo>
                      <a:pt x="1201" y="155"/>
                    </a:lnTo>
                    <a:lnTo>
                      <a:pt x="1225" y="155"/>
                    </a:lnTo>
                    <a:lnTo>
                      <a:pt x="1233" y="155"/>
                    </a:lnTo>
                    <a:lnTo>
                      <a:pt x="1242" y="147"/>
                    </a:lnTo>
                    <a:lnTo>
                      <a:pt x="1250" y="139"/>
                    </a:lnTo>
                    <a:lnTo>
                      <a:pt x="1258" y="131"/>
                    </a:lnTo>
                    <a:lnTo>
                      <a:pt x="1258" y="122"/>
                    </a:lnTo>
                    <a:lnTo>
                      <a:pt x="1266" y="122"/>
                    </a:lnTo>
                    <a:lnTo>
                      <a:pt x="1282" y="114"/>
                    </a:lnTo>
                    <a:lnTo>
                      <a:pt x="1291" y="114"/>
                    </a:lnTo>
                    <a:lnTo>
                      <a:pt x="1299" y="114"/>
                    </a:lnTo>
                    <a:lnTo>
                      <a:pt x="1299" y="122"/>
                    </a:lnTo>
                    <a:lnTo>
                      <a:pt x="1291" y="139"/>
                    </a:lnTo>
                    <a:lnTo>
                      <a:pt x="1299" y="147"/>
                    </a:lnTo>
                    <a:lnTo>
                      <a:pt x="1291" y="155"/>
                    </a:lnTo>
                    <a:lnTo>
                      <a:pt x="1274" y="171"/>
                    </a:lnTo>
                    <a:lnTo>
                      <a:pt x="1258" y="171"/>
                    </a:lnTo>
                    <a:lnTo>
                      <a:pt x="1242" y="180"/>
                    </a:lnTo>
                    <a:lnTo>
                      <a:pt x="1217" y="180"/>
                    </a:lnTo>
                    <a:lnTo>
                      <a:pt x="1201" y="180"/>
                    </a:lnTo>
                    <a:close/>
                    <a:moveTo>
                      <a:pt x="768" y="171"/>
                    </a:moveTo>
                    <a:lnTo>
                      <a:pt x="784" y="163"/>
                    </a:lnTo>
                    <a:lnTo>
                      <a:pt x="801" y="163"/>
                    </a:lnTo>
                    <a:lnTo>
                      <a:pt x="841" y="163"/>
                    </a:lnTo>
                    <a:lnTo>
                      <a:pt x="866" y="171"/>
                    </a:lnTo>
                    <a:lnTo>
                      <a:pt x="850" y="180"/>
                    </a:lnTo>
                    <a:lnTo>
                      <a:pt x="825" y="180"/>
                    </a:lnTo>
                    <a:lnTo>
                      <a:pt x="784" y="171"/>
                    </a:lnTo>
                    <a:lnTo>
                      <a:pt x="768" y="171"/>
                    </a:lnTo>
                    <a:close/>
                    <a:moveTo>
                      <a:pt x="392" y="237"/>
                    </a:moveTo>
                    <a:lnTo>
                      <a:pt x="392" y="229"/>
                    </a:lnTo>
                    <a:lnTo>
                      <a:pt x="392" y="237"/>
                    </a:lnTo>
                    <a:lnTo>
                      <a:pt x="409" y="237"/>
                    </a:lnTo>
                    <a:lnTo>
                      <a:pt x="400" y="237"/>
                    </a:lnTo>
                    <a:lnTo>
                      <a:pt x="392" y="237"/>
                    </a:lnTo>
                    <a:close/>
                    <a:moveTo>
                      <a:pt x="1209" y="269"/>
                    </a:moveTo>
                    <a:lnTo>
                      <a:pt x="1225" y="269"/>
                    </a:lnTo>
                    <a:lnTo>
                      <a:pt x="1242" y="261"/>
                    </a:lnTo>
                    <a:lnTo>
                      <a:pt x="1258" y="261"/>
                    </a:lnTo>
                    <a:lnTo>
                      <a:pt x="1266" y="261"/>
                    </a:lnTo>
                    <a:lnTo>
                      <a:pt x="1282" y="261"/>
                    </a:lnTo>
                    <a:lnTo>
                      <a:pt x="1307" y="253"/>
                    </a:lnTo>
                    <a:lnTo>
                      <a:pt x="1315" y="245"/>
                    </a:lnTo>
                    <a:lnTo>
                      <a:pt x="1340" y="245"/>
                    </a:lnTo>
                    <a:lnTo>
                      <a:pt x="1356" y="245"/>
                    </a:lnTo>
                    <a:lnTo>
                      <a:pt x="1364" y="245"/>
                    </a:lnTo>
                    <a:lnTo>
                      <a:pt x="1331" y="253"/>
                    </a:lnTo>
                    <a:lnTo>
                      <a:pt x="1315" y="261"/>
                    </a:lnTo>
                    <a:lnTo>
                      <a:pt x="1291" y="269"/>
                    </a:lnTo>
                    <a:lnTo>
                      <a:pt x="1242" y="269"/>
                    </a:lnTo>
                    <a:lnTo>
                      <a:pt x="1209" y="269"/>
                    </a:lnTo>
                    <a:close/>
                    <a:moveTo>
                      <a:pt x="449" y="261"/>
                    </a:moveTo>
                    <a:lnTo>
                      <a:pt x="433" y="253"/>
                    </a:lnTo>
                    <a:lnTo>
                      <a:pt x="425" y="253"/>
                    </a:lnTo>
                    <a:lnTo>
                      <a:pt x="441" y="253"/>
                    </a:lnTo>
                    <a:lnTo>
                      <a:pt x="474" y="261"/>
                    </a:lnTo>
                    <a:lnTo>
                      <a:pt x="482" y="261"/>
                    </a:lnTo>
                    <a:lnTo>
                      <a:pt x="466" y="261"/>
                    </a:lnTo>
                    <a:lnTo>
                      <a:pt x="449" y="261"/>
                    </a:lnTo>
                    <a:close/>
                    <a:moveTo>
                      <a:pt x="629" y="286"/>
                    </a:moveTo>
                    <a:lnTo>
                      <a:pt x="637" y="286"/>
                    </a:lnTo>
                    <a:lnTo>
                      <a:pt x="645" y="294"/>
                    </a:lnTo>
                    <a:lnTo>
                      <a:pt x="654" y="294"/>
                    </a:lnTo>
                    <a:lnTo>
                      <a:pt x="662" y="294"/>
                    </a:lnTo>
                    <a:lnTo>
                      <a:pt x="670" y="294"/>
                    </a:lnTo>
                    <a:lnTo>
                      <a:pt x="719" y="294"/>
                    </a:lnTo>
                    <a:lnTo>
                      <a:pt x="768" y="302"/>
                    </a:lnTo>
                    <a:lnTo>
                      <a:pt x="817" y="302"/>
                    </a:lnTo>
                    <a:lnTo>
                      <a:pt x="866" y="302"/>
                    </a:lnTo>
                    <a:lnTo>
                      <a:pt x="915" y="310"/>
                    </a:lnTo>
                    <a:lnTo>
                      <a:pt x="948" y="310"/>
                    </a:lnTo>
                    <a:lnTo>
                      <a:pt x="915" y="310"/>
                    </a:lnTo>
                    <a:lnTo>
                      <a:pt x="866" y="302"/>
                    </a:lnTo>
                    <a:lnTo>
                      <a:pt x="817" y="302"/>
                    </a:lnTo>
                    <a:lnTo>
                      <a:pt x="768" y="302"/>
                    </a:lnTo>
                    <a:lnTo>
                      <a:pt x="719" y="294"/>
                    </a:lnTo>
                    <a:lnTo>
                      <a:pt x="670" y="294"/>
                    </a:lnTo>
                    <a:lnTo>
                      <a:pt x="678" y="294"/>
                    </a:lnTo>
                    <a:lnTo>
                      <a:pt x="694" y="294"/>
                    </a:lnTo>
                    <a:lnTo>
                      <a:pt x="719" y="294"/>
                    </a:lnTo>
                    <a:lnTo>
                      <a:pt x="735" y="294"/>
                    </a:lnTo>
                    <a:lnTo>
                      <a:pt x="743" y="294"/>
                    </a:lnTo>
                    <a:lnTo>
                      <a:pt x="752" y="294"/>
                    </a:lnTo>
                    <a:lnTo>
                      <a:pt x="743" y="294"/>
                    </a:lnTo>
                    <a:lnTo>
                      <a:pt x="768" y="294"/>
                    </a:lnTo>
                    <a:lnTo>
                      <a:pt x="735" y="294"/>
                    </a:lnTo>
                    <a:lnTo>
                      <a:pt x="711" y="294"/>
                    </a:lnTo>
                    <a:lnTo>
                      <a:pt x="703" y="294"/>
                    </a:lnTo>
                    <a:lnTo>
                      <a:pt x="694" y="294"/>
                    </a:lnTo>
                    <a:lnTo>
                      <a:pt x="686" y="294"/>
                    </a:lnTo>
                    <a:lnTo>
                      <a:pt x="654" y="286"/>
                    </a:lnTo>
                    <a:lnTo>
                      <a:pt x="637" y="286"/>
                    </a:lnTo>
                    <a:lnTo>
                      <a:pt x="629" y="286"/>
                    </a:lnTo>
                    <a:lnTo>
                      <a:pt x="613" y="278"/>
                    </a:lnTo>
                    <a:lnTo>
                      <a:pt x="596" y="278"/>
                    </a:lnTo>
                    <a:lnTo>
                      <a:pt x="588" y="278"/>
                    </a:lnTo>
                    <a:lnTo>
                      <a:pt x="580" y="278"/>
                    </a:lnTo>
                    <a:lnTo>
                      <a:pt x="564" y="278"/>
                    </a:lnTo>
                    <a:lnTo>
                      <a:pt x="556" y="278"/>
                    </a:lnTo>
                    <a:lnTo>
                      <a:pt x="547" y="269"/>
                    </a:lnTo>
                    <a:lnTo>
                      <a:pt x="556" y="269"/>
                    </a:lnTo>
                    <a:lnTo>
                      <a:pt x="572" y="269"/>
                    </a:lnTo>
                    <a:lnTo>
                      <a:pt x="588" y="278"/>
                    </a:lnTo>
                    <a:lnTo>
                      <a:pt x="572" y="269"/>
                    </a:lnTo>
                    <a:lnTo>
                      <a:pt x="564" y="269"/>
                    </a:lnTo>
                    <a:lnTo>
                      <a:pt x="539" y="261"/>
                    </a:lnTo>
                    <a:lnTo>
                      <a:pt x="515" y="261"/>
                    </a:lnTo>
                    <a:lnTo>
                      <a:pt x="498" y="261"/>
                    </a:lnTo>
                    <a:lnTo>
                      <a:pt x="482" y="253"/>
                    </a:lnTo>
                    <a:lnTo>
                      <a:pt x="474" y="253"/>
                    </a:lnTo>
                    <a:lnTo>
                      <a:pt x="466" y="253"/>
                    </a:lnTo>
                    <a:lnTo>
                      <a:pt x="441" y="253"/>
                    </a:lnTo>
                    <a:lnTo>
                      <a:pt x="433" y="245"/>
                    </a:lnTo>
                    <a:lnTo>
                      <a:pt x="425" y="245"/>
                    </a:lnTo>
                    <a:lnTo>
                      <a:pt x="417" y="245"/>
                    </a:lnTo>
                    <a:lnTo>
                      <a:pt x="392" y="245"/>
                    </a:lnTo>
                    <a:lnTo>
                      <a:pt x="368" y="237"/>
                    </a:lnTo>
                    <a:lnTo>
                      <a:pt x="376" y="237"/>
                    </a:lnTo>
                    <a:lnTo>
                      <a:pt x="368" y="237"/>
                    </a:lnTo>
                    <a:lnTo>
                      <a:pt x="384" y="237"/>
                    </a:lnTo>
                    <a:lnTo>
                      <a:pt x="400" y="237"/>
                    </a:lnTo>
                    <a:lnTo>
                      <a:pt x="425" y="245"/>
                    </a:lnTo>
                    <a:lnTo>
                      <a:pt x="425" y="237"/>
                    </a:lnTo>
                    <a:lnTo>
                      <a:pt x="441" y="237"/>
                    </a:lnTo>
                    <a:lnTo>
                      <a:pt x="425" y="237"/>
                    </a:lnTo>
                    <a:lnTo>
                      <a:pt x="417" y="229"/>
                    </a:lnTo>
                    <a:lnTo>
                      <a:pt x="392" y="229"/>
                    </a:lnTo>
                    <a:lnTo>
                      <a:pt x="384" y="229"/>
                    </a:lnTo>
                    <a:lnTo>
                      <a:pt x="376" y="229"/>
                    </a:lnTo>
                    <a:lnTo>
                      <a:pt x="368" y="220"/>
                    </a:lnTo>
                    <a:lnTo>
                      <a:pt x="384" y="220"/>
                    </a:lnTo>
                    <a:lnTo>
                      <a:pt x="392" y="212"/>
                    </a:lnTo>
                    <a:lnTo>
                      <a:pt x="409" y="212"/>
                    </a:lnTo>
                    <a:lnTo>
                      <a:pt x="425" y="204"/>
                    </a:lnTo>
                    <a:lnTo>
                      <a:pt x="441" y="204"/>
                    </a:lnTo>
                    <a:lnTo>
                      <a:pt x="466" y="204"/>
                    </a:lnTo>
                    <a:lnTo>
                      <a:pt x="490" y="212"/>
                    </a:lnTo>
                    <a:lnTo>
                      <a:pt x="498" y="204"/>
                    </a:lnTo>
                    <a:lnTo>
                      <a:pt x="539" y="204"/>
                    </a:lnTo>
                    <a:lnTo>
                      <a:pt x="572" y="204"/>
                    </a:lnTo>
                    <a:lnTo>
                      <a:pt x="588" y="204"/>
                    </a:lnTo>
                    <a:lnTo>
                      <a:pt x="605" y="204"/>
                    </a:lnTo>
                    <a:lnTo>
                      <a:pt x="629" y="204"/>
                    </a:lnTo>
                    <a:lnTo>
                      <a:pt x="621" y="196"/>
                    </a:lnTo>
                    <a:lnTo>
                      <a:pt x="629" y="196"/>
                    </a:lnTo>
                    <a:lnTo>
                      <a:pt x="645" y="196"/>
                    </a:lnTo>
                    <a:lnTo>
                      <a:pt x="654" y="204"/>
                    </a:lnTo>
                    <a:lnTo>
                      <a:pt x="670" y="204"/>
                    </a:lnTo>
                    <a:lnTo>
                      <a:pt x="678" y="204"/>
                    </a:lnTo>
                    <a:lnTo>
                      <a:pt x="670" y="204"/>
                    </a:lnTo>
                    <a:lnTo>
                      <a:pt x="678" y="196"/>
                    </a:lnTo>
                    <a:lnTo>
                      <a:pt x="686" y="204"/>
                    </a:lnTo>
                    <a:lnTo>
                      <a:pt x="694" y="204"/>
                    </a:lnTo>
                    <a:lnTo>
                      <a:pt x="694" y="212"/>
                    </a:lnTo>
                    <a:lnTo>
                      <a:pt x="703" y="212"/>
                    </a:lnTo>
                    <a:lnTo>
                      <a:pt x="711" y="212"/>
                    </a:lnTo>
                    <a:lnTo>
                      <a:pt x="727" y="212"/>
                    </a:lnTo>
                    <a:lnTo>
                      <a:pt x="743" y="212"/>
                    </a:lnTo>
                    <a:lnTo>
                      <a:pt x="752" y="212"/>
                    </a:lnTo>
                    <a:lnTo>
                      <a:pt x="776" y="212"/>
                    </a:lnTo>
                    <a:lnTo>
                      <a:pt x="809" y="212"/>
                    </a:lnTo>
                    <a:lnTo>
                      <a:pt x="817" y="212"/>
                    </a:lnTo>
                    <a:lnTo>
                      <a:pt x="825" y="212"/>
                    </a:lnTo>
                    <a:lnTo>
                      <a:pt x="809" y="212"/>
                    </a:lnTo>
                    <a:lnTo>
                      <a:pt x="817" y="204"/>
                    </a:lnTo>
                    <a:lnTo>
                      <a:pt x="809" y="204"/>
                    </a:lnTo>
                    <a:lnTo>
                      <a:pt x="801" y="204"/>
                    </a:lnTo>
                    <a:lnTo>
                      <a:pt x="792" y="196"/>
                    </a:lnTo>
                    <a:lnTo>
                      <a:pt x="776" y="196"/>
                    </a:lnTo>
                    <a:lnTo>
                      <a:pt x="768" y="188"/>
                    </a:lnTo>
                    <a:lnTo>
                      <a:pt x="792" y="196"/>
                    </a:lnTo>
                    <a:lnTo>
                      <a:pt x="817" y="196"/>
                    </a:lnTo>
                    <a:lnTo>
                      <a:pt x="809" y="188"/>
                    </a:lnTo>
                    <a:lnTo>
                      <a:pt x="768" y="188"/>
                    </a:lnTo>
                    <a:lnTo>
                      <a:pt x="760" y="188"/>
                    </a:lnTo>
                    <a:lnTo>
                      <a:pt x="752" y="180"/>
                    </a:lnTo>
                    <a:lnTo>
                      <a:pt x="768" y="180"/>
                    </a:lnTo>
                    <a:lnTo>
                      <a:pt x="776" y="188"/>
                    </a:lnTo>
                    <a:lnTo>
                      <a:pt x="809" y="180"/>
                    </a:lnTo>
                    <a:lnTo>
                      <a:pt x="858" y="188"/>
                    </a:lnTo>
                    <a:lnTo>
                      <a:pt x="874" y="188"/>
                    </a:lnTo>
                    <a:lnTo>
                      <a:pt x="899" y="188"/>
                    </a:lnTo>
                    <a:lnTo>
                      <a:pt x="923" y="188"/>
                    </a:lnTo>
                    <a:lnTo>
                      <a:pt x="948" y="188"/>
                    </a:lnTo>
                    <a:lnTo>
                      <a:pt x="956" y="188"/>
                    </a:lnTo>
                    <a:lnTo>
                      <a:pt x="964" y="180"/>
                    </a:lnTo>
                    <a:lnTo>
                      <a:pt x="972" y="180"/>
                    </a:lnTo>
                    <a:lnTo>
                      <a:pt x="972" y="188"/>
                    </a:lnTo>
                    <a:lnTo>
                      <a:pt x="988" y="188"/>
                    </a:lnTo>
                    <a:lnTo>
                      <a:pt x="1005" y="188"/>
                    </a:lnTo>
                    <a:lnTo>
                      <a:pt x="1013" y="188"/>
                    </a:lnTo>
                    <a:lnTo>
                      <a:pt x="1029" y="196"/>
                    </a:lnTo>
                    <a:lnTo>
                      <a:pt x="1054" y="196"/>
                    </a:lnTo>
                    <a:lnTo>
                      <a:pt x="1062" y="196"/>
                    </a:lnTo>
                    <a:lnTo>
                      <a:pt x="1070" y="196"/>
                    </a:lnTo>
                    <a:lnTo>
                      <a:pt x="1078" y="188"/>
                    </a:lnTo>
                    <a:lnTo>
                      <a:pt x="1103" y="188"/>
                    </a:lnTo>
                    <a:lnTo>
                      <a:pt x="1111" y="196"/>
                    </a:lnTo>
                    <a:lnTo>
                      <a:pt x="1127" y="188"/>
                    </a:lnTo>
                    <a:lnTo>
                      <a:pt x="1152" y="196"/>
                    </a:lnTo>
                    <a:lnTo>
                      <a:pt x="1176" y="188"/>
                    </a:lnTo>
                    <a:lnTo>
                      <a:pt x="1209" y="188"/>
                    </a:lnTo>
                    <a:lnTo>
                      <a:pt x="1250" y="180"/>
                    </a:lnTo>
                    <a:lnTo>
                      <a:pt x="1274" y="180"/>
                    </a:lnTo>
                    <a:lnTo>
                      <a:pt x="1282" y="171"/>
                    </a:lnTo>
                    <a:lnTo>
                      <a:pt x="1299" y="163"/>
                    </a:lnTo>
                    <a:lnTo>
                      <a:pt x="1299" y="155"/>
                    </a:lnTo>
                    <a:lnTo>
                      <a:pt x="1307" y="147"/>
                    </a:lnTo>
                    <a:lnTo>
                      <a:pt x="1299" y="139"/>
                    </a:lnTo>
                    <a:lnTo>
                      <a:pt x="1307" y="131"/>
                    </a:lnTo>
                    <a:lnTo>
                      <a:pt x="1323" y="122"/>
                    </a:lnTo>
                    <a:lnTo>
                      <a:pt x="1340" y="122"/>
                    </a:lnTo>
                    <a:lnTo>
                      <a:pt x="1356" y="114"/>
                    </a:lnTo>
                    <a:lnTo>
                      <a:pt x="1364" y="106"/>
                    </a:lnTo>
                    <a:lnTo>
                      <a:pt x="1364" y="98"/>
                    </a:lnTo>
                    <a:lnTo>
                      <a:pt x="1364" y="90"/>
                    </a:lnTo>
                    <a:lnTo>
                      <a:pt x="1380" y="82"/>
                    </a:lnTo>
                    <a:lnTo>
                      <a:pt x="1397" y="73"/>
                    </a:lnTo>
                    <a:lnTo>
                      <a:pt x="1421" y="65"/>
                    </a:lnTo>
                    <a:lnTo>
                      <a:pt x="1438" y="57"/>
                    </a:lnTo>
                    <a:lnTo>
                      <a:pt x="1454" y="49"/>
                    </a:lnTo>
                    <a:lnTo>
                      <a:pt x="1470" y="49"/>
                    </a:lnTo>
                    <a:lnTo>
                      <a:pt x="1503" y="32"/>
                    </a:lnTo>
                    <a:lnTo>
                      <a:pt x="1544" y="32"/>
                    </a:lnTo>
                    <a:lnTo>
                      <a:pt x="1576" y="16"/>
                    </a:lnTo>
                    <a:lnTo>
                      <a:pt x="1593" y="16"/>
                    </a:lnTo>
                    <a:lnTo>
                      <a:pt x="1625" y="8"/>
                    </a:lnTo>
                    <a:lnTo>
                      <a:pt x="1642" y="0"/>
                    </a:lnTo>
                    <a:lnTo>
                      <a:pt x="1634" y="16"/>
                    </a:lnTo>
                    <a:lnTo>
                      <a:pt x="1617" y="16"/>
                    </a:lnTo>
                    <a:lnTo>
                      <a:pt x="1601" y="24"/>
                    </a:lnTo>
                    <a:lnTo>
                      <a:pt x="1593" y="24"/>
                    </a:lnTo>
                    <a:lnTo>
                      <a:pt x="1585" y="24"/>
                    </a:lnTo>
                    <a:lnTo>
                      <a:pt x="1568" y="24"/>
                    </a:lnTo>
                    <a:lnTo>
                      <a:pt x="1536" y="41"/>
                    </a:lnTo>
                    <a:lnTo>
                      <a:pt x="1519" y="41"/>
                    </a:lnTo>
                    <a:lnTo>
                      <a:pt x="1495" y="57"/>
                    </a:lnTo>
                    <a:lnTo>
                      <a:pt x="1478" y="65"/>
                    </a:lnTo>
                    <a:lnTo>
                      <a:pt x="1470" y="73"/>
                    </a:lnTo>
                    <a:lnTo>
                      <a:pt x="1462" y="73"/>
                    </a:lnTo>
                    <a:lnTo>
                      <a:pt x="1454" y="73"/>
                    </a:lnTo>
                    <a:lnTo>
                      <a:pt x="1438" y="73"/>
                    </a:lnTo>
                    <a:lnTo>
                      <a:pt x="1421" y="82"/>
                    </a:lnTo>
                    <a:lnTo>
                      <a:pt x="1413" y="90"/>
                    </a:lnTo>
                    <a:lnTo>
                      <a:pt x="1397" y="98"/>
                    </a:lnTo>
                    <a:lnTo>
                      <a:pt x="1389" y="106"/>
                    </a:lnTo>
                    <a:lnTo>
                      <a:pt x="1397" y="114"/>
                    </a:lnTo>
                    <a:lnTo>
                      <a:pt x="1405" y="114"/>
                    </a:lnTo>
                    <a:lnTo>
                      <a:pt x="1413" y="114"/>
                    </a:lnTo>
                    <a:lnTo>
                      <a:pt x="1405" y="122"/>
                    </a:lnTo>
                    <a:lnTo>
                      <a:pt x="1397" y="139"/>
                    </a:lnTo>
                    <a:lnTo>
                      <a:pt x="1397" y="147"/>
                    </a:lnTo>
                    <a:lnTo>
                      <a:pt x="1389" y="155"/>
                    </a:lnTo>
                    <a:lnTo>
                      <a:pt x="1380" y="171"/>
                    </a:lnTo>
                    <a:lnTo>
                      <a:pt x="1364" y="180"/>
                    </a:lnTo>
                    <a:lnTo>
                      <a:pt x="1356" y="188"/>
                    </a:lnTo>
                    <a:lnTo>
                      <a:pt x="1331" y="196"/>
                    </a:lnTo>
                    <a:lnTo>
                      <a:pt x="1299" y="204"/>
                    </a:lnTo>
                    <a:lnTo>
                      <a:pt x="1291" y="204"/>
                    </a:lnTo>
                    <a:lnTo>
                      <a:pt x="1274" y="212"/>
                    </a:lnTo>
                    <a:lnTo>
                      <a:pt x="1258" y="220"/>
                    </a:lnTo>
                    <a:lnTo>
                      <a:pt x="1233" y="220"/>
                    </a:lnTo>
                    <a:lnTo>
                      <a:pt x="1201" y="229"/>
                    </a:lnTo>
                    <a:lnTo>
                      <a:pt x="1193" y="229"/>
                    </a:lnTo>
                    <a:lnTo>
                      <a:pt x="1168" y="229"/>
                    </a:lnTo>
                    <a:lnTo>
                      <a:pt x="1135" y="229"/>
                    </a:lnTo>
                    <a:lnTo>
                      <a:pt x="1111" y="229"/>
                    </a:lnTo>
                    <a:lnTo>
                      <a:pt x="1103" y="220"/>
                    </a:lnTo>
                    <a:lnTo>
                      <a:pt x="1095" y="220"/>
                    </a:lnTo>
                    <a:lnTo>
                      <a:pt x="1086" y="220"/>
                    </a:lnTo>
                    <a:lnTo>
                      <a:pt x="1086" y="229"/>
                    </a:lnTo>
                    <a:lnTo>
                      <a:pt x="1086" y="237"/>
                    </a:lnTo>
                    <a:lnTo>
                      <a:pt x="1103" y="237"/>
                    </a:lnTo>
                    <a:lnTo>
                      <a:pt x="1127" y="237"/>
                    </a:lnTo>
                    <a:lnTo>
                      <a:pt x="1127" y="245"/>
                    </a:lnTo>
                    <a:lnTo>
                      <a:pt x="1111" y="245"/>
                    </a:lnTo>
                    <a:lnTo>
                      <a:pt x="1086" y="245"/>
                    </a:lnTo>
                    <a:lnTo>
                      <a:pt x="1062" y="245"/>
                    </a:lnTo>
                    <a:lnTo>
                      <a:pt x="1054" y="237"/>
                    </a:lnTo>
                    <a:lnTo>
                      <a:pt x="1037" y="245"/>
                    </a:lnTo>
                    <a:lnTo>
                      <a:pt x="1046" y="245"/>
                    </a:lnTo>
                    <a:lnTo>
                      <a:pt x="1062" y="245"/>
                    </a:lnTo>
                    <a:lnTo>
                      <a:pt x="1070" y="245"/>
                    </a:lnTo>
                    <a:lnTo>
                      <a:pt x="1070" y="253"/>
                    </a:lnTo>
                    <a:lnTo>
                      <a:pt x="1054" y="253"/>
                    </a:lnTo>
                    <a:lnTo>
                      <a:pt x="1037" y="253"/>
                    </a:lnTo>
                    <a:lnTo>
                      <a:pt x="1029" y="253"/>
                    </a:lnTo>
                    <a:lnTo>
                      <a:pt x="1021" y="245"/>
                    </a:lnTo>
                    <a:lnTo>
                      <a:pt x="1013" y="245"/>
                    </a:lnTo>
                    <a:lnTo>
                      <a:pt x="1013" y="253"/>
                    </a:lnTo>
                    <a:lnTo>
                      <a:pt x="1021" y="253"/>
                    </a:lnTo>
                    <a:lnTo>
                      <a:pt x="1029" y="253"/>
                    </a:lnTo>
                    <a:lnTo>
                      <a:pt x="1029" y="261"/>
                    </a:lnTo>
                    <a:lnTo>
                      <a:pt x="1037" y="261"/>
                    </a:lnTo>
                    <a:lnTo>
                      <a:pt x="1062" y="253"/>
                    </a:lnTo>
                    <a:lnTo>
                      <a:pt x="1070" y="261"/>
                    </a:lnTo>
                    <a:lnTo>
                      <a:pt x="1062" y="261"/>
                    </a:lnTo>
                    <a:lnTo>
                      <a:pt x="1046" y="261"/>
                    </a:lnTo>
                    <a:lnTo>
                      <a:pt x="1037" y="261"/>
                    </a:lnTo>
                    <a:lnTo>
                      <a:pt x="1046" y="269"/>
                    </a:lnTo>
                    <a:lnTo>
                      <a:pt x="1062" y="269"/>
                    </a:lnTo>
                    <a:lnTo>
                      <a:pt x="1070" y="269"/>
                    </a:lnTo>
                    <a:lnTo>
                      <a:pt x="1086" y="269"/>
                    </a:lnTo>
                    <a:lnTo>
                      <a:pt x="1111" y="278"/>
                    </a:lnTo>
                    <a:lnTo>
                      <a:pt x="1127" y="278"/>
                    </a:lnTo>
                    <a:lnTo>
                      <a:pt x="1144" y="278"/>
                    </a:lnTo>
                    <a:lnTo>
                      <a:pt x="1135" y="286"/>
                    </a:lnTo>
                    <a:lnTo>
                      <a:pt x="1127" y="286"/>
                    </a:lnTo>
                    <a:lnTo>
                      <a:pt x="1135" y="286"/>
                    </a:lnTo>
                    <a:lnTo>
                      <a:pt x="1168" y="278"/>
                    </a:lnTo>
                    <a:lnTo>
                      <a:pt x="1193" y="278"/>
                    </a:lnTo>
                    <a:lnTo>
                      <a:pt x="1201" y="278"/>
                    </a:lnTo>
                    <a:lnTo>
                      <a:pt x="1217" y="278"/>
                    </a:lnTo>
                    <a:lnTo>
                      <a:pt x="1242" y="278"/>
                    </a:lnTo>
                    <a:lnTo>
                      <a:pt x="1266" y="278"/>
                    </a:lnTo>
                    <a:lnTo>
                      <a:pt x="1307" y="269"/>
                    </a:lnTo>
                    <a:lnTo>
                      <a:pt x="1331" y="269"/>
                    </a:lnTo>
                    <a:lnTo>
                      <a:pt x="1364" y="269"/>
                    </a:lnTo>
                    <a:lnTo>
                      <a:pt x="1380" y="261"/>
                    </a:lnTo>
                    <a:lnTo>
                      <a:pt x="1389" y="261"/>
                    </a:lnTo>
                    <a:lnTo>
                      <a:pt x="1405" y="261"/>
                    </a:lnTo>
                    <a:lnTo>
                      <a:pt x="1413" y="253"/>
                    </a:lnTo>
                    <a:lnTo>
                      <a:pt x="1405" y="253"/>
                    </a:lnTo>
                    <a:lnTo>
                      <a:pt x="1397" y="261"/>
                    </a:lnTo>
                    <a:lnTo>
                      <a:pt x="1389" y="253"/>
                    </a:lnTo>
                    <a:lnTo>
                      <a:pt x="1380" y="253"/>
                    </a:lnTo>
                    <a:lnTo>
                      <a:pt x="1405" y="253"/>
                    </a:lnTo>
                    <a:lnTo>
                      <a:pt x="1438" y="245"/>
                    </a:lnTo>
                    <a:lnTo>
                      <a:pt x="1470" y="237"/>
                    </a:lnTo>
                    <a:lnTo>
                      <a:pt x="1478" y="237"/>
                    </a:lnTo>
                    <a:lnTo>
                      <a:pt x="1511" y="229"/>
                    </a:lnTo>
                    <a:lnTo>
                      <a:pt x="1552" y="229"/>
                    </a:lnTo>
                    <a:lnTo>
                      <a:pt x="1585" y="220"/>
                    </a:lnTo>
                    <a:lnTo>
                      <a:pt x="1601" y="220"/>
                    </a:lnTo>
                    <a:lnTo>
                      <a:pt x="1617" y="220"/>
                    </a:lnTo>
                    <a:lnTo>
                      <a:pt x="1666" y="204"/>
                    </a:lnTo>
                    <a:lnTo>
                      <a:pt x="1707" y="196"/>
                    </a:lnTo>
                    <a:lnTo>
                      <a:pt x="1715" y="196"/>
                    </a:lnTo>
                    <a:lnTo>
                      <a:pt x="1699" y="196"/>
                    </a:lnTo>
                    <a:lnTo>
                      <a:pt x="1723" y="188"/>
                    </a:lnTo>
                    <a:lnTo>
                      <a:pt x="1740" y="188"/>
                    </a:lnTo>
                    <a:lnTo>
                      <a:pt x="1748" y="188"/>
                    </a:lnTo>
                    <a:lnTo>
                      <a:pt x="1764" y="180"/>
                    </a:lnTo>
                    <a:lnTo>
                      <a:pt x="1781" y="180"/>
                    </a:lnTo>
                    <a:lnTo>
                      <a:pt x="1797" y="171"/>
                    </a:lnTo>
                    <a:lnTo>
                      <a:pt x="1805" y="171"/>
                    </a:lnTo>
                    <a:lnTo>
                      <a:pt x="1821" y="163"/>
                    </a:lnTo>
                    <a:lnTo>
                      <a:pt x="1838" y="155"/>
                    </a:lnTo>
                    <a:lnTo>
                      <a:pt x="1830" y="163"/>
                    </a:lnTo>
                    <a:lnTo>
                      <a:pt x="1854" y="155"/>
                    </a:lnTo>
                    <a:lnTo>
                      <a:pt x="1862" y="155"/>
                    </a:lnTo>
                    <a:lnTo>
                      <a:pt x="1854" y="155"/>
                    </a:lnTo>
                    <a:lnTo>
                      <a:pt x="1830" y="163"/>
                    </a:lnTo>
                    <a:lnTo>
                      <a:pt x="1838" y="163"/>
                    </a:lnTo>
                    <a:lnTo>
                      <a:pt x="1854" y="155"/>
                    </a:lnTo>
                    <a:lnTo>
                      <a:pt x="1870" y="147"/>
                    </a:lnTo>
                    <a:lnTo>
                      <a:pt x="1887" y="147"/>
                    </a:lnTo>
                    <a:lnTo>
                      <a:pt x="1879" y="147"/>
                    </a:lnTo>
                    <a:lnTo>
                      <a:pt x="1862" y="155"/>
                    </a:lnTo>
                    <a:lnTo>
                      <a:pt x="1846" y="155"/>
                    </a:lnTo>
                    <a:lnTo>
                      <a:pt x="1854" y="155"/>
                    </a:lnTo>
                    <a:lnTo>
                      <a:pt x="1862" y="155"/>
                    </a:lnTo>
                    <a:lnTo>
                      <a:pt x="1838" y="163"/>
                    </a:lnTo>
                    <a:lnTo>
                      <a:pt x="1846" y="163"/>
                    </a:lnTo>
                    <a:lnTo>
                      <a:pt x="1862" y="155"/>
                    </a:lnTo>
                    <a:lnTo>
                      <a:pt x="1879" y="155"/>
                    </a:lnTo>
                    <a:lnTo>
                      <a:pt x="1895" y="147"/>
                    </a:lnTo>
                    <a:lnTo>
                      <a:pt x="1903" y="139"/>
                    </a:lnTo>
                    <a:lnTo>
                      <a:pt x="1870" y="155"/>
                    </a:lnTo>
                    <a:lnTo>
                      <a:pt x="1862" y="155"/>
                    </a:lnTo>
                    <a:lnTo>
                      <a:pt x="1870" y="155"/>
                    </a:lnTo>
                    <a:lnTo>
                      <a:pt x="1887" y="147"/>
                    </a:lnTo>
                    <a:lnTo>
                      <a:pt x="1879" y="147"/>
                    </a:lnTo>
                    <a:lnTo>
                      <a:pt x="1879" y="155"/>
                    </a:lnTo>
                    <a:lnTo>
                      <a:pt x="1862" y="155"/>
                    </a:lnTo>
                    <a:lnTo>
                      <a:pt x="1830" y="171"/>
                    </a:lnTo>
                    <a:lnTo>
                      <a:pt x="1821" y="171"/>
                    </a:lnTo>
                    <a:lnTo>
                      <a:pt x="1813" y="171"/>
                    </a:lnTo>
                    <a:lnTo>
                      <a:pt x="1805" y="171"/>
                    </a:lnTo>
                    <a:lnTo>
                      <a:pt x="1821" y="171"/>
                    </a:lnTo>
                    <a:lnTo>
                      <a:pt x="1830" y="163"/>
                    </a:lnTo>
                    <a:lnTo>
                      <a:pt x="1830" y="171"/>
                    </a:lnTo>
                    <a:lnTo>
                      <a:pt x="1805" y="171"/>
                    </a:lnTo>
                    <a:lnTo>
                      <a:pt x="1789" y="180"/>
                    </a:lnTo>
                    <a:lnTo>
                      <a:pt x="1764" y="188"/>
                    </a:lnTo>
                    <a:lnTo>
                      <a:pt x="1756" y="188"/>
                    </a:lnTo>
                    <a:lnTo>
                      <a:pt x="1764" y="188"/>
                    </a:lnTo>
                    <a:lnTo>
                      <a:pt x="1756" y="188"/>
                    </a:lnTo>
                    <a:lnTo>
                      <a:pt x="1748" y="188"/>
                    </a:lnTo>
                    <a:lnTo>
                      <a:pt x="1740" y="196"/>
                    </a:lnTo>
                    <a:lnTo>
                      <a:pt x="1732" y="196"/>
                    </a:lnTo>
                    <a:lnTo>
                      <a:pt x="1740" y="196"/>
                    </a:lnTo>
                    <a:lnTo>
                      <a:pt x="1748" y="196"/>
                    </a:lnTo>
                    <a:lnTo>
                      <a:pt x="1740" y="196"/>
                    </a:lnTo>
                    <a:lnTo>
                      <a:pt x="1732" y="196"/>
                    </a:lnTo>
                    <a:lnTo>
                      <a:pt x="1723" y="196"/>
                    </a:lnTo>
                    <a:lnTo>
                      <a:pt x="1756" y="188"/>
                    </a:lnTo>
                    <a:lnTo>
                      <a:pt x="1748" y="196"/>
                    </a:lnTo>
                    <a:lnTo>
                      <a:pt x="1756" y="188"/>
                    </a:lnTo>
                    <a:lnTo>
                      <a:pt x="1740" y="196"/>
                    </a:lnTo>
                    <a:lnTo>
                      <a:pt x="1723" y="196"/>
                    </a:lnTo>
                    <a:lnTo>
                      <a:pt x="1732" y="196"/>
                    </a:lnTo>
                    <a:lnTo>
                      <a:pt x="1723" y="196"/>
                    </a:lnTo>
                    <a:lnTo>
                      <a:pt x="1715" y="204"/>
                    </a:lnTo>
                    <a:lnTo>
                      <a:pt x="1707" y="204"/>
                    </a:lnTo>
                    <a:lnTo>
                      <a:pt x="1699" y="204"/>
                    </a:lnTo>
                    <a:lnTo>
                      <a:pt x="1707" y="204"/>
                    </a:lnTo>
                    <a:lnTo>
                      <a:pt x="1715" y="204"/>
                    </a:lnTo>
                    <a:lnTo>
                      <a:pt x="1707" y="204"/>
                    </a:lnTo>
                    <a:lnTo>
                      <a:pt x="1699" y="204"/>
                    </a:lnTo>
                    <a:lnTo>
                      <a:pt x="1691" y="212"/>
                    </a:lnTo>
                    <a:lnTo>
                      <a:pt x="1683" y="212"/>
                    </a:lnTo>
                    <a:lnTo>
                      <a:pt x="1691" y="212"/>
                    </a:lnTo>
                    <a:lnTo>
                      <a:pt x="1699" y="204"/>
                    </a:lnTo>
                    <a:lnTo>
                      <a:pt x="1707" y="204"/>
                    </a:lnTo>
                    <a:lnTo>
                      <a:pt x="1691" y="212"/>
                    </a:lnTo>
                    <a:lnTo>
                      <a:pt x="1674" y="212"/>
                    </a:lnTo>
                    <a:lnTo>
                      <a:pt x="1650" y="220"/>
                    </a:lnTo>
                    <a:lnTo>
                      <a:pt x="1617" y="229"/>
                    </a:lnTo>
                    <a:lnTo>
                      <a:pt x="1609" y="229"/>
                    </a:lnTo>
                    <a:lnTo>
                      <a:pt x="1601" y="229"/>
                    </a:lnTo>
                    <a:lnTo>
                      <a:pt x="1593" y="237"/>
                    </a:lnTo>
                    <a:lnTo>
                      <a:pt x="1601" y="229"/>
                    </a:lnTo>
                    <a:lnTo>
                      <a:pt x="1593" y="237"/>
                    </a:lnTo>
                    <a:lnTo>
                      <a:pt x="1576" y="237"/>
                    </a:lnTo>
                    <a:lnTo>
                      <a:pt x="1536" y="245"/>
                    </a:lnTo>
                    <a:lnTo>
                      <a:pt x="1487" y="253"/>
                    </a:lnTo>
                    <a:lnTo>
                      <a:pt x="1470" y="261"/>
                    </a:lnTo>
                    <a:lnTo>
                      <a:pt x="1462" y="261"/>
                    </a:lnTo>
                    <a:lnTo>
                      <a:pt x="1397" y="269"/>
                    </a:lnTo>
                    <a:lnTo>
                      <a:pt x="1348" y="278"/>
                    </a:lnTo>
                    <a:lnTo>
                      <a:pt x="1340" y="278"/>
                    </a:lnTo>
                    <a:lnTo>
                      <a:pt x="1323" y="286"/>
                    </a:lnTo>
                    <a:lnTo>
                      <a:pt x="1315" y="286"/>
                    </a:lnTo>
                    <a:lnTo>
                      <a:pt x="1323" y="286"/>
                    </a:lnTo>
                    <a:lnTo>
                      <a:pt x="1331" y="278"/>
                    </a:lnTo>
                    <a:lnTo>
                      <a:pt x="1315" y="286"/>
                    </a:lnTo>
                    <a:lnTo>
                      <a:pt x="1307" y="286"/>
                    </a:lnTo>
                    <a:lnTo>
                      <a:pt x="1299" y="286"/>
                    </a:lnTo>
                    <a:lnTo>
                      <a:pt x="1307" y="286"/>
                    </a:lnTo>
                    <a:lnTo>
                      <a:pt x="1299" y="286"/>
                    </a:lnTo>
                    <a:lnTo>
                      <a:pt x="1282" y="286"/>
                    </a:lnTo>
                    <a:lnTo>
                      <a:pt x="1258" y="294"/>
                    </a:lnTo>
                    <a:lnTo>
                      <a:pt x="1250" y="294"/>
                    </a:lnTo>
                    <a:lnTo>
                      <a:pt x="1225" y="294"/>
                    </a:lnTo>
                    <a:lnTo>
                      <a:pt x="1217" y="294"/>
                    </a:lnTo>
                    <a:lnTo>
                      <a:pt x="1193" y="294"/>
                    </a:lnTo>
                    <a:lnTo>
                      <a:pt x="1176" y="294"/>
                    </a:lnTo>
                    <a:lnTo>
                      <a:pt x="1176" y="302"/>
                    </a:lnTo>
                    <a:lnTo>
                      <a:pt x="1152" y="302"/>
                    </a:lnTo>
                    <a:lnTo>
                      <a:pt x="1127" y="302"/>
                    </a:lnTo>
                    <a:lnTo>
                      <a:pt x="1111" y="302"/>
                    </a:lnTo>
                    <a:lnTo>
                      <a:pt x="1095" y="302"/>
                    </a:lnTo>
                    <a:lnTo>
                      <a:pt x="1037" y="302"/>
                    </a:lnTo>
                    <a:lnTo>
                      <a:pt x="1005" y="310"/>
                    </a:lnTo>
                    <a:lnTo>
                      <a:pt x="997" y="310"/>
                    </a:lnTo>
                    <a:lnTo>
                      <a:pt x="988" y="310"/>
                    </a:lnTo>
                    <a:lnTo>
                      <a:pt x="980" y="310"/>
                    </a:lnTo>
                    <a:lnTo>
                      <a:pt x="972" y="310"/>
                    </a:lnTo>
                    <a:lnTo>
                      <a:pt x="931" y="310"/>
                    </a:lnTo>
                    <a:lnTo>
                      <a:pt x="874" y="302"/>
                    </a:lnTo>
                    <a:lnTo>
                      <a:pt x="825" y="302"/>
                    </a:lnTo>
                    <a:lnTo>
                      <a:pt x="792" y="302"/>
                    </a:lnTo>
                    <a:lnTo>
                      <a:pt x="776" y="302"/>
                    </a:lnTo>
                    <a:lnTo>
                      <a:pt x="760" y="302"/>
                    </a:lnTo>
                    <a:lnTo>
                      <a:pt x="752" y="302"/>
                    </a:lnTo>
                    <a:lnTo>
                      <a:pt x="743" y="302"/>
                    </a:lnTo>
                    <a:lnTo>
                      <a:pt x="711" y="294"/>
                    </a:lnTo>
                    <a:lnTo>
                      <a:pt x="686" y="294"/>
                    </a:lnTo>
                    <a:lnTo>
                      <a:pt x="678" y="294"/>
                    </a:lnTo>
                    <a:lnTo>
                      <a:pt x="670" y="294"/>
                    </a:lnTo>
                    <a:lnTo>
                      <a:pt x="654" y="294"/>
                    </a:lnTo>
                    <a:lnTo>
                      <a:pt x="645" y="294"/>
                    </a:lnTo>
                    <a:lnTo>
                      <a:pt x="613" y="286"/>
                    </a:lnTo>
                    <a:lnTo>
                      <a:pt x="588" y="286"/>
                    </a:lnTo>
                    <a:lnTo>
                      <a:pt x="572" y="286"/>
                    </a:lnTo>
                    <a:lnTo>
                      <a:pt x="572" y="278"/>
                    </a:lnTo>
                    <a:lnTo>
                      <a:pt x="564" y="278"/>
                    </a:lnTo>
                    <a:lnTo>
                      <a:pt x="547" y="278"/>
                    </a:lnTo>
                    <a:lnTo>
                      <a:pt x="531" y="278"/>
                    </a:lnTo>
                    <a:lnTo>
                      <a:pt x="515" y="269"/>
                    </a:lnTo>
                    <a:lnTo>
                      <a:pt x="507" y="269"/>
                    </a:lnTo>
                    <a:lnTo>
                      <a:pt x="490" y="269"/>
                    </a:lnTo>
                    <a:lnTo>
                      <a:pt x="482" y="269"/>
                    </a:lnTo>
                    <a:lnTo>
                      <a:pt x="458" y="261"/>
                    </a:lnTo>
                    <a:lnTo>
                      <a:pt x="441" y="261"/>
                    </a:lnTo>
                    <a:lnTo>
                      <a:pt x="425" y="261"/>
                    </a:lnTo>
                    <a:lnTo>
                      <a:pt x="417" y="253"/>
                    </a:lnTo>
                    <a:lnTo>
                      <a:pt x="409" y="253"/>
                    </a:lnTo>
                    <a:lnTo>
                      <a:pt x="392" y="253"/>
                    </a:lnTo>
                    <a:lnTo>
                      <a:pt x="360" y="245"/>
                    </a:lnTo>
                    <a:lnTo>
                      <a:pt x="327" y="237"/>
                    </a:lnTo>
                    <a:lnTo>
                      <a:pt x="302" y="237"/>
                    </a:lnTo>
                    <a:lnTo>
                      <a:pt x="286" y="229"/>
                    </a:lnTo>
                    <a:lnTo>
                      <a:pt x="270" y="220"/>
                    </a:lnTo>
                    <a:lnTo>
                      <a:pt x="253" y="220"/>
                    </a:lnTo>
                    <a:lnTo>
                      <a:pt x="237" y="212"/>
                    </a:lnTo>
                    <a:lnTo>
                      <a:pt x="245" y="220"/>
                    </a:lnTo>
                    <a:lnTo>
                      <a:pt x="213" y="212"/>
                    </a:lnTo>
                    <a:lnTo>
                      <a:pt x="196" y="204"/>
                    </a:lnTo>
                    <a:lnTo>
                      <a:pt x="172" y="196"/>
                    </a:lnTo>
                    <a:lnTo>
                      <a:pt x="131" y="188"/>
                    </a:lnTo>
                    <a:lnTo>
                      <a:pt x="123" y="180"/>
                    </a:lnTo>
                    <a:lnTo>
                      <a:pt x="115" y="180"/>
                    </a:lnTo>
                    <a:lnTo>
                      <a:pt x="90" y="171"/>
                    </a:lnTo>
                    <a:lnTo>
                      <a:pt x="82" y="171"/>
                    </a:lnTo>
                    <a:lnTo>
                      <a:pt x="66" y="163"/>
                    </a:lnTo>
                    <a:lnTo>
                      <a:pt x="82" y="171"/>
                    </a:lnTo>
                    <a:lnTo>
                      <a:pt x="106" y="180"/>
                    </a:lnTo>
                    <a:lnTo>
                      <a:pt x="98" y="180"/>
                    </a:lnTo>
                    <a:lnTo>
                      <a:pt x="90" y="171"/>
                    </a:lnTo>
                    <a:lnTo>
                      <a:pt x="66" y="163"/>
                    </a:lnTo>
                    <a:lnTo>
                      <a:pt x="49" y="155"/>
                    </a:lnTo>
                    <a:lnTo>
                      <a:pt x="41" y="155"/>
                    </a:lnTo>
                    <a:lnTo>
                      <a:pt x="33" y="155"/>
                    </a:lnTo>
                    <a:lnTo>
                      <a:pt x="17" y="147"/>
                    </a:lnTo>
                    <a:lnTo>
                      <a:pt x="33" y="155"/>
                    </a:lnTo>
                    <a:lnTo>
                      <a:pt x="41" y="155"/>
                    </a:lnTo>
                    <a:lnTo>
                      <a:pt x="33" y="155"/>
                    </a:lnTo>
                    <a:lnTo>
                      <a:pt x="41" y="155"/>
                    </a:lnTo>
                    <a:lnTo>
                      <a:pt x="25" y="155"/>
                    </a:lnTo>
                    <a:lnTo>
                      <a:pt x="33" y="155"/>
                    </a:lnTo>
                    <a:lnTo>
                      <a:pt x="25" y="155"/>
                    </a:lnTo>
                    <a:lnTo>
                      <a:pt x="41" y="155"/>
                    </a:lnTo>
                    <a:lnTo>
                      <a:pt x="25" y="155"/>
                    </a:lnTo>
                    <a:lnTo>
                      <a:pt x="25" y="147"/>
                    </a:lnTo>
                    <a:lnTo>
                      <a:pt x="0" y="147"/>
                    </a:lnTo>
                    <a:lnTo>
                      <a:pt x="0" y="139"/>
                    </a:lnTo>
                    <a:lnTo>
                      <a:pt x="8" y="147"/>
                    </a:lnTo>
                    <a:lnTo>
                      <a:pt x="17" y="147"/>
                    </a:lnTo>
                    <a:lnTo>
                      <a:pt x="25" y="147"/>
                    </a:lnTo>
                    <a:lnTo>
                      <a:pt x="8" y="147"/>
                    </a:lnTo>
                    <a:lnTo>
                      <a:pt x="17" y="147"/>
                    </a:lnTo>
                    <a:lnTo>
                      <a:pt x="25" y="155"/>
                    </a:lnTo>
                    <a:lnTo>
                      <a:pt x="41" y="155"/>
                    </a:lnTo>
                    <a:lnTo>
                      <a:pt x="33" y="155"/>
                    </a:lnTo>
                    <a:lnTo>
                      <a:pt x="41" y="155"/>
                    </a:lnTo>
                    <a:lnTo>
                      <a:pt x="33" y="155"/>
                    </a:lnTo>
                    <a:lnTo>
                      <a:pt x="41" y="155"/>
                    </a:lnTo>
                    <a:lnTo>
                      <a:pt x="33" y="155"/>
                    </a:lnTo>
                    <a:lnTo>
                      <a:pt x="41" y="155"/>
                    </a:lnTo>
                    <a:lnTo>
                      <a:pt x="49" y="163"/>
                    </a:lnTo>
                    <a:lnTo>
                      <a:pt x="66" y="163"/>
                    </a:lnTo>
                    <a:lnTo>
                      <a:pt x="82" y="171"/>
                    </a:lnTo>
                    <a:lnTo>
                      <a:pt x="90" y="171"/>
                    </a:lnTo>
                    <a:lnTo>
                      <a:pt x="98" y="171"/>
                    </a:lnTo>
                    <a:lnTo>
                      <a:pt x="98" y="180"/>
                    </a:lnTo>
                    <a:lnTo>
                      <a:pt x="115" y="180"/>
                    </a:lnTo>
                    <a:lnTo>
                      <a:pt x="123" y="180"/>
                    </a:lnTo>
                    <a:lnTo>
                      <a:pt x="139" y="188"/>
                    </a:lnTo>
                    <a:lnTo>
                      <a:pt x="147" y="188"/>
                    </a:lnTo>
                    <a:lnTo>
                      <a:pt x="155" y="196"/>
                    </a:lnTo>
                    <a:lnTo>
                      <a:pt x="164" y="196"/>
                    </a:lnTo>
                    <a:lnTo>
                      <a:pt x="172" y="196"/>
                    </a:lnTo>
                    <a:lnTo>
                      <a:pt x="180" y="204"/>
                    </a:lnTo>
                    <a:lnTo>
                      <a:pt x="204" y="204"/>
                    </a:lnTo>
                    <a:lnTo>
                      <a:pt x="221" y="212"/>
                    </a:lnTo>
                    <a:lnTo>
                      <a:pt x="229" y="212"/>
                    </a:lnTo>
                    <a:lnTo>
                      <a:pt x="245" y="220"/>
                    </a:lnTo>
                    <a:lnTo>
                      <a:pt x="253" y="220"/>
                    </a:lnTo>
                    <a:lnTo>
                      <a:pt x="262" y="220"/>
                    </a:lnTo>
                    <a:lnTo>
                      <a:pt x="278" y="229"/>
                    </a:lnTo>
                    <a:lnTo>
                      <a:pt x="294" y="229"/>
                    </a:lnTo>
                    <a:lnTo>
                      <a:pt x="302" y="229"/>
                    </a:lnTo>
                    <a:lnTo>
                      <a:pt x="311" y="237"/>
                    </a:lnTo>
                    <a:lnTo>
                      <a:pt x="327" y="237"/>
                    </a:lnTo>
                    <a:lnTo>
                      <a:pt x="335" y="237"/>
                    </a:lnTo>
                    <a:lnTo>
                      <a:pt x="343" y="245"/>
                    </a:lnTo>
                    <a:lnTo>
                      <a:pt x="343" y="237"/>
                    </a:lnTo>
                    <a:lnTo>
                      <a:pt x="343" y="245"/>
                    </a:lnTo>
                    <a:lnTo>
                      <a:pt x="351" y="245"/>
                    </a:lnTo>
                    <a:lnTo>
                      <a:pt x="368" y="245"/>
                    </a:lnTo>
                    <a:lnTo>
                      <a:pt x="384" y="253"/>
                    </a:lnTo>
                    <a:lnTo>
                      <a:pt x="392" y="253"/>
                    </a:lnTo>
                    <a:lnTo>
                      <a:pt x="400" y="253"/>
                    </a:lnTo>
                    <a:lnTo>
                      <a:pt x="409" y="253"/>
                    </a:lnTo>
                    <a:lnTo>
                      <a:pt x="417" y="253"/>
                    </a:lnTo>
                    <a:lnTo>
                      <a:pt x="425" y="261"/>
                    </a:lnTo>
                    <a:lnTo>
                      <a:pt x="433" y="261"/>
                    </a:lnTo>
                    <a:lnTo>
                      <a:pt x="441" y="261"/>
                    </a:lnTo>
                    <a:lnTo>
                      <a:pt x="449" y="261"/>
                    </a:lnTo>
                    <a:lnTo>
                      <a:pt x="458" y="261"/>
                    </a:lnTo>
                    <a:lnTo>
                      <a:pt x="466" y="269"/>
                    </a:lnTo>
                    <a:lnTo>
                      <a:pt x="474" y="269"/>
                    </a:lnTo>
                    <a:lnTo>
                      <a:pt x="490" y="269"/>
                    </a:lnTo>
                    <a:lnTo>
                      <a:pt x="507" y="269"/>
                    </a:lnTo>
                    <a:lnTo>
                      <a:pt x="515" y="269"/>
                    </a:lnTo>
                    <a:lnTo>
                      <a:pt x="507" y="269"/>
                    </a:lnTo>
                    <a:lnTo>
                      <a:pt x="515" y="269"/>
                    </a:lnTo>
                    <a:lnTo>
                      <a:pt x="523" y="278"/>
                    </a:lnTo>
                    <a:lnTo>
                      <a:pt x="547" y="278"/>
                    </a:lnTo>
                    <a:lnTo>
                      <a:pt x="556" y="278"/>
                    </a:lnTo>
                    <a:lnTo>
                      <a:pt x="572" y="286"/>
                    </a:lnTo>
                    <a:lnTo>
                      <a:pt x="588" y="286"/>
                    </a:lnTo>
                    <a:lnTo>
                      <a:pt x="613" y="286"/>
                    </a:lnTo>
                    <a:lnTo>
                      <a:pt x="621" y="286"/>
                    </a:lnTo>
                    <a:lnTo>
                      <a:pt x="629" y="286"/>
                    </a:lnTo>
                    <a:lnTo>
                      <a:pt x="637" y="286"/>
                    </a:lnTo>
                    <a:lnTo>
                      <a:pt x="629" y="286"/>
                    </a:lnTo>
                    <a:close/>
                  </a:path>
                </a:pathLst>
              </a:custGeom>
              <a:solidFill>
                <a:srgbClr val="E2A6A6"/>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09" name="Freeform 126"/>
              <p:cNvSpPr>
                <a:spLocks noChangeArrowheads="1"/>
              </p:cNvSpPr>
              <p:nvPr/>
            </p:nvSpPr>
            <p:spPr bwMode="auto">
              <a:xfrm>
                <a:off x="3136" y="2700"/>
                <a:ext cx="21" cy="22"/>
              </a:xfrm>
              <a:custGeom>
                <a:avLst/>
                <a:gdLst>
                  <a:gd name="T0" fmla="*/ 4 w 57"/>
                  <a:gd name="T1" fmla="*/ 6 h 65"/>
                  <a:gd name="T2" fmla="*/ 2 w 57"/>
                  <a:gd name="T3" fmla="*/ 6 h 65"/>
                  <a:gd name="T4" fmla="*/ 3 w 57"/>
                  <a:gd name="T5" fmla="*/ 5 h 65"/>
                  <a:gd name="T6" fmla="*/ 1 w 57"/>
                  <a:gd name="T7" fmla="*/ 3 h 65"/>
                  <a:gd name="T8" fmla="*/ 1 w 57"/>
                  <a:gd name="T9" fmla="*/ 4 h 65"/>
                  <a:gd name="T10" fmla="*/ 0 w 57"/>
                  <a:gd name="T11" fmla="*/ 4 h 65"/>
                  <a:gd name="T12" fmla="*/ 0 w 57"/>
                  <a:gd name="T13" fmla="*/ 2 h 65"/>
                  <a:gd name="T14" fmla="*/ 1 w 57"/>
                  <a:gd name="T15" fmla="*/ 3 h 65"/>
                  <a:gd name="T16" fmla="*/ 0 w 57"/>
                  <a:gd name="T17" fmla="*/ 1 h 65"/>
                  <a:gd name="T18" fmla="*/ 1 w 57"/>
                  <a:gd name="T19" fmla="*/ 1 h 65"/>
                  <a:gd name="T20" fmla="*/ 2 w 57"/>
                  <a:gd name="T21" fmla="*/ 0 h 65"/>
                  <a:gd name="T22" fmla="*/ 6 w 57"/>
                  <a:gd name="T23" fmla="*/ 4 h 65"/>
                  <a:gd name="T24" fmla="*/ 7 w 57"/>
                  <a:gd name="T25" fmla="*/ 5 h 65"/>
                  <a:gd name="T26" fmla="*/ 7 w 57"/>
                  <a:gd name="T27" fmla="*/ 6 h 65"/>
                  <a:gd name="T28" fmla="*/ 8 w 57"/>
                  <a:gd name="T29" fmla="*/ 6 h 65"/>
                  <a:gd name="T30" fmla="*/ 6 w 57"/>
                  <a:gd name="T31" fmla="*/ 6 h 65"/>
                  <a:gd name="T32" fmla="*/ 7 w 57"/>
                  <a:gd name="T33" fmla="*/ 7 h 65"/>
                  <a:gd name="T34" fmla="*/ 4 w 57"/>
                  <a:gd name="T35" fmla="*/ 7 h 65"/>
                  <a:gd name="T36" fmla="*/ 6 w 57"/>
                  <a:gd name="T37" fmla="*/ 6 h 65"/>
                  <a:gd name="T38" fmla="*/ 7 w 57"/>
                  <a:gd name="T39" fmla="*/ 6 h 65"/>
                  <a:gd name="T40" fmla="*/ 4 w 57"/>
                  <a:gd name="T41" fmla="*/ 5 h 65"/>
                  <a:gd name="T42" fmla="*/ 4 w 57"/>
                  <a:gd name="T43" fmla="*/ 6 h 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7" h="65">
                    <a:moveTo>
                      <a:pt x="33" y="49"/>
                    </a:moveTo>
                    <a:lnTo>
                      <a:pt x="16" y="49"/>
                    </a:lnTo>
                    <a:lnTo>
                      <a:pt x="24" y="41"/>
                    </a:lnTo>
                    <a:lnTo>
                      <a:pt x="8" y="24"/>
                    </a:lnTo>
                    <a:lnTo>
                      <a:pt x="8" y="33"/>
                    </a:lnTo>
                    <a:lnTo>
                      <a:pt x="0" y="33"/>
                    </a:lnTo>
                    <a:lnTo>
                      <a:pt x="0" y="16"/>
                    </a:lnTo>
                    <a:lnTo>
                      <a:pt x="8" y="24"/>
                    </a:lnTo>
                    <a:lnTo>
                      <a:pt x="0" y="8"/>
                    </a:lnTo>
                    <a:lnTo>
                      <a:pt x="8" y="8"/>
                    </a:lnTo>
                    <a:lnTo>
                      <a:pt x="16" y="0"/>
                    </a:lnTo>
                    <a:lnTo>
                      <a:pt x="41" y="33"/>
                    </a:lnTo>
                    <a:lnTo>
                      <a:pt x="49" y="41"/>
                    </a:lnTo>
                    <a:lnTo>
                      <a:pt x="49" y="49"/>
                    </a:lnTo>
                    <a:lnTo>
                      <a:pt x="57" y="57"/>
                    </a:lnTo>
                    <a:lnTo>
                      <a:pt x="41" y="57"/>
                    </a:lnTo>
                    <a:lnTo>
                      <a:pt x="49" y="65"/>
                    </a:lnTo>
                    <a:lnTo>
                      <a:pt x="33" y="65"/>
                    </a:lnTo>
                    <a:lnTo>
                      <a:pt x="41" y="49"/>
                    </a:lnTo>
                    <a:lnTo>
                      <a:pt x="49" y="49"/>
                    </a:lnTo>
                    <a:lnTo>
                      <a:pt x="33" y="41"/>
                    </a:lnTo>
                    <a:lnTo>
                      <a:pt x="33" y="49"/>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10" name="Freeform 127"/>
              <p:cNvSpPr>
                <a:spLocks noChangeArrowheads="1"/>
              </p:cNvSpPr>
              <p:nvPr/>
            </p:nvSpPr>
            <p:spPr bwMode="auto">
              <a:xfrm>
                <a:off x="2865" y="2243"/>
                <a:ext cx="21" cy="20"/>
              </a:xfrm>
              <a:custGeom>
                <a:avLst/>
                <a:gdLst>
                  <a:gd name="T0" fmla="*/ 8 w 57"/>
                  <a:gd name="T1" fmla="*/ 6 h 57"/>
                  <a:gd name="T2" fmla="*/ 7 w 57"/>
                  <a:gd name="T3" fmla="*/ 7 h 57"/>
                  <a:gd name="T4" fmla="*/ 2 w 57"/>
                  <a:gd name="T5" fmla="*/ 5 h 57"/>
                  <a:gd name="T6" fmla="*/ 0 w 57"/>
                  <a:gd name="T7" fmla="*/ 3 h 57"/>
                  <a:gd name="T8" fmla="*/ 0 w 57"/>
                  <a:gd name="T9" fmla="*/ 0 h 57"/>
                  <a:gd name="T10" fmla="*/ 4 w 57"/>
                  <a:gd name="T11" fmla="*/ 2 h 57"/>
                  <a:gd name="T12" fmla="*/ 8 w 57"/>
                  <a:gd name="T13" fmla="*/ 6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57" y="49"/>
                    </a:moveTo>
                    <a:lnTo>
                      <a:pt x="49" y="57"/>
                    </a:lnTo>
                    <a:lnTo>
                      <a:pt x="16" y="41"/>
                    </a:lnTo>
                    <a:lnTo>
                      <a:pt x="0" y="25"/>
                    </a:lnTo>
                    <a:lnTo>
                      <a:pt x="0" y="0"/>
                    </a:lnTo>
                    <a:lnTo>
                      <a:pt x="33" y="17"/>
                    </a:lnTo>
                    <a:lnTo>
                      <a:pt x="57" y="49"/>
                    </a:lnTo>
                    <a:close/>
                  </a:path>
                </a:pathLst>
              </a:custGeom>
              <a:solidFill>
                <a:srgbClr val="0000FF"/>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11" name="Freeform 128"/>
              <p:cNvSpPr>
                <a:spLocks noChangeArrowheads="1"/>
              </p:cNvSpPr>
              <p:nvPr/>
            </p:nvSpPr>
            <p:spPr bwMode="auto">
              <a:xfrm>
                <a:off x="2340" y="1711"/>
                <a:ext cx="739" cy="329"/>
              </a:xfrm>
              <a:custGeom>
                <a:avLst/>
                <a:gdLst>
                  <a:gd name="T0" fmla="*/ 15 w 2009"/>
                  <a:gd name="T1" fmla="*/ 68 h 964"/>
                  <a:gd name="T2" fmla="*/ 4 w 2009"/>
                  <a:gd name="T3" fmla="*/ 64 h 964"/>
                  <a:gd name="T4" fmla="*/ 2 w 2009"/>
                  <a:gd name="T5" fmla="*/ 56 h 964"/>
                  <a:gd name="T6" fmla="*/ 3 w 2009"/>
                  <a:gd name="T7" fmla="*/ 49 h 964"/>
                  <a:gd name="T8" fmla="*/ 1 w 2009"/>
                  <a:gd name="T9" fmla="*/ 47 h 964"/>
                  <a:gd name="T10" fmla="*/ 1 w 2009"/>
                  <a:gd name="T11" fmla="*/ 37 h 964"/>
                  <a:gd name="T12" fmla="*/ 13 w 2009"/>
                  <a:gd name="T13" fmla="*/ 19 h 964"/>
                  <a:gd name="T14" fmla="*/ 18 w 2009"/>
                  <a:gd name="T15" fmla="*/ 12 h 964"/>
                  <a:gd name="T16" fmla="*/ 25 w 2009"/>
                  <a:gd name="T17" fmla="*/ 5 h 964"/>
                  <a:gd name="T18" fmla="*/ 29 w 2009"/>
                  <a:gd name="T19" fmla="*/ 5 h 964"/>
                  <a:gd name="T20" fmla="*/ 68 w 2009"/>
                  <a:gd name="T21" fmla="*/ 2 h 964"/>
                  <a:gd name="T22" fmla="*/ 120 w 2009"/>
                  <a:gd name="T23" fmla="*/ 2 h 964"/>
                  <a:gd name="T24" fmla="*/ 148 w 2009"/>
                  <a:gd name="T25" fmla="*/ 3 h 964"/>
                  <a:gd name="T26" fmla="*/ 161 w 2009"/>
                  <a:gd name="T27" fmla="*/ 5 h 964"/>
                  <a:gd name="T28" fmla="*/ 175 w 2009"/>
                  <a:gd name="T29" fmla="*/ 6 h 964"/>
                  <a:gd name="T30" fmla="*/ 203 w 2009"/>
                  <a:gd name="T31" fmla="*/ 23 h 964"/>
                  <a:gd name="T32" fmla="*/ 203 w 2009"/>
                  <a:gd name="T33" fmla="*/ 31 h 964"/>
                  <a:gd name="T34" fmla="*/ 219 w 2009"/>
                  <a:gd name="T35" fmla="*/ 25 h 964"/>
                  <a:gd name="T36" fmla="*/ 234 w 2009"/>
                  <a:gd name="T37" fmla="*/ 19 h 964"/>
                  <a:gd name="T38" fmla="*/ 256 w 2009"/>
                  <a:gd name="T39" fmla="*/ 14 h 964"/>
                  <a:gd name="T40" fmla="*/ 270 w 2009"/>
                  <a:gd name="T41" fmla="*/ 15 h 964"/>
                  <a:gd name="T42" fmla="*/ 267 w 2009"/>
                  <a:gd name="T43" fmla="*/ 20 h 964"/>
                  <a:gd name="T44" fmla="*/ 261 w 2009"/>
                  <a:gd name="T45" fmla="*/ 23 h 964"/>
                  <a:gd name="T46" fmla="*/ 259 w 2009"/>
                  <a:gd name="T47" fmla="*/ 29 h 964"/>
                  <a:gd name="T48" fmla="*/ 264 w 2009"/>
                  <a:gd name="T49" fmla="*/ 31 h 964"/>
                  <a:gd name="T50" fmla="*/ 254 w 2009"/>
                  <a:gd name="T51" fmla="*/ 33 h 964"/>
                  <a:gd name="T52" fmla="*/ 246 w 2009"/>
                  <a:gd name="T53" fmla="*/ 40 h 964"/>
                  <a:gd name="T54" fmla="*/ 240 w 2009"/>
                  <a:gd name="T55" fmla="*/ 40 h 964"/>
                  <a:gd name="T56" fmla="*/ 242 w 2009"/>
                  <a:gd name="T57" fmla="*/ 49 h 964"/>
                  <a:gd name="T58" fmla="*/ 239 w 2009"/>
                  <a:gd name="T59" fmla="*/ 47 h 964"/>
                  <a:gd name="T60" fmla="*/ 237 w 2009"/>
                  <a:gd name="T61" fmla="*/ 43 h 964"/>
                  <a:gd name="T62" fmla="*/ 237 w 2009"/>
                  <a:gd name="T63" fmla="*/ 41 h 964"/>
                  <a:gd name="T64" fmla="*/ 235 w 2009"/>
                  <a:gd name="T65" fmla="*/ 47 h 964"/>
                  <a:gd name="T66" fmla="*/ 234 w 2009"/>
                  <a:gd name="T67" fmla="*/ 47 h 964"/>
                  <a:gd name="T68" fmla="*/ 238 w 2009"/>
                  <a:gd name="T69" fmla="*/ 52 h 964"/>
                  <a:gd name="T70" fmla="*/ 238 w 2009"/>
                  <a:gd name="T71" fmla="*/ 53 h 964"/>
                  <a:gd name="T72" fmla="*/ 241 w 2009"/>
                  <a:gd name="T73" fmla="*/ 53 h 964"/>
                  <a:gd name="T74" fmla="*/ 240 w 2009"/>
                  <a:gd name="T75" fmla="*/ 56 h 964"/>
                  <a:gd name="T76" fmla="*/ 241 w 2009"/>
                  <a:gd name="T77" fmla="*/ 59 h 964"/>
                  <a:gd name="T78" fmla="*/ 239 w 2009"/>
                  <a:gd name="T79" fmla="*/ 60 h 964"/>
                  <a:gd name="T80" fmla="*/ 239 w 2009"/>
                  <a:gd name="T81" fmla="*/ 62 h 964"/>
                  <a:gd name="T82" fmla="*/ 228 w 2009"/>
                  <a:gd name="T83" fmla="*/ 69 h 964"/>
                  <a:gd name="T84" fmla="*/ 216 w 2009"/>
                  <a:gd name="T85" fmla="*/ 80 h 964"/>
                  <a:gd name="T86" fmla="*/ 225 w 2009"/>
                  <a:gd name="T87" fmla="*/ 108 h 964"/>
                  <a:gd name="T88" fmla="*/ 220 w 2009"/>
                  <a:gd name="T89" fmla="*/ 111 h 964"/>
                  <a:gd name="T90" fmla="*/ 210 w 2009"/>
                  <a:gd name="T91" fmla="*/ 99 h 964"/>
                  <a:gd name="T92" fmla="*/ 207 w 2009"/>
                  <a:gd name="T93" fmla="*/ 90 h 964"/>
                  <a:gd name="T94" fmla="*/ 189 w 2009"/>
                  <a:gd name="T95" fmla="*/ 85 h 964"/>
                  <a:gd name="T96" fmla="*/ 175 w 2009"/>
                  <a:gd name="T97" fmla="*/ 85 h 964"/>
                  <a:gd name="T98" fmla="*/ 170 w 2009"/>
                  <a:gd name="T99" fmla="*/ 87 h 964"/>
                  <a:gd name="T100" fmla="*/ 166 w 2009"/>
                  <a:gd name="T101" fmla="*/ 88 h 964"/>
                  <a:gd name="T102" fmla="*/ 154 w 2009"/>
                  <a:gd name="T103" fmla="*/ 87 h 964"/>
                  <a:gd name="T104" fmla="*/ 137 w 2009"/>
                  <a:gd name="T105" fmla="*/ 87 h 964"/>
                  <a:gd name="T106" fmla="*/ 126 w 2009"/>
                  <a:gd name="T107" fmla="*/ 95 h 964"/>
                  <a:gd name="T108" fmla="*/ 122 w 2009"/>
                  <a:gd name="T109" fmla="*/ 108 h 964"/>
                  <a:gd name="T110" fmla="*/ 108 w 2009"/>
                  <a:gd name="T111" fmla="*/ 99 h 964"/>
                  <a:gd name="T112" fmla="*/ 93 w 2009"/>
                  <a:gd name="T113" fmla="*/ 89 h 964"/>
                  <a:gd name="T114" fmla="*/ 79 w 2009"/>
                  <a:gd name="T115" fmla="*/ 83 h 964"/>
                  <a:gd name="T116" fmla="*/ 52 w 2009"/>
                  <a:gd name="T117" fmla="*/ 80 h 9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09" h="964">
                    <a:moveTo>
                      <a:pt x="139" y="637"/>
                    </a:moveTo>
                    <a:lnTo>
                      <a:pt x="139" y="629"/>
                    </a:lnTo>
                    <a:lnTo>
                      <a:pt x="130" y="629"/>
                    </a:lnTo>
                    <a:lnTo>
                      <a:pt x="130" y="621"/>
                    </a:lnTo>
                    <a:lnTo>
                      <a:pt x="130" y="629"/>
                    </a:lnTo>
                    <a:lnTo>
                      <a:pt x="130" y="621"/>
                    </a:lnTo>
                    <a:lnTo>
                      <a:pt x="139" y="613"/>
                    </a:lnTo>
                    <a:lnTo>
                      <a:pt x="130" y="604"/>
                    </a:lnTo>
                    <a:lnTo>
                      <a:pt x="130" y="596"/>
                    </a:lnTo>
                    <a:lnTo>
                      <a:pt x="122" y="588"/>
                    </a:lnTo>
                    <a:lnTo>
                      <a:pt x="114" y="580"/>
                    </a:lnTo>
                    <a:lnTo>
                      <a:pt x="106" y="580"/>
                    </a:lnTo>
                    <a:lnTo>
                      <a:pt x="106" y="572"/>
                    </a:lnTo>
                    <a:lnTo>
                      <a:pt x="98" y="572"/>
                    </a:lnTo>
                    <a:lnTo>
                      <a:pt x="90" y="572"/>
                    </a:lnTo>
                    <a:lnTo>
                      <a:pt x="81" y="564"/>
                    </a:lnTo>
                    <a:lnTo>
                      <a:pt x="73" y="555"/>
                    </a:lnTo>
                    <a:lnTo>
                      <a:pt x="65" y="555"/>
                    </a:lnTo>
                    <a:lnTo>
                      <a:pt x="49" y="555"/>
                    </a:lnTo>
                    <a:lnTo>
                      <a:pt x="41" y="555"/>
                    </a:lnTo>
                    <a:lnTo>
                      <a:pt x="41" y="547"/>
                    </a:lnTo>
                    <a:lnTo>
                      <a:pt x="32" y="547"/>
                    </a:lnTo>
                    <a:lnTo>
                      <a:pt x="41" y="539"/>
                    </a:lnTo>
                    <a:lnTo>
                      <a:pt x="41" y="531"/>
                    </a:lnTo>
                    <a:lnTo>
                      <a:pt x="41" y="523"/>
                    </a:lnTo>
                    <a:lnTo>
                      <a:pt x="32" y="523"/>
                    </a:lnTo>
                    <a:lnTo>
                      <a:pt x="41" y="523"/>
                    </a:lnTo>
                    <a:lnTo>
                      <a:pt x="41" y="515"/>
                    </a:lnTo>
                    <a:lnTo>
                      <a:pt x="32" y="506"/>
                    </a:lnTo>
                    <a:lnTo>
                      <a:pt x="32" y="498"/>
                    </a:lnTo>
                    <a:lnTo>
                      <a:pt x="24" y="490"/>
                    </a:lnTo>
                    <a:lnTo>
                      <a:pt x="24" y="482"/>
                    </a:lnTo>
                    <a:lnTo>
                      <a:pt x="16" y="482"/>
                    </a:lnTo>
                    <a:lnTo>
                      <a:pt x="16" y="466"/>
                    </a:lnTo>
                    <a:lnTo>
                      <a:pt x="24" y="466"/>
                    </a:lnTo>
                    <a:lnTo>
                      <a:pt x="32" y="457"/>
                    </a:lnTo>
                    <a:lnTo>
                      <a:pt x="32" y="449"/>
                    </a:lnTo>
                    <a:lnTo>
                      <a:pt x="24" y="449"/>
                    </a:lnTo>
                    <a:lnTo>
                      <a:pt x="16" y="449"/>
                    </a:lnTo>
                    <a:lnTo>
                      <a:pt x="16" y="441"/>
                    </a:lnTo>
                    <a:lnTo>
                      <a:pt x="16" y="433"/>
                    </a:lnTo>
                    <a:lnTo>
                      <a:pt x="16" y="425"/>
                    </a:lnTo>
                    <a:lnTo>
                      <a:pt x="24" y="417"/>
                    </a:lnTo>
                    <a:lnTo>
                      <a:pt x="24" y="425"/>
                    </a:lnTo>
                    <a:lnTo>
                      <a:pt x="24" y="433"/>
                    </a:lnTo>
                    <a:lnTo>
                      <a:pt x="32" y="433"/>
                    </a:lnTo>
                    <a:lnTo>
                      <a:pt x="32" y="425"/>
                    </a:lnTo>
                    <a:lnTo>
                      <a:pt x="24" y="417"/>
                    </a:lnTo>
                    <a:lnTo>
                      <a:pt x="32" y="417"/>
                    </a:lnTo>
                    <a:lnTo>
                      <a:pt x="24" y="417"/>
                    </a:lnTo>
                    <a:lnTo>
                      <a:pt x="32" y="408"/>
                    </a:lnTo>
                    <a:lnTo>
                      <a:pt x="24" y="408"/>
                    </a:lnTo>
                    <a:lnTo>
                      <a:pt x="24" y="417"/>
                    </a:lnTo>
                    <a:lnTo>
                      <a:pt x="16" y="417"/>
                    </a:lnTo>
                    <a:lnTo>
                      <a:pt x="8" y="408"/>
                    </a:lnTo>
                    <a:lnTo>
                      <a:pt x="16" y="400"/>
                    </a:lnTo>
                    <a:lnTo>
                      <a:pt x="8" y="392"/>
                    </a:lnTo>
                    <a:lnTo>
                      <a:pt x="8" y="384"/>
                    </a:lnTo>
                    <a:lnTo>
                      <a:pt x="0" y="376"/>
                    </a:lnTo>
                    <a:lnTo>
                      <a:pt x="0" y="368"/>
                    </a:lnTo>
                    <a:lnTo>
                      <a:pt x="8" y="359"/>
                    </a:lnTo>
                    <a:lnTo>
                      <a:pt x="8" y="351"/>
                    </a:lnTo>
                    <a:lnTo>
                      <a:pt x="8" y="343"/>
                    </a:lnTo>
                    <a:lnTo>
                      <a:pt x="8" y="335"/>
                    </a:lnTo>
                    <a:lnTo>
                      <a:pt x="8" y="327"/>
                    </a:lnTo>
                    <a:lnTo>
                      <a:pt x="8" y="319"/>
                    </a:lnTo>
                    <a:lnTo>
                      <a:pt x="16" y="310"/>
                    </a:lnTo>
                    <a:lnTo>
                      <a:pt x="24" y="294"/>
                    </a:lnTo>
                    <a:lnTo>
                      <a:pt x="32" y="278"/>
                    </a:lnTo>
                    <a:lnTo>
                      <a:pt x="41" y="261"/>
                    </a:lnTo>
                    <a:lnTo>
                      <a:pt x="41" y="237"/>
                    </a:lnTo>
                    <a:lnTo>
                      <a:pt x="49" y="221"/>
                    </a:lnTo>
                    <a:lnTo>
                      <a:pt x="57" y="212"/>
                    </a:lnTo>
                    <a:lnTo>
                      <a:pt x="65" y="212"/>
                    </a:lnTo>
                    <a:lnTo>
                      <a:pt x="73" y="204"/>
                    </a:lnTo>
                    <a:lnTo>
                      <a:pt x="73" y="188"/>
                    </a:lnTo>
                    <a:lnTo>
                      <a:pt x="98" y="163"/>
                    </a:lnTo>
                    <a:lnTo>
                      <a:pt x="106" y="155"/>
                    </a:lnTo>
                    <a:lnTo>
                      <a:pt x="106" y="139"/>
                    </a:lnTo>
                    <a:lnTo>
                      <a:pt x="114" y="131"/>
                    </a:lnTo>
                    <a:lnTo>
                      <a:pt x="122" y="131"/>
                    </a:lnTo>
                    <a:lnTo>
                      <a:pt x="122" y="123"/>
                    </a:lnTo>
                    <a:lnTo>
                      <a:pt x="122" y="114"/>
                    </a:lnTo>
                    <a:lnTo>
                      <a:pt x="130" y="114"/>
                    </a:lnTo>
                    <a:lnTo>
                      <a:pt x="130" y="106"/>
                    </a:lnTo>
                    <a:lnTo>
                      <a:pt x="130" y="114"/>
                    </a:lnTo>
                    <a:lnTo>
                      <a:pt x="139" y="106"/>
                    </a:lnTo>
                    <a:lnTo>
                      <a:pt x="130" y="106"/>
                    </a:lnTo>
                    <a:lnTo>
                      <a:pt x="130" y="98"/>
                    </a:lnTo>
                    <a:lnTo>
                      <a:pt x="139" y="90"/>
                    </a:lnTo>
                    <a:lnTo>
                      <a:pt x="147" y="82"/>
                    </a:lnTo>
                    <a:lnTo>
                      <a:pt x="139" y="82"/>
                    </a:lnTo>
                    <a:lnTo>
                      <a:pt x="147" y="73"/>
                    </a:lnTo>
                    <a:lnTo>
                      <a:pt x="147" y="49"/>
                    </a:lnTo>
                    <a:lnTo>
                      <a:pt x="155" y="41"/>
                    </a:lnTo>
                    <a:lnTo>
                      <a:pt x="163" y="41"/>
                    </a:lnTo>
                    <a:lnTo>
                      <a:pt x="171" y="49"/>
                    </a:lnTo>
                    <a:lnTo>
                      <a:pt x="179" y="49"/>
                    </a:lnTo>
                    <a:lnTo>
                      <a:pt x="188" y="41"/>
                    </a:lnTo>
                    <a:lnTo>
                      <a:pt x="196" y="49"/>
                    </a:lnTo>
                    <a:lnTo>
                      <a:pt x="196" y="57"/>
                    </a:lnTo>
                    <a:lnTo>
                      <a:pt x="188" y="65"/>
                    </a:lnTo>
                    <a:lnTo>
                      <a:pt x="179" y="65"/>
                    </a:lnTo>
                    <a:lnTo>
                      <a:pt x="179" y="73"/>
                    </a:lnTo>
                    <a:lnTo>
                      <a:pt x="188" y="73"/>
                    </a:lnTo>
                    <a:lnTo>
                      <a:pt x="188" y="65"/>
                    </a:lnTo>
                    <a:lnTo>
                      <a:pt x="196" y="65"/>
                    </a:lnTo>
                    <a:lnTo>
                      <a:pt x="204" y="57"/>
                    </a:lnTo>
                    <a:lnTo>
                      <a:pt x="212" y="49"/>
                    </a:lnTo>
                    <a:lnTo>
                      <a:pt x="212" y="41"/>
                    </a:lnTo>
                    <a:lnTo>
                      <a:pt x="220" y="33"/>
                    </a:lnTo>
                    <a:lnTo>
                      <a:pt x="220" y="24"/>
                    </a:lnTo>
                    <a:lnTo>
                      <a:pt x="212" y="16"/>
                    </a:lnTo>
                    <a:lnTo>
                      <a:pt x="220" y="16"/>
                    </a:lnTo>
                    <a:lnTo>
                      <a:pt x="253" y="16"/>
                    </a:lnTo>
                    <a:lnTo>
                      <a:pt x="269" y="16"/>
                    </a:lnTo>
                    <a:lnTo>
                      <a:pt x="326" y="16"/>
                    </a:lnTo>
                    <a:lnTo>
                      <a:pt x="375" y="16"/>
                    </a:lnTo>
                    <a:lnTo>
                      <a:pt x="416" y="16"/>
                    </a:lnTo>
                    <a:lnTo>
                      <a:pt x="433" y="16"/>
                    </a:lnTo>
                    <a:lnTo>
                      <a:pt x="506" y="16"/>
                    </a:lnTo>
                    <a:lnTo>
                      <a:pt x="514" y="16"/>
                    </a:lnTo>
                    <a:lnTo>
                      <a:pt x="571" y="16"/>
                    </a:lnTo>
                    <a:lnTo>
                      <a:pt x="588" y="16"/>
                    </a:lnTo>
                    <a:lnTo>
                      <a:pt x="637" y="16"/>
                    </a:lnTo>
                    <a:lnTo>
                      <a:pt x="653" y="16"/>
                    </a:lnTo>
                    <a:lnTo>
                      <a:pt x="702" y="16"/>
                    </a:lnTo>
                    <a:lnTo>
                      <a:pt x="767" y="16"/>
                    </a:lnTo>
                    <a:lnTo>
                      <a:pt x="776" y="16"/>
                    </a:lnTo>
                    <a:lnTo>
                      <a:pt x="816" y="16"/>
                    </a:lnTo>
                    <a:lnTo>
                      <a:pt x="849" y="16"/>
                    </a:lnTo>
                    <a:lnTo>
                      <a:pt x="890" y="16"/>
                    </a:lnTo>
                    <a:lnTo>
                      <a:pt x="931" y="16"/>
                    </a:lnTo>
                    <a:lnTo>
                      <a:pt x="963" y="16"/>
                    </a:lnTo>
                    <a:lnTo>
                      <a:pt x="980" y="16"/>
                    </a:lnTo>
                    <a:lnTo>
                      <a:pt x="1021" y="16"/>
                    </a:lnTo>
                    <a:lnTo>
                      <a:pt x="1061" y="16"/>
                    </a:lnTo>
                    <a:lnTo>
                      <a:pt x="1070" y="16"/>
                    </a:lnTo>
                    <a:lnTo>
                      <a:pt x="1061" y="8"/>
                    </a:lnTo>
                    <a:lnTo>
                      <a:pt x="1061" y="0"/>
                    </a:lnTo>
                    <a:lnTo>
                      <a:pt x="1070" y="0"/>
                    </a:lnTo>
                    <a:lnTo>
                      <a:pt x="1086" y="16"/>
                    </a:lnTo>
                    <a:lnTo>
                      <a:pt x="1094" y="24"/>
                    </a:lnTo>
                    <a:lnTo>
                      <a:pt x="1102" y="33"/>
                    </a:lnTo>
                    <a:lnTo>
                      <a:pt x="1110" y="33"/>
                    </a:lnTo>
                    <a:lnTo>
                      <a:pt x="1135" y="33"/>
                    </a:lnTo>
                    <a:lnTo>
                      <a:pt x="1135" y="41"/>
                    </a:lnTo>
                    <a:lnTo>
                      <a:pt x="1143" y="41"/>
                    </a:lnTo>
                    <a:lnTo>
                      <a:pt x="1151" y="41"/>
                    </a:lnTo>
                    <a:lnTo>
                      <a:pt x="1159" y="49"/>
                    </a:lnTo>
                    <a:lnTo>
                      <a:pt x="1168" y="49"/>
                    </a:lnTo>
                    <a:lnTo>
                      <a:pt x="1176" y="49"/>
                    </a:lnTo>
                    <a:lnTo>
                      <a:pt x="1184" y="49"/>
                    </a:lnTo>
                    <a:lnTo>
                      <a:pt x="1192" y="41"/>
                    </a:lnTo>
                    <a:lnTo>
                      <a:pt x="1192" y="49"/>
                    </a:lnTo>
                    <a:lnTo>
                      <a:pt x="1200" y="49"/>
                    </a:lnTo>
                    <a:lnTo>
                      <a:pt x="1208" y="49"/>
                    </a:lnTo>
                    <a:lnTo>
                      <a:pt x="1217" y="49"/>
                    </a:lnTo>
                    <a:lnTo>
                      <a:pt x="1225" y="49"/>
                    </a:lnTo>
                    <a:lnTo>
                      <a:pt x="1233" y="49"/>
                    </a:lnTo>
                    <a:lnTo>
                      <a:pt x="1241" y="49"/>
                    </a:lnTo>
                    <a:lnTo>
                      <a:pt x="1266" y="41"/>
                    </a:lnTo>
                    <a:lnTo>
                      <a:pt x="1274" y="41"/>
                    </a:lnTo>
                    <a:lnTo>
                      <a:pt x="1290" y="41"/>
                    </a:lnTo>
                    <a:lnTo>
                      <a:pt x="1298" y="49"/>
                    </a:lnTo>
                    <a:lnTo>
                      <a:pt x="1364" y="73"/>
                    </a:lnTo>
                    <a:lnTo>
                      <a:pt x="1396" y="90"/>
                    </a:lnTo>
                    <a:lnTo>
                      <a:pt x="1396" y="98"/>
                    </a:lnTo>
                    <a:lnTo>
                      <a:pt x="1404" y="106"/>
                    </a:lnTo>
                    <a:lnTo>
                      <a:pt x="1413" y="106"/>
                    </a:lnTo>
                    <a:lnTo>
                      <a:pt x="1421" y="106"/>
                    </a:lnTo>
                    <a:lnTo>
                      <a:pt x="1437" y="114"/>
                    </a:lnTo>
                    <a:lnTo>
                      <a:pt x="1437" y="123"/>
                    </a:lnTo>
                    <a:lnTo>
                      <a:pt x="1445" y="123"/>
                    </a:lnTo>
                    <a:lnTo>
                      <a:pt x="1486" y="139"/>
                    </a:lnTo>
                    <a:lnTo>
                      <a:pt x="1502" y="196"/>
                    </a:lnTo>
                    <a:lnTo>
                      <a:pt x="1511" y="204"/>
                    </a:lnTo>
                    <a:lnTo>
                      <a:pt x="1511" y="212"/>
                    </a:lnTo>
                    <a:lnTo>
                      <a:pt x="1502" y="221"/>
                    </a:lnTo>
                    <a:lnTo>
                      <a:pt x="1502" y="229"/>
                    </a:lnTo>
                    <a:lnTo>
                      <a:pt x="1494" y="237"/>
                    </a:lnTo>
                    <a:lnTo>
                      <a:pt x="1494" y="245"/>
                    </a:lnTo>
                    <a:lnTo>
                      <a:pt x="1478" y="253"/>
                    </a:lnTo>
                    <a:lnTo>
                      <a:pt x="1478" y="261"/>
                    </a:lnTo>
                    <a:lnTo>
                      <a:pt x="1486" y="270"/>
                    </a:lnTo>
                    <a:lnTo>
                      <a:pt x="1494" y="270"/>
                    </a:lnTo>
                    <a:lnTo>
                      <a:pt x="1502" y="270"/>
                    </a:lnTo>
                    <a:lnTo>
                      <a:pt x="1519" y="270"/>
                    </a:lnTo>
                    <a:lnTo>
                      <a:pt x="1527" y="261"/>
                    </a:lnTo>
                    <a:lnTo>
                      <a:pt x="1543" y="253"/>
                    </a:lnTo>
                    <a:lnTo>
                      <a:pt x="1560" y="253"/>
                    </a:lnTo>
                    <a:lnTo>
                      <a:pt x="1568" y="245"/>
                    </a:lnTo>
                    <a:lnTo>
                      <a:pt x="1584" y="245"/>
                    </a:lnTo>
                    <a:lnTo>
                      <a:pt x="1609" y="237"/>
                    </a:lnTo>
                    <a:lnTo>
                      <a:pt x="1625" y="229"/>
                    </a:lnTo>
                    <a:lnTo>
                      <a:pt x="1617" y="229"/>
                    </a:lnTo>
                    <a:lnTo>
                      <a:pt x="1617" y="221"/>
                    </a:lnTo>
                    <a:lnTo>
                      <a:pt x="1617" y="212"/>
                    </a:lnTo>
                    <a:lnTo>
                      <a:pt x="1617" y="204"/>
                    </a:lnTo>
                    <a:lnTo>
                      <a:pt x="1625" y="204"/>
                    </a:lnTo>
                    <a:lnTo>
                      <a:pt x="1641" y="204"/>
                    </a:lnTo>
                    <a:lnTo>
                      <a:pt x="1658" y="204"/>
                    </a:lnTo>
                    <a:lnTo>
                      <a:pt x="1674" y="204"/>
                    </a:lnTo>
                    <a:lnTo>
                      <a:pt x="1690" y="204"/>
                    </a:lnTo>
                    <a:lnTo>
                      <a:pt x="1698" y="196"/>
                    </a:lnTo>
                    <a:lnTo>
                      <a:pt x="1698" y="188"/>
                    </a:lnTo>
                    <a:lnTo>
                      <a:pt x="1698" y="180"/>
                    </a:lnTo>
                    <a:lnTo>
                      <a:pt x="1707" y="180"/>
                    </a:lnTo>
                    <a:lnTo>
                      <a:pt x="1731" y="163"/>
                    </a:lnTo>
                    <a:lnTo>
                      <a:pt x="1739" y="163"/>
                    </a:lnTo>
                    <a:lnTo>
                      <a:pt x="1756" y="155"/>
                    </a:lnTo>
                    <a:lnTo>
                      <a:pt x="1780" y="155"/>
                    </a:lnTo>
                    <a:lnTo>
                      <a:pt x="1813" y="155"/>
                    </a:lnTo>
                    <a:lnTo>
                      <a:pt x="1845" y="155"/>
                    </a:lnTo>
                    <a:lnTo>
                      <a:pt x="1862" y="155"/>
                    </a:lnTo>
                    <a:lnTo>
                      <a:pt x="1862" y="147"/>
                    </a:lnTo>
                    <a:lnTo>
                      <a:pt x="1862" y="139"/>
                    </a:lnTo>
                    <a:lnTo>
                      <a:pt x="1870" y="139"/>
                    </a:lnTo>
                    <a:lnTo>
                      <a:pt x="1886" y="147"/>
                    </a:lnTo>
                    <a:lnTo>
                      <a:pt x="1894" y="123"/>
                    </a:lnTo>
                    <a:lnTo>
                      <a:pt x="1903" y="90"/>
                    </a:lnTo>
                    <a:lnTo>
                      <a:pt x="1903" y="73"/>
                    </a:lnTo>
                    <a:lnTo>
                      <a:pt x="1911" y="65"/>
                    </a:lnTo>
                    <a:lnTo>
                      <a:pt x="1919" y="73"/>
                    </a:lnTo>
                    <a:lnTo>
                      <a:pt x="1927" y="73"/>
                    </a:lnTo>
                    <a:lnTo>
                      <a:pt x="1935" y="73"/>
                    </a:lnTo>
                    <a:lnTo>
                      <a:pt x="1943" y="73"/>
                    </a:lnTo>
                    <a:lnTo>
                      <a:pt x="1952" y="82"/>
                    </a:lnTo>
                    <a:lnTo>
                      <a:pt x="1960" y="82"/>
                    </a:lnTo>
                    <a:lnTo>
                      <a:pt x="1984" y="131"/>
                    </a:lnTo>
                    <a:lnTo>
                      <a:pt x="1992" y="131"/>
                    </a:lnTo>
                    <a:lnTo>
                      <a:pt x="1992" y="139"/>
                    </a:lnTo>
                    <a:lnTo>
                      <a:pt x="2001" y="147"/>
                    </a:lnTo>
                    <a:lnTo>
                      <a:pt x="2009" y="155"/>
                    </a:lnTo>
                    <a:lnTo>
                      <a:pt x="2009" y="163"/>
                    </a:lnTo>
                    <a:lnTo>
                      <a:pt x="2001" y="163"/>
                    </a:lnTo>
                    <a:lnTo>
                      <a:pt x="1992" y="163"/>
                    </a:lnTo>
                    <a:lnTo>
                      <a:pt x="2001" y="172"/>
                    </a:lnTo>
                    <a:lnTo>
                      <a:pt x="1992" y="172"/>
                    </a:lnTo>
                    <a:lnTo>
                      <a:pt x="1992" y="163"/>
                    </a:lnTo>
                    <a:lnTo>
                      <a:pt x="1984" y="172"/>
                    </a:lnTo>
                    <a:lnTo>
                      <a:pt x="1976" y="172"/>
                    </a:lnTo>
                    <a:lnTo>
                      <a:pt x="1968" y="172"/>
                    </a:lnTo>
                    <a:lnTo>
                      <a:pt x="1968" y="180"/>
                    </a:lnTo>
                    <a:lnTo>
                      <a:pt x="1960" y="172"/>
                    </a:lnTo>
                    <a:lnTo>
                      <a:pt x="1960" y="163"/>
                    </a:lnTo>
                    <a:lnTo>
                      <a:pt x="1952" y="172"/>
                    </a:lnTo>
                    <a:lnTo>
                      <a:pt x="1952" y="188"/>
                    </a:lnTo>
                    <a:lnTo>
                      <a:pt x="1943" y="188"/>
                    </a:lnTo>
                    <a:lnTo>
                      <a:pt x="1943" y="196"/>
                    </a:lnTo>
                    <a:lnTo>
                      <a:pt x="1935" y="188"/>
                    </a:lnTo>
                    <a:lnTo>
                      <a:pt x="1935" y="196"/>
                    </a:lnTo>
                    <a:lnTo>
                      <a:pt x="1927" y="196"/>
                    </a:lnTo>
                    <a:lnTo>
                      <a:pt x="1919" y="196"/>
                    </a:lnTo>
                    <a:lnTo>
                      <a:pt x="1919" y="204"/>
                    </a:lnTo>
                    <a:lnTo>
                      <a:pt x="1919" y="212"/>
                    </a:lnTo>
                    <a:lnTo>
                      <a:pt x="1911" y="212"/>
                    </a:lnTo>
                    <a:lnTo>
                      <a:pt x="1911" y="221"/>
                    </a:lnTo>
                    <a:lnTo>
                      <a:pt x="1911" y="229"/>
                    </a:lnTo>
                    <a:lnTo>
                      <a:pt x="1911" y="237"/>
                    </a:lnTo>
                    <a:lnTo>
                      <a:pt x="1919" y="237"/>
                    </a:lnTo>
                    <a:lnTo>
                      <a:pt x="1911" y="237"/>
                    </a:lnTo>
                    <a:lnTo>
                      <a:pt x="1903" y="245"/>
                    </a:lnTo>
                    <a:lnTo>
                      <a:pt x="1911" y="245"/>
                    </a:lnTo>
                    <a:lnTo>
                      <a:pt x="1919" y="253"/>
                    </a:lnTo>
                    <a:lnTo>
                      <a:pt x="1927" y="261"/>
                    </a:lnTo>
                    <a:lnTo>
                      <a:pt x="1935" y="270"/>
                    </a:lnTo>
                    <a:lnTo>
                      <a:pt x="1952" y="270"/>
                    </a:lnTo>
                    <a:lnTo>
                      <a:pt x="1943" y="261"/>
                    </a:lnTo>
                    <a:lnTo>
                      <a:pt x="1935" y="261"/>
                    </a:lnTo>
                    <a:lnTo>
                      <a:pt x="1935" y="253"/>
                    </a:lnTo>
                    <a:lnTo>
                      <a:pt x="1943" y="253"/>
                    </a:lnTo>
                    <a:lnTo>
                      <a:pt x="1943" y="261"/>
                    </a:lnTo>
                    <a:lnTo>
                      <a:pt x="1952" y="261"/>
                    </a:lnTo>
                    <a:lnTo>
                      <a:pt x="1952" y="270"/>
                    </a:lnTo>
                    <a:lnTo>
                      <a:pt x="1927" y="278"/>
                    </a:lnTo>
                    <a:lnTo>
                      <a:pt x="1927" y="270"/>
                    </a:lnTo>
                    <a:lnTo>
                      <a:pt x="1919" y="270"/>
                    </a:lnTo>
                    <a:lnTo>
                      <a:pt x="1919" y="278"/>
                    </a:lnTo>
                    <a:lnTo>
                      <a:pt x="1919" y="270"/>
                    </a:lnTo>
                    <a:lnTo>
                      <a:pt x="1919" y="278"/>
                    </a:lnTo>
                    <a:lnTo>
                      <a:pt x="1911" y="278"/>
                    </a:lnTo>
                    <a:lnTo>
                      <a:pt x="1911" y="270"/>
                    </a:lnTo>
                    <a:lnTo>
                      <a:pt x="1903" y="270"/>
                    </a:lnTo>
                    <a:lnTo>
                      <a:pt x="1903" y="286"/>
                    </a:lnTo>
                    <a:lnTo>
                      <a:pt x="1878" y="286"/>
                    </a:lnTo>
                    <a:lnTo>
                      <a:pt x="1854" y="286"/>
                    </a:lnTo>
                    <a:lnTo>
                      <a:pt x="1837" y="294"/>
                    </a:lnTo>
                    <a:lnTo>
                      <a:pt x="1829" y="302"/>
                    </a:lnTo>
                    <a:lnTo>
                      <a:pt x="1821" y="302"/>
                    </a:lnTo>
                    <a:lnTo>
                      <a:pt x="1821" y="310"/>
                    </a:lnTo>
                    <a:lnTo>
                      <a:pt x="1821" y="302"/>
                    </a:lnTo>
                    <a:lnTo>
                      <a:pt x="1821" y="294"/>
                    </a:lnTo>
                    <a:lnTo>
                      <a:pt x="1813" y="310"/>
                    </a:lnTo>
                    <a:lnTo>
                      <a:pt x="1813" y="319"/>
                    </a:lnTo>
                    <a:lnTo>
                      <a:pt x="1821" y="319"/>
                    </a:lnTo>
                    <a:lnTo>
                      <a:pt x="1821" y="343"/>
                    </a:lnTo>
                    <a:lnTo>
                      <a:pt x="1821" y="351"/>
                    </a:lnTo>
                    <a:lnTo>
                      <a:pt x="1813" y="351"/>
                    </a:lnTo>
                    <a:lnTo>
                      <a:pt x="1813" y="359"/>
                    </a:lnTo>
                    <a:lnTo>
                      <a:pt x="1805" y="368"/>
                    </a:lnTo>
                    <a:lnTo>
                      <a:pt x="1805" y="376"/>
                    </a:lnTo>
                    <a:lnTo>
                      <a:pt x="1796" y="376"/>
                    </a:lnTo>
                    <a:lnTo>
                      <a:pt x="1796" y="368"/>
                    </a:lnTo>
                    <a:lnTo>
                      <a:pt x="1788" y="368"/>
                    </a:lnTo>
                    <a:lnTo>
                      <a:pt x="1780" y="359"/>
                    </a:lnTo>
                    <a:lnTo>
                      <a:pt x="1772" y="351"/>
                    </a:lnTo>
                    <a:lnTo>
                      <a:pt x="1772" y="343"/>
                    </a:lnTo>
                    <a:lnTo>
                      <a:pt x="1780" y="343"/>
                    </a:lnTo>
                    <a:lnTo>
                      <a:pt x="1772" y="343"/>
                    </a:lnTo>
                    <a:lnTo>
                      <a:pt x="1772" y="351"/>
                    </a:lnTo>
                    <a:lnTo>
                      <a:pt x="1780" y="359"/>
                    </a:lnTo>
                    <a:lnTo>
                      <a:pt x="1780" y="368"/>
                    </a:lnTo>
                    <a:lnTo>
                      <a:pt x="1788" y="376"/>
                    </a:lnTo>
                    <a:lnTo>
                      <a:pt x="1796" y="384"/>
                    </a:lnTo>
                    <a:lnTo>
                      <a:pt x="1796" y="392"/>
                    </a:lnTo>
                    <a:lnTo>
                      <a:pt x="1796" y="400"/>
                    </a:lnTo>
                    <a:lnTo>
                      <a:pt x="1788" y="417"/>
                    </a:lnTo>
                    <a:lnTo>
                      <a:pt x="1788" y="425"/>
                    </a:lnTo>
                    <a:lnTo>
                      <a:pt x="1780" y="433"/>
                    </a:lnTo>
                    <a:lnTo>
                      <a:pt x="1780" y="425"/>
                    </a:lnTo>
                    <a:lnTo>
                      <a:pt x="1780" y="441"/>
                    </a:lnTo>
                    <a:lnTo>
                      <a:pt x="1772" y="441"/>
                    </a:lnTo>
                    <a:lnTo>
                      <a:pt x="1772" y="425"/>
                    </a:lnTo>
                    <a:lnTo>
                      <a:pt x="1780" y="417"/>
                    </a:lnTo>
                    <a:lnTo>
                      <a:pt x="1780" y="408"/>
                    </a:lnTo>
                    <a:lnTo>
                      <a:pt x="1772" y="417"/>
                    </a:lnTo>
                    <a:lnTo>
                      <a:pt x="1772" y="408"/>
                    </a:lnTo>
                    <a:lnTo>
                      <a:pt x="1772" y="400"/>
                    </a:lnTo>
                    <a:lnTo>
                      <a:pt x="1764" y="400"/>
                    </a:lnTo>
                    <a:lnTo>
                      <a:pt x="1756" y="400"/>
                    </a:lnTo>
                    <a:lnTo>
                      <a:pt x="1747" y="392"/>
                    </a:lnTo>
                    <a:lnTo>
                      <a:pt x="1756" y="392"/>
                    </a:lnTo>
                    <a:lnTo>
                      <a:pt x="1764" y="392"/>
                    </a:lnTo>
                    <a:lnTo>
                      <a:pt x="1764" y="384"/>
                    </a:lnTo>
                    <a:lnTo>
                      <a:pt x="1747" y="384"/>
                    </a:lnTo>
                    <a:lnTo>
                      <a:pt x="1747" y="376"/>
                    </a:lnTo>
                    <a:lnTo>
                      <a:pt x="1756" y="384"/>
                    </a:lnTo>
                    <a:lnTo>
                      <a:pt x="1756" y="376"/>
                    </a:lnTo>
                    <a:lnTo>
                      <a:pt x="1747" y="376"/>
                    </a:lnTo>
                    <a:lnTo>
                      <a:pt x="1747" y="368"/>
                    </a:lnTo>
                    <a:lnTo>
                      <a:pt x="1756" y="376"/>
                    </a:lnTo>
                    <a:lnTo>
                      <a:pt x="1756" y="368"/>
                    </a:lnTo>
                    <a:lnTo>
                      <a:pt x="1747" y="368"/>
                    </a:lnTo>
                    <a:lnTo>
                      <a:pt x="1747" y="359"/>
                    </a:lnTo>
                    <a:lnTo>
                      <a:pt x="1764" y="359"/>
                    </a:lnTo>
                    <a:lnTo>
                      <a:pt x="1756" y="359"/>
                    </a:lnTo>
                    <a:lnTo>
                      <a:pt x="1756" y="351"/>
                    </a:lnTo>
                    <a:lnTo>
                      <a:pt x="1747" y="351"/>
                    </a:lnTo>
                    <a:lnTo>
                      <a:pt x="1756" y="351"/>
                    </a:lnTo>
                    <a:lnTo>
                      <a:pt x="1747" y="359"/>
                    </a:lnTo>
                    <a:lnTo>
                      <a:pt x="1747" y="351"/>
                    </a:lnTo>
                    <a:lnTo>
                      <a:pt x="1747" y="359"/>
                    </a:lnTo>
                    <a:lnTo>
                      <a:pt x="1739" y="368"/>
                    </a:lnTo>
                    <a:lnTo>
                      <a:pt x="1739" y="359"/>
                    </a:lnTo>
                    <a:lnTo>
                      <a:pt x="1747" y="368"/>
                    </a:lnTo>
                    <a:lnTo>
                      <a:pt x="1739" y="384"/>
                    </a:lnTo>
                    <a:lnTo>
                      <a:pt x="1747" y="392"/>
                    </a:lnTo>
                    <a:lnTo>
                      <a:pt x="1747" y="400"/>
                    </a:lnTo>
                    <a:lnTo>
                      <a:pt x="1739" y="392"/>
                    </a:lnTo>
                    <a:lnTo>
                      <a:pt x="1747" y="400"/>
                    </a:lnTo>
                    <a:lnTo>
                      <a:pt x="1756" y="408"/>
                    </a:lnTo>
                    <a:lnTo>
                      <a:pt x="1739" y="400"/>
                    </a:lnTo>
                    <a:lnTo>
                      <a:pt x="1731" y="400"/>
                    </a:lnTo>
                    <a:lnTo>
                      <a:pt x="1731" y="392"/>
                    </a:lnTo>
                    <a:lnTo>
                      <a:pt x="1731" y="400"/>
                    </a:lnTo>
                    <a:lnTo>
                      <a:pt x="1723" y="392"/>
                    </a:lnTo>
                    <a:lnTo>
                      <a:pt x="1715" y="392"/>
                    </a:lnTo>
                    <a:lnTo>
                      <a:pt x="1723" y="384"/>
                    </a:lnTo>
                    <a:lnTo>
                      <a:pt x="1715" y="384"/>
                    </a:lnTo>
                    <a:lnTo>
                      <a:pt x="1715" y="392"/>
                    </a:lnTo>
                    <a:lnTo>
                      <a:pt x="1715" y="400"/>
                    </a:lnTo>
                    <a:lnTo>
                      <a:pt x="1723" y="400"/>
                    </a:lnTo>
                    <a:lnTo>
                      <a:pt x="1731" y="400"/>
                    </a:lnTo>
                    <a:lnTo>
                      <a:pt x="1747" y="408"/>
                    </a:lnTo>
                    <a:lnTo>
                      <a:pt x="1756" y="417"/>
                    </a:lnTo>
                    <a:lnTo>
                      <a:pt x="1756" y="425"/>
                    </a:lnTo>
                    <a:lnTo>
                      <a:pt x="1731" y="408"/>
                    </a:lnTo>
                    <a:lnTo>
                      <a:pt x="1747" y="425"/>
                    </a:lnTo>
                    <a:lnTo>
                      <a:pt x="1756" y="425"/>
                    </a:lnTo>
                    <a:lnTo>
                      <a:pt x="1756" y="433"/>
                    </a:lnTo>
                    <a:lnTo>
                      <a:pt x="1764" y="433"/>
                    </a:lnTo>
                    <a:lnTo>
                      <a:pt x="1764" y="441"/>
                    </a:lnTo>
                    <a:lnTo>
                      <a:pt x="1756" y="433"/>
                    </a:lnTo>
                    <a:lnTo>
                      <a:pt x="1756" y="441"/>
                    </a:lnTo>
                    <a:lnTo>
                      <a:pt x="1739" y="433"/>
                    </a:lnTo>
                    <a:lnTo>
                      <a:pt x="1747" y="441"/>
                    </a:lnTo>
                    <a:lnTo>
                      <a:pt x="1756" y="441"/>
                    </a:lnTo>
                    <a:lnTo>
                      <a:pt x="1764" y="441"/>
                    </a:lnTo>
                    <a:lnTo>
                      <a:pt x="1764" y="449"/>
                    </a:lnTo>
                    <a:lnTo>
                      <a:pt x="1756" y="449"/>
                    </a:lnTo>
                    <a:lnTo>
                      <a:pt x="1747" y="441"/>
                    </a:lnTo>
                    <a:lnTo>
                      <a:pt x="1739" y="441"/>
                    </a:lnTo>
                    <a:lnTo>
                      <a:pt x="1747" y="441"/>
                    </a:lnTo>
                    <a:lnTo>
                      <a:pt x="1756" y="449"/>
                    </a:lnTo>
                    <a:lnTo>
                      <a:pt x="1756" y="457"/>
                    </a:lnTo>
                    <a:lnTo>
                      <a:pt x="1764" y="457"/>
                    </a:lnTo>
                    <a:lnTo>
                      <a:pt x="1764" y="449"/>
                    </a:lnTo>
                    <a:lnTo>
                      <a:pt x="1780" y="457"/>
                    </a:lnTo>
                    <a:lnTo>
                      <a:pt x="1780" y="466"/>
                    </a:lnTo>
                    <a:lnTo>
                      <a:pt x="1788" y="482"/>
                    </a:lnTo>
                    <a:lnTo>
                      <a:pt x="1805" y="498"/>
                    </a:lnTo>
                    <a:lnTo>
                      <a:pt x="1796" y="498"/>
                    </a:lnTo>
                    <a:lnTo>
                      <a:pt x="1796" y="490"/>
                    </a:lnTo>
                    <a:lnTo>
                      <a:pt x="1788" y="490"/>
                    </a:lnTo>
                    <a:lnTo>
                      <a:pt x="1780" y="466"/>
                    </a:lnTo>
                    <a:lnTo>
                      <a:pt x="1780" y="457"/>
                    </a:lnTo>
                    <a:lnTo>
                      <a:pt x="1780" y="466"/>
                    </a:lnTo>
                    <a:lnTo>
                      <a:pt x="1780" y="474"/>
                    </a:lnTo>
                    <a:lnTo>
                      <a:pt x="1780" y="466"/>
                    </a:lnTo>
                    <a:lnTo>
                      <a:pt x="1780" y="474"/>
                    </a:lnTo>
                    <a:lnTo>
                      <a:pt x="1788" y="490"/>
                    </a:lnTo>
                    <a:lnTo>
                      <a:pt x="1788" y="482"/>
                    </a:lnTo>
                    <a:lnTo>
                      <a:pt x="1780" y="482"/>
                    </a:lnTo>
                    <a:lnTo>
                      <a:pt x="1772" y="474"/>
                    </a:lnTo>
                    <a:lnTo>
                      <a:pt x="1772" y="482"/>
                    </a:lnTo>
                    <a:lnTo>
                      <a:pt x="1780" y="482"/>
                    </a:lnTo>
                    <a:lnTo>
                      <a:pt x="1772" y="482"/>
                    </a:lnTo>
                    <a:lnTo>
                      <a:pt x="1764" y="482"/>
                    </a:lnTo>
                    <a:lnTo>
                      <a:pt x="1764" y="490"/>
                    </a:lnTo>
                    <a:lnTo>
                      <a:pt x="1756" y="490"/>
                    </a:lnTo>
                    <a:lnTo>
                      <a:pt x="1756" y="482"/>
                    </a:lnTo>
                    <a:lnTo>
                      <a:pt x="1747" y="482"/>
                    </a:lnTo>
                    <a:lnTo>
                      <a:pt x="1756" y="482"/>
                    </a:lnTo>
                    <a:lnTo>
                      <a:pt x="1756" y="490"/>
                    </a:lnTo>
                    <a:lnTo>
                      <a:pt x="1772" y="490"/>
                    </a:lnTo>
                    <a:lnTo>
                      <a:pt x="1780" y="490"/>
                    </a:lnTo>
                    <a:lnTo>
                      <a:pt x="1780" y="498"/>
                    </a:lnTo>
                    <a:lnTo>
                      <a:pt x="1780" y="506"/>
                    </a:lnTo>
                    <a:lnTo>
                      <a:pt x="1780" y="498"/>
                    </a:lnTo>
                    <a:lnTo>
                      <a:pt x="1788" y="490"/>
                    </a:lnTo>
                    <a:lnTo>
                      <a:pt x="1796" y="498"/>
                    </a:lnTo>
                    <a:lnTo>
                      <a:pt x="1796" y="506"/>
                    </a:lnTo>
                    <a:lnTo>
                      <a:pt x="1788" y="506"/>
                    </a:lnTo>
                    <a:lnTo>
                      <a:pt x="1788" y="515"/>
                    </a:lnTo>
                    <a:lnTo>
                      <a:pt x="1780" y="515"/>
                    </a:lnTo>
                    <a:lnTo>
                      <a:pt x="1772" y="515"/>
                    </a:lnTo>
                    <a:lnTo>
                      <a:pt x="1764" y="515"/>
                    </a:lnTo>
                    <a:lnTo>
                      <a:pt x="1764" y="506"/>
                    </a:lnTo>
                    <a:lnTo>
                      <a:pt x="1764" y="515"/>
                    </a:lnTo>
                    <a:lnTo>
                      <a:pt x="1756" y="515"/>
                    </a:lnTo>
                    <a:lnTo>
                      <a:pt x="1747" y="506"/>
                    </a:lnTo>
                    <a:lnTo>
                      <a:pt x="1747" y="515"/>
                    </a:lnTo>
                    <a:lnTo>
                      <a:pt x="1756" y="515"/>
                    </a:lnTo>
                    <a:lnTo>
                      <a:pt x="1764" y="523"/>
                    </a:lnTo>
                    <a:lnTo>
                      <a:pt x="1764" y="531"/>
                    </a:lnTo>
                    <a:lnTo>
                      <a:pt x="1756" y="531"/>
                    </a:lnTo>
                    <a:lnTo>
                      <a:pt x="1747" y="523"/>
                    </a:lnTo>
                    <a:lnTo>
                      <a:pt x="1747" y="531"/>
                    </a:lnTo>
                    <a:lnTo>
                      <a:pt x="1756" y="531"/>
                    </a:lnTo>
                    <a:lnTo>
                      <a:pt x="1764" y="531"/>
                    </a:lnTo>
                    <a:lnTo>
                      <a:pt x="1772" y="531"/>
                    </a:lnTo>
                    <a:lnTo>
                      <a:pt x="1780" y="531"/>
                    </a:lnTo>
                    <a:lnTo>
                      <a:pt x="1772" y="539"/>
                    </a:lnTo>
                    <a:lnTo>
                      <a:pt x="1764" y="539"/>
                    </a:lnTo>
                    <a:lnTo>
                      <a:pt x="1739" y="547"/>
                    </a:lnTo>
                    <a:lnTo>
                      <a:pt x="1723" y="564"/>
                    </a:lnTo>
                    <a:lnTo>
                      <a:pt x="1723" y="572"/>
                    </a:lnTo>
                    <a:lnTo>
                      <a:pt x="1715" y="580"/>
                    </a:lnTo>
                    <a:lnTo>
                      <a:pt x="1698" y="580"/>
                    </a:lnTo>
                    <a:lnTo>
                      <a:pt x="1690" y="580"/>
                    </a:lnTo>
                    <a:lnTo>
                      <a:pt x="1682" y="588"/>
                    </a:lnTo>
                    <a:lnTo>
                      <a:pt x="1674" y="596"/>
                    </a:lnTo>
                    <a:lnTo>
                      <a:pt x="1666" y="604"/>
                    </a:lnTo>
                    <a:lnTo>
                      <a:pt x="1666" y="613"/>
                    </a:lnTo>
                    <a:lnTo>
                      <a:pt x="1649" y="621"/>
                    </a:lnTo>
                    <a:lnTo>
                      <a:pt x="1641" y="629"/>
                    </a:lnTo>
                    <a:lnTo>
                      <a:pt x="1633" y="637"/>
                    </a:lnTo>
                    <a:lnTo>
                      <a:pt x="1617" y="637"/>
                    </a:lnTo>
                    <a:lnTo>
                      <a:pt x="1617" y="645"/>
                    </a:lnTo>
                    <a:lnTo>
                      <a:pt x="1609" y="653"/>
                    </a:lnTo>
                    <a:lnTo>
                      <a:pt x="1600" y="670"/>
                    </a:lnTo>
                    <a:lnTo>
                      <a:pt x="1592" y="686"/>
                    </a:lnTo>
                    <a:lnTo>
                      <a:pt x="1584" y="711"/>
                    </a:lnTo>
                    <a:lnTo>
                      <a:pt x="1592" y="735"/>
                    </a:lnTo>
                    <a:lnTo>
                      <a:pt x="1600" y="760"/>
                    </a:lnTo>
                    <a:lnTo>
                      <a:pt x="1617" y="776"/>
                    </a:lnTo>
                    <a:lnTo>
                      <a:pt x="1633" y="801"/>
                    </a:lnTo>
                    <a:lnTo>
                      <a:pt x="1641" y="841"/>
                    </a:lnTo>
                    <a:lnTo>
                      <a:pt x="1658" y="858"/>
                    </a:lnTo>
                    <a:lnTo>
                      <a:pt x="1658" y="866"/>
                    </a:lnTo>
                    <a:lnTo>
                      <a:pt x="1666" y="874"/>
                    </a:lnTo>
                    <a:lnTo>
                      <a:pt x="1666" y="890"/>
                    </a:lnTo>
                    <a:lnTo>
                      <a:pt x="1666" y="923"/>
                    </a:lnTo>
                    <a:lnTo>
                      <a:pt x="1666" y="931"/>
                    </a:lnTo>
                    <a:lnTo>
                      <a:pt x="1658" y="939"/>
                    </a:lnTo>
                    <a:lnTo>
                      <a:pt x="1658" y="948"/>
                    </a:lnTo>
                    <a:lnTo>
                      <a:pt x="1649" y="964"/>
                    </a:lnTo>
                    <a:lnTo>
                      <a:pt x="1649" y="956"/>
                    </a:lnTo>
                    <a:lnTo>
                      <a:pt x="1658" y="956"/>
                    </a:lnTo>
                    <a:lnTo>
                      <a:pt x="1658" y="948"/>
                    </a:lnTo>
                    <a:lnTo>
                      <a:pt x="1649" y="956"/>
                    </a:lnTo>
                    <a:lnTo>
                      <a:pt x="1641" y="956"/>
                    </a:lnTo>
                    <a:lnTo>
                      <a:pt x="1633" y="956"/>
                    </a:lnTo>
                    <a:lnTo>
                      <a:pt x="1625" y="956"/>
                    </a:lnTo>
                    <a:lnTo>
                      <a:pt x="1625" y="948"/>
                    </a:lnTo>
                    <a:lnTo>
                      <a:pt x="1609" y="923"/>
                    </a:lnTo>
                    <a:lnTo>
                      <a:pt x="1592" y="923"/>
                    </a:lnTo>
                    <a:lnTo>
                      <a:pt x="1592" y="915"/>
                    </a:lnTo>
                    <a:lnTo>
                      <a:pt x="1584" y="899"/>
                    </a:lnTo>
                    <a:lnTo>
                      <a:pt x="1576" y="890"/>
                    </a:lnTo>
                    <a:lnTo>
                      <a:pt x="1576" y="874"/>
                    </a:lnTo>
                    <a:lnTo>
                      <a:pt x="1568" y="882"/>
                    </a:lnTo>
                    <a:lnTo>
                      <a:pt x="1551" y="858"/>
                    </a:lnTo>
                    <a:lnTo>
                      <a:pt x="1543" y="850"/>
                    </a:lnTo>
                    <a:lnTo>
                      <a:pt x="1551" y="850"/>
                    </a:lnTo>
                    <a:lnTo>
                      <a:pt x="1560" y="841"/>
                    </a:lnTo>
                    <a:lnTo>
                      <a:pt x="1560" y="833"/>
                    </a:lnTo>
                    <a:lnTo>
                      <a:pt x="1551" y="833"/>
                    </a:lnTo>
                    <a:lnTo>
                      <a:pt x="1543" y="841"/>
                    </a:lnTo>
                    <a:lnTo>
                      <a:pt x="1543" y="833"/>
                    </a:lnTo>
                    <a:lnTo>
                      <a:pt x="1543" y="825"/>
                    </a:lnTo>
                    <a:lnTo>
                      <a:pt x="1543" y="809"/>
                    </a:lnTo>
                    <a:lnTo>
                      <a:pt x="1543" y="784"/>
                    </a:lnTo>
                    <a:lnTo>
                      <a:pt x="1543" y="776"/>
                    </a:lnTo>
                    <a:lnTo>
                      <a:pt x="1535" y="776"/>
                    </a:lnTo>
                    <a:lnTo>
                      <a:pt x="1527" y="776"/>
                    </a:lnTo>
                    <a:lnTo>
                      <a:pt x="1511" y="751"/>
                    </a:lnTo>
                    <a:lnTo>
                      <a:pt x="1486" y="735"/>
                    </a:lnTo>
                    <a:lnTo>
                      <a:pt x="1478" y="735"/>
                    </a:lnTo>
                    <a:lnTo>
                      <a:pt x="1470" y="735"/>
                    </a:lnTo>
                    <a:lnTo>
                      <a:pt x="1462" y="743"/>
                    </a:lnTo>
                    <a:lnTo>
                      <a:pt x="1453" y="751"/>
                    </a:lnTo>
                    <a:lnTo>
                      <a:pt x="1429" y="751"/>
                    </a:lnTo>
                    <a:lnTo>
                      <a:pt x="1421" y="751"/>
                    </a:lnTo>
                    <a:lnTo>
                      <a:pt x="1421" y="743"/>
                    </a:lnTo>
                    <a:lnTo>
                      <a:pt x="1413" y="735"/>
                    </a:lnTo>
                    <a:lnTo>
                      <a:pt x="1396" y="727"/>
                    </a:lnTo>
                    <a:lnTo>
                      <a:pt x="1388" y="727"/>
                    </a:lnTo>
                    <a:lnTo>
                      <a:pt x="1380" y="719"/>
                    </a:lnTo>
                    <a:lnTo>
                      <a:pt x="1372" y="727"/>
                    </a:lnTo>
                    <a:lnTo>
                      <a:pt x="1355" y="727"/>
                    </a:lnTo>
                    <a:lnTo>
                      <a:pt x="1339" y="719"/>
                    </a:lnTo>
                    <a:lnTo>
                      <a:pt x="1339" y="727"/>
                    </a:lnTo>
                    <a:lnTo>
                      <a:pt x="1323" y="727"/>
                    </a:lnTo>
                    <a:lnTo>
                      <a:pt x="1315" y="711"/>
                    </a:lnTo>
                    <a:lnTo>
                      <a:pt x="1306" y="727"/>
                    </a:lnTo>
                    <a:lnTo>
                      <a:pt x="1298" y="727"/>
                    </a:lnTo>
                    <a:lnTo>
                      <a:pt x="1290" y="727"/>
                    </a:lnTo>
                    <a:lnTo>
                      <a:pt x="1257" y="727"/>
                    </a:lnTo>
                    <a:lnTo>
                      <a:pt x="1249" y="735"/>
                    </a:lnTo>
                    <a:lnTo>
                      <a:pt x="1241" y="735"/>
                    </a:lnTo>
                    <a:lnTo>
                      <a:pt x="1225" y="727"/>
                    </a:lnTo>
                    <a:lnTo>
                      <a:pt x="1217" y="727"/>
                    </a:lnTo>
                    <a:lnTo>
                      <a:pt x="1208" y="735"/>
                    </a:lnTo>
                    <a:lnTo>
                      <a:pt x="1217" y="743"/>
                    </a:lnTo>
                    <a:lnTo>
                      <a:pt x="1225" y="743"/>
                    </a:lnTo>
                    <a:lnTo>
                      <a:pt x="1233" y="735"/>
                    </a:lnTo>
                    <a:lnTo>
                      <a:pt x="1241" y="735"/>
                    </a:lnTo>
                    <a:lnTo>
                      <a:pt x="1257" y="743"/>
                    </a:lnTo>
                    <a:lnTo>
                      <a:pt x="1241" y="751"/>
                    </a:lnTo>
                    <a:lnTo>
                      <a:pt x="1241" y="760"/>
                    </a:lnTo>
                    <a:lnTo>
                      <a:pt x="1249" y="768"/>
                    </a:lnTo>
                    <a:lnTo>
                      <a:pt x="1257" y="768"/>
                    </a:lnTo>
                    <a:lnTo>
                      <a:pt x="1266" y="776"/>
                    </a:lnTo>
                    <a:lnTo>
                      <a:pt x="1274" y="776"/>
                    </a:lnTo>
                    <a:lnTo>
                      <a:pt x="1257" y="784"/>
                    </a:lnTo>
                    <a:lnTo>
                      <a:pt x="1249" y="776"/>
                    </a:lnTo>
                    <a:lnTo>
                      <a:pt x="1241" y="768"/>
                    </a:lnTo>
                    <a:lnTo>
                      <a:pt x="1233" y="768"/>
                    </a:lnTo>
                    <a:lnTo>
                      <a:pt x="1225" y="760"/>
                    </a:lnTo>
                    <a:lnTo>
                      <a:pt x="1217" y="760"/>
                    </a:lnTo>
                    <a:lnTo>
                      <a:pt x="1217" y="768"/>
                    </a:lnTo>
                    <a:lnTo>
                      <a:pt x="1225" y="776"/>
                    </a:lnTo>
                    <a:lnTo>
                      <a:pt x="1217" y="776"/>
                    </a:lnTo>
                    <a:lnTo>
                      <a:pt x="1208" y="768"/>
                    </a:lnTo>
                    <a:lnTo>
                      <a:pt x="1200" y="776"/>
                    </a:lnTo>
                    <a:lnTo>
                      <a:pt x="1192" y="776"/>
                    </a:lnTo>
                    <a:lnTo>
                      <a:pt x="1176" y="768"/>
                    </a:lnTo>
                    <a:lnTo>
                      <a:pt x="1168" y="760"/>
                    </a:lnTo>
                    <a:lnTo>
                      <a:pt x="1143" y="751"/>
                    </a:lnTo>
                    <a:lnTo>
                      <a:pt x="1135" y="751"/>
                    </a:lnTo>
                    <a:lnTo>
                      <a:pt x="1143" y="760"/>
                    </a:lnTo>
                    <a:lnTo>
                      <a:pt x="1135" y="760"/>
                    </a:lnTo>
                    <a:lnTo>
                      <a:pt x="1110" y="760"/>
                    </a:lnTo>
                    <a:lnTo>
                      <a:pt x="1094" y="751"/>
                    </a:lnTo>
                    <a:lnTo>
                      <a:pt x="1078" y="751"/>
                    </a:lnTo>
                    <a:lnTo>
                      <a:pt x="1053" y="751"/>
                    </a:lnTo>
                    <a:lnTo>
                      <a:pt x="1037" y="760"/>
                    </a:lnTo>
                    <a:lnTo>
                      <a:pt x="1029" y="760"/>
                    </a:lnTo>
                    <a:lnTo>
                      <a:pt x="1021" y="760"/>
                    </a:lnTo>
                    <a:lnTo>
                      <a:pt x="1021" y="751"/>
                    </a:lnTo>
                    <a:lnTo>
                      <a:pt x="1012" y="751"/>
                    </a:lnTo>
                    <a:lnTo>
                      <a:pt x="1021" y="768"/>
                    </a:lnTo>
                    <a:lnTo>
                      <a:pt x="1004" y="784"/>
                    </a:lnTo>
                    <a:lnTo>
                      <a:pt x="988" y="792"/>
                    </a:lnTo>
                    <a:lnTo>
                      <a:pt x="963" y="801"/>
                    </a:lnTo>
                    <a:lnTo>
                      <a:pt x="955" y="801"/>
                    </a:lnTo>
                    <a:lnTo>
                      <a:pt x="947" y="801"/>
                    </a:lnTo>
                    <a:lnTo>
                      <a:pt x="939" y="801"/>
                    </a:lnTo>
                    <a:lnTo>
                      <a:pt x="931" y="801"/>
                    </a:lnTo>
                    <a:lnTo>
                      <a:pt x="939" y="809"/>
                    </a:lnTo>
                    <a:lnTo>
                      <a:pt x="939" y="817"/>
                    </a:lnTo>
                    <a:lnTo>
                      <a:pt x="931" y="817"/>
                    </a:lnTo>
                    <a:lnTo>
                      <a:pt x="914" y="825"/>
                    </a:lnTo>
                    <a:lnTo>
                      <a:pt x="906" y="825"/>
                    </a:lnTo>
                    <a:lnTo>
                      <a:pt x="898" y="833"/>
                    </a:lnTo>
                    <a:lnTo>
                      <a:pt x="906" y="841"/>
                    </a:lnTo>
                    <a:lnTo>
                      <a:pt x="914" y="841"/>
                    </a:lnTo>
                    <a:lnTo>
                      <a:pt x="898" y="858"/>
                    </a:lnTo>
                    <a:lnTo>
                      <a:pt x="890" y="858"/>
                    </a:lnTo>
                    <a:lnTo>
                      <a:pt x="890" y="882"/>
                    </a:lnTo>
                    <a:lnTo>
                      <a:pt x="890" y="890"/>
                    </a:lnTo>
                    <a:lnTo>
                      <a:pt x="898" y="907"/>
                    </a:lnTo>
                    <a:lnTo>
                      <a:pt x="906" y="923"/>
                    </a:lnTo>
                    <a:lnTo>
                      <a:pt x="898" y="923"/>
                    </a:lnTo>
                    <a:lnTo>
                      <a:pt x="882" y="915"/>
                    </a:lnTo>
                    <a:lnTo>
                      <a:pt x="874" y="915"/>
                    </a:lnTo>
                    <a:lnTo>
                      <a:pt x="865" y="915"/>
                    </a:lnTo>
                    <a:lnTo>
                      <a:pt x="841" y="907"/>
                    </a:lnTo>
                    <a:lnTo>
                      <a:pt x="825" y="899"/>
                    </a:lnTo>
                    <a:lnTo>
                      <a:pt x="816" y="890"/>
                    </a:lnTo>
                    <a:lnTo>
                      <a:pt x="816" y="882"/>
                    </a:lnTo>
                    <a:lnTo>
                      <a:pt x="808" y="858"/>
                    </a:lnTo>
                    <a:lnTo>
                      <a:pt x="808" y="850"/>
                    </a:lnTo>
                    <a:lnTo>
                      <a:pt x="800" y="850"/>
                    </a:lnTo>
                    <a:lnTo>
                      <a:pt x="792" y="833"/>
                    </a:lnTo>
                    <a:lnTo>
                      <a:pt x="776" y="817"/>
                    </a:lnTo>
                    <a:lnTo>
                      <a:pt x="767" y="792"/>
                    </a:lnTo>
                    <a:lnTo>
                      <a:pt x="751" y="768"/>
                    </a:lnTo>
                    <a:lnTo>
                      <a:pt x="751" y="760"/>
                    </a:lnTo>
                    <a:lnTo>
                      <a:pt x="743" y="760"/>
                    </a:lnTo>
                    <a:lnTo>
                      <a:pt x="727" y="751"/>
                    </a:lnTo>
                    <a:lnTo>
                      <a:pt x="718" y="751"/>
                    </a:lnTo>
                    <a:lnTo>
                      <a:pt x="710" y="751"/>
                    </a:lnTo>
                    <a:lnTo>
                      <a:pt x="694" y="751"/>
                    </a:lnTo>
                    <a:lnTo>
                      <a:pt x="686" y="768"/>
                    </a:lnTo>
                    <a:lnTo>
                      <a:pt x="678" y="776"/>
                    </a:lnTo>
                    <a:lnTo>
                      <a:pt x="669" y="784"/>
                    </a:lnTo>
                    <a:lnTo>
                      <a:pt x="661" y="784"/>
                    </a:lnTo>
                    <a:lnTo>
                      <a:pt x="653" y="784"/>
                    </a:lnTo>
                    <a:lnTo>
                      <a:pt x="645" y="784"/>
                    </a:lnTo>
                    <a:lnTo>
                      <a:pt x="629" y="768"/>
                    </a:lnTo>
                    <a:lnTo>
                      <a:pt x="604" y="760"/>
                    </a:lnTo>
                    <a:lnTo>
                      <a:pt x="604" y="751"/>
                    </a:lnTo>
                    <a:lnTo>
                      <a:pt x="596" y="735"/>
                    </a:lnTo>
                    <a:lnTo>
                      <a:pt x="596" y="719"/>
                    </a:lnTo>
                    <a:lnTo>
                      <a:pt x="588" y="711"/>
                    </a:lnTo>
                    <a:lnTo>
                      <a:pt x="580" y="702"/>
                    </a:lnTo>
                    <a:lnTo>
                      <a:pt x="563" y="694"/>
                    </a:lnTo>
                    <a:lnTo>
                      <a:pt x="555" y="686"/>
                    </a:lnTo>
                    <a:lnTo>
                      <a:pt x="547" y="670"/>
                    </a:lnTo>
                    <a:lnTo>
                      <a:pt x="539" y="670"/>
                    </a:lnTo>
                    <a:lnTo>
                      <a:pt x="506" y="670"/>
                    </a:lnTo>
                    <a:lnTo>
                      <a:pt x="473" y="670"/>
                    </a:lnTo>
                    <a:lnTo>
                      <a:pt x="465" y="686"/>
                    </a:lnTo>
                    <a:lnTo>
                      <a:pt x="433" y="686"/>
                    </a:lnTo>
                    <a:lnTo>
                      <a:pt x="416" y="686"/>
                    </a:lnTo>
                    <a:lnTo>
                      <a:pt x="384" y="686"/>
                    </a:lnTo>
                    <a:lnTo>
                      <a:pt x="359" y="686"/>
                    </a:lnTo>
                    <a:lnTo>
                      <a:pt x="351" y="686"/>
                    </a:lnTo>
                    <a:lnTo>
                      <a:pt x="294" y="662"/>
                    </a:lnTo>
                    <a:lnTo>
                      <a:pt x="245" y="645"/>
                    </a:lnTo>
                    <a:lnTo>
                      <a:pt x="228" y="637"/>
                    </a:lnTo>
                    <a:lnTo>
                      <a:pt x="220" y="629"/>
                    </a:lnTo>
                    <a:lnTo>
                      <a:pt x="179" y="629"/>
                    </a:lnTo>
                    <a:lnTo>
                      <a:pt x="139" y="637"/>
                    </a:lnTo>
                  </a:path>
                </a:pathLst>
              </a:custGeom>
              <a:solidFill>
                <a:srgbClr val="009999"/>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12" name="Freeform 129"/>
              <p:cNvSpPr>
                <a:spLocks noChangeArrowheads="1"/>
              </p:cNvSpPr>
              <p:nvPr/>
            </p:nvSpPr>
            <p:spPr bwMode="auto">
              <a:xfrm>
                <a:off x="2387" y="1527"/>
                <a:ext cx="764" cy="276"/>
              </a:xfrm>
              <a:custGeom>
                <a:avLst/>
                <a:gdLst>
                  <a:gd name="T0" fmla="*/ 239 w 2075"/>
                  <a:gd name="T1" fmla="*/ 77 h 809"/>
                  <a:gd name="T2" fmla="*/ 212 w 2075"/>
                  <a:gd name="T3" fmla="*/ 85 h 809"/>
                  <a:gd name="T4" fmla="*/ 195 w 2075"/>
                  <a:gd name="T5" fmla="*/ 91 h 809"/>
                  <a:gd name="T6" fmla="*/ 187 w 2075"/>
                  <a:gd name="T7" fmla="*/ 87 h 809"/>
                  <a:gd name="T8" fmla="*/ 157 w 2075"/>
                  <a:gd name="T9" fmla="*/ 68 h 809"/>
                  <a:gd name="T10" fmla="*/ 140 w 2075"/>
                  <a:gd name="T11" fmla="*/ 69 h 809"/>
                  <a:gd name="T12" fmla="*/ 121 w 2075"/>
                  <a:gd name="T13" fmla="*/ 64 h 809"/>
                  <a:gd name="T14" fmla="*/ 52 w 2075"/>
                  <a:gd name="T15" fmla="*/ 64 h 809"/>
                  <a:gd name="T16" fmla="*/ 10 w 2075"/>
                  <a:gd name="T17" fmla="*/ 63 h 809"/>
                  <a:gd name="T18" fmla="*/ 3 w 2075"/>
                  <a:gd name="T19" fmla="*/ 58 h 809"/>
                  <a:gd name="T20" fmla="*/ 4 w 2075"/>
                  <a:gd name="T21" fmla="*/ 49 h 809"/>
                  <a:gd name="T22" fmla="*/ 10 w 2075"/>
                  <a:gd name="T23" fmla="*/ 40 h 809"/>
                  <a:gd name="T24" fmla="*/ 2 w 2075"/>
                  <a:gd name="T25" fmla="*/ 30 h 809"/>
                  <a:gd name="T26" fmla="*/ 36 w 2075"/>
                  <a:gd name="T27" fmla="*/ 8 h 809"/>
                  <a:gd name="T28" fmla="*/ 57 w 2075"/>
                  <a:gd name="T29" fmla="*/ 5 h 809"/>
                  <a:gd name="T30" fmla="*/ 54 w 2075"/>
                  <a:gd name="T31" fmla="*/ 6 h 809"/>
                  <a:gd name="T32" fmla="*/ 66 w 2075"/>
                  <a:gd name="T33" fmla="*/ 4 h 809"/>
                  <a:gd name="T34" fmla="*/ 73 w 2075"/>
                  <a:gd name="T35" fmla="*/ 5 h 809"/>
                  <a:gd name="T36" fmla="*/ 90 w 2075"/>
                  <a:gd name="T37" fmla="*/ 6 h 809"/>
                  <a:gd name="T38" fmla="*/ 99 w 2075"/>
                  <a:gd name="T39" fmla="*/ 9 h 809"/>
                  <a:gd name="T40" fmla="*/ 109 w 2075"/>
                  <a:gd name="T41" fmla="*/ 8 h 809"/>
                  <a:gd name="T42" fmla="*/ 126 w 2075"/>
                  <a:gd name="T43" fmla="*/ 9 h 809"/>
                  <a:gd name="T44" fmla="*/ 132 w 2075"/>
                  <a:gd name="T45" fmla="*/ 9 h 809"/>
                  <a:gd name="T46" fmla="*/ 140 w 2075"/>
                  <a:gd name="T47" fmla="*/ 6 h 809"/>
                  <a:gd name="T48" fmla="*/ 134 w 2075"/>
                  <a:gd name="T49" fmla="*/ 2 h 809"/>
                  <a:gd name="T50" fmla="*/ 142 w 2075"/>
                  <a:gd name="T51" fmla="*/ 5 h 809"/>
                  <a:gd name="T52" fmla="*/ 153 w 2075"/>
                  <a:gd name="T53" fmla="*/ 6 h 809"/>
                  <a:gd name="T54" fmla="*/ 161 w 2075"/>
                  <a:gd name="T55" fmla="*/ 6 h 809"/>
                  <a:gd name="T56" fmla="*/ 168 w 2075"/>
                  <a:gd name="T57" fmla="*/ 6 h 809"/>
                  <a:gd name="T58" fmla="*/ 165 w 2075"/>
                  <a:gd name="T59" fmla="*/ 11 h 809"/>
                  <a:gd name="T60" fmla="*/ 154 w 2075"/>
                  <a:gd name="T61" fmla="*/ 14 h 809"/>
                  <a:gd name="T62" fmla="*/ 156 w 2075"/>
                  <a:gd name="T63" fmla="*/ 16 h 809"/>
                  <a:gd name="T64" fmla="*/ 143 w 2075"/>
                  <a:gd name="T65" fmla="*/ 19 h 809"/>
                  <a:gd name="T66" fmla="*/ 136 w 2075"/>
                  <a:gd name="T67" fmla="*/ 25 h 809"/>
                  <a:gd name="T68" fmla="*/ 138 w 2075"/>
                  <a:gd name="T69" fmla="*/ 33 h 809"/>
                  <a:gd name="T70" fmla="*/ 167 w 2075"/>
                  <a:gd name="T71" fmla="*/ 43 h 809"/>
                  <a:gd name="T72" fmla="*/ 179 w 2075"/>
                  <a:gd name="T73" fmla="*/ 49 h 809"/>
                  <a:gd name="T74" fmla="*/ 191 w 2075"/>
                  <a:gd name="T75" fmla="*/ 57 h 809"/>
                  <a:gd name="T76" fmla="*/ 193 w 2075"/>
                  <a:gd name="T77" fmla="*/ 48 h 809"/>
                  <a:gd name="T78" fmla="*/ 198 w 2075"/>
                  <a:gd name="T79" fmla="*/ 38 h 809"/>
                  <a:gd name="T80" fmla="*/ 190 w 2075"/>
                  <a:gd name="T81" fmla="*/ 29 h 809"/>
                  <a:gd name="T82" fmla="*/ 193 w 2075"/>
                  <a:gd name="T83" fmla="*/ 22 h 809"/>
                  <a:gd name="T84" fmla="*/ 214 w 2075"/>
                  <a:gd name="T85" fmla="*/ 26 h 809"/>
                  <a:gd name="T86" fmla="*/ 222 w 2075"/>
                  <a:gd name="T87" fmla="*/ 31 h 809"/>
                  <a:gd name="T88" fmla="*/ 229 w 2075"/>
                  <a:gd name="T89" fmla="*/ 29 h 809"/>
                  <a:gd name="T90" fmla="*/ 245 w 2075"/>
                  <a:gd name="T91" fmla="*/ 34 h 809"/>
                  <a:gd name="T92" fmla="*/ 248 w 2075"/>
                  <a:gd name="T93" fmla="*/ 39 h 809"/>
                  <a:gd name="T94" fmla="*/ 268 w 2075"/>
                  <a:gd name="T95" fmla="*/ 45 h 809"/>
                  <a:gd name="T96" fmla="*/ 266 w 2075"/>
                  <a:gd name="T97" fmla="*/ 48 h 809"/>
                  <a:gd name="T98" fmla="*/ 278 w 2075"/>
                  <a:gd name="T99" fmla="*/ 52 h 809"/>
                  <a:gd name="T100" fmla="*/ 268 w 2075"/>
                  <a:gd name="T101" fmla="*/ 60 h 809"/>
                  <a:gd name="T102" fmla="*/ 244 w 2075"/>
                  <a:gd name="T103" fmla="*/ 64 h 809"/>
                  <a:gd name="T104" fmla="*/ 236 w 2075"/>
                  <a:gd name="T105" fmla="*/ 72 h 809"/>
                  <a:gd name="T106" fmla="*/ 257 w 2075"/>
                  <a:gd name="T107" fmla="*/ 68 h 809"/>
                  <a:gd name="T108" fmla="*/ 259 w 2075"/>
                  <a:gd name="T109" fmla="*/ 71 h 809"/>
                  <a:gd name="T110" fmla="*/ 266 w 2075"/>
                  <a:gd name="T111" fmla="*/ 77 h 809"/>
                  <a:gd name="T112" fmla="*/ 278 w 2075"/>
                  <a:gd name="T113" fmla="*/ 78 h 809"/>
                  <a:gd name="T114" fmla="*/ 269 w 2075"/>
                  <a:gd name="T115" fmla="*/ 83 h 809"/>
                  <a:gd name="T116" fmla="*/ 266 w 2075"/>
                  <a:gd name="T117" fmla="*/ 86 h 809"/>
                  <a:gd name="T118" fmla="*/ 263 w 2075"/>
                  <a:gd name="T119" fmla="*/ 81 h 809"/>
                  <a:gd name="T120" fmla="*/ 263 w 2075"/>
                  <a:gd name="T121" fmla="*/ 79 h 8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75" h="809">
                    <a:moveTo>
                      <a:pt x="1871" y="686"/>
                    </a:moveTo>
                    <a:lnTo>
                      <a:pt x="1862" y="678"/>
                    </a:lnTo>
                    <a:lnTo>
                      <a:pt x="1862" y="670"/>
                    </a:lnTo>
                    <a:lnTo>
                      <a:pt x="1854" y="670"/>
                    </a:lnTo>
                    <a:lnTo>
                      <a:pt x="1830" y="621"/>
                    </a:lnTo>
                    <a:lnTo>
                      <a:pt x="1822" y="621"/>
                    </a:lnTo>
                    <a:lnTo>
                      <a:pt x="1813" y="612"/>
                    </a:lnTo>
                    <a:lnTo>
                      <a:pt x="1805" y="612"/>
                    </a:lnTo>
                    <a:lnTo>
                      <a:pt x="1797" y="612"/>
                    </a:lnTo>
                    <a:lnTo>
                      <a:pt x="1789" y="612"/>
                    </a:lnTo>
                    <a:lnTo>
                      <a:pt x="1781" y="604"/>
                    </a:lnTo>
                    <a:lnTo>
                      <a:pt x="1773" y="612"/>
                    </a:lnTo>
                    <a:lnTo>
                      <a:pt x="1773" y="629"/>
                    </a:lnTo>
                    <a:lnTo>
                      <a:pt x="1764" y="662"/>
                    </a:lnTo>
                    <a:lnTo>
                      <a:pt x="1756" y="686"/>
                    </a:lnTo>
                    <a:lnTo>
                      <a:pt x="1740" y="678"/>
                    </a:lnTo>
                    <a:lnTo>
                      <a:pt x="1732" y="678"/>
                    </a:lnTo>
                    <a:lnTo>
                      <a:pt x="1732" y="686"/>
                    </a:lnTo>
                    <a:lnTo>
                      <a:pt x="1732" y="694"/>
                    </a:lnTo>
                    <a:lnTo>
                      <a:pt x="1715" y="694"/>
                    </a:lnTo>
                    <a:lnTo>
                      <a:pt x="1683" y="694"/>
                    </a:lnTo>
                    <a:lnTo>
                      <a:pt x="1650" y="694"/>
                    </a:lnTo>
                    <a:lnTo>
                      <a:pt x="1626" y="694"/>
                    </a:lnTo>
                    <a:lnTo>
                      <a:pt x="1609" y="702"/>
                    </a:lnTo>
                    <a:lnTo>
                      <a:pt x="1601" y="702"/>
                    </a:lnTo>
                    <a:lnTo>
                      <a:pt x="1577" y="719"/>
                    </a:lnTo>
                    <a:lnTo>
                      <a:pt x="1568" y="719"/>
                    </a:lnTo>
                    <a:lnTo>
                      <a:pt x="1568" y="727"/>
                    </a:lnTo>
                    <a:lnTo>
                      <a:pt x="1568" y="735"/>
                    </a:lnTo>
                    <a:lnTo>
                      <a:pt x="1560" y="743"/>
                    </a:lnTo>
                    <a:lnTo>
                      <a:pt x="1544" y="743"/>
                    </a:lnTo>
                    <a:lnTo>
                      <a:pt x="1528" y="743"/>
                    </a:lnTo>
                    <a:lnTo>
                      <a:pt x="1511" y="743"/>
                    </a:lnTo>
                    <a:lnTo>
                      <a:pt x="1495" y="743"/>
                    </a:lnTo>
                    <a:lnTo>
                      <a:pt x="1487" y="743"/>
                    </a:lnTo>
                    <a:lnTo>
                      <a:pt x="1487" y="751"/>
                    </a:lnTo>
                    <a:lnTo>
                      <a:pt x="1487" y="760"/>
                    </a:lnTo>
                    <a:lnTo>
                      <a:pt x="1487" y="768"/>
                    </a:lnTo>
                    <a:lnTo>
                      <a:pt x="1495" y="768"/>
                    </a:lnTo>
                    <a:lnTo>
                      <a:pt x="1479" y="776"/>
                    </a:lnTo>
                    <a:lnTo>
                      <a:pt x="1454" y="784"/>
                    </a:lnTo>
                    <a:lnTo>
                      <a:pt x="1438" y="784"/>
                    </a:lnTo>
                    <a:lnTo>
                      <a:pt x="1430" y="792"/>
                    </a:lnTo>
                    <a:lnTo>
                      <a:pt x="1413" y="792"/>
                    </a:lnTo>
                    <a:lnTo>
                      <a:pt x="1397" y="800"/>
                    </a:lnTo>
                    <a:lnTo>
                      <a:pt x="1389" y="809"/>
                    </a:lnTo>
                    <a:lnTo>
                      <a:pt x="1372" y="809"/>
                    </a:lnTo>
                    <a:lnTo>
                      <a:pt x="1364" y="809"/>
                    </a:lnTo>
                    <a:lnTo>
                      <a:pt x="1356" y="809"/>
                    </a:lnTo>
                    <a:lnTo>
                      <a:pt x="1348" y="800"/>
                    </a:lnTo>
                    <a:lnTo>
                      <a:pt x="1348" y="792"/>
                    </a:lnTo>
                    <a:lnTo>
                      <a:pt x="1364" y="784"/>
                    </a:lnTo>
                    <a:lnTo>
                      <a:pt x="1364" y="776"/>
                    </a:lnTo>
                    <a:lnTo>
                      <a:pt x="1372" y="768"/>
                    </a:lnTo>
                    <a:lnTo>
                      <a:pt x="1372" y="760"/>
                    </a:lnTo>
                    <a:lnTo>
                      <a:pt x="1381" y="751"/>
                    </a:lnTo>
                    <a:lnTo>
                      <a:pt x="1381" y="743"/>
                    </a:lnTo>
                    <a:lnTo>
                      <a:pt x="1372" y="735"/>
                    </a:lnTo>
                    <a:lnTo>
                      <a:pt x="1356" y="678"/>
                    </a:lnTo>
                    <a:lnTo>
                      <a:pt x="1315" y="662"/>
                    </a:lnTo>
                    <a:lnTo>
                      <a:pt x="1307" y="662"/>
                    </a:lnTo>
                    <a:lnTo>
                      <a:pt x="1307" y="653"/>
                    </a:lnTo>
                    <a:lnTo>
                      <a:pt x="1291" y="645"/>
                    </a:lnTo>
                    <a:lnTo>
                      <a:pt x="1283" y="645"/>
                    </a:lnTo>
                    <a:lnTo>
                      <a:pt x="1274" y="645"/>
                    </a:lnTo>
                    <a:lnTo>
                      <a:pt x="1266" y="637"/>
                    </a:lnTo>
                    <a:lnTo>
                      <a:pt x="1266" y="629"/>
                    </a:lnTo>
                    <a:lnTo>
                      <a:pt x="1234" y="612"/>
                    </a:lnTo>
                    <a:lnTo>
                      <a:pt x="1168" y="588"/>
                    </a:lnTo>
                    <a:lnTo>
                      <a:pt x="1160" y="580"/>
                    </a:lnTo>
                    <a:lnTo>
                      <a:pt x="1144" y="580"/>
                    </a:lnTo>
                    <a:lnTo>
                      <a:pt x="1136" y="580"/>
                    </a:lnTo>
                    <a:lnTo>
                      <a:pt x="1111" y="588"/>
                    </a:lnTo>
                    <a:lnTo>
                      <a:pt x="1103" y="588"/>
                    </a:lnTo>
                    <a:lnTo>
                      <a:pt x="1095" y="588"/>
                    </a:lnTo>
                    <a:lnTo>
                      <a:pt x="1087" y="588"/>
                    </a:lnTo>
                    <a:lnTo>
                      <a:pt x="1078" y="588"/>
                    </a:lnTo>
                    <a:lnTo>
                      <a:pt x="1070" y="588"/>
                    </a:lnTo>
                    <a:lnTo>
                      <a:pt x="1062" y="588"/>
                    </a:lnTo>
                    <a:lnTo>
                      <a:pt x="1062" y="580"/>
                    </a:lnTo>
                    <a:lnTo>
                      <a:pt x="1054" y="588"/>
                    </a:lnTo>
                    <a:lnTo>
                      <a:pt x="1046" y="588"/>
                    </a:lnTo>
                    <a:lnTo>
                      <a:pt x="1038" y="588"/>
                    </a:lnTo>
                    <a:lnTo>
                      <a:pt x="1029" y="588"/>
                    </a:lnTo>
                    <a:lnTo>
                      <a:pt x="1021" y="580"/>
                    </a:lnTo>
                    <a:lnTo>
                      <a:pt x="1013" y="580"/>
                    </a:lnTo>
                    <a:lnTo>
                      <a:pt x="1005" y="580"/>
                    </a:lnTo>
                    <a:lnTo>
                      <a:pt x="1005" y="572"/>
                    </a:lnTo>
                    <a:lnTo>
                      <a:pt x="980" y="572"/>
                    </a:lnTo>
                    <a:lnTo>
                      <a:pt x="972" y="572"/>
                    </a:lnTo>
                    <a:lnTo>
                      <a:pt x="964" y="563"/>
                    </a:lnTo>
                    <a:lnTo>
                      <a:pt x="956" y="555"/>
                    </a:lnTo>
                    <a:lnTo>
                      <a:pt x="940" y="539"/>
                    </a:lnTo>
                    <a:lnTo>
                      <a:pt x="931" y="539"/>
                    </a:lnTo>
                    <a:lnTo>
                      <a:pt x="931" y="547"/>
                    </a:lnTo>
                    <a:lnTo>
                      <a:pt x="940" y="555"/>
                    </a:lnTo>
                    <a:lnTo>
                      <a:pt x="931" y="555"/>
                    </a:lnTo>
                    <a:lnTo>
                      <a:pt x="891" y="555"/>
                    </a:lnTo>
                    <a:lnTo>
                      <a:pt x="850" y="555"/>
                    </a:lnTo>
                    <a:lnTo>
                      <a:pt x="833" y="555"/>
                    </a:lnTo>
                    <a:lnTo>
                      <a:pt x="801" y="555"/>
                    </a:lnTo>
                    <a:lnTo>
                      <a:pt x="760" y="555"/>
                    </a:lnTo>
                    <a:lnTo>
                      <a:pt x="719" y="555"/>
                    </a:lnTo>
                    <a:lnTo>
                      <a:pt x="686" y="555"/>
                    </a:lnTo>
                    <a:lnTo>
                      <a:pt x="646" y="555"/>
                    </a:lnTo>
                    <a:lnTo>
                      <a:pt x="637" y="555"/>
                    </a:lnTo>
                    <a:lnTo>
                      <a:pt x="572" y="555"/>
                    </a:lnTo>
                    <a:lnTo>
                      <a:pt x="523" y="555"/>
                    </a:lnTo>
                    <a:lnTo>
                      <a:pt x="507" y="555"/>
                    </a:lnTo>
                    <a:lnTo>
                      <a:pt x="458" y="555"/>
                    </a:lnTo>
                    <a:lnTo>
                      <a:pt x="441" y="555"/>
                    </a:lnTo>
                    <a:lnTo>
                      <a:pt x="384" y="555"/>
                    </a:lnTo>
                    <a:lnTo>
                      <a:pt x="376" y="555"/>
                    </a:lnTo>
                    <a:lnTo>
                      <a:pt x="303" y="555"/>
                    </a:lnTo>
                    <a:lnTo>
                      <a:pt x="286" y="555"/>
                    </a:lnTo>
                    <a:lnTo>
                      <a:pt x="245" y="555"/>
                    </a:lnTo>
                    <a:lnTo>
                      <a:pt x="196" y="555"/>
                    </a:lnTo>
                    <a:lnTo>
                      <a:pt x="139" y="555"/>
                    </a:lnTo>
                    <a:lnTo>
                      <a:pt x="123" y="555"/>
                    </a:lnTo>
                    <a:lnTo>
                      <a:pt x="90" y="555"/>
                    </a:lnTo>
                    <a:lnTo>
                      <a:pt x="82" y="555"/>
                    </a:lnTo>
                    <a:lnTo>
                      <a:pt x="82" y="547"/>
                    </a:lnTo>
                    <a:lnTo>
                      <a:pt x="82" y="539"/>
                    </a:lnTo>
                    <a:lnTo>
                      <a:pt x="90" y="539"/>
                    </a:lnTo>
                    <a:lnTo>
                      <a:pt x="82" y="539"/>
                    </a:lnTo>
                    <a:lnTo>
                      <a:pt x="74" y="539"/>
                    </a:lnTo>
                    <a:lnTo>
                      <a:pt x="74" y="531"/>
                    </a:lnTo>
                    <a:lnTo>
                      <a:pt x="74" y="523"/>
                    </a:lnTo>
                    <a:lnTo>
                      <a:pt x="74" y="531"/>
                    </a:lnTo>
                    <a:lnTo>
                      <a:pt x="66" y="531"/>
                    </a:lnTo>
                    <a:lnTo>
                      <a:pt x="58" y="531"/>
                    </a:lnTo>
                    <a:lnTo>
                      <a:pt x="58" y="523"/>
                    </a:lnTo>
                    <a:lnTo>
                      <a:pt x="58" y="514"/>
                    </a:lnTo>
                    <a:lnTo>
                      <a:pt x="66" y="506"/>
                    </a:lnTo>
                    <a:lnTo>
                      <a:pt x="49" y="506"/>
                    </a:lnTo>
                    <a:lnTo>
                      <a:pt x="41" y="506"/>
                    </a:lnTo>
                    <a:lnTo>
                      <a:pt x="33" y="498"/>
                    </a:lnTo>
                    <a:lnTo>
                      <a:pt x="41" y="498"/>
                    </a:lnTo>
                    <a:lnTo>
                      <a:pt x="41" y="490"/>
                    </a:lnTo>
                    <a:lnTo>
                      <a:pt x="25" y="498"/>
                    </a:lnTo>
                    <a:lnTo>
                      <a:pt x="17" y="498"/>
                    </a:lnTo>
                    <a:lnTo>
                      <a:pt x="9" y="490"/>
                    </a:lnTo>
                    <a:lnTo>
                      <a:pt x="17" y="474"/>
                    </a:lnTo>
                    <a:lnTo>
                      <a:pt x="25" y="474"/>
                    </a:lnTo>
                    <a:lnTo>
                      <a:pt x="17" y="465"/>
                    </a:lnTo>
                    <a:lnTo>
                      <a:pt x="25" y="465"/>
                    </a:lnTo>
                    <a:lnTo>
                      <a:pt x="33" y="457"/>
                    </a:lnTo>
                    <a:lnTo>
                      <a:pt x="41" y="457"/>
                    </a:lnTo>
                    <a:lnTo>
                      <a:pt x="58" y="449"/>
                    </a:lnTo>
                    <a:lnTo>
                      <a:pt x="41" y="449"/>
                    </a:lnTo>
                    <a:lnTo>
                      <a:pt x="33" y="449"/>
                    </a:lnTo>
                    <a:lnTo>
                      <a:pt x="41" y="433"/>
                    </a:lnTo>
                    <a:lnTo>
                      <a:pt x="33" y="433"/>
                    </a:lnTo>
                    <a:lnTo>
                      <a:pt x="33" y="425"/>
                    </a:lnTo>
                    <a:lnTo>
                      <a:pt x="41" y="416"/>
                    </a:lnTo>
                    <a:lnTo>
                      <a:pt x="41" y="408"/>
                    </a:lnTo>
                    <a:lnTo>
                      <a:pt x="25" y="416"/>
                    </a:lnTo>
                    <a:lnTo>
                      <a:pt x="25" y="408"/>
                    </a:lnTo>
                    <a:lnTo>
                      <a:pt x="25" y="400"/>
                    </a:lnTo>
                    <a:lnTo>
                      <a:pt x="25" y="392"/>
                    </a:lnTo>
                    <a:lnTo>
                      <a:pt x="33" y="392"/>
                    </a:lnTo>
                    <a:lnTo>
                      <a:pt x="41" y="384"/>
                    </a:lnTo>
                    <a:lnTo>
                      <a:pt x="41" y="376"/>
                    </a:lnTo>
                    <a:lnTo>
                      <a:pt x="49" y="376"/>
                    </a:lnTo>
                    <a:lnTo>
                      <a:pt x="58" y="367"/>
                    </a:lnTo>
                    <a:lnTo>
                      <a:pt x="58" y="359"/>
                    </a:lnTo>
                    <a:lnTo>
                      <a:pt x="74" y="351"/>
                    </a:lnTo>
                    <a:lnTo>
                      <a:pt x="74" y="343"/>
                    </a:lnTo>
                    <a:lnTo>
                      <a:pt x="66" y="335"/>
                    </a:lnTo>
                    <a:lnTo>
                      <a:pt x="58" y="335"/>
                    </a:lnTo>
                    <a:lnTo>
                      <a:pt x="58" y="327"/>
                    </a:lnTo>
                    <a:lnTo>
                      <a:pt x="66" y="302"/>
                    </a:lnTo>
                    <a:lnTo>
                      <a:pt x="74" y="286"/>
                    </a:lnTo>
                    <a:lnTo>
                      <a:pt x="74" y="278"/>
                    </a:lnTo>
                    <a:lnTo>
                      <a:pt x="74" y="261"/>
                    </a:lnTo>
                    <a:lnTo>
                      <a:pt x="74" y="253"/>
                    </a:lnTo>
                    <a:lnTo>
                      <a:pt x="66" y="253"/>
                    </a:lnTo>
                    <a:lnTo>
                      <a:pt x="49" y="253"/>
                    </a:lnTo>
                    <a:lnTo>
                      <a:pt x="33" y="261"/>
                    </a:lnTo>
                    <a:lnTo>
                      <a:pt x="25" y="269"/>
                    </a:lnTo>
                    <a:lnTo>
                      <a:pt x="17" y="269"/>
                    </a:lnTo>
                    <a:lnTo>
                      <a:pt x="17" y="261"/>
                    </a:lnTo>
                    <a:lnTo>
                      <a:pt x="25" y="245"/>
                    </a:lnTo>
                    <a:lnTo>
                      <a:pt x="25" y="237"/>
                    </a:lnTo>
                    <a:lnTo>
                      <a:pt x="33" y="237"/>
                    </a:lnTo>
                    <a:lnTo>
                      <a:pt x="25" y="237"/>
                    </a:lnTo>
                    <a:lnTo>
                      <a:pt x="9" y="237"/>
                    </a:lnTo>
                    <a:lnTo>
                      <a:pt x="0" y="237"/>
                    </a:lnTo>
                    <a:lnTo>
                      <a:pt x="9" y="237"/>
                    </a:lnTo>
                    <a:lnTo>
                      <a:pt x="17" y="220"/>
                    </a:lnTo>
                    <a:lnTo>
                      <a:pt x="49" y="196"/>
                    </a:lnTo>
                    <a:lnTo>
                      <a:pt x="123" y="155"/>
                    </a:lnTo>
                    <a:lnTo>
                      <a:pt x="156" y="131"/>
                    </a:lnTo>
                    <a:lnTo>
                      <a:pt x="196" y="106"/>
                    </a:lnTo>
                    <a:lnTo>
                      <a:pt x="237" y="90"/>
                    </a:lnTo>
                    <a:lnTo>
                      <a:pt x="270" y="65"/>
                    </a:lnTo>
                    <a:lnTo>
                      <a:pt x="319" y="41"/>
                    </a:lnTo>
                    <a:lnTo>
                      <a:pt x="327" y="41"/>
                    </a:lnTo>
                    <a:lnTo>
                      <a:pt x="335" y="41"/>
                    </a:lnTo>
                    <a:lnTo>
                      <a:pt x="335" y="49"/>
                    </a:lnTo>
                    <a:lnTo>
                      <a:pt x="343" y="49"/>
                    </a:lnTo>
                    <a:lnTo>
                      <a:pt x="352" y="49"/>
                    </a:lnTo>
                    <a:lnTo>
                      <a:pt x="352" y="57"/>
                    </a:lnTo>
                    <a:lnTo>
                      <a:pt x="360" y="57"/>
                    </a:lnTo>
                    <a:lnTo>
                      <a:pt x="368" y="49"/>
                    </a:lnTo>
                    <a:lnTo>
                      <a:pt x="384" y="41"/>
                    </a:lnTo>
                    <a:lnTo>
                      <a:pt x="392" y="41"/>
                    </a:lnTo>
                    <a:lnTo>
                      <a:pt x="401" y="41"/>
                    </a:lnTo>
                    <a:lnTo>
                      <a:pt x="409" y="41"/>
                    </a:lnTo>
                    <a:lnTo>
                      <a:pt x="417" y="41"/>
                    </a:lnTo>
                    <a:lnTo>
                      <a:pt x="425" y="41"/>
                    </a:lnTo>
                    <a:lnTo>
                      <a:pt x="433" y="33"/>
                    </a:lnTo>
                    <a:lnTo>
                      <a:pt x="441" y="33"/>
                    </a:lnTo>
                    <a:lnTo>
                      <a:pt x="450" y="33"/>
                    </a:lnTo>
                    <a:lnTo>
                      <a:pt x="458" y="33"/>
                    </a:lnTo>
                    <a:lnTo>
                      <a:pt x="466" y="33"/>
                    </a:lnTo>
                    <a:lnTo>
                      <a:pt x="474" y="33"/>
                    </a:lnTo>
                    <a:lnTo>
                      <a:pt x="466" y="33"/>
                    </a:lnTo>
                    <a:lnTo>
                      <a:pt x="458" y="33"/>
                    </a:lnTo>
                    <a:lnTo>
                      <a:pt x="441" y="41"/>
                    </a:lnTo>
                    <a:lnTo>
                      <a:pt x="433" y="41"/>
                    </a:lnTo>
                    <a:lnTo>
                      <a:pt x="425" y="41"/>
                    </a:lnTo>
                    <a:lnTo>
                      <a:pt x="409" y="49"/>
                    </a:lnTo>
                    <a:lnTo>
                      <a:pt x="401" y="49"/>
                    </a:lnTo>
                    <a:lnTo>
                      <a:pt x="384" y="49"/>
                    </a:lnTo>
                    <a:lnTo>
                      <a:pt x="392" y="57"/>
                    </a:lnTo>
                    <a:lnTo>
                      <a:pt x="384" y="57"/>
                    </a:lnTo>
                    <a:lnTo>
                      <a:pt x="392" y="57"/>
                    </a:lnTo>
                    <a:lnTo>
                      <a:pt x="401" y="57"/>
                    </a:lnTo>
                    <a:lnTo>
                      <a:pt x="409" y="49"/>
                    </a:lnTo>
                    <a:lnTo>
                      <a:pt x="417" y="49"/>
                    </a:lnTo>
                    <a:lnTo>
                      <a:pt x="425" y="49"/>
                    </a:lnTo>
                    <a:lnTo>
                      <a:pt x="433" y="49"/>
                    </a:lnTo>
                    <a:lnTo>
                      <a:pt x="450" y="41"/>
                    </a:lnTo>
                    <a:lnTo>
                      <a:pt x="458" y="41"/>
                    </a:lnTo>
                    <a:lnTo>
                      <a:pt x="474" y="41"/>
                    </a:lnTo>
                    <a:lnTo>
                      <a:pt x="482" y="33"/>
                    </a:lnTo>
                    <a:lnTo>
                      <a:pt x="490" y="33"/>
                    </a:lnTo>
                    <a:lnTo>
                      <a:pt x="499" y="33"/>
                    </a:lnTo>
                    <a:lnTo>
                      <a:pt x="507" y="33"/>
                    </a:lnTo>
                    <a:lnTo>
                      <a:pt x="507" y="24"/>
                    </a:lnTo>
                    <a:lnTo>
                      <a:pt x="515" y="24"/>
                    </a:lnTo>
                    <a:lnTo>
                      <a:pt x="515" y="33"/>
                    </a:lnTo>
                    <a:lnTo>
                      <a:pt x="507" y="33"/>
                    </a:lnTo>
                    <a:lnTo>
                      <a:pt x="507" y="41"/>
                    </a:lnTo>
                    <a:lnTo>
                      <a:pt x="515" y="49"/>
                    </a:lnTo>
                    <a:lnTo>
                      <a:pt x="515" y="41"/>
                    </a:lnTo>
                    <a:lnTo>
                      <a:pt x="523" y="41"/>
                    </a:lnTo>
                    <a:lnTo>
                      <a:pt x="523" y="33"/>
                    </a:lnTo>
                    <a:lnTo>
                      <a:pt x="531" y="33"/>
                    </a:lnTo>
                    <a:lnTo>
                      <a:pt x="539" y="33"/>
                    </a:lnTo>
                    <a:lnTo>
                      <a:pt x="539" y="41"/>
                    </a:lnTo>
                    <a:lnTo>
                      <a:pt x="531" y="41"/>
                    </a:lnTo>
                    <a:lnTo>
                      <a:pt x="539" y="41"/>
                    </a:lnTo>
                    <a:lnTo>
                      <a:pt x="548" y="41"/>
                    </a:lnTo>
                    <a:lnTo>
                      <a:pt x="564" y="33"/>
                    </a:lnTo>
                    <a:lnTo>
                      <a:pt x="572" y="33"/>
                    </a:lnTo>
                    <a:lnTo>
                      <a:pt x="580" y="41"/>
                    </a:lnTo>
                    <a:lnTo>
                      <a:pt x="588" y="41"/>
                    </a:lnTo>
                    <a:lnTo>
                      <a:pt x="605" y="49"/>
                    </a:lnTo>
                    <a:lnTo>
                      <a:pt x="613" y="49"/>
                    </a:lnTo>
                    <a:lnTo>
                      <a:pt x="621" y="49"/>
                    </a:lnTo>
                    <a:lnTo>
                      <a:pt x="629" y="49"/>
                    </a:lnTo>
                    <a:lnTo>
                      <a:pt x="637" y="49"/>
                    </a:lnTo>
                    <a:lnTo>
                      <a:pt x="654" y="49"/>
                    </a:lnTo>
                    <a:lnTo>
                      <a:pt x="662" y="57"/>
                    </a:lnTo>
                    <a:lnTo>
                      <a:pt x="670" y="57"/>
                    </a:lnTo>
                    <a:lnTo>
                      <a:pt x="662" y="65"/>
                    </a:lnTo>
                    <a:lnTo>
                      <a:pt x="654" y="65"/>
                    </a:lnTo>
                    <a:lnTo>
                      <a:pt x="646" y="65"/>
                    </a:lnTo>
                    <a:lnTo>
                      <a:pt x="629" y="73"/>
                    </a:lnTo>
                    <a:lnTo>
                      <a:pt x="654" y="73"/>
                    </a:lnTo>
                    <a:lnTo>
                      <a:pt x="670" y="73"/>
                    </a:lnTo>
                    <a:lnTo>
                      <a:pt x="678" y="73"/>
                    </a:lnTo>
                    <a:lnTo>
                      <a:pt x="686" y="73"/>
                    </a:lnTo>
                    <a:lnTo>
                      <a:pt x="695" y="73"/>
                    </a:lnTo>
                    <a:lnTo>
                      <a:pt x="703" y="73"/>
                    </a:lnTo>
                    <a:lnTo>
                      <a:pt x="711" y="73"/>
                    </a:lnTo>
                    <a:lnTo>
                      <a:pt x="719" y="73"/>
                    </a:lnTo>
                    <a:lnTo>
                      <a:pt x="727" y="73"/>
                    </a:lnTo>
                    <a:lnTo>
                      <a:pt x="735" y="73"/>
                    </a:lnTo>
                    <a:lnTo>
                      <a:pt x="744" y="73"/>
                    </a:lnTo>
                    <a:lnTo>
                      <a:pt x="752" y="82"/>
                    </a:lnTo>
                    <a:lnTo>
                      <a:pt x="744" y="82"/>
                    </a:lnTo>
                    <a:lnTo>
                      <a:pt x="744" y="90"/>
                    </a:lnTo>
                    <a:lnTo>
                      <a:pt x="752" y="98"/>
                    </a:lnTo>
                    <a:lnTo>
                      <a:pt x="752" y="90"/>
                    </a:lnTo>
                    <a:lnTo>
                      <a:pt x="760" y="90"/>
                    </a:lnTo>
                    <a:lnTo>
                      <a:pt x="768" y="90"/>
                    </a:lnTo>
                    <a:lnTo>
                      <a:pt x="760" y="82"/>
                    </a:lnTo>
                    <a:lnTo>
                      <a:pt x="768" y="73"/>
                    </a:lnTo>
                    <a:lnTo>
                      <a:pt x="776" y="73"/>
                    </a:lnTo>
                    <a:lnTo>
                      <a:pt x="793" y="65"/>
                    </a:lnTo>
                    <a:lnTo>
                      <a:pt x="801" y="65"/>
                    </a:lnTo>
                    <a:lnTo>
                      <a:pt x="809" y="65"/>
                    </a:lnTo>
                    <a:lnTo>
                      <a:pt x="817" y="65"/>
                    </a:lnTo>
                    <a:lnTo>
                      <a:pt x="825" y="65"/>
                    </a:lnTo>
                    <a:lnTo>
                      <a:pt x="833" y="65"/>
                    </a:lnTo>
                    <a:lnTo>
                      <a:pt x="842" y="65"/>
                    </a:lnTo>
                    <a:lnTo>
                      <a:pt x="850" y="73"/>
                    </a:lnTo>
                    <a:lnTo>
                      <a:pt x="858" y="73"/>
                    </a:lnTo>
                    <a:lnTo>
                      <a:pt x="866" y="73"/>
                    </a:lnTo>
                    <a:lnTo>
                      <a:pt x="874" y="73"/>
                    </a:lnTo>
                    <a:lnTo>
                      <a:pt x="882" y="73"/>
                    </a:lnTo>
                    <a:lnTo>
                      <a:pt x="891" y="73"/>
                    </a:lnTo>
                    <a:lnTo>
                      <a:pt x="907" y="73"/>
                    </a:lnTo>
                    <a:lnTo>
                      <a:pt x="915" y="73"/>
                    </a:lnTo>
                    <a:lnTo>
                      <a:pt x="931" y="73"/>
                    </a:lnTo>
                    <a:lnTo>
                      <a:pt x="940" y="73"/>
                    </a:lnTo>
                    <a:lnTo>
                      <a:pt x="948" y="73"/>
                    </a:lnTo>
                    <a:lnTo>
                      <a:pt x="956" y="73"/>
                    </a:lnTo>
                    <a:lnTo>
                      <a:pt x="964" y="73"/>
                    </a:lnTo>
                    <a:lnTo>
                      <a:pt x="956" y="65"/>
                    </a:lnTo>
                    <a:lnTo>
                      <a:pt x="948" y="65"/>
                    </a:lnTo>
                    <a:lnTo>
                      <a:pt x="940" y="65"/>
                    </a:lnTo>
                    <a:lnTo>
                      <a:pt x="948" y="65"/>
                    </a:lnTo>
                    <a:lnTo>
                      <a:pt x="956" y="65"/>
                    </a:lnTo>
                    <a:lnTo>
                      <a:pt x="964" y="65"/>
                    </a:lnTo>
                    <a:lnTo>
                      <a:pt x="972" y="65"/>
                    </a:lnTo>
                    <a:lnTo>
                      <a:pt x="980" y="65"/>
                    </a:lnTo>
                    <a:lnTo>
                      <a:pt x="980" y="73"/>
                    </a:lnTo>
                    <a:lnTo>
                      <a:pt x="972" y="73"/>
                    </a:lnTo>
                    <a:lnTo>
                      <a:pt x="972" y="82"/>
                    </a:lnTo>
                    <a:lnTo>
                      <a:pt x="980" y="82"/>
                    </a:lnTo>
                    <a:lnTo>
                      <a:pt x="989" y="90"/>
                    </a:lnTo>
                    <a:lnTo>
                      <a:pt x="989" y="82"/>
                    </a:lnTo>
                    <a:lnTo>
                      <a:pt x="989" y="73"/>
                    </a:lnTo>
                    <a:lnTo>
                      <a:pt x="997" y="65"/>
                    </a:lnTo>
                    <a:lnTo>
                      <a:pt x="1005" y="65"/>
                    </a:lnTo>
                    <a:lnTo>
                      <a:pt x="1021" y="57"/>
                    </a:lnTo>
                    <a:lnTo>
                      <a:pt x="1029" y="57"/>
                    </a:lnTo>
                    <a:lnTo>
                      <a:pt x="1029" y="49"/>
                    </a:lnTo>
                    <a:lnTo>
                      <a:pt x="1021" y="57"/>
                    </a:lnTo>
                    <a:lnTo>
                      <a:pt x="1013" y="49"/>
                    </a:lnTo>
                    <a:lnTo>
                      <a:pt x="1021" y="49"/>
                    </a:lnTo>
                    <a:lnTo>
                      <a:pt x="1029" y="49"/>
                    </a:lnTo>
                    <a:lnTo>
                      <a:pt x="1038" y="49"/>
                    </a:lnTo>
                    <a:lnTo>
                      <a:pt x="1038" y="41"/>
                    </a:lnTo>
                    <a:lnTo>
                      <a:pt x="1029" y="41"/>
                    </a:lnTo>
                    <a:lnTo>
                      <a:pt x="1021" y="41"/>
                    </a:lnTo>
                    <a:lnTo>
                      <a:pt x="1013" y="41"/>
                    </a:lnTo>
                    <a:lnTo>
                      <a:pt x="1005" y="41"/>
                    </a:lnTo>
                    <a:lnTo>
                      <a:pt x="997" y="33"/>
                    </a:lnTo>
                    <a:lnTo>
                      <a:pt x="989" y="33"/>
                    </a:lnTo>
                    <a:lnTo>
                      <a:pt x="980" y="33"/>
                    </a:lnTo>
                    <a:lnTo>
                      <a:pt x="989" y="24"/>
                    </a:lnTo>
                    <a:lnTo>
                      <a:pt x="997" y="24"/>
                    </a:lnTo>
                    <a:lnTo>
                      <a:pt x="989" y="24"/>
                    </a:lnTo>
                    <a:lnTo>
                      <a:pt x="980" y="16"/>
                    </a:lnTo>
                    <a:lnTo>
                      <a:pt x="989" y="16"/>
                    </a:lnTo>
                    <a:lnTo>
                      <a:pt x="997" y="8"/>
                    </a:lnTo>
                    <a:lnTo>
                      <a:pt x="1005" y="16"/>
                    </a:lnTo>
                    <a:lnTo>
                      <a:pt x="1005" y="8"/>
                    </a:lnTo>
                    <a:lnTo>
                      <a:pt x="1013" y="0"/>
                    </a:lnTo>
                    <a:lnTo>
                      <a:pt x="1021" y="0"/>
                    </a:lnTo>
                    <a:lnTo>
                      <a:pt x="1029" y="0"/>
                    </a:lnTo>
                    <a:lnTo>
                      <a:pt x="1029" y="8"/>
                    </a:lnTo>
                    <a:lnTo>
                      <a:pt x="1038" y="8"/>
                    </a:lnTo>
                    <a:lnTo>
                      <a:pt x="1046" y="8"/>
                    </a:lnTo>
                    <a:lnTo>
                      <a:pt x="1046" y="16"/>
                    </a:lnTo>
                    <a:lnTo>
                      <a:pt x="1054" y="24"/>
                    </a:lnTo>
                    <a:lnTo>
                      <a:pt x="1062" y="33"/>
                    </a:lnTo>
                    <a:lnTo>
                      <a:pt x="1054" y="33"/>
                    </a:lnTo>
                    <a:lnTo>
                      <a:pt x="1046" y="41"/>
                    </a:lnTo>
                    <a:lnTo>
                      <a:pt x="1054" y="41"/>
                    </a:lnTo>
                    <a:lnTo>
                      <a:pt x="1062" y="41"/>
                    </a:lnTo>
                    <a:lnTo>
                      <a:pt x="1070" y="41"/>
                    </a:lnTo>
                    <a:lnTo>
                      <a:pt x="1087" y="41"/>
                    </a:lnTo>
                    <a:lnTo>
                      <a:pt x="1078" y="49"/>
                    </a:lnTo>
                    <a:lnTo>
                      <a:pt x="1087" y="49"/>
                    </a:lnTo>
                    <a:lnTo>
                      <a:pt x="1087" y="57"/>
                    </a:lnTo>
                    <a:lnTo>
                      <a:pt x="1087" y="65"/>
                    </a:lnTo>
                    <a:lnTo>
                      <a:pt x="1095" y="65"/>
                    </a:lnTo>
                    <a:lnTo>
                      <a:pt x="1095" y="57"/>
                    </a:lnTo>
                    <a:lnTo>
                      <a:pt x="1103" y="49"/>
                    </a:lnTo>
                    <a:lnTo>
                      <a:pt x="1111" y="49"/>
                    </a:lnTo>
                    <a:lnTo>
                      <a:pt x="1119" y="49"/>
                    </a:lnTo>
                    <a:lnTo>
                      <a:pt x="1127" y="57"/>
                    </a:lnTo>
                    <a:lnTo>
                      <a:pt x="1136" y="57"/>
                    </a:lnTo>
                    <a:lnTo>
                      <a:pt x="1136" y="65"/>
                    </a:lnTo>
                    <a:lnTo>
                      <a:pt x="1127" y="65"/>
                    </a:lnTo>
                    <a:lnTo>
                      <a:pt x="1119" y="65"/>
                    </a:lnTo>
                    <a:lnTo>
                      <a:pt x="1127" y="73"/>
                    </a:lnTo>
                    <a:lnTo>
                      <a:pt x="1136" y="82"/>
                    </a:lnTo>
                    <a:lnTo>
                      <a:pt x="1144" y="82"/>
                    </a:lnTo>
                    <a:lnTo>
                      <a:pt x="1152" y="82"/>
                    </a:lnTo>
                    <a:lnTo>
                      <a:pt x="1160" y="82"/>
                    </a:lnTo>
                    <a:lnTo>
                      <a:pt x="1160" y="73"/>
                    </a:lnTo>
                    <a:lnTo>
                      <a:pt x="1168" y="73"/>
                    </a:lnTo>
                    <a:lnTo>
                      <a:pt x="1168" y="65"/>
                    </a:lnTo>
                    <a:lnTo>
                      <a:pt x="1176" y="57"/>
                    </a:lnTo>
                    <a:lnTo>
                      <a:pt x="1185" y="57"/>
                    </a:lnTo>
                    <a:lnTo>
                      <a:pt x="1193" y="57"/>
                    </a:lnTo>
                    <a:lnTo>
                      <a:pt x="1193" y="49"/>
                    </a:lnTo>
                    <a:lnTo>
                      <a:pt x="1185" y="49"/>
                    </a:lnTo>
                    <a:lnTo>
                      <a:pt x="1176" y="49"/>
                    </a:lnTo>
                    <a:lnTo>
                      <a:pt x="1168" y="41"/>
                    </a:lnTo>
                    <a:lnTo>
                      <a:pt x="1176" y="33"/>
                    </a:lnTo>
                    <a:lnTo>
                      <a:pt x="1185" y="41"/>
                    </a:lnTo>
                    <a:lnTo>
                      <a:pt x="1185" y="33"/>
                    </a:lnTo>
                    <a:lnTo>
                      <a:pt x="1193" y="33"/>
                    </a:lnTo>
                    <a:lnTo>
                      <a:pt x="1217" y="41"/>
                    </a:lnTo>
                    <a:lnTo>
                      <a:pt x="1234" y="49"/>
                    </a:lnTo>
                    <a:lnTo>
                      <a:pt x="1242" y="49"/>
                    </a:lnTo>
                    <a:lnTo>
                      <a:pt x="1250" y="57"/>
                    </a:lnTo>
                    <a:lnTo>
                      <a:pt x="1242" y="57"/>
                    </a:lnTo>
                    <a:lnTo>
                      <a:pt x="1234" y="57"/>
                    </a:lnTo>
                    <a:lnTo>
                      <a:pt x="1225" y="57"/>
                    </a:lnTo>
                    <a:lnTo>
                      <a:pt x="1234" y="65"/>
                    </a:lnTo>
                    <a:lnTo>
                      <a:pt x="1250" y="73"/>
                    </a:lnTo>
                    <a:lnTo>
                      <a:pt x="1258" y="82"/>
                    </a:lnTo>
                    <a:lnTo>
                      <a:pt x="1258" y="90"/>
                    </a:lnTo>
                    <a:lnTo>
                      <a:pt x="1250" y="90"/>
                    </a:lnTo>
                    <a:lnTo>
                      <a:pt x="1242" y="98"/>
                    </a:lnTo>
                    <a:lnTo>
                      <a:pt x="1234" y="98"/>
                    </a:lnTo>
                    <a:lnTo>
                      <a:pt x="1225" y="98"/>
                    </a:lnTo>
                    <a:lnTo>
                      <a:pt x="1201" y="90"/>
                    </a:lnTo>
                    <a:lnTo>
                      <a:pt x="1193" y="90"/>
                    </a:lnTo>
                    <a:lnTo>
                      <a:pt x="1201" y="90"/>
                    </a:lnTo>
                    <a:lnTo>
                      <a:pt x="1217" y="98"/>
                    </a:lnTo>
                    <a:lnTo>
                      <a:pt x="1209" y="106"/>
                    </a:lnTo>
                    <a:lnTo>
                      <a:pt x="1201" y="98"/>
                    </a:lnTo>
                    <a:lnTo>
                      <a:pt x="1193" y="106"/>
                    </a:lnTo>
                    <a:lnTo>
                      <a:pt x="1193" y="98"/>
                    </a:lnTo>
                    <a:lnTo>
                      <a:pt x="1185" y="98"/>
                    </a:lnTo>
                    <a:lnTo>
                      <a:pt x="1176" y="98"/>
                    </a:lnTo>
                    <a:lnTo>
                      <a:pt x="1160" y="98"/>
                    </a:lnTo>
                    <a:lnTo>
                      <a:pt x="1152" y="98"/>
                    </a:lnTo>
                    <a:lnTo>
                      <a:pt x="1160" y="98"/>
                    </a:lnTo>
                    <a:lnTo>
                      <a:pt x="1176" y="106"/>
                    </a:lnTo>
                    <a:lnTo>
                      <a:pt x="1168" y="106"/>
                    </a:lnTo>
                    <a:lnTo>
                      <a:pt x="1152" y="122"/>
                    </a:lnTo>
                    <a:lnTo>
                      <a:pt x="1144" y="122"/>
                    </a:lnTo>
                    <a:lnTo>
                      <a:pt x="1136" y="122"/>
                    </a:lnTo>
                    <a:lnTo>
                      <a:pt x="1127" y="122"/>
                    </a:lnTo>
                    <a:lnTo>
                      <a:pt x="1119" y="114"/>
                    </a:lnTo>
                    <a:lnTo>
                      <a:pt x="1111" y="114"/>
                    </a:lnTo>
                    <a:lnTo>
                      <a:pt x="1103" y="106"/>
                    </a:lnTo>
                    <a:lnTo>
                      <a:pt x="1095" y="106"/>
                    </a:lnTo>
                    <a:lnTo>
                      <a:pt x="1087" y="106"/>
                    </a:lnTo>
                    <a:lnTo>
                      <a:pt x="1078" y="106"/>
                    </a:lnTo>
                    <a:lnTo>
                      <a:pt x="1087" y="114"/>
                    </a:lnTo>
                    <a:lnTo>
                      <a:pt x="1103" y="114"/>
                    </a:lnTo>
                    <a:lnTo>
                      <a:pt x="1119" y="122"/>
                    </a:lnTo>
                    <a:lnTo>
                      <a:pt x="1127" y="122"/>
                    </a:lnTo>
                    <a:lnTo>
                      <a:pt x="1144" y="131"/>
                    </a:lnTo>
                    <a:lnTo>
                      <a:pt x="1152" y="131"/>
                    </a:lnTo>
                    <a:lnTo>
                      <a:pt x="1152" y="139"/>
                    </a:lnTo>
                    <a:lnTo>
                      <a:pt x="1136" y="147"/>
                    </a:lnTo>
                    <a:lnTo>
                      <a:pt x="1127" y="147"/>
                    </a:lnTo>
                    <a:lnTo>
                      <a:pt x="1119" y="147"/>
                    </a:lnTo>
                    <a:lnTo>
                      <a:pt x="1111" y="147"/>
                    </a:lnTo>
                    <a:lnTo>
                      <a:pt x="1103" y="147"/>
                    </a:lnTo>
                    <a:lnTo>
                      <a:pt x="1095" y="147"/>
                    </a:lnTo>
                    <a:lnTo>
                      <a:pt x="1095" y="155"/>
                    </a:lnTo>
                    <a:lnTo>
                      <a:pt x="1087" y="155"/>
                    </a:lnTo>
                    <a:lnTo>
                      <a:pt x="1078" y="155"/>
                    </a:lnTo>
                    <a:lnTo>
                      <a:pt x="1062" y="155"/>
                    </a:lnTo>
                    <a:lnTo>
                      <a:pt x="1054" y="155"/>
                    </a:lnTo>
                    <a:lnTo>
                      <a:pt x="1021" y="147"/>
                    </a:lnTo>
                    <a:lnTo>
                      <a:pt x="1046" y="155"/>
                    </a:lnTo>
                    <a:lnTo>
                      <a:pt x="1054" y="163"/>
                    </a:lnTo>
                    <a:lnTo>
                      <a:pt x="1070" y="163"/>
                    </a:lnTo>
                    <a:lnTo>
                      <a:pt x="1078" y="163"/>
                    </a:lnTo>
                    <a:lnTo>
                      <a:pt x="1078" y="171"/>
                    </a:lnTo>
                    <a:lnTo>
                      <a:pt x="1070" y="171"/>
                    </a:lnTo>
                    <a:lnTo>
                      <a:pt x="1062" y="171"/>
                    </a:lnTo>
                    <a:lnTo>
                      <a:pt x="1046" y="171"/>
                    </a:lnTo>
                    <a:lnTo>
                      <a:pt x="1038" y="180"/>
                    </a:lnTo>
                    <a:lnTo>
                      <a:pt x="1054" y="180"/>
                    </a:lnTo>
                    <a:lnTo>
                      <a:pt x="1046" y="188"/>
                    </a:lnTo>
                    <a:lnTo>
                      <a:pt x="1038" y="188"/>
                    </a:lnTo>
                    <a:lnTo>
                      <a:pt x="1021" y="196"/>
                    </a:lnTo>
                    <a:lnTo>
                      <a:pt x="1013" y="196"/>
                    </a:lnTo>
                    <a:lnTo>
                      <a:pt x="1013" y="204"/>
                    </a:lnTo>
                    <a:lnTo>
                      <a:pt x="1005" y="212"/>
                    </a:lnTo>
                    <a:lnTo>
                      <a:pt x="997" y="212"/>
                    </a:lnTo>
                    <a:lnTo>
                      <a:pt x="989" y="220"/>
                    </a:lnTo>
                    <a:lnTo>
                      <a:pt x="989" y="229"/>
                    </a:lnTo>
                    <a:lnTo>
                      <a:pt x="980" y="237"/>
                    </a:lnTo>
                    <a:lnTo>
                      <a:pt x="980" y="245"/>
                    </a:lnTo>
                    <a:lnTo>
                      <a:pt x="972" y="253"/>
                    </a:lnTo>
                    <a:lnTo>
                      <a:pt x="972" y="261"/>
                    </a:lnTo>
                    <a:lnTo>
                      <a:pt x="972" y="269"/>
                    </a:lnTo>
                    <a:lnTo>
                      <a:pt x="980" y="278"/>
                    </a:lnTo>
                    <a:lnTo>
                      <a:pt x="989" y="278"/>
                    </a:lnTo>
                    <a:lnTo>
                      <a:pt x="997" y="278"/>
                    </a:lnTo>
                    <a:lnTo>
                      <a:pt x="1005" y="278"/>
                    </a:lnTo>
                    <a:lnTo>
                      <a:pt x="1013" y="278"/>
                    </a:lnTo>
                    <a:lnTo>
                      <a:pt x="1021" y="286"/>
                    </a:lnTo>
                    <a:lnTo>
                      <a:pt x="1029" y="302"/>
                    </a:lnTo>
                    <a:lnTo>
                      <a:pt x="1029" y="310"/>
                    </a:lnTo>
                    <a:lnTo>
                      <a:pt x="1029" y="318"/>
                    </a:lnTo>
                    <a:lnTo>
                      <a:pt x="1038" y="318"/>
                    </a:lnTo>
                    <a:lnTo>
                      <a:pt x="1062" y="318"/>
                    </a:lnTo>
                    <a:lnTo>
                      <a:pt x="1070" y="318"/>
                    </a:lnTo>
                    <a:lnTo>
                      <a:pt x="1087" y="318"/>
                    </a:lnTo>
                    <a:lnTo>
                      <a:pt x="1103" y="318"/>
                    </a:lnTo>
                    <a:lnTo>
                      <a:pt x="1127" y="327"/>
                    </a:lnTo>
                    <a:lnTo>
                      <a:pt x="1152" y="335"/>
                    </a:lnTo>
                    <a:lnTo>
                      <a:pt x="1168" y="351"/>
                    </a:lnTo>
                    <a:lnTo>
                      <a:pt x="1209" y="359"/>
                    </a:lnTo>
                    <a:lnTo>
                      <a:pt x="1217" y="359"/>
                    </a:lnTo>
                    <a:lnTo>
                      <a:pt x="1234" y="367"/>
                    </a:lnTo>
                    <a:lnTo>
                      <a:pt x="1242" y="367"/>
                    </a:lnTo>
                    <a:lnTo>
                      <a:pt x="1250" y="367"/>
                    </a:lnTo>
                    <a:lnTo>
                      <a:pt x="1258" y="367"/>
                    </a:lnTo>
                    <a:lnTo>
                      <a:pt x="1266" y="367"/>
                    </a:lnTo>
                    <a:lnTo>
                      <a:pt x="1274" y="367"/>
                    </a:lnTo>
                    <a:lnTo>
                      <a:pt x="1291" y="367"/>
                    </a:lnTo>
                    <a:lnTo>
                      <a:pt x="1307" y="376"/>
                    </a:lnTo>
                    <a:lnTo>
                      <a:pt x="1315" y="376"/>
                    </a:lnTo>
                    <a:lnTo>
                      <a:pt x="1315" y="384"/>
                    </a:lnTo>
                    <a:lnTo>
                      <a:pt x="1315" y="392"/>
                    </a:lnTo>
                    <a:lnTo>
                      <a:pt x="1315" y="400"/>
                    </a:lnTo>
                    <a:lnTo>
                      <a:pt x="1323" y="400"/>
                    </a:lnTo>
                    <a:lnTo>
                      <a:pt x="1323" y="408"/>
                    </a:lnTo>
                    <a:lnTo>
                      <a:pt x="1323" y="425"/>
                    </a:lnTo>
                    <a:lnTo>
                      <a:pt x="1323" y="433"/>
                    </a:lnTo>
                    <a:lnTo>
                      <a:pt x="1332" y="441"/>
                    </a:lnTo>
                    <a:lnTo>
                      <a:pt x="1340" y="441"/>
                    </a:lnTo>
                    <a:lnTo>
                      <a:pt x="1340" y="449"/>
                    </a:lnTo>
                    <a:lnTo>
                      <a:pt x="1348" y="457"/>
                    </a:lnTo>
                    <a:lnTo>
                      <a:pt x="1356" y="457"/>
                    </a:lnTo>
                    <a:lnTo>
                      <a:pt x="1372" y="465"/>
                    </a:lnTo>
                    <a:lnTo>
                      <a:pt x="1381" y="474"/>
                    </a:lnTo>
                    <a:lnTo>
                      <a:pt x="1389" y="482"/>
                    </a:lnTo>
                    <a:lnTo>
                      <a:pt x="1397" y="482"/>
                    </a:lnTo>
                    <a:lnTo>
                      <a:pt x="1413" y="490"/>
                    </a:lnTo>
                    <a:lnTo>
                      <a:pt x="1430" y="498"/>
                    </a:lnTo>
                    <a:lnTo>
                      <a:pt x="1421" y="490"/>
                    </a:lnTo>
                    <a:lnTo>
                      <a:pt x="1413" y="490"/>
                    </a:lnTo>
                    <a:lnTo>
                      <a:pt x="1413" y="482"/>
                    </a:lnTo>
                    <a:lnTo>
                      <a:pt x="1421" y="474"/>
                    </a:lnTo>
                    <a:lnTo>
                      <a:pt x="1430" y="482"/>
                    </a:lnTo>
                    <a:lnTo>
                      <a:pt x="1438" y="482"/>
                    </a:lnTo>
                    <a:lnTo>
                      <a:pt x="1438" y="490"/>
                    </a:lnTo>
                    <a:lnTo>
                      <a:pt x="1438" y="482"/>
                    </a:lnTo>
                    <a:lnTo>
                      <a:pt x="1438" y="474"/>
                    </a:lnTo>
                    <a:lnTo>
                      <a:pt x="1438" y="465"/>
                    </a:lnTo>
                    <a:lnTo>
                      <a:pt x="1438" y="457"/>
                    </a:lnTo>
                    <a:lnTo>
                      <a:pt x="1438" y="449"/>
                    </a:lnTo>
                    <a:lnTo>
                      <a:pt x="1430" y="441"/>
                    </a:lnTo>
                    <a:lnTo>
                      <a:pt x="1421" y="433"/>
                    </a:lnTo>
                    <a:lnTo>
                      <a:pt x="1421" y="425"/>
                    </a:lnTo>
                    <a:lnTo>
                      <a:pt x="1421" y="416"/>
                    </a:lnTo>
                    <a:lnTo>
                      <a:pt x="1413" y="408"/>
                    </a:lnTo>
                    <a:lnTo>
                      <a:pt x="1421" y="408"/>
                    </a:lnTo>
                    <a:lnTo>
                      <a:pt x="1413" y="400"/>
                    </a:lnTo>
                    <a:lnTo>
                      <a:pt x="1405" y="400"/>
                    </a:lnTo>
                    <a:lnTo>
                      <a:pt x="1397" y="392"/>
                    </a:lnTo>
                    <a:lnTo>
                      <a:pt x="1389" y="384"/>
                    </a:lnTo>
                    <a:lnTo>
                      <a:pt x="1405" y="384"/>
                    </a:lnTo>
                    <a:lnTo>
                      <a:pt x="1413" y="376"/>
                    </a:lnTo>
                    <a:lnTo>
                      <a:pt x="1421" y="376"/>
                    </a:lnTo>
                    <a:lnTo>
                      <a:pt x="1446" y="359"/>
                    </a:lnTo>
                    <a:lnTo>
                      <a:pt x="1454" y="343"/>
                    </a:lnTo>
                    <a:lnTo>
                      <a:pt x="1462" y="343"/>
                    </a:lnTo>
                    <a:lnTo>
                      <a:pt x="1462" y="335"/>
                    </a:lnTo>
                    <a:lnTo>
                      <a:pt x="1462" y="327"/>
                    </a:lnTo>
                    <a:lnTo>
                      <a:pt x="1454" y="310"/>
                    </a:lnTo>
                    <a:lnTo>
                      <a:pt x="1446" y="302"/>
                    </a:lnTo>
                    <a:lnTo>
                      <a:pt x="1438" y="302"/>
                    </a:lnTo>
                    <a:lnTo>
                      <a:pt x="1430" y="294"/>
                    </a:lnTo>
                    <a:lnTo>
                      <a:pt x="1421" y="294"/>
                    </a:lnTo>
                    <a:lnTo>
                      <a:pt x="1405" y="286"/>
                    </a:lnTo>
                    <a:lnTo>
                      <a:pt x="1397" y="278"/>
                    </a:lnTo>
                    <a:lnTo>
                      <a:pt x="1389" y="278"/>
                    </a:lnTo>
                    <a:lnTo>
                      <a:pt x="1397" y="269"/>
                    </a:lnTo>
                    <a:lnTo>
                      <a:pt x="1397" y="261"/>
                    </a:lnTo>
                    <a:lnTo>
                      <a:pt x="1397" y="253"/>
                    </a:lnTo>
                    <a:lnTo>
                      <a:pt x="1405" y="253"/>
                    </a:lnTo>
                    <a:lnTo>
                      <a:pt x="1413" y="245"/>
                    </a:lnTo>
                    <a:lnTo>
                      <a:pt x="1405" y="245"/>
                    </a:lnTo>
                    <a:lnTo>
                      <a:pt x="1405" y="237"/>
                    </a:lnTo>
                    <a:lnTo>
                      <a:pt x="1397" y="237"/>
                    </a:lnTo>
                    <a:lnTo>
                      <a:pt x="1397" y="229"/>
                    </a:lnTo>
                    <a:lnTo>
                      <a:pt x="1381" y="220"/>
                    </a:lnTo>
                    <a:lnTo>
                      <a:pt x="1389" y="212"/>
                    </a:lnTo>
                    <a:lnTo>
                      <a:pt x="1389" y="204"/>
                    </a:lnTo>
                    <a:lnTo>
                      <a:pt x="1381" y="204"/>
                    </a:lnTo>
                    <a:lnTo>
                      <a:pt x="1372" y="204"/>
                    </a:lnTo>
                    <a:lnTo>
                      <a:pt x="1372" y="196"/>
                    </a:lnTo>
                    <a:lnTo>
                      <a:pt x="1372" y="188"/>
                    </a:lnTo>
                    <a:lnTo>
                      <a:pt x="1381" y="180"/>
                    </a:lnTo>
                    <a:lnTo>
                      <a:pt x="1389" y="180"/>
                    </a:lnTo>
                    <a:lnTo>
                      <a:pt x="1405" y="188"/>
                    </a:lnTo>
                    <a:lnTo>
                      <a:pt x="1421" y="188"/>
                    </a:lnTo>
                    <a:lnTo>
                      <a:pt x="1430" y="188"/>
                    </a:lnTo>
                    <a:lnTo>
                      <a:pt x="1446" y="188"/>
                    </a:lnTo>
                    <a:lnTo>
                      <a:pt x="1454" y="188"/>
                    </a:lnTo>
                    <a:lnTo>
                      <a:pt x="1462" y="188"/>
                    </a:lnTo>
                    <a:lnTo>
                      <a:pt x="1470" y="188"/>
                    </a:lnTo>
                    <a:lnTo>
                      <a:pt x="1479" y="188"/>
                    </a:lnTo>
                    <a:lnTo>
                      <a:pt x="1487" y="188"/>
                    </a:lnTo>
                    <a:lnTo>
                      <a:pt x="1495" y="196"/>
                    </a:lnTo>
                    <a:lnTo>
                      <a:pt x="1503" y="204"/>
                    </a:lnTo>
                    <a:lnTo>
                      <a:pt x="1519" y="204"/>
                    </a:lnTo>
                    <a:lnTo>
                      <a:pt x="1519" y="212"/>
                    </a:lnTo>
                    <a:lnTo>
                      <a:pt x="1544" y="220"/>
                    </a:lnTo>
                    <a:lnTo>
                      <a:pt x="1568" y="220"/>
                    </a:lnTo>
                    <a:lnTo>
                      <a:pt x="1577" y="220"/>
                    </a:lnTo>
                    <a:lnTo>
                      <a:pt x="1585" y="229"/>
                    </a:lnTo>
                    <a:lnTo>
                      <a:pt x="1577" y="229"/>
                    </a:lnTo>
                    <a:lnTo>
                      <a:pt x="1577" y="237"/>
                    </a:lnTo>
                    <a:lnTo>
                      <a:pt x="1593" y="253"/>
                    </a:lnTo>
                    <a:lnTo>
                      <a:pt x="1601" y="261"/>
                    </a:lnTo>
                    <a:lnTo>
                      <a:pt x="1609" y="261"/>
                    </a:lnTo>
                    <a:lnTo>
                      <a:pt x="1609" y="269"/>
                    </a:lnTo>
                    <a:lnTo>
                      <a:pt x="1601" y="269"/>
                    </a:lnTo>
                    <a:lnTo>
                      <a:pt x="1601" y="278"/>
                    </a:lnTo>
                    <a:lnTo>
                      <a:pt x="1609" y="278"/>
                    </a:lnTo>
                    <a:lnTo>
                      <a:pt x="1617" y="278"/>
                    </a:lnTo>
                    <a:lnTo>
                      <a:pt x="1617" y="269"/>
                    </a:lnTo>
                    <a:lnTo>
                      <a:pt x="1626" y="269"/>
                    </a:lnTo>
                    <a:lnTo>
                      <a:pt x="1634" y="269"/>
                    </a:lnTo>
                    <a:lnTo>
                      <a:pt x="1642" y="278"/>
                    </a:lnTo>
                    <a:lnTo>
                      <a:pt x="1650" y="278"/>
                    </a:lnTo>
                    <a:lnTo>
                      <a:pt x="1650" y="286"/>
                    </a:lnTo>
                    <a:lnTo>
                      <a:pt x="1658" y="286"/>
                    </a:lnTo>
                    <a:lnTo>
                      <a:pt x="1675" y="286"/>
                    </a:lnTo>
                    <a:lnTo>
                      <a:pt x="1683" y="286"/>
                    </a:lnTo>
                    <a:lnTo>
                      <a:pt x="1683" y="278"/>
                    </a:lnTo>
                    <a:lnTo>
                      <a:pt x="1683" y="269"/>
                    </a:lnTo>
                    <a:lnTo>
                      <a:pt x="1683" y="278"/>
                    </a:lnTo>
                    <a:lnTo>
                      <a:pt x="1699" y="286"/>
                    </a:lnTo>
                    <a:lnTo>
                      <a:pt x="1699" y="278"/>
                    </a:lnTo>
                    <a:lnTo>
                      <a:pt x="1691" y="269"/>
                    </a:lnTo>
                    <a:lnTo>
                      <a:pt x="1699" y="261"/>
                    </a:lnTo>
                    <a:lnTo>
                      <a:pt x="1691" y="253"/>
                    </a:lnTo>
                    <a:lnTo>
                      <a:pt x="1683" y="253"/>
                    </a:lnTo>
                    <a:lnTo>
                      <a:pt x="1691" y="245"/>
                    </a:lnTo>
                    <a:lnTo>
                      <a:pt x="1699" y="245"/>
                    </a:lnTo>
                    <a:lnTo>
                      <a:pt x="1699" y="237"/>
                    </a:lnTo>
                    <a:lnTo>
                      <a:pt x="1707" y="245"/>
                    </a:lnTo>
                    <a:lnTo>
                      <a:pt x="1715" y="245"/>
                    </a:lnTo>
                    <a:lnTo>
                      <a:pt x="1732" y="253"/>
                    </a:lnTo>
                    <a:lnTo>
                      <a:pt x="1740" y="261"/>
                    </a:lnTo>
                    <a:lnTo>
                      <a:pt x="1756" y="269"/>
                    </a:lnTo>
                    <a:lnTo>
                      <a:pt x="1764" y="278"/>
                    </a:lnTo>
                    <a:lnTo>
                      <a:pt x="1773" y="286"/>
                    </a:lnTo>
                    <a:lnTo>
                      <a:pt x="1781" y="294"/>
                    </a:lnTo>
                    <a:lnTo>
                      <a:pt x="1789" y="294"/>
                    </a:lnTo>
                    <a:lnTo>
                      <a:pt x="1805" y="294"/>
                    </a:lnTo>
                    <a:lnTo>
                      <a:pt x="1805" y="302"/>
                    </a:lnTo>
                    <a:lnTo>
                      <a:pt x="1813" y="302"/>
                    </a:lnTo>
                    <a:lnTo>
                      <a:pt x="1805" y="302"/>
                    </a:lnTo>
                    <a:lnTo>
                      <a:pt x="1805" y="310"/>
                    </a:lnTo>
                    <a:lnTo>
                      <a:pt x="1813" y="310"/>
                    </a:lnTo>
                    <a:lnTo>
                      <a:pt x="1822" y="318"/>
                    </a:lnTo>
                    <a:lnTo>
                      <a:pt x="1830" y="318"/>
                    </a:lnTo>
                    <a:lnTo>
                      <a:pt x="1838" y="318"/>
                    </a:lnTo>
                    <a:lnTo>
                      <a:pt x="1838" y="327"/>
                    </a:lnTo>
                    <a:lnTo>
                      <a:pt x="1830" y="327"/>
                    </a:lnTo>
                    <a:lnTo>
                      <a:pt x="1822" y="327"/>
                    </a:lnTo>
                    <a:lnTo>
                      <a:pt x="1813" y="327"/>
                    </a:lnTo>
                    <a:lnTo>
                      <a:pt x="1822" y="327"/>
                    </a:lnTo>
                    <a:lnTo>
                      <a:pt x="1830" y="335"/>
                    </a:lnTo>
                    <a:lnTo>
                      <a:pt x="1838" y="343"/>
                    </a:lnTo>
                    <a:lnTo>
                      <a:pt x="1846" y="343"/>
                    </a:lnTo>
                    <a:lnTo>
                      <a:pt x="1854" y="343"/>
                    </a:lnTo>
                    <a:lnTo>
                      <a:pt x="1871" y="351"/>
                    </a:lnTo>
                    <a:lnTo>
                      <a:pt x="1879" y="359"/>
                    </a:lnTo>
                    <a:lnTo>
                      <a:pt x="1887" y="359"/>
                    </a:lnTo>
                    <a:lnTo>
                      <a:pt x="1895" y="376"/>
                    </a:lnTo>
                    <a:lnTo>
                      <a:pt x="1903" y="376"/>
                    </a:lnTo>
                    <a:lnTo>
                      <a:pt x="1911" y="367"/>
                    </a:lnTo>
                    <a:lnTo>
                      <a:pt x="1920" y="376"/>
                    </a:lnTo>
                    <a:lnTo>
                      <a:pt x="1928" y="376"/>
                    </a:lnTo>
                    <a:lnTo>
                      <a:pt x="1944" y="384"/>
                    </a:lnTo>
                    <a:lnTo>
                      <a:pt x="1960" y="384"/>
                    </a:lnTo>
                    <a:lnTo>
                      <a:pt x="1977" y="384"/>
                    </a:lnTo>
                    <a:lnTo>
                      <a:pt x="1977" y="392"/>
                    </a:lnTo>
                    <a:lnTo>
                      <a:pt x="1969" y="392"/>
                    </a:lnTo>
                    <a:lnTo>
                      <a:pt x="1960" y="400"/>
                    </a:lnTo>
                    <a:lnTo>
                      <a:pt x="1952" y="400"/>
                    </a:lnTo>
                    <a:lnTo>
                      <a:pt x="1952" y="408"/>
                    </a:lnTo>
                    <a:lnTo>
                      <a:pt x="1944" y="408"/>
                    </a:lnTo>
                    <a:lnTo>
                      <a:pt x="1936" y="408"/>
                    </a:lnTo>
                    <a:lnTo>
                      <a:pt x="1928" y="408"/>
                    </a:lnTo>
                    <a:lnTo>
                      <a:pt x="1928" y="416"/>
                    </a:lnTo>
                    <a:lnTo>
                      <a:pt x="1936" y="416"/>
                    </a:lnTo>
                    <a:lnTo>
                      <a:pt x="1936" y="425"/>
                    </a:lnTo>
                    <a:lnTo>
                      <a:pt x="1944" y="416"/>
                    </a:lnTo>
                    <a:lnTo>
                      <a:pt x="1952" y="416"/>
                    </a:lnTo>
                    <a:lnTo>
                      <a:pt x="1960" y="416"/>
                    </a:lnTo>
                    <a:lnTo>
                      <a:pt x="1960" y="408"/>
                    </a:lnTo>
                    <a:lnTo>
                      <a:pt x="1977" y="400"/>
                    </a:lnTo>
                    <a:lnTo>
                      <a:pt x="1985" y="400"/>
                    </a:lnTo>
                    <a:lnTo>
                      <a:pt x="1993" y="400"/>
                    </a:lnTo>
                    <a:lnTo>
                      <a:pt x="2001" y="408"/>
                    </a:lnTo>
                    <a:lnTo>
                      <a:pt x="2001" y="416"/>
                    </a:lnTo>
                    <a:lnTo>
                      <a:pt x="2009" y="416"/>
                    </a:lnTo>
                    <a:lnTo>
                      <a:pt x="2018" y="416"/>
                    </a:lnTo>
                    <a:lnTo>
                      <a:pt x="2026" y="416"/>
                    </a:lnTo>
                    <a:lnTo>
                      <a:pt x="2042" y="425"/>
                    </a:lnTo>
                    <a:lnTo>
                      <a:pt x="2050" y="425"/>
                    </a:lnTo>
                    <a:lnTo>
                      <a:pt x="2050" y="433"/>
                    </a:lnTo>
                    <a:lnTo>
                      <a:pt x="2050" y="441"/>
                    </a:lnTo>
                    <a:lnTo>
                      <a:pt x="2050" y="449"/>
                    </a:lnTo>
                    <a:lnTo>
                      <a:pt x="2075" y="457"/>
                    </a:lnTo>
                    <a:lnTo>
                      <a:pt x="2075" y="465"/>
                    </a:lnTo>
                    <a:lnTo>
                      <a:pt x="2067" y="465"/>
                    </a:lnTo>
                    <a:lnTo>
                      <a:pt x="2058" y="474"/>
                    </a:lnTo>
                    <a:lnTo>
                      <a:pt x="2058" y="482"/>
                    </a:lnTo>
                    <a:lnTo>
                      <a:pt x="2042" y="482"/>
                    </a:lnTo>
                    <a:lnTo>
                      <a:pt x="2034" y="482"/>
                    </a:lnTo>
                    <a:lnTo>
                      <a:pt x="2018" y="482"/>
                    </a:lnTo>
                    <a:lnTo>
                      <a:pt x="2018" y="490"/>
                    </a:lnTo>
                    <a:lnTo>
                      <a:pt x="2009" y="498"/>
                    </a:lnTo>
                    <a:lnTo>
                      <a:pt x="2009" y="506"/>
                    </a:lnTo>
                    <a:lnTo>
                      <a:pt x="2001" y="506"/>
                    </a:lnTo>
                    <a:lnTo>
                      <a:pt x="1993" y="514"/>
                    </a:lnTo>
                    <a:lnTo>
                      <a:pt x="1977" y="514"/>
                    </a:lnTo>
                    <a:lnTo>
                      <a:pt x="1952" y="514"/>
                    </a:lnTo>
                    <a:lnTo>
                      <a:pt x="1936" y="514"/>
                    </a:lnTo>
                    <a:lnTo>
                      <a:pt x="1911" y="514"/>
                    </a:lnTo>
                    <a:lnTo>
                      <a:pt x="1903" y="514"/>
                    </a:lnTo>
                    <a:lnTo>
                      <a:pt x="1895" y="514"/>
                    </a:lnTo>
                    <a:lnTo>
                      <a:pt x="1879" y="514"/>
                    </a:lnTo>
                    <a:lnTo>
                      <a:pt x="1854" y="514"/>
                    </a:lnTo>
                    <a:lnTo>
                      <a:pt x="1846" y="514"/>
                    </a:lnTo>
                    <a:lnTo>
                      <a:pt x="1822" y="514"/>
                    </a:lnTo>
                    <a:lnTo>
                      <a:pt x="1813" y="523"/>
                    </a:lnTo>
                    <a:lnTo>
                      <a:pt x="1805" y="531"/>
                    </a:lnTo>
                    <a:lnTo>
                      <a:pt x="1805" y="539"/>
                    </a:lnTo>
                    <a:lnTo>
                      <a:pt x="1805" y="547"/>
                    </a:lnTo>
                    <a:lnTo>
                      <a:pt x="1797" y="547"/>
                    </a:lnTo>
                    <a:lnTo>
                      <a:pt x="1789" y="547"/>
                    </a:lnTo>
                    <a:lnTo>
                      <a:pt x="1781" y="547"/>
                    </a:lnTo>
                    <a:lnTo>
                      <a:pt x="1764" y="555"/>
                    </a:lnTo>
                    <a:lnTo>
                      <a:pt x="1764" y="563"/>
                    </a:lnTo>
                    <a:lnTo>
                      <a:pt x="1756" y="572"/>
                    </a:lnTo>
                    <a:lnTo>
                      <a:pt x="1748" y="580"/>
                    </a:lnTo>
                    <a:lnTo>
                      <a:pt x="1748" y="588"/>
                    </a:lnTo>
                    <a:lnTo>
                      <a:pt x="1740" y="596"/>
                    </a:lnTo>
                    <a:lnTo>
                      <a:pt x="1740" y="604"/>
                    </a:lnTo>
                    <a:lnTo>
                      <a:pt x="1732" y="612"/>
                    </a:lnTo>
                    <a:lnTo>
                      <a:pt x="1732" y="621"/>
                    </a:lnTo>
                    <a:lnTo>
                      <a:pt x="1724" y="637"/>
                    </a:lnTo>
                    <a:lnTo>
                      <a:pt x="1732" y="621"/>
                    </a:lnTo>
                    <a:lnTo>
                      <a:pt x="1740" y="621"/>
                    </a:lnTo>
                    <a:lnTo>
                      <a:pt x="1748" y="612"/>
                    </a:lnTo>
                    <a:lnTo>
                      <a:pt x="1756" y="596"/>
                    </a:lnTo>
                    <a:lnTo>
                      <a:pt x="1764" y="588"/>
                    </a:lnTo>
                    <a:lnTo>
                      <a:pt x="1789" y="572"/>
                    </a:lnTo>
                    <a:lnTo>
                      <a:pt x="1805" y="563"/>
                    </a:lnTo>
                    <a:lnTo>
                      <a:pt x="1822" y="555"/>
                    </a:lnTo>
                    <a:lnTo>
                      <a:pt x="1838" y="555"/>
                    </a:lnTo>
                    <a:lnTo>
                      <a:pt x="1846" y="555"/>
                    </a:lnTo>
                    <a:lnTo>
                      <a:pt x="1871" y="547"/>
                    </a:lnTo>
                    <a:lnTo>
                      <a:pt x="1879" y="547"/>
                    </a:lnTo>
                    <a:lnTo>
                      <a:pt x="1895" y="555"/>
                    </a:lnTo>
                    <a:lnTo>
                      <a:pt x="1903" y="563"/>
                    </a:lnTo>
                    <a:lnTo>
                      <a:pt x="1911" y="572"/>
                    </a:lnTo>
                    <a:lnTo>
                      <a:pt x="1895" y="580"/>
                    </a:lnTo>
                    <a:lnTo>
                      <a:pt x="1887" y="588"/>
                    </a:lnTo>
                    <a:lnTo>
                      <a:pt x="1879" y="588"/>
                    </a:lnTo>
                    <a:lnTo>
                      <a:pt x="1871" y="580"/>
                    </a:lnTo>
                    <a:lnTo>
                      <a:pt x="1862" y="588"/>
                    </a:lnTo>
                    <a:lnTo>
                      <a:pt x="1854" y="588"/>
                    </a:lnTo>
                    <a:lnTo>
                      <a:pt x="1871" y="588"/>
                    </a:lnTo>
                    <a:lnTo>
                      <a:pt x="1879" y="596"/>
                    </a:lnTo>
                    <a:lnTo>
                      <a:pt x="1879" y="604"/>
                    </a:lnTo>
                    <a:lnTo>
                      <a:pt x="1887" y="604"/>
                    </a:lnTo>
                    <a:lnTo>
                      <a:pt x="1895" y="596"/>
                    </a:lnTo>
                    <a:lnTo>
                      <a:pt x="1903" y="596"/>
                    </a:lnTo>
                    <a:lnTo>
                      <a:pt x="1911" y="596"/>
                    </a:lnTo>
                    <a:lnTo>
                      <a:pt x="1903" y="604"/>
                    </a:lnTo>
                    <a:lnTo>
                      <a:pt x="1911" y="612"/>
                    </a:lnTo>
                    <a:lnTo>
                      <a:pt x="1903" y="612"/>
                    </a:lnTo>
                    <a:lnTo>
                      <a:pt x="1911" y="612"/>
                    </a:lnTo>
                    <a:lnTo>
                      <a:pt x="1895" y="621"/>
                    </a:lnTo>
                    <a:lnTo>
                      <a:pt x="1911" y="621"/>
                    </a:lnTo>
                    <a:lnTo>
                      <a:pt x="1920" y="621"/>
                    </a:lnTo>
                    <a:lnTo>
                      <a:pt x="1920" y="629"/>
                    </a:lnTo>
                    <a:lnTo>
                      <a:pt x="1920" y="637"/>
                    </a:lnTo>
                    <a:lnTo>
                      <a:pt x="1920" y="629"/>
                    </a:lnTo>
                    <a:lnTo>
                      <a:pt x="1928" y="637"/>
                    </a:lnTo>
                    <a:lnTo>
                      <a:pt x="1936" y="645"/>
                    </a:lnTo>
                    <a:lnTo>
                      <a:pt x="1952" y="653"/>
                    </a:lnTo>
                    <a:lnTo>
                      <a:pt x="1960" y="653"/>
                    </a:lnTo>
                    <a:lnTo>
                      <a:pt x="1952" y="653"/>
                    </a:lnTo>
                    <a:lnTo>
                      <a:pt x="1960" y="662"/>
                    </a:lnTo>
                    <a:lnTo>
                      <a:pt x="1969" y="662"/>
                    </a:lnTo>
                    <a:lnTo>
                      <a:pt x="1977" y="662"/>
                    </a:lnTo>
                    <a:lnTo>
                      <a:pt x="1985" y="662"/>
                    </a:lnTo>
                    <a:lnTo>
                      <a:pt x="1993" y="662"/>
                    </a:lnTo>
                    <a:lnTo>
                      <a:pt x="1985" y="662"/>
                    </a:lnTo>
                    <a:lnTo>
                      <a:pt x="2001" y="662"/>
                    </a:lnTo>
                    <a:lnTo>
                      <a:pt x="2001" y="670"/>
                    </a:lnTo>
                    <a:lnTo>
                      <a:pt x="2009" y="670"/>
                    </a:lnTo>
                    <a:lnTo>
                      <a:pt x="2018" y="662"/>
                    </a:lnTo>
                    <a:lnTo>
                      <a:pt x="2026" y="662"/>
                    </a:lnTo>
                    <a:lnTo>
                      <a:pt x="2026" y="670"/>
                    </a:lnTo>
                    <a:lnTo>
                      <a:pt x="2034" y="670"/>
                    </a:lnTo>
                    <a:lnTo>
                      <a:pt x="2042" y="670"/>
                    </a:lnTo>
                    <a:lnTo>
                      <a:pt x="2050" y="670"/>
                    </a:lnTo>
                    <a:lnTo>
                      <a:pt x="2042" y="678"/>
                    </a:lnTo>
                    <a:lnTo>
                      <a:pt x="2050" y="678"/>
                    </a:lnTo>
                    <a:lnTo>
                      <a:pt x="2058" y="678"/>
                    </a:lnTo>
                    <a:lnTo>
                      <a:pt x="2067" y="686"/>
                    </a:lnTo>
                    <a:lnTo>
                      <a:pt x="2058" y="686"/>
                    </a:lnTo>
                    <a:lnTo>
                      <a:pt x="2050" y="686"/>
                    </a:lnTo>
                    <a:lnTo>
                      <a:pt x="2042" y="686"/>
                    </a:lnTo>
                    <a:lnTo>
                      <a:pt x="2034" y="694"/>
                    </a:lnTo>
                    <a:lnTo>
                      <a:pt x="2026" y="694"/>
                    </a:lnTo>
                    <a:lnTo>
                      <a:pt x="2018" y="702"/>
                    </a:lnTo>
                    <a:lnTo>
                      <a:pt x="2009" y="702"/>
                    </a:lnTo>
                    <a:lnTo>
                      <a:pt x="2001" y="702"/>
                    </a:lnTo>
                    <a:lnTo>
                      <a:pt x="1993" y="711"/>
                    </a:lnTo>
                    <a:lnTo>
                      <a:pt x="1985" y="711"/>
                    </a:lnTo>
                    <a:lnTo>
                      <a:pt x="1985" y="702"/>
                    </a:lnTo>
                    <a:lnTo>
                      <a:pt x="1985" y="711"/>
                    </a:lnTo>
                    <a:lnTo>
                      <a:pt x="1977" y="711"/>
                    </a:lnTo>
                    <a:lnTo>
                      <a:pt x="1977" y="702"/>
                    </a:lnTo>
                    <a:lnTo>
                      <a:pt x="1969" y="702"/>
                    </a:lnTo>
                    <a:lnTo>
                      <a:pt x="1977" y="711"/>
                    </a:lnTo>
                    <a:lnTo>
                      <a:pt x="1969" y="711"/>
                    </a:lnTo>
                    <a:lnTo>
                      <a:pt x="1977" y="711"/>
                    </a:lnTo>
                    <a:lnTo>
                      <a:pt x="1977" y="719"/>
                    </a:lnTo>
                    <a:lnTo>
                      <a:pt x="1969" y="727"/>
                    </a:lnTo>
                    <a:lnTo>
                      <a:pt x="1960" y="727"/>
                    </a:lnTo>
                    <a:lnTo>
                      <a:pt x="1960" y="735"/>
                    </a:lnTo>
                    <a:lnTo>
                      <a:pt x="1960" y="727"/>
                    </a:lnTo>
                    <a:lnTo>
                      <a:pt x="1960" y="735"/>
                    </a:lnTo>
                    <a:lnTo>
                      <a:pt x="1952" y="735"/>
                    </a:lnTo>
                    <a:lnTo>
                      <a:pt x="1952" y="743"/>
                    </a:lnTo>
                    <a:lnTo>
                      <a:pt x="1944" y="743"/>
                    </a:lnTo>
                    <a:lnTo>
                      <a:pt x="1936" y="743"/>
                    </a:lnTo>
                    <a:lnTo>
                      <a:pt x="1928" y="735"/>
                    </a:lnTo>
                    <a:lnTo>
                      <a:pt x="1920" y="727"/>
                    </a:lnTo>
                    <a:lnTo>
                      <a:pt x="1920" y="711"/>
                    </a:lnTo>
                    <a:lnTo>
                      <a:pt x="1920" y="702"/>
                    </a:lnTo>
                    <a:lnTo>
                      <a:pt x="1920" y="711"/>
                    </a:lnTo>
                    <a:lnTo>
                      <a:pt x="1911" y="711"/>
                    </a:lnTo>
                    <a:lnTo>
                      <a:pt x="1920" y="702"/>
                    </a:lnTo>
                    <a:lnTo>
                      <a:pt x="1928" y="702"/>
                    </a:lnTo>
                    <a:lnTo>
                      <a:pt x="1920" y="702"/>
                    </a:lnTo>
                    <a:lnTo>
                      <a:pt x="1936" y="694"/>
                    </a:lnTo>
                    <a:lnTo>
                      <a:pt x="1944" y="686"/>
                    </a:lnTo>
                    <a:lnTo>
                      <a:pt x="1952" y="678"/>
                    </a:lnTo>
                    <a:lnTo>
                      <a:pt x="1960" y="678"/>
                    </a:lnTo>
                    <a:lnTo>
                      <a:pt x="1960" y="686"/>
                    </a:lnTo>
                    <a:lnTo>
                      <a:pt x="1969" y="694"/>
                    </a:lnTo>
                    <a:lnTo>
                      <a:pt x="1969" y="686"/>
                    </a:lnTo>
                    <a:lnTo>
                      <a:pt x="1977" y="678"/>
                    </a:lnTo>
                    <a:lnTo>
                      <a:pt x="1985" y="678"/>
                    </a:lnTo>
                    <a:lnTo>
                      <a:pt x="1977" y="678"/>
                    </a:lnTo>
                    <a:lnTo>
                      <a:pt x="1969" y="678"/>
                    </a:lnTo>
                    <a:lnTo>
                      <a:pt x="1960" y="678"/>
                    </a:lnTo>
                    <a:lnTo>
                      <a:pt x="1952" y="678"/>
                    </a:lnTo>
                    <a:lnTo>
                      <a:pt x="1944" y="678"/>
                    </a:lnTo>
                    <a:lnTo>
                      <a:pt x="1936" y="678"/>
                    </a:lnTo>
                    <a:lnTo>
                      <a:pt x="1952" y="670"/>
                    </a:lnTo>
                    <a:lnTo>
                      <a:pt x="1952" y="662"/>
                    </a:lnTo>
                    <a:lnTo>
                      <a:pt x="1944" y="662"/>
                    </a:lnTo>
                    <a:lnTo>
                      <a:pt x="1936" y="653"/>
                    </a:lnTo>
                    <a:lnTo>
                      <a:pt x="1944" y="662"/>
                    </a:lnTo>
                    <a:lnTo>
                      <a:pt x="1944" y="670"/>
                    </a:lnTo>
                    <a:lnTo>
                      <a:pt x="1936" y="670"/>
                    </a:lnTo>
                    <a:lnTo>
                      <a:pt x="1911" y="686"/>
                    </a:lnTo>
                    <a:lnTo>
                      <a:pt x="1903" y="678"/>
                    </a:lnTo>
                    <a:lnTo>
                      <a:pt x="1903" y="686"/>
                    </a:lnTo>
                    <a:lnTo>
                      <a:pt x="1895" y="686"/>
                    </a:lnTo>
                    <a:lnTo>
                      <a:pt x="1879" y="686"/>
                    </a:lnTo>
                    <a:lnTo>
                      <a:pt x="1871" y="686"/>
                    </a:lnTo>
                  </a:path>
                </a:pathLst>
              </a:custGeom>
              <a:solidFill>
                <a:srgbClr val="FF99CC"/>
              </a:solidFill>
              <a:ln w="12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813" name="Freeform 130"/>
              <p:cNvSpPr>
                <a:spLocks noChangeArrowheads="1"/>
              </p:cNvSpPr>
              <p:nvPr/>
            </p:nvSpPr>
            <p:spPr bwMode="auto">
              <a:xfrm>
                <a:off x="2204" y="1538"/>
                <a:ext cx="303" cy="121"/>
              </a:xfrm>
              <a:custGeom>
                <a:avLst/>
                <a:gdLst>
                  <a:gd name="T0" fmla="*/ 111 w 823"/>
                  <a:gd name="T1" fmla="*/ 1 h 353"/>
                  <a:gd name="T2" fmla="*/ 106 w 823"/>
                  <a:gd name="T3" fmla="*/ 0 h 353"/>
                  <a:gd name="T4" fmla="*/ 94 w 823"/>
                  <a:gd name="T5" fmla="*/ 0 h 353"/>
                  <a:gd name="T6" fmla="*/ 86 w 823"/>
                  <a:gd name="T7" fmla="*/ 2 h 353"/>
                  <a:gd name="T8" fmla="*/ 77 w 823"/>
                  <a:gd name="T9" fmla="*/ 5 h 353"/>
                  <a:gd name="T10" fmla="*/ 69 w 823"/>
                  <a:gd name="T11" fmla="*/ 8 h 353"/>
                  <a:gd name="T12" fmla="*/ 65 w 823"/>
                  <a:gd name="T13" fmla="*/ 8 h 353"/>
                  <a:gd name="T14" fmla="*/ 59 w 823"/>
                  <a:gd name="T15" fmla="*/ 9 h 353"/>
                  <a:gd name="T16" fmla="*/ 56 w 823"/>
                  <a:gd name="T17" fmla="*/ 11 h 353"/>
                  <a:gd name="T18" fmla="*/ 60 w 823"/>
                  <a:gd name="T19" fmla="*/ 12 h 353"/>
                  <a:gd name="T20" fmla="*/ 53 w 823"/>
                  <a:gd name="T21" fmla="*/ 14 h 353"/>
                  <a:gd name="T22" fmla="*/ 49 w 823"/>
                  <a:gd name="T23" fmla="*/ 15 h 353"/>
                  <a:gd name="T24" fmla="*/ 45 w 823"/>
                  <a:gd name="T25" fmla="*/ 17 h 353"/>
                  <a:gd name="T26" fmla="*/ 40 w 823"/>
                  <a:gd name="T27" fmla="*/ 19 h 353"/>
                  <a:gd name="T28" fmla="*/ 36 w 823"/>
                  <a:gd name="T29" fmla="*/ 21 h 353"/>
                  <a:gd name="T30" fmla="*/ 32 w 823"/>
                  <a:gd name="T31" fmla="*/ 23 h 353"/>
                  <a:gd name="T32" fmla="*/ 31 w 823"/>
                  <a:gd name="T33" fmla="*/ 24 h 353"/>
                  <a:gd name="T34" fmla="*/ 28 w 823"/>
                  <a:gd name="T35" fmla="*/ 27 h 353"/>
                  <a:gd name="T36" fmla="*/ 27 w 823"/>
                  <a:gd name="T37" fmla="*/ 28 h 353"/>
                  <a:gd name="T38" fmla="*/ 33 w 823"/>
                  <a:gd name="T39" fmla="*/ 28 h 353"/>
                  <a:gd name="T40" fmla="*/ 26 w 823"/>
                  <a:gd name="T41" fmla="*/ 31 h 353"/>
                  <a:gd name="T42" fmla="*/ 21 w 823"/>
                  <a:gd name="T43" fmla="*/ 34 h 353"/>
                  <a:gd name="T44" fmla="*/ 17 w 823"/>
                  <a:gd name="T45" fmla="*/ 35 h 353"/>
                  <a:gd name="T46" fmla="*/ 12 w 823"/>
                  <a:gd name="T47" fmla="*/ 37 h 353"/>
                  <a:gd name="T48" fmla="*/ 7 w 823"/>
                  <a:gd name="T49" fmla="*/ 39 h 353"/>
                  <a:gd name="T50" fmla="*/ 1 w 823"/>
                  <a:gd name="T51" fmla="*/ 41 h 353"/>
                  <a:gd name="T52" fmla="*/ 16 w 823"/>
                  <a:gd name="T53" fmla="*/ 37 h 353"/>
                  <a:gd name="T54" fmla="*/ 22 w 823"/>
                  <a:gd name="T55" fmla="*/ 34 h 353"/>
                  <a:gd name="T56" fmla="*/ 31 w 823"/>
                  <a:gd name="T57" fmla="*/ 30 h 353"/>
                  <a:gd name="T58" fmla="*/ 36 w 823"/>
                  <a:gd name="T59" fmla="*/ 29 h 353"/>
                  <a:gd name="T60" fmla="*/ 43 w 823"/>
                  <a:gd name="T61" fmla="*/ 25 h 353"/>
                  <a:gd name="T62" fmla="*/ 48 w 823"/>
                  <a:gd name="T63" fmla="*/ 23 h 353"/>
                  <a:gd name="T64" fmla="*/ 52 w 823"/>
                  <a:gd name="T65" fmla="*/ 21 h 353"/>
                  <a:gd name="T66" fmla="*/ 55 w 823"/>
                  <a:gd name="T67" fmla="*/ 21 h 353"/>
                  <a:gd name="T68" fmla="*/ 53 w 823"/>
                  <a:gd name="T69" fmla="*/ 22 h 353"/>
                  <a:gd name="T70" fmla="*/ 48 w 823"/>
                  <a:gd name="T71" fmla="*/ 23 h 353"/>
                  <a:gd name="T72" fmla="*/ 44 w 823"/>
                  <a:gd name="T73" fmla="*/ 25 h 353"/>
                  <a:gd name="T74" fmla="*/ 44 w 823"/>
                  <a:gd name="T75" fmla="*/ 27 h 353"/>
                  <a:gd name="T76" fmla="*/ 48 w 823"/>
                  <a:gd name="T77" fmla="*/ 25 h 353"/>
                  <a:gd name="T78" fmla="*/ 52 w 823"/>
                  <a:gd name="T79" fmla="*/ 24 h 353"/>
                  <a:gd name="T80" fmla="*/ 56 w 823"/>
                  <a:gd name="T81" fmla="*/ 22 h 353"/>
                  <a:gd name="T82" fmla="*/ 58 w 823"/>
                  <a:gd name="T83" fmla="*/ 21 h 353"/>
                  <a:gd name="T84" fmla="*/ 60 w 823"/>
                  <a:gd name="T85" fmla="*/ 22 h 353"/>
                  <a:gd name="T86" fmla="*/ 59 w 823"/>
                  <a:gd name="T87" fmla="*/ 23 h 353"/>
                  <a:gd name="T88" fmla="*/ 62 w 823"/>
                  <a:gd name="T89" fmla="*/ 24 h 353"/>
                  <a:gd name="T90" fmla="*/ 67 w 823"/>
                  <a:gd name="T91" fmla="*/ 24 h 353"/>
                  <a:gd name="T92" fmla="*/ 71 w 823"/>
                  <a:gd name="T93" fmla="*/ 22 h 353"/>
                  <a:gd name="T94" fmla="*/ 76 w 823"/>
                  <a:gd name="T95" fmla="*/ 19 h 353"/>
                  <a:gd name="T96" fmla="*/ 86 w 823"/>
                  <a:gd name="T97" fmla="*/ 14 h 353"/>
                  <a:gd name="T98" fmla="*/ 96 w 823"/>
                  <a:gd name="T99" fmla="*/ 8 h 353"/>
                  <a:gd name="T100" fmla="*/ 102 w 823"/>
                  <a:gd name="T101" fmla="*/ 7 h 353"/>
                  <a:gd name="T102" fmla="*/ 109 w 823"/>
                  <a:gd name="T103" fmla="*/ 2 h 353"/>
                  <a:gd name="T104" fmla="*/ 111 w 823"/>
                  <a:gd name="T105" fmla="*/ 1 h 3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23" h="353">
                    <a:moveTo>
                      <a:pt x="819" y="7"/>
                    </a:moveTo>
                    <a:cubicBezTo>
                      <a:pt x="815" y="5"/>
                      <a:pt x="800" y="5"/>
                      <a:pt x="780" y="4"/>
                    </a:cubicBezTo>
                    <a:cubicBezTo>
                      <a:pt x="760" y="3"/>
                      <a:pt x="720" y="0"/>
                      <a:pt x="696" y="2"/>
                    </a:cubicBezTo>
                    <a:cubicBezTo>
                      <a:pt x="672" y="4"/>
                      <a:pt x="656" y="9"/>
                      <a:pt x="635" y="16"/>
                    </a:cubicBezTo>
                    <a:cubicBezTo>
                      <a:pt x="614" y="23"/>
                      <a:pt x="590" y="39"/>
                      <a:pt x="569" y="47"/>
                    </a:cubicBezTo>
                    <a:cubicBezTo>
                      <a:pt x="548" y="55"/>
                      <a:pt x="525" y="61"/>
                      <a:pt x="510" y="65"/>
                    </a:cubicBezTo>
                    <a:cubicBezTo>
                      <a:pt x="495" y="69"/>
                      <a:pt x="489" y="67"/>
                      <a:pt x="477" y="68"/>
                    </a:cubicBezTo>
                    <a:cubicBezTo>
                      <a:pt x="465" y="69"/>
                      <a:pt x="446" y="69"/>
                      <a:pt x="435" y="73"/>
                    </a:cubicBezTo>
                    <a:cubicBezTo>
                      <a:pt x="424" y="77"/>
                      <a:pt x="410" y="89"/>
                      <a:pt x="411" y="94"/>
                    </a:cubicBezTo>
                    <a:cubicBezTo>
                      <a:pt x="412" y="99"/>
                      <a:pt x="443" y="97"/>
                      <a:pt x="440" y="101"/>
                    </a:cubicBezTo>
                    <a:cubicBezTo>
                      <a:pt x="437" y="105"/>
                      <a:pt x="407" y="114"/>
                      <a:pt x="395" y="118"/>
                    </a:cubicBezTo>
                    <a:cubicBezTo>
                      <a:pt x="383" y="122"/>
                      <a:pt x="375" y="124"/>
                      <a:pt x="365" y="128"/>
                    </a:cubicBezTo>
                    <a:cubicBezTo>
                      <a:pt x="355" y="132"/>
                      <a:pt x="347" y="138"/>
                      <a:pt x="335" y="143"/>
                    </a:cubicBezTo>
                    <a:cubicBezTo>
                      <a:pt x="323" y="148"/>
                      <a:pt x="305" y="154"/>
                      <a:pt x="293" y="160"/>
                    </a:cubicBezTo>
                    <a:cubicBezTo>
                      <a:pt x="281" y="166"/>
                      <a:pt x="272" y="173"/>
                      <a:pt x="263" y="179"/>
                    </a:cubicBezTo>
                    <a:cubicBezTo>
                      <a:pt x="254" y="185"/>
                      <a:pt x="242" y="189"/>
                      <a:pt x="237" y="194"/>
                    </a:cubicBezTo>
                    <a:cubicBezTo>
                      <a:pt x="232" y="199"/>
                      <a:pt x="236" y="203"/>
                      <a:pt x="231" y="208"/>
                    </a:cubicBezTo>
                    <a:cubicBezTo>
                      <a:pt x="226" y="213"/>
                      <a:pt x="212" y="222"/>
                      <a:pt x="206" y="227"/>
                    </a:cubicBezTo>
                    <a:cubicBezTo>
                      <a:pt x="200" y="232"/>
                      <a:pt x="189" y="234"/>
                      <a:pt x="195" y="236"/>
                    </a:cubicBezTo>
                    <a:cubicBezTo>
                      <a:pt x="201" y="238"/>
                      <a:pt x="243" y="235"/>
                      <a:pt x="242" y="239"/>
                    </a:cubicBezTo>
                    <a:cubicBezTo>
                      <a:pt x="241" y="243"/>
                      <a:pt x="206" y="254"/>
                      <a:pt x="191" y="262"/>
                    </a:cubicBezTo>
                    <a:cubicBezTo>
                      <a:pt x="176" y="270"/>
                      <a:pt x="163" y="280"/>
                      <a:pt x="153" y="286"/>
                    </a:cubicBezTo>
                    <a:cubicBezTo>
                      <a:pt x="143" y="292"/>
                      <a:pt x="138" y="293"/>
                      <a:pt x="128" y="298"/>
                    </a:cubicBezTo>
                    <a:cubicBezTo>
                      <a:pt x="118" y="303"/>
                      <a:pt x="102" y="307"/>
                      <a:pt x="90" y="313"/>
                    </a:cubicBezTo>
                    <a:cubicBezTo>
                      <a:pt x="78" y="319"/>
                      <a:pt x="67" y="326"/>
                      <a:pt x="54" y="332"/>
                    </a:cubicBezTo>
                    <a:cubicBezTo>
                      <a:pt x="41" y="338"/>
                      <a:pt x="0" y="353"/>
                      <a:pt x="11" y="350"/>
                    </a:cubicBezTo>
                    <a:cubicBezTo>
                      <a:pt x="22" y="347"/>
                      <a:pt x="91" y="323"/>
                      <a:pt x="117" y="313"/>
                    </a:cubicBezTo>
                    <a:cubicBezTo>
                      <a:pt x="143" y="303"/>
                      <a:pt x="148" y="301"/>
                      <a:pt x="167" y="292"/>
                    </a:cubicBezTo>
                    <a:cubicBezTo>
                      <a:pt x="186" y="283"/>
                      <a:pt x="214" y="265"/>
                      <a:pt x="231" y="257"/>
                    </a:cubicBezTo>
                    <a:cubicBezTo>
                      <a:pt x="248" y="249"/>
                      <a:pt x="252" y="252"/>
                      <a:pt x="267" y="244"/>
                    </a:cubicBezTo>
                    <a:cubicBezTo>
                      <a:pt x="282" y="236"/>
                      <a:pt x="306" y="219"/>
                      <a:pt x="320" y="211"/>
                    </a:cubicBezTo>
                    <a:cubicBezTo>
                      <a:pt x="334" y="203"/>
                      <a:pt x="342" y="201"/>
                      <a:pt x="353" y="196"/>
                    </a:cubicBezTo>
                    <a:cubicBezTo>
                      <a:pt x="364" y="191"/>
                      <a:pt x="375" y="184"/>
                      <a:pt x="384" y="181"/>
                    </a:cubicBezTo>
                    <a:cubicBezTo>
                      <a:pt x="393" y="178"/>
                      <a:pt x="407" y="178"/>
                      <a:pt x="408" y="179"/>
                    </a:cubicBezTo>
                    <a:cubicBezTo>
                      <a:pt x="409" y="180"/>
                      <a:pt x="398" y="185"/>
                      <a:pt x="389" y="188"/>
                    </a:cubicBezTo>
                    <a:cubicBezTo>
                      <a:pt x="380" y="191"/>
                      <a:pt x="367" y="192"/>
                      <a:pt x="356" y="197"/>
                    </a:cubicBezTo>
                    <a:cubicBezTo>
                      <a:pt x="345" y="202"/>
                      <a:pt x="328" y="212"/>
                      <a:pt x="323" y="217"/>
                    </a:cubicBezTo>
                    <a:cubicBezTo>
                      <a:pt x="318" y="222"/>
                      <a:pt x="319" y="227"/>
                      <a:pt x="324" y="227"/>
                    </a:cubicBezTo>
                    <a:cubicBezTo>
                      <a:pt x="329" y="227"/>
                      <a:pt x="344" y="221"/>
                      <a:pt x="354" y="217"/>
                    </a:cubicBezTo>
                    <a:cubicBezTo>
                      <a:pt x="364" y="213"/>
                      <a:pt x="374" y="210"/>
                      <a:pt x="384" y="205"/>
                    </a:cubicBezTo>
                    <a:cubicBezTo>
                      <a:pt x="394" y="200"/>
                      <a:pt x="407" y="189"/>
                      <a:pt x="414" y="185"/>
                    </a:cubicBezTo>
                    <a:cubicBezTo>
                      <a:pt x="421" y="181"/>
                      <a:pt x="424" y="178"/>
                      <a:pt x="428" y="178"/>
                    </a:cubicBezTo>
                    <a:cubicBezTo>
                      <a:pt x="432" y="178"/>
                      <a:pt x="439" y="184"/>
                      <a:pt x="440" y="187"/>
                    </a:cubicBezTo>
                    <a:cubicBezTo>
                      <a:pt x="441" y="190"/>
                      <a:pt x="432" y="194"/>
                      <a:pt x="434" y="197"/>
                    </a:cubicBezTo>
                    <a:cubicBezTo>
                      <a:pt x="436" y="200"/>
                      <a:pt x="445" y="202"/>
                      <a:pt x="455" y="203"/>
                    </a:cubicBezTo>
                    <a:cubicBezTo>
                      <a:pt x="465" y="204"/>
                      <a:pt x="484" y="204"/>
                      <a:pt x="495" y="202"/>
                    </a:cubicBezTo>
                    <a:cubicBezTo>
                      <a:pt x="506" y="200"/>
                      <a:pt x="511" y="198"/>
                      <a:pt x="522" y="191"/>
                    </a:cubicBezTo>
                    <a:cubicBezTo>
                      <a:pt x="533" y="184"/>
                      <a:pt x="543" y="170"/>
                      <a:pt x="561" y="158"/>
                    </a:cubicBezTo>
                    <a:cubicBezTo>
                      <a:pt x="579" y="146"/>
                      <a:pt x="609" y="134"/>
                      <a:pt x="633" y="119"/>
                    </a:cubicBezTo>
                    <a:cubicBezTo>
                      <a:pt x="657" y="104"/>
                      <a:pt x="688" y="81"/>
                      <a:pt x="707" y="70"/>
                    </a:cubicBezTo>
                    <a:cubicBezTo>
                      <a:pt x="726" y="59"/>
                      <a:pt x="732" y="64"/>
                      <a:pt x="749" y="55"/>
                    </a:cubicBezTo>
                    <a:cubicBezTo>
                      <a:pt x="766" y="46"/>
                      <a:pt x="795" y="24"/>
                      <a:pt x="807" y="16"/>
                    </a:cubicBezTo>
                    <a:cubicBezTo>
                      <a:pt x="819" y="8"/>
                      <a:pt x="823" y="9"/>
                      <a:pt x="819" y="7"/>
                    </a:cubicBezTo>
                    <a:close/>
                  </a:path>
                </a:pathLst>
              </a:custGeom>
              <a:solidFill>
                <a:srgbClr val="009999"/>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8685" name="Oval 131"/>
            <p:cNvSpPr>
              <a:spLocks noChangeArrowheads="1"/>
            </p:cNvSpPr>
            <p:nvPr/>
          </p:nvSpPr>
          <p:spPr bwMode="auto">
            <a:xfrm>
              <a:off x="2458" y="1808"/>
              <a:ext cx="53" cy="49"/>
            </a:xfrm>
            <a:prstGeom prst="ellipse">
              <a:avLst/>
            </a:prstGeom>
            <a:solidFill>
              <a:srgbClr val="FF33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28686" name="Oval 132"/>
            <p:cNvSpPr>
              <a:spLocks noChangeArrowheads="1"/>
            </p:cNvSpPr>
            <p:nvPr/>
          </p:nvSpPr>
          <p:spPr bwMode="auto">
            <a:xfrm>
              <a:off x="3073" y="2973"/>
              <a:ext cx="53" cy="49"/>
            </a:xfrm>
            <a:prstGeom prst="ellipse">
              <a:avLst/>
            </a:prstGeom>
            <a:solidFill>
              <a:srgbClr val="FF33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grpSp>
      <p:pic>
        <p:nvPicPr>
          <p:cNvPr id="28677" name="Picture 133"/>
          <p:cNvPicPr>
            <a:picLocks noChangeAspect="1" noChangeArrowheads="1"/>
          </p:cNvPicPr>
          <p:nvPr/>
        </p:nvPicPr>
        <p:blipFill>
          <a:blip r:embed="rId3">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28678" name="Picture 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485900"/>
            <a:ext cx="2909888" cy="2487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9" name="Line 138"/>
          <p:cNvSpPr>
            <a:spLocks noChangeShapeType="1"/>
          </p:cNvSpPr>
          <p:nvPr/>
        </p:nvSpPr>
        <p:spPr bwMode="auto">
          <a:xfrm flipH="1">
            <a:off x="4930775" y="2832100"/>
            <a:ext cx="2595563" cy="1892300"/>
          </a:xfrm>
          <a:prstGeom prst="line">
            <a:avLst/>
          </a:prstGeom>
          <a:noFill/>
          <a:ln w="57240">
            <a:solidFill>
              <a:srgbClr val="FF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0" name="Text Box 139"/>
          <p:cNvSpPr txBox="1">
            <a:spLocks noChangeArrowheads="1"/>
          </p:cNvSpPr>
          <p:nvPr/>
        </p:nvSpPr>
        <p:spPr bwMode="auto">
          <a:xfrm>
            <a:off x="4284663" y="260350"/>
            <a:ext cx="489585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875"/>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L’Osservatorio Pierre Auger</a:t>
            </a:r>
          </a:p>
        </p:txBody>
      </p:sp>
      <p:sp>
        <p:nvSpPr>
          <p:cNvPr id="10380" name="Text Box 140"/>
          <p:cNvSpPr txBox="1">
            <a:spLocks noChangeArrowheads="1"/>
          </p:cNvSpPr>
          <p:nvPr/>
        </p:nvSpPr>
        <p:spPr bwMode="auto">
          <a:xfrm>
            <a:off x="6443663" y="4437063"/>
            <a:ext cx="2366962" cy="204152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1pPr>
            <a:lvl2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2pPr>
            <a:lvl3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3pPr>
            <a:lvl4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4pPr>
            <a:lvl5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5pPr>
            <a:lvl6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6pPr>
            <a:lvl7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7pPr>
            <a:lvl8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8pPr>
            <a:lvl9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9pPr>
          </a:lstStyle>
          <a:p>
            <a:pPr algn="ctr">
              <a:lnSpc>
                <a:spcPct val="100000"/>
              </a:lnSpc>
              <a:buClr>
                <a:srgbClr val="FF0000"/>
              </a:buClr>
              <a:buFont typeface="Comic Sans MS" panose="030F0702030302020204" pitchFamily="66" charset="0"/>
              <a:buNone/>
              <a:defRPr/>
            </a:pPr>
            <a:r>
              <a:rPr lang="en-GB" altLang="it-IT" sz="1600" b="1" smtClean="0">
                <a:solidFill>
                  <a:srgbClr val="FF0000"/>
                </a:solidFill>
                <a:effectLst>
                  <a:outerShdw blurRad="38100" dist="38100" dir="2700000" algn="tl">
                    <a:srgbClr val="C0C0C0"/>
                  </a:outerShdw>
                </a:effectLst>
                <a:latin typeface="Comic Sans MS" panose="030F0702030302020204" pitchFamily="66" charset="0"/>
              </a:rPr>
              <a:t>Southern hemisphere</a:t>
            </a:r>
          </a:p>
          <a:p>
            <a:pPr algn="ctr">
              <a:lnSpc>
                <a:spcPct val="100000"/>
              </a:lnSpc>
              <a:buFont typeface="Comic Sans MS" panose="030F0702030302020204" pitchFamily="66" charset="0"/>
              <a:buNone/>
              <a:defRPr/>
            </a:pPr>
            <a:r>
              <a:rPr lang="en-GB" altLang="it-IT" sz="1600" b="1" smtClean="0">
                <a:effectLst>
                  <a:outerShdw blurRad="38100" dist="38100" dir="2700000" algn="tl">
                    <a:srgbClr val="C0C0C0"/>
                  </a:outerShdw>
                </a:effectLst>
                <a:latin typeface="Comic Sans MS" panose="030F0702030302020204" pitchFamily="66" charset="0"/>
              </a:rPr>
              <a:t> Malargüe (Mendoza)</a:t>
            </a:r>
          </a:p>
          <a:p>
            <a:pPr algn="ctr">
              <a:lnSpc>
                <a:spcPct val="100000"/>
              </a:lnSpc>
              <a:buFont typeface="Comic Sans MS" panose="030F0702030302020204" pitchFamily="66" charset="0"/>
              <a:buNone/>
              <a:defRPr/>
            </a:pPr>
            <a:r>
              <a:rPr lang="en-GB" altLang="it-IT" sz="1600" b="1" smtClean="0">
                <a:effectLst>
                  <a:outerShdw blurRad="38100" dist="38100" dir="2700000" algn="tl">
                    <a:srgbClr val="C0C0C0"/>
                  </a:outerShdw>
                </a:effectLst>
                <a:latin typeface="Comic Sans MS" panose="030F0702030302020204" pitchFamily="66" charset="0"/>
              </a:rPr>
              <a:t>Argentina</a:t>
            </a:r>
          </a:p>
          <a:p>
            <a:pPr algn="ctr">
              <a:lnSpc>
                <a:spcPct val="100000"/>
              </a:lnSpc>
              <a:buFont typeface="Comic Sans MS" panose="030F0702030302020204" pitchFamily="66" charset="0"/>
              <a:buNone/>
              <a:defRPr/>
            </a:pPr>
            <a:endParaRPr lang="en-GB" altLang="it-IT" sz="1600" b="1" smtClean="0">
              <a:effectLst>
                <a:outerShdw blurRad="38100" dist="38100" dir="2700000" algn="tl">
                  <a:srgbClr val="C0C0C0"/>
                </a:outerShdw>
              </a:effectLst>
              <a:latin typeface="Comic Sans MS" panose="030F0702030302020204" pitchFamily="66" charset="0"/>
            </a:endParaRPr>
          </a:p>
          <a:p>
            <a:pPr algn="ctr" eaLnBrk="1" hangingPunct="1">
              <a:lnSpc>
                <a:spcPct val="100000"/>
              </a:lnSpc>
              <a:defRPr/>
            </a:pPr>
            <a:r>
              <a:rPr lang="en-GB" altLang="it-IT" sz="1600" b="1" smtClean="0"/>
              <a:t>35° S   latitude,  </a:t>
            </a:r>
          </a:p>
          <a:p>
            <a:pPr algn="ctr" eaLnBrk="1" hangingPunct="1">
              <a:lnSpc>
                <a:spcPct val="100000"/>
              </a:lnSpc>
              <a:defRPr/>
            </a:pPr>
            <a:r>
              <a:rPr lang="en-GB" altLang="it-IT" sz="1600" b="1" smtClean="0"/>
              <a:t>69° W  longitude</a:t>
            </a:r>
          </a:p>
          <a:p>
            <a:pPr algn="ctr" eaLnBrk="1" hangingPunct="1">
              <a:lnSpc>
                <a:spcPct val="100000"/>
              </a:lnSpc>
              <a:defRPr/>
            </a:pPr>
            <a:r>
              <a:rPr lang="en-GB" altLang="it-IT" sz="1600" b="1" smtClean="0"/>
              <a:t>Altitude ≈ 1.4 km</a:t>
            </a:r>
          </a:p>
        </p:txBody>
      </p:sp>
      <p:sp>
        <p:nvSpPr>
          <p:cNvPr id="28682" name="Text Box 142"/>
          <p:cNvSpPr txBox="1">
            <a:spLocks noChangeArrowheads="1"/>
          </p:cNvSpPr>
          <p:nvPr/>
        </p:nvSpPr>
        <p:spPr bwMode="auto">
          <a:xfrm>
            <a:off x="0" y="1268413"/>
            <a:ext cx="453707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gn="ctr" eaLnBrk="1" hangingPunct="1">
              <a:lnSpc>
                <a:spcPct val="100000"/>
              </a:lnSpc>
              <a:spcBef>
                <a:spcPct val="0"/>
              </a:spcBef>
              <a:buClr>
                <a:srgbClr val="0000FF"/>
              </a:buClr>
              <a:buFont typeface="Tahoma" panose="020B0604030504040204" pitchFamily="34" charset="0"/>
              <a:buNone/>
            </a:pPr>
            <a:r>
              <a:rPr lang="en-GB" altLang="it-IT" sz="2000" b="1">
                <a:solidFill>
                  <a:srgbClr val="0000FF"/>
                </a:solidFill>
                <a:latin typeface="Tahoma" panose="020B0604030504040204" pitchFamily="34" charset="0"/>
              </a:rPr>
              <a:t>Apparato di grandi dimensioni: </a:t>
            </a:r>
          </a:p>
          <a:p>
            <a:pPr algn="ctr" eaLnBrk="1" hangingPunct="1">
              <a:lnSpc>
                <a:spcPct val="100000"/>
              </a:lnSpc>
              <a:spcBef>
                <a:spcPct val="0"/>
              </a:spcBef>
              <a:buClr>
                <a:srgbClr val="0000FF"/>
              </a:buClr>
              <a:buFont typeface="Tahoma" panose="020B0604030504040204" pitchFamily="34" charset="0"/>
              <a:buNone/>
            </a:pPr>
            <a:r>
              <a:rPr lang="en-GB" altLang="it-IT" sz="2000" b="1">
                <a:solidFill>
                  <a:srgbClr val="0000FF"/>
                </a:solidFill>
                <a:latin typeface="Tahoma" panose="020B0604030504040204" pitchFamily="34" charset="0"/>
              </a:rPr>
              <a:t>3000 km</a:t>
            </a:r>
            <a:r>
              <a:rPr lang="en-GB" altLang="it-IT" sz="2000" b="1" baseline="30000">
                <a:solidFill>
                  <a:srgbClr val="0000FF"/>
                </a:solidFill>
                <a:latin typeface="Tahoma" panose="020B0604030504040204" pitchFamily="34" charset="0"/>
              </a:rPr>
              <a:t>2</a:t>
            </a:r>
            <a:r>
              <a:rPr lang="en-GB" altLang="it-IT" sz="2000" baseline="30000">
                <a:solidFill>
                  <a:srgbClr val="0000FF"/>
                </a:solidFill>
                <a:latin typeface="Tahoma" panose="020B0604030504040204" pitchFamily="34" charset="0"/>
              </a:rPr>
              <a:t> </a:t>
            </a:r>
            <a:r>
              <a:rPr lang="en-GB" altLang="it-IT" sz="2000" b="1">
                <a:solidFill>
                  <a:srgbClr val="0000FF"/>
                </a:solidFill>
                <a:latin typeface="Tahoma" panose="020B0604030504040204" pitchFamily="34" charset="0"/>
              </a:rPr>
              <a:t>(Auger) </a:t>
            </a:r>
          </a:p>
          <a:p>
            <a:pPr algn="ctr" eaLnBrk="1" hangingPunct="1">
              <a:lnSpc>
                <a:spcPct val="100000"/>
              </a:lnSpc>
              <a:spcBef>
                <a:spcPct val="0"/>
              </a:spcBef>
              <a:buClr>
                <a:srgbClr val="0000FF"/>
              </a:buClr>
              <a:buFont typeface="Tahoma" panose="020B0604030504040204" pitchFamily="34" charset="0"/>
              <a:buNone/>
            </a:pPr>
            <a:r>
              <a:rPr lang="en-GB" altLang="it-IT" sz="2000" b="1">
                <a:solidFill>
                  <a:srgbClr val="0000FF"/>
                </a:solidFill>
                <a:latin typeface="Tahoma" panose="020B0604030504040204" pitchFamily="34" charset="0"/>
              </a:rPr>
              <a:t>un po’ piu’ grande di….</a:t>
            </a:r>
          </a:p>
        </p:txBody>
      </p:sp>
      <p:pic>
        <p:nvPicPr>
          <p:cNvPr id="28683" name="Picture 143" descr="cart"/>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323850" y="2276475"/>
            <a:ext cx="1463675" cy="1798638"/>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numero diapositiva 3"/>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F3A69BB5-AF0A-4726-A261-A11286A3F80E}" type="slidenum">
              <a:rPr lang="en-GB" altLang="it-IT" sz="1400" smtClean="0"/>
              <a:pPr>
                <a:lnSpc>
                  <a:spcPct val="100000"/>
                </a:lnSpc>
                <a:spcBef>
                  <a:spcPct val="0"/>
                </a:spcBef>
                <a:buFont typeface="Arial" panose="020B0604020202020204" pitchFamily="34" charset="0"/>
                <a:buNone/>
              </a:pPr>
              <a:t>46</a:t>
            </a:fld>
            <a:endParaRPr lang="en-GB" altLang="it-IT" sz="1400" smtClean="0"/>
          </a:p>
        </p:txBody>
      </p:sp>
      <p:pic>
        <p:nvPicPr>
          <p:cNvPr id="30723" name="Picture 1"/>
          <p:cNvPicPr>
            <a:picLocks noChangeAspect="1" noChangeArrowheads="1"/>
          </p:cNvPicPr>
          <p:nvPr/>
        </p:nvPicPr>
        <p:blipFill>
          <a:blip r:embed="rId3">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307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77913"/>
            <a:ext cx="9144000" cy="5848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1082675"/>
            <a:ext cx="9159876" cy="584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1090613"/>
            <a:ext cx="9159876"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7" name="Text Box 5"/>
          <p:cNvSpPr txBox="1">
            <a:spLocks noChangeArrowheads="1"/>
          </p:cNvSpPr>
          <p:nvPr/>
        </p:nvSpPr>
        <p:spPr bwMode="auto">
          <a:xfrm>
            <a:off x="3201988" y="260350"/>
            <a:ext cx="6265862"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875"/>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Vista del Sito Sud da Google Earth</a:t>
            </a:r>
          </a:p>
        </p:txBody>
      </p:sp>
      <p:grpSp>
        <p:nvGrpSpPr>
          <p:cNvPr id="7174" name="Group 6"/>
          <p:cNvGrpSpPr>
            <a:grpSpLocks/>
          </p:cNvGrpSpPr>
          <p:nvPr/>
        </p:nvGrpSpPr>
        <p:grpSpPr bwMode="auto">
          <a:xfrm>
            <a:off x="2411413" y="6308725"/>
            <a:ext cx="3095625" cy="366713"/>
            <a:chOff x="1519" y="3974"/>
            <a:chExt cx="1950" cy="231"/>
          </a:xfrm>
        </p:grpSpPr>
        <p:sp>
          <p:nvSpPr>
            <p:cNvPr id="30730" name="Line 7"/>
            <p:cNvSpPr>
              <a:spLocks noChangeShapeType="1"/>
            </p:cNvSpPr>
            <p:nvPr/>
          </p:nvSpPr>
          <p:spPr bwMode="auto">
            <a:xfrm>
              <a:off x="1519" y="3974"/>
              <a:ext cx="1951" cy="1"/>
            </a:xfrm>
            <a:prstGeom prst="line">
              <a:avLst/>
            </a:prstGeom>
            <a:noFill/>
            <a:ln w="28440">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1" name="Text Box 8"/>
            <p:cNvSpPr txBox="1">
              <a:spLocks noChangeArrowheads="1"/>
            </p:cNvSpPr>
            <p:nvPr/>
          </p:nvSpPr>
          <p:spPr bwMode="auto">
            <a:xfrm>
              <a:off x="2018" y="3974"/>
              <a:ext cx="862"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125"/>
                </a:spcBef>
                <a:buClr>
                  <a:srgbClr val="FFFF00"/>
                </a:buClr>
                <a:buFont typeface="Arial" panose="020B0604020202020204" pitchFamily="34" charset="0"/>
                <a:buNone/>
              </a:pPr>
              <a:r>
                <a:rPr lang="en-GB" altLang="it-IT" sz="1800" b="1" i="1">
                  <a:solidFill>
                    <a:srgbClr val="FFFF00"/>
                  </a:solidFill>
                  <a:cs typeface="Arial" panose="020B0604020202020204" pitchFamily="34" charset="0"/>
                </a:rPr>
                <a:t>~ 60 km</a:t>
              </a:r>
            </a:p>
          </p:txBody>
        </p:sp>
      </p:grpSp>
      <p:pic>
        <p:nvPicPr>
          <p:cNvPr id="717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1090613"/>
            <a:ext cx="9159875"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100000">
                                          <p:val>
                                            <p:fltVal val="0"/>
                                          </p:val>
                                        </p:tav>
                                        <p:tav>
                                          <p:val>
                                            <p:strVal val="#ppt_w"/>
                                          </p:val>
                                        </p:tav>
                                      </p:tavLst>
                                    </p:anim>
                                    <p:anim calcmode="lin" valueType="num">
                                      <p:cBhvr>
                                        <p:cTn id="8" dur="500" fill="hold"/>
                                        <p:tgtEl>
                                          <p:spTgt spid="7171"/>
                                        </p:tgtEl>
                                        <p:attrNameLst>
                                          <p:attrName>ppt_h</p:attrName>
                                        </p:attrNameLst>
                                      </p:cBhvr>
                                      <p:tavLst>
                                        <p:tav tm="100000">
                                          <p:val>
                                            <p:fltVal val="0"/>
                                          </p:val>
                                        </p:tav>
                                        <p:tav>
                                          <p:val>
                                            <p:strVal val="#ppt_h"/>
                                          </p:val>
                                        </p:tav>
                                      </p:tavLst>
                                    </p:anim>
                                  </p:childTnLst>
                                </p:cTn>
                              </p:par>
                            </p:childTnLst>
                          </p:cTn>
                        </p:par>
                        <p:par>
                          <p:cTn id="9" fill="hold" nodeType="afterGroup">
                            <p:stCondLst>
                              <p:cond delay="500"/>
                            </p:stCondLst>
                            <p:childTnLst>
                              <p:par>
                                <p:cTn id="10" presetID="10" presetClass="entr" fill="hold" nodeType="after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1000"/>
                                        <p:tgtEl>
                                          <p:spTgt spid="7172"/>
                                        </p:tgtEl>
                                      </p:cBhvr>
                                    </p:animEffect>
                                  </p:childTnLst>
                                </p:cTn>
                              </p:par>
                            </p:childTnLst>
                          </p:cTn>
                        </p:par>
                        <p:par>
                          <p:cTn id="13" fill="hold" nodeType="afterGroup">
                            <p:stCondLst>
                              <p:cond delay="1500"/>
                            </p:stCondLst>
                            <p:childTnLst>
                              <p:par>
                                <p:cTn id="14" presetID="1" presetClass="entr" fill="hold" nodeType="afterEffect">
                                  <p:stCondLst>
                                    <p:cond delay="0"/>
                                  </p:stCondLst>
                                  <p:childTnLst>
                                    <p:set>
                                      <p:cBhvr>
                                        <p:cTn id="15" dur="1" fill="hold">
                                          <p:stCondLst>
                                            <p:cond delay="0"/>
                                          </p:stCondLst>
                                        </p:cTn>
                                        <p:tgtEl>
                                          <p:spTgt spid="7174"/>
                                        </p:tgtEl>
                                        <p:attrNameLst>
                                          <p:attrName>style.visibility</p:attrName>
                                        </p:attrNameLst>
                                      </p:cBhvr>
                                      <p:to>
                                        <p:strVal val="visible"/>
                                      </p:to>
                                    </p:set>
                                  </p:childTnLst>
                                </p:cTn>
                              </p:par>
                            </p:childTnLst>
                          </p:cTn>
                        </p:par>
                        <p:par>
                          <p:cTn id="16" fill="hold" nodeType="afterGroup">
                            <p:stCondLst>
                              <p:cond delay="1500"/>
                            </p:stCondLst>
                            <p:childTnLst>
                              <p:par>
                                <p:cTn id="17" presetID="10" presetClass="entr" fill="hold" nodeType="after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fade">
                                      <p:cBhvr>
                                        <p:cTn id="19" dur="10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numero diapositiva 5"/>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C02C76B5-5583-4173-8F15-E585B531ABF6}" type="slidenum">
              <a:rPr lang="en-GB" altLang="it-IT" sz="1400" smtClean="0"/>
              <a:pPr>
                <a:lnSpc>
                  <a:spcPct val="100000"/>
                </a:lnSpc>
                <a:spcBef>
                  <a:spcPct val="0"/>
                </a:spcBef>
                <a:buFont typeface="Arial" panose="020B0604020202020204" pitchFamily="34" charset="0"/>
                <a:buNone/>
              </a:pPr>
              <a:t>47</a:t>
            </a:fld>
            <a:endParaRPr lang="en-GB" altLang="it-IT" sz="1400" smtClean="0"/>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2772" name="Text Box 3"/>
          <p:cNvSpPr txBox="1">
            <a:spLocks noChangeArrowheads="1"/>
          </p:cNvSpPr>
          <p:nvPr/>
        </p:nvSpPr>
        <p:spPr bwMode="auto">
          <a:xfrm>
            <a:off x="4284663" y="44450"/>
            <a:ext cx="4895850"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gn="ctr" eaLnBrk="1" hangingPunct="1">
              <a:lnSpc>
                <a:spcPct val="100000"/>
              </a:lnSpc>
              <a:spcBef>
                <a:spcPct val="0"/>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Osservatorio Pierre Auger: </a:t>
            </a:r>
          </a:p>
          <a:p>
            <a:pPr algn="ctr" eaLnBrk="1" hangingPunct="1">
              <a:lnSpc>
                <a:spcPct val="100000"/>
              </a:lnSpc>
              <a:spcBef>
                <a:spcPct val="0"/>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un rivelatore ibrido</a:t>
            </a:r>
          </a:p>
        </p:txBody>
      </p:sp>
      <p:sp>
        <p:nvSpPr>
          <p:cNvPr id="272388" name="Text Box 4"/>
          <p:cNvSpPr txBox="1">
            <a:spLocks noChangeArrowheads="1"/>
          </p:cNvSpPr>
          <p:nvPr/>
        </p:nvSpPr>
        <p:spPr bwMode="auto">
          <a:xfrm>
            <a:off x="322263" y="4321175"/>
            <a:ext cx="5113337" cy="220662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1pPr>
            <a:lvl2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2pPr>
            <a:lvl3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3pPr>
            <a:lvl4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4pPr>
            <a:lvl5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5pPr>
            <a:lvl6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6pPr>
            <a:lvl7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7pPr>
            <a:lvl8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8pPr>
            <a:lvl9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9pPr>
          </a:lstStyle>
          <a:p>
            <a:pPr algn="just">
              <a:lnSpc>
                <a:spcPct val="110000"/>
              </a:lnSpc>
              <a:buClr>
                <a:srgbClr val="FF0000"/>
              </a:buClr>
              <a:buFont typeface="Tahoma" panose="020B0604030504040204" pitchFamily="34" charset="0"/>
              <a:buChar char="•"/>
              <a:defRPr/>
            </a:pPr>
            <a:r>
              <a:rPr lang="en-GB" altLang="it-IT" b="1" i="1" smtClean="0">
                <a:solidFill>
                  <a:srgbClr val="FF0000"/>
                </a:solidFill>
                <a:effectLst>
                  <a:outerShdw blurRad="38100" dist="38100" dir="2700000" algn="tl">
                    <a:srgbClr val="C0C0C0"/>
                  </a:outerShdw>
                </a:effectLst>
                <a:latin typeface="Tahoma" panose="020B0604030504040204" pitchFamily="34" charset="0"/>
              </a:rPr>
              <a:t> </a:t>
            </a:r>
            <a:r>
              <a:rPr lang="en-GB" altLang="it-IT" b="1" smtClean="0">
                <a:solidFill>
                  <a:srgbClr val="FF0000"/>
                </a:solidFill>
                <a:effectLst>
                  <a:outerShdw blurRad="38100" dist="38100" dir="2700000" algn="tl">
                    <a:srgbClr val="C0C0C0"/>
                  </a:outerShdw>
                </a:effectLst>
                <a:latin typeface="Tahoma" panose="020B0604030504040204" pitchFamily="34" charset="0"/>
              </a:rPr>
              <a:t>Determinazione accurata della direzione di arrivo degli eventi in un ampio range di energia</a:t>
            </a:r>
          </a:p>
          <a:p>
            <a:pPr algn="just">
              <a:lnSpc>
                <a:spcPct val="110000"/>
              </a:lnSpc>
              <a:buClr>
                <a:srgbClr val="FF0000"/>
              </a:buClr>
              <a:buFont typeface="Tahoma" panose="020B0604030504040204" pitchFamily="34" charset="0"/>
              <a:buNone/>
              <a:defRPr/>
            </a:pPr>
            <a:endParaRPr lang="en-GB" altLang="it-IT" b="1" smtClean="0">
              <a:solidFill>
                <a:srgbClr val="FF0000"/>
              </a:solidFill>
              <a:effectLst>
                <a:outerShdw blurRad="38100" dist="38100" dir="2700000" algn="tl">
                  <a:srgbClr val="C0C0C0"/>
                </a:outerShdw>
              </a:effectLst>
              <a:latin typeface="Tahoma" panose="020B0604030504040204" pitchFamily="34" charset="0"/>
            </a:endParaRPr>
          </a:p>
          <a:p>
            <a:pPr algn="just">
              <a:lnSpc>
                <a:spcPct val="110000"/>
              </a:lnSpc>
              <a:buClr>
                <a:srgbClr val="FF0000"/>
              </a:buClr>
              <a:buFont typeface="Tahoma" panose="020B0604030504040204" pitchFamily="34" charset="0"/>
              <a:buChar char="•"/>
              <a:defRPr/>
            </a:pPr>
            <a:r>
              <a:rPr lang="en-GB" altLang="it-IT" b="1" smtClean="0">
                <a:solidFill>
                  <a:srgbClr val="FF0000"/>
                </a:solidFill>
                <a:effectLst>
                  <a:outerShdw blurRad="38100" dist="38100" dir="2700000" algn="tl">
                    <a:srgbClr val="C0C0C0"/>
                  </a:outerShdw>
                </a:effectLst>
                <a:latin typeface="Tahoma" panose="020B0604030504040204" pitchFamily="34" charset="0"/>
              </a:rPr>
              <a:t> Misura dell’energia del primario senza dipendenza dai modelli di interazione adronica</a:t>
            </a:r>
          </a:p>
        </p:txBody>
      </p:sp>
      <p:sp>
        <p:nvSpPr>
          <p:cNvPr id="32774" name="Text Box 5"/>
          <p:cNvSpPr txBox="1">
            <a:spLocks noChangeArrowheads="1"/>
          </p:cNvSpPr>
          <p:nvPr/>
        </p:nvSpPr>
        <p:spPr bwMode="auto">
          <a:xfrm>
            <a:off x="107950" y="1196975"/>
            <a:ext cx="9036050" cy="314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r>
              <a:rPr lang="en-GB" altLang="it-IT" sz="2000" u="sng"/>
              <a:t>Lo stesso sciame è misurato simultaneamente con due tecniche indipendenti</a:t>
            </a:r>
            <a:r>
              <a:rPr lang="en-GB" altLang="it-IT" sz="2000" u="sng">
                <a:solidFill>
                  <a:srgbClr val="0000FF"/>
                </a:solidFill>
              </a:rPr>
              <a:t>:</a:t>
            </a:r>
            <a:r>
              <a:rPr lang="en-GB" altLang="it-IT" sz="2000" u="sng"/>
              <a:t> </a:t>
            </a:r>
          </a:p>
          <a:p>
            <a:pPr>
              <a:lnSpc>
                <a:spcPct val="100000"/>
              </a:lnSpc>
              <a:spcBef>
                <a:spcPct val="0"/>
              </a:spcBef>
              <a:buFont typeface="Arial" panose="020B0604020202020204" pitchFamily="34" charset="0"/>
              <a:buNone/>
            </a:pPr>
            <a:endParaRPr lang="en-GB" altLang="it-IT" sz="2000" u="sng"/>
          </a:p>
          <a:p>
            <a:pPr>
              <a:lnSpc>
                <a:spcPct val="100000"/>
              </a:lnSpc>
              <a:spcBef>
                <a:spcPct val="0"/>
              </a:spcBef>
              <a:buFont typeface="Arial" panose="020B0604020202020204" pitchFamily="34" charset="0"/>
              <a:buChar char="-"/>
            </a:pPr>
            <a:r>
              <a:rPr lang="en-GB" altLang="it-IT" sz="2000" b="1"/>
              <a:t> un apparato di superficie</a:t>
            </a:r>
            <a:r>
              <a:rPr lang="en-GB" altLang="it-IT" sz="2000"/>
              <a:t> per l’osservazione </a:t>
            </a:r>
          </a:p>
          <a:p>
            <a:pPr>
              <a:lnSpc>
                <a:spcPct val="100000"/>
              </a:lnSpc>
              <a:spcBef>
                <a:spcPct val="0"/>
              </a:spcBef>
              <a:buFont typeface="Arial" panose="020B0604020202020204" pitchFamily="34" charset="0"/>
              <a:buNone/>
            </a:pPr>
            <a:r>
              <a:rPr lang="en-GB" altLang="it-IT" sz="2000"/>
              <a:t>delle particelle dello sciame a terra </a:t>
            </a:r>
          </a:p>
          <a:p>
            <a:pPr>
              <a:lnSpc>
                <a:spcPct val="100000"/>
              </a:lnSpc>
              <a:spcBef>
                <a:spcPct val="0"/>
              </a:spcBef>
              <a:buFont typeface="Arial" panose="020B0604020202020204" pitchFamily="34" charset="0"/>
              <a:buNone/>
            </a:pPr>
            <a:endParaRPr lang="en-GB" altLang="it-IT" sz="2000"/>
          </a:p>
          <a:p>
            <a:pPr>
              <a:lnSpc>
                <a:spcPct val="100000"/>
              </a:lnSpc>
              <a:spcBef>
                <a:spcPct val="0"/>
              </a:spcBef>
              <a:buFont typeface="Arial" panose="020B0604020202020204" pitchFamily="34" charset="0"/>
              <a:buChar char="-"/>
            </a:pPr>
            <a:r>
              <a:rPr lang="en-GB" altLang="it-IT" sz="2000" b="1"/>
              <a:t> un rivelatore di luce di fluorescenza</a:t>
            </a:r>
            <a:r>
              <a:rPr lang="en-GB" altLang="it-IT" sz="2000"/>
              <a:t> che </a:t>
            </a:r>
          </a:p>
          <a:p>
            <a:pPr>
              <a:lnSpc>
                <a:spcPct val="100000"/>
              </a:lnSpc>
              <a:spcBef>
                <a:spcPct val="0"/>
              </a:spcBef>
              <a:buFont typeface="Arial" panose="020B0604020202020204" pitchFamily="34" charset="0"/>
              <a:buNone/>
            </a:pPr>
            <a:r>
              <a:rPr lang="en-GB" altLang="it-IT" sz="2000"/>
              <a:t>osserva lo sviluppo longitudinale dello sciame</a:t>
            </a:r>
          </a:p>
          <a:p>
            <a:pPr>
              <a:lnSpc>
                <a:spcPct val="100000"/>
              </a:lnSpc>
              <a:spcBef>
                <a:spcPct val="0"/>
              </a:spcBef>
              <a:buFont typeface="Arial" panose="020B0604020202020204" pitchFamily="34" charset="0"/>
              <a:buNone/>
            </a:pPr>
            <a:r>
              <a:rPr lang="en-GB" altLang="it-IT" sz="2000"/>
              <a:t>misurando la radiazione UV prodotta in aria </a:t>
            </a:r>
          </a:p>
          <a:p>
            <a:pPr>
              <a:lnSpc>
                <a:spcPct val="100000"/>
              </a:lnSpc>
              <a:spcBef>
                <a:spcPct val="0"/>
              </a:spcBef>
              <a:buFont typeface="Arial" panose="020B0604020202020204" pitchFamily="34" charset="0"/>
              <a:buNone/>
            </a:pPr>
            <a:r>
              <a:rPr lang="en-GB" altLang="it-IT" sz="2000"/>
              <a:t>al passaggio delle particelle cariche dello sciame</a:t>
            </a:r>
          </a:p>
          <a:p>
            <a:pPr>
              <a:lnSpc>
                <a:spcPct val="100000"/>
              </a:lnSpc>
              <a:spcBef>
                <a:spcPct val="0"/>
              </a:spcBef>
              <a:buFont typeface="Arial" panose="020B0604020202020204" pitchFamily="34" charset="0"/>
              <a:buNone/>
            </a:pPr>
            <a:endParaRPr lang="en-GB" altLang="it-IT" sz="2000"/>
          </a:p>
        </p:txBody>
      </p:sp>
      <p:pic>
        <p:nvPicPr>
          <p:cNvPr id="3277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4614" t="-3072" r="10985"/>
          <a:stretch>
            <a:fillRect/>
          </a:stretch>
        </p:blipFill>
        <p:spPr bwMode="auto">
          <a:xfrm>
            <a:off x="5795963" y="1743075"/>
            <a:ext cx="3244850" cy="4248150"/>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blipFill dpi="0" rotWithShape="0">
                  <a:blip/>
                  <a:srcRect l="4614" t="-3072" r="10985"/>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2776" name="Text Box 7"/>
          <p:cNvSpPr txBox="1">
            <a:spLocks noChangeArrowheads="1"/>
          </p:cNvSpPr>
          <p:nvPr/>
        </p:nvSpPr>
        <p:spPr bwMode="auto">
          <a:xfrm>
            <a:off x="5795963" y="6015038"/>
            <a:ext cx="32400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125"/>
              </a:spcBef>
              <a:buFont typeface="Arial" panose="020B0604020202020204" pitchFamily="34" charset="0"/>
              <a:buNone/>
            </a:pPr>
            <a:r>
              <a:rPr lang="en-GB" altLang="it-IT" sz="1800" b="1"/>
              <a:t>Tecnica di rivelazione ibrida</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numero diapositiva 3"/>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32EA8DA5-42A6-42F8-874C-5F06B548B42A}" type="slidenum">
              <a:rPr lang="en-GB" altLang="it-IT" sz="1400" smtClean="0"/>
              <a:pPr>
                <a:lnSpc>
                  <a:spcPct val="100000"/>
                </a:lnSpc>
                <a:spcBef>
                  <a:spcPct val="0"/>
                </a:spcBef>
                <a:buFont typeface="Arial" panose="020B0604020202020204" pitchFamily="34" charset="0"/>
                <a:buNone/>
              </a:pPr>
              <a:t>48</a:t>
            </a:fld>
            <a:endParaRPr lang="en-GB" altLang="it-IT" sz="1400" smtClean="0"/>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l="39653" t="24794" r="17152" b="11127"/>
          <a:stretch>
            <a:fillRect/>
          </a:stretch>
        </p:blipFill>
        <p:spPr bwMode="auto">
          <a:xfrm>
            <a:off x="2555875" y="1628775"/>
            <a:ext cx="4465638" cy="4140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1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268413"/>
            <a:ext cx="2520950" cy="1878012"/>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281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4724400"/>
            <a:ext cx="2736850" cy="1882775"/>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281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4149725"/>
            <a:ext cx="2447925" cy="1885950"/>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28160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1052513"/>
            <a:ext cx="2689225" cy="2017712"/>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34824" name="Picture 7"/>
          <p:cNvPicPr>
            <a:picLocks noChangeAspect="1" noChangeArrowheads="1"/>
          </p:cNvPicPr>
          <p:nvPr/>
        </p:nvPicPr>
        <p:blipFill>
          <a:blip r:embed="rId8">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4825" name="Text Box 8"/>
          <p:cNvSpPr txBox="1">
            <a:spLocks noChangeArrowheads="1"/>
          </p:cNvSpPr>
          <p:nvPr/>
        </p:nvSpPr>
        <p:spPr bwMode="auto">
          <a:xfrm>
            <a:off x="3419475" y="188913"/>
            <a:ext cx="57245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875"/>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Il rivelatore di fluorescenza (FD)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81604"/>
                                        </p:tgtEl>
                                        <p:attrNameLst>
                                          <p:attrName>style.visibility</p:attrName>
                                        </p:attrNameLst>
                                      </p:cBhvr>
                                      <p:to>
                                        <p:strVal val="visible"/>
                                      </p:to>
                                    </p:set>
                                    <p:anim calcmode="lin" valueType="num">
                                      <p:cBhvr>
                                        <p:cTn id="7" dur="1000" fill="hold"/>
                                        <p:tgtEl>
                                          <p:spTgt spid="281604"/>
                                        </p:tgtEl>
                                        <p:attrNameLst>
                                          <p:attrName>ppt_w</p:attrName>
                                        </p:attrNameLst>
                                      </p:cBhvr>
                                      <p:tavLst>
                                        <p:tav tm="100000">
                                          <p:val>
                                            <p:fltVal val="0"/>
                                          </p:val>
                                        </p:tav>
                                        <p:tav>
                                          <p:val>
                                            <p:strVal val="#ppt_w"/>
                                          </p:val>
                                        </p:tav>
                                      </p:tavLst>
                                    </p:anim>
                                    <p:anim calcmode="lin" valueType="num">
                                      <p:cBhvr>
                                        <p:cTn id="8" dur="1000" fill="hold"/>
                                        <p:tgtEl>
                                          <p:spTgt spid="281604"/>
                                        </p:tgtEl>
                                        <p:attrNameLst>
                                          <p:attrName>ppt_h</p:attrName>
                                        </p:attrNameLst>
                                      </p:cBhvr>
                                      <p:tavLst>
                                        <p:tav tm="100000">
                                          <p:val>
                                            <p:fltVal val="0"/>
                                          </p:val>
                                        </p:tav>
                                        <p:tav>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1605"/>
                                        </p:tgtEl>
                                        <p:attrNameLst>
                                          <p:attrName>style.visibility</p:attrName>
                                        </p:attrNameLst>
                                      </p:cBhvr>
                                      <p:to>
                                        <p:strVal val="visible"/>
                                      </p:to>
                                    </p:set>
                                    <p:anim calcmode="lin" valueType="num">
                                      <p:cBhvr>
                                        <p:cTn id="11" dur="1000" fill="hold"/>
                                        <p:tgtEl>
                                          <p:spTgt spid="281605"/>
                                        </p:tgtEl>
                                        <p:attrNameLst>
                                          <p:attrName>ppt_w</p:attrName>
                                        </p:attrNameLst>
                                      </p:cBhvr>
                                      <p:tavLst>
                                        <p:tav tm="100000">
                                          <p:val>
                                            <p:fltVal val="0"/>
                                          </p:val>
                                        </p:tav>
                                        <p:tav>
                                          <p:val>
                                            <p:strVal val="#ppt_w"/>
                                          </p:val>
                                        </p:tav>
                                      </p:tavLst>
                                    </p:anim>
                                    <p:anim calcmode="lin" valueType="num">
                                      <p:cBhvr>
                                        <p:cTn id="12" dur="1000" fill="hold"/>
                                        <p:tgtEl>
                                          <p:spTgt spid="281605"/>
                                        </p:tgtEl>
                                        <p:attrNameLst>
                                          <p:attrName>ppt_h</p:attrName>
                                        </p:attrNameLst>
                                      </p:cBhvr>
                                      <p:tavLst>
                                        <p:tav tm="100000">
                                          <p:val>
                                            <p:fltVal val="0"/>
                                          </p:val>
                                        </p:tav>
                                        <p:tav>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1606"/>
                                        </p:tgtEl>
                                        <p:attrNameLst>
                                          <p:attrName>style.visibility</p:attrName>
                                        </p:attrNameLst>
                                      </p:cBhvr>
                                      <p:to>
                                        <p:strVal val="visible"/>
                                      </p:to>
                                    </p:set>
                                    <p:anim calcmode="lin" valueType="num">
                                      <p:cBhvr>
                                        <p:cTn id="15" dur="1000" fill="hold"/>
                                        <p:tgtEl>
                                          <p:spTgt spid="281606"/>
                                        </p:tgtEl>
                                        <p:attrNameLst>
                                          <p:attrName>ppt_w</p:attrName>
                                        </p:attrNameLst>
                                      </p:cBhvr>
                                      <p:tavLst>
                                        <p:tav tm="100000">
                                          <p:val>
                                            <p:fltVal val="0"/>
                                          </p:val>
                                        </p:tav>
                                        <p:tav>
                                          <p:val>
                                            <p:strVal val="#ppt_w"/>
                                          </p:val>
                                        </p:tav>
                                      </p:tavLst>
                                    </p:anim>
                                    <p:anim calcmode="lin" valueType="num">
                                      <p:cBhvr>
                                        <p:cTn id="16" dur="1000" fill="hold"/>
                                        <p:tgtEl>
                                          <p:spTgt spid="281606"/>
                                        </p:tgtEl>
                                        <p:attrNameLst>
                                          <p:attrName>ppt_h</p:attrName>
                                        </p:attrNameLst>
                                      </p:cBhvr>
                                      <p:tavLst>
                                        <p:tav tm="100000">
                                          <p:val>
                                            <p:fltVal val="0"/>
                                          </p:val>
                                        </p:tav>
                                        <p:tav>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1603"/>
                                        </p:tgtEl>
                                        <p:attrNameLst>
                                          <p:attrName>style.visibility</p:attrName>
                                        </p:attrNameLst>
                                      </p:cBhvr>
                                      <p:to>
                                        <p:strVal val="visible"/>
                                      </p:to>
                                    </p:set>
                                    <p:anim calcmode="lin" valueType="num">
                                      <p:cBhvr>
                                        <p:cTn id="19" dur="1000" fill="hold"/>
                                        <p:tgtEl>
                                          <p:spTgt spid="281603"/>
                                        </p:tgtEl>
                                        <p:attrNameLst>
                                          <p:attrName>ppt_w</p:attrName>
                                        </p:attrNameLst>
                                      </p:cBhvr>
                                      <p:tavLst>
                                        <p:tav tm="100000">
                                          <p:val>
                                            <p:fltVal val="0"/>
                                          </p:val>
                                        </p:tav>
                                        <p:tav>
                                          <p:val>
                                            <p:strVal val="#ppt_w"/>
                                          </p:val>
                                        </p:tav>
                                      </p:tavLst>
                                    </p:anim>
                                    <p:anim calcmode="lin" valueType="num">
                                      <p:cBhvr>
                                        <p:cTn id="20" dur="1000" fill="hold"/>
                                        <p:tgtEl>
                                          <p:spTgt spid="281603"/>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numero diapositiva 3"/>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BDC68A46-3EE9-4550-8E01-1B26B8180731}" type="slidenum">
              <a:rPr lang="en-GB" altLang="it-IT" sz="1400" smtClean="0"/>
              <a:pPr>
                <a:lnSpc>
                  <a:spcPct val="100000"/>
                </a:lnSpc>
                <a:spcBef>
                  <a:spcPct val="0"/>
                </a:spcBef>
                <a:buFont typeface="Arial" panose="020B0604020202020204" pitchFamily="34" charset="0"/>
                <a:buNone/>
              </a:pPr>
              <a:t>49</a:t>
            </a:fld>
            <a:endParaRPr lang="en-GB" altLang="it-IT" sz="1400" smtClean="0"/>
          </a:p>
        </p:txBody>
      </p:sp>
      <p:pic>
        <p:nvPicPr>
          <p:cNvPr id="36867" name="Picture 1"/>
          <p:cNvPicPr>
            <a:picLocks noChangeAspect="1" noChangeArrowheads="1"/>
          </p:cNvPicPr>
          <p:nvPr/>
        </p:nvPicPr>
        <p:blipFill>
          <a:blip r:embed="rId3">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6868" name="Text Box 2"/>
          <p:cNvSpPr txBox="1">
            <a:spLocks noChangeArrowheads="1"/>
          </p:cNvSpPr>
          <p:nvPr/>
        </p:nvSpPr>
        <p:spPr bwMode="auto">
          <a:xfrm>
            <a:off x="3779838" y="188913"/>
            <a:ext cx="536416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875"/>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Il  rivelatore di superficie (SD)</a:t>
            </a:r>
          </a:p>
        </p:txBody>
      </p:sp>
      <p:grpSp>
        <p:nvGrpSpPr>
          <p:cNvPr id="36869" name="Group 3"/>
          <p:cNvGrpSpPr>
            <a:grpSpLocks/>
          </p:cNvGrpSpPr>
          <p:nvPr/>
        </p:nvGrpSpPr>
        <p:grpSpPr bwMode="auto">
          <a:xfrm>
            <a:off x="900113" y="1196975"/>
            <a:ext cx="7342187" cy="5254625"/>
            <a:chOff x="567" y="754"/>
            <a:chExt cx="4625" cy="3310"/>
          </a:xfrm>
        </p:grpSpPr>
        <p:pic>
          <p:nvPicPr>
            <p:cNvPr id="36870" name="Picture 4"/>
            <p:cNvPicPr>
              <a:picLocks noChangeAspect="1" noChangeArrowheads="1"/>
            </p:cNvPicPr>
            <p:nvPr/>
          </p:nvPicPr>
          <p:blipFill>
            <a:blip r:embed="rId4">
              <a:extLst>
                <a:ext uri="{28A0092B-C50C-407E-A947-70E740481C1C}">
                  <a14:useLocalDpi xmlns:a14="http://schemas.microsoft.com/office/drawing/2010/main" val="0"/>
                </a:ext>
              </a:extLst>
            </a:blip>
            <a:srcRect l="10429" t="-191" r="10429"/>
            <a:stretch>
              <a:fillRect/>
            </a:stretch>
          </p:blipFill>
          <p:spPr bwMode="auto">
            <a:xfrm>
              <a:off x="567" y="754"/>
              <a:ext cx="4626" cy="3311"/>
            </a:xfrm>
            <a:prstGeom prst="rect">
              <a:avLst/>
            </a:prstGeom>
            <a:noFill/>
            <a:ln>
              <a:noFill/>
            </a:ln>
            <a:effectLst>
              <a:outerShdw dist="89605" dir="2700000" algn="ctr" rotWithShape="0">
                <a:srgbClr val="808080"/>
              </a:outerShdw>
            </a:effectLst>
            <a:extLst>
              <a:ext uri="{909E8E84-426E-40DD-AFC4-6F175D3DCCD1}">
                <a14:hiddenFill xmlns:a14="http://schemas.microsoft.com/office/drawing/2010/main">
                  <a:blipFill dpi="0" rotWithShape="0">
                    <a:blip/>
                    <a:srcRect l="10429" t="-191" r="10429"/>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6871" name="Line 5"/>
            <p:cNvSpPr>
              <a:spLocks noChangeShapeType="1"/>
            </p:cNvSpPr>
            <p:nvPr/>
          </p:nvSpPr>
          <p:spPr bwMode="auto">
            <a:xfrm flipV="1">
              <a:off x="1684" y="2287"/>
              <a:ext cx="2178" cy="1635"/>
            </a:xfrm>
            <a:prstGeom prst="line">
              <a:avLst/>
            </a:prstGeom>
            <a:noFill/>
            <a:ln w="19080">
              <a:solidFill>
                <a:srgbClr val="CC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6872" name="Text Box 6"/>
            <p:cNvSpPr txBox="1">
              <a:spLocks noChangeArrowheads="1"/>
            </p:cNvSpPr>
            <p:nvPr/>
          </p:nvSpPr>
          <p:spPr bwMode="auto">
            <a:xfrm>
              <a:off x="2971" y="2976"/>
              <a:ext cx="635"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125"/>
                </a:spcBef>
                <a:buClr>
                  <a:srgbClr val="CC0000"/>
                </a:buClr>
                <a:buFont typeface="Arial" panose="020B0604020202020204" pitchFamily="34" charset="0"/>
                <a:buNone/>
              </a:pPr>
              <a:r>
                <a:rPr lang="en-GB" altLang="it-IT" sz="1800">
                  <a:solidFill>
                    <a:srgbClr val="CC0000"/>
                  </a:solidFill>
                </a:rPr>
                <a:t>1.5 km</a:t>
              </a:r>
            </a:p>
          </p:txBody>
        </p:sp>
        <p:sp>
          <p:nvSpPr>
            <p:cNvPr id="36873" name="Text Box 7"/>
            <p:cNvSpPr txBox="1">
              <a:spLocks noChangeArrowheads="1"/>
            </p:cNvSpPr>
            <p:nvPr/>
          </p:nvSpPr>
          <p:spPr bwMode="auto">
            <a:xfrm>
              <a:off x="4326" y="1842"/>
              <a:ext cx="635"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125"/>
                </a:spcBef>
                <a:buClr>
                  <a:srgbClr val="CC0000"/>
                </a:buClr>
                <a:buFont typeface="Arial" panose="020B0604020202020204" pitchFamily="34" charset="0"/>
                <a:buNone/>
              </a:pPr>
              <a:r>
                <a:rPr lang="en-GB" altLang="it-IT" sz="1800">
                  <a:solidFill>
                    <a:srgbClr val="CC0000"/>
                  </a:solidFill>
                </a:rPr>
                <a:t>1.5 km</a:t>
              </a:r>
            </a:p>
          </p:txBody>
        </p:sp>
        <p:sp>
          <p:nvSpPr>
            <p:cNvPr id="36874" name="Text Box 8"/>
            <p:cNvSpPr txBox="1">
              <a:spLocks noChangeArrowheads="1"/>
            </p:cNvSpPr>
            <p:nvPr/>
          </p:nvSpPr>
          <p:spPr bwMode="auto">
            <a:xfrm>
              <a:off x="4059" y="2069"/>
              <a:ext cx="635"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125"/>
                </a:spcBef>
                <a:buClr>
                  <a:srgbClr val="CC0000"/>
                </a:buClr>
                <a:buFont typeface="Arial" panose="020B0604020202020204" pitchFamily="34" charset="0"/>
                <a:buNone/>
              </a:pPr>
              <a:r>
                <a:rPr lang="en-GB" altLang="it-IT" sz="1800">
                  <a:solidFill>
                    <a:srgbClr val="CC0000"/>
                  </a:solidFill>
                </a:rPr>
                <a:t>1.5 km</a:t>
              </a:r>
            </a:p>
          </p:txBody>
        </p:sp>
        <p:sp>
          <p:nvSpPr>
            <p:cNvPr id="36875" name="Line 9"/>
            <p:cNvSpPr>
              <a:spLocks noChangeShapeType="1"/>
            </p:cNvSpPr>
            <p:nvPr/>
          </p:nvSpPr>
          <p:spPr bwMode="auto">
            <a:xfrm flipV="1">
              <a:off x="4285" y="1850"/>
              <a:ext cx="125" cy="109"/>
            </a:xfrm>
            <a:prstGeom prst="line">
              <a:avLst/>
            </a:prstGeom>
            <a:noFill/>
            <a:ln w="19080">
              <a:solidFill>
                <a:srgbClr val="CC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6876" name="Line 10"/>
            <p:cNvSpPr>
              <a:spLocks noChangeShapeType="1"/>
            </p:cNvSpPr>
            <p:nvPr/>
          </p:nvSpPr>
          <p:spPr bwMode="auto">
            <a:xfrm flipV="1">
              <a:off x="3907" y="1986"/>
              <a:ext cx="333" cy="274"/>
            </a:xfrm>
            <a:prstGeom prst="line">
              <a:avLst/>
            </a:prstGeom>
            <a:noFill/>
            <a:ln w="19080">
              <a:solidFill>
                <a:srgbClr val="CC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6877" name="Text Box 11"/>
            <p:cNvSpPr txBox="1">
              <a:spLocks noChangeArrowheads="1"/>
            </p:cNvSpPr>
            <p:nvPr/>
          </p:nvSpPr>
          <p:spPr bwMode="auto">
            <a:xfrm>
              <a:off x="4468" y="1706"/>
              <a:ext cx="635"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125"/>
                </a:spcBef>
                <a:buClr>
                  <a:srgbClr val="CC0000"/>
                </a:buClr>
                <a:buFont typeface="Arial" panose="020B0604020202020204" pitchFamily="34" charset="0"/>
                <a:buNone/>
              </a:pPr>
              <a:r>
                <a:rPr lang="en-GB" altLang="it-IT" sz="1800">
                  <a:solidFill>
                    <a:srgbClr val="CC0000"/>
                  </a:solidFill>
                </a:rPr>
                <a:t>1.5 km</a:t>
              </a:r>
            </a:p>
          </p:txBody>
        </p:sp>
        <p:sp>
          <p:nvSpPr>
            <p:cNvPr id="36878" name="Line 12"/>
            <p:cNvSpPr>
              <a:spLocks noChangeShapeType="1"/>
            </p:cNvSpPr>
            <p:nvPr/>
          </p:nvSpPr>
          <p:spPr bwMode="auto">
            <a:xfrm flipV="1">
              <a:off x="4443" y="1775"/>
              <a:ext cx="77" cy="65"/>
            </a:xfrm>
            <a:prstGeom prst="line">
              <a:avLst/>
            </a:prstGeom>
            <a:noFill/>
            <a:ln w="19080">
              <a:solidFill>
                <a:srgbClr val="CC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numero diapositiva 4"/>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B0653FD7-63FB-46B8-9EDC-B83509597DFB}" type="slidenum">
              <a:rPr lang="en-GB" altLang="it-IT" sz="1400" smtClean="0"/>
              <a:pPr>
                <a:lnSpc>
                  <a:spcPct val="100000"/>
                </a:lnSpc>
                <a:spcBef>
                  <a:spcPct val="0"/>
                </a:spcBef>
                <a:buFont typeface="Arial" panose="020B0604020202020204" pitchFamily="34" charset="0"/>
                <a:buNone/>
              </a:pPr>
              <a:t>5</a:t>
            </a:fld>
            <a:endParaRPr lang="en-GB" altLang="it-IT" sz="1400" smtClean="0"/>
          </a:p>
        </p:txBody>
      </p:sp>
      <p:pic>
        <p:nvPicPr>
          <p:cNvPr id="9219" name="Picture 2" descr="NASA6-70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3716338"/>
            <a:ext cx="3043237"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3"/>
          <p:cNvSpPr>
            <a:spLocks noGrp="1" noChangeArrowheads="1"/>
          </p:cNvSpPr>
          <p:nvPr>
            <p:ph type="title"/>
          </p:nvPr>
        </p:nvSpPr>
        <p:spPr/>
        <p:txBody>
          <a:bodyPr/>
          <a:lstStyle/>
          <a:p>
            <a:pPr defTabSz="914400" eaLnBrk="1" hangingPunct="1"/>
            <a:r>
              <a:rPr lang="en-US" altLang="it-IT"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Cosa sono i Raggi Cosmici</a:t>
            </a:r>
            <a:endParaRPr lang="en-GB" altLang="it-IT"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21" name="Text Box 4"/>
          <p:cNvSpPr txBox="1">
            <a:spLocks noChangeArrowheads="1"/>
          </p:cNvSpPr>
          <p:nvPr/>
        </p:nvSpPr>
        <p:spPr bwMode="auto">
          <a:xfrm>
            <a:off x="593725" y="1946275"/>
            <a:ext cx="8169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endParaRPr lang="it-IT" altLang="it-IT" sz="2400">
              <a:solidFill>
                <a:srgbClr val="33CCFF"/>
              </a:solidFill>
              <a:latin typeface="Times New Roman" panose="02020603050405020304" pitchFamily="18" charset="0"/>
            </a:endParaRPr>
          </a:p>
        </p:txBody>
      </p:sp>
      <p:sp>
        <p:nvSpPr>
          <p:cNvPr id="9222" name="Text Box 5"/>
          <p:cNvSpPr txBox="1">
            <a:spLocks noChangeArrowheads="1"/>
          </p:cNvSpPr>
          <p:nvPr/>
        </p:nvSpPr>
        <p:spPr bwMode="auto">
          <a:xfrm>
            <a:off x="539750" y="1700213"/>
            <a:ext cx="80645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it-IT" altLang="it-IT" sz="28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Sotto il nome di raggi cosmici sono classificate tutta una serie di particelle e nuclei di elementi più o meno pesanti che bombardano in maniera pressoché uniforme la Terra.</a:t>
            </a:r>
          </a:p>
        </p:txBody>
      </p:sp>
      <p:sp>
        <p:nvSpPr>
          <p:cNvPr id="9223" name="Text Box 6"/>
          <p:cNvSpPr txBox="1">
            <a:spLocks noChangeArrowheads="1"/>
          </p:cNvSpPr>
          <p:nvPr/>
        </p:nvSpPr>
        <p:spPr bwMode="auto">
          <a:xfrm>
            <a:off x="3132138" y="5157788"/>
            <a:ext cx="131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it-IT" altLang="it-IT" sz="2000">
                <a:solidFill>
                  <a:srgbClr val="FF3300"/>
                </a:solidFill>
                <a:latin typeface="Stencil" panose="040409050D0802020404" pitchFamily="82" charset="0"/>
              </a:rPr>
              <a:t>Protone</a:t>
            </a:r>
          </a:p>
        </p:txBody>
      </p:sp>
      <p:grpSp>
        <p:nvGrpSpPr>
          <p:cNvPr id="9224" name="Group 7"/>
          <p:cNvGrpSpPr>
            <a:grpSpLocks/>
          </p:cNvGrpSpPr>
          <p:nvPr/>
        </p:nvGrpSpPr>
        <p:grpSpPr bwMode="auto">
          <a:xfrm>
            <a:off x="3581400" y="4279900"/>
            <a:ext cx="719138" cy="646113"/>
            <a:chOff x="1655" y="2614"/>
            <a:chExt cx="453" cy="407"/>
          </a:xfrm>
        </p:grpSpPr>
        <p:grpSp>
          <p:nvGrpSpPr>
            <p:cNvPr id="9251" name="Group 8"/>
            <p:cNvGrpSpPr>
              <a:grpSpLocks/>
            </p:cNvGrpSpPr>
            <p:nvPr/>
          </p:nvGrpSpPr>
          <p:grpSpPr bwMode="auto">
            <a:xfrm>
              <a:off x="1927" y="2795"/>
              <a:ext cx="181" cy="226"/>
              <a:chOff x="1247" y="2614"/>
              <a:chExt cx="181" cy="226"/>
            </a:xfrm>
          </p:grpSpPr>
          <p:sp>
            <p:nvSpPr>
              <p:cNvPr id="9254" name="Oval 9"/>
              <p:cNvSpPr>
                <a:spLocks noChangeArrowheads="1"/>
              </p:cNvSpPr>
              <p:nvPr/>
            </p:nvSpPr>
            <p:spPr bwMode="auto">
              <a:xfrm>
                <a:off x="1247" y="2659"/>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55" name="Oval 10"/>
              <p:cNvSpPr>
                <a:spLocks noChangeArrowheads="1"/>
              </p:cNvSpPr>
              <p:nvPr/>
            </p:nvSpPr>
            <p:spPr bwMode="auto">
              <a:xfrm>
                <a:off x="1338" y="2704"/>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56" name="Oval 11"/>
              <p:cNvSpPr>
                <a:spLocks noChangeArrowheads="1"/>
              </p:cNvSpPr>
              <p:nvPr/>
            </p:nvSpPr>
            <p:spPr bwMode="auto">
              <a:xfrm>
                <a:off x="1338" y="2614"/>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57" name="Oval 12"/>
              <p:cNvSpPr>
                <a:spLocks noChangeArrowheads="1"/>
              </p:cNvSpPr>
              <p:nvPr/>
            </p:nvSpPr>
            <p:spPr bwMode="auto">
              <a:xfrm>
                <a:off x="1247" y="2750"/>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grpSp>
        <p:sp>
          <p:nvSpPr>
            <p:cNvPr id="9252" name="Freeform 13"/>
            <p:cNvSpPr>
              <a:spLocks/>
            </p:cNvSpPr>
            <p:nvPr/>
          </p:nvSpPr>
          <p:spPr bwMode="auto">
            <a:xfrm>
              <a:off x="1837" y="2659"/>
              <a:ext cx="136" cy="109"/>
            </a:xfrm>
            <a:custGeom>
              <a:avLst/>
              <a:gdLst>
                <a:gd name="T0" fmla="*/ 0 w 867"/>
                <a:gd name="T1" fmla="*/ 0 h 560"/>
                <a:gd name="T2" fmla="*/ 2 w 867"/>
                <a:gd name="T3" fmla="*/ 2 h 560"/>
                <a:gd name="T4" fmla="*/ 3 w 867"/>
                <a:gd name="T5" fmla="*/ 4 h 560"/>
                <a:gd name="T6" fmla="*/ 5 w 867"/>
                <a:gd name="T7" fmla="*/ 7 h 560"/>
                <a:gd name="T8" fmla="*/ 6 w 867"/>
                <a:gd name="T9" fmla="*/ 9 h 560"/>
                <a:gd name="T10" fmla="*/ 9 w 867"/>
                <a:gd name="T11" fmla="*/ 12 h 560"/>
                <a:gd name="T12" fmla="*/ 11 w 867"/>
                <a:gd name="T13" fmla="*/ 15 h 560"/>
                <a:gd name="T14" fmla="*/ 12 w 867"/>
                <a:gd name="T15" fmla="*/ 16 h 560"/>
                <a:gd name="T16" fmla="*/ 13 w 867"/>
                <a:gd name="T17" fmla="*/ 17 h 560"/>
                <a:gd name="T18" fmla="*/ 15 w 867"/>
                <a:gd name="T19" fmla="*/ 18 h 560"/>
                <a:gd name="T20" fmla="*/ 17 w 867"/>
                <a:gd name="T21" fmla="*/ 20 h 560"/>
                <a:gd name="T22" fmla="*/ 20 w 867"/>
                <a:gd name="T23" fmla="*/ 21 h 560"/>
                <a:gd name="T24" fmla="*/ 21 w 867"/>
                <a:gd name="T25" fmla="*/ 21 h 560"/>
                <a:gd name="T26" fmla="*/ 21 w 867"/>
                <a:gd name="T27" fmla="*/ 20 h 560"/>
                <a:gd name="T28" fmla="*/ 20 w 867"/>
                <a:gd name="T29" fmla="*/ 18 h 560"/>
                <a:gd name="T30" fmla="*/ 19 w 867"/>
                <a:gd name="T31" fmla="*/ 16 h 560"/>
                <a:gd name="T32" fmla="*/ 12 w 867"/>
                <a:gd name="T33" fmla="*/ 11 h 560"/>
                <a:gd name="T34" fmla="*/ 11 w 867"/>
                <a:gd name="T35" fmla="*/ 10 h 560"/>
                <a:gd name="T36" fmla="*/ 10 w 867"/>
                <a:gd name="T37" fmla="*/ 10 h 560"/>
                <a:gd name="T38" fmla="*/ 9 w 867"/>
                <a:gd name="T39" fmla="*/ 9 h 560"/>
                <a:gd name="T40" fmla="*/ 8 w 867"/>
                <a:gd name="T41" fmla="*/ 7 h 560"/>
                <a:gd name="T42" fmla="*/ 6 w 867"/>
                <a:gd name="T43" fmla="*/ 6 h 560"/>
                <a:gd name="T44" fmla="*/ 4 w 867"/>
                <a:gd name="T45" fmla="*/ 4 h 560"/>
                <a:gd name="T46" fmla="*/ 2 w 867"/>
                <a:gd name="T47" fmla="*/ 2 h 560"/>
                <a:gd name="T48" fmla="*/ 1 w 867"/>
                <a:gd name="T49" fmla="*/ 2 h 560"/>
                <a:gd name="T50" fmla="*/ 0 w 867"/>
                <a:gd name="T51" fmla="*/ 0 h 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7" h="560">
                  <a:moveTo>
                    <a:pt x="0" y="0"/>
                  </a:moveTo>
                  <a:cubicBezTo>
                    <a:pt x="28" y="18"/>
                    <a:pt x="53" y="43"/>
                    <a:pt x="80" y="63"/>
                  </a:cubicBezTo>
                  <a:cubicBezTo>
                    <a:pt x="93" y="83"/>
                    <a:pt x="97" y="97"/>
                    <a:pt x="114" y="114"/>
                  </a:cubicBezTo>
                  <a:cubicBezTo>
                    <a:pt x="126" y="155"/>
                    <a:pt x="147" y="174"/>
                    <a:pt x="188" y="188"/>
                  </a:cubicBezTo>
                  <a:cubicBezTo>
                    <a:pt x="209" y="211"/>
                    <a:pt x="238" y="226"/>
                    <a:pt x="262" y="245"/>
                  </a:cubicBezTo>
                  <a:cubicBezTo>
                    <a:pt x="296" y="273"/>
                    <a:pt x="319" y="306"/>
                    <a:pt x="359" y="325"/>
                  </a:cubicBezTo>
                  <a:cubicBezTo>
                    <a:pt x="386" y="352"/>
                    <a:pt x="414" y="368"/>
                    <a:pt x="445" y="388"/>
                  </a:cubicBezTo>
                  <a:cubicBezTo>
                    <a:pt x="465" y="401"/>
                    <a:pt x="474" y="414"/>
                    <a:pt x="496" y="422"/>
                  </a:cubicBezTo>
                  <a:cubicBezTo>
                    <a:pt x="514" y="440"/>
                    <a:pt x="523" y="443"/>
                    <a:pt x="547" y="450"/>
                  </a:cubicBezTo>
                  <a:cubicBezTo>
                    <a:pt x="572" y="468"/>
                    <a:pt x="586" y="482"/>
                    <a:pt x="616" y="490"/>
                  </a:cubicBezTo>
                  <a:cubicBezTo>
                    <a:pt x="644" y="509"/>
                    <a:pt x="674" y="523"/>
                    <a:pt x="707" y="530"/>
                  </a:cubicBezTo>
                  <a:cubicBezTo>
                    <a:pt x="735" y="550"/>
                    <a:pt x="766" y="548"/>
                    <a:pt x="798" y="559"/>
                  </a:cubicBezTo>
                  <a:cubicBezTo>
                    <a:pt x="819" y="557"/>
                    <a:pt x="841" y="560"/>
                    <a:pt x="861" y="553"/>
                  </a:cubicBezTo>
                  <a:cubicBezTo>
                    <a:pt x="867" y="551"/>
                    <a:pt x="867" y="542"/>
                    <a:pt x="867" y="536"/>
                  </a:cubicBezTo>
                  <a:cubicBezTo>
                    <a:pt x="867" y="506"/>
                    <a:pt x="850" y="476"/>
                    <a:pt x="821" y="468"/>
                  </a:cubicBezTo>
                  <a:cubicBezTo>
                    <a:pt x="808" y="454"/>
                    <a:pt x="796" y="444"/>
                    <a:pt x="781" y="433"/>
                  </a:cubicBezTo>
                  <a:cubicBezTo>
                    <a:pt x="729" y="353"/>
                    <a:pt x="592" y="311"/>
                    <a:pt x="502" y="302"/>
                  </a:cubicBezTo>
                  <a:cubicBezTo>
                    <a:pt x="471" y="292"/>
                    <a:pt x="489" y="299"/>
                    <a:pt x="450" y="274"/>
                  </a:cubicBezTo>
                  <a:cubicBezTo>
                    <a:pt x="440" y="267"/>
                    <a:pt x="426" y="269"/>
                    <a:pt x="416" y="262"/>
                  </a:cubicBezTo>
                  <a:cubicBezTo>
                    <a:pt x="399" y="251"/>
                    <a:pt x="390" y="240"/>
                    <a:pt x="370" y="234"/>
                  </a:cubicBezTo>
                  <a:cubicBezTo>
                    <a:pt x="354" y="217"/>
                    <a:pt x="335" y="202"/>
                    <a:pt x="313" y="194"/>
                  </a:cubicBezTo>
                  <a:cubicBezTo>
                    <a:pt x="297" y="176"/>
                    <a:pt x="259" y="157"/>
                    <a:pt x="234" y="148"/>
                  </a:cubicBezTo>
                  <a:cubicBezTo>
                    <a:pt x="206" y="123"/>
                    <a:pt x="184" y="104"/>
                    <a:pt x="148" y="91"/>
                  </a:cubicBezTo>
                  <a:cubicBezTo>
                    <a:pt x="130" y="73"/>
                    <a:pt x="121" y="70"/>
                    <a:pt x="97" y="63"/>
                  </a:cubicBezTo>
                  <a:cubicBezTo>
                    <a:pt x="80" y="51"/>
                    <a:pt x="65" y="47"/>
                    <a:pt x="45" y="40"/>
                  </a:cubicBezTo>
                  <a:cubicBezTo>
                    <a:pt x="25" y="18"/>
                    <a:pt x="21" y="28"/>
                    <a:pt x="0"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53" name="Freeform 14"/>
            <p:cNvSpPr>
              <a:spLocks/>
            </p:cNvSpPr>
            <p:nvPr/>
          </p:nvSpPr>
          <p:spPr bwMode="auto">
            <a:xfrm>
              <a:off x="1655" y="2614"/>
              <a:ext cx="227" cy="272"/>
            </a:xfrm>
            <a:custGeom>
              <a:avLst/>
              <a:gdLst>
                <a:gd name="T0" fmla="*/ 0 w 867"/>
                <a:gd name="T1" fmla="*/ 0 h 560"/>
                <a:gd name="T2" fmla="*/ 5 w 867"/>
                <a:gd name="T3" fmla="*/ 15 h 560"/>
                <a:gd name="T4" fmla="*/ 8 w 867"/>
                <a:gd name="T5" fmla="*/ 27 h 560"/>
                <a:gd name="T6" fmla="*/ 13 w 867"/>
                <a:gd name="T7" fmla="*/ 44 h 560"/>
                <a:gd name="T8" fmla="*/ 18 w 867"/>
                <a:gd name="T9" fmla="*/ 58 h 560"/>
                <a:gd name="T10" fmla="*/ 25 w 867"/>
                <a:gd name="T11" fmla="*/ 77 h 560"/>
                <a:gd name="T12" fmla="*/ 31 w 867"/>
                <a:gd name="T13" fmla="*/ 91 h 560"/>
                <a:gd name="T14" fmla="*/ 34 w 867"/>
                <a:gd name="T15" fmla="*/ 100 h 560"/>
                <a:gd name="T16" fmla="*/ 37 w 867"/>
                <a:gd name="T17" fmla="*/ 106 h 560"/>
                <a:gd name="T18" fmla="*/ 42 w 867"/>
                <a:gd name="T19" fmla="*/ 116 h 560"/>
                <a:gd name="T20" fmla="*/ 48 w 867"/>
                <a:gd name="T21" fmla="*/ 125 h 560"/>
                <a:gd name="T22" fmla="*/ 55 w 867"/>
                <a:gd name="T23" fmla="*/ 132 h 560"/>
                <a:gd name="T24" fmla="*/ 59 w 867"/>
                <a:gd name="T25" fmla="*/ 131 h 560"/>
                <a:gd name="T26" fmla="*/ 59 w 867"/>
                <a:gd name="T27" fmla="*/ 126 h 560"/>
                <a:gd name="T28" fmla="*/ 56 w 867"/>
                <a:gd name="T29" fmla="*/ 110 h 560"/>
                <a:gd name="T30" fmla="*/ 53 w 867"/>
                <a:gd name="T31" fmla="*/ 102 h 560"/>
                <a:gd name="T32" fmla="*/ 34 w 867"/>
                <a:gd name="T33" fmla="*/ 71 h 560"/>
                <a:gd name="T34" fmla="*/ 31 w 867"/>
                <a:gd name="T35" fmla="*/ 65 h 560"/>
                <a:gd name="T36" fmla="*/ 29 w 867"/>
                <a:gd name="T37" fmla="*/ 62 h 560"/>
                <a:gd name="T38" fmla="*/ 25 w 867"/>
                <a:gd name="T39" fmla="*/ 55 h 560"/>
                <a:gd name="T40" fmla="*/ 21 w 867"/>
                <a:gd name="T41" fmla="*/ 46 h 560"/>
                <a:gd name="T42" fmla="*/ 16 w 867"/>
                <a:gd name="T43" fmla="*/ 35 h 560"/>
                <a:gd name="T44" fmla="*/ 10 w 867"/>
                <a:gd name="T45" fmla="*/ 21 h 560"/>
                <a:gd name="T46" fmla="*/ 7 w 867"/>
                <a:gd name="T47" fmla="*/ 15 h 560"/>
                <a:gd name="T48" fmla="*/ 3 w 867"/>
                <a:gd name="T49" fmla="*/ 9 h 560"/>
                <a:gd name="T50" fmla="*/ 0 w 867"/>
                <a:gd name="T51" fmla="*/ 0 h 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7" h="560">
                  <a:moveTo>
                    <a:pt x="0" y="0"/>
                  </a:moveTo>
                  <a:cubicBezTo>
                    <a:pt x="28" y="18"/>
                    <a:pt x="53" y="43"/>
                    <a:pt x="80" y="63"/>
                  </a:cubicBezTo>
                  <a:cubicBezTo>
                    <a:pt x="93" y="83"/>
                    <a:pt x="97" y="97"/>
                    <a:pt x="114" y="114"/>
                  </a:cubicBezTo>
                  <a:cubicBezTo>
                    <a:pt x="126" y="155"/>
                    <a:pt x="147" y="174"/>
                    <a:pt x="188" y="188"/>
                  </a:cubicBezTo>
                  <a:cubicBezTo>
                    <a:pt x="209" y="211"/>
                    <a:pt x="238" y="226"/>
                    <a:pt x="262" y="245"/>
                  </a:cubicBezTo>
                  <a:cubicBezTo>
                    <a:pt x="296" y="273"/>
                    <a:pt x="319" y="306"/>
                    <a:pt x="359" y="325"/>
                  </a:cubicBezTo>
                  <a:cubicBezTo>
                    <a:pt x="386" y="352"/>
                    <a:pt x="414" y="368"/>
                    <a:pt x="445" y="388"/>
                  </a:cubicBezTo>
                  <a:cubicBezTo>
                    <a:pt x="465" y="401"/>
                    <a:pt x="474" y="414"/>
                    <a:pt x="496" y="422"/>
                  </a:cubicBezTo>
                  <a:cubicBezTo>
                    <a:pt x="514" y="440"/>
                    <a:pt x="523" y="443"/>
                    <a:pt x="547" y="450"/>
                  </a:cubicBezTo>
                  <a:cubicBezTo>
                    <a:pt x="572" y="468"/>
                    <a:pt x="586" y="482"/>
                    <a:pt x="616" y="490"/>
                  </a:cubicBezTo>
                  <a:cubicBezTo>
                    <a:pt x="644" y="509"/>
                    <a:pt x="674" y="523"/>
                    <a:pt x="707" y="530"/>
                  </a:cubicBezTo>
                  <a:cubicBezTo>
                    <a:pt x="735" y="550"/>
                    <a:pt x="766" y="548"/>
                    <a:pt x="798" y="559"/>
                  </a:cubicBezTo>
                  <a:cubicBezTo>
                    <a:pt x="819" y="557"/>
                    <a:pt x="841" y="560"/>
                    <a:pt x="861" y="553"/>
                  </a:cubicBezTo>
                  <a:cubicBezTo>
                    <a:pt x="867" y="551"/>
                    <a:pt x="867" y="542"/>
                    <a:pt x="867" y="536"/>
                  </a:cubicBezTo>
                  <a:cubicBezTo>
                    <a:pt x="867" y="506"/>
                    <a:pt x="850" y="476"/>
                    <a:pt x="821" y="468"/>
                  </a:cubicBezTo>
                  <a:cubicBezTo>
                    <a:pt x="808" y="454"/>
                    <a:pt x="796" y="444"/>
                    <a:pt x="781" y="433"/>
                  </a:cubicBezTo>
                  <a:cubicBezTo>
                    <a:pt x="729" y="353"/>
                    <a:pt x="592" y="311"/>
                    <a:pt x="502" y="302"/>
                  </a:cubicBezTo>
                  <a:cubicBezTo>
                    <a:pt x="471" y="292"/>
                    <a:pt x="489" y="299"/>
                    <a:pt x="450" y="274"/>
                  </a:cubicBezTo>
                  <a:cubicBezTo>
                    <a:pt x="440" y="267"/>
                    <a:pt x="426" y="269"/>
                    <a:pt x="416" y="262"/>
                  </a:cubicBezTo>
                  <a:cubicBezTo>
                    <a:pt x="399" y="251"/>
                    <a:pt x="390" y="240"/>
                    <a:pt x="370" y="234"/>
                  </a:cubicBezTo>
                  <a:cubicBezTo>
                    <a:pt x="354" y="217"/>
                    <a:pt x="335" y="202"/>
                    <a:pt x="313" y="194"/>
                  </a:cubicBezTo>
                  <a:cubicBezTo>
                    <a:pt x="297" y="176"/>
                    <a:pt x="259" y="157"/>
                    <a:pt x="234" y="148"/>
                  </a:cubicBezTo>
                  <a:cubicBezTo>
                    <a:pt x="206" y="123"/>
                    <a:pt x="184" y="104"/>
                    <a:pt x="148" y="91"/>
                  </a:cubicBezTo>
                  <a:cubicBezTo>
                    <a:pt x="130" y="73"/>
                    <a:pt x="121" y="70"/>
                    <a:pt x="97" y="63"/>
                  </a:cubicBezTo>
                  <a:cubicBezTo>
                    <a:pt x="80" y="51"/>
                    <a:pt x="65" y="47"/>
                    <a:pt x="45" y="40"/>
                  </a:cubicBezTo>
                  <a:cubicBezTo>
                    <a:pt x="25" y="18"/>
                    <a:pt x="21" y="28"/>
                    <a:pt x="0"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9225" name="Group 15"/>
          <p:cNvGrpSpPr>
            <a:grpSpLocks/>
          </p:cNvGrpSpPr>
          <p:nvPr/>
        </p:nvGrpSpPr>
        <p:grpSpPr bwMode="auto">
          <a:xfrm>
            <a:off x="5668963" y="4568825"/>
            <a:ext cx="1079500" cy="862013"/>
            <a:chOff x="1383" y="3113"/>
            <a:chExt cx="680" cy="543"/>
          </a:xfrm>
        </p:grpSpPr>
        <p:grpSp>
          <p:nvGrpSpPr>
            <p:cNvPr id="9231" name="Group 16"/>
            <p:cNvGrpSpPr>
              <a:grpSpLocks/>
            </p:cNvGrpSpPr>
            <p:nvPr/>
          </p:nvGrpSpPr>
          <p:grpSpPr bwMode="auto">
            <a:xfrm>
              <a:off x="1383" y="3339"/>
              <a:ext cx="362" cy="317"/>
              <a:chOff x="2336" y="2704"/>
              <a:chExt cx="362" cy="317"/>
            </a:xfrm>
          </p:grpSpPr>
          <p:sp>
            <p:nvSpPr>
              <p:cNvPr id="9235" name="Oval 17"/>
              <p:cNvSpPr>
                <a:spLocks noChangeArrowheads="1"/>
              </p:cNvSpPr>
              <p:nvPr/>
            </p:nvSpPr>
            <p:spPr bwMode="auto">
              <a:xfrm>
                <a:off x="2472" y="2886"/>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36" name="Oval 18"/>
              <p:cNvSpPr>
                <a:spLocks noChangeArrowheads="1"/>
              </p:cNvSpPr>
              <p:nvPr/>
            </p:nvSpPr>
            <p:spPr bwMode="auto">
              <a:xfrm>
                <a:off x="2562" y="2795"/>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37" name="Oval 19"/>
              <p:cNvSpPr>
                <a:spLocks noChangeArrowheads="1"/>
              </p:cNvSpPr>
              <p:nvPr/>
            </p:nvSpPr>
            <p:spPr bwMode="auto">
              <a:xfrm>
                <a:off x="2562" y="2886"/>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38" name="Oval 20"/>
              <p:cNvSpPr>
                <a:spLocks noChangeArrowheads="1"/>
              </p:cNvSpPr>
              <p:nvPr/>
            </p:nvSpPr>
            <p:spPr bwMode="auto">
              <a:xfrm>
                <a:off x="2336" y="2795"/>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39" name="Oval 21"/>
              <p:cNvSpPr>
                <a:spLocks noChangeArrowheads="1"/>
              </p:cNvSpPr>
              <p:nvPr/>
            </p:nvSpPr>
            <p:spPr bwMode="auto">
              <a:xfrm>
                <a:off x="2472" y="2795"/>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0" name="Oval 22"/>
              <p:cNvSpPr>
                <a:spLocks noChangeArrowheads="1"/>
              </p:cNvSpPr>
              <p:nvPr/>
            </p:nvSpPr>
            <p:spPr bwMode="auto">
              <a:xfrm>
                <a:off x="2336" y="2886"/>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1" name="Oval 23"/>
              <p:cNvSpPr>
                <a:spLocks noChangeArrowheads="1"/>
              </p:cNvSpPr>
              <p:nvPr/>
            </p:nvSpPr>
            <p:spPr bwMode="auto">
              <a:xfrm>
                <a:off x="2381" y="2704"/>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2" name="Oval 24"/>
              <p:cNvSpPr>
                <a:spLocks noChangeArrowheads="1"/>
              </p:cNvSpPr>
              <p:nvPr/>
            </p:nvSpPr>
            <p:spPr bwMode="auto">
              <a:xfrm>
                <a:off x="2381" y="2795"/>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3" name="Oval 25"/>
              <p:cNvSpPr>
                <a:spLocks noChangeArrowheads="1"/>
              </p:cNvSpPr>
              <p:nvPr/>
            </p:nvSpPr>
            <p:spPr bwMode="auto">
              <a:xfrm>
                <a:off x="2472" y="2704"/>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4" name="Oval 26"/>
              <p:cNvSpPr>
                <a:spLocks noChangeArrowheads="1"/>
              </p:cNvSpPr>
              <p:nvPr/>
            </p:nvSpPr>
            <p:spPr bwMode="auto">
              <a:xfrm>
                <a:off x="2381" y="2886"/>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5" name="Oval 27"/>
              <p:cNvSpPr>
                <a:spLocks noChangeArrowheads="1"/>
              </p:cNvSpPr>
              <p:nvPr/>
            </p:nvSpPr>
            <p:spPr bwMode="auto">
              <a:xfrm>
                <a:off x="2562" y="2750"/>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6" name="Oval 28"/>
              <p:cNvSpPr>
                <a:spLocks noChangeArrowheads="1"/>
              </p:cNvSpPr>
              <p:nvPr/>
            </p:nvSpPr>
            <p:spPr bwMode="auto">
              <a:xfrm>
                <a:off x="2517" y="2886"/>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7" name="Oval 29"/>
              <p:cNvSpPr>
                <a:spLocks noChangeArrowheads="1"/>
              </p:cNvSpPr>
              <p:nvPr/>
            </p:nvSpPr>
            <p:spPr bwMode="auto">
              <a:xfrm>
                <a:off x="2472" y="2931"/>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8" name="Oval 30"/>
              <p:cNvSpPr>
                <a:spLocks noChangeArrowheads="1"/>
              </p:cNvSpPr>
              <p:nvPr/>
            </p:nvSpPr>
            <p:spPr bwMode="auto">
              <a:xfrm>
                <a:off x="2608" y="2840"/>
                <a:ext cx="90"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49" name="Oval 31"/>
              <p:cNvSpPr>
                <a:spLocks noChangeArrowheads="1"/>
              </p:cNvSpPr>
              <p:nvPr/>
            </p:nvSpPr>
            <p:spPr bwMode="auto">
              <a:xfrm>
                <a:off x="2426" y="2750"/>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50" name="Oval 32"/>
              <p:cNvSpPr>
                <a:spLocks noChangeArrowheads="1"/>
              </p:cNvSpPr>
              <p:nvPr/>
            </p:nvSpPr>
            <p:spPr bwMode="auto">
              <a:xfrm>
                <a:off x="2426" y="2931"/>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grpSp>
        <p:sp>
          <p:nvSpPr>
            <p:cNvPr id="9232" name="Freeform 33"/>
            <p:cNvSpPr>
              <a:spLocks/>
            </p:cNvSpPr>
            <p:nvPr/>
          </p:nvSpPr>
          <p:spPr bwMode="auto">
            <a:xfrm rot="5400000">
              <a:off x="1552" y="3171"/>
              <a:ext cx="136" cy="109"/>
            </a:xfrm>
            <a:custGeom>
              <a:avLst/>
              <a:gdLst>
                <a:gd name="T0" fmla="*/ 0 w 867"/>
                <a:gd name="T1" fmla="*/ 0 h 560"/>
                <a:gd name="T2" fmla="*/ 2 w 867"/>
                <a:gd name="T3" fmla="*/ 2 h 560"/>
                <a:gd name="T4" fmla="*/ 3 w 867"/>
                <a:gd name="T5" fmla="*/ 4 h 560"/>
                <a:gd name="T6" fmla="*/ 5 w 867"/>
                <a:gd name="T7" fmla="*/ 7 h 560"/>
                <a:gd name="T8" fmla="*/ 6 w 867"/>
                <a:gd name="T9" fmla="*/ 9 h 560"/>
                <a:gd name="T10" fmla="*/ 9 w 867"/>
                <a:gd name="T11" fmla="*/ 12 h 560"/>
                <a:gd name="T12" fmla="*/ 11 w 867"/>
                <a:gd name="T13" fmla="*/ 15 h 560"/>
                <a:gd name="T14" fmla="*/ 12 w 867"/>
                <a:gd name="T15" fmla="*/ 16 h 560"/>
                <a:gd name="T16" fmla="*/ 13 w 867"/>
                <a:gd name="T17" fmla="*/ 17 h 560"/>
                <a:gd name="T18" fmla="*/ 15 w 867"/>
                <a:gd name="T19" fmla="*/ 18 h 560"/>
                <a:gd name="T20" fmla="*/ 17 w 867"/>
                <a:gd name="T21" fmla="*/ 20 h 560"/>
                <a:gd name="T22" fmla="*/ 20 w 867"/>
                <a:gd name="T23" fmla="*/ 21 h 560"/>
                <a:gd name="T24" fmla="*/ 21 w 867"/>
                <a:gd name="T25" fmla="*/ 21 h 560"/>
                <a:gd name="T26" fmla="*/ 21 w 867"/>
                <a:gd name="T27" fmla="*/ 20 h 560"/>
                <a:gd name="T28" fmla="*/ 20 w 867"/>
                <a:gd name="T29" fmla="*/ 18 h 560"/>
                <a:gd name="T30" fmla="*/ 19 w 867"/>
                <a:gd name="T31" fmla="*/ 16 h 560"/>
                <a:gd name="T32" fmla="*/ 12 w 867"/>
                <a:gd name="T33" fmla="*/ 11 h 560"/>
                <a:gd name="T34" fmla="*/ 11 w 867"/>
                <a:gd name="T35" fmla="*/ 10 h 560"/>
                <a:gd name="T36" fmla="*/ 10 w 867"/>
                <a:gd name="T37" fmla="*/ 10 h 560"/>
                <a:gd name="T38" fmla="*/ 9 w 867"/>
                <a:gd name="T39" fmla="*/ 9 h 560"/>
                <a:gd name="T40" fmla="*/ 8 w 867"/>
                <a:gd name="T41" fmla="*/ 7 h 560"/>
                <a:gd name="T42" fmla="*/ 6 w 867"/>
                <a:gd name="T43" fmla="*/ 6 h 560"/>
                <a:gd name="T44" fmla="*/ 4 w 867"/>
                <a:gd name="T45" fmla="*/ 4 h 560"/>
                <a:gd name="T46" fmla="*/ 2 w 867"/>
                <a:gd name="T47" fmla="*/ 2 h 560"/>
                <a:gd name="T48" fmla="*/ 1 w 867"/>
                <a:gd name="T49" fmla="*/ 2 h 560"/>
                <a:gd name="T50" fmla="*/ 0 w 867"/>
                <a:gd name="T51" fmla="*/ 0 h 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7" h="560">
                  <a:moveTo>
                    <a:pt x="0" y="0"/>
                  </a:moveTo>
                  <a:cubicBezTo>
                    <a:pt x="28" y="18"/>
                    <a:pt x="53" y="43"/>
                    <a:pt x="80" y="63"/>
                  </a:cubicBezTo>
                  <a:cubicBezTo>
                    <a:pt x="93" y="83"/>
                    <a:pt x="97" y="97"/>
                    <a:pt x="114" y="114"/>
                  </a:cubicBezTo>
                  <a:cubicBezTo>
                    <a:pt x="126" y="155"/>
                    <a:pt x="147" y="174"/>
                    <a:pt x="188" y="188"/>
                  </a:cubicBezTo>
                  <a:cubicBezTo>
                    <a:pt x="209" y="211"/>
                    <a:pt x="238" y="226"/>
                    <a:pt x="262" y="245"/>
                  </a:cubicBezTo>
                  <a:cubicBezTo>
                    <a:pt x="296" y="273"/>
                    <a:pt x="319" y="306"/>
                    <a:pt x="359" y="325"/>
                  </a:cubicBezTo>
                  <a:cubicBezTo>
                    <a:pt x="386" y="352"/>
                    <a:pt x="414" y="368"/>
                    <a:pt x="445" y="388"/>
                  </a:cubicBezTo>
                  <a:cubicBezTo>
                    <a:pt x="465" y="401"/>
                    <a:pt x="474" y="414"/>
                    <a:pt x="496" y="422"/>
                  </a:cubicBezTo>
                  <a:cubicBezTo>
                    <a:pt x="514" y="440"/>
                    <a:pt x="523" y="443"/>
                    <a:pt x="547" y="450"/>
                  </a:cubicBezTo>
                  <a:cubicBezTo>
                    <a:pt x="572" y="468"/>
                    <a:pt x="586" y="482"/>
                    <a:pt x="616" y="490"/>
                  </a:cubicBezTo>
                  <a:cubicBezTo>
                    <a:pt x="644" y="509"/>
                    <a:pt x="674" y="523"/>
                    <a:pt x="707" y="530"/>
                  </a:cubicBezTo>
                  <a:cubicBezTo>
                    <a:pt x="735" y="550"/>
                    <a:pt x="766" y="548"/>
                    <a:pt x="798" y="559"/>
                  </a:cubicBezTo>
                  <a:cubicBezTo>
                    <a:pt x="819" y="557"/>
                    <a:pt x="841" y="560"/>
                    <a:pt x="861" y="553"/>
                  </a:cubicBezTo>
                  <a:cubicBezTo>
                    <a:pt x="867" y="551"/>
                    <a:pt x="867" y="542"/>
                    <a:pt x="867" y="536"/>
                  </a:cubicBezTo>
                  <a:cubicBezTo>
                    <a:pt x="867" y="506"/>
                    <a:pt x="850" y="476"/>
                    <a:pt x="821" y="468"/>
                  </a:cubicBezTo>
                  <a:cubicBezTo>
                    <a:pt x="808" y="454"/>
                    <a:pt x="796" y="444"/>
                    <a:pt x="781" y="433"/>
                  </a:cubicBezTo>
                  <a:cubicBezTo>
                    <a:pt x="729" y="353"/>
                    <a:pt x="592" y="311"/>
                    <a:pt x="502" y="302"/>
                  </a:cubicBezTo>
                  <a:cubicBezTo>
                    <a:pt x="471" y="292"/>
                    <a:pt x="489" y="299"/>
                    <a:pt x="450" y="274"/>
                  </a:cubicBezTo>
                  <a:cubicBezTo>
                    <a:pt x="440" y="267"/>
                    <a:pt x="426" y="269"/>
                    <a:pt x="416" y="262"/>
                  </a:cubicBezTo>
                  <a:cubicBezTo>
                    <a:pt x="399" y="251"/>
                    <a:pt x="390" y="240"/>
                    <a:pt x="370" y="234"/>
                  </a:cubicBezTo>
                  <a:cubicBezTo>
                    <a:pt x="354" y="217"/>
                    <a:pt x="335" y="202"/>
                    <a:pt x="313" y="194"/>
                  </a:cubicBezTo>
                  <a:cubicBezTo>
                    <a:pt x="297" y="176"/>
                    <a:pt x="259" y="157"/>
                    <a:pt x="234" y="148"/>
                  </a:cubicBezTo>
                  <a:cubicBezTo>
                    <a:pt x="206" y="123"/>
                    <a:pt x="184" y="104"/>
                    <a:pt x="148" y="91"/>
                  </a:cubicBezTo>
                  <a:cubicBezTo>
                    <a:pt x="130" y="73"/>
                    <a:pt x="121" y="70"/>
                    <a:pt x="97" y="63"/>
                  </a:cubicBezTo>
                  <a:cubicBezTo>
                    <a:pt x="80" y="51"/>
                    <a:pt x="65" y="47"/>
                    <a:pt x="45" y="40"/>
                  </a:cubicBezTo>
                  <a:cubicBezTo>
                    <a:pt x="25" y="18"/>
                    <a:pt x="21" y="28"/>
                    <a:pt x="0"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33" name="Freeform 34"/>
            <p:cNvSpPr>
              <a:spLocks/>
            </p:cNvSpPr>
            <p:nvPr/>
          </p:nvSpPr>
          <p:spPr bwMode="auto">
            <a:xfrm rot="5400000">
              <a:off x="1778" y="3126"/>
              <a:ext cx="136" cy="109"/>
            </a:xfrm>
            <a:custGeom>
              <a:avLst/>
              <a:gdLst>
                <a:gd name="T0" fmla="*/ 0 w 867"/>
                <a:gd name="T1" fmla="*/ 0 h 560"/>
                <a:gd name="T2" fmla="*/ 2 w 867"/>
                <a:gd name="T3" fmla="*/ 2 h 560"/>
                <a:gd name="T4" fmla="*/ 3 w 867"/>
                <a:gd name="T5" fmla="*/ 4 h 560"/>
                <a:gd name="T6" fmla="*/ 5 w 867"/>
                <a:gd name="T7" fmla="*/ 7 h 560"/>
                <a:gd name="T8" fmla="*/ 6 w 867"/>
                <a:gd name="T9" fmla="*/ 9 h 560"/>
                <a:gd name="T10" fmla="*/ 9 w 867"/>
                <a:gd name="T11" fmla="*/ 12 h 560"/>
                <a:gd name="T12" fmla="*/ 11 w 867"/>
                <a:gd name="T13" fmla="*/ 15 h 560"/>
                <a:gd name="T14" fmla="*/ 12 w 867"/>
                <a:gd name="T15" fmla="*/ 16 h 560"/>
                <a:gd name="T16" fmla="*/ 13 w 867"/>
                <a:gd name="T17" fmla="*/ 17 h 560"/>
                <a:gd name="T18" fmla="*/ 15 w 867"/>
                <a:gd name="T19" fmla="*/ 18 h 560"/>
                <a:gd name="T20" fmla="*/ 17 w 867"/>
                <a:gd name="T21" fmla="*/ 20 h 560"/>
                <a:gd name="T22" fmla="*/ 20 w 867"/>
                <a:gd name="T23" fmla="*/ 21 h 560"/>
                <a:gd name="T24" fmla="*/ 21 w 867"/>
                <a:gd name="T25" fmla="*/ 21 h 560"/>
                <a:gd name="T26" fmla="*/ 21 w 867"/>
                <a:gd name="T27" fmla="*/ 20 h 560"/>
                <a:gd name="T28" fmla="*/ 20 w 867"/>
                <a:gd name="T29" fmla="*/ 18 h 560"/>
                <a:gd name="T30" fmla="*/ 19 w 867"/>
                <a:gd name="T31" fmla="*/ 16 h 560"/>
                <a:gd name="T32" fmla="*/ 12 w 867"/>
                <a:gd name="T33" fmla="*/ 11 h 560"/>
                <a:gd name="T34" fmla="*/ 11 w 867"/>
                <a:gd name="T35" fmla="*/ 10 h 560"/>
                <a:gd name="T36" fmla="*/ 10 w 867"/>
                <a:gd name="T37" fmla="*/ 10 h 560"/>
                <a:gd name="T38" fmla="*/ 9 w 867"/>
                <a:gd name="T39" fmla="*/ 9 h 560"/>
                <a:gd name="T40" fmla="*/ 8 w 867"/>
                <a:gd name="T41" fmla="*/ 7 h 560"/>
                <a:gd name="T42" fmla="*/ 6 w 867"/>
                <a:gd name="T43" fmla="*/ 6 h 560"/>
                <a:gd name="T44" fmla="*/ 4 w 867"/>
                <a:gd name="T45" fmla="*/ 4 h 560"/>
                <a:gd name="T46" fmla="*/ 2 w 867"/>
                <a:gd name="T47" fmla="*/ 2 h 560"/>
                <a:gd name="T48" fmla="*/ 1 w 867"/>
                <a:gd name="T49" fmla="*/ 2 h 560"/>
                <a:gd name="T50" fmla="*/ 0 w 867"/>
                <a:gd name="T51" fmla="*/ 0 h 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7" h="560">
                  <a:moveTo>
                    <a:pt x="0" y="0"/>
                  </a:moveTo>
                  <a:cubicBezTo>
                    <a:pt x="28" y="18"/>
                    <a:pt x="53" y="43"/>
                    <a:pt x="80" y="63"/>
                  </a:cubicBezTo>
                  <a:cubicBezTo>
                    <a:pt x="93" y="83"/>
                    <a:pt x="97" y="97"/>
                    <a:pt x="114" y="114"/>
                  </a:cubicBezTo>
                  <a:cubicBezTo>
                    <a:pt x="126" y="155"/>
                    <a:pt x="147" y="174"/>
                    <a:pt x="188" y="188"/>
                  </a:cubicBezTo>
                  <a:cubicBezTo>
                    <a:pt x="209" y="211"/>
                    <a:pt x="238" y="226"/>
                    <a:pt x="262" y="245"/>
                  </a:cubicBezTo>
                  <a:cubicBezTo>
                    <a:pt x="296" y="273"/>
                    <a:pt x="319" y="306"/>
                    <a:pt x="359" y="325"/>
                  </a:cubicBezTo>
                  <a:cubicBezTo>
                    <a:pt x="386" y="352"/>
                    <a:pt x="414" y="368"/>
                    <a:pt x="445" y="388"/>
                  </a:cubicBezTo>
                  <a:cubicBezTo>
                    <a:pt x="465" y="401"/>
                    <a:pt x="474" y="414"/>
                    <a:pt x="496" y="422"/>
                  </a:cubicBezTo>
                  <a:cubicBezTo>
                    <a:pt x="514" y="440"/>
                    <a:pt x="523" y="443"/>
                    <a:pt x="547" y="450"/>
                  </a:cubicBezTo>
                  <a:cubicBezTo>
                    <a:pt x="572" y="468"/>
                    <a:pt x="586" y="482"/>
                    <a:pt x="616" y="490"/>
                  </a:cubicBezTo>
                  <a:cubicBezTo>
                    <a:pt x="644" y="509"/>
                    <a:pt x="674" y="523"/>
                    <a:pt x="707" y="530"/>
                  </a:cubicBezTo>
                  <a:cubicBezTo>
                    <a:pt x="735" y="550"/>
                    <a:pt x="766" y="548"/>
                    <a:pt x="798" y="559"/>
                  </a:cubicBezTo>
                  <a:cubicBezTo>
                    <a:pt x="819" y="557"/>
                    <a:pt x="841" y="560"/>
                    <a:pt x="861" y="553"/>
                  </a:cubicBezTo>
                  <a:cubicBezTo>
                    <a:pt x="867" y="551"/>
                    <a:pt x="867" y="542"/>
                    <a:pt x="867" y="536"/>
                  </a:cubicBezTo>
                  <a:cubicBezTo>
                    <a:pt x="867" y="506"/>
                    <a:pt x="850" y="476"/>
                    <a:pt x="821" y="468"/>
                  </a:cubicBezTo>
                  <a:cubicBezTo>
                    <a:pt x="808" y="454"/>
                    <a:pt x="796" y="444"/>
                    <a:pt x="781" y="433"/>
                  </a:cubicBezTo>
                  <a:cubicBezTo>
                    <a:pt x="729" y="353"/>
                    <a:pt x="592" y="311"/>
                    <a:pt x="502" y="302"/>
                  </a:cubicBezTo>
                  <a:cubicBezTo>
                    <a:pt x="471" y="292"/>
                    <a:pt x="489" y="299"/>
                    <a:pt x="450" y="274"/>
                  </a:cubicBezTo>
                  <a:cubicBezTo>
                    <a:pt x="440" y="267"/>
                    <a:pt x="426" y="269"/>
                    <a:pt x="416" y="262"/>
                  </a:cubicBezTo>
                  <a:cubicBezTo>
                    <a:pt x="399" y="251"/>
                    <a:pt x="390" y="240"/>
                    <a:pt x="370" y="234"/>
                  </a:cubicBezTo>
                  <a:cubicBezTo>
                    <a:pt x="354" y="217"/>
                    <a:pt x="335" y="202"/>
                    <a:pt x="313" y="194"/>
                  </a:cubicBezTo>
                  <a:cubicBezTo>
                    <a:pt x="297" y="176"/>
                    <a:pt x="259" y="157"/>
                    <a:pt x="234" y="148"/>
                  </a:cubicBezTo>
                  <a:cubicBezTo>
                    <a:pt x="206" y="123"/>
                    <a:pt x="184" y="104"/>
                    <a:pt x="148" y="91"/>
                  </a:cubicBezTo>
                  <a:cubicBezTo>
                    <a:pt x="130" y="73"/>
                    <a:pt x="121" y="70"/>
                    <a:pt x="97" y="63"/>
                  </a:cubicBezTo>
                  <a:cubicBezTo>
                    <a:pt x="80" y="51"/>
                    <a:pt x="65" y="47"/>
                    <a:pt x="45" y="40"/>
                  </a:cubicBezTo>
                  <a:cubicBezTo>
                    <a:pt x="25" y="18"/>
                    <a:pt x="21" y="28"/>
                    <a:pt x="0"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34" name="Freeform 35"/>
            <p:cNvSpPr>
              <a:spLocks/>
            </p:cNvSpPr>
            <p:nvPr/>
          </p:nvSpPr>
          <p:spPr bwMode="auto">
            <a:xfrm rot="5400000">
              <a:off x="1791" y="3158"/>
              <a:ext cx="227" cy="317"/>
            </a:xfrm>
            <a:custGeom>
              <a:avLst/>
              <a:gdLst>
                <a:gd name="T0" fmla="*/ 0 w 867"/>
                <a:gd name="T1" fmla="*/ 0 h 560"/>
                <a:gd name="T2" fmla="*/ 5 w 867"/>
                <a:gd name="T3" fmla="*/ 20 h 560"/>
                <a:gd name="T4" fmla="*/ 8 w 867"/>
                <a:gd name="T5" fmla="*/ 37 h 560"/>
                <a:gd name="T6" fmla="*/ 13 w 867"/>
                <a:gd name="T7" fmla="*/ 60 h 560"/>
                <a:gd name="T8" fmla="*/ 18 w 867"/>
                <a:gd name="T9" fmla="*/ 79 h 560"/>
                <a:gd name="T10" fmla="*/ 25 w 867"/>
                <a:gd name="T11" fmla="*/ 104 h 560"/>
                <a:gd name="T12" fmla="*/ 31 w 867"/>
                <a:gd name="T13" fmla="*/ 125 h 560"/>
                <a:gd name="T14" fmla="*/ 34 w 867"/>
                <a:gd name="T15" fmla="*/ 135 h 560"/>
                <a:gd name="T16" fmla="*/ 37 w 867"/>
                <a:gd name="T17" fmla="*/ 144 h 560"/>
                <a:gd name="T18" fmla="*/ 42 w 867"/>
                <a:gd name="T19" fmla="*/ 157 h 560"/>
                <a:gd name="T20" fmla="*/ 48 w 867"/>
                <a:gd name="T21" fmla="*/ 170 h 560"/>
                <a:gd name="T22" fmla="*/ 55 w 867"/>
                <a:gd name="T23" fmla="*/ 179 h 560"/>
                <a:gd name="T24" fmla="*/ 59 w 867"/>
                <a:gd name="T25" fmla="*/ 177 h 560"/>
                <a:gd name="T26" fmla="*/ 59 w 867"/>
                <a:gd name="T27" fmla="*/ 172 h 560"/>
                <a:gd name="T28" fmla="*/ 56 w 867"/>
                <a:gd name="T29" fmla="*/ 150 h 560"/>
                <a:gd name="T30" fmla="*/ 53 w 867"/>
                <a:gd name="T31" fmla="*/ 139 h 560"/>
                <a:gd name="T32" fmla="*/ 34 w 867"/>
                <a:gd name="T33" fmla="*/ 97 h 560"/>
                <a:gd name="T34" fmla="*/ 31 w 867"/>
                <a:gd name="T35" fmla="*/ 88 h 560"/>
                <a:gd name="T36" fmla="*/ 29 w 867"/>
                <a:gd name="T37" fmla="*/ 84 h 560"/>
                <a:gd name="T38" fmla="*/ 25 w 867"/>
                <a:gd name="T39" fmla="*/ 75 h 560"/>
                <a:gd name="T40" fmla="*/ 21 w 867"/>
                <a:gd name="T41" fmla="*/ 62 h 560"/>
                <a:gd name="T42" fmla="*/ 16 w 867"/>
                <a:gd name="T43" fmla="*/ 48 h 560"/>
                <a:gd name="T44" fmla="*/ 10 w 867"/>
                <a:gd name="T45" fmla="*/ 29 h 560"/>
                <a:gd name="T46" fmla="*/ 7 w 867"/>
                <a:gd name="T47" fmla="*/ 20 h 560"/>
                <a:gd name="T48" fmla="*/ 3 w 867"/>
                <a:gd name="T49" fmla="*/ 13 h 560"/>
                <a:gd name="T50" fmla="*/ 0 w 867"/>
                <a:gd name="T51" fmla="*/ 0 h 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7" h="560">
                  <a:moveTo>
                    <a:pt x="0" y="0"/>
                  </a:moveTo>
                  <a:cubicBezTo>
                    <a:pt x="28" y="18"/>
                    <a:pt x="53" y="43"/>
                    <a:pt x="80" y="63"/>
                  </a:cubicBezTo>
                  <a:cubicBezTo>
                    <a:pt x="93" y="83"/>
                    <a:pt x="97" y="97"/>
                    <a:pt x="114" y="114"/>
                  </a:cubicBezTo>
                  <a:cubicBezTo>
                    <a:pt x="126" y="155"/>
                    <a:pt x="147" y="174"/>
                    <a:pt x="188" y="188"/>
                  </a:cubicBezTo>
                  <a:cubicBezTo>
                    <a:pt x="209" y="211"/>
                    <a:pt x="238" y="226"/>
                    <a:pt x="262" y="245"/>
                  </a:cubicBezTo>
                  <a:cubicBezTo>
                    <a:pt x="296" y="273"/>
                    <a:pt x="319" y="306"/>
                    <a:pt x="359" y="325"/>
                  </a:cubicBezTo>
                  <a:cubicBezTo>
                    <a:pt x="386" y="352"/>
                    <a:pt x="414" y="368"/>
                    <a:pt x="445" y="388"/>
                  </a:cubicBezTo>
                  <a:cubicBezTo>
                    <a:pt x="465" y="401"/>
                    <a:pt x="474" y="414"/>
                    <a:pt x="496" y="422"/>
                  </a:cubicBezTo>
                  <a:cubicBezTo>
                    <a:pt x="514" y="440"/>
                    <a:pt x="523" y="443"/>
                    <a:pt x="547" y="450"/>
                  </a:cubicBezTo>
                  <a:cubicBezTo>
                    <a:pt x="572" y="468"/>
                    <a:pt x="586" y="482"/>
                    <a:pt x="616" y="490"/>
                  </a:cubicBezTo>
                  <a:cubicBezTo>
                    <a:pt x="644" y="509"/>
                    <a:pt x="674" y="523"/>
                    <a:pt x="707" y="530"/>
                  </a:cubicBezTo>
                  <a:cubicBezTo>
                    <a:pt x="735" y="550"/>
                    <a:pt x="766" y="548"/>
                    <a:pt x="798" y="559"/>
                  </a:cubicBezTo>
                  <a:cubicBezTo>
                    <a:pt x="819" y="557"/>
                    <a:pt x="841" y="560"/>
                    <a:pt x="861" y="553"/>
                  </a:cubicBezTo>
                  <a:cubicBezTo>
                    <a:pt x="867" y="551"/>
                    <a:pt x="867" y="542"/>
                    <a:pt x="867" y="536"/>
                  </a:cubicBezTo>
                  <a:cubicBezTo>
                    <a:pt x="867" y="506"/>
                    <a:pt x="850" y="476"/>
                    <a:pt x="821" y="468"/>
                  </a:cubicBezTo>
                  <a:cubicBezTo>
                    <a:pt x="808" y="454"/>
                    <a:pt x="796" y="444"/>
                    <a:pt x="781" y="433"/>
                  </a:cubicBezTo>
                  <a:cubicBezTo>
                    <a:pt x="729" y="353"/>
                    <a:pt x="592" y="311"/>
                    <a:pt x="502" y="302"/>
                  </a:cubicBezTo>
                  <a:cubicBezTo>
                    <a:pt x="471" y="292"/>
                    <a:pt x="489" y="299"/>
                    <a:pt x="450" y="274"/>
                  </a:cubicBezTo>
                  <a:cubicBezTo>
                    <a:pt x="440" y="267"/>
                    <a:pt x="426" y="269"/>
                    <a:pt x="416" y="262"/>
                  </a:cubicBezTo>
                  <a:cubicBezTo>
                    <a:pt x="399" y="251"/>
                    <a:pt x="390" y="240"/>
                    <a:pt x="370" y="234"/>
                  </a:cubicBezTo>
                  <a:cubicBezTo>
                    <a:pt x="354" y="217"/>
                    <a:pt x="335" y="202"/>
                    <a:pt x="313" y="194"/>
                  </a:cubicBezTo>
                  <a:cubicBezTo>
                    <a:pt x="297" y="176"/>
                    <a:pt x="259" y="157"/>
                    <a:pt x="234" y="148"/>
                  </a:cubicBezTo>
                  <a:cubicBezTo>
                    <a:pt x="206" y="123"/>
                    <a:pt x="184" y="104"/>
                    <a:pt x="148" y="91"/>
                  </a:cubicBezTo>
                  <a:cubicBezTo>
                    <a:pt x="130" y="73"/>
                    <a:pt x="121" y="70"/>
                    <a:pt x="97" y="63"/>
                  </a:cubicBezTo>
                  <a:cubicBezTo>
                    <a:pt x="80" y="51"/>
                    <a:pt x="65" y="47"/>
                    <a:pt x="45" y="40"/>
                  </a:cubicBezTo>
                  <a:cubicBezTo>
                    <a:pt x="25" y="18"/>
                    <a:pt x="21" y="28"/>
                    <a:pt x="0"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9226" name="Text Box 36"/>
          <p:cNvSpPr txBox="1">
            <a:spLocks noChangeArrowheads="1"/>
          </p:cNvSpPr>
          <p:nvPr/>
        </p:nvSpPr>
        <p:spPr bwMode="auto">
          <a:xfrm>
            <a:off x="6369050" y="4962525"/>
            <a:ext cx="1155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it-IT" altLang="it-IT" sz="2400">
                <a:solidFill>
                  <a:schemeClr val="tx1"/>
                </a:solidFill>
                <a:latin typeface="Stencil" panose="040409050D0802020404" pitchFamily="82" charset="0"/>
              </a:rPr>
              <a:t>Ferro</a:t>
            </a:r>
          </a:p>
        </p:txBody>
      </p:sp>
      <p:sp>
        <p:nvSpPr>
          <p:cNvPr id="9227" name="Text Box 37"/>
          <p:cNvSpPr txBox="1">
            <a:spLocks noChangeArrowheads="1"/>
          </p:cNvSpPr>
          <p:nvPr/>
        </p:nvSpPr>
        <p:spPr bwMode="auto">
          <a:xfrm>
            <a:off x="4013200" y="4005263"/>
            <a:ext cx="839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it-IT" altLang="it-IT" sz="2400">
                <a:solidFill>
                  <a:srgbClr val="FF3300"/>
                </a:solidFill>
                <a:latin typeface="Stencil" panose="040409050D0802020404" pitchFamily="82" charset="0"/>
              </a:rPr>
              <a:t>Elio</a:t>
            </a:r>
          </a:p>
        </p:txBody>
      </p:sp>
      <p:grpSp>
        <p:nvGrpSpPr>
          <p:cNvPr id="9228" name="Group 38"/>
          <p:cNvGrpSpPr>
            <a:grpSpLocks/>
          </p:cNvGrpSpPr>
          <p:nvPr/>
        </p:nvGrpSpPr>
        <p:grpSpPr bwMode="auto">
          <a:xfrm>
            <a:off x="4013200" y="5648325"/>
            <a:ext cx="358775" cy="431800"/>
            <a:chOff x="1565" y="3022"/>
            <a:chExt cx="226" cy="272"/>
          </a:xfrm>
        </p:grpSpPr>
        <p:sp>
          <p:nvSpPr>
            <p:cNvPr id="9229" name="Oval 39"/>
            <p:cNvSpPr>
              <a:spLocks noChangeArrowheads="1"/>
            </p:cNvSpPr>
            <p:nvPr/>
          </p:nvSpPr>
          <p:spPr bwMode="auto">
            <a:xfrm>
              <a:off x="1701" y="3022"/>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9230" name="Freeform 40"/>
            <p:cNvSpPr>
              <a:spLocks/>
            </p:cNvSpPr>
            <p:nvPr/>
          </p:nvSpPr>
          <p:spPr bwMode="auto">
            <a:xfrm rot="-5400000">
              <a:off x="1552" y="3171"/>
              <a:ext cx="136" cy="109"/>
            </a:xfrm>
            <a:custGeom>
              <a:avLst/>
              <a:gdLst>
                <a:gd name="T0" fmla="*/ 0 w 867"/>
                <a:gd name="T1" fmla="*/ 0 h 560"/>
                <a:gd name="T2" fmla="*/ 2 w 867"/>
                <a:gd name="T3" fmla="*/ 2 h 560"/>
                <a:gd name="T4" fmla="*/ 3 w 867"/>
                <a:gd name="T5" fmla="*/ 4 h 560"/>
                <a:gd name="T6" fmla="*/ 5 w 867"/>
                <a:gd name="T7" fmla="*/ 7 h 560"/>
                <a:gd name="T8" fmla="*/ 6 w 867"/>
                <a:gd name="T9" fmla="*/ 9 h 560"/>
                <a:gd name="T10" fmla="*/ 9 w 867"/>
                <a:gd name="T11" fmla="*/ 12 h 560"/>
                <a:gd name="T12" fmla="*/ 11 w 867"/>
                <a:gd name="T13" fmla="*/ 15 h 560"/>
                <a:gd name="T14" fmla="*/ 12 w 867"/>
                <a:gd name="T15" fmla="*/ 16 h 560"/>
                <a:gd name="T16" fmla="*/ 13 w 867"/>
                <a:gd name="T17" fmla="*/ 17 h 560"/>
                <a:gd name="T18" fmla="*/ 15 w 867"/>
                <a:gd name="T19" fmla="*/ 18 h 560"/>
                <a:gd name="T20" fmla="*/ 17 w 867"/>
                <a:gd name="T21" fmla="*/ 20 h 560"/>
                <a:gd name="T22" fmla="*/ 20 w 867"/>
                <a:gd name="T23" fmla="*/ 21 h 560"/>
                <a:gd name="T24" fmla="*/ 21 w 867"/>
                <a:gd name="T25" fmla="*/ 21 h 560"/>
                <a:gd name="T26" fmla="*/ 21 w 867"/>
                <a:gd name="T27" fmla="*/ 20 h 560"/>
                <a:gd name="T28" fmla="*/ 20 w 867"/>
                <a:gd name="T29" fmla="*/ 18 h 560"/>
                <a:gd name="T30" fmla="*/ 19 w 867"/>
                <a:gd name="T31" fmla="*/ 16 h 560"/>
                <a:gd name="T32" fmla="*/ 12 w 867"/>
                <a:gd name="T33" fmla="*/ 11 h 560"/>
                <a:gd name="T34" fmla="*/ 11 w 867"/>
                <a:gd name="T35" fmla="*/ 10 h 560"/>
                <a:gd name="T36" fmla="*/ 10 w 867"/>
                <a:gd name="T37" fmla="*/ 10 h 560"/>
                <a:gd name="T38" fmla="*/ 9 w 867"/>
                <a:gd name="T39" fmla="*/ 9 h 560"/>
                <a:gd name="T40" fmla="*/ 8 w 867"/>
                <a:gd name="T41" fmla="*/ 7 h 560"/>
                <a:gd name="T42" fmla="*/ 6 w 867"/>
                <a:gd name="T43" fmla="*/ 6 h 560"/>
                <a:gd name="T44" fmla="*/ 4 w 867"/>
                <a:gd name="T45" fmla="*/ 4 h 560"/>
                <a:gd name="T46" fmla="*/ 2 w 867"/>
                <a:gd name="T47" fmla="*/ 2 h 560"/>
                <a:gd name="T48" fmla="*/ 1 w 867"/>
                <a:gd name="T49" fmla="*/ 2 h 560"/>
                <a:gd name="T50" fmla="*/ 0 w 867"/>
                <a:gd name="T51" fmla="*/ 0 h 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7" h="560">
                  <a:moveTo>
                    <a:pt x="0" y="0"/>
                  </a:moveTo>
                  <a:cubicBezTo>
                    <a:pt x="28" y="18"/>
                    <a:pt x="53" y="43"/>
                    <a:pt x="80" y="63"/>
                  </a:cubicBezTo>
                  <a:cubicBezTo>
                    <a:pt x="93" y="83"/>
                    <a:pt x="97" y="97"/>
                    <a:pt x="114" y="114"/>
                  </a:cubicBezTo>
                  <a:cubicBezTo>
                    <a:pt x="126" y="155"/>
                    <a:pt x="147" y="174"/>
                    <a:pt x="188" y="188"/>
                  </a:cubicBezTo>
                  <a:cubicBezTo>
                    <a:pt x="209" y="211"/>
                    <a:pt x="238" y="226"/>
                    <a:pt x="262" y="245"/>
                  </a:cubicBezTo>
                  <a:cubicBezTo>
                    <a:pt x="296" y="273"/>
                    <a:pt x="319" y="306"/>
                    <a:pt x="359" y="325"/>
                  </a:cubicBezTo>
                  <a:cubicBezTo>
                    <a:pt x="386" y="352"/>
                    <a:pt x="414" y="368"/>
                    <a:pt x="445" y="388"/>
                  </a:cubicBezTo>
                  <a:cubicBezTo>
                    <a:pt x="465" y="401"/>
                    <a:pt x="474" y="414"/>
                    <a:pt x="496" y="422"/>
                  </a:cubicBezTo>
                  <a:cubicBezTo>
                    <a:pt x="514" y="440"/>
                    <a:pt x="523" y="443"/>
                    <a:pt x="547" y="450"/>
                  </a:cubicBezTo>
                  <a:cubicBezTo>
                    <a:pt x="572" y="468"/>
                    <a:pt x="586" y="482"/>
                    <a:pt x="616" y="490"/>
                  </a:cubicBezTo>
                  <a:cubicBezTo>
                    <a:pt x="644" y="509"/>
                    <a:pt x="674" y="523"/>
                    <a:pt x="707" y="530"/>
                  </a:cubicBezTo>
                  <a:cubicBezTo>
                    <a:pt x="735" y="550"/>
                    <a:pt x="766" y="548"/>
                    <a:pt x="798" y="559"/>
                  </a:cubicBezTo>
                  <a:cubicBezTo>
                    <a:pt x="819" y="557"/>
                    <a:pt x="841" y="560"/>
                    <a:pt x="861" y="553"/>
                  </a:cubicBezTo>
                  <a:cubicBezTo>
                    <a:pt x="867" y="551"/>
                    <a:pt x="867" y="542"/>
                    <a:pt x="867" y="536"/>
                  </a:cubicBezTo>
                  <a:cubicBezTo>
                    <a:pt x="867" y="506"/>
                    <a:pt x="850" y="476"/>
                    <a:pt x="821" y="468"/>
                  </a:cubicBezTo>
                  <a:cubicBezTo>
                    <a:pt x="808" y="454"/>
                    <a:pt x="796" y="444"/>
                    <a:pt x="781" y="433"/>
                  </a:cubicBezTo>
                  <a:cubicBezTo>
                    <a:pt x="729" y="353"/>
                    <a:pt x="592" y="311"/>
                    <a:pt x="502" y="302"/>
                  </a:cubicBezTo>
                  <a:cubicBezTo>
                    <a:pt x="471" y="292"/>
                    <a:pt x="489" y="299"/>
                    <a:pt x="450" y="274"/>
                  </a:cubicBezTo>
                  <a:cubicBezTo>
                    <a:pt x="440" y="267"/>
                    <a:pt x="426" y="269"/>
                    <a:pt x="416" y="262"/>
                  </a:cubicBezTo>
                  <a:cubicBezTo>
                    <a:pt x="399" y="251"/>
                    <a:pt x="390" y="240"/>
                    <a:pt x="370" y="234"/>
                  </a:cubicBezTo>
                  <a:cubicBezTo>
                    <a:pt x="354" y="217"/>
                    <a:pt x="335" y="202"/>
                    <a:pt x="313" y="194"/>
                  </a:cubicBezTo>
                  <a:cubicBezTo>
                    <a:pt x="297" y="176"/>
                    <a:pt x="259" y="157"/>
                    <a:pt x="234" y="148"/>
                  </a:cubicBezTo>
                  <a:cubicBezTo>
                    <a:pt x="206" y="123"/>
                    <a:pt x="184" y="104"/>
                    <a:pt x="148" y="91"/>
                  </a:cubicBezTo>
                  <a:cubicBezTo>
                    <a:pt x="130" y="73"/>
                    <a:pt x="121" y="70"/>
                    <a:pt x="97" y="63"/>
                  </a:cubicBezTo>
                  <a:cubicBezTo>
                    <a:pt x="80" y="51"/>
                    <a:pt x="65" y="47"/>
                    <a:pt x="45" y="40"/>
                  </a:cubicBezTo>
                  <a:cubicBezTo>
                    <a:pt x="25" y="18"/>
                    <a:pt x="21" y="28"/>
                    <a:pt x="0"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numero diapositiva 3"/>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A17CF85F-F01C-40CA-A7B8-FB628C5D22B5}" type="slidenum">
              <a:rPr lang="en-GB" altLang="it-IT" sz="1400" smtClean="0"/>
              <a:pPr>
                <a:lnSpc>
                  <a:spcPct val="100000"/>
                </a:lnSpc>
                <a:spcBef>
                  <a:spcPct val="0"/>
                </a:spcBef>
                <a:buFont typeface="Arial" panose="020B0604020202020204" pitchFamily="34" charset="0"/>
                <a:buNone/>
              </a:pPr>
              <a:t>50</a:t>
            </a:fld>
            <a:endParaRPr lang="en-GB" altLang="it-IT" sz="1400" smtClean="0"/>
          </a:p>
        </p:txBody>
      </p:sp>
      <p:sp>
        <p:nvSpPr>
          <p:cNvPr id="38915" name="Rectangle 1"/>
          <p:cNvSpPr>
            <a:spLocks noChangeArrowheads="1"/>
          </p:cNvSpPr>
          <p:nvPr/>
        </p:nvSpPr>
        <p:spPr bwMode="auto">
          <a:xfrm>
            <a:off x="179388" y="1412875"/>
            <a:ext cx="2808287" cy="303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ts val="1250"/>
              </a:spcBef>
              <a:buFont typeface="Tahoma" panose="020B0604030504040204" pitchFamily="34" charset="0"/>
              <a:buChar char="•"/>
            </a:pPr>
            <a:r>
              <a:rPr lang="en-GB" altLang="it-IT" sz="1400">
                <a:latin typeface="Tahoma" panose="020B0604030504040204" pitchFamily="34" charset="0"/>
              </a:rPr>
              <a:t> Tank in Polietilene </a:t>
            </a:r>
          </a:p>
          <a:p>
            <a:pPr>
              <a:lnSpc>
                <a:spcPct val="100000"/>
              </a:lnSpc>
              <a:spcBef>
                <a:spcPts val="1250"/>
              </a:spcBef>
              <a:buFont typeface="Tahoma" panose="020B0604030504040204" pitchFamily="34" charset="0"/>
              <a:buChar char="•"/>
            </a:pPr>
            <a:r>
              <a:rPr lang="en-GB" altLang="it-IT" sz="1400">
                <a:latin typeface="Tahoma" panose="020B0604030504040204" pitchFamily="34" charset="0"/>
              </a:rPr>
              <a:t> 12 m</a:t>
            </a:r>
            <a:r>
              <a:rPr lang="en-GB" altLang="it-IT" sz="1400" baseline="30000">
                <a:latin typeface="Tahoma" panose="020B0604030504040204" pitchFamily="34" charset="0"/>
              </a:rPr>
              <a:t>3 </a:t>
            </a:r>
            <a:r>
              <a:rPr lang="en-GB" altLang="it-IT" sz="1400">
                <a:latin typeface="Tahoma" panose="020B0604030504040204" pitchFamily="34" charset="0"/>
              </a:rPr>
              <a:t>  di acqua purificata </a:t>
            </a:r>
          </a:p>
          <a:p>
            <a:pPr>
              <a:lnSpc>
                <a:spcPct val="100000"/>
              </a:lnSpc>
              <a:spcBef>
                <a:spcPts val="1250"/>
              </a:spcBef>
              <a:buFont typeface="Tahoma" panose="020B0604030504040204" pitchFamily="34" charset="0"/>
              <a:buChar char="•"/>
            </a:pPr>
            <a:r>
              <a:rPr lang="en-GB" altLang="it-IT" sz="1400">
                <a:latin typeface="Tahoma" panose="020B0604030504040204" pitchFamily="34" charset="0"/>
              </a:rPr>
              <a:t> Pareti altamente riflettenti</a:t>
            </a:r>
          </a:p>
          <a:p>
            <a:pPr>
              <a:lnSpc>
                <a:spcPct val="100000"/>
              </a:lnSpc>
              <a:spcBef>
                <a:spcPts val="1250"/>
              </a:spcBef>
              <a:buFont typeface="Tahoma" panose="020B0604030504040204" pitchFamily="34" charset="0"/>
              <a:buChar char="•"/>
            </a:pPr>
            <a:r>
              <a:rPr lang="en-GB" altLang="it-IT" sz="1400">
                <a:latin typeface="Tahoma" panose="020B0604030504040204" pitchFamily="34" charset="0"/>
              </a:rPr>
              <a:t> 3 PMTs  da 9’’</a:t>
            </a:r>
          </a:p>
          <a:p>
            <a:pPr>
              <a:lnSpc>
                <a:spcPct val="100000"/>
              </a:lnSpc>
              <a:spcBef>
                <a:spcPts val="1250"/>
              </a:spcBef>
              <a:buFont typeface="Tahoma" panose="020B0604030504040204" pitchFamily="34" charset="0"/>
              <a:buChar char="•"/>
            </a:pPr>
            <a:r>
              <a:rPr lang="en-GB" altLang="it-IT" sz="1400">
                <a:latin typeface="Tahoma" panose="020B0604030504040204" pitchFamily="34" charset="0"/>
              </a:rPr>
              <a:t> 2 pannelli solari e 1 batteria per una completa autonomia</a:t>
            </a:r>
          </a:p>
          <a:p>
            <a:pPr>
              <a:lnSpc>
                <a:spcPct val="100000"/>
              </a:lnSpc>
              <a:spcBef>
                <a:spcPts val="1250"/>
              </a:spcBef>
              <a:buFont typeface="Tahoma" panose="020B0604030504040204" pitchFamily="34" charset="0"/>
              <a:buChar char="•"/>
            </a:pPr>
            <a:r>
              <a:rPr lang="en-GB" altLang="it-IT" sz="1400">
                <a:latin typeface="Tahoma" panose="020B0604030504040204" pitchFamily="34" charset="0"/>
              </a:rPr>
              <a:t> Antenna GPS </a:t>
            </a:r>
          </a:p>
          <a:p>
            <a:pPr>
              <a:lnSpc>
                <a:spcPct val="100000"/>
              </a:lnSpc>
              <a:spcBef>
                <a:spcPts val="1250"/>
              </a:spcBef>
              <a:buFont typeface="Tahoma" panose="020B0604030504040204" pitchFamily="34" charset="0"/>
              <a:buChar char="•"/>
            </a:pPr>
            <a:r>
              <a:rPr lang="en-GB" altLang="it-IT" sz="1400">
                <a:latin typeface="Tahoma" panose="020B0604030504040204" pitchFamily="34" charset="0"/>
              </a:rPr>
              <a:t> Antenna di comunicazione con il CDAS</a:t>
            </a:r>
          </a:p>
        </p:txBody>
      </p:sp>
      <p:pic>
        <p:nvPicPr>
          <p:cNvPr id="38916" name="Picture 2"/>
          <p:cNvPicPr>
            <a:picLocks noChangeAspect="1" noChangeArrowheads="1"/>
          </p:cNvPicPr>
          <p:nvPr/>
        </p:nvPicPr>
        <p:blipFill>
          <a:blip r:embed="rId4">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8917" name="Text Box 3"/>
          <p:cNvSpPr txBox="1">
            <a:spLocks noChangeArrowheads="1"/>
          </p:cNvSpPr>
          <p:nvPr/>
        </p:nvSpPr>
        <p:spPr bwMode="auto">
          <a:xfrm>
            <a:off x="4427538" y="44450"/>
            <a:ext cx="4716462"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875"/>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Una stazione del rivelatore di superficie</a:t>
            </a:r>
          </a:p>
        </p:txBody>
      </p:sp>
      <p:pic>
        <p:nvPicPr>
          <p:cNvPr id="38918" name="Picture 4"/>
          <p:cNvPicPr>
            <a:picLocks noChangeAspect="1" noChangeArrowheads="1"/>
          </p:cNvPicPr>
          <p:nvPr/>
        </p:nvPicPr>
        <p:blipFill>
          <a:blip r:embed="rId5">
            <a:extLst>
              <a:ext uri="{28A0092B-C50C-407E-A947-70E740481C1C}">
                <a14:useLocalDpi xmlns:a14="http://schemas.microsoft.com/office/drawing/2010/main" val="0"/>
              </a:ext>
            </a:extLst>
          </a:blip>
          <a:srcRect l="10429" t="781" r="10429" b="781"/>
          <a:stretch>
            <a:fillRect/>
          </a:stretch>
        </p:blipFill>
        <p:spPr bwMode="auto">
          <a:xfrm>
            <a:off x="2843213" y="1570038"/>
            <a:ext cx="6157912" cy="4595812"/>
          </a:xfrm>
          <a:prstGeom prst="rect">
            <a:avLst/>
          </a:prstGeom>
          <a:noFill/>
          <a:ln>
            <a:noFill/>
          </a:ln>
          <a:effectLst/>
          <a:extLst>
            <a:ext uri="{909E8E84-426E-40DD-AFC4-6F175D3DCCD1}">
              <a14:hiddenFill xmlns:a14="http://schemas.microsoft.com/office/drawing/2010/main">
                <a:blipFill dpi="0" rotWithShape="0">
                  <a:blip/>
                  <a:srcRect l="10429" t="781" r="10429" b="78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Auger-SD-AirShower(1).mp4">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34925" y="4605338"/>
            <a:ext cx="2776538"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4"/>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numero diapositiva 4"/>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C4A1D0D2-DBFC-43C6-9CDF-946F7658872E}" type="slidenum">
              <a:rPr lang="en-GB" altLang="it-IT" sz="1400" smtClean="0"/>
              <a:pPr>
                <a:lnSpc>
                  <a:spcPct val="100000"/>
                </a:lnSpc>
                <a:spcBef>
                  <a:spcPct val="0"/>
                </a:spcBef>
                <a:buFont typeface="Arial" panose="020B0604020202020204" pitchFamily="34" charset="0"/>
                <a:buNone/>
              </a:pPr>
              <a:t>51</a:t>
            </a:fld>
            <a:endParaRPr lang="en-GB" altLang="it-IT" sz="1400" smtClean="0"/>
          </a:p>
        </p:txBody>
      </p:sp>
      <p:pic>
        <p:nvPicPr>
          <p:cNvPr id="40963" name="Picture 4" descr="box_6_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50825" y="620713"/>
            <a:ext cx="6070600" cy="29718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4" name="Text Box 6"/>
          <p:cNvSpPr txBox="1">
            <a:spLocks noChangeArrowheads="1"/>
          </p:cNvSpPr>
          <p:nvPr/>
        </p:nvSpPr>
        <p:spPr bwMode="auto">
          <a:xfrm>
            <a:off x="2195513" y="115888"/>
            <a:ext cx="2828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a:lnSpc>
                <a:spcPct val="100000"/>
              </a:lnSpc>
              <a:spcBef>
                <a:spcPct val="0"/>
              </a:spcBef>
              <a:buClrTx/>
              <a:buSzTx/>
              <a:buFontTx/>
              <a:buNone/>
            </a:pPr>
            <a:r>
              <a:rPr lang="it-IT" altLang="it-IT" sz="2400">
                <a:solidFill>
                  <a:schemeClr val="tx1"/>
                </a:solidFill>
              </a:rPr>
              <a:t>L’effetto Cherenkov</a:t>
            </a:r>
          </a:p>
        </p:txBody>
      </p:sp>
      <p:sp>
        <p:nvSpPr>
          <p:cNvPr id="40965" name="Text Box 7"/>
          <p:cNvSpPr txBox="1">
            <a:spLocks noChangeArrowheads="1"/>
          </p:cNvSpPr>
          <p:nvPr/>
        </p:nvSpPr>
        <p:spPr bwMode="auto">
          <a:xfrm>
            <a:off x="6084888" y="620713"/>
            <a:ext cx="2638425"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a:lnSpc>
                <a:spcPct val="100000"/>
              </a:lnSpc>
              <a:spcBef>
                <a:spcPct val="0"/>
              </a:spcBef>
              <a:buClrTx/>
              <a:buSzTx/>
              <a:buFontTx/>
              <a:buNone/>
            </a:pPr>
            <a:r>
              <a:rPr lang="it-IT" altLang="it-IT" sz="1200">
                <a:solidFill>
                  <a:schemeClr val="tx1"/>
                </a:solidFill>
              </a:rPr>
              <a:t>La luce Cherenkov è una sorta di onda d’urto che provoca un lampo di luce ultravioletta che i rivelatori SD possono raccogliere grazie ai fotomoltiplicatori di cui sono dotati.</a:t>
            </a:r>
          </a:p>
        </p:txBody>
      </p:sp>
      <p:sp>
        <p:nvSpPr>
          <p:cNvPr id="40966" name="Line 8"/>
          <p:cNvSpPr>
            <a:spLocks noChangeShapeType="1"/>
          </p:cNvSpPr>
          <p:nvPr/>
        </p:nvSpPr>
        <p:spPr bwMode="auto">
          <a:xfrm flipV="1">
            <a:off x="971550" y="3644900"/>
            <a:ext cx="4318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0967" name="Line 9"/>
          <p:cNvSpPr>
            <a:spLocks noChangeShapeType="1"/>
          </p:cNvSpPr>
          <p:nvPr/>
        </p:nvSpPr>
        <p:spPr bwMode="auto">
          <a:xfrm flipH="1" flipV="1">
            <a:off x="4211638" y="3573463"/>
            <a:ext cx="504825" cy="287337"/>
          </a:xfrm>
          <a:prstGeom prst="line">
            <a:avLst/>
          </a:prstGeom>
          <a:noFill/>
          <a:ln w="38100">
            <a:solidFill>
              <a:srgbClr val="66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0968" name="Text Box 11"/>
          <p:cNvSpPr txBox="1">
            <a:spLocks noChangeArrowheads="1"/>
          </p:cNvSpPr>
          <p:nvPr/>
        </p:nvSpPr>
        <p:spPr bwMode="auto">
          <a:xfrm>
            <a:off x="179388" y="429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a:lnSpc>
                <a:spcPct val="100000"/>
              </a:lnSpc>
              <a:spcBef>
                <a:spcPct val="0"/>
              </a:spcBef>
              <a:buClrTx/>
              <a:buSzTx/>
              <a:buFontTx/>
              <a:buNone/>
            </a:pPr>
            <a:endParaRPr lang="it-IT" altLang="it-IT" sz="1800">
              <a:solidFill>
                <a:schemeClr val="tx1"/>
              </a:solidFill>
            </a:endParaRPr>
          </a:p>
        </p:txBody>
      </p:sp>
      <p:sp>
        <p:nvSpPr>
          <p:cNvPr id="40969" name="Text Box 12"/>
          <p:cNvSpPr txBox="1">
            <a:spLocks noChangeArrowheads="1"/>
          </p:cNvSpPr>
          <p:nvPr/>
        </p:nvSpPr>
        <p:spPr bwMode="auto">
          <a:xfrm>
            <a:off x="323850" y="43656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a:lnSpc>
                <a:spcPct val="100000"/>
              </a:lnSpc>
              <a:spcBef>
                <a:spcPct val="0"/>
              </a:spcBef>
              <a:buClrTx/>
              <a:buSzTx/>
              <a:buFontTx/>
              <a:buNone/>
            </a:pPr>
            <a:endParaRPr lang="it-IT" altLang="it-IT" sz="1800">
              <a:solidFill>
                <a:schemeClr val="tx1"/>
              </a:solidFill>
            </a:endParaRPr>
          </a:p>
        </p:txBody>
      </p:sp>
      <p:sp>
        <p:nvSpPr>
          <p:cNvPr id="40970" name="Text Box 13"/>
          <p:cNvSpPr txBox="1">
            <a:spLocks noChangeArrowheads="1"/>
          </p:cNvSpPr>
          <p:nvPr/>
        </p:nvSpPr>
        <p:spPr bwMode="auto">
          <a:xfrm>
            <a:off x="179388" y="3860800"/>
            <a:ext cx="2663825" cy="1619250"/>
          </a:xfrm>
          <a:prstGeom prst="rect">
            <a:avLst/>
          </a:prstGeom>
          <a:noFill/>
          <a:ln w="381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a:lnSpc>
                <a:spcPct val="100000"/>
              </a:lnSpc>
              <a:spcBef>
                <a:spcPct val="0"/>
              </a:spcBef>
              <a:buClrTx/>
              <a:buSzTx/>
              <a:buFontTx/>
              <a:buNone/>
            </a:pPr>
            <a:r>
              <a:rPr lang="it-IT" altLang="it-IT" sz="1400">
                <a:solidFill>
                  <a:srgbClr val="0000FF"/>
                </a:solidFill>
              </a:rPr>
              <a:t>Un aereo supersonico crea al suo passaggio un cono di aria condensata: l’effetto è dovuto all’onda d’urto generata dal moto dell’aereo in aria ad una velocità superiore alla velocità del suono</a:t>
            </a:r>
          </a:p>
        </p:txBody>
      </p:sp>
      <p:sp>
        <p:nvSpPr>
          <p:cNvPr id="40971" name="Text Box 14"/>
          <p:cNvSpPr txBox="1">
            <a:spLocks noChangeArrowheads="1"/>
          </p:cNvSpPr>
          <p:nvPr/>
        </p:nvSpPr>
        <p:spPr bwMode="auto">
          <a:xfrm>
            <a:off x="3419475" y="3860800"/>
            <a:ext cx="4752975" cy="1193800"/>
          </a:xfrm>
          <a:prstGeom prst="rect">
            <a:avLst/>
          </a:prstGeom>
          <a:noFill/>
          <a:ln w="38100">
            <a:solidFill>
              <a:srgbClr val="66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a:lnSpc>
                <a:spcPct val="100000"/>
              </a:lnSpc>
              <a:spcBef>
                <a:spcPct val="0"/>
              </a:spcBef>
              <a:buClrTx/>
              <a:buSzTx/>
              <a:buFontTx/>
              <a:buNone/>
            </a:pPr>
            <a:r>
              <a:rPr lang="it-IT" altLang="it-IT" sz="1400">
                <a:solidFill>
                  <a:schemeClr val="tx1"/>
                </a:solidFill>
              </a:rPr>
              <a:t>Effetto Cherenkov dovuto al passaggio di una particella carica in un mezzo materiale come l’acqua a una velocità superiore a quella della luce nello stesso mezzo L’apertura del cono dipende dalla velocità della particella e dall’indice di rifrazione dell’acqua.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numero diapositiva 3"/>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2A635684-AC10-4E7C-B5FB-ECD729D70CD0}" type="slidenum">
              <a:rPr lang="en-GB" altLang="it-IT" sz="1400" smtClean="0"/>
              <a:pPr>
                <a:lnSpc>
                  <a:spcPct val="100000"/>
                </a:lnSpc>
                <a:spcBef>
                  <a:spcPct val="0"/>
                </a:spcBef>
                <a:buFont typeface="Arial" panose="020B0604020202020204" pitchFamily="34" charset="0"/>
                <a:buNone/>
              </a:pPr>
              <a:t>52</a:t>
            </a:fld>
            <a:endParaRPr lang="en-GB" altLang="it-IT" sz="1400" smtClean="0"/>
          </a:p>
        </p:txBody>
      </p:sp>
      <p:pic>
        <p:nvPicPr>
          <p:cNvPr id="41987" name="Picture 2"/>
          <p:cNvPicPr>
            <a:picLocks noChangeAspect="1" noChangeArrowheads="1"/>
          </p:cNvPicPr>
          <p:nvPr/>
        </p:nvPicPr>
        <p:blipFill>
          <a:blip r:embed="rId4">
            <a:extLst>
              <a:ext uri="{28A0092B-C50C-407E-A947-70E740481C1C}">
                <a14:useLocalDpi xmlns:a14="http://schemas.microsoft.com/office/drawing/2010/main" val="0"/>
              </a:ext>
            </a:extLst>
          </a:blip>
          <a:srcRect l="39653" t="24794" r="17152" b="11127"/>
          <a:stretch>
            <a:fillRect/>
          </a:stretch>
        </p:blipFill>
        <p:spPr bwMode="auto">
          <a:xfrm>
            <a:off x="2555875" y="1628775"/>
            <a:ext cx="4465638" cy="4140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268413"/>
            <a:ext cx="2520950" cy="1878012"/>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4198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4724400"/>
            <a:ext cx="2736850" cy="1882775"/>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4199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325" y="4149725"/>
            <a:ext cx="2447925" cy="1885950"/>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4199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1052513"/>
            <a:ext cx="2689225" cy="2017712"/>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41992" name="Picture 7"/>
          <p:cNvPicPr>
            <a:picLocks noChangeAspect="1" noChangeArrowheads="1"/>
          </p:cNvPicPr>
          <p:nvPr/>
        </p:nvPicPr>
        <p:blipFill>
          <a:blip r:embed="rId9">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41993" name="Text Box 8"/>
          <p:cNvSpPr txBox="1">
            <a:spLocks noChangeArrowheads="1"/>
          </p:cNvSpPr>
          <p:nvPr/>
        </p:nvSpPr>
        <p:spPr bwMode="auto">
          <a:xfrm>
            <a:off x="3419475" y="188913"/>
            <a:ext cx="57245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875"/>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Il rivelatore di fluorescenza (FD)</a:t>
            </a:r>
          </a:p>
        </p:txBody>
      </p:sp>
      <p:pic>
        <p:nvPicPr>
          <p:cNvPr id="12" name="Teleskopstation_800x450_25fps.mov">
            <a:hlinkClick r:id="" action="ppaction://media"/>
          </p:cNvPr>
          <p:cNvPicPr>
            <a:picLocks noRot="1" noChangeAspect="1"/>
          </p:cNvPicPr>
          <p:nvPr>
            <a:videoFile r:link="rId1"/>
          </p:nvPr>
        </p:nvPicPr>
        <p:blipFill>
          <a:blip r:embed="rId10">
            <a:extLst>
              <a:ext uri="{28A0092B-C50C-407E-A947-70E740481C1C}">
                <a14:useLocalDpi xmlns:a14="http://schemas.microsoft.com/office/drawing/2010/main" val="0"/>
              </a:ext>
            </a:extLst>
          </a:blip>
          <a:srcRect/>
          <a:stretch>
            <a:fillRect/>
          </a:stretch>
        </p:blipFill>
        <p:spPr bwMode="auto">
          <a:xfrm>
            <a:off x="100013" y="1123950"/>
            <a:ext cx="3849687"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numero diapositiva 5"/>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FF062245-3C5B-467F-BA69-C83F826DD541}" type="slidenum">
              <a:rPr lang="en-GB" altLang="it-IT" sz="1400" smtClean="0"/>
              <a:pPr>
                <a:lnSpc>
                  <a:spcPct val="100000"/>
                </a:lnSpc>
                <a:spcBef>
                  <a:spcPct val="0"/>
                </a:spcBef>
                <a:buFont typeface="Arial" panose="020B0604020202020204" pitchFamily="34" charset="0"/>
                <a:buNone/>
              </a:pPr>
              <a:t>53</a:t>
            </a:fld>
            <a:endParaRPr lang="en-GB" altLang="it-IT" sz="1400" smtClean="0"/>
          </a:p>
        </p:txBody>
      </p:sp>
      <p:sp>
        <p:nvSpPr>
          <p:cNvPr id="274434" name="Text Box 2"/>
          <p:cNvSpPr txBox="1">
            <a:spLocks noChangeArrowheads="1"/>
          </p:cNvSpPr>
          <p:nvPr/>
        </p:nvSpPr>
        <p:spPr bwMode="auto">
          <a:xfrm>
            <a:off x="179388" y="5516563"/>
            <a:ext cx="4824412" cy="1160462"/>
          </a:xfrm>
          <a:prstGeom prst="rect">
            <a:avLst/>
          </a:prstGeom>
          <a:solidFill>
            <a:srgbClr val="FFFFFF"/>
          </a:solidFill>
          <a:ln w="9360">
            <a:solidFill>
              <a:srgbClr val="000000"/>
            </a:solidFill>
            <a:miter lim="800000"/>
            <a:headEnd/>
            <a:tailEnd/>
          </a:ln>
          <a:effectLst>
            <a:outerShdw dist="17819" dir="2700000" algn="ctr" rotWithShape="0">
              <a:srgbClr val="808080"/>
            </a:outerShdw>
          </a:effectLst>
        </p:spPr>
        <p:txBody>
          <a:bodyPr lIns="90000" tIns="46800" rIns="90000" bIns="46800">
            <a:spAutoFit/>
          </a:bodyPr>
          <a:lstStyle>
            <a:lvl1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1pPr>
            <a:lvl2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2pPr>
            <a:lvl3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3pPr>
            <a:lvl4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4pPr>
            <a:lvl5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5pPr>
            <a:lvl6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6pPr>
            <a:lvl7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7pPr>
            <a:lvl8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8pPr>
            <a:lvl9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9pPr>
          </a:lstStyle>
          <a:p>
            <a:pPr eaLnBrk="1" hangingPunct="1">
              <a:lnSpc>
                <a:spcPct val="100000"/>
              </a:lnSpc>
              <a:spcBef>
                <a:spcPts val="1625"/>
              </a:spcBef>
              <a:buFont typeface="Times New Roman" panose="02020603050405020304" pitchFamily="18" charset="0"/>
              <a:buNone/>
              <a:defRPr/>
            </a:pPr>
            <a:r>
              <a:rPr lang="en-GB" altLang="it-IT" sz="2600" smtClean="0">
                <a:effectLst>
                  <a:outerShdw blurRad="38100" dist="38100" dir="2700000" algn="tl">
                    <a:srgbClr val="C0C0C0"/>
                  </a:outerShdw>
                </a:effectLst>
                <a:latin typeface="Times New Roman" panose="02020603050405020304" pitchFamily="18" charset="0"/>
              </a:rPr>
              <a:t>Duty cycle 10-14% </a:t>
            </a:r>
          </a:p>
          <a:p>
            <a:pPr eaLnBrk="1" hangingPunct="1">
              <a:lnSpc>
                <a:spcPct val="100000"/>
              </a:lnSpc>
              <a:buClr>
                <a:srgbClr val="FF0000"/>
              </a:buClr>
              <a:buFont typeface="Times New Roman" panose="02020603050405020304" pitchFamily="18" charset="0"/>
              <a:buNone/>
              <a:defRPr/>
            </a:pPr>
            <a:r>
              <a:rPr lang="en-GB" altLang="it-IT" sz="2200" b="1" smtClean="0">
                <a:solidFill>
                  <a:srgbClr val="FF0000"/>
                </a:solidFill>
                <a:effectLst>
                  <a:outerShdw blurRad="38100" dist="38100" dir="2700000" algn="tl">
                    <a:srgbClr val="C0C0C0"/>
                  </a:outerShdw>
                </a:effectLst>
                <a:latin typeface="Times New Roman" panose="02020603050405020304" pitchFamily="18" charset="0"/>
              </a:rPr>
              <a:t>Opera nelle notti senza luna</a:t>
            </a:r>
          </a:p>
          <a:p>
            <a:pPr eaLnBrk="1" hangingPunct="1">
              <a:lnSpc>
                <a:spcPct val="100000"/>
              </a:lnSpc>
              <a:buClr>
                <a:srgbClr val="FF0000"/>
              </a:buClr>
              <a:buFont typeface="Times New Roman" panose="02020603050405020304" pitchFamily="18" charset="0"/>
              <a:buNone/>
              <a:defRPr/>
            </a:pPr>
            <a:r>
              <a:rPr lang="en-GB" altLang="it-IT" sz="2200" b="1" smtClean="0">
                <a:solidFill>
                  <a:srgbClr val="FF0000"/>
                </a:solidFill>
                <a:effectLst>
                  <a:outerShdw blurRad="38100" dist="38100" dir="2700000" algn="tl">
                    <a:srgbClr val="C0C0C0"/>
                  </a:outerShdw>
                </a:effectLst>
                <a:latin typeface="Times New Roman" panose="02020603050405020304" pitchFamily="18" charset="0"/>
              </a:rPr>
              <a:t>e con buone condizioni atmosferiche</a:t>
            </a:r>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44037" name="Picture 4"/>
          <p:cNvPicPr>
            <a:picLocks noChangeAspect="1" noChangeArrowheads="1"/>
          </p:cNvPicPr>
          <p:nvPr/>
        </p:nvPicPr>
        <p:blipFill>
          <a:blip r:embed="rId4">
            <a:extLst>
              <a:ext uri="{28A0092B-C50C-407E-A947-70E740481C1C}">
                <a14:useLocalDpi xmlns:a14="http://schemas.microsoft.com/office/drawing/2010/main" val="0"/>
              </a:ext>
            </a:extLst>
          </a:blip>
          <a:srcRect l="51010" t="32428" r="4599" b="35481"/>
          <a:stretch>
            <a:fillRect/>
          </a:stretch>
        </p:blipFill>
        <p:spPr bwMode="auto">
          <a:xfrm>
            <a:off x="3214688" y="1116013"/>
            <a:ext cx="5894387" cy="4976812"/>
          </a:xfrm>
          <a:prstGeom prst="rect">
            <a:avLst/>
          </a:prstGeom>
          <a:noFill/>
          <a:ln>
            <a:noFill/>
          </a:ln>
          <a:effectLst/>
          <a:extLst>
            <a:ext uri="{909E8E84-426E-40DD-AFC4-6F175D3DCCD1}">
              <a14:hiddenFill xmlns:a14="http://schemas.microsoft.com/office/drawing/2010/main">
                <a:blipFill dpi="0" rotWithShape="0">
                  <a:blip/>
                  <a:srcRect l="51010" t="32428" r="4599" b="3548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4437" name="Rectangle 5"/>
          <p:cNvSpPr>
            <a:spLocks noChangeArrowheads="1"/>
          </p:cNvSpPr>
          <p:nvPr/>
        </p:nvSpPr>
        <p:spPr bwMode="auto">
          <a:xfrm>
            <a:off x="34925" y="1341438"/>
            <a:ext cx="3779838" cy="392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625"/>
              </a:spcBef>
              <a:buClr>
                <a:srgbClr val="BBE0E3"/>
              </a:buClr>
              <a:buFont typeface="Wingdings" panose="05000000000000000000" pitchFamily="2" charset="2"/>
              <a:buChar char=""/>
            </a:pPr>
            <a:r>
              <a:rPr lang="en-GB" altLang="it-IT" sz="2600">
                <a:latin typeface="Times New Roman" panose="02020603050405020304" pitchFamily="18" charset="0"/>
              </a:rPr>
              <a:t>Diaframma + corrector ring ( diametro 2.2 m)</a:t>
            </a:r>
          </a:p>
          <a:p>
            <a:pPr eaLnBrk="1" hangingPunct="1">
              <a:lnSpc>
                <a:spcPct val="100000"/>
              </a:lnSpc>
              <a:spcBef>
                <a:spcPts val="1625"/>
              </a:spcBef>
              <a:buClr>
                <a:srgbClr val="BBE0E3"/>
              </a:buClr>
              <a:buFont typeface="Wingdings" panose="05000000000000000000" pitchFamily="2" charset="2"/>
              <a:buChar char=""/>
            </a:pPr>
            <a:r>
              <a:rPr lang="en-GB" altLang="it-IT" sz="2600">
                <a:latin typeface="Times New Roman" panose="02020603050405020304" pitchFamily="18" charset="0"/>
              </a:rPr>
              <a:t>Filtro UV </a:t>
            </a:r>
          </a:p>
          <a:p>
            <a:pPr eaLnBrk="1" hangingPunct="1">
              <a:lnSpc>
                <a:spcPct val="100000"/>
              </a:lnSpc>
              <a:spcBef>
                <a:spcPts val="1625"/>
              </a:spcBef>
              <a:buClr>
                <a:srgbClr val="BBE0E3"/>
              </a:buClr>
              <a:buFont typeface="Wingdings" panose="05000000000000000000" pitchFamily="2" charset="2"/>
              <a:buChar char=""/>
            </a:pPr>
            <a:r>
              <a:rPr lang="en-GB" altLang="it-IT" sz="2600">
                <a:latin typeface="Times New Roman" panose="02020603050405020304" pitchFamily="18" charset="0"/>
              </a:rPr>
              <a:t>Specchio sferico con raggio di curvatura di 3.4m </a:t>
            </a:r>
          </a:p>
          <a:p>
            <a:pPr eaLnBrk="1" hangingPunct="1">
              <a:lnSpc>
                <a:spcPct val="100000"/>
              </a:lnSpc>
              <a:spcBef>
                <a:spcPts val="1750"/>
              </a:spcBef>
              <a:buClr>
                <a:srgbClr val="BBE0E3"/>
              </a:buClr>
              <a:buFont typeface="Wingdings" panose="05000000000000000000" pitchFamily="2" charset="2"/>
              <a:buChar char=""/>
            </a:pPr>
            <a:r>
              <a:rPr lang="en-GB" altLang="it-IT" sz="2600">
                <a:latin typeface="Times New Roman" panose="02020603050405020304" pitchFamily="18" charset="0"/>
              </a:rPr>
              <a:t>Camera con  FOV 30</a:t>
            </a:r>
            <a:r>
              <a:rPr lang="en-GB" altLang="it-IT" sz="2600" baseline="40000">
                <a:latin typeface="Times New Roman" panose="02020603050405020304" pitchFamily="18" charset="0"/>
              </a:rPr>
              <a:t>o</a:t>
            </a:r>
            <a:r>
              <a:rPr lang="en-GB" altLang="it-IT" sz="2600">
                <a:latin typeface="Times New Roman" panose="02020603050405020304" pitchFamily="18" charset="0"/>
              </a:rPr>
              <a:t>x30</a:t>
            </a:r>
            <a:r>
              <a:rPr lang="en-GB" altLang="it-IT" sz="2600" baseline="40000">
                <a:latin typeface="Times New Roman" panose="02020603050405020304" pitchFamily="18" charset="0"/>
              </a:rPr>
              <a:t>o</a:t>
            </a:r>
            <a:r>
              <a:rPr lang="en-GB" altLang="it-IT" sz="2800">
                <a:latin typeface="Times New Roman" panose="02020603050405020304" pitchFamily="18" charset="0"/>
              </a:rPr>
              <a:t>       </a:t>
            </a:r>
          </a:p>
        </p:txBody>
      </p:sp>
      <p:sp>
        <p:nvSpPr>
          <p:cNvPr id="274438" name="Line 6"/>
          <p:cNvSpPr>
            <a:spLocks noChangeShapeType="1"/>
          </p:cNvSpPr>
          <p:nvPr/>
        </p:nvSpPr>
        <p:spPr bwMode="auto">
          <a:xfrm>
            <a:off x="3132138" y="2060575"/>
            <a:ext cx="1800225" cy="1223963"/>
          </a:xfrm>
          <a:prstGeom prst="line">
            <a:avLst/>
          </a:prstGeom>
          <a:noFill/>
          <a:ln w="28440">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74439" name="Line 7"/>
          <p:cNvSpPr>
            <a:spLocks noChangeShapeType="1"/>
          </p:cNvSpPr>
          <p:nvPr/>
        </p:nvSpPr>
        <p:spPr bwMode="auto">
          <a:xfrm>
            <a:off x="2484438" y="2636838"/>
            <a:ext cx="2519362" cy="1008062"/>
          </a:xfrm>
          <a:prstGeom prst="line">
            <a:avLst/>
          </a:prstGeom>
          <a:noFill/>
          <a:ln w="28440">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74440" name="Line 8"/>
          <p:cNvSpPr>
            <a:spLocks noChangeShapeType="1"/>
          </p:cNvSpPr>
          <p:nvPr/>
        </p:nvSpPr>
        <p:spPr bwMode="auto">
          <a:xfrm flipV="1">
            <a:off x="3203575" y="4291013"/>
            <a:ext cx="2520950" cy="579437"/>
          </a:xfrm>
          <a:prstGeom prst="line">
            <a:avLst/>
          </a:prstGeom>
          <a:noFill/>
          <a:ln w="28440">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74441" name="Line 9"/>
          <p:cNvSpPr>
            <a:spLocks noChangeShapeType="1"/>
          </p:cNvSpPr>
          <p:nvPr/>
        </p:nvSpPr>
        <p:spPr bwMode="auto">
          <a:xfrm>
            <a:off x="3419475" y="3573463"/>
            <a:ext cx="3673475" cy="576262"/>
          </a:xfrm>
          <a:prstGeom prst="line">
            <a:avLst/>
          </a:prstGeom>
          <a:noFill/>
          <a:ln w="28440">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nvGrpSpPr>
          <p:cNvPr id="274442" name="Group 10"/>
          <p:cNvGrpSpPr>
            <a:grpSpLocks/>
          </p:cNvGrpSpPr>
          <p:nvPr/>
        </p:nvGrpSpPr>
        <p:grpSpPr bwMode="auto">
          <a:xfrm>
            <a:off x="6588125" y="0"/>
            <a:ext cx="3886200" cy="5399088"/>
            <a:chOff x="4150" y="0"/>
            <a:chExt cx="2448" cy="3401"/>
          </a:xfrm>
        </p:grpSpPr>
        <p:pic>
          <p:nvPicPr>
            <p:cNvPr id="44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0" y="0"/>
              <a:ext cx="2449" cy="34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60" name="Text Box 12"/>
            <p:cNvSpPr txBox="1">
              <a:spLocks noChangeArrowheads="1"/>
            </p:cNvSpPr>
            <p:nvPr/>
          </p:nvSpPr>
          <p:spPr bwMode="auto">
            <a:xfrm flipH="1">
              <a:off x="5026" y="1987"/>
              <a:ext cx="717" cy="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gn="ctr" eaLnBrk="1" hangingPunct="1">
                <a:lnSpc>
                  <a:spcPct val="100000"/>
                </a:lnSpc>
                <a:spcBef>
                  <a:spcPct val="0"/>
                </a:spcBef>
                <a:buClr>
                  <a:srgbClr val="FFFFFF"/>
                </a:buClr>
                <a:buFont typeface="Times New Roman" panose="02020603050405020304" pitchFamily="18" charset="0"/>
                <a:buNone/>
              </a:pPr>
              <a:r>
                <a:rPr lang="en-GB" altLang="it-IT" sz="2800">
                  <a:solidFill>
                    <a:srgbClr val="FFFFFF"/>
                  </a:solidFill>
                  <a:latin typeface="Times New Roman" panose="02020603050405020304" pitchFamily="18" charset="0"/>
                </a:rPr>
                <a:t>Mirror</a:t>
              </a:r>
            </a:p>
          </p:txBody>
        </p:sp>
      </p:grpSp>
      <p:grpSp>
        <p:nvGrpSpPr>
          <p:cNvPr id="274445" name="Group 13"/>
          <p:cNvGrpSpPr>
            <a:grpSpLocks/>
          </p:cNvGrpSpPr>
          <p:nvPr/>
        </p:nvGrpSpPr>
        <p:grpSpPr bwMode="auto">
          <a:xfrm>
            <a:off x="3851275" y="1039813"/>
            <a:ext cx="4319588" cy="5630862"/>
            <a:chOff x="2426" y="655"/>
            <a:chExt cx="2721" cy="3547"/>
          </a:xfrm>
        </p:grpSpPr>
        <p:sp>
          <p:nvSpPr>
            <p:cNvPr id="44052" name="Text Box 14"/>
            <p:cNvSpPr txBox="1">
              <a:spLocks noChangeArrowheads="1"/>
            </p:cNvSpPr>
            <p:nvPr/>
          </p:nvSpPr>
          <p:spPr bwMode="auto">
            <a:xfrm>
              <a:off x="2572" y="912"/>
              <a:ext cx="11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pic>
          <p:nvPicPr>
            <p:cNvPr id="44053" name="Picture 15"/>
            <p:cNvPicPr>
              <a:picLocks noChangeAspect="1" noChangeArrowheads="1"/>
            </p:cNvPicPr>
            <p:nvPr/>
          </p:nvPicPr>
          <p:blipFill>
            <a:blip r:embed="rId6">
              <a:extLst>
                <a:ext uri="{28A0092B-C50C-407E-A947-70E740481C1C}">
                  <a14:useLocalDpi xmlns:a14="http://schemas.microsoft.com/office/drawing/2010/main" val="0"/>
                </a:ext>
              </a:extLst>
            </a:blip>
            <a:srcRect t="-11" r="26205"/>
            <a:stretch>
              <a:fillRect/>
            </a:stretch>
          </p:blipFill>
          <p:spPr bwMode="auto">
            <a:xfrm>
              <a:off x="2426" y="655"/>
              <a:ext cx="2653" cy="2939"/>
            </a:xfrm>
            <a:prstGeom prst="rect">
              <a:avLst/>
            </a:prstGeom>
            <a:noFill/>
            <a:ln>
              <a:noFill/>
            </a:ln>
            <a:effectLst/>
            <a:extLst>
              <a:ext uri="{909E8E84-426E-40DD-AFC4-6F175D3DCCD1}">
                <a14:hiddenFill xmlns:a14="http://schemas.microsoft.com/office/drawing/2010/main">
                  <a:blipFill dpi="0" rotWithShape="0">
                    <a:blip/>
                    <a:srcRect t="-11" r="2620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54" name="Line 16"/>
            <p:cNvSpPr>
              <a:spLocks noChangeShapeType="1"/>
            </p:cNvSpPr>
            <p:nvPr/>
          </p:nvSpPr>
          <p:spPr bwMode="auto">
            <a:xfrm flipH="1" flipV="1">
              <a:off x="3027" y="1669"/>
              <a:ext cx="1358" cy="736"/>
            </a:xfrm>
            <a:prstGeom prst="line">
              <a:avLst/>
            </a:prstGeom>
            <a:noFill/>
            <a:ln w="28440">
              <a:solidFill>
                <a:srgbClr val="FFFF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4055" name="Text Box 17"/>
            <p:cNvSpPr txBox="1">
              <a:spLocks noChangeArrowheads="1"/>
            </p:cNvSpPr>
            <p:nvPr/>
          </p:nvSpPr>
          <p:spPr bwMode="auto">
            <a:xfrm rot="1680000">
              <a:off x="3270" y="2027"/>
              <a:ext cx="769" cy="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Clr>
                  <a:srgbClr val="FFFFFF"/>
                </a:buClr>
                <a:buFont typeface="Symbol" panose="05050102010706020507" pitchFamily="18" charset="2"/>
                <a:buNone/>
              </a:pPr>
              <a:r>
                <a:rPr lang="en-GB" altLang="it-IT" sz="2400" b="1">
                  <a:solidFill>
                    <a:srgbClr val="FFFFFF"/>
                  </a:solidFill>
                  <a:latin typeface="Symbol" panose="05050102010706020507" pitchFamily="18" charset="2"/>
                </a:rPr>
                <a:t></a:t>
              </a:r>
              <a:r>
                <a:rPr lang="en-GB" altLang="it-IT" sz="2400" b="1">
                  <a:solidFill>
                    <a:srgbClr val="FFFFFF"/>
                  </a:solidFill>
                  <a:latin typeface="Times New Roman" panose="02020603050405020304" pitchFamily="18" charset="0"/>
                </a:rPr>
                <a:t> 2.2 m</a:t>
              </a:r>
            </a:p>
          </p:txBody>
        </p:sp>
        <p:sp>
          <p:nvSpPr>
            <p:cNvPr id="44056" name="Text Box 18"/>
            <p:cNvSpPr txBox="1">
              <a:spLocks noChangeArrowheads="1"/>
            </p:cNvSpPr>
            <p:nvPr/>
          </p:nvSpPr>
          <p:spPr bwMode="auto">
            <a:xfrm>
              <a:off x="2426" y="3567"/>
              <a:ext cx="2722" cy="636"/>
            </a:xfrm>
            <a:prstGeom prst="rect">
              <a:avLst/>
            </a:prstGeom>
            <a:solidFill>
              <a:srgbClr val="CCFF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ct val="0"/>
                </a:spcBef>
                <a:buFont typeface="Times New Roman" panose="02020603050405020304" pitchFamily="18" charset="0"/>
                <a:buNone/>
              </a:pPr>
              <a:r>
                <a:rPr lang="en-GB" altLang="it-IT" sz="2000" b="1">
                  <a:latin typeface="Times New Roman" panose="02020603050405020304" pitchFamily="18" charset="0"/>
                </a:rPr>
                <a:t>Corrector lenses:  gain a factor 2 in light acceptance keeping the spot size to the nominal value </a:t>
              </a:r>
            </a:p>
          </p:txBody>
        </p:sp>
        <p:sp>
          <p:nvSpPr>
            <p:cNvPr id="44057" name="Line 19"/>
            <p:cNvSpPr>
              <a:spLocks noChangeShapeType="1"/>
            </p:cNvSpPr>
            <p:nvPr/>
          </p:nvSpPr>
          <p:spPr bwMode="auto">
            <a:xfrm flipV="1">
              <a:off x="2866" y="2871"/>
              <a:ext cx="219" cy="697"/>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4058" name="Line 20"/>
            <p:cNvSpPr>
              <a:spLocks noChangeShapeType="1"/>
            </p:cNvSpPr>
            <p:nvPr/>
          </p:nvSpPr>
          <p:spPr bwMode="auto">
            <a:xfrm flipV="1">
              <a:off x="2866" y="2784"/>
              <a:ext cx="439" cy="829"/>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grpSp>
        <p:nvGrpSpPr>
          <p:cNvPr id="274453" name="Group 21"/>
          <p:cNvGrpSpPr>
            <a:grpSpLocks/>
          </p:cNvGrpSpPr>
          <p:nvPr/>
        </p:nvGrpSpPr>
        <p:grpSpPr bwMode="auto">
          <a:xfrm>
            <a:off x="4211638" y="3068638"/>
            <a:ext cx="5046662" cy="3784600"/>
            <a:chOff x="2653" y="1933"/>
            <a:chExt cx="3179" cy="2384"/>
          </a:xfrm>
        </p:grpSpPr>
        <p:pic>
          <p:nvPicPr>
            <p:cNvPr id="44050"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3" y="1933"/>
              <a:ext cx="3180" cy="23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51" name="Text Box 23"/>
            <p:cNvSpPr txBox="1">
              <a:spLocks noChangeArrowheads="1"/>
            </p:cNvSpPr>
            <p:nvPr/>
          </p:nvSpPr>
          <p:spPr bwMode="auto">
            <a:xfrm>
              <a:off x="3151" y="2663"/>
              <a:ext cx="2010" cy="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Clr>
                  <a:srgbClr val="FFFFFF"/>
                </a:buClr>
                <a:buFont typeface="Times New Roman" panose="02020603050405020304" pitchFamily="18" charset="0"/>
                <a:buNone/>
              </a:pPr>
              <a:r>
                <a:rPr lang="en-GB" altLang="it-IT" sz="2400" b="1">
                  <a:solidFill>
                    <a:srgbClr val="FFFFFF"/>
                  </a:solidFill>
                  <a:latin typeface="Times New Roman" panose="02020603050405020304" pitchFamily="18" charset="0"/>
                </a:rPr>
                <a:t>UV optical filter</a:t>
              </a:r>
            </a:p>
            <a:p>
              <a:pPr>
                <a:lnSpc>
                  <a:spcPct val="100000"/>
                </a:lnSpc>
                <a:spcBef>
                  <a:spcPct val="0"/>
                </a:spcBef>
                <a:buClr>
                  <a:srgbClr val="FFFFFF"/>
                </a:buClr>
                <a:buFont typeface="Times New Roman" panose="02020603050405020304" pitchFamily="18" charset="0"/>
                <a:buNone/>
              </a:pPr>
              <a:r>
                <a:rPr lang="en-GB" altLang="it-IT" sz="2400">
                  <a:solidFill>
                    <a:srgbClr val="FFFFFF"/>
                  </a:solidFill>
                  <a:latin typeface="Times New Roman" panose="02020603050405020304" pitchFamily="18" charset="0"/>
                </a:rPr>
                <a:t>(also: provide protection</a:t>
              </a:r>
            </a:p>
            <a:p>
              <a:pPr>
                <a:lnSpc>
                  <a:spcPct val="100000"/>
                </a:lnSpc>
                <a:spcBef>
                  <a:spcPct val="0"/>
                </a:spcBef>
                <a:buClr>
                  <a:srgbClr val="FFFFFF"/>
                </a:buClr>
                <a:buFont typeface="Times New Roman" panose="02020603050405020304" pitchFamily="18" charset="0"/>
                <a:buNone/>
              </a:pPr>
              <a:r>
                <a:rPr lang="en-GB" altLang="it-IT" sz="2400">
                  <a:solidFill>
                    <a:srgbClr val="FFFFFF"/>
                  </a:solidFill>
                  <a:latin typeface="Times New Roman" panose="02020603050405020304" pitchFamily="18" charset="0"/>
                </a:rPr>
                <a:t>from outside dust)</a:t>
              </a:r>
            </a:p>
          </p:txBody>
        </p:sp>
      </p:grpSp>
      <p:sp>
        <p:nvSpPr>
          <p:cNvPr id="44046" name="Text Box 24"/>
          <p:cNvSpPr txBox="1">
            <a:spLocks noChangeArrowheads="1"/>
          </p:cNvSpPr>
          <p:nvPr/>
        </p:nvSpPr>
        <p:spPr bwMode="auto">
          <a:xfrm>
            <a:off x="3924300" y="188913"/>
            <a:ext cx="3168650"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lnSpc>
                <a:spcPct val="100000"/>
              </a:lnSpc>
              <a:spcBef>
                <a:spcPts val="1875"/>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Il telescopio FD</a:t>
            </a:r>
          </a:p>
        </p:txBody>
      </p:sp>
      <p:grpSp>
        <p:nvGrpSpPr>
          <p:cNvPr id="274457" name="Group 25"/>
          <p:cNvGrpSpPr>
            <a:grpSpLocks/>
          </p:cNvGrpSpPr>
          <p:nvPr/>
        </p:nvGrpSpPr>
        <p:grpSpPr bwMode="auto">
          <a:xfrm>
            <a:off x="6300788" y="1300163"/>
            <a:ext cx="2841625" cy="5556250"/>
            <a:chOff x="3969" y="819"/>
            <a:chExt cx="1790" cy="3500"/>
          </a:xfrm>
        </p:grpSpPr>
        <p:pic>
          <p:nvPicPr>
            <p:cNvPr id="44048"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9" y="2160"/>
              <a:ext cx="1791" cy="2160"/>
            </a:xfrm>
            <a:prstGeom prst="rect">
              <a:avLst/>
            </a:prstGeom>
            <a:noFill/>
            <a:ln w="2844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49"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9" y="819"/>
              <a:ext cx="1791" cy="1341"/>
            </a:xfrm>
            <a:prstGeom prst="rect">
              <a:avLst/>
            </a:prstGeom>
            <a:noFill/>
            <a:ln w="2844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p:cTn id="6" dur="1" fill="hold">
                                          <p:stCondLst>
                                            <p:cond delay="0"/>
                                          </p:stCondLst>
                                        </p:cTn>
                                        <p:tgtEl>
                                          <p:spTgt spid="274437">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7443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p:cTn id="12" dur="1" fill="hold">
                                          <p:stCondLst>
                                            <p:cond delay="0"/>
                                          </p:stCondLst>
                                        </p:cTn>
                                        <p:tgtEl>
                                          <p:spTgt spid="274445"/>
                                        </p:tgtEl>
                                        <p:attrNameLst>
                                          <p:attrName>style.visibility</p:attrName>
                                        </p:attrNameLst>
                                      </p:cBhvr>
                                      <p:to>
                                        <p:strVal val="visible"/>
                                      </p:to>
                                    </p:set>
                                  </p:childTnLst>
                                  <p:subTnLst>
                                    <p:set>
                                      <p:cBhvr override="childStyle">
                                        <p:cTn dur="1" fill="hold" display="0" masterRel="nextClick" afterEffect="1"/>
                                        <p:tgtEl>
                                          <p:spTgt spid="274445"/>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p:cTn id="16" dur="1" fill="hold">
                                          <p:stCondLst>
                                            <p:cond delay="0"/>
                                          </p:stCondLst>
                                        </p:cTn>
                                        <p:tgtEl>
                                          <p:spTgt spid="274437">
                                            <p:txEl>
                                              <p:pRg st="1" end="1"/>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744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p:cTn id="22" dur="1" fill="hold">
                                          <p:stCondLst>
                                            <p:cond delay="0"/>
                                          </p:stCondLst>
                                        </p:cTn>
                                        <p:tgtEl>
                                          <p:spTgt spid="274453"/>
                                        </p:tgtEl>
                                        <p:attrNameLst>
                                          <p:attrName>style.visibility</p:attrName>
                                        </p:attrNameLst>
                                      </p:cBhvr>
                                      <p:to>
                                        <p:strVal val="visible"/>
                                      </p:to>
                                    </p:set>
                                  </p:childTnLst>
                                  <p:subTnLst>
                                    <p:set>
                                      <p:cBhvr override="childStyle">
                                        <p:cTn dur="1" fill="hold" display="0" masterRel="nextClick" afterEffect="1"/>
                                        <p:tgtEl>
                                          <p:spTgt spid="274453"/>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p:cTn id="26" dur="1" fill="hold">
                                          <p:stCondLst>
                                            <p:cond delay="0"/>
                                          </p:stCondLst>
                                        </p:cTn>
                                        <p:tgtEl>
                                          <p:spTgt spid="274437">
                                            <p:txEl>
                                              <p:pRg st="2" end="2"/>
                                            </p:txEl>
                                          </p:spTgt>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7444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fill="hold" nodeType="clickEffect">
                                  <p:stCondLst>
                                    <p:cond delay="0"/>
                                  </p:stCondLst>
                                  <p:childTnLst>
                                    <p:set>
                                      <p:cBhvr>
                                        <p:cTn id="32" dur="1" fill="hold">
                                          <p:stCondLst>
                                            <p:cond delay="0"/>
                                          </p:stCondLst>
                                        </p:cTn>
                                        <p:tgtEl>
                                          <p:spTgt spid="274442"/>
                                        </p:tgtEl>
                                        <p:attrNameLst>
                                          <p:attrName>style.visibility</p:attrName>
                                        </p:attrNameLst>
                                      </p:cBhvr>
                                      <p:to>
                                        <p:strVal val="visible"/>
                                      </p:to>
                                    </p:set>
                                  </p:childTnLst>
                                  <p:subTnLst>
                                    <p:set>
                                      <p:cBhvr override="childStyle">
                                        <p:cTn dur="1" fill="hold" display="0" masterRel="nextClick" afterEffect="1"/>
                                        <p:tgtEl>
                                          <p:spTgt spid="274442"/>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fill="hold" nodeType="clickEffect">
                                  <p:stCondLst>
                                    <p:cond delay="0"/>
                                  </p:stCondLst>
                                  <p:childTnLst>
                                    <p:set>
                                      <p:cBhvr>
                                        <p:cTn id="36" dur="1" fill="hold">
                                          <p:stCondLst>
                                            <p:cond delay="0"/>
                                          </p:stCondLst>
                                        </p:cTn>
                                        <p:tgtEl>
                                          <p:spTgt spid="274437">
                                            <p:txEl>
                                              <p:pRg st="3" end="3"/>
                                            </p:txEl>
                                          </p:spTgt>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27444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p:cTn id="42" dur="1" fill="hold">
                                          <p:stCondLst>
                                            <p:cond delay="0"/>
                                          </p:stCondLst>
                                        </p:cTn>
                                        <p:tgtEl>
                                          <p:spTgt spid="274457"/>
                                        </p:tgtEl>
                                        <p:attrNameLst>
                                          <p:attrName>style.visibility</p:attrName>
                                        </p:attrNameLst>
                                      </p:cBhvr>
                                      <p:to>
                                        <p:strVal val="visible"/>
                                      </p:to>
                                    </p:set>
                                  </p:childTnLst>
                                  <p:subTnLst>
                                    <p:set>
                                      <p:cBhvr override="childStyle">
                                        <p:cTn dur="1" fill="hold" display="0" masterRel="nextClick" afterEffect="1"/>
                                        <p:tgtEl>
                                          <p:spTgt spid="274457"/>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p:cTn id="46" dur="1" fill="hold">
                                          <p:stCondLst>
                                            <p:cond delay="0"/>
                                          </p:stCondLst>
                                        </p:cTn>
                                        <p:tgtEl>
                                          <p:spTgt spid="274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numero diapositiva 5"/>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1232FFE6-8028-4C78-A662-5E2AF94478C4}" type="slidenum">
              <a:rPr lang="en-GB" altLang="it-IT" sz="1400" smtClean="0"/>
              <a:pPr>
                <a:lnSpc>
                  <a:spcPct val="100000"/>
                </a:lnSpc>
                <a:spcBef>
                  <a:spcPct val="0"/>
                </a:spcBef>
                <a:buFont typeface="Arial" panose="020B0604020202020204" pitchFamily="34" charset="0"/>
                <a:buNone/>
              </a:pPr>
              <a:t>54</a:t>
            </a:fld>
            <a:endParaRPr lang="en-GB" altLang="it-IT" sz="1400" smtClean="0"/>
          </a:p>
        </p:txBody>
      </p:sp>
      <p:pic>
        <p:nvPicPr>
          <p:cNvPr id="47107" name="Picture 1"/>
          <p:cNvPicPr>
            <a:picLocks noChangeAspect="1" noChangeArrowheads="1"/>
          </p:cNvPicPr>
          <p:nvPr/>
        </p:nvPicPr>
        <p:blipFill>
          <a:blip r:embed="rId3">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47108" name="Text Box 2"/>
          <p:cNvSpPr txBox="1">
            <a:spLocks noChangeArrowheads="1"/>
          </p:cNvSpPr>
          <p:nvPr/>
        </p:nvSpPr>
        <p:spPr bwMode="auto">
          <a:xfrm>
            <a:off x="3995738" y="215900"/>
            <a:ext cx="5148262"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gn="ctr" eaLnBrk="1" hangingPunct="1">
              <a:lnSpc>
                <a:spcPct val="100000"/>
              </a:lnSpc>
              <a:spcBef>
                <a:spcPts val="1875"/>
              </a:spcBef>
              <a:buClr>
                <a:srgbClr val="FFFFFF"/>
              </a:buClr>
              <a:buFont typeface="Tahoma" panose="020B0604030504040204" pitchFamily="34" charset="0"/>
              <a:buNone/>
            </a:pPr>
            <a:r>
              <a:rPr lang="en-GB" altLang="it-IT" sz="3000" i="1">
                <a:solidFill>
                  <a:srgbClr val="FFFFFF"/>
                </a:solidFill>
                <a:latin typeface="Tahoma" panose="020B0604030504040204" pitchFamily="34" charset="0"/>
              </a:rPr>
              <a:t>Un evento stereo ibrido</a:t>
            </a:r>
          </a:p>
        </p:txBody>
      </p:sp>
      <p:pic>
        <p:nvPicPr>
          <p:cNvPr id="471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12875"/>
            <a:ext cx="7589837" cy="4608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10" name="Text Box 4"/>
          <p:cNvSpPr txBox="1">
            <a:spLocks noChangeArrowheads="1"/>
          </p:cNvSpPr>
          <p:nvPr/>
        </p:nvSpPr>
        <p:spPr bwMode="auto">
          <a:xfrm>
            <a:off x="323850" y="1412875"/>
            <a:ext cx="2222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a:lnSpc>
                <a:spcPct val="100000"/>
              </a:lnSpc>
              <a:spcBef>
                <a:spcPct val="0"/>
              </a:spcBef>
              <a:buSzPct val="45000"/>
              <a:buFont typeface="Wingdings" panose="05000000000000000000" pitchFamily="2" charset="2"/>
              <a:buNone/>
            </a:pPr>
            <a:r>
              <a:rPr lang="en-GB" altLang="it-IT" sz="2400" i="1">
                <a:latin typeface="Times New Roman" panose="02020603050405020304" pitchFamily="18" charset="0"/>
              </a:rPr>
              <a:t>Evento: 1364365</a:t>
            </a:r>
          </a:p>
        </p:txBody>
      </p:sp>
      <p:sp>
        <p:nvSpPr>
          <p:cNvPr id="47111" name="Text Box 5"/>
          <p:cNvSpPr txBox="1">
            <a:spLocks noChangeArrowheads="1"/>
          </p:cNvSpPr>
          <p:nvPr/>
        </p:nvSpPr>
        <p:spPr bwMode="auto">
          <a:xfrm>
            <a:off x="179388" y="5100638"/>
            <a:ext cx="225742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a:lnSpc>
                <a:spcPct val="100000"/>
              </a:lnSpc>
              <a:spcBef>
                <a:spcPct val="0"/>
              </a:spcBef>
              <a:buSzPct val="45000"/>
              <a:buFont typeface="Wingdings" panose="05000000000000000000" pitchFamily="2" charset="2"/>
              <a:buNone/>
            </a:pPr>
            <a:r>
              <a:rPr lang="en-GB" altLang="it-IT" sz="1600" b="1">
                <a:solidFill>
                  <a:srgbClr val="0000FF"/>
                </a:solidFill>
                <a:latin typeface="Times New Roman" panose="02020603050405020304" pitchFamily="18" charset="0"/>
              </a:rPr>
              <a:t>lg(E/eV)~19.3</a:t>
            </a:r>
          </a:p>
          <a:p>
            <a:pPr eaLnBrk="1">
              <a:lnSpc>
                <a:spcPct val="100000"/>
              </a:lnSpc>
              <a:spcBef>
                <a:spcPct val="0"/>
              </a:spcBef>
              <a:buSzPct val="45000"/>
              <a:buFont typeface="Wingdings" panose="05000000000000000000" pitchFamily="2" charset="2"/>
              <a:buNone/>
            </a:pPr>
            <a:r>
              <a:rPr lang="en-GB" altLang="it-IT" sz="1600" b="1">
                <a:solidFill>
                  <a:srgbClr val="0000FF"/>
                </a:solidFill>
                <a:latin typeface="Times New Roman" panose="02020603050405020304" pitchFamily="18" charset="0"/>
              </a:rPr>
              <a:t>(</a:t>
            </a:r>
            <a:r>
              <a:rPr lang="en-GB" altLang="it-IT" sz="1600" b="1">
                <a:solidFill>
                  <a:srgbClr val="0000FF"/>
                </a:solidFill>
                <a:latin typeface="Symbol" panose="05050102010706020507" pitchFamily="18" charset="2"/>
              </a:rPr>
              <a:t></a:t>
            </a:r>
            <a:r>
              <a:rPr lang="en-GB" altLang="it-IT" sz="1600" b="1">
                <a:solidFill>
                  <a:srgbClr val="0000FF"/>
                </a:solidFill>
                <a:latin typeface="Times New Roman" panose="02020603050405020304" pitchFamily="18" charset="0"/>
              </a:rPr>
              <a:t>, </a:t>
            </a:r>
            <a:r>
              <a:rPr lang="en-GB" altLang="it-IT" sz="1600" b="1">
                <a:solidFill>
                  <a:srgbClr val="0000FF"/>
                </a:solidFill>
                <a:latin typeface="Symbol" panose="05050102010706020507" pitchFamily="18" charset="2"/>
              </a:rPr>
              <a:t></a:t>
            </a:r>
            <a:r>
              <a:rPr lang="en-GB" altLang="it-IT" sz="1600" b="1">
                <a:solidFill>
                  <a:srgbClr val="0000FF"/>
                </a:solidFill>
                <a:latin typeface="Times New Roman" panose="02020603050405020304" pitchFamily="18" charset="0"/>
              </a:rPr>
              <a:t>) = (63.7</a:t>
            </a:r>
            <a:r>
              <a:rPr lang="en-GB" altLang="it-IT" sz="1600" b="1">
                <a:solidFill>
                  <a:srgbClr val="0000FF"/>
                </a:solidFill>
                <a:latin typeface="Times New Roman" panose="02020603050405020304" pitchFamily="18" charset="0"/>
                <a:cs typeface="Times New Roman" panose="02020603050405020304" pitchFamily="18" charset="0"/>
              </a:rPr>
              <a:t>°</a:t>
            </a:r>
            <a:r>
              <a:rPr lang="en-GB" altLang="it-IT" sz="1600" b="1">
                <a:solidFill>
                  <a:srgbClr val="0000FF"/>
                </a:solidFill>
                <a:latin typeface="Times New Roman" panose="02020603050405020304" pitchFamily="18" charset="0"/>
              </a:rPr>
              <a:t>,148.3</a:t>
            </a:r>
            <a:r>
              <a:rPr lang="en-GB" altLang="it-IT" sz="1600" b="1">
                <a:solidFill>
                  <a:srgbClr val="0000FF"/>
                </a:solidFill>
                <a:latin typeface="Times New Roman" panose="02020603050405020304" pitchFamily="18" charset="0"/>
                <a:cs typeface="Times New Roman" panose="02020603050405020304" pitchFamily="18" charset="0"/>
              </a:rPr>
              <a:t>°</a:t>
            </a:r>
            <a:r>
              <a:rPr lang="en-GB" altLang="it-IT" sz="1600" b="1">
                <a:solidFill>
                  <a:srgbClr val="0000FF"/>
                </a:solidFill>
                <a:latin typeface="Times New Roman" panose="02020603050405020304" pitchFamily="18" charset="0"/>
              </a:rPr>
              <a:t>)</a:t>
            </a:r>
          </a:p>
        </p:txBody>
      </p:sp>
      <p:sp>
        <p:nvSpPr>
          <p:cNvPr id="47112" name="Text Box 6"/>
          <p:cNvSpPr txBox="1">
            <a:spLocks noChangeArrowheads="1"/>
          </p:cNvSpPr>
          <p:nvPr/>
        </p:nvSpPr>
        <p:spPr bwMode="auto">
          <a:xfrm>
            <a:off x="3708400" y="1989138"/>
            <a:ext cx="214947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a:lnSpc>
                <a:spcPct val="100000"/>
              </a:lnSpc>
              <a:spcBef>
                <a:spcPct val="0"/>
              </a:spcBef>
              <a:buSzPct val="45000"/>
              <a:buFont typeface="Wingdings" panose="05000000000000000000" pitchFamily="2" charset="2"/>
              <a:buNone/>
            </a:pPr>
            <a:r>
              <a:rPr lang="en-GB" altLang="it-IT" sz="1600" b="1">
                <a:solidFill>
                  <a:srgbClr val="0000FF"/>
                </a:solidFill>
                <a:latin typeface="Times New Roman" panose="02020603050405020304" pitchFamily="18" charset="0"/>
              </a:rPr>
              <a:t>lg(E/eV)~19.2</a:t>
            </a:r>
          </a:p>
          <a:p>
            <a:pPr eaLnBrk="1">
              <a:lnSpc>
                <a:spcPct val="100000"/>
              </a:lnSpc>
              <a:spcBef>
                <a:spcPct val="0"/>
              </a:spcBef>
              <a:buSzPct val="45000"/>
              <a:buFont typeface="Wingdings" panose="05000000000000000000" pitchFamily="2" charset="2"/>
              <a:buNone/>
            </a:pPr>
            <a:r>
              <a:rPr lang="en-GB" altLang="it-IT" sz="1600" b="1">
                <a:solidFill>
                  <a:srgbClr val="0000FF"/>
                </a:solidFill>
                <a:latin typeface="Times New Roman" panose="02020603050405020304" pitchFamily="18" charset="0"/>
              </a:rPr>
              <a:t>(</a:t>
            </a:r>
            <a:r>
              <a:rPr lang="en-GB" altLang="it-IT" sz="1600" b="1">
                <a:solidFill>
                  <a:srgbClr val="0000FF"/>
                </a:solidFill>
                <a:latin typeface="Symbol" panose="05050102010706020507" pitchFamily="18" charset="2"/>
              </a:rPr>
              <a:t></a:t>
            </a:r>
            <a:r>
              <a:rPr lang="en-GB" altLang="it-IT" sz="1600" b="1">
                <a:solidFill>
                  <a:srgbClr val="0000FF"/>
                </a:solidFill>
                <a:latin typeface="Times New Roman" panose="02020603050405020304" pitchFamily="18" charset="0"/>
              </a:rPr>
              <a:t>, </a:t>
            </a:r>
            <a:r>
              <a:rPr lang="en-GB" altLang="it-IT" sz="1600" b="1">
                <a:solidFill>
                  <a:srgbClr val="0000FF"/>
                </a:solidFill>
                <a:latin typeface="Symbol" panose="05050102010706020507" pitchFamily="18" charset="2"/>
              </a:rPr>
              <a:t></a:t>
            </a:r>
            <a:r>
              <a:rPr lang="en-GB" altLang="it-IT" sz="1600" b="1">
                <a:solidFill>
                  <a:srgbClr val="0000FF"/>
                </a:solidFill>
                <a:latin typeface="Times New Roman" panose="02020603050405020304" pitchFamily="18" charset="0"/>
              </a:rPr>
              <a:t>) = (63.7</a:t>
            </a:r>
            <a:r>
              <a:rPr lang="en-GB" altLang="it-IT" sz="1600" b="1">
                <a:solidFill>
                  <a:srgbClr val="0000FF"/>
                </a:solidFill>
                <a:latin typeface="Times New Roman" panose="02020603050405020304" pitchFamily="18" charset="0"/>
                <a:cs typeface="Times New Roman" panose="02020603050405020304" pitchFamily="18" charset="0"/>
              </a:rPr>
              <a:t>°</a:t>
            </a:r>
            <a:r>
              <a:rPr lang="en-GB" altLang="it-IT" sz="1600" b="1">
                <a:solidFill>
                  <a:srgbClr val="0000FF"/>
                </a:solidFill>
                <a:latin typeface="Times New Roman" panose="02020603050405020304" pitchFamily="18" charset="0"/>
              </a:rPr>
              <a:t>,148.4</a:t>
            </a:r>
            <a:r>
              <a:rPr lang="en-GB" altLang="it-IT" sz="1600" b="1">
                <a:solidFill>
                  <a:srgbClr val="0000FF"/>
                </a:solidFill>
                <a:latin typeface="Times New Roman" panose="02020603050405020304" pitchFamily="18" charset="0"/>
                <a:cs typeface="Times New Roman" panose="02020603050405020304" pitchFamily="18" charset="0"/>
              </a:rPr>
              <a:t>°</a:t>
            </a:r>
            <a:r>
              <a:rPr lang="en-GB" altLang="it-IT" sz="1600" b="1">
                <a:solidFill>
                  <a:srgbClr val="0000FF"/>
                </a:solidFill>
                <a:latin typeface="Times New Roman" panose="02020603050405020304" pitchFamily="18" charset="0"/>
              </a:rPr>
              <a:t>)</a:t>
            </a:r>
          </a:p>
        </p:txBody>
      </p:sp>
      <p:sp>
        <p:nvSpPr>
          <p:cNvPr id="47113" name="Text Box 7"/>
          <p:cNvSpPr txBox="1">
            <a:spLocks noChangeArrowheads="1"/>
          </p:cNvSpPr>
          <p:nvPr/>
        </p:nvSpPr>
        <p:spPr bwMode="auto">
          <a:xfrm>
            <a:off x="6372225" y="5949950"/>
            <a:ext cx="22479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a:lnSpc>
                <a:spcPct val="100000"/>
              </a:lnSpc>
              <a:spcBef>
                <a:spcPct val="0"/>
              </a:spcBef>
              <a:buSzPct val="45000"/>
              <a:buFont typeface="Wingdings" panose="05000000000000000000" pitchFamily="2" charset="2"/>
              <a:buNone/>
            </a:pPr>
            <a:r>
              <a:rPr lang="en-GB" altLang="it-IT" sz="1600" b="1">
                <a:solidFill>
                  <a:srgbClr val="0000FF"/>
                </a:solidFill>
                <a:latin typeface="Times New Roman" panose="02020603050405020304" pitchFamily="18" charset="0"/>
              </a:rPr>
              <a:t>17 stazioni</a:t>
            </a:r>
          </a:p>
          <a:p>
            <a:pPr eaLnBrk="1">
              <a:lnSpc>
                <a:spcPct val="100000"/>
              </a:lnSpc>
              <a:spcBef>
                <a:spcPct val="0"/>
              </a:spcBef>
              <a:buSzPct val="45000"/>
              <a:buFont typeface="Wingdings" panose="05000000000000000000" pitchFamily="2" charset="2"/>
              <a:buNone/>
            </a:pPr>
            <a:r>
              <a:rPr lang="en-GB" altLang="it-IT" sz="1600" b="1">
                <a:solidFill>
                  <a:srgbClr val="0000FF"/>
                </a:solidFill>
                <a:latin typeface="Times New Roman" panose="02020603050405020304" pitchFamily="18" charset="0"/>
              </a:rPr>
              <a:t>lg(E/eV)~19.1</a:t>
            </a:r>
          </a:p>
          <a:p>
            <a:pPr eaLnBrk="1">
              <a:lnSpc>
                <a:spcPct val="100000"/>
              </a:lnSpc>
              <a:spcBef>
                <a:spcPct val="0"/>
              </a:spcBef>
              <a:buSzPct val="45000"/>
              <a:buFont typeface="Wingdings" panose="05000000000000000000" pitchFamily="2" charset="2"/>
              <a:buNone/>
            </a:pPr>
            <a:r>
              <a:rPr lang="en-GB" altLang="it-IT" sz="1600" b="1">
                <a:solidFill>
                  <a:srgbClr val="0000FF"/>
                </a:solidFill>
                <a:latin typeface="Times New Roman" panose="02020603050405020304" pitchFamily="18" charset="0"/>
              </a:rPr>
              <a:t>(</a:t>
            </a:r>
            <a:r>
              <a:rPr lang="en-GB" altLang="it-IT" sz="1600" b="1">
                <a:solidFill>
                  <a:srgbClr val="0000FF"/>
                </a:solidFill>
                <a:latin typeface="Symbol" panose="05050102010706020507" pitchFamily="18" charset="2"/>
              </a:rPr>
              <a:t></a:t>
            </a:r>
            <a:r>
              <a:rPr lang="en-GB" altLang="it-IT" sz="1600" b="1">
                <a:solidFill>
                  <a:srgbClr val="0000FF"/>
                </a:solidFill>
                <a:latin typeface="Times New Roman" panose="02020603050405020304" pitchFamily="18" charset="0"/>
              </a:rPr>
              <a:t>, </a:t>
            </a:r>
            <a:r>
              <a:rPr lang="en-GB" altLang="it-IT" sz="1600" b="1">
                <a:solidFill>
                  <a:srgbClr val="0000FF"/>
                </a:solidFill>
                <a:latin typeface="Symbol" panose="05050102010706020507" pitchFamily="18" charset="2"/>
              </a:rPr>
              <a:t></a:t>
            </a:r>
            <a:r>
              <a:rPr lang="en-GB" altLang="it-IT" sz="1600" b="1">
                <a:solidFill>
                  <a:srgbClr val="0000FF"/>
                </a:solidFill>
                <a:latin typeface="Times New Roman" panose="02020603050405020304" pitchFamily="18" charset="0"/>
              </a:rPr>
              <a:t>) = (63.3</a:t>
            </a:r>
            <a:r>
              <a:rPr lang="en-GB" altLang="it-IT" sz="1600" b="1">
                <a:solidFill>
                  <a:srgbClr val="0000FF"/>
                </a:solidFill>
                <a:latin typeface="Times New Roman" panose="02020603050405020304" pitchFamily="18" charset="0"/>
                <a:cs typeface="Times New Roman" panose="02020603050405020304" pitchFamily="18" charset="0"/>
              </a:rPr>
              <a:t>°</a:t>
            </a:r>
            <a:r>
              <a:rPr lang="en-GB" altLang="it-IT" sz="1600" b="1">
                <a:solidFill>
                  <a:srgbClr val="0000FF"/>
                </a:solidFill>
                <a:latin typeface="Times New Roman" panose="02020603050405020304" pitchFamily="18" charset="0"/>
              </a:rPr>
              <a:t>,148.9</a:t>
            </a:r>
            <a:r>
              <a:rPr lang="en-GB" altLang="it-IT" sz="1600" b="1">
                <a:solidFill>
                  <a:srgbClr val="0000FF"/>
                </a:solidFill>
                <a:latin typeface="Times New Roman" panose="02020603050405020304" pitchFamily="18" charset="0"/>
                <a:cs typeface="Times New Roman" panose="02020603050405020304" pitchFamily="18" charset="0"/>
              </a:rPr>
              <a:t>°</a:t>
            </a:r>
            <a:r>
              <a:rPr lang="en-GB" altLang="it-IT" sz="1600" b="1">
                <a:solidFill>
                  <a:srgbClr val="0000FF"/>
                </a:solidFill>
                <a:latin typeface="Times New Roman" panose="02020603050405020304" pitchFamily="18" charset="0"/>
              </a:rPr>
              <a:t>)</a:t>
            </a:r>
          </a:p>
        </p:txBody>
      </p:sp>
      <p:sp>
        <p:nvSpPr>
          <p:cNvPr id="47114" name="Text Box 8"/>
          <p:cNvSpPr txBox="1">
            <a:spLocks noChangeArrowheads="1"/>
          </p:cNvSpPr>
          <p:nvPr/>
        </p:nvSpPr>
        <p:spPr bwMode="auto">
          <a:xfrm>
            <a:off x="4932363" y="5949950"/>
            <a:ext cx="2106612"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a:lnSpc>
                <a:spcPct val="104000"/>
              </a:lnSpc>
              <a:spcBef>
                <a:spcPct val="0"/>
              </a:spcBef>
              <a:buSzPct val="45000"/>
              <a:buFont typeface="Wingdings" panose="05000000000000000000" pitchFamily="2" charset="2"/>
              <a:buNone/>
            </a:pPr>
            <a:r>
              <a:rPr lang="en-GB" altLang="it-IT" sz="2400"/>
              <a:t>SD array</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196975"/>
            <a:ext cx="5184775" cy="3889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557338"/>
            <a:ext cx="5400675" cy="4049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3"/>
          <p:cNvPicPr>
            <a:picLocks noChangeAspect="1" noChangeArrowheads="1"/>
          </p:cNvPicPr>
          <p:nvPr/>
        </p:nvPicPr>
        <p:blipFill>
          <a:blip r:embed="rId5">
            <a:extLst>
              <a:ext uri="{28A0092B-C50C-407E-A947-70E740481C1C}">
                <a14:useLocalDpi xmlns:a14="http://schemas.microsoft.com/office/drawing/2010/main" val="0"/>
              </a:ext>
            </a:extLst>
          </a:blip>
          <a:srcRect t="13699" b="66740"/>
          <a:stretch>
            <a:fillRect/>
          </a:stretch>
        </p:blipFill>
        <p:spPr bwMode="auto">
          <a:xfrm>
            <a:off x="0" y="0"/>
            <a:ext cx="9144000" cy="1052513"/>
          </a:xfrm>
          <a:prstGeom prst="rect">
            <a:avLst/>
          </a:prstGeom>
          <a:noFill/>
          <a:ln>
            <a:noFill/>
          </a:ln>
          <a:effectLst>
            <a:outerShdw dist="107933" dir="2700000" algn="ctr" rotWithShape="0">
              <a:srgbClr val="808080">
                <a:alpha val="50026"/>
              </a:srgbClr>
            </a:outerShdw>
          </a:effectLst>
          <a:extLst>
            <a:ext uri="{909E8E84-426E-40DD-AFC4-6F175D3DCCD1}">
              <a14:hiddenFill xmlns:a14="http://schemas.microsoft.com/office/drawing/2010/main">
                <a:blipFill dpi="0" rotWithShape="0">
                  <a:blip/>
                  <a:srcRect t="13699" b="66740"/>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49157" name="Text Box 4"/>
          <p:cNvSpPr txBox="1">
            <a:spLocks noChangeArrowheads="1"/>
          </p:cNvSpPr>
          <p:nvPr/>
        </p:nvSpPr>
        <p:spPr bwMode="auto">
          <a:xfrm>
            <a:off x="3779838" y="188913"/>
            <a:ext cx="536416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ts val="1875"/>
              </a:spcBef>
              <a:buClr>
                <a:srgbClr val="FFFFFF"/>
              </a:buClr>
              <a:buSzTx/>
              <a:buFont typeface="Tahoma" panose="020B0604030504040204" pitchFamily="34" charset="0"/>
              <a:buNone/>
            </a:pPr>
            <a:r>
              <a:rPr lang="en-GB" altLang="it-IT" sz="3000" i="1">
                <a:solidFill>
                  <a:srgbClr val="FFFFFF"/>
                </a:solidFill>
                <a:latin typeface="Tahoma" panose="020B0604030504040204" pitchFamily="34" charset="0"/>
              </a:rPr>
              <a:t>Installazione delle stazioni SD</a:t>
            </a:r>
          </a:p>
        </p:txBody>
      </p:sp>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2835275"/>
            <a:ext cx="5111750" cy="3833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l="22018" t="18147" r="21826" b="13583"/>
          <a:stretch>
            <a:fillRect/>
          </a:stretch>
        </p:blipFill>
        <p:spPr bwMode="auto">
          <a:xfrm>
            <a:off x="1258888" y="1844675"/>
            <a:ext cx="6048375" cy="4413250"/>
          </a:xfrm>
          <a:prstGeom prst="rect">
            <a:avLst/>
          </a:prstGeom>
          <a:noFill/>
          <a:ln>
            <a:noFill/>
          </a:ln>
          <a:effectLst/>
          <a:extLst>
            <a:ext uri="{909E8E84-426E-40DD-AFC4-6F175D3DCCD1}">
              <a14:hiddenFill xmlns:a14="http://schemas.microsoft.com/office/drawing/2010/main">
                <a:blipFill dpi="0" rotWithShape="0">
                  <a:blip/>
                  <a:srcRect l="22018" t="18147" r="21826" b="1358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66838" y="1844675"/>
            <a:ext cx="5762625"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p:cTn id="10" dur="1" fill="hold">
                                          <p:stCondLst>
                                            <p:cond delay="0"/>
                                          </p:stCondLst>
                                        </p:cTn>
                                        <p:tgtEl>
                                          <p:spTgt spid="143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4342"/>
                                        </p:tgtEl>
                                        <p:attrNameLst>
                                          <p:attrName>style.visibility</p:attrName>
                                        </p:attrNameLst>
                                      </p:cBhvr>
                                      <p:to>
                                        <p:strVal val="visible"/>
                                      </p:to>
                                    </p:set>
                                    <p:anim calcmode="lin" valueType="num">
                                      <p:cBhvr>
                                        <p:cTn id="15" dur="1000" fill="hold"/>
                                        <p:tgtEl>
                                          <p:spTgt spid="14342"/>
                                        </p:tgtEl>
                                        <p:attrNameLst>
                                          <p:attrName>ppt_w</p:attrName>
                                        </p:attrNameLst>
                                      </p:cBhvr>
                                      <p:tavLst>
                                        <p:tav tm="100000">
                                          <p:val>
                                            <p:fltVal val="0"/>
                                          </p:val>
                                        </p:tav>
                                        <p:tav>
                                          <p:val>
                                            <p:strVal val="#ppt_w"/>
                                          </p:val>
                                        </p:tav>
                                      </p:tavLst>
                                    </p:anim>
                                    <p:anim calcmode="lin" valueType="num">
                                      <p:cBhvr>
                                        <p:cTn id="16" dur="1000" fill="hold"/>
                                        <p:tgtEl>
                                          <p:spTgt spid="14342"/>
                                        </p:tgtEl>
                                        <p:attrNameLst>
                                          <p:attrName>ppt_h</p:attrName>
                                        </p:attrNameLst>
                                      </p:cBhvr>
                                      <p:tavLst>
                                        <p:tav tm="100000">
                                          <p:val>
                                            <p:fltVal val="0"/>
                                          </p:val>
                                        </p:tav>
                                        <p:tav>
                                          <p:val>
                                            <p:strVal val="#ppt_h"/>
                                          </p:val>
                                        </p:tav>
                                      </p:tavLst>
                                    </p:anim>
                                    <p:anim calcmode="lin" valueType="num">
                                      <p:cBhvr>
                                        <p:cTn id="17" dur="1000" fill="hold"/>
                                        <p:tgtEl>
                                          <p:spTgt spid="14342"/>
                                        </p:tgtEl>
                                        <p:attrNameLst>
                                          <p:attrName>ppt_x</p:attrName>
                                        </p:attrNameLst>
                                      </p:cBhvr>
                                      <p:tavLst>
                                        <p:tav tm="100000">
                                          <p:val>
                                            <p:fltVal val="0.5"/>
                                          </p:val>
                                        </p:tav>
                                        <p:tav>
                                          <p:val>
                                            <p:strVal val="#ppt_x"/>
                                          </p:val>
                                        </p:tav>
                                      </p:tavLst>
                                    </p:anim>
                                    <p:anim calcmode="lin" valueType="num">
                                      <p:cBhvr>
                                        <p:cTn id="18" dur="1000" fill="hold"/>
                                        <p:tgtEl>
                                          <p:spTgt spid="14342"/>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asellaDiTesto 26"/>
          <p:cNvSpPr txBox="1"/>
          <p:nvPr/>
        </p:nvSpPr>
        <p:spPr>
          <a:xfrm>
            <a:off x="7331075" y="6604000"/>
            <a:ext cx="1812925" cy="254000"/>
          </a:xfrm>
          <a:prstGeom prst="rect">
            <a:avLst/>
          </a:prstGeom>
          <a:noFill/>
        </p:spPr>
        <p:txBody>
          <a:bodyPr wrap="none">
            <a:spAutoFit/>
          </a:bodyPr>
          <a:lstStyle/>
          <a:p>
            <a:pPr>
              <a:defRPr/>
            </a:pPr>
            <a:r>
              <a:rPr lang="en-US" sz="1050" dirty="0">
                <a:solidFill>
                  <a:schemeClr val="tx2"/>
                </a:solidFill>
              </a:rPr>
              <a:t>D. Martello  ISVHECRI 2016</a:t>
            </a:r>
          </a:p>
        </p:txBody>
      </p:sp>
      <p:sp>
        <p:nvSpPr>
          <p:cNvPr id="51203" name="Titolo 1"/>
          <p:cNvSpPr>
            <a:spLocks noGrp="1"/>
          </p:cNvSpPr>
          <p:nvPr>
            <p:ph type="title"/>
          </p:nvPr>
        </p:nvSpPr>
        <p:spPr>
          <a:xfrm>
            <a:off x="457200" y="0"/>
            <a:ext cx="8229600" cy="1143000"/>
          </a:xfrm>
        </p:spPr>
        <p:txBody>
          <a:bodyPr/>
          <a:lstStyle/>
          <a:p>
            <a:pPr eaLnBrk="1" hangingPunct="1"/>
            <a:r>
              <a:rPr lang="it-IT" altLang="it-IT" sz="4000" smtClean="0"/>
              <a:t>SSD:The detector</a:t>
            </a:r>
          </a:p>
        </p:txBody>
      </p:sp>
      <p:pic>
        <p:nvPicPr>
          <p:cNvPr id="4098" name="Picture 2"/>
          <p:cNvPicPr>
            <a:picLocks noChangeAspect="1" noChangeArrowheads="1"/>
          </p:cNvPicPr>
          <p:nvPr/>
        </p:nvPicPr>
        <p:blipFill>
          <a:blip r:embed="rId3"/>
          <a:srcRect/>
          <a:stretch>
            <a:fillRect/>
          </a:stretch>
        </p:blipFill>
        <p:spPr bwMode="auto">
          <a:xfrm>
            <a:off x="6143625" y="4429125"/>
            <a:ext cx="2859088" cy="2276475"/>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5" name="CasellaDiTesto 4"/>
          <p:cNvSpPr txBox="1"/>
          <p:nvPr/>
        </p:nvSpPr>
        <p:spPr>
          <a:xfrm>
            <a:off x="7286625" y="4214813"/>
            <a:ext cx="1714500" cy="30797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400" dirty="0" err="1"/>
              <a:t>Scintillator</a:t>
            </a:r>
            <a:r>
              <a:rPr lang="it-IT" sz="1400" dirty="0"/>
              <a:t> </a:t>
            </a:r>
            <a:r>
              <a:rPr lang="it-IT" sz="1400" dirty="0">
                <a:latin typeface="+mj-lt"/>
              </a:rPr>
              <a:t>3.8 m</a:t>
            </a:r>
            <a:r>
              <a:rPr lang="it-IT" sz="1400" baseline="30000" dirty="0">
                <a:latin typeface="+mj-lt"/>
              </a:rPr>
              <a:t>2</a:t>
            </a:r>
          </a:p>
        </p:txBody>
      </p:sp>
      <p:pic>
        <p:nvPicPr>
          <p:cNvPr id="4099" name="Picture 3"/>
          <p:cNvPicPr>
            <a:picLocks noChangeAspect="1" noChangeArrowheads="1"/>
          </p:cNvPicPr>
          <p:nvPr/>
        </p:nvPicPr>
        <p:blipFill>
          <a:blip r:embed="rId4"/>
          <a:srcRect/>
          <a:stretch>
            <a:fillRect/>
          </a:stretch>
        </p:blipFill>
        <p:spPr bwMode="auto">
          <a:xfrm>
            <a:off x="214313" y="1500188"/>
            <a:ext cx="1143000" cy="620712"/>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7" name="CasellaDiTesto 6"/>
          <p:cNvSpPr txBox="1"/>
          <p:nvPr/>
        </p:nvSpPr>
        <p:spPr>
          <a:xfrm>
            <a:off x="0" y="1071563"/>
            <a:ext cx="2435225" cy="273050"/>
          </a:xfrm>
          <a:prstGeom prst="rect">
            <a:avLst/>
          </a:prstGeom>
          <a:noFill/>
        </p:spPr>
        <p:txBody>
          <a:bodyPr wrap="none">
            <a:spAutoFit/>
          </a:bodyPr>
          <a:lstStyle/>
          <a:p>
            <a:pPr>
              <a:defRPr/>
            </a:pPr>
            <a:r>
              <a:rPr lang="it-IT" sz="1050" dirty="0" err="1"/>
              <a:t>Extruded</a:t>
            </a:r>
            <a:r>
              <a:rPr lang="it-IT" sz="1050" dirty="0"/>
              <a:t> </a:t>
            </a:r>
            <a:r>
              <a:rPr lang="it-IT" sz="1050" dirty="0" err="1"/>
              <a:t>Scintillator</a:t>
            </a:r>
            <a:r>
              <a:rPr lang="it-IT" sz="1050" dirty="0"/>
              <a:t> </a:t>
            </a:r>
            <a:r>
              <a:rPr lang="it-IT" sz="1050" dirty="0" err="1"/>
              <a:t>bars</a:t>
            </a:r>
            <a:r>
              <a:rPr lang="it-IT" sz="1050" dirty="0"/>
              <a:t> </a:t>
            </a:r>
            <a:r>
              <a:rPr lang="it-IT" sz="1050" dirty="0" err="1"/>
              <a:t>with</a:t>
            </a:r>
            <a:r>
              <a:rPr lang="it-IT" sz="1050" dirty="0"/>
              <a:t> 2 </a:t>
            </a:r>
            <a:r>
              <a:rPr lang="it-IT" sz="1050" dirty="0" err="1"/>
              <a:t>holes</a:t>
            </a:r>
            <a:endParaRPr lang="it-IT" sz="1050" dirty="0"/>
          </a:p>
        </p:txBody>
      </p:sp>
      <p:sp>
        <p:nvSpPr>
          <p:cNvPr id="8" name="CasellaDiTesto 7"/>
          <p:cNvSpPr txBox="1"/>
          <p:nvPr/>
        </p:nvSpPr>
        <p:spPr>
          <a:xfrm>
            <a:off x="214313" y="2143125"/>
            <a:ext cx="428625" cy="261938"/>
          </a:xfrm>
          <a:prstGeom prst="rect">
            <a:avLst/>
          </a:prstGeom>
          <a:noFill/>
        </p:spPr>
        <p:txBody>
          <a:bodyPr wrap="none">
            <a:spAutoFit/>
          </a:bodyPr>
          <a:lstStyle/>
          <a:p>
            <a:pPr>
              <a:defRPr/>
            </a:pPr>
            <a:r>
              <a:rPr lang="it-IT" sz="1100" dirty="0">
                <a:latin typeface="+mj-lt"/>
              </a:rPr>
              <a:t>5cm</a:t>
            </a:r>
          </a:p>
        </p:txBody>
      </p:sp>
      <p:sp>
        <p:nvSpPr>
          <p:cNvPr id="9" name="CasellaDiTesto 8"/>
          <p:cNvSpPr txBox="1"/>
          <p:nvPr/>
        </p:nvSpPr>
        <p:spPr>
          <a:xfrm>
            <a:off x="1357313" y="1500188"/>
            <a:ext cx="428625" cy="261937"/>
          </a:xfrm>
          <a:prstGeom prst="rect">
            <a:avLst/>
          </a:prstGeom>
          <a:noFill/>
        </p:spPr>
        <p:txBody>
          <a:bodyPr wrap="none">
            <a:spAutoFit/>
          </a:bodyPr>
          <a:lstStyle/>
          <a:p>
            <a:pPr>
              <a:defRPr/>
            </a:pPr>
            <a:r>
              <a:rPr lang="it-IT" sz="1100" dirty="0">
                <a:latin typeface="+mj-lt"/>
              </a:rPr>
              <a:t>1cm</a:t>
            </a:r>
          </a:p>
        </p:txBody>
      </p:sp>
      <p:pic>
        <p:nvPicPr>
          <p:cNvPr id="512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357313"/>
            <a:ext cx="4903788" cy="2686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Connettore 2 11"/>
          <p:cNvCxnSpPr/>
          <p:nvPr/>
        </p:nvCxnSpPr>
        <p:spPr>
          <a:xfrm rot="10800000">
            <a:off x="4786313" y="3214688"/>
            <a:ext cx="2000250" cy="135731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1212" name="Immagine 15" descr="IMG_013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8938" y="1071563"/>
            <a:ext cx="1143000" cy="857250"/>
          </a:xfrm>
          <a:prstGeom prst="rect">
            <a:avLst/>
          </a:prstGeom>
          <a:solidFill>
            <a:schemeClr val="bg1"/>
          </a:solidFill>
          <a:ln w="12700" algn="ctr">
            <a:solidFill>
              <a:srgbClr val="FFFFFF"/>
            </a:solidFill>
            <a:miter lim="800000"/>
            <a:headEnd/>
            <a:tailEnd/>
          </a:ln>
        </p:spPr>
      </p:pic>
      <p:pic>
        <p:nvPicPr>
          <p:cNvPr id="18" name="Immagine 17" descr="PMT.JPG"/>
          <p:cNvPicPr>
            <a:picLocks noChangeAspect="1"/>
          </p:cNvPicPr>
          <p:nvPr/>
        </p:nvPicPr>
        <p:blipFill>
          <a:blip r:embed="rId7"/>
          <a:stretch>
            <a:fillRect/>
          </a:stretch>
        </p:blipFill>
        <p:spPr>
          <a:xfrm>
            <a:off x="7072313" y="1571625"/>
            <a:ext cx="1951037" cy="752475"/>
          </a:xfrm>
          <a:prstGeom prst="rect">
            <a:avLst/>
          </a:prstGeom>
        </p:spPr>
        <p:style>
          <a:lnRef idx="2">
            <a:schemeClr val="accent3"/>
          </a:lnRef>
          <a:fillRef idx="1">
            <a:schemeClr val="lt1"/>
          </a:fillRef>
          <a:effectRef idx="0">
            <a:schemeClr val="accent3"/>
          </a:effectRef>
          <a:fontRef idx="minor">
            <a:schemeClr val="dk1"/>
          </a:fontRef>
        </p:style>
      </p:pic>
      <p:cxnSp>
        <p:nvCxnSpPr>
          <p:cNvPr id="20" name="Connettore 2 19"/>
          <p:cNvCxnSpPr/>
          <p:nvPr/>
        </p:nvCxnSpPr>
        <p:spPr>
          <a:xfrm rot="10800000">
            <a:off x="4143375" y="1714500"/>
            <a:ext cx="500063" cy="357188"/>
          </a:xfrm>
          <a:prstGeom prst="straightConnector1">
            <a:avLst/>
          </a:prstGeom>
          <a:ln w="254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rot="10800000">
            <a:off x="1428750" y="2000250"/>
            <a:ext cx="1285875" cy="571500"/>
          </a:xfrm>
          <a:prstGeom prst="straightConnector1">
            <a:avLst/>
          </a:prstGeom>
          <a:ln w="254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rot="10800000">
            <a:off x="1285875" y="2643188"/>
            <a:ext cx="1285875" cy="357187"/>
          </a:xfrm>
          <a:prstGeom prst="straightConnector1">
            <a:avLst/>
          </a:prstGeom>
          <a:ln w="254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01" name="Picture 5"/>
          <p:cNvPicPr>
            <a:picLocks noChangeAspect="1" noChangeArrowheads="1"/>
          </p:cNvPicPr>
          <p:nvPr/>
        </p:nvPicPr>
        <p:blipFill>
          <a:blip r:embed="rId8"/>
          <a:srcRect/>
          <a:stretch>
            <a:fillRect/>
          </a:stretch>
        </p:blipFill>
        <p:spPr bwMode="auto">
          <a:xfrm>
            <a:off x="142875" y="2500313"/>
            <a:ext cx="1071563" cy="2038350"/>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33" name="CasellaDiTesto 32"/>
          <p:cNvSpPr txBox="1"/>
          <p:nvPr/>
        </p:nvSpPr>
        <p:spPr>
          <a:xfrm>
            <a:off x="1000125" y="3071813"/>
            <a:ext cx="1000125" cy="473075"/>
          </a:xfrm>
          <a:prstGeom prst="rect">
            <a:avLst/>
          </a:prstGeom>
          <a:solidFill>
            <a:schemeClr val="bg1"/>
          </a:solidFill>
        </p:spPr>
        <p:txBody>
          <a:bodyPr>
            <a:spAutoFit/>
          </a:bodyPr>
          <a:lstStyle/>
          <a:p>
            <a:pPr>
              <a:defRPr/>
            </a:pPr>
            <a:r>
              <a:rPr lang="it-IT" sz="1050" dirty="0"/>
              <a:t>WLS </a:t>
            </a:r>
            <a:r>
              <a:rPr lang="it-IT" sz="1050" dirty="0" err="1"/>
              <a:t>fibers+routes</a:t>
            </a:r>
            <a:endParaRPr lang="it-IT" sz="1050" dirty="0"/>
          </a:p>
        </p:txBody>
      </p:sp>
      <p:sp>
        <p:nvSpPr>
          <p:cNvPr id="34" name="CasellaDiTesto 33"/>
          <p:cNvSpPr txBox="1"/>
          <p:nvPr/>
        </p:nvSpPr>
        <p:spPr>
          <a:xfrm>
            <a:off x="4071938" y="1071563"/>
            <a:ext cx="1341437" cy="273050"/>
          </a:xfrm>
          <a:prstGeom prst="rect">
            <a:avLst/>
          </a:prstGeom>
          <a:noFill/>
        </p:spPr>
        <p:txBody>
          <a:bodyPr wrap="none">
            <a:spAutoFit/>
          </a:bodyPr>
          <a:lstStyle/>
          <a:p>
            <a:pPr>
              <a:defRPr/>
            </a:pPr>
            <a:r>
              <a:rPr lang="it-IT" sz="1050" dirty="0"/>
              <a:t>WLS </a:t>
            </a:r>
            <a:r>
              <a:rPr lang="it-IT" sz="1050" dirty="0" err="1"/>
              <a:t>fibers+routers</a:t>
            </a:r>
            <a:endParaRPr lang="it-IT" sz="1050" dirty="0"/>
          </a:p>
        </p:txBody>
      </p:sp>
      <p:sp>
        <p:nvSpPr>
          <p:cNvPr id="36" name="CasellaDiTesto 35"/>
          <p:cNvSpPr txBox="1"/>
          <p:nvPr/>
        </p:nvSpPr>
        <p:spPr>
          <a:xfrm>
            <a:off x="7215188" y="1214438"/>
            <a:ext cx="468312" cy="273050"/>
          </a:xfrm>
          <a:prstGeom prst="rect">
            <a:avLst/>
          </a:prstGeom>
          <a:noFill/>
        </p:spPr>
        <p:txBody>
          <a:bodyPr wrap="none">
            <a:spAutoFit/>
          </a:bodyPr>
          <a:lstStyle/>
          <a:p>
            <a:pPr>
              <a:defRPr/>
            </a:pPr>
            <a:r>
              <a:rPr lang="it-IT" sz="1050" dirty="0"/>
              <a:t>PMT</a:t>
            </a:r>
          </a:p>
        </p:txBody>
      </p:sp>
      <p:pic>
        <p:nvPicPr>
          <p:cNvPr id="51221" name="Immagine 38" descr="IMG_0299.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0063" y="4572000"/>
            <a:ext cx="1714500" cy="2089150"/>
          </a:xfrm>
          <a:prstGeom prst="rect">
            <a:avLst/>
          </a:prstGeom>
          <a:solidFill>
            <a:schemeClr val="bg1"/>
          </a:solidFill>
          <a:ln w="12700" algn="ctr">
            <a:solidFill>
              <a:srgbClr val="FFFFFF"/>
            </a:solidFill>
            <a:miter lim="800000"/>
            <a:headEnd/>
            <a:tailEnd/>
          </a:ln>
        </p:spPr>
      </p:pic>
      <p:sp>
        <p:nvSpPr>
          <p:cNvPr id="37" name="Rettangolo 36"/>
          <p:cNvSpPr/>
          <p:nvPr/>
        </p:nvSpPr>
        <p:spPr>
          <a:xfrm>
            <a:off x="500063" y="4572000"/>
            <a:ext cx="1714500" cy="512763"/>
          </a:xfrm>
          <a:prstGeom prst="rect">
            <a:avLst/>
          </a:prstGeom>
          <a:solidFill>
            <a:schemeClr val="bg1"/>
          </a:solidFill>
        </p:spPr>
        <p:txBody>
          <a:bodyPr>
            <a:spAutoFit/>
          </a:bodyPr>
          <a:lstStyle/>
          <a:p>
            <a:pPr>
              <a:defRPr/>
            </a:pPr>
            <a:r>
              <a:rPr lang="it-IT" sz="1100" dirty="0" err="1">
                <a:latin typeface="+mj-lt"/>
              </a:rPr>
              <a:t>Extruded</a:t>
            </a:r>
            <a:r>
              <a:rPr lang="it-IT" sz="1100" dirty="0">
                <a:latin typeface="+mj-lt"/>
              </a:rPr>
              <a:t> </a:t>
            </a:r>
            <a:r>
              <a:rPr lang="it-IT" sz="1100" dirty="0" err="1">
                <a:latin typeface="+mj-lt"/>
              </a:rPr>
              <a:t>scintillator</a:t>
            </a:r>
            <a:r>
              <a:rPr lang="it-IT" sz="1100" dirty="0">
                <a:latin typeface="+mj-lt"/>
              </a:rPr>
              <a:t> </a:t>
            </a:r>
            <a:r>
              <a:rPr lang="it-IT" sz="1100" dirty="0" err="1">
                <a:latin typeface="+mj-lt"/>
              </a:rPr>
              <a:t>bars</a:t>
            </a:r>
            <a:r>
              <a:rPr lang="it-IT" sz="1100" dirty="0">
                <a:latin typeface="+mj-lt"/>
              </a:rPr>
              <a:t> </a:t>
            </a:r>
          </a:p>
          <a:p>
            <a:pPr>
              <a:defRPr/>
            </a:pPr>
            <a:r>
              <a:rPr lang="it-IT" sz="1100" dirty="0">
                <a:latin typeface="+mj-lt"/>
              </a:rPr>
              <a:t>160cm long</a:t>
            </a:r>
          </a:p>
        </p:txBody>
      </p:sp>
      <p:cxnSp>
        <p:nvCxnSpPr>
          <p:cNvPr id="41" name="Connettore 2 40"/>
          <p:cNvCxnSpPr/>
          <p:nvPr/>
        </p:nvCxnSpPr>
        <p:spPr>
          <a:xfrm rot="5400000">
            <a:off x="2107407" y="3393281"/>
            <a:ext cx="1357312" cy="1000125"/>
          </a:xfrm>
          <a:prstGeom prst="straightConnector1">
            <a:avLst/>
          </a:prstGeom>
          <a:ln w="2222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pic>
        <p:nvPicPr>
          <p:cNvPr id="5122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1813" y="4572000"/>
            <a:ext cx="2462212"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5" name="CasellaDiTesto 42"/>
          <p:cNvSpPr txBox="1">
            <a:spLocks noChangeArrowheads="1"/>
          </p:cNvSpPr>
          <p:nvPr/>
        </p:nvSpPr>
        <p:spPr bwMode="auto">
          <a:xfrm>
            <a:off x="3643313" y="4286250"/>
            <a:ext cx="12906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r>
              <a:rPr lang="it-IT" altLang="it-IT" sz="1400">
                <a:solidFill>
                  <a:schemeClr val="tx1"/>
                </a:solidFill>
              </a:rPr>
              <a:t>Alu Enclosure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numero diapositiva 4"/>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A43D8C57-B235-4D3A-B8B7-2F6B4A95CF7F}" type="slidenum">
              <a:rPr lang="en-GB" altLang="it-IT" sz="1400" smtClean="0"/>
              <a:pPr>
                <a:lnSpc>
                  <a:spcPct val="100000"/>
                </a:lnSpc>
                <a:spcBef>
                  <a:spcPct val="0"/>
                </a:spcBef>
                <a:buFont typeface="Arial" panose="020B0604020202020204" pitchFamily="34" charset="0"/>
                <a:buNone/>
              </a:pPr>
              <a:t>6</a:t>
            </a:fld>
            <a:endParaRPr lang="en-GB" altLang="it-IT" sz="1400" smtClean="0"/>
          </a:p>
        </p:txBody>
      </p:sp>
      <p:pic>
        <p:nvPicPr>
          <p:cNvPr id="10243" name="Picture 2" descr="viktorhess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114425"/>
            <a:ext cx="41290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3"/>
          <p:cNvSpPr txBox="1">
            <a:spLocks noChangeArrowheads="1"/>
          </p:cNvSpPr>
          <p:nvPr/>
        </p:nvSpPr>
        <p:spPr bwMode="auto">
          <a:xfrm>
            <a:off x="1608138" y="5840413"/>
            <a:ext cx="25638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eaLnBrk="1" hangingPunct="1">
              <a:lnSpc>
                <a:spcPct val="100000"/>
              </a:lnSpc>
              <a:spcBef>
                <a:spcPct val="0"/>
              </a:spcBef>
              <a:buClrTx/>
              <a:buSzTx/>
              <a:buFontTx/>
              <a:buNone/>
            </a:pPr>
            <a:r>
              <a:rPr lang="en-US" altLang="it-IT" sz="1800" b="1">
                <a:solidFill>
                  <a:srgbClr val="FFFF00"/>
                </a:solidFill>
                <a:latin typeface="Comic Sans MS" panose="030F0702030302020204" pitchFamily="66" charset="0"/>
                <a:cs typeface="Arial" panose="020B0604020202020204" pitchFamily="34" charset="0"/>
              </a:rPr>
              <a:t>6am August 7, 1912 </a:t>
            </a:r>
          </a:p>
          <a:p>
            <a:pPr eaLnBrk="1" hangingPunct="1">
              <a:lnSpc>
                <a:spcPct val="100000"/>
              </a:lnSpc>
              <a:spcBef>
                <a:spcPct val="0"/>
              </a:spcBef>
              <a:buClrTx/>
              <a:buSzTx/>
              <a:buFontTx/>
              <a:buNone/>
            </a:pPr>
            <a:r>
              <a:rPr lang="en-US" altLang="it-IT" sz="1800" b="1">
                <a:solidFill>
                  <a:srgbClr val="FFFF00"/>
                </a:solidFill>
                <a:latin typeface="Comic Sans MS" panose="030F0702030302020204" pitchFamily="66" charset="0"/>
                <a:cs typeface="Arial" panose="020B0604020202020204" pitchFamily="34" charset="0"/>
              </a:rPr>
              <a:t>Aussig, Austria</a:t>
            </a:r>
            <a:endParaRPr lang="it-IT" altLang="it-IT" sz="1800" b="1">
              <a:solidFill>
                <a:srgbClr val="FFFF00"/>
              </a:solidFill>
              <a:latin typeface="Comic Sans MS" panose="030F0702030302020204" pitchFamily="66" charset="0"/>
              <a:cs typeface="Arial" panose="020B0604020202020204" pitchFamily="34" charset="0"/>
            </a:endParaRPr>
          </a:p>
        </p:txBody>
      </p:sp>
      <p:sp>
        <p:nvSpPr>
          <p:cNvPr id="267269" name="Text Box 5"/>
          <p:cNvSpPr txBox="1">
            <a:spLocks noChangeArrowheads="1"/>
          </p:cNvSpPr>
          <p:nvPr/>
        </p:nvSpPr>
        <p:spPr bwMode="auto">
          <a:xfrm>
            <a:off x="755650" y="333375"/>
            <a:ext cx="83883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1pPr>
            <a:lvl2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2pPr>
            <a:lvl3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3pPr>
            <a:lvl4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4pPr>
            <a:lvl5pPr>
              <a:lnSpc>
                <a:spcPct val="124000"/>
              </a:lnSpc>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5pPr>
            <a:lvl6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6pPr>
            <a:lvl7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7pPr>
            <a:lvl8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8pPr>
            <a:lvl9pPr defTabSz="457200" fontAlgn="base">
              <a:lnSpc>
                <a:spcPct val="124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9pPr>
          </a:lstStyle>
          <a:p>
            <a:pPr eaLnBrk="1" hangingPunct="1">
              <a:lnSpc>
                <a:spcPct val="100000"/>
              </a:lnSpc>
              <a:buClr>
                <a:srgbClr val="FFFFFF"/>
              </a:buClr>
              <a:buFont typeface="Tahoma" panose="020B0604030504040204" pitchFamily="34" charset="0"/>
              <a:buNone/>
              <a:defRPr/>
            </a:pPr>
            <a:r>
              <a:rPr lang="en-GB" altLang="it-IT" sz="3600" smtClean="0">
                <a:solidFill>
                  <a:srgbClr val="FF0000"/>
                </a:solidFill>
                <a:effectLst>
                  <a:outerShdw blurRad="38100" dist="38100" dir="2700000" algn="tl">
                    <a:srgbClr val="C0C0C0"/>
                  </a:outerShdw>
                </a:effectLst>
                <a:latin typeface="Tahoma" panose="020B0604030504040204" pitchFamily="34" charset="0"/>
                <a:cs typeface="Arial" panose="020B0604020202020204" pitchFamily="34" charset="0"/>
              </a:rPr>
              <a:t>Victor F. Hess: the 1912 flight (5350 m)</a:t>
            </a:r>
          </a:p>
        </p:txBody>
      </p:sp>
      <p:sp>
        <p:nvSpPr>
          <p:cNvPr id="267270" name="Text Box 6"/>
          <p:cNvSpPr txBox="1">
            <a:spLocks noChangeArrowheads="1"/>
          </p:cNvSpPr>
          <p:nvPr/>
        </p:nvSpPr>
        <p:spPr bwMode="auto">
          <a:xfrm>
            <a:off x="4241800" y="5608638"/>
            <a:ext cx="37449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it-IT" altLang="it-IT" dirty="0">
                <a:solidFill>
                  <a:srgbClr val="0000CC"/>
                </a:solidFill>
                <a:effectLst>
                  <a:outerShdw blurRad="38100" dist="38100" dir="2700000" algn="tl">
                    <a:srgbClr val="C0C0C0"/>
                  </a:outerShdw>
                </a:effectLst>
                <a:cs typeface="Arial" panose="020B0604020202020204" pitchFamily="34" charset="0"/>
              </a:rPr>
              <a:t>I raggi cosmici provengono dallo spazio (flusso aumenta con la quota)</a:t>
            </a:r>
          </a:p>
        </p:txBody>
      </p:sp>
      <p:pic>
        <p:nvPicPr>
          <p:cNvPr id="10247"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173163"/>
            <a:ext cx="349408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CasellaDiTesto 2"/>
          <p:cNvSpPr txBox="1">
            <a:spLocks noChangeArrowheads="1"/>
          </p:cNvSpPr>
          <p:nvPr/>
        </p:nvSpPr>
        <p:spPr bwMode="auto">
          <a:xfrm>
            <a:off x="4295775" y="3935413"/>
            <a:ext cx="45132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it-IT" altLang="it-IT" sz="1000"/>
              <a:t>L'opera più importante di Domenico Pacini è senz'altro lo studio della "radiazione penetrante", ossia lo studio delle particelle dotate di energie relativistiche (soprattutto protoni e particelle alfa) che giungono sulla Terra dallo spazio esterno e che sono note col nome di "raggi cosmici". Questa scoperta è attribuita di solito al fisico austriaco Victor Franz Hess, che nel 1936 ottenne il Premio Nobel per la fisica proprio per i suoi studi sui raggi cosmici. In realtà si pervenne alla loro scoperta e alla spiegazione della loro origine grazie soprattutto (vi furono anche contributi minoritari) agli studi, contemporanei e complementari fra di loro, svolti da Pacini e da Hess</a:t>
            </a:r>
          </a:p>
        </p:txBody>
      </p:sp>
      <p:sp>
        <p:nvSpPr>
          <p:cNvPr id="10249" name="CasellaDiTesto 3"/>
          <p:cNvSpPr txBox="1">
            <a:spLocks noChangeArrowheads="1"/>
          </p:cNvSpPr>
          <p:nvPr/>
        </p:nvSpPr>
        <p:spPr bwMode="auto">
          <a:xfrm>
            <a:off x="6867525" y="1166813"/>
            <a:ext cx="1108075" cy="3698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it-IT" altLang="it-IT"/>
              <a:t>D. Pacini</a:t>
            </a:r>
          </a:p>
        </p:txBody>
      </p:sp>
      <p:sp>
        <p:nvSpPr>
          <p:cNvPr id="11" name="CasellaDiTesto 10"/>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numero diapositiva 4"/>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8F04E542-B9D8-4FCF-BE4A-6BFA77AE2FB6}" type="slidenum">
              <a:rPr lang="en-GB" altLang="it-IT" sz="1400" smtClean="0"/>
              <a:pPr>
                <a:lnSpc>
                  <a:spcPct val="100000"/>
                </a:lnSpc>
                <a:spcBef>
                  <a:spcPct val="0"/>
                </a:spcBef>
                <a:buFont typeface="Arial" panose="020B0604020202020204" pitchFamily="34" charset="0"/>
                <a:buNone/>
              </a:pPr>
              <a:t>7</a:t>
            </a:fld>
            <a:endParaRPr lang="en-GB" altLang="it-IT" sz="1400" smtClean="0"/>
          </a:p>
        </p:txBody>
      </p:sp>
      <p:sp>
        <p:nvSpPr>
          <p:cNvPr id="11267" name="Rectangle 2"/>
          <p:cNvSpPr>
            <a:spLocks noGrp="1" noChangeArrowheads="1"/>
          </p:cNvSpPr>
          <p:nvPr>
            <p:ph type="title"/>
          </p:nvPr>
        </p:nvSpPr>
        <p:spPr>
          <a:xfrm>
            <a:off x="609600" y="0"/>
            <a:ext cx="7772400" cy="1143000"/>
          </a:xfrm>
        </p:spPr>
        <p:txBody>
          <a:bodyPr/>
          <a:lstStyle/>
          <a:p>
            <a:pPr defTabSz="914400" eaLnBrk="1" hangingPunct="1"/>
            <a:r>
              <a:rPr lang="en-US" altLang="it-IT" smtClean="0"/>
              <a:t>Note Storiche</a:t>
            </a:r>
            <a:endParaRPr lang="en-GB" altLang="it-IT" smtClean="0"/>
          </a:p>
        </p:txBody>
      </p:sp>
      <p:sp>
        <p:nvSpPr>
          <p:cNvPr id="169987" name="AutoShape 3"/>
          <p:cNvSpPr>
            <a:spLocks noChangeArrowheads="1"/>
          </p:cNvSpPr>
          <p:nvPr/>
        </p:nvSpPr>
        <p:spPr bwMode="auto">
          <a:xfrm rot="5400000">
            <a:off x="-2810668" y="3105944"/>
            <a:ext cx="6742112" cy="762000"/>
          </a:xfrm>
          <a:custGeom>
            <a:avLst/>
            <a:gdLst>
              <a:gd name="G0" fmla="+- 19961 0 0"/>
              <a:gd name="G1" fmla="+- 7830 0 0"/>
              <a:gd name="G2" fmla="+- 21600 0 7830"/>
              <a:gd name="G3" fmla="+- 10800 0 7830"/>
              <a:gd name="G4" fmla="+- 21600 0 19961"/>
              <a:gd name="G5" fmla="*/ G4 G3 10800"/>
              <a:gd name="G6" fmla="+- 21600 0 G5"/>
              <a:gd name="T0" fmla="*/ 19961 w 21600"/>
              <a:gd name="T1" fmla="*/ 0 h 21600"/>
              <a:gd name="T2" fmla="*/ 0 w 21600"/>
              <a:gd name="T3" fmla="*/ 10800 h 21600"/>
              <a:gd name="T4" fmla="*/ 1996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9961" y="0"/>
                </a:moveTo>
                <a:lnTo>
                  <a:pt x="19961" y="7830"/>
                </a:lnTo>
                <a:lnTo>
                  <a:pt x="3375" y="7830"/>
                </a:lnTo>
                <a:lnTo>
                  <a:pt x="3375" y="13770"/>
                </a:lnTo>
                <a:lnTo>
                  <a:pt x="19961" y="13770"/>
                </a:lnTo>
                <a:lnTo>
                  <a:pt x="19961" y="21600"/>
                </a:lnTo>
                <a:lnTo>
                  <a:pt x="21600" y="10800"/>
                </a:lnTo>
                <a:close/>
              </a:path>
              <a:path w="21600" h="21600">
                <a:moveTo>
                  <a:pt x="1350" y="7830"/>
                </a:moveTo>
                <a:lnTo>
                  <a:pt x="1350" y="13770"/>
                </a:lnTo>
                <a:lnTo>
                  <a:pt x="2700" y="13770"/>
                </a:lnTo>
                <a:lnTo>
                  <a:pt x="2700" y="7830"/>
                </a:lnTo>
                <a:close/>
              </a:path>
              <a:path w="21600" h="21600">
                <a:moveTo>
                  <a:pt x="0" y="7830"/>
                </a:moveTo>
                <a:lnTo>
                  <a:pt x="0" y="13770"/>
                </a:lnTo>
                <a:lnTo>
                  <a:pt x="675" y="13770"/>
                </a:lnTo>
                <a:lnTo>
                  <a:pt x="675" y="7830"/>
                </a:lnTo>
                <a:close/>
              </a:path>
            </a:pathLst>
          </a:custGeom>
          <a:gradFill rotWithShape="0">
            <a:gsLst>
              <a:gs pos="0">
                <a:schemeClr val="accent1">
                  <a:gamma/>
                  <a:shade val="32157"/>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69988" name="Text Box 4"/>
          <p:cNvSpPr txBox="1">
            <a:spLocks noChangeArrowheads="1"/>
          </p:cNvSpPr>
          <p:nvPr/>
        </p:nvSpPr>
        <p:spPr bwMode="auto">
          <a:xfrm>
            <a:off x="971550" y="1125538"/>
            <a:ext cx="3340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en-US" altLang="it-IT" sz="1800">
                <a:solidFill>
                  <a:schemeClr val="tx1"/>
                </a:solidFill>
                <a:latin typeface="Times New Roman" panose="02020603050405020304" pitchFamily="18" charset="0"/>
              </a:rPr>
              <a:t>1912 Hess scopre i Raggi Cosmici</a:t>
            </a:r>
            <a:endParaRPr lang="en-GB" altLang="it-IT" sz="1800">
              <a:solidFill>
                <a:schemeClr val="tx1"/>
              </a:solidFill>
              <a:latin typeface="Times New Roman" panose="02020603050405020304" pitchFamily="18" charset="0"/>
            </a:endParaRPr>
          </a:p>
        </p:txBody>
      </p:sp>
      <p:sp>
        <p:nvSpPr>
          <p:cNvPr id="169989" name="Text Box 5"/>
          <p:cNvSpPr txBox="1">
            <a:spLocks noChangeArrowheads="1"/>
          </p:cNvSpPr>
          <p:nvPr/>
        </p:nvSpPr>
        <p:spPr bwMode="auto">
          <a:xfrm>
            <a:off x="971550" y="1724025"/>
            <a:ext cx="5372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en-US" altLang="it-IT" sz="1800">
                <a:solidFill>
                  <a:schemeClr val="tx1"/>
                </a:solidFill>
                <a:latin typeface="Times New Roman" panose="02020603050405020304" pitchFamily="18" charset="0"/>
              </a:rPr>
              <a:t>1927 I Raggi Cosmici vengono visti in Camere a Nebbia</a:t>
            </a:r>
            <a:endParaRPr lang="en-GB" altLang="it-IT" sz="1800">
              <a:solidFill>
                <a:schemeClr val="tx1"/>
              </a:solidFill>
              <a:latin typeface="Times New Roman" panose="02020603050405020304" pitchFamily="18" charset="0"/>
            </a:endParaRPr>
          </a:p>
        </p:txBody>
      </p:sp>
      <p:sp>
        <p:nvSpPr>
          <p:cNvPr id="169990" name="Text Box 6"/>
          <p:cNvSpPr txBox="1">
            <a:spLocks noChangeArrowheads="1"/>
          </p:cNvSpPr>
          <p:nvPr/>
        </p:nvSpPr>
        <p:spPr bwMode="auto">
          <a:xfrm>
            <a:off x="971550" y="23241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en-US" altLang="it-IT" sz="1800">
                <a:solidFill>
                  <a:schemeClr val="tx1"/>
                </a:solidFill>
                <a:latin typeface="Times New Roman" panose="02020603050405020304" pitchFamily="18" charset="0"/>
              </a:rPr>
              <a:t> 1932 Anderson scopre la prima anti-particella nella radiazione cosmica</a:t>
            </a:r>
            <a:endParaRPr lang="en-GB" altLang="it-IT" sz="1800">
              <a:solidFill>
                <a:schemeClr val="tx1"/>
              </a:solidFill>
              <a:latin typeface="Times New Roman" panose="02020603050405020304" pitchFamily="18" charset="0"/>
            </a:endParaRPr>
          </a:p>
        </p:txBody>
      </p:sp>
      <p:sp>
        <p:nvSpPr>
          <p:cNvPr id="169991" name="Text Box 7"/>
          <p:cNvSpPr txBox="1">
            <a:spLocks noChangeArrowheads="1"/>
          </p:cNvSpPr>
          <p:nvPr/>
        </p:nvSpPr>
        <p:spPr bwMode="auto">
          <a:xfrm>
            <a:off x="971550" y="2924175"/>
            <a:ext cx="470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en-US" altLang="it-IT" sz="1800">
                <a:solidFill>
                  <a:schemeClr val="tx1"/>
                </a:solidFill>
                <a:latin typeface="Times New Roman" panose="02020603050405020304" pitchFamily="18" charset="0"/>
              </a:rPr>
              <a:t>1937 Neddermeyer e Anderson scoprono i muoni</a:t>
            </a:r>
            <a:endParaRPr lang="en-GB" altLang="it-IT" sz="1800">
              <a:solidFill>
                <a:schemeClr val="tx1"/>
              </a:solidFill>
              <a:latin typeface="Times New Roman" panose="02020603050405020304" pitchFamily="18" charset="0"/>
            </a:endParaRPr>
          </a:p>
        </p:txBody>
      </p:sp>
      <p:sp>
        <p:nvSpPr>
          <p:cNvPr id="169992" name="Text Box 8"/>
          <p:cNvSpPr txBox="1">
            <a:spLocks noChangeArrowheads="1"/>
          </p:cNvSpPr>
          <p:nvPr/>
        </p:nvSpPr>
        <p:spPr bwMode="auto">
          <a:xfrm>
            <a:off x="971550" y="3524250"/>
            <a:ext cx="271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en-US" altLang="it-IT" sz="1800">
                <a:solidFill>
                  <a:schemeClr val="tx1"/>
                </a:solidFill>
                <a:latin typeface="Times New Roman" panose="02020603050405020304" pitchFamily="18" charset="0"/>
              </a:rPr>
              <a:t>1938 Auger scopre gli EAS</a:t>
            </a:r>
            <a:endParaRPr lang="en-GB" altLang="it-IT" sz="1800">
              <a:solidFill>
                <a:schemeClr val="tx1"/>
              </a:solidFill>
              <a:latin typeface="Times New Roman" panose="02020603050405020304" pitchFamily="18" charset="0"/>
            </a:endParaRPr>
          </a:p>
        </p:txBody>
      </p:sp>
      <p:sp>
        <p:nvSpPr>
          <p:cNvPr id="169993" name="Text Box 9"/>
          <p:cNvSpPr txBox="1">
            <a:spLocks noChangeArrowheads="1"/>
          </p:cNvSpPr>
          <p:nvPr/>
        </p:nvSpPr>
        <p:spPr bwMode="auto">
          <a:xfrm>
            <a:off x="971550" y="4124325"/>
            <a:ext cx="475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en-US" altLang="it-IT" sz="1800">
                <a:solidFill>
                  <a:schemeClr val="tx1"/>
                </a:solidFill>
                <a:latin typeface="Times New Roman" panose="02020603050405020304" pitchFamily="18" charset="0"/>
              </a:rPr>
              <a:t>1946 Primi esperimenti per la rivelazione di EAS </a:t>
            </a:r>
          </a:p>
          <a:p>
            <a:pPr defTabSz="914400" eaLnBrk="1" hangingPunct="1">
              <a:lnSpc>
                <a:spcPct val="100000"/>
              </a:lnSpc>
              <a:spcBef>
                <a:spcPct val="0"/>
              </a:spcBef>
              <a:buClrTx/>
              <a:buSzTx/>
              <a:buFontTx/>
              <a:buNone/>
            </a:pPr>
            <a:r>
              <a:rPr lang="en-US" altLang="it-IT" sz="1800">
                <a:solidFill>
                  <a:schemeClr val="tx1"/>
                </a:solidFill>
                <a:latin typeface="Times New Roman" panose="02020603050405020304" pitchFamily="18" charset="0"/>
              </a:rPr>
              <a:t>         Bruno Rossi (US), </a:t>
            </a:r>
            <a:r>
              <a:rPr lang="it-IT" altLang="it-IT" sz="1800">
                <a:solidFill>
                  <a:schemeClr val="tx1"/>
                </a:solidFill>
                <a:latin typeface="Times New Roman" panose="02020603050405020304" pitchFamily="18" charset="0"/>
              </a:rPr>
              <a:t>Georgi Zatsepin (Russia)</a:t>
            </a:r>
            <a:endParaRPr lang="en-GB" altLang="it-IT" sz="1800">
              <a:solidFill>
                <a:schemeClr val="tx1"/>
              </a:solidFill>
              <a:latin typeface="Times New Roman" panose="02020603050405020304" pitchFamily="18" charset="0"/>
            </a:endParaRPr>
          </a:p>
        </p:txBody>
      </p:sp>
      <p:sp>
        <p:nvSpPr>
          <p:cNvPr id="169994" name="Text Box 10"/>
          <p:cNvSpPr txBox="1">
            <a:spLocks noChangeArrowheads="1"/>
          </p:cNvSpPr>
          <p:nvPr/>
        </p:nvSpPr>
        <p:spPr bwMode="auto">
          <a:xfrm>
            <a:off x="971550" y="4724400"/>
            <a:ext cx="4254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en-US" altLang="it-IT" sz="1800">
                <a:solidFill>
                  <a:schemeClr val="tx1"/>
                </a:solidFill>
                <a:latin typeface="Times New Roman" panose="02020603050405020304" pitchFamily="18" charset="0"/>
              </a:rPr>
              <a:t>1949 Fermi propone una spiegazione teorica</a:t>
            </a:r>
            <a:endParaRPr lang="en-GB" altLang="it-IT" sz="1800">
              <a:solidFill>
                <a:schemeClr val="tx1"/>
              </a:solidFill>
              <a:latin typeface="Times New Roman" panose="02020603050405020304" pitchFamily="18" charset="0"/>
            </a:endParaRPr>
          </a:p>
        </p:txBody>
      </p:sp>
      <p:grpSp>
        <p:nvGrpSpPr>
          <p:cNvPr id="169995" name="Group 11"/>
          <p:cNvGrpSpPr>
            <a:grpSpLocks/>
          </p:cNvGrpSpPr>
          <p:nvPr/>
        </p:nvGrpSpPr>
        <p:grpSpPr bwMode="auto">
          <a:xfrm>
            <a:off x="34925" y="5445125"/>
            <a:ext cx="9144000" cy="457200"/>
            <a:chOff x="0" y="1968"/>
            <a:chExt cx="5760" cy="288"/>
          </a:xfrm>
        </p:grpSpPr>
        <p:sp>
          <p:nvSpPr>
            <p:cNvPr id="11282" name="Line 12"/>
            <p:cNvSpPr>
              <a:spLocks noChangeShapeType="1"/>
            </p:cNvSpPr>
            <p:nvPr/>
          </p:nvSpPr>
          <p:spPr bwMode="auto">
            <a:xfrm>
              <a:off x="0" y="2256"/>
              <a:ext cx="5760"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83" name="Text Box 13"/>
            <p:cNvSpPr txBox="1">
              <a:spLocks noChangeArrowheads="1"/>
            </p:cNvSpPr>
            <p:nvPr/>
          </p:nvSpPr>
          <p:spPr bwMode="auto">
            <a:xfrm>
              <a:off x="0" y="1968"/>
              <a:ext cx="2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en-US" altLang="it-IT" sz="1800">
                  <a:solidFill>
                    <a:schemeClr val="tx1"/>
                  </a:solidFill>
                  <a:latin typeface="Times New Roman" panose="02020603050405020304" pitchFamily="18" charset="0"/>
                </a:rPr>
                <a:t>1950 primi acceleratori di particelle</a:t>
              </a:r>
              <a:endParaRPr lang="en-GB" altLang="it-IT" sz="1800">
                <a:solidFill>
                  <a:schemeClr val="tx1"/>
                </a:solidFill>
                <a:latin typeface="Times New Roman" panose="02020603050405020304" pitchFamily="18" charset="0"/>
              </a:endParaRPr>
            </a:p>
          </p:txBody>
        </p:sp>
      </p:grpSp>
      <p:pic>
        <p:nvPicPr>
          <p:cNvPr id="169998" name="Picture 14" descr="PA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341438"/>
            <a:ext cx="2286000" cy="38290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9999" name="Picture 15" descr="zatsep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3573463"/>
            <a:ext cx="2286000" cy="2308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0000" name="Picture 16" descr="PA0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997200"/>
            <a:ext cx="2171700" cy="274320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70001" name="Picture 17" descr="NYT_head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2924175"/>
            <a:ext cx="2286000" cy="3463925"/>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70002" name="Picture 18" descr="photo2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2852738"/>
            <a:ext cx="2239962" cy="338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CasellaDiTesto 20"/>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99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169998"/>
                                        </p:tgtEl>
                                        <p:attrNameLst>
                                          <p:attrName>style.visibility</p:attrName>
                                        </p:attrNameLst>
                                      </p:cBhvr>
                                      <p:to>
                                        <p:strVal val="visible"/>
                                      </p:to>
                                    </p:set>
                                    <p:anim calcmode="lin" valueType="num">
                                      <p:cBhvr>
                                        <p:cTn id="11" dur="500" fill="hold"/>
                                        <p:tgtEl>
                                          <p:spTgt spid="169998"/>
                                        </p:tgtEl>
                                        <p:attrNameLst>
                                          <p:attrName>ppt_w</p:attrName>
                                        </p:attrNameLst>
                                      </p:cBhvr>
                                      <p:tavLst>
                                        <p:tav tm="0">
                                          <p:val>
                                            <p:fltVal val="0"/>
                                          </p:val>
                                        </p:tav>
                                        <p:tav tm="100000">
                                          <p:val>
                                            <p:strVal val="#ppt_w"/>
                                          </p:val>
                                        </p:tav>
                                      </p:tavLst>
                                    </p:anim>
                                    <p:anim calcmode="lin" valueType="num">
                                      <p:cBhvr>
                                        <p:cTn id="12" dur="500" fill="hold"/>
                                        <p:tgtEl>
                                          <p:spTgt spid="169998"/>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69998"/>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6998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70002"/>
                                        </p:tgtEl>
                                        <p:attrNameLst>
                                          <p:attrName>style.visibility</p:attrName>
                                        </p:attrNameLst>
                                      </p:cBhvr>
                                      <p:to>
                                        <p:strVal val="visible"/>
                                      </p:to>
                                    </p:set>
                                    <p:anim calcmode="lin" valueType="num">
                                      <p:cBhvr>
                                        <p:cTn id="21" dur="500" fill="hold"/>
                                        <p:tgtEl>
                                          <p:spTgt spid="170002"/>
                                        </p:tgtEl>
                                        <p:attrNameLst>
                                          <p:attrName>ppt_w</p:attrName>
                                        </p:attrNameLst>
                                      </p:cBhvr>
                                      <p:tavLst>
                                        <p:tav tm="0">
                                          <p:val>
                                            <p:fltVal val="0"/>
                                          </p:val>
                                        </p:tav>
                                        <p:tav tm="100000">
                                          <p:val>
                                            <p:strVal val="#ppt_w"/>
                                          </p:val>
                                        </p:tav>
                                      </p:tavLst>
                                    </p:anim>
                                    <p:anim calcmode="lin" valueType="num">
                                      <p:cBhvr>
                                        <p:cTn id="22" dur="500" fill="hold"/>
                                        <p:tgtEl>
                                          <p:spTgt spid="17000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000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999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70001"/>
                                        </p:tgtEl>
                                        <p:attrNameLst>
                                          <p:attrName>style.visibility</p:attrName>
                                        </p:attrNameLst>
                                      </p:cBhvr>
                                      <p:to>
                                        <p:strVal val="visible"/>
                                      </p:to>
                                    </p:set>
                                    <p:anim calcmode="lin" valueType="num">
                                      <p:cBhvr>
                                        <p:cTn id="31" dur="500" fill="hold"/>
                                        <p:tgtEl>
                                          <p:spTgt spid="170001"/>
                                        </p:tgtEl>
                                        <p:attrNameLst>
                                          <p:attrName>ppt_w</p:attrName>
                                        </p:attrNameLst>
                                      </p:cBhvr>
                                      <p:tavLst>
                                        <p:tav tm="0">
                                          <p:val>
                                            <p:fltVal val="0"/>
                                          </p:val>
                                        </p:tav>
                                        <p:tav tm="100000">
                                          <p:val>
                                            <p:strVal val="#ppt_w"/>
                                          </p:val>
                                        </p:tav>
                                      </p:tavLst>
                                    </p:anim>
                                    <p:anim calcmode="lin" valueType="num">
                                      <p:cBhvr>
                                        <p:cTn id="32" dur="500" fill="hold"/>
                                        <p:tgtEl>
                                          <p:spTgt spid="170001"/>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0001"/>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6999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16999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70000"/>
                                        </p:tgtEl>
                                        <p:attrNameLst>
                                          <p:attrName>style.visibility</p:attrName>
                                        </p:attrNameLst>
                                      </p:cBhvr>
                                      <p:to>
                                        <p:strVal val="visible"/>
                                      </p:to>
                                    </p:set>
                                    <p:anim calcmode="lin" valueType="num">
                                      <p:cBhvr>
                                        <p:cTn id="45" dur="500" fill="hold"/>
                                        <p:tgtEl>
                                          <p:spTgt spid="170000"/>
                                        </p:tgtEl>
                                        <p:attrNameLst>
                                          <p:attrName>ppt_w</p:attrName>
                                        </p:attrNameLst>
                                      </p:cBhvr>
                                      <p:tavLst>
                                        <p:tav tm="0">
                                          <p:val>
                                            <p:fltVal val="0"/>
                                          </p:val>
                                        </p:tav>
                                        <p:tav tm="100000">
                                          <p:val>
                                            <p:strVal val="#ppt_w"/>
                                          </p:val>
                                        </p:tav>
                                      </p:tavLst>
                                    </p:anim>
                                    <p:anim calcmode="lin" valueType="num">
                                      <p:cBhvr>
                                        <p:cTn id="46" dur="500" fill="hold"/>
                                        <p:tgtEl>
                                          <p:spTgt spid="17000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0000"/>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6999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169999"/>
                                        </p:tgtEl>
                                        <p:attrNameLst>
                                          <p:attrName>style.visibility</p:attrName>
                                        </p:attrNameLst>
                                      </p:cBhvr>
                                      <p:to>
                                        <p:strVal val="visible"/>
                                      </p:to>
                                    </p:set>
                                    <p:anim calcmode="lin" valueType="num">
                                      <p:cBhvr>
                                        <p:cTn id="55" dur="500" fill="hold"/>
                                        <p:tgtEl>
                                          <p:spTgt spid="169999"/>
                                        </p:tgtEl>
                                        <p:attrNameLst>
                                          <p:attrName>ppt_w</p:attrName>
                                        </p:attrNameLst>
                                      </p:cBhvr>
                                      <p:tavLst>
                                        <p:tav tm="0">
                                          <p:val>
                                            <p:fltVal val="0"/>
                                          </p:val>
                                        </p:tav>
                                        <p:tav tm="100000">
                                          <p:val>
                                            <p:strVal val="#ppt_w"/>
                                          </p:val>
                                        </p:tav>
                                      </p:tavLst>
                                    </p:anim>
                                    <p:anim calcmode="lin" valueType="num">
                                      <p:cBhvr>
                                        <p:cTn id="56" dur="500" fill="hold"/>
                                        <p:tgtEl>
                                          <p:spTgt spid="169999"/>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69999"/>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16999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499"/>
                                          </p:stCondLst>
                                        </p:cTn>
                                        <p:tgtEl>
                                          <p:spTgt spid="169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utoUpdateAnimBg="0"/>
      <p:bldP spid="169989" grpId="0" autoUpdateAnimBg="0"/>
      <p:bldP spid="169990" grpId="0" autoUpdateAnimBg="0"/>
      <p:bldP spid="169991" grpId="0" autoUpdateAnimBg="0"/>
      <p:bldP spid="169992" grpId="0" autoUpdateAnimBg="0"/>
      <p:bldP spid="169993" grpId="0" autoUpdateAnimBg="0"/>
      <p:bldP spid="16999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numero diapositiva 1"/>
          <p:cNvSpPr>
            <a:spLocks noGrp="1"/>
          </p:cNvSpPr>
          <p:nvPr>
            <p:ph type="sldNum" sz="quarter" idx="12"/>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fld id="{9E425343-303A-46D9-896D-5C5232C911EF}" type="slidenum">
              <a:rPr lang="en-GB" altLang="it-IT" smtClean="0">
                <a:solidFill>
                  <a:srgbClr val="000000"/>
                </a:solidFill>
              </a:rPr>
              <a:pPr/>
              <a:t>8</a:t>
            </a:fld>
            <a:endParaRPr lang="en-GB" altLang="it-IT" smtClean="0">
              <a:solidFill>
                <a:srgbClr val="000000"/>
              </a:solidFill>
            </a:endParaRPr>
          </a:p>
        </p:txBody>
      </p:sp>
      <p:sp>
        <p:nvSpPr>
          <p:cNvPr id="2" name="CasellaDiTesto 1"/>
          <p:cNvSpPr txBox="1"/>
          <p:nvPr/>
        </p:nvSpPr>
        <p:spPr>
          <a:xfrm>
            <a:off x="3059832" y="4641035"/>
            <a:ext cx="4326826" cy="369332"/>
          </a:xfrm>
          <a:prstGeom prst="rect">
            <a:avLst/>
          </a:prstGeom>
          <a:noFill/>
        </p:spPr>
        <p:txBody>
          <a:bodyPr wrap="none" rtlCol="0">
            <a:spAutoFit/>
          </a:bodyPr>
          <a:lstStyle/>
          <a:p>
            <a:r>
              <a:rPr lang="it-IT" dirty="0" smtClean="0"/>
              <a:t>Anche con questa mi sa che me la cavo!</a:t>
            </a:r>
            <a:endParaRPr lang="it-IT" dirty="0"/>
          </a:p>
        </p:txBody>
      </p:sp>
      <p:sp>
        <p:nvSpPr>
          <p:cNvPr id="6" name="Rectangle 3"/>
          <p:cNvSpPr txBox="1">
            <a:spLocks noChangeArrowheads="1"/>
          </p:cNvSpPr>
          <p:nvPr/>
        </p:nvSpPr>
        <p:spPr bwMode="auto">
          <a:xfrm>
            <a:off x="457201" y="764704"/>
            <a:ext cx="82280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914400" eaLnBrk="1" hangingPunct="1">
              <a:spcBef>
                <a:spcPct val="0"/>
              </a:spcBef>
              <a:buNone/>
            </a:pPr>
            <a:r>
              <a:rPr lang="it-IT" altLang="it-IT" sz="4400" dirty="0" smtClean="0"/>
              <a:t>Come possiamo misurarli</a:t>
            </a:r>
            <a:endParaRPr lang="en-GB" altLang="it-IT" sz="4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Immagin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4122"/>
          <a:stretch/>
        </p:blipFill>
        <p:spPr>
          <a:xfrm>
            <a:off x="796826" y="2549887"/>
            <a:ext cx="3774381" cy="2064841"/>
          </a:xfrm>
          <a:prstGeom prst="rect">
            <a:avLst/>
          </a:prstGeom>
          <a:solidFill>
            <a:schemeClr val="bg1">
              <a:lumMod val="95000"/>
            </a:schemeClr>
          </a:solidFill>
        </p:spPr>
      </p:pic>
      <p:sp>
        <p:nvSpPr>
          <p:cNvPr id="7" name="CasellaDiTesto 6"/>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extLst>
      <p:ext uri="{BB962C8B-B14F-4D97-AF65-F5344CB8AC3E}">
        <p14:creationId xmlns:p14="http://schemas.microsoft.com/office/powerpoint/2010/main" val="230811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numero diapositiva 5"/>
          <p:cNvSpPr>
            <a:spLocks noGrp="1"/>
          </p:cNvSpPr>
          <p:nvPr>
            <p:ph type="sldNum" sz="quarter" idx="12"/>
          </p:nvPr>
        </p:nvSpPr>
        <p:spPr>
          <a:noFill/>
        </p:spPr>
        <p:txBody>
          <a:bodyPr/>
          <a:lstStyle>
            <a:lvl1pPr>
              <a:lnSpc>
                <a:spcPct val="124000"/>
              </a:lnSpc>
              <a:spcBef>
                <a:spcPts val="8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nSpc>
                <a:spcPct val="100000"/>
              </a:lnSpc>
              <a:spcBef>
                <a:spcPct val="0"/>
              </a:spcBef>
              <a:buFont typeface="Arial" panose="020B0604020202020204" pitchFamily="34" charset="0"/>
              <a:buNone/>
            </a:pPr>
            <a:fld id="{A9775EDE-1412-48E2-A676-05A174654FEC}" type="slidenum">
              <a:rPr lang="en-GB" altLang="it-IT" sz="1400" smtClean="0"/>
              <a:pPr>
                <a:lnSpc>
                  <a:spcPct val="100000"/>
                </a:lnSpc>
                <a:spcBef>
                  <a:spcPct val="0"/>
                </a:spcBef>
                <a:buFont typeface="Arial" panose="020B0604020202020204" pitchFamily="34" charset="0"/>
                <a:buNone/>
              </a:pPr>
              <a:t>9</a:t>
            </a:fld>
            <a:endParaRPr lang="en-GB" altLang="it-IT" sz="1400" smtClean="0"/>
          </a:p>
        </p:txBody>
      </p:sp>
      <p:sp>
        <p:nvSpPr>
          <p:cNvPr id="13316" name="Rectangle 12"/>
          <p:cNvSpPr>
            <a:spLocks noChangeArrowheads="1"/>
          </p:cNvSpPr>
          <p:nvPr/>
        </p:nvSpPr>
        <p:spPr bwMode="auto">
          <a:xfrm>
            <a:off x="5795963" y="0"/>
            <a:ext cx="4318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2950" indent="-285750">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572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nSpc>
                <a:spcPct val="100000"/>
              </a:lnSpc>
              <a:spcBef>
                <a:spcPct val="0"/>
              </a:spcBef>
              <a:buClrTx/>
              <a:buSzTx/>
              <a:buFontTx/>
              <a:buNone/>
            </a:pPr>
            <a:endParaRPr lang="en-US" altLang="it-IT" sz="1800">
              <a:solidFill>
                <a:schemeClr val="tx1"/>
              </a:solidFill>
            </a:endParaRPr>
          </a:p>
        </p:txBody>
      </p:sp>
      <p:sp>
        <p:nvSpPr>
          <p:cNvPr id="13317" name="Rectangle 2"/>
          <p:cNvSpPr>
            <a:spLocks noGrp="1" noChangeArrowheads="1"/>
          </p:cNvSpPr>
          <p:nvPr>
            <p:ph type="title"/>
          </p:nvPr>
        </p:nvSpPr>
        <p:spPr>
          <a:xfrm>
            <a:off x="4859338" y="342900"/>
            <a:ext cx="3754437" cy="1141413"/>
          </a:xfrm>
          <a:solidFill>
            <a:schemeClr val="bg1"/>
          </a:solidFill>
        </p:spPr>
        <p:txBody>
          <a:bodyPr/>
          <a:lstStyle/>
          <a:p>
            <a:pPr defTabSz="914400" eaLnBrk="1" hangingPunct="1"/>
            <a:r>
              <a:rPr lang="it-IT" altLang="it-IT" sz="3200" smtClean="0"/>
              <a:t>Cosa conosciamo dei Raggi Cosmici:</a:t>
            </a:r>
            <a:br>
              <a:rPr lang="it-IT" altLang="it-IT" sz="3200" smtClean="0"/>
            </a:br>
            <a:r>
              <a:rPr lang="it-IT" altLang="it-IT" sz="3200" smtClean="0"/>
              <a:t>Le energie</a:t>
            </a:r>
          </a:p>
        </p:txBody>
      </p:sp>
      <p:sp>
        <p:nvSpPr>
          <p:cNvPr id="13318" name="Text Box 4"/>
          <p:cNvSpPr txBox="1">
            <a:spLocks noChangeArrowheads="1"/>
          </p:cNvSpPr>
          <p:nvPr/>
        </p:nvSpPr>
        <p:spPr bwMode="auto">
          <a:xfrm>
            <a:off x="4716463" y="1989138"/>
            <a:ext cx="3440112" cy="23083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4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defRPr>
            </a:lvl1pPr>
            <a:lvl2pPr marL="741363" indent="-284163">
              <a:lnSpc>
                <a:spcPct val="124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2pPr>
            <a:lvl3pPr marL="1143000" indent="-228600">
              <a:lnSpc>
                <a:spcPct val="12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3pPr>
            <a:lvl4pPr marL="16002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12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914400" eaLnBrk="1" hangingPunct="1">
              <a:lnSpc>
                <a:spcPct val="100000"/>
              </a:lnSpc>
              <a:spcBef>
                <a:spcPct val="0"/>
              </a:spcBef>
              <a:buClrTx/>
              <a:buSzTx/>
              <a:buFontTx/>
              <a:buNone/>
            </a:pPr>
            <a:r>
              <a:rPr lang="it-IT" altLang="it-IT" sz="1800" dirty="0">
                <a:solidFill>
                  <a:schemeClr val="tx1"/>
                </a:solidFill>
                <a:latin typeface="Times New Roman" panose="02020603050405020304" pitchFamily="18" charset="0"/>
              </a:rPr>
              <a:t>Il flusso dei raggi cosmici che investono la Terra si estende per svariate decadi in energia e diminuisce esponenzialmente con questa.</a:t>
            </a:r>
          </a:p>
          <a:p>
            <a:pPr defTabSz="914400" eaLnBrk="1" hangingPunct="1">
              <a:lnSpc>
                <a:spcPct val="100000"/>
              </a:lnSpc>
              <a:spcBef>
                <a:spcPct val="0"/>
              </a:spcBef>
              <a:buClrTx/>
              <a:buSzTx/>
              <a:buFontTx/>
              <a:buNone/>
            </a:pPr>
            <a:r>
              <a:rPr lang="it-IT" altLang="it-IT" sz="1800" dirty="0">
                <a:solidFill>
                  <a:schemeClr val="tx1"/>
                </a:solidFill>
                <a:latin typeface="Times New Roman" panose="02020603050405020304" pitchFamily="18" charset="0"/>
              </a:rPr>
              <a:t>In prima approssimazione il flusso può essere rappresentato da una legge di </a:t>
            </a:r>
            <a:r>
              <a:rPr lang="it-IT" altLang="it-IT" sz="1800" dirty="0" smtClean="0">
                <a:solidFill>
                  <a:schemeClr val="tx1"/>
                </a:solidFill>
                <a:latin typeface="Times New Roman" panose="02020603050405020304" pitchFamily="18" charset="0"/>
              </a:rPr>
              <a:t>potenza.</a:t>
            </a:r>
            <a:endParaRPr lang="it-IT" altLang="it-IT" sz="1800" dirty="0">
              <a:solidFill>
                <a:schemeClr val="tx1"/>
              </a:solidFill>
              <a:latin typeface="Times New Roman" panose="02020603050405020304" pitchFamily="18" charset="0"/>
            </a:endParaRPr>
          </a:p>
        </p:txBody>
      </p:sp>
      <p:sp>
        <p:nvSpPr>
          <p:cNvPr id="4" name="CasellaDiTesto 3"/>
          <p:cNvSpPr txBox="1"/>
          <p:nvPr/>
        </p:nvSpPr>
        <p:spPr>
          <a:xfrm>
            <a:off x="2880682" y="5973584"/>
            <a:ext cx="646331" cy="369332"/>
          </a:xfrm>
          <a:prstGeom prst="rect">
            <a:avLst/>
          </a:prstGeom>
          <a:noFill/>
        </p:spPr>
        <p:txBody>
          <a:bodyPr wrap="none" rtlCol="0">
            <a:spAutoFit/>
          </a:bodyPr>
          <a:lstStyle/>
          <a:p>
            <a:r>
              <a:rPr lang="it-IT" dirty="0" smtClean="0"/>
              <a:t>LHC</a:t>
            </a:r>
            <a:endParaRPr lang="it-IT" dirty="0"/>
          </a:p>
        </p:txBody>
      </p:sp>
      <p:grpSp>
        <p:nvGrpSpPr>
          <p:cNvPr id="10" name="Gruppo 9"/>
          <p:cNvGrpSpPr/>
          <p:nvPr/>
        </p:nvGrpSpPr>
        <p:grpSpPr>
          <a:xfrm>
            <a:off x="271315" y="620688"/>
            <a:ext cx="4286250" cy="5143500"/>
            <a:chOff x="271315" y="620688"/>
            <a:chExt cx="4286250" cy="514350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15" y="620688"/>
              <a:ext cx="4286250" cy="5143500"/>
            </a:xfrm>
            <a:prstGeom prst="rect">
              <a:avLst/>
            </a:prstGeom>
          </p:spPr>
        </p:pic>
        <p:sp>
          <p:nvSpPr>
            <p:cNvPr id="9" name="CasellaDiTesto 8"/>
            <p:cNvSpPr txBox="1"/>
            <p:nvPr/>
          </p:nvSpPr>
          <p:spPr>
            <a:xfrm>
              <a:off x="1907704" y="1345813"/>
              <a:ext cx="2327503" cy="282987"/>
            </a:xfrm>
            <a:prstGeom prst="rect">
              <a:avLst/>
            </a:prstGeom>
            <a:solidFill>
              <a:schemeClr val="bg1"/>
            </a:solidFill>
          </p:spPr>
          <p:txBody>
            <a:bodyPr wrap="square" rtlCol="0">
              <a:spAutoFit/>
            </a:bodyPr>
            <a:lstStyle/>
            <a:p>
              <a:r>
                <a:rPr lang="it-IT" sz="1200" dirty="0" smtClean="0"/>
                <a:t>1 particella per m</a:t>
              </a:r>
              <a:r>
                <a:rPr lang="it-IT" sz="1200" baseline="30000" dirty="0" smtClean="0"/>
                <a:t>2 </a:t>
              </a:r>
              <a:r>
                <a:rPr lang="it-IT" sz="1200" dirty="0" smtClean="0"/>
                <a:t> per secondo</a:t>
              </a:r>
              <a:endParaRPr lang="it-IT" sz="1200" dirty="0"/>
            </a:p>
          </p:txBody>
        </p:sp>
        <p:sp>
          <p:nvSpPr>
            <p:cNvPr id="15" name="CasellaDiTesto 14"/>
            <p:cNvSpPr txBox="1"/>
            <p:nvPr/>
          </p:nvSpPr>
          <p:spPr>
            <a:xfrm>
              <a:off x="2741228" y="2564904"/>
              <a:ext cx="1493979" cy="461665"/>
            </a:xfrm>
            <a:prstGeom prst="rect">
              <a:avLst/>
            </a:prstGeom>
            <a:solidFill>
              <a:schemeClr val="bg1"/>
            </a:solidFill>
          </p:spPr>
          <p:txBody>
            <a:bodyPr wrap="square" rtlCol="0">
              <a:spAutoFit/>
            </a:bodyPr>
            <a:lstStyle/>
            <a:p>
              <a:r>
                <a:rPr lang="it-IT" sz="1200" dirty="0" smtClean="0"/>
                <a:t>1 particella per m</a:t>
              </a:r>
              <a:r>
                <a:rPr lang="it-IT" sz="1200" baseline="30000" dirty="0" smtClean="0"/>
                <a:t>2 </a:t>
              </a:r>
              <a:r>
                <a:rPr lang="it-IT" sz="1200" dirty="0" smtClean="0"/>
                <a:t> per anno</a:t>
              </a:r>
              <a:endParaRPr lang="it-IT" sz="1200" dirty="0"/>
            </a:p>
          </p:txBody>
        </p:sp>
        <p:sp>
          <p:nvSpPr>
            <p:cNvPr id="16" name="CasellaDiTesto 15"/>
            <p:cNvSpPr txBox="1"/>
            <p:nvPr/>
          </p:nvSpPr>
          <p:spPr>
            <a:xfrm>
              <a:off x="2064326" y="4581128"/>
              <a:ext cx="1571570" cy="461665"/>
            </a:xfrm>
            <a:prstGeom prst="rect">
              <a:avLst/>
            </a:prstGeom>
            <a:solidFill>
              <a:schemeClr val="bg1"/>
            </a:solidFill>
          </p:spPr>
          <p:txBody>
            <a:bodyPr wrap="square" rtlCol="0">
              <a:spAutoFit/>
            </a:bodyPr>
            <a:lstStyle/>
            <a:p>
              <a:r>
                <a:rPr lang="it-IT" sz="1200" dirty="0" smtClean="0"/>
                <a:t>1 particella per km</a:t>
              </a:r>
              <a:r>
                <a:rPr lang="it-IT" sz="1200" baseline="30000" dirty="0" smtClean="0"/>
                <a:t>2 </a:t>
              </a:r>
              <a:r>
                <a:rPr lang="it-IT" sz="1200" dirty="0" smtClean="0"/>
                <a:t> per anno</a:t>
              </a:r>
              <a:endParaRPr lang="it-IT" sz="1200" dirty="0"/>
            </a:p>
          </p:txBody>
        </p:sp>
      </p:grpSp>
      <p:cxnSp>
        <p:nvCxnSpPr>
          <p:cNvPr id="8" name="Connettore 2 7"/>
          <p:cNvCxnSpPr/>
          <p:nvPr/>
        </p:nvCxnSpPr>
        <p:spPr bwMode="auto">
          <a:xfrm flipV="1">
            <a:off x="3203848" y="5589240"/>
            <a:ext cx="0" cy="472698"/>
          </a:xfrm>
          <a:prstGeom prst="straightConnector1">
            <a:avLst/>
          </a:prstGeom>
          <a:solidFill>
            <a:schemeClr val="accent1"/>
          </a:solidFill>
          <a:ln w="381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ttore 2 17"/>
          <p:cNvCxnSpPr/>
          <p:nvPr/>
        </p:nvCxnSpPr>
        <p:spPr bwMode="auto">
          <a:xfrm flipV="1">
            <a:off x="395536" y="5589240"/>
            <a:ext cx="0" cy="472698"/>
          </a:xfrm>
          <a:prstGeom prst="straightConnector1">
            <a:avLst/>
          </a:prstGeom>
          <a:solidFill>
            <a:schemeClr val="accent1"/>
          </a:solidFill>
          <a:ln w="381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asellaDiTesto 10"/>
          <p:cNvSpPr txBox="1"/>
          <p:nvPr/>
        </p:nvSpPr>
        <p:spPr>
          <a:xfrm>
            <a:off x="-15814" y="5979934"/>
            <a:ext cx="1762021" cy="369332"/>
          </a:xfrm>
          <a:prstGeom prst="rect">
            <a:avLst/>
          </a:prstGeom>
          <a:noFill/>
        </p:spPr>
        <p:txBody>
          <a:bodyPr wrap="none" rtlCol="0">
            <a:spAutoFit/>
          </a:bodyPr>
          <a:lstStyle/>
          <a:p>
            <a:r>
              <a:rPr lang="it-IT" dirty="0" smtClean="0"/>
              <a:t>Una radiografia</a:t>
            </a:r>
            <a:endParaRPr lang="it-IT" dirty="0"/>
          </a:p>
        </p:txBody>
      </p:sp>
      <p:sp>
        <p:nvSpPr>
          <p:cNvPr id="12" name="CasellaDiTesto 11"/>
          <p:cNvSpPr txBox="1"/>
          <p:nvPr/>
        </p:nvSpPr>
        <p:spPr>
          <a:xfrm>
            <a:off x="4645274" y="4492278"/>
            <a:ext cx="3760966" cy="1569660"/>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txBody>
          <a:bodyPr wrap="none" rtlCol="0">
            <a:spAutoFit/>
          </a:bodyPr>
          <a:lstStyle/>
          <a:p>
            <a:r>
              <a:rPr lang="it-IT" sz="3200" dirty="0" smtClean="0">
                <a:solidFill>
                  <a:schemeClr val="accent6"/>
                </a:solidFill>
                <a:latin typeface="Adobe Devanagari" panose="02040503050201020203" pitchFamily="18" charset="0"/>
                <a:cs typeface="Adobe Devanagari" panose="02040503050201020203" pitchFamily="18" charset="0"/>
              </a:rPr>
              <a:t>LHC = 10</a:t>
            </a:r>
            <a:r>
              <a:rPr lang="it-IT" sz="3200" baseline="30000" dirty="0" smtClean="0">
                <a:solidFill>
                  <a:schemeClr val="accent6"/>
                </a:solidFill>
                <a:latin typeface="Adobe Devanagari" panose="02040503050201020203" pitchFamily="18" charset="0"/>
                <a:cs typeface="Adobe Devanagari" panose="02040503050201020203" pitchFamily="18" charset="0"/>
              </a:rPr>
              <a:t>11 </a:t>
            </a:r>
            <a:r>
              <a:rPr lang="it-IT" sz="3200" dirty="0" smtClean="0">
                <a:solidFill>
                  <a:schemeClr val="accent6"/>
                </a:solidFill>
                <a:latin typeface="Adobe Devanagari" panose="02040503050201020203" pitchFamily="18" charset="0"/>
                <a:cs typeface="Adobe Devanagari" panose="02040503050201020203" pitchFamily="18" charset="0"/>
              </a:rPr>
              <a:t> radiografie</a:t>
            </a:r>
          </a:p>
          <a:p>
            <a:endParaRPr lang="it-IT" sz="3200" dirty="0">
              <a:solidFill>
                <a:schemeClr val="accent6"/>
              </a:solidFill>
              <a:latin typeface="Adobe Devanagari" panose="02040503050201020203" pitchFamily="18" charset="0"/>
              <a:cs typeface="Adobe Devanagari" panose="02040503050201020203" pitchFamily="18" charset="0"/>
            </a:endParaRPr>
          </a:p>
          <a:p>
            <a:r>
              <a:rPr lang="it-IT" sz="3200" dirty="0" smtClean="0">
                <a:solidFill>
                  <a:schemeClr val="accent6"/>
                </a:solidFill>
                <a:latin typeface="Adobe Devanagari" panose="02040503050201020203" pitchFamily="18" charset="0"/>
                <a:cs typeface="Adobe Devanagari" panose="02040503050201020203" pitchFamily="18" charset="0"/>
              </a:rPr>
              <a:t>UHECR = 10</a:t>
            </a:r>
            <a:r>
              <a:rPr lang="it-IT" sz="3200" baseline="30000" dirty="0" smtClean="0">
                <a:solidFill>
                  <a:schemeClr val="accent6"/>
                </a:solidFill>
                <a:latin typeface="Adobe Devanagari" panose="02040503050201020203" pitchFamily="18" charset="0"/>
                <a:cs typeface="Adobe Devanagari" panose="02040503050201020203" pitchFamily="18" charset="0"/>
              </a:rPr>
              <a:t>3</a:t>
            </a:r>
            <a:r>
              <a:rPr lang="it-IT" sz="3200" dirty="0" smtClean="0">
                <a:solidFill>
                  <a:schemeClr val="accent6"/>
                </a:solidFill>
                <a:latin typeface="Adobe Devanagari" panose="02040503050201020203" pitchFamily="18" charset="0"/>
                <a:cs typeface="Adobe Devanagari" panose="02040503050201020203" pitchFamily="18" charset="0"/>
              </a:rPr>
              <a:t>  LHC</a:t>
            </a:r>
            <a:endParaRPr lang="it-IT" sz="3200" dirty="0">
              <a:solidFill>
                <a:schemeClr val="accent6"/>
              </a:solidFill>
              <a:latin typeface="Adobe Devanagari" panose="02040503050201020203" pitchFamily="18" charset="0"/>
              <a:cs typeface="Adobe Devanagari" panose="02040503050201020203" pitchFamily="18" charset="0"/>
            </a:endParaRPr>
          </a:p>
        </p:txBody>
      </p:sp>
      <p:sp>
        <p:nvSpPr>
          <p:cNvPr id="13" name="CasellaDiTesto 12"/>
          <p:cNvSpPr txBox="1"/>
          <p:nvPr/>
        </p:nvSpPr>
        <p:spPr>
          <a:xfrm>
            <a:off x="3293607" y="4981478"/>
            <a:ext cx="1005403" cy="369332"/>
          </a:xfrm>
          <a:prstGeom prst="rect">
            <a:avLst/>
          </a:prstGeom>
          <a:solidFill>
            <a:schemeClr val="bg1"/>
          </a:solidFill>
        </p:spPr>
        <p:txBody>
          <a:bodyPr wrap="none" rtlCol="0">
            <a:spAutoFit/>
          </a:bodyPr>
          <a:lstStyle/>
          <a:p>
            <a:r>
              <a:rPr lang="it-IT" dirty="0" smtClean="0"/>
              <a:t>UHECR</a:t>
            </a:r>
            <a:endParaRPr lang="it-IT" dirty="0"/>
          </a:p>
        </p:txBody>
      </p:sp>
      <p:sp>
        <p:nvSpPr>
          <p:cNvPr id="19" name="CasellaDiTesto 18"/>
          <p:cNvSpPr txBox="1"/>
          <p:nvPr/>
        </p:nvSpPr>
        <p:spPr>
          <a:xfrm>
            <a:off x="3229019" y="6565999"/>
            <a:ext cx="2584362" cy="307777"/>
          </a:xfrm>
          <a:prstGeom prst="rect">
            <a:avLst/>
          </a:prstGeom>
          <a:noFill/>
        </p:spPr>
        <p:txBody>
          <a:bodyPr wrap="none" rtlCol="0">
            <a:spAutoFit/>
          </a:bodyPr>
          <a:lstStyle/>
          <a:p>
            <a:r>
              <a:rPr lang="it-IT" sz="1400" dirty="0" smtClean="0">
                <a:solidFill>
                  <a:srgbClr val="002060"/>
                </a:solidFill>
              </a:rPr>
              <a:t>D. Martello </a:t>
            </a:r>
            <a:r>
              <a:rPr lang="it-IT" sz="1400" dirty="0" err="1" smtClean="0">
                <a:solidFill>
                  <a:srgbClr val="002060"/>
                </a:solidFill>
              </a:rPr>
              <a:t>Unisalento</a:t>
            </a:r>
            <a:r>
              <a:rPr lang="it-IT" sz="1400" dirty="0" smtClean="0">
                <a:solidFill>
                  <a:srgbClr val="002060"/>
                </a:solidFill>
              </a:rPr>
              <a:t> &amp; INFN</a:t>
            </a:r>
            <a:endParaRPr lang="it-IT" sz="1400" dirty="0">
              <a:solidFill>
                <a:srgbClr val="00206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it-IT"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it-IT"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1828</TotalTime>
  <Words>3631</Words>
  <Application>Microsoft Office PowerPoint</Application>
  <PresentationFormat>Presentazione su schermo (4:3)</PresentationFormat>
  <Paragraphs>482</Paragraphs>
  <Slides>56</Slides>
  <Notes>15</Notes>
  <HiddenSlides>0</HiddenSlides>
  <MMClips>4</MMClips>
  <ScaleCrop>false</ScaleCrop>
  <HeadingPairs>
    <vt:vector size="6" baseType="variant">
      <vt:variant>
        <vt:lpstr>Caratteri utilizzati</vt:lpstr>
      </vt:variant>
      <vt:variant>
        <vt:i4>13</vt:i4>
      </vt:variant>
      <vt:variant>
        <vt:lpstr>Tema</vt:lpstr>
      </vt:variant>
      <vt:variant>
        <vt:i4>2</vt:i4>
      </vt:variant>
      <vt:variant>
        <vt:lpstr>Titoli diapositive</vt:lpstr>
      </vt:variant>
      <vt:variant>
        <vt:i4>56</vt:i4>
      </vt:variant>
    </vt:vector>
  </HeadingPairs>
  <TitlesOfParts>
    <vt:vector size="71" baseType="lpstr">
      <vt:lpstr>Arial Unicode MS</vt:lpstr>
      <vt:lpstr>Adobe Devanagari</vt:lpstr>
      <vt:lpstr>AR CENA</vt:lpstr>
      <vt:lpstr>Arial</vt:lpstr>
      <vt:lpstr>Book Antiqua</vt:lpstr>
      <vt:lpstr>Comic Sans MS</vt:lpstr>
      <vt:lpstr>Garamond</vt:lpstr>
      <vt:lpstr>Gill Sans MT</vt:lpstr>
      <vt:lpstr>Stencil</vt:lpstr>
      <vt:lpstr>Symbol</vt:lpstr>
      <vt:lpstr>Tahoma</vt:lpstr>
      <vt:lpstr>Times New Roman</vt:lpstr>
      <vt:lpstr>Wingdings</vt:lpstr>
      <vt:lpstr>Default Design</vt:lpstr>
      <vt:lpstr>Struttura predefinita</vt:lpstr>
      <vt:lpstr>Presentazione standard di PowerPoint</vt:lpstr>
      <vt:lpstr>Presentazione standard di PowerPoint</vt:lpstr>
      <vt:lpstr>Presentazione standard di PowerPoint</vt:lpstr>
      <vt:lpstr>Cosa sono i Raggi Cosmici</vt:lpstr>
      <vt:lpstr>Cosa sono i Raggi Cosmici</vt:lpstr>
      <vt:lpstr>Presentazione standard di PowerPoint</vt:lpstr>
      <vt:lpstr>Note Storiche</vt:lpstr>
      <vt:lpstr>Presentazione standard di PowerPoint</vt:lpstr>
      <vt:lpstr>Cosa conosciamo dei Raggi Cosmici: Le energie</vt:lpstr>
      <vt:lpstr>Presentazione standard di PowerPoint</vt:lpstr>
      <vt:lpstr>Presentazione standard di PowerPoint</vt:lpstr>
      <vt:lpstr>Presentazione standard di PowerPoint</vt:lpstr>
      <vt:lpstr>Presentazione standard di PowerPoint</vt:lpstr>
      <vt:lpstr>Che succede quanto un R.C. investe la terra</vt:lpstr>
      <vt:lpstr>Presentazione standard di PowerPoint</vt:lpstr>
      <vt:lpstr>Presentazione standard di PowerPoint</vt:lpstr>
      <vt:lpstr>Presentazione standard di PowerPoint</vt:lpstr>
      <vt:lpstr>Presentazione standard di PowerPoint</vt:lpstr>
      <vt:lpstr>Presentazione standard di PowerPoint</vt:lpstr>
      <vt:lpstr>Che succede quanto un R.C. investe la terra</vt:lpstr>
      <vt:lpstr>Che succede quanto un R.C. investe la terra</vt:lpstr>
      <vt:lpstr>La fisica astroparticellare ovvero la fisica in luoghi “esotici”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SSD:The detector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Raggi cosmici di altissima energia</dc:title>
  <dc:creator>Daniele</dc:creator>
  <cp:lastModifiedBy>martello</cp:lastModifiedBy>
  <cp:revision>92</cp:revision>
  <dcterms:modified xsi:type="dcterms:W3CDTF">2018-11-29T14:44:13Z</dcterms:modified>
</cp:coreProperties>
</file>