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475" r:id="rId3"/>
    <p:sldId id="507" r:id="rId4"/>
    <p:sldId id="508" r:id="rId5"/>
    <p:sldId id="513" r:id="rId6"/>
    <p:sldId id="512" r:id="rId7"/>
    <p:sldId id="495" r:id="rId8"/>
    <p:sldId id="509" r:id="rId9"/>
    <p:sldId id="505" r:id="rId10"/>
    <p:sldId id="518" r:id="rId11"/>
    <p:sldId id="519" r:id="rId12"/>
    <p:sldId id="510" r:id="rId13"/>
    <p:sldId id="516" r:id="rId14"/>
    <p:sldId id="517" r:id="rId15"/>
    <p:sldId id="514" r:id="rId16"/>
    <p:sldId id="484" r:id="rId17"/>
    <p:sldId id="489" r:id="rId18"/>
    <p:sldId id="410" r:id="rId19"/>
    <p:sldId id="473" r:id="rId20"/>
    <p:sldId id="346" r:id="rId21"/>
    <p:sldId id="50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823" autoAdjust="0"/>
    <p:restoredTop sz="92694" autoAdjust="0"/>
  </p:normalViewPr>
  <p:slideViewPr>
    <p:cSldViewPr snapToGrid="0" snapToObjects="1">
      <p:cViewPr varScale="1">
        <p:scale>
          <a:sx n="90" d="100"/>
          <a:sy n="90" d="100"/>
        </p:scale>
        <p:origin x="24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0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8CF26B-541A-E548-9A8D-D084120CED7B}" type="datetimeFigureOut">
              <a:rPr lang="en-US" smtClean="0"/>
              <a:t>12/3/18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04E8E5-1EB1-714C-B9BC-8C57D616A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425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06936-2AFC-2344-9015-82E660E4634B}" type="datetimeFigureOut">
              <a:rPr lang="en-US" smtClean="0"/>
              <a:t>12/3/18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39026-5059-AF42-A970-2D9B57B3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4048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39026-5059-AF42-A970-2D9B57B3B8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7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4 Dicembre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4 Dicembre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4 Dicembre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030" y="0"/>
            <a:ext cx="7779970" cy="92474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4 Dicembre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4 Dicembre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4 Dicembre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4 Dicembre 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4 Dicembre 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4 Dicembre 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4 Dicembre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4 Dicembre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924747"/>
          </a:xfrm>
          <a:prstGeom prst="rect">
            <a:avLst/>
          </a:prstGeom>
          <a:solidFill>
            <a:schemeClr val="bg2">
              <a:lumMod val="20000"/>
              <a:lumOff val="80000"/>
              <a:alpha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675" y="6528816"/>
            <a:ext cx="2317896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Martedi' 4 Dicembre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93426" y="6535346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1216" y="6535346"/>
            <a:ext cx="912783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2" descr="logoinfn-piccolo"/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309007" cy="90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1800" kern="1200">
          <a:solidFill>
            <a:srgbClr val="0000FF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260" y="2009625"/>
            <a:ext cx="7779970" cy="924747"/>
          </a:xfrm>
        </p:spPr>
        <p:txBody>
          <a:bodyPr/>
          <a:lstStyle/>
          <a:p>
            <a:r>
              <a:rPr lang="en-US" dirty="0" err="1" smtClean="0"/>
              <a:t>Cds</a:t>
            </a:r>
            <a:r>
              <a:rPr lang="en-US" dirty="0"/>
              <a:t> </a:t>
            </a:r>
            <a:r>
              <a:rPr lang="en-US" dirty="0" err="1" smtClean="0"/>
              <a:t>Dicembre</a:t>
            </a:r>
            <a:r>
              <a:rPr lang="en-US" dirty="0" smtClean="0"/>
              <a:t>  </a:t>
            </a:r>
            <a:r>
              <a:rPr lang="en-US" dirty="0" smtClean="0"/>
              <a:t>2018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3402874"/>
            <a:ext cx="8229600" cy="1478615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Comunicazioni</a:t>
            </a:r>
            <a:endParaRPr lang="en-US" dirty="0" smtClean="0"/>
          </a:p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endParaRPr lang="en-US" dirty="0" smtClean="0"/>
          </a:p>
          <a:p>
            <a:r>
              <a:rPr lang="en-US" dirty="0" smtClean="0"/>
              <a:t>Aggiornamenti </a:t>
            </a:r>
            <a:r>
              <a:rPr lang="en-US" dirty="0" err="1" smtClean="0"/>
              <a:t>dalle</a:t>
            </a:r>
            <a:r>
              <a:rPr lang="en-US" dirty="0" smtClean="0"/>
              <a:t> </a:t>
            </a:r>
            <a:r>
              <a:rPr lang="en-US" dirty="0" err="1" smtClean="0"/>
              <a:t>commissioni</a:t>
            </a:r>
            <a:endParaRPr lang="en-US" dirty="0" smtClean="0"/>
          </a:p>
          <a:p>
            <a:r>
              <a:rPr lang="en-US" dirty="0" smtClean="0"/>
              <a:t>Aggiornamenti </a:t>
            </a:r>
            <a:r>
              <a:rPr lang="en-US" dirty="0" err="1" smtClean="0"/>
              <a:t>sul</a:t>
            </a:r>
            <a:r>
              <a:rPr lang="en-US" dirty="0" smtClean="0"/>
              <a:t> </a:t>
            </a:r>
            <a:r>
              <a:rPr lang="en-US" dirty="0" err="1" smtClean="0"/>
              <a:t>nuovo</a:t>
            </a:r>
            <a:r>
              <a:rPr lang="en-US" dirty="0" smtClean="0"/>
              <a:t> campus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4 Dicembre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9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663" y="0"/>
            <a:ext cx="7780337" cy="925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Notizie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dirty="0" err="1" smtClean="0">
                <a:ea typeface="+mj-ea"/>
                <a:cs typeface="+mj-cs"/>
              </a:rPr>
              <a:t>Locali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60036"/>
            <a:ext cx="9144000" cy="5933253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/>
              <a:t>Martedi' 4 Dicembre 2018</a:t>
            </a:r>
            <a:endParaRPr lang="en-US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F78EE7-C8B6-324D-88C1-0447B0453F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  <p:sp>
        <p:nvSpPr>
          <p:cNvPr id="4" name="AutoShape 2" descr="isultati immagini per mazzo fiori"/>
          <p:cNvSpPr>
            <a:spLocks noChangeAspect="1" noChangeArrowheads="1"/>
          </p:cNvSpPr>
          <p:nvPr/>
        </p:nvSpPr>
        <p:spPr bwMode="auto">
          <a:xfrm>
            <a:off x="0" y="0"/>
            <a:ext cx="828675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sultati immagini per mazzo fiori"/>
          <p:cNvSpPr>
            <a:spLocks noChangeAspect="1" noChangeArrowheads="1"/>
          </p:cNvSpPr>
          <p:nvPr/>
        </p:nvSpPr>
        <p:spPr bwMode="auto">
          <a:xfrm>
            <a:off x="152400" y="152400"/>
            <a:ext cx="828675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ata:image/jpeg;base64,/9j/4AAQSkZJRgABAQAAAQABAAD/2wCEAAkGBwgHBgkIBwgKCgkLDRYPDQwMDRsUFRAWIB0iIiAdHx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799" y="1170496"/>
            <a:ext cx="88392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Scadenze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smtClean="0"/>
              <a:t>RS – </a:t>
            </a:r>
            <a:r>
              <a:rPr lang="en-US" dirty="0" err="1" smtClean="0"/>
              <a:t>contrariamente</a:t>
            </a:r>
            <a:r>
              <a:rPr lang="en-US" dirty="0" smtClean="0"/>
              <a:t> </a:t>
            </a:r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informazioni</a:t>
            </a:r>
            <a:r>
              <a:rPr lang="en-US" dirty="0" smtClean="0"/>
              <a:t> </a:t>
            </a:r>
            <a:r>
              <a:rPr lang="en-US" dirty="0" err="1" smtClean="0"/>
              <a:t>gia</a:t>
            </a:r>
            <a:r>
              <a:rPr lang="en-US" dirty="0" smtClean="0"/>
              <a:t>’ </a:t>
            </a:r>
            <a:r>
              <a:rPr lang="en-US" dirty="0" err="1" smtClean="0"/>
              <a:t>pervenute</a:t>
            </a:r>
            <a:r>
              <a:rPr lang="en-US" dirty="0" smtClean="0"/>
              <a:t> </a:t>
            </a:r>
            <a:r>
              <a:rPr lang="en-US" dirty="0" err="1" smtClean="0"/>
              <a:t>anche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lotto 1 e’ </a:t>
            </a:r>
            <a:r>
              <a:rPr lang="en-US" dirty="0" err="1" smtClean="0"/>
              <a:t>esaurito</a:t>
            </a:r>
            <a:r>
              <a:rPr lang="en-US" dirty="0" smtClean="0"/>
              <a:t> e non </a:t>
            </a:r>
            <a:r>
              <a:rPr lang="en-US" dirty="0" err="1" smtClean="0"/>
              <a:t>hanno</a:t>
            </a:r>
            <a:r>
              <a:rPr lang="en-US" dirty="0" smtClean="0"/>
              <a:t> </a:t>
            </a:r>
            <a:r>
              <a:rPr lang="en-US" dirty="0" err="1" smtClean="0"/>
              <a:t>eseguito</a:t>
            </a:r>
            <a:r>
              <a:rPr lang="en-US" dirty="0" smtClean="0"/>
              <a:t> </a:t>
            </a:r>
            <a:r>
              <a:rPr lang="en-US" dirty="0" err="1" smtClean="0"/>
              <a:t>tutti</a:t>
            </a:r>
            <a:r>
              <a:rPr lang="en-US" dirty="0" smtClean="0"/>
              <a:t>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ordini</a:t>
            </a:r>
            <a:r>
              <a:rPr lang="en-US" dirty="0" smtClean="0"/>
              <a:t> </a:t>
            </a:r>
            <a:r>
              <a:rPr lang="en-US" dirty="0" err="1" smtClean="0"/>
              <a:t>sul</a:t>
            </a:r>
            <a:r>
              <a:rPr lang="en-US" dirty="0" smtClean="0"/>
              <a:t> lotto 1 </a:t>
            </a:r>
            <a:r>
              <a:rPr lang="en-US" dirty="0" err="1" smtClean="0"/>
              <a:t>autorizzati</a:t>
            </a:r>
            <a:r>
              <a:rPr lang="en-US" dirty="0" smtClean="0"/>
              <a:t> a </a:t>
            </a:r>
            <a:r>
              <a:rPr lang="en-US" dirty="0" err="1" smtClean="0"/>
              <a:t>inizio</a:t>
            </a:r>
            <a:r>
              <a:rPr lang="en-US" dirty="0" smtClean="0"/>
              <a:t> </a:t>
            </a:r>
            <a:r>
              <a:rPr lang="en-US" dirty="0" err="1" smtClean="0"/>
              <a:t>novembre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Questi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impegni</a:t>
            </a:r>
            <a:r>
              <a:rPr lang="en-US" dirty="0" smtClean="0"/>
              <a:t> </a:t>
            </a:r>
            <a:r>
              <a:rPr lang="en-US" dirty="0" err="1" smtClean="0"/>
              <a:t>senza</a:t>
            </a:r>
            <a:r>
              <a:rPr lang="en-US" dirty="0" smtClean="0"/>
              <a:t> IVA, non ho </a:t>
            </a:r>
            <a:r>
              <a:rPr lang="en-US" dirty="0" err="1" smtClean="0"/>
              <a:t>uno</a:t>
            </a:r>
            <a:r>
              <a:rPr lang="en-US" dirty="0" smtClean="0"/>
              <a:t> </a:t>
            </a:r>
            <a:r>
              <a:rPr lang="en-US" dirty="0" err="1" smtClean="0"/>
              <a:t>strumento</a:t>
            </a:r>
            <a:r>
              <a:rPr lang="en-US" dirty="0" smtClean="0"/>
              <a:t> per fare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connessione</a:t>
            </a:r>
            <a:r>
              <a:rPr lang="en-US" dirty="0" smtClean="0"/>
              <a:t> </a:t>
            </a:r>
            <a:r>
              <a:rPr lang="en-US" dirty="0" err="1" smtClean="0"/>
              <a:t>intelligente</a:t>
            </a:r>
            <a:r>
              <a:rPr lang="en-US" dirty="0" smtClean="0"/>
              <a:t>! </a:t>
            </a:r>
            <a:r>
              <a:rPr lang="en-US" dirty="0" err="1" smtClean="0"/>
              <a:t>Fanno</a:t>
            </a:r>
            <a:r>
              <a:rPr lang="en-US" dirty="0" smtClean="0"/>
              <a:t> prima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rup</a:t>
            </a:r>
            <a:r>
              <a:rPr lang="en-US" dirty="0" smtClean="0"/>
              <a:t> a </a:t>
            </a:r>
            <a:r>
              <a:rPr lang="en-US" dirty="0" err="1" smtClean="0"/>
              <a:t>controllare</a:t>
            </a:r>
            <a:r>
              <a:rPr lang="en-US" dirty="0"/>
              <a:t> </a:t>
            </a:r>
            <a:r>
              <a:rPr lang="en-US" dirty="0" smtClean="0"/>
              <a:t>le </a:t>
            </a:r>
            <a:r>
              <a:rPr lang="en-US" dirty="0" err="1" smtClean="0"/>
              <a:t>loro</a:t>
            </a:r>
            <a:r>
              <a:rPr lang="en-US" dirty="0" smtClean="0"/>
              <a:t> </a:t>
            </a:r>
            <a:r>
              <a:rPr lang="en-US" dirty="0" err="1" smtClean="0"/>
              <a:t>ultime</a:t>
            </a:r>
            <a:r>
              <a:rPr lang="en-US" dirty="0" smtClean="0"/>
              <a:t> </a:t>
            </a:r>
            <a:r>
              <a:rPr lang="en-US" dirty="0" err="1" smtClean="0"/>
              <a:t>richieste</a:t>
            </a:r>
            <a:r>
              <a:rPr lang="en-US" dirty="0" smtClean="0"/>
              <a:t> </a:t>
            </a:r>
            <a:r>
              <a:rPr lang="en-US" dirty="0" err="1" smtClean="0"/>
              <a:t>sul</a:t>
            </a:r>
            <a:r>
              <a:rPr lang="en-US" dirty="0" smtClean="0"/>
              <a:t> lotto 1.</a:t>
            </a:r>
          </a:p>
          <a:p>
            <a:r>
              <a:rPr lang="en-US" dirty="0" smtClean="0"/>
              <a:t>E’ </a:t>
            </a:r>
            <a:r>
              <a:rPr lang="en-US" dirty="0" err="1" smtClean="0"/>
              <a:t>possibile</a:t>
            </a:r>
            <a:r>
              <a:rPr lang="en-US" dirty="0" smtClean="0"/>
              <a:t> fare </a:t>
            </a:r>
            <a:r>
              <a:rPr lang="en-US" dirty="0" err="1" smtClean="0"/>
              <a:t>trattativa</a:t>
            </a:r>
            <a:r>
              <a:rPr lang="en-US" dirty="0" smtClean="0"/>
              <a:t> </a:t>
            </a:r>
            <a:r>
              <a:rPr lang="en-US" dirty="0" err="1" smtClean="0"/>
              <a:t>diretta</a:t>
            </a:r>
            <a:r>
              <a:rPr lang="en-US" dirty="0" smtClean="0"/>
              <a:t> </a:t>
            </a:r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stesse</a:t>
            </a:r>
            <a:r>
              <a:rPr lang="en-US" dirty="0" smtClean="0"/>
              <a:t> </a:t>
            </a:r>
            <a:r>
              <a:rPr lang="en-US" dirty="0" err="1" smtClean="0"/>
              <a:t>condizioni</a:t>
            </a:r>
            <a:r>
              <a:rPr lang="en-US" dirty="0" smtClean="0"/>
              <a:t>.</a:t>
            </a:r>
          </a:p>
          <a:p>
            <a:r>
              <a:rPr lang="en-US" dirty="0" smtClean="0"/>
              <a:t>Pero’ </a:t>
            </a:r>
            <a:r>
              <a:rPr lang="en-US" dirty="0" err="1" smtClean="0"/>
              <a:t>bisogna</a:t>
            </a:r>
            <a:r>
              <a:rPr lang="en-US" dirty="0" smtClean="0"/>
              <a:t> </a:t>
            </a:r>
            <a:r>
              <a:rPr lang="en-US" dirty="0" err="1" smtClean="0"/>
              <a:t>annullare</a:t>
            </a:r>
            <a:r>
              <a:rPr lang="en-US" dirty="0" smtClean="0"/>
              <a:t> la </a:t>
            </a:r>
            <a:r>
              <a:rPr lang="en-US" dirty="0" err="1" smtClean="0"/>
              <a:t>rda</a:t>
            </a:r>
            <a:r>
              <a:rPr lang="en-US" dirty="0" smtClean="0"/>
              <a:t>,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preimpegno</a:t>
            </a:r>
            <a:r>
              <a:rPr lang="en-US" dirty="0" smtClean="0"/>
              <a:t> (</a:t>
            </a:r>
            <a:r>
              <a:rPr lang="en-US" dirty="0" err="1" smtClean="0"/>
              <a:t>angela</a:t>
            </a:r>
            <a:r>
              <a:rPr lang="en-US" dirty="0" smtClean="0"/>
              <a:t>) e fare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nuova</a:t>
            </a:r>
            <a:r>
              <a:rPr lang="en-US" dirty="0" smtClean="0"/>
              <a:t> </a:t>
            </a:r>
            <a:r>
              <a:rPr lang="en-US" dirty="0" err="1" smtClean="0"/>
              <a:t>rda</a:t>
            </a:r>
            <a:r>
              <a:rPr lang="en-US" dirty="0" smtClean="0"/>
              <a:t> con </a:t>
            </a:r>
            <a:r>
              <a:rPr lang="en-US" dirty="0" err="1" smtClean="0"/>
              <a:t>riferimento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vecchia</a:t>
            </a:r>
            <a:r>
              <a:rPr lang="en-US" dirty="0" smtClean="0"/>
              <a:t>. Se non e’ </a:t>
            </a:r>
            <a:r>
              <a:rPr lang="en-US" dirty="0" err="1" smtClean="0"/>
              <a:t>materiale</a:t>
            </a:r>
            <a:r>
              <a:rPr lang="en-US" dirty="0" smtClean="0"/>
              <a:t> </a:t>
            </a:r>
            <a:r>
              <a:rPr lang="en-US" dirty="0" err="1" smtClean="0"/>
              <a:t>urgente</a:t>
            </a:r>
            <a:r>
              <a:rPr lang="en-US" dirty="0" smtClean="0"/>
              <a:t> </a:t>
            </a:r>
            <a:r>
              <a:rPr lang="is-IS" dirty="0" smtClean="0"/>
              <a:t>…..........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RDA – le RDA </a:t>
            </a:r>
            <a:r>
              <a:rPr lang="en-US" dirty="0" err="1" smtClean="0"/>
              <a:t>dotate</a:t>
            </a:r>
            <a:r>
              <a:rPr lang="en-US" dirty="0" smtClean="0"/>
              <a:t> di determine a </a:t>
            </a:r>
            <a:r>
              <a:rPr lang="en-US" dirty="0" err="1" smtClean="0"/>
              <a:t>contrarre</a:t>
            </a:r>
            <a:r>
              <a:rPr lang="en-US" dirty="0" smtClean="0"/>
              <a:t> </a:t>
            </a:r>
            <a:r>
              <a:rPr lang="en-US" dirty="0" err="1" smtClean="0"/>
              <a:t>saranno</a:t>
            </a:r>
            <a:r>
              <a:rPr lang="en-US" dirty="0" smtClean="0"/>
              <a:t> </a:t>
            </a:r>
            <a:r>
              <a:rPr lang="en-US" dirty="0" err="1" smtClean="0"/>
              <a:t>lavorabili</a:t>
            </a:r>
            <a:r>
              <a:rPr lang="en-US" dirty="0" smtClean="0"/>
              <a:t> </a:t>
            </a:r>
            <a:r>
              <a:rPr lang="en-US" dirty="0" err="1" smtClean="0"/>
              <a:t>anche</a:t>
            </a:r>
            <a:r>
              <a:rPr lang="en-US" dirty="0" smtClean="0"/>
              <a:t> </a:t>
            </a:r>
            <a:r>
              <a:rPr lang="en-US" dirty="0" err="1" smtClean="0"/>
              <a:t>sul</a:t>
            </a:r>
            <a:r>
              <a:rPr lang="en-US" dirty="0" smtClean="0"/>
              <a:t> 2019</a:t>
            </a:r>
          </a:p>
          <a:p>
            <a:r>
              <a:rPr lang="en-US" dirty="0" err="1" smtClean="0"/>
              <a:t>Faremo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possibile</a:t>
            </a:r>
            <a:r>
              <a:rPr lang="en-US" dirty="0" smtClean="0"/>
              <a:t> per fare la </a:t>
            </a:r>
            <a:r>
              <a:rPr lang="en-US" dirty="0" err="1" smtClean="0"/>
              <a:t>determina</a:t>
            </a:r>
            <a:r>
              <a:rPr lang="en-US" dirty="0" smtClean="0"/>
              <a:t> per </a:t>
            </a:r>
            <a:r>
              <a:rPr lang="en-US" dirty="0" err="1" smtClean="0"/>
              <a:t>tutte</a:t>
            </a:r>
            <a:r>
              <a:rPr lang="en-US" dirty="0" smtClean="0"/>
              <a:t> </a:t>
            </a:r>
            <a:r>
              <a:rPr lang="en-US" dirty="0" err="1" smtClean="0"/>
              <a:t>quelle</a:t>
            </a:r>
            <a:r>
              <a:rPr lang="en-US" dirty="0" smtClean="0"/>
              <a:t> </a:t>
            </a:r>
            <a:r>
              <a:rPr lang="en-US" dirty="0" err="1" smtClean="0"/>
              <a:t>inserite</a:t>
            </a:r>
            <a:r>
              <a:rPr lang="en-US" dirty="0" smtClean="0"/>
              <a:t>.</a:t>
            </a:r>
          </a:p>
          <a:p>
            <a:r>
              <a:rPr lang="en-US" dirty="0" smtClean="0"/>
              <a:t>I </a:t>
            </a:r>
            <a:r>
              <a:rPr lang="en-US" dirty="0" err="1" smtClean="0"/>
              <a:t>processi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hanno</a:t>
            </a:r>
            <a:r>
              <a:rPr lang="en-US" dirty="0" smtClean="0"/>
              <a:t> </a:t>
            </a:r>
            <a:r>
              <a:rPr lang="en-US" dirty="0" err="1" smtClean="0"/>
              <a:t>avuto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problemi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pero</a:t>
            </a:r>
            <a:r>
              <a:rPr lang="en-US" dirty="0" smtClean="0"/>
              <a:t>’ </a:t>
            </a:r>
            <a:r>
              <a:rPr lang="en-US" dirty="0" err="1" smtClean="0"/>
              <a:t>difficili</a:t>
            </a:r>
            <a:r>
              <a:rPr lang="en-US" dirty="0" smtClean="0"/>
              <a:t> da </a:t>
            </a:r>
            <a:r>
              <a:rPr lang="en-US" dirty="0" err="1" smtClean="0"/>
              <a:t>recuperare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avanzi</a:t>
            </a:r>
            <a:r>
              <a:rPr lang="en-US" dirty="0" smtClean="0"/>
              <a:t> </a:t>
            </a:r>
            <a:r>
              <a:rPr lang="en-US" dirty="0" err="1" smtClean="0"/>
              <a:t>saranno</a:t>
            </a:r>
            <a:r>
              <a:rPr lang="en-US" dirty="0" smtClean="0"/>
              <a:t> </a:t>
            </a:r>
            <a:r>
              <a:rPr lang="en-US" dirty="0" err="1" smtClean="0"/>
              <a:t>disponibili</a:t>
            </a:r>
            <a:r>
              <a:rPr lang="en-US" dirty="0" smtClean="0"/>
              <a:t> da </a:t>
            </a:r>
            <a:r>
              <a:rPr lang="en-US" dirty="0" err="1" smtClean="0"/>
              <a:t>maggio</a:t>
            </a:r>
            <a:r>
              <a:rPr lang="en-US" dirty="0" smtClean="0"/>
              <a:t> 2019, </a:t>
            </a:r>
            <a:r>
              <a:rPr lang="en-US" dirty="0" err="1" smtClean="0"/>
              <a:t>dopo</a:t>
            </a:r>
            <a:r>
              <a:rPr lang="en-US" dirty="0" smtClean="0"/>
              <a:t> </a:t>
            </a:r>
            <a:r>
              <a:rPr lang="en-US" dirty="0" err="1" smtClean="0"/>
              <a:t>chiusura</a:t>
            </a:r>
            <a:r>
              <a:rPr lang="en-US" dirty="0" smtClean="0"/>
              <a:t> </a:t>
            </a:r>
            <a:r>
              <a:rPr lang="en-US" dirty="0" err="1" smtClean="0"/>
              <a:t>bilancio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756709"/>
              </p:ext>
            </p:extLst>
          </p:nvPr>
        </p:nvGraphicFramePr>
        <p:xfrm>
          <a:off x="304798" y="2420906"/>
          <a:ext cx="5359401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6614"/>
                <a:gridCol w="1115747"/>
                <a:gridCol w="686614"/>
                <a:gridCol w="2870426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L1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€ 198,85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u="none" strike="noStrike">
                          <a:effectLst/>
                        </a:rPr>
                        <a:t>11071848</a:t>
                      </a:r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INFN-SEZIONE DI MILANO L1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L1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100" u="none" strike="noStrike">
                          <a:effectLst/>
                        </a:rPr>
                        <a:t>€ 3.868,71</a:t>
                      </a:r>
                      <a:endParaRPr lang="hr-H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u="none" strike="noStrike">
                          <a:effectLst/>
                        </a:rPr>
                        <a:t>11071848</a:t>
                      </a:r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INFN-SEZIONE DI MILANO L1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L1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€ 296,58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u="none" strike="noStrike">
                          <a:effectLst/>
                        </a:rPr>
                        <a:t>11071848</a:t>
                      </a:r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INFN-SEZIONE DI MILANO L1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L1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€ 521,35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u="none" strike="noStrike">
                          <a:effectLst/>
                        </a:rPr>
                        <a:t>11071848</a:t>
                      </a:r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INFN-SEZIONE DI MILANO L1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L1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€ 439,69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u="none" strike="noStrike">
                          <a:effectLst/>
                        </a:rPr>
                        <a:t>11071848</a:t>
                      </a:r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INFN-SEZIONE DI MILANO L1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667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663" y="0"/>
            <a:ext cx="7780337" cy="925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Notizie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dirty="0" err="1" smtClean="0">
                <a:ea typeface="+mj-ea"/>
                <a:cs typeface="+mj-cs"/>
              </a:rPr>
              <a:t>Locali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60036"/>
            <a:ext cx="9144000" cy="5933253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/>
              <a:t>Martedi' 4 Dicembre 2018</a:t>
            </a:r>
            <a:endParaRPr lang="en-US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F78EE7-C8B6-324D-88C1-0447B0453F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  <p:sp>
        <p:nvSpPr>
          <p:cNvPr id="4" name="AutoShape 2" descr="isultati immagini per mazzo fiori"/>
          <p:cNvSpPr>
            <a:spLocks noChangeAspect="1" noChangeArrowheads="1"/>
          </p:cNvSpPr>
          <p:nvPr/>
        </p:nvSpPr>
        <p:spPr bwMode="auto">
          <a:xfrm>
            <a:off x="0" y="0"/>
            <a:ext cx="828675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sultati immagini per mazzo fiori"/>
          <p:cNvSpPr>
            <a:spLocks noChangeAspect="1" noChangeArrowheads="1"/>
          </p:cNvSpPr>
          <p:nvPr/>
        </p:nvSpPr>
        <p:spPr bwMode="auto">
          <a:xfrm>
            <a:off x="152400" y="152400"/>
            <a:ext cx="828675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ata:image/jpeg;base64,/9j/4AAQSkZJRgABAQAAAQABAAD/2wCEAAkGBwgHBgkIBwgKCgkLDRYPDQwMDRsUFRAWIB0iIiAdHx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799" y="1170496"/>
            <a:ext cx="8839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Scadenze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STORNI – ci </a:t>
            </a:r>
            <a:r>
              <a:rPr lang="en-US" dirty="0" err="1" smtClean="0"/>
              <a:t>sono</a:t>
            </a:r>
            <a:r>
              <a:rPr lang="en-US" dirty="0" smtClean="0"/>
              <a:t> 3 </a:t>
            </a:r>
            <a:r>
              <a:rPr lang="en-US" dirty="0" err="1" smtClean="0"/>
              <a:t>possibili</a:t>
            </a:r>
            <a:r>
              <a:rPr lang="en-US" dirty="0" smtClean="0"/>
              <a:t> </a:t>
            </a:r>
            <a:r>
              <a:rPr lang="en-US" dirty="0" err="1" smtClean="0"/>
              <a:t>casi</a:t>
            </a:r>
            <a:endParaRPr lang="en-US" dirty="0" smtClean="0"/>
          </a:p>
          <a:p>
            <a:endParaRPr lang="en-US" dirty="0"/>
          </a:p>
          <a:p>
            <a:r>
              <a:rPr lang="en-US" b="1" dirty="0" err="1" smtClean="0"/>
              <a:t>Storni</a:t>
            </a:r>
            <a:r>
              <a:rPr lang="en-US" b="1" dirty="0" smtClean="0"/>
              <a:t> </a:t>
            </a:r>
            <a:r>
              <a:rPr lang="en-US" b="1" dirty="0" err="1" smtClean="0"/>
              <a:t>inseriti</a:t>
            </a:r>
            <a:r>
              <a:rPr lang="en-US" b="1" dirty="0" smtClean="0"/>
              <a:t> con determine </a:t>
            </a:r>
            <a:r>
              <a:rPr lang="en-US" b="1" dirty="0" err="1" smtClean="0"/>
              <a:t>approvate</a:t>
            </a:r>
            <a:r>
              <a:rPr lang="en-US" b="1" dirty="0" smtClean="0"/>
              <a:t> </a:t>
            </a:r>
            <a:r>
              <a:rPr lang="en-US" b="1" dirty="0" err="1" smtClean="0"/>
              <a:t>nel</a:t>
            </a:r>
            <a:r>
              <a:rPr lang="en-US" b="1" dirty="0" smtClean="0"/>
              <a:t> </a:t>
            </a:r>
            <a:r>
              <a:rPr lang="en-US" b="1" dirty="0" err="1" smtClean="0"/>
              <a:t>nuovo</a:t>
            </a:r>
            <a:r>
              <a:rPr lang="en-US" b="1" dirty="0" smtClean="0"/>
              <a:t> tool </a:t>
            </a:r>
            <a:r>
              <a:rPr lang="en-US" dirty="0" smtClean="0"/>
              <a:t>e non </a:t>
            </a:r>
            <a:r>
              <a:rPr lang="en-US" dirty="0" err="1" smtClean="0"/>
              <a:t>andate</a:t>
            </a:r>
            <a:r>
              <a:rPr lang="en-US" dirty="0" smtClean="0"/>
              <a:t> a </a:t>
            </a:r>
            <a:r>
              <a:rPr lang="en-US" dirty="0" err="1" smtClean="0"/>
              <a:t>buon</a:t>
            </a:r>
            <a:r>
              <a:rPr lang="en-US" dirty="0" smtClean="0"/>
              <a:t> fine</a:t>
            </a:r>
          </a:p>
          <a:p>
            <a:r>
              <a:rPr lang="en-US" dirty="0" smtClean="0"/>
              <a:t>-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err="1" smtClean="0">
                <a:sym typeface="Wingdings"/>
              </a:rPr>
              <a:t>andranno</a:t>
            </a:r>
            <a:r>
              <a:rPr lang="en-US" dirty="0" smtClean="0">
                <a:sym typeface="Wingdings"/>
              </a:rPr>
              <a:t> recuperate da AC .      </a:t>
            </a:r>
            <a:r>
              <a:rPr lang="en-US" dirty="0" err="1" smtClean="0">
                <a:sym typeface="Wingdings"/>
              </a:rPr>
              <a:t>Segnalate</a:t>
            </a:r>
            <a:r>
              <a:rPr lang="en-US" dirty="0" smtClean="0">
                <a:sym typeface="Wingdings"/>
              </a:rPr>
              <a:t> per </a:t>
            </a:r>
            <a:r>
              <a:rPr lang="en-US" dirty="0" err="1" smtClean="0">
                <a:sym typeface="Wingdings"/>
              </a:rPr>
              <a:t>favore</a:t>
            </a:r>
            <a:r>
              <a:rPr lang="en-US" dirty="0" smtClean="0">
                <a:sym typeface="Wingdings"/>
              </a:rPr>
              <a:t> a Angela  (e a me)</a:t>
            </a:r>
          </a:p>
          <a:p>
            <a:r>
              <a:rPr lang="en-US" dirty="0">
                <a:sym typeface="Wingdings"/>
              </a:rPr>
              <a:t>s</a:t>
            </a:r>
            <a:r>
              <a:rPr lang="en-US" dirty="0" smtClean="0">
                <a:sym typeface="Wingdings"/>
              </a:rPr>
              <a:t>e non </a:t>
            </a:r>
            <a:r>
              <a:rPr lang="en-US" dirty="0" err="1" smtClean="0">
                <a:sym typeface="Wingdings"/>
              </a:rPr>
              <a:t>vedete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ancora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inserito</a:t>
            </a:r>
            <a:r>
              <a:rPr lang="en-US" dirty="0" smtClean="0">
                <a:sym typeface="Wingdings"/>
              </a:rPr>
              <a:t> lo </a:t>
            </a:r>
            <a:r>
              <a:rPr lang="en-US" dirty="0" err="1" smtClean="0">
                <a:sym typeface="Wingdings"/>
              </a:rPr>
              <a:t>storno</a:t>
            </a:r>
            <a:r>
              <a:rPr lang="en-US" dirty="0" smtClean="0">
                <a:sym typeface="Wingdings"/>
              </a:rPr>
              <a:t> ( ad </a:t>
            </a:r>
            <a:r>
              <a:rPr lang="en-US" dirty="0" err="1" smtClean="0">
                <a:sym typeface="Wingdings"/>
              </a:rPr>
              <a:t>es</a:t>
            </a:r>
            <a:r>
              <a:rPr lang="en-US" dirty="0" smtClean="0">
                <a:sym typeface="Wingdings"/>
              </a:rPr>
              <a:t>. Dot2 </a:t>
            </a:r>
            <a:r>
              <a:rPr lang="en-US" dirty="0" err="1" smtClean="0">
                <a:sym typeface="Wingdings"/>
              </a:rPr>
              <a:t>pubblicazioni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noto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altri</a:t>
            </a:r>
            <a:r>
              <a:rPr lang="en-US" dirty="0" smtClean="0">
                <a:sym typeface="Wingdings"/>
              </a:rPr>
              <a:t>?)</a:t>
            </a:r>
          </a:p>
          <a:p>
            <a:endParaRPr lang="en-US" dirty="0" smtClean="0">
              <a:sym typeface="Wingdings"/>
            </a:endParaRPr>
          </a:p>
          <a:p>
            <a:r>
              <a:rPr lang="en-US" b="1" dirty="0" smtClean="0">
                <a:sym typeface="Wingdings"/>
              </a:rPr>
              <a:t>RDA </a:t>
            </a:r>
            <a:r>
              <a:rPr lang="en-US" b="1" dirty="0" err="1" smtClean="0">
                <a:sym typeface="Wingdings"/>
              </a:rPr>
              <a:t>inserite</a:t>
            </a:r>
            <a:r>
              <a:rPr lang="en-US" b="1" dirty="0" smtClean="0">
                <a:sym typeface="Wingdings"/>
              </a:rPr>
              <a:t> </a:t>
            </a:r>
            <a:r>
              <a:rPr lang="en-US" b="1" dirty="0" err="1" smtClean="0">
                <a:sym typeface="Wingdings"/>
              </a:rPr>
              <a:t>che</a:t>
            </a:r>
            <a:r>
              <a:rPr lang="en-US" b="1" dirty="0" smtClean="0">
                <a:sym typeface="Wingdings"/>
              </a:rPr>
              <a:t> </a:t>
            </a:r>
            <a:r>
              <a:rPr lang="en-US" b="1" dirty="0" err="1" smtClean="0">
                <a:sym typeface="Wingdings"/>
              </a:rPr>
              <a:t>necessitano</a:t>
            </a:r>
            <a:r>
              <a:rPr lang="en-US" b="1" dirty="0" smtClean="0">
                <a:sym typeface="Wingdings"/>
              </a:rPr>
              <a:t> </a:t>
            </a:r>
            <a:r>
              <a:rPr lang="en-US" b="1" dirty="0" err="1" smtClean="0">
                <a:sym typeface="Wingdings"/>
              </a:rPr>
              <a:t>uno</a:t>
            </a:r>
            <a:r>
              <a:rPr lang="en-US" b="1" dirty="0" smtClean="0">
                <a:sym typeface="Wingdings"/>
              </a:rPr>
              <a:t> </a:t>
            </a:r>
            <a:r>
              <a:rPr lang="en-US" b="1" dirty="0" err="1" smtClean="0">
                <a:sym typeface="Wingdings"/>
              </a:rPr>
              <a:t>storno</a:t>
            </a:r>
            <a:r>
              <a:rPr lang="en-US" b="1" dirty="0" smtClean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(</a:t>
            </a:r>
            <a:r>
              <a:rPr lang="en-US" dirty="0" err="1" smtClean="0">
                <a:sym typeface="Wingdings"/>
              </a:rPr>
              <a:t>io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conosco</a:t>
            </a:r>
            <a:r>
              <a:rPr lang="en-US" dirty="0" smtClean="0">
                <a:sym typeface="Wingdings"/>
              </a:rPr>
              <a:t> auger, </a:t>
            </a:r>
            <a:r>
              <a:rPr lang="en-US" dirty="0" err="1" smtClean="0">
                <a:sym typeface="Wingdings"/>
              </a:rPr>
              <a:t>LHCb</a:t>
            </a:r>
            <a:r>
              <a:rPr lang="en-US" dirty="0" smtClean="0">
                <a:sym typeface="Wingdings"/>
              </a:rPr>
              <a:t>, radiolab_c3m)</a:t>
            </a:r>
          </a:p>
          <a:p>
            <a:r>
              <a:rPr lang="en-US" dirty="0" err="1" smtClean="0">
                <a:sym typeface="Wingdings"/>
              </a:rPr>
              <a:t>Altri</a:t>
            </a:r>
            <a:r>
              <a:rPr lang="en-US" dirty="0" smtClean="0">
                <a:sym typeface="Wingdings"/>
              </a:rPr>
              <a:t>?</a:t>
            </a:r>
          </a:p>
          <a:p>
            <a:r>
              <a:rPr lang="en-US" dirty="0" smtClean="0">
                <a:sym typeface="Wingdings"/>
              </a:rPr>
              <a:t>Mandate ad </a:t>
            </a:r>
            <a:r>
              <a:rPr lang="en-US" dirty="0" err="1" smtClean="0">
                <a:sym typeface="Wingdings"/>
              </a:rPr>
              <a:t>amministrazione</a:t>
            </a:r>
            <a:r>
              <a:rPr lang="en-US" dirty="0" smtClean="0">
                <a:sym typeface="Wingdings"/>
              </a:rPr>
              <a:t> la </a:t>
            </a:r>
            <a:r>
              <a:rPr lang="en-US" dirty="0" err="1" smtClean="0">
                <a:sym typeface="Wingdings"/>
              </a:rPr>
              <a:t>richiesta</a:t>
            </a:r>
            <a:r>
              <a:rPr lang="en-US" dirty="0" smtClean="0">
                <a:sym typeface="Wingdings"/>
              </a:rPr>
              <a:t> di </a:t>
            </a:r>
            <a:r>
              <a:rPr lang="en-US" dirty="0" err="1" smtClean="0">
                <a:sym typeface="Wingdings"/>
              </a:rPr>
              <a:t>storno</a:t>
            </a:r>
            <a:r>
              <a:rPr lang="en-US" dirty="0" smtClean="0">
                <a:sym typeface="Wingdings"/>
              </a:rPr>
              <a:t> old style e quale RDA ne e’ </a:t>
            </a:r>
            <a:r>
              <a:rPr lang="en-US" dirty="0" err="1" smtClean="0">
                <a:sym typeface="Wingdings"/>
              </a:rPr>
              <a:t>influenzata</a:t>
            </a:r>
            <a:endParaRPr lang="en-US" dirty="0" smtClean="0">
              <a:sym typeface="Wingdings"/>
            </a:endParaRPr>
          </a:p>
          <a:p>
            <a:endParaRPr lang="en-US" dirty="0">
              <a:sym typeface="Wingdings"/>
            </a:endParaRPr>
          </a:p>
          <a:p>
            <a:r>
              <a:rPr lang="en-US" b="1" dirty="0" err="1" smtClean="0">
                <a:sym typeface="Wingdings"/>
              </a:rPr>
              <a:t>Capitoli</a:t>
            </a:r>
            <a:r>
              <a:rPr lang="en-US" b="1" dirty="0" smtClean="0">
                <a:sym typeface="Wingdings"/>
              </a:rPr>
              <a:t> </a:t>
            </a:r>
            <a:r>
              <a:rPr lang="en-US" b="1" dirty="0" err="1" smtClean="0">
                <a:sym typeface="Wingdings"/>
              </a:rPr>
              <a:t>ancora</a:t>
            </a:r>
            <a:r>
              <a:rPr lang="en-US" b="1" dirty="0" smtClean="0">
                <a:sym typeface="Wingdings"/>
              </a:rPr>
              <a:t> in </a:t>
            </a:r>
            <a:r>
              <a:rPr lang="en-US" b="1" dirty="0" err="1" smtClean="0">
                <a:sym typeface="Wingdings"/>
              </a:rPr>
              <a:t>rosso</a:t>
            </a:r>
            <a:r>
              <a:rPr lang="en-US" b="1" dirty="0" smtClean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, mandate la </a:t>
            </a:r>
            <a:r>
              <a:rPr lang="en-US" dirty="0" err="1" smtClean="0">
                <a:sym typeface="Wingdings"/>
              </a:rPr>
              <a:t>richiesta</a:t>
            </a:r>
            <a:r>
              <a:rPr lang="en-US" dirty="0" smtClean="0">
                <a:sym typeface="Wingdings"/>
              </a:rPr>
              <a:t> di </a:t>
            </a:r>
            <a:r>
              <a:rPr lang="en-US" dirty="0" err="1" smtClean="0">
                <a:sym typeface="Wingdings"/>
              </a:rPr>
              <a:t>storno</a:t>
            </a:r>
            <a:r>
              <a:rPr lang="en-US" dirty="0" smtClean="0">
                <a:sym typeface="Wingdings"/>
              </a:rPr>
              <a:t> old style ad </a:t>
            </a:r>
            <a:r>
              <a:rPr lang="en-US" dirty="0" err="1" smtClean="0">
                <a:sym typeface="Wingdings"/>
              </a:rPr>
              <a:t>amministrazione</a:t>
            </a:r>
            <a:r>
              <a:rPr lang="en-US" dirty="0" smtClean="0">
                <a:sym typeface="Wingdings"/>
              </a:rPr>
              <a:t> </a:t>
            </a:r>
          </a:p>
          <a:p>
            <a:endParaRPr lang="en-US" dirty="0">
              <a:sym typeface="Wingdings"/>
            </a:endParaRPr>
          </a:p>
          <a:p>
            <a:r>
              <a:rPr lang="en-US" b="1" dirty="0" err="1" smtClean="0">
                <a:sym typeface="Wingdings"/>
              </a:rPr>
              <a:t>Tutto</a:t>
            </a:r>
            <a:r>
              <a:rPr lang="en-US" b="1" dirty="0" smtClean="0">
                <a:sym typeface="Wingdings"/>
              </a:rPr>
              <a:t> </a:t>
            </a:r>
            <a:r>
              <a:rPr lang="en-US" b="1" dirty="0" err="1" smtClean="0">
                <a:sym typeface="Wingdings"/>
              </a:rPr>
              <a:t>entro</a:t>
            </a:r>
            <a:r>
              <a:rPr lang="en-US" b="1" dirty="0" smtClean="0">
                <a:sym typeface="Wingdings"/>
              </a:rPr>
              <a:t> </a:t>
            </a:r>
            <a:r>
              <a:rPr lang="en-US" b="1" dirty="0" err="1" smtClean="0">
                <a:sym typeface="Wingdings"/>
              </a:rPr>
              <a:t>questo</a:t>
            </a:r>
            <a:r>
              <a:rPr lang="en-US" b="1" dirty="0" smtClean="0">
                <a:sym typeface="Wingdings"/>
              </a:rPr>
              <a:t> fine </a:t>
            </a:r>
            <a:r>
              <a:rPr lang="en-US" b="1" dirty="0" err="1" smtClean="0">
                <a:sym typeface="Wingdings"/>
              </a:rPr>
              <a:t>settimana</a:t>
            </a:r>
            <a:r>
              <a:rPr lang="en-US" b="1" dirty="0" smtClean="0">
                <a:sym typeface="Wingdings"/>
              </a:rPr>
              <a:t>  8 </a:t>
            </a:r>
            <a:r>
              <a:rPr lang="en-US" b="1" dirty="0" err="1" smtClean="0">
                <a:sym typeface="Wingdings"/>
              </a:rPr>
              <a:t>Dicembre</a:t>
            </a:r>
            <a:endParaRPr lang="en-US" b="1" dirty="0" smtClean="0">
              <a:sym typeface="Wingdings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62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663" y="0"/>
            <a:ext cx="7780337" cy="925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Notizie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dirty="0" err="1" smtClean="0">
                <a:ea typeface="+mj-ea"/>
                <a:cs typeface="+mj-cs"/>
              </a:rPr>
              <a:t>Locali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60036"/>
            <a:ext cx="9144000" cy="5933253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/>
              <a:t>Martedi' 4 Dicembre 2018</a:t>
            </a:r>
            <a:endParaRPr lang="en-US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F78EE7-C8B6-324D-88C1-0447B0453F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  <p:sp>
        <p:nvSpPr>
          <p:cNvPr id="4" name="AutoShape 2" descr="isultati immagini per mazzo fiori"/>
          <p:cNvSpPr>
            <a:spLocks noChangeAspect="1" noChangeArrowheads="1"/>
          </p:cNvSpPr>
          <p:nvPr/>
        </p:nvSpPr>
        <p:spPr bwMode="auto">
          <a:xfrm>
            <a:off x="0" y="0"/>
            <a:ext cx="828675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sultati immagini per mazzo fiori"/>
          <p:cNvSpPr>
            <a:spLocks noChangeAspect="1" noChangeArrowheads="1"/>
          </p:cNvSpPr>
          <p:nvPr/>
        </p:nvSpPr>
        <p:spPr bwMode="auto">
          <a:xfrm>
            <a:off x="152400" y="152400"/>
            <a:ext cx="828675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ata:image/jpeg;base64,/9j/4AAQSkZJRgABAQAAAQABAAD/2wCEAAkGBwgHBgkIBwgKCgkLDRYPDQwMDRsUFRAWIB0iIiAdHx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799" y="1170496"/>
            <a:ext cx="88392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Approvata</a:t>
            </a:r>
            <a:r>
              <a:rPr lang="en-US" dirty="0" smtClean="0"/>
              <a:t> </a:t>
            </a:r>
            <a:r>
              <a:rPr lang="en-US" dirty="0" err="1" smtClean="0"/>
              <a:t>convenzione</a:t>
            </a:r>
            <a:r>
              <a:rPr lang="en-US" dirty="0" smtClean="0"/>
              <a:t> con UNIMI, </a:t>
            </a:r>
            <a:r>
              <a:rPr lang="en-US" dirty="0" err="1" smtClean="0"/>
              <a:t>durata</a:t>
            </a:r>
            <a:r>
              <a:rPr lang="en-US" dirty="0" smtClean="0"/>
              <a:t> 5 </a:t>
            </a:r>
            <a:r>
              <a:rPr lang="en-US" dirty="0" err="1" smtClean="0"/>
              <a:t>anni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C’e</a:t>
            </a:r>
            <a:r>
              <a:rPr lang="en-US" dirty="0" smtClean="0"/>
              <a:t>’ un </a:t>
            </a:r>
            <a:r>
              <a:rPr lang="en-US" dirty="0" err="1" smtClean="0"/>
              <a:t>aumento</a:t>
            </a:r>
            <a:r>
              <a:rPr lang="en-US" dirty="0" smtClean="0"/>
              <a:t> del </a:t>
            </a:r>
            <a:r>
              <a:rPr lang="en-US" dirty="0" err="1" smtClean="0"/>
              <a:t>costo</a:t>
            </a:r>
            <a:r>
              <a:rPr lang="en-US" dirty="0" smtClean="0"/>
              <a:t> </a:t>
            </a:r>
            <a:r>
              <a:rPr lang="en-US" dirty="0" err="1" smtClean="0"/>
              <a:t>diretto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convenzione</a:t>
            </a:r>
            <a:r>
              <a:rPr lang="en-US" dirty="0" smtClean="0"/>
              <a:t>, ma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spera</a:t>
            </a:r>
            <a:r>
              <a:rPr lang="en-US" dirty="0" smtClean="0"/>
              <a:t> </a:t>
            </a:r>
            <a:r>
              <a:rPr lang="en-US" dirty="0" err="1" smtClean="0"/>
              <a:t>sia</a:t>
            </a:r>
            <a:r>
              <a:rPr lang="en-US" dirty="0" smtClean="0"/>
              <a:t> </a:t>
            </a:r>
            <a:r>
              <a:rPr lang="en-US" dirty="0" err="1" smtClean="0"/>
              <a:t>aumentata</a:t>
            </a:r>
            <a:r>
              <a:rPr lang="en-US" dirty="0" smtClean="0"/>
              <a:t> </a:t>
            </a:r>
            <a:r>
              <a:rPr lang="en-US" dirty="0" err="1" smtClean="0"/>
              <a:t>integrazione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Ufficializzata</a:t>
            </a:r>
            <a:r>
              <a:rPr lang="en-US" dirty="0" smtClean="0"/>
              <a:t> </a:t>
            </a:r>
            <a:r>
              <a:rPr lang="en-US" dirty="0" err="1" smtClean="0"/>
              <a:t>equiparazione</a:t>
            </a:r>
            <a:r>
              <a:rPr lang="en-US" dirty="0" smtClean="0"/>
              <a:t> </a:t>
            </a:r>
            <a:r>
              <a:rPr lang="en-US" dirty="0" err="1" smtClean="0"/>
              <a:t>personale</a:t>
            </a:r>
            <a:r>
              <a:rPr lang="en-US" dirty="0" smtClean="0"/>
              <a:t> UNIMI e INFN per </a:t>
            </a:r>
            <a:r>
              <a:rPr lang="en-US" dirty="0" err="1" smtClean="0"/>
              <a:t>l’utilizzo</a:t>
            </a:r>
            <a:r>
              <a:rPr lang="en-US" dirty="0" smtClean="0"/>
              <a:t> </a:t>
            </a:r>
            <a:r>
              <a:rPr lang="en-US" dirty="0" err="1" smtClean="0"/>
              <a:t>dello</a:t>
            </a:r>
            <a:r>
              <a:rPr lang="en-US" dirty="0" smtClean="0"/>
              <a:t> </a:t>
            </a:r>
            <a:r>
              <a:rPr lang="en-US" dirty="0" err="1" smtClean="0"/>
              <a:t>spazio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endParaRPr lang="en-US" dirty="0" smtClean="0"/>
          </a:p>
          <a:p>
            <a:r>
              <a:rPr lang="en-US" dirty="0" err="1" smtClean="0"/>
              <a:t>Mantenuto</a:t>
            </a:r>
            <a:r>
              <a:rPr lang="en-US" dirty="0" smtClean="0"/>
              <a:t> accesso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biblioteca</a:t>
            </a:r>
            <a:r>
              <a:rPr lang="en-US" dirty="0" smtClean="0"/>
              <a:t> e </a:t>
            </a:r>
            <a:r>
              <a:rPr lang="en-US" dirty="0" err="1" smtClean="0"/>
              <a:t>agli</a:t>
            </a:r>
            <a:r>
              <a:rPr lang="en-US" dirty="0" smtClean="0"/>
              <a:t> </a:t>
            </a:r>
            <a:r>
              <a:rPr lang="en-US" dirty="0" err="1" smtClean="0"/>
              <a:t>abbonamenti</a:t>
            </a:r>
            <a:r>
              <a:rPr lang="en-US" dirty="0" smtClean="0"/>
              <a:t> </a:t>
            </a:r>
            <a:r>
              <a:rPr lang="en-US" dirty="0" err="1" smtClean="0"/>
              <a:t>telematici</a:t>
            </a:r>
            <a:endParaRPr lang="en-US" dirty="0" smtClean="0"/>
          </a:p>
          <a:p>
            <a:r>
              <a:rPr lang="en-US" dirty="0" err="1" smtClean="0"/>
              <a:t>Ribadita</a:t>
            </a:r>
            <a:r>
              <a:rPr lang="en-US" dirty="0" smtClean="0"/>
              <a:t> </a:t>
            </a:r>
            <a:r>
              <a:rPr lang="en-US" dirty="0" err="1" smtClean="0"/>
              <a:t>possibilita</a:t>
            </a:r>
            <a:r>
              <a:rPr lang="en-US" dirty="0" smtClean="0"/>
              <a:t>’ di </a:t>
            </a:r>
            <a:r>
              <a:rPr lang="en-US" dirty="0" err="1" smtClean="0"/>
              <a:t>cofinanziamento</a:t>
            </a:r>
            <a:r>
              <a:rPr lang="en-US" dirty="0" smtClean="0"/>
              <a:t> di AR, </a:t>
            </a:r>
            <a:r>
              <a:rPr lang="en-US" dirty="0" err="1" smtClean="0"/>
              <a:t>borse</a:t>
            </a:r>
            <a:r>
              <a:rPr lang="en-US" dirty="0" smtClean="0"/>
              <a:t> </a:t>
            </a:r>
            <a:r>
              <a:rPr lang="en-US" dirty="0" err="1" smtClean="0"/>
              <a:t>dottorato</a:t>
            </a:r>
            <a:r>
              <a:rPr lang="en-US" dirty="0" smtClean="0"/>
              <a:t>, </a:t>
            </a:r>
            <a:r>
              <a:rPr lang="en-US" dirty="0" err="1" smtClean="0"/>
              <a:t>posizioni</a:t>
            </a:r>
            <a:r>
              <a:rPr lang="en-US" dirty="0" smtClean="0"/>
              <a:t> RTD</a:t>
            </a:r>
          </a:p>
          <a:p>
            <a:endParaRPr lang="en-US" dirty="0"/>
          </a:p>
          <a:p>
            <a:r>
              <a:rPr lang="en-US" dirty="0" smtClean="0"/>
              <a:t>Accesso </a:t>
            </a:r>
            <a:r>
              <a:rPr lang="en-US" dirty="0" err="1" smtClean="0"/>
              <a:t>diretto</a:t>
            </a:r>
            <a:r>
              <a:rPr lang="en-US" dirty="0" smtClean="0"/>
              <a:t> del </a:t>
            </a:r>
            <a:r>
              <a:rPr lang="en-US" dirty="0" err="1" smtClean="0"/>
              <a:t>personale</a:t>
            </a:r>
            <a:r>
              <a:rPr lang="en-US" dirty="0" smtClean="0"/>
              <a:t> INFN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prenotazione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aule</a:t>
            </a:r>
            <a:r>
              <a:rPr lang="en-US" dirty="0" smtClean="0"/>
              <a:t> </a:t>
            </a:r>
            <a:r>
              <a:rPr lang="en-US" dirty="0" err="1" smtClean="0"/>
              <a:t>caslog</a:t>
            </a:r>
            <a:endParaRPr lang="en-US" dirty="0" smtClean="0"/>
          </a:p>
          <a:p>
            <a:r>
              <a:rPr lang="en-US" dirty="0" smtClean="0"/>
              <a:t>Accesso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corsi</a:t>
            </a:r>
            <a:r>
              <a:rPr lang="en-US" dirty="0" smtClean="0"/>
              <a:t> di </a:t>
            </a:r>
            <a:r>
              <a:rPr lang="en-US" dirty="0" err="1" smtClean="0"/>
              <a:t>Inglese</a:t>
            </a:r>
            <a:r>
              <a:rPr lang="en-US" dirty="0" smtClean="0"/>
              <a:t> per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personale</a:t>
            </a:r>
            <a:r>
              <a:rPr lang="en-US" dirty="0" smtClean="0"/>
              <a:t> dell </a:t>
            </a:r>
            <a:r>
              <a:rPr lang="en-US" dirty="0" err="1" smtClean="0"/>
              <a:t>ateneo</a:t>
            </a:r>
            <a:r>
              <a:rPr lang="en-US" dirty="0" smtClean="0"/>
              <a:t>  (</a:t>
            </a:r>
            <a:r>
              <a:rPr lang="en-US" dirty="0" err="1" smtClean="0"/>
              <a:t>primi</a:t>
            </a:r>
            <a:r>
              <a:rPr lang="en-US" dirty="0" smtClean="0"/>
              <a:t> </a:t>
            </a:r>
            <a:r>
              <a:rPr lang="en-US" dirty="0" err="1" smtClean="0"/>
              <a:t>corsi</a:t>
            </a:r>
            <a:r>
              <a:rPr lang="en-US" dirty="0" smtClean="0"/>
              <a:t> a </a:t>
            </a:r>
            <a:r>
              <a:rPr lang="en-US" dirty="0" err="1" smtClean="0"/>
              <a:t>marzo</a:t>
            </a:r>
            <a:r>
              <a:rPr lang="en-US" dirty="0" smtClean="0"/>
              <a:t>)</a:t>
            </a:r>
          </a:p>
          <a:p>
            <a:r>
              <a:rPr lang="en-US" dirty="0" smtClean="0"/>
              <a:t>Accesso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casetta</a:t>
            </a:r>
            <a:r>
              <a:rPr lang="en-US" dirty="0" smtClean="0"/>
              <a:t> </a:t>
            </a:r>
            <a:r>
              <a:rPr lang="en-US" dirty="0" err="1" smtClean="0"/>
              <a:t>dell’acqua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Unimi</a:t>
            </a:r>
            <a:r>
              <a:rPr lang="en-US" dirty="0" smtClean="0"/>
              <a:t> ha </a:t>
            </a:r>
            <a:r>
              <a:rPr lang="en-US" dirty="0" err="1" smtClean="0"/>
              <a:t>cominciato</a:t>
            </a:r>
            <a:r>
              <a:rPr lang="en-US" dirty="0" smtClean="0"/>
              <a:t> la </a:t>
            </a:r>
            <a:r>
              <a:rPr lang="en-US" dirty="0" err="1" smtClean="0"/>
              <a:t>indagine</a:t>
            </a:r>
            <a:r>
              <a:rPr lang="en-US" dirty="0" smtClean="0"/>
              <a:t> sui </a:t>
            </a:r>
            <a:r>
              <a:rPr lang="en-US" dirty="0" err="1" smtClean="0"/>
              <a:t>laboratori</a:t>
            </a:r>
            <a:r>
              <a:rPr lang="en-US" dirty="0" smtClean="0"/>
              <a:t> e sui </a:t>
            </a:r>
            <a:r>
              <a:rPr lang="en-US" dirty="0" err="1" smtClean="0"/>
              <a:t>luoghi</a:t>
            </a:r>
            <a:r>
              <a:rPr lang="en-US" dirty="0" smtClean="0"/>
              <a:t> di </a:t>
            </a:r>
            <a:r>
              <a:rPr lang="en-US" dirty="0" err="1" smtClean="0"/>
              <a:t>lavoro</a:t>
            </a:r>
            <a:r>
              <a:rPr lang="en-US" dirty="0" smtClean="0"/>
              <a:t> dal </a:t>
            </a:r>
            <a:r>
              <a:rPr lang="en-US" dirty="0" err="1" smtClean="0"/>
              <a:t>punto</a:t>
            </a:r>
            <a:r>
              <a:rPr lang="en-US" dirty="0" smtClean="0"/>
              <a:t> di vista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sicurezza</a:t>
            </a:r>
            <a:r>
              <a:rPr lang="en-US" dirty="0" smtClean="0"/>
              <a:t>.  </a:t>
            </a:r>
            <a:r>
              <a:rPr lang="en-US" dirty="0" err="1" smtClean="0"/>
              <a:t>Dovremo</a:t>
            </a:r>
            <a:r>
              <a:rPr lang="en-US" dirty="0"/>
              <a:t> </a:t>
            </a:r>
            <a:r>
              <a:rPr lang="en-US" dirty="0" err="1" smtClean="0"/>
              <a:t>partecipare</a:t>
            </a:r>
            <a:r>
              <a:rPr lang="en-US" dirty="0" smtClean="0"/>
              <a:t> </a:t>
            </a:r>
            <a:r>
              <a:rPr lang="en-US" dirty="0" err="1" smtClean="0"/>
              <a:t>anche</a:t>
            </a:r>
            <a:r>
              <a:rPr lang="en-US" dirty="0" smtClean="0"/>
              <a:t> </a:t>
            </a:r>
            <a:r>
              <a:rPr lang="en-US" dirty="0" err="1" smtClean="0"/>
              <a:t>noi</a:t>
            </a:r>
            <a:r>
              <a:rPr lang="en-US" dirty="0" smtClean="0"/>
              <a:t>,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pero</a:t>
            </a:r>
            <a:r>
              <a:rPr lang="en-US" dirty="0" smtClean="0"/>
              <a:t>’ </a:t>
            </a:r>
            <a:r>
              <a:rPr lang="en-US" dirty="0" err="1" smtClean="0"/>
              <a:t>abbiamo</a:t>
            </a:r>
            <a:r>
              <a:rPr lang="en-US" dirty="0" smtClean="0"/>
              <a:t> </a:t>
            </a:r>
            <a:r>
              <a:rPr lang="en-US" dirty="0" err="1" smtClean="0"/>
              <a:t>gia</a:t>
            </a:r>
            <a:r>
              <a:rPr lang="en-US" dirty="0" smtClean="0"/>
              <a:t>’ un </a:t>
            </a:r>
            <a:r>
              <a:rPr lang="en-US" dirty="0" err="1" smtClean="0"/>
              <a:t>duvri</a:t>
            </a:r>
            <a:r>
              <a:rPr lang="en-US" dirty="0" smtClean="0"/>
              <a:t>  e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documenti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certificano</a:t>
            </a:r>
            <a:r>
              <a:rPr lang="en-US" dirty="0" smtClean="0"/>
              <a:t> la </a:t>
            </a:r>
            <a:r>
              <a:rPr lang="en-US" dirty="0" err="1" smtClean="0"/>
              <a:t>presenza</a:t>
            </a:r>
            <a:r>
              <a:rPr lang="en-US" dirty="0" smtClean="0"/>
              <a:t> di </a:t>
            </a:r>
            <a:r>
              <a:rPr lang="en-US" dirty="0" err="1" smtClean="0"/>
              <a:t>sorgenti</a:t>
            </a:r>
            <a:r>
              <a:rPr lang="en-US" dirty="0" smtClean="0"/>
              <a:t> o di </a:t>
            </a:r>
            <a:r>
              <a:rPr lang="en-US" dirty="0" err="1" smtClean="0"/>
              <a:t>altre</a:t>
            </a:r>
            <a:r>
              <a:rPr lang="en-US" dirty="0" smtClean="0"/>
              <a:t> </a:t>
            </a:r>
            <a:r>
              <a:rPr lang="en-US" dirty="0" err="1" smtClean="0"/>
              <a:t>potenziali</a:t>
            </a:r>
            <a:r>
              <a:rPr lang="en-US" dirty="0" smtClean="0"/>
              <a:t> </a:t>
            </a:r>
            <a:r>
              <a:rPr lang="en-US" dirty="0" err="1" smtClean="0"/>
              <a:t>sorgenti</a:t>
            </a:r>
            <a:r>
              <a:rPr lang="en-US" dirty="0" smtClean="0"/>
              <a:t> di </a:t>
            </a:r>
            <a:r>
              <a:rPr lang="en-US" dirty="0" err="1" smtClean="0"/>
              <a:t>pericolo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Nel</a:t>
            </a:r>
            <a:r>
              <a:rPr lang="en-US" dirty="0" smtClean="0"/>
              <a:t> 2019 </a:t>
            </a:r>
            <a:r>
              <a:rPr lang="en-US" dirty="0" err="1" smtClean="0"/>
              <a:t>sara</a:t>
            </a:r>
            <a:r>
              <a:rPr lang="en-US" dirty="0" smtClean="0"/>
              <a:t>’ da </a:t>
            </a:r>
            <a:r>
              <a:rPr lang="en-US" dirty="0" err="1" smtClean="0"/>
              <a:t>rifare</a:t>
            </a:r>
            <a:r>
              <a:rPr lang="en-US" dirty="0" smtClean="0"/>
              <a:t> </a:t>
            </a:r>
            <a:r>
              <a:rPr lang="en-US" dirty="0" err="1" smtClean="0"/>
              <a:t>convenzione</a:t>
            </a:r>
            <a:r>
              <a:rPr lang="en-US" dirty="0" smtClean="0"/>
              <a:t> con </a:t>
            </a:r>
            <a:r>
              <a:rPr lang="en-US" dirty="0" err="1" smtClean="0"/>
              <a:t>politecnico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78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endParaRPr lang="en-US" dirty="0">
              <a:solidFill>
                <a:schemeClr val="tx1"/>
              </a:solidFill>
              <a:sym typeface="Wingdings"/>
            </a:endParaRPr>
          </a:p>
          <a:p>
            <a:pPr marL="274320" lvl="1" indent="0">
              <a:buNone/>
            </a:pP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4 Dicembre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364029" y="0"/>
            <a:ext cx="7779970" cy="924747"/>
          </a:xfrm>
          <a:prstGeom prst="rect">
            <a:avLst/>
          </a:prstGeom>
          <a:solidFill>
            <a:schemeClr val="bg2">
              <a:lumMod val="20000"/>
              <a:lumOff val="80000"/>
              <a:alpha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Notizie Locali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2675" y="905788"/>
            <a:ext cx="905132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 err="1" smtClean="0"/>
              <a:t>Assunzionitd</a:t>
            </a:r>
            <a:r>
              <a:rPr lang="en-US" b="1" u="sng" dirty="0" smtClean="0"/>
              <a:t> :</a:t>
            </a:r>
          </a:p>
          <a:p>
            <a:endParaRPr lang="en-US" dirty="0"/>
          </a:p>
          <a:p>
            <a:r>
              <a:rPr lang="en-US" dirty="0" smtClean="0"/>
              <a:t>art</a:t>
            </a:r>
            <a:r>
              <a:rPr lang="en-US" dirty="0"/>
              <a:t>. 15 CTER Vito </a:t>
            </a:r>
            <a:r>
              <a:rPr lang="en-US" dirty="0" err="1" smtClean="0"/>
              <a:t>Vizziello</a:t>
            </a:r>
            <a:r>
              <a:rPr lang="en-US" dirty="0" smtClean="0"/>
              <a:t>, ESS,  </a:t>
            </a:r>
            <a:r>
              <a:rPr lang="en-US" dirty="0"/>
              <a:t>4/07/18 per 2 </a:t>
            </a:r>
            <a:r>
              <a:rPr lang="en-US" dirty="0" err="1"/>
              <a:t>anni</a:t>
            </a:r>
            <a:endParaRPr lang="en-US" dirty="0"/>
          </a:p>
          <a:p>
            <a:r>
              <a:rPr lang="en-US" dirty="0"/>
              <a:t>art. 15 </a:t>
            </a:r>
            <a:r>
              <a:rPr lang="en-US" dirty="0" err="1"/>
              <a:t>Collaboratore</a:t>
            </a:r>
            <a:r>
              <a:rPr lang="en-US" dirty="0"/>
              <a:t> Martina </a:t>
            </a:r>
            <a:r>
              <a:rPr lang="en-US" dirty="0" err="1"/>
              <a:t>Sacchet</a:t>
            </a:r>
            <a:r>
              <a:rPr lang="en-US" dirty="0"/>
              <a:t> 5/09/2018 per 2 </a:t>
            </a:r>
            <a:r>
              <a:rPr lang="en-US" dirty="0" err="1"/>
              <a:t>anni</a:t>
            </a:r>
            <a:endParaRPr lang="en-US" dirty="0"/>
          </a:p>
          <a:p>
            <a:r>
              <a:rPr lang="en-US" dirty="0"/>
              <a:t>art. 36 </a:t>
            </a:r>
            <a:r>
              <a:rPr lang="en-US" dirty="0" err="1"/>
              <a:t>Tecnologo</a:t>
            </a:r>
            <a:r>
              <a:rPr lang="en-US" dirty="0"/>
              <a:t> Marco </a:t>
            </a:r>
            <a:r>
              <a:rPr lang="en-US" dirty="0" err="1" smtClean="0"/>
              <a:t>Prioli</a:t>
            </a:r>
            <a:r>
              <a:rPr lang="en-US" dirty="0" smtClean="0"/>
              <a:t>, HILUMI, </a:t>
            </a:r>
            <a:r>
              <a:rPr lang="en-US" dirty="0"/>
              <a:t>5/11/2018  per 2 </a:t>
            </a:r>
            <a:r>
              <a:rPr lang="en-US" dirty="0" err="1"/>
              <a:t>anni</a:t>
            </a:r>
            <a:r>
              <a:rPr lang="en-US" dirty="0"/>
              <a:t> e 11 </a:t>
            </a:r>
            <a:r>
              <a:rPr lang="en-US" dirty="0" err="1"/>
              <a:t>mesi</a:t>
            </a:r>
            <a:endParaRPr lang="en-US" dirty="0"/>
          </a:p>
          <a:p>
            <a:r>
              <a:rPr lang="en-US" dirty="0" err="1"/>
              <a:t>richiesta</a:t>
            </a:r>
            <a:r>
              <a:rPr lang="en-US" dirty="0"/>
              <a:t> </a:t>
            </a:r>
            <a:r>
              <a:rPr lang="en-US" dirty="0" err="1"/>
              <a:t>proroga</a:t>
            </a:r>
            <a:r>
              <a:rPr lang="en-US" dirty="0"/>
              <a:t> per </a:t>
            </a:r>
            <a:r>
              <a:rPr lang="en-US" dirty="0" smtClean="0"/>
              <a:t>Trotta (</a:t>
            </a:r>
            <a:r>
              <a:rPr lang="en-US" dirty="0" err="1" smtClean="0"/>
              <a:t>servizio</a:t>
            </a:r>
            <a:r>
              <a:rPr lang="en-US" dirty="0" smtClean="0"/>
              <a:t> </a:t>
            </a:r>
            <a:r>
              <a:rPr lang="en-US" dirty="0" err="1" smtClean="0"/>
              <a:t>progettazione</a:t>
            </a:r>
            <a:r>
              <a:rPr lang="en-US" dirty="0" smtClean="0"/>
              <a:t>) </a:t>
            </a:r>
            <a:r>
              <a:rPr lang="en-US" dirty="0"/>
              <a:t>per 2 </a:t>
            </a:r>
            <a:r>
              <a:rPr lang="en-US" dirty="0" err="1"/>
              <a:t>anni</a:t>
            </a:r>
            <a:r>
              <a:rPr lang="en-US" dirty="0"/>
              <a:t> dal 3 </a:t>
            </a:r>
            <a:r>
              <a:rPr lang="en-US" dirty="0" err="1"/>
              <a:t>gennaio</a:t>
            </a:r>
            <a:r>
              <a:rPr lang="en-US" dirty="0"/>
              <a:t> 2019</a:t>
            </a:r>
            <a:br>
              <a:rPr lang="en-US" dirty="0"/>
            </a:br>
            <a:endParaRPr lang="en-US" dirty="0"/>
          </a:p>
          <a:p>
            <a:r>
              <a:rPr lang="en-US" b="1" u="sng" dirty="0" err="1"/>
              <a:t>stabilizzazioni</a:t>
            </a:r>
            <a:r>
              <a:rPr lang="en-US" b="1" u="sng" dirty="0"/>
              <a:t> dal 1° </a:t>
            </a:r>
            <a:r>
              <a:rPr lang="en-US" b="1" u="sng" dirty="0" err="1" smtClean="0"/>
              <a:t>ottobre</a:t>
            </a:r>
            <a:endParaRPr lang="en-US" b="1" u="sng" dirty="0" smtClean="0"/>
          </a:p>
          <a:p>
            <a:endParaRPr lang="en-US" dirty="0"/>
          </a:p>
          <a:p>
            <a:r>
              <a:rPr lang="en-US" dirty="0" err="1"/>
              <a:t>Kornioukhina</a:t>
            </a:r>
            <a:r>
              <a:rPr lang="en-US" dirty="0"/>
              <a:t> Ekaterina </a:t>
            </a:r>
            <a:r>
              <a:rPr lang="en-US" dirty="0" err="1"/>
              <a:t>collaboratore</a:t>
            </a:r>
            <a:r>
              <a:rPr lang="en-US" dirty="0"/>
              <a:t> di </a:t>
            </a:r>
            <a:r>
              <a:rPr lang="en-US" dirty="0" err="1" smtClean="0"/>
              <a:t>amministrazione</a:t>
            </a:r>
            <a:endParaRPr lang="en-US" dirty="0"/>
          </a:p>
          <a:p>
            <a:r>
              <a:rPr lang="en-US" dirty="0" err="1"/>
              <a:t>Bacci</a:t>
            </a:r>
            <a:r>
              <a:rPr lang="en-US" dirty="0"/>
              <a:t> Alberto Luigi  </a:t>
            </a:r>
            <a:r>
              <a:rPr lang="en-US" dirty="0" err="1"/>
              <a:t>Ricercatore</a:t>
            </a:r>
            <a:r>
              <a:rPr lang="en-US" dirty="0"/>
              <a:t> </a:t>
            </a:r>
          </a:p>
          <a:p>
            <a:r>
              <a:rPr lang="en-US" dirty="0"/>
              <a:t>Rossi Andrea Renato </a:t>
            </a:r>
            <a:r>
              <a:rPr lang="en-US" dirty="0" err="1"/>
              <a:t>Ricercatore</a:t>
            </a:r>
            <a:r>
              <a:rPr lang="en-US" dirty="0"/>
              <a:t> </a:t>
            </a:r>
          </a:p>
          <a:p>
            <a:r>
              <a:rPr lang="en-US" dirty="0"/>
              <a:t>Monaco Laura Silvia </a:t>
            </a:r>
            <a:r>
              <a:rPr lang="en-US" dirty="0" err="1"/>
              <a:t>Tecnologo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 smtClean="0"/>
              <a:t>Rebatto</a:t>
            </a:r>
            <a:r>
              <a:rPr lang="en-US" dirty="0" smtClean="0"/>
              <a:t> </a:t>
            </a:r>
            <a:r>
              <a:rPr lang="en-US" dirty="0" err="1"/>
              <a:t>Davide</a:t>
            </a:r>
            <a:r>
              <a:rPr lang="en-US" dirty="0"/>
              <a:t> </a:t>
            </a:r>
            <a:r>
              <a:rPr lang="en-US" dirty="0" err="1" smtClean="0"/>
              <a:t>Tecnologo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Nives</a:t>
            </a:r>
            <a:r>
              <a:rPr lang="en-US" dirty="0" smtClean="0"/>
              <a:t> </a:t>
            </a:r>
            <a:r>
              <a:rPr lang="en-US" dirty="0" err="1" smtClean="0"/>
              <a:t>Blasi</a:t>
            </a:r>
            <a:r>
              <a:rPr lang="en-US" dirty="0" smtClean="0"/>
              <a:t> e’ in </a:t>
            </a:r>
            <a:r>
              <a:rPr lang="en-US" dirty="0" err="1" smtClean="0"/>
              <a:t>pensione</a:t>
            </a:r>
            <a:r>
              <a:rPr lang="en-US" dirty="0" smtClean="0"/>
              <a:t> dal 1 </a:t>
            </a:r>
            <a:r>
              <a:rPr lang="en-US" dirty="0" err="1" smtClean="0"/>
              <a:t>Novembre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smtClean="0"/>
              <a:t>Nicola </a:t>
            </a:r>
            <a:r>
              <a:rPr lang="en-US" dirty="0" err="1" smtClean="0"/>
              <a:t>Neri</a:t>
            </a:r>
            <a:r>
              <a:rPr lang="en-US" dirty="0" smtClean="0"/>
              <a:t> e’ </a:t>
            </a:r>
            <a:r>
              <a:rPr lang="en-US" dirty="0" err="1" smtClean="0"/>
              <a:t>diventato</a:t>
            </a:r>
            <a:r>
              <a:rPr lang="en-US" dirty="0" smtClean="0"/>
              <a:t> PA dal 1 </a:t>
            </a:r>
            <a:r>
              <a:rPr lang="en-US" dirty="0" err="1" smtClean="0"/>
              <a:t>Novembre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3970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endParaRPr lang="en-US" dirty="0">
              <a:solidFill>
                <a:schemeClr val="tx1"/>
              </a:solidFill>
              <a:sym typeface="Wingdings"/>
            </a:endParaRPr>
          </a:p>
          <a:p>
            <a:pPr marL="274320" lvl="1" indent="0">
              <a:buNone/>
            </a:pP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4 Dicembre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364029" y="0"/>
            <a:ext cx="7779970" cy="924747"/>
          </a:xfrm>
          <a:prstGeom prst="rect">
            <a:avLst/>
          </a:prstGeom>
          <a:solidFill>
            <a:schemeClr val="bg2">
              <a:lumMod val="20000"/>
              <a:lumOff val="80000"/>
              <a:alpha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Notizie Locali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46843" y="1269401"/>
            <a:ext cx="879715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 smtClean="0"/>
              <a:t>AR</a:t>
            </a:r>
          </a:p>
          <a:p>
            <a:endParaRPr lang="en-US" b="1" u="sng" dirty="0"/>
          </a:p>
          <a:p>
            <a:endParaRPr lang="en-US" dirty="0"/>
          </a:p>
          <a:p>
            <a:r>
              <a:rPr lang="en-US" dirty="0" err="1"/>
              <a:t>Bignami</a:t>
            </a:r>
            <a:r>
              <a:rPr lang="en-US" dirty="0"/>
              <a:t> Andrea dal 1° </a:t>
            </a:r>
            <a:r>
              <a:rPr lang="en-US" dirty="0" err="1"/>
              <a:t>ottobre</a:t>
            </a:r>
            <a:r>
              <a:rPr lang="en-US" dirty="0"/>
              <a:t> per 2 </a:t>
            </a:r>
            <a:r>
              <a:rPr lang="en-US" dirty="0" err="1"/>
              <a:t>anni</a:t>
            </a:r>
            <a:r>
              <a:rPr lang="en-US" dirty="0"/>
              <a:t>  </a:t>
            </a:r>
            <a:r>
              <a:rPr lang="en-US" dirty="0" smtClean="0"/>
              <a:t>ESS </a:t>
            </a:r>
            <a:endParaRPr lang="en-US" dirty="0"/>
          </a:p>
          <a:p>
            <a:r>
              <a:rPr lang="en-US" dirty="0" err="1"/>
              <a:t>D'Ambros</a:t>
            </a:r>
            <a:r>
              <a:rPr lang="en-US" dirty="0"/>
              <a:t> </a:t>
            </a:r>
            <a:r>
              <a:rPr lang="en-US" dirty="0" err="1"/>
              <a:t>Alessio</a:t>
            </a:r>
            <a:r>
              <a:rPr lang="en-US" dirty="0"/>
              <a:t> dal 3 </a:t>
            </a:r>
            <a:r>
              <a:rPr lang="en-US" dirty="0" err="1"/>
              <a:t>ottobre</a:t>
            </a:r>
            <a:r>
              <a:rPr lang="en-US" dirty="0"/>
              <a:t> per 2 </a:t>
            </a:r>
            <a:r>
              <a:rPr lang="en-US" dirty="0" err="1"/>
              <a:t>anni</a:t>
            </a:r>
            <a:r>
              <a:rPr lang="en-US" dirty="0"/>
              <a:t> </a:t>
            </a:r>
            <a:r>
              <a:rPr lang="en-US" dirty="0" smtClean="0"/>
              <a:t>ESS 1</a:t>
            </a:r>
            <a:endParaRPr lang="en-US" dirty="0"/>
          </a:p>
          <a:p>
            <a:r>
              <a:rPr lang="en-US" dirty="0" err="1"/>
              <a:t>Frontini</a:t>
            </a:r>
            <a:r>
              <a:rPr lang="en-US" dirty="0"/>
              <a:t> Luca dal 3 </a:t>
            </a:r>
            <a:r>
              <a:rPr lang="en-US" dirty="0" err="1"/>
              <a:t>ottobre</a:t>
            </a:r>
            <a:r>
              <a:rPr lang="en-US" dirty="0"/>
              <a:t> per 2 </a:t>
            </a:r>
            <a:r>
              <a:rPr lang="en-US" dirty="0" err="1"/>
              <a:t>anni</a:t>
            </a:r>
            <a:r>
              <a:rPr lang="en-US" dirty="0"/>
              <a:t> </a:t>
            </a:r>
            <a:r>
              <a:rPr lang="en-US" dirty="0" smtClean="0"/>
              <a:t>TIMESPOT</a:t>
            </a:r>
            <a:endParaRPr lang="en-US" dirty="0"/>
          </a:p>
          <a:p>
            <a:r>
              <a:rPr lang="en-US" dirty="0"/>
              <a:t>Rana Narayan dal 4 </a:t>
            </a:r>
            <a:r>
              <a:rPr lang="en-US" dirty="0" err="1"/>
              <a:t>ottobre</a:t>
            </a:r>
            <a:r>
              <a:rPr lang="en-US" dirty="0"/>
              <a:t> per </a:t>
            </a:r>
            <a:r>
              <a:rPr lang="en-US" dirty="0" smtClean="0"/>
              <a:t>1+1 </a:t>
            </a:r>
            <a:r>
              <a:rPr lang="en-US" dirty="0"/>
              <a:t>anno </a:t>
            </a:r>
            <a:r>
              <a:rPr lang="en-US" dirty="0" smtClean="0"/>
              <a:t>AR </a:t>
            </a:r>
            <a:r>
              <a:rPr lang="en-US" dirty="0" err="1" smtClean="0"/>
              <a:t>Teorico</a:t>
            </a:r>
            <a:endParaRPr lang="en-US" dirty="0"/>
          </a:p>
          <a:p>
            <a:r>
              <a:rPr lang="en-US" dirty="0" err="1"/>
              <a:t>Aiola</a:t>
            </a:r>
            <a:r>
              <a:rPr lang="en-US" dirty="0"/>
              <a:t> Salvatore dal 2 </a:t>
            </a:r>
            <a:r>
              <a:rPr lang="en-US" dirty="0" err="1"/>
              <a:t>novembre</a:t>
            </a:r>
            <a:r>
              <a:rPr lang="en-US" dirty="0"/>
              <a:t> per 2 </a:t>
            </a:r>
            <a:r>
              <a:rPr lang="en-US" dirty="0" err="1"/>
              <a:t>anni</a:t>
            </a:r>
            <a:r>
              <a:rPr lang="en-US" dirty="0"/>
              <a:t> </a:t>
            </a:r>
            <a:r>
              <a:rPr lang="en-US" dirty="0" smtClean="0"/>
              <a:t>SELDOM</a:t>
            </a:r>
            <a:endParaRPr lang="en-US" dirty="0"/>
          </a:p>
          <a:p>
            <a:r>
              <a:rPr lang="en-US" dirty="0"/>
              <a:t>Fu </a:t>
            </a:r>
            <a:r>
              <a:rPr lang="en-US" dirty="0" err="1"/>
              <a:t>Jinlin</a:t>
            </a:r>
            <a:r>
              <a:rPr lang="en-US" dirty="0"/>
              <a:t> dal 1° </a:t>
            </a:r>
            <a:r>
              <a:rPr lang="en-US" dirty="0" err="1"/>
              <a:t>novembre</a:t>
            </a:r>
            <a:r>
              <a:rPr lang="en-US" dirty="0"/>
              <a:t> per 5 </a:t>
            </a:r>
            <a:r>
              <a:rPr lang="en-US" dirty="0" err="1"/>
              <a:t>mesi</a:t>
            </a:r>
            <a:r>
              <a:rPr lang="en-US" dirty="0"/>
              <a:t> </a:t>
            </a:r>
            <a:r>
              <a:rPr lang="en-US" dirty="0" err="1"/>
              <a:t>Neri</a:t>
            </a:r>
            <a:r>
              <a:rPr lang="en-US" dirty="0"/>
              <a:t> SELDOM </a:t>
            </a:r>
          </a:p>
          <a:p>
            <a:r>
              <a:rPr lang="en-US" dirty="0" smtClean="0"/>
              <a:t>De </a:t>
            </a:r>
            <a:r>
              <a:rPr lang="en-US" dirty="0"/>
              <a:t>Benedetti dal 1° </a:t>
            </a:r>
            <a:r>
              <a:rPr lang="en-US" dirty="0" err="1"/>
              <a:t>ottobre</a:t>
            </a:r>
            <a:r>
              <a:rPr lang="en-US" dirty="0"/>
              <a:t> per 1 anno </a:t>
            </a:r>
            <a:r>
              <a:rPr lang="en-US" dirty="0" err="1"/>
              <a:t>Neri</a:t>
            </a:r>
            <a:r>
              <a:rPr lang="en-US" dirty="0"/>
              <a:t> </a:t>
            </a:r>
            <a:r>
              <a:rPr lang="en-US" dirty="0" smtClean="0"/>
              <a:t>SELDOM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b="1" u="sng" dirty="0" err="1"/>
              <a:t>Borse</a:t>
            </a:r>
            <a:r>
              <a:rPr lang="en-US" b="1" u="sng" dirty="0"/>
              <a:t> di studio</a:t>
            </a:r>
            <a:endParaRPr lang="en-US" dirty="0"/>
          </a:p>
          <a:p>
            <a:r>
              <a:rPr lang="en-US" dirty="0" err="1"/>
              <a:t>Iskra</a:t>
            </a:r>
            <a:r>
              <a:rPr lang="en-US" dirty="0"/>
              <a:t> Lukasz dal 1° </a:t>
            </a:r>
            <a:r>
              <a:rPr lang="en-US" dirty="0" err="1"/>
              <a:t>ottobre</a:t>
            </a:r>
            <a:r>
              <a:rPr lang="en-US" dirty="0"/>
              <a:t> 2018 per </a:t>
            </a:r>
            <a:r>
              <a:rPr lang="en-US" dirty="0" smtClean="0"/>
              <a:t>1+1 </a:t>
            </a:r>
            <a:r>
              <a:rPr lang="en-US" dirty="0"/>
              <a:t>anno </a:t>
            </a:r>
            <a:r>
              <a:rPr lang="en-US" dirty="0" smtClean="0"/>
              <a:t>GAMMA – post doc </a:t>
            </a:r>
            <a:r>
              <a:rPr lang="en-US" dirty="0" err="1" smtClean="0"/>
              <a:t>stranieri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0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endParaRPr lang="en-US" dirty="0">
              <a:solidFill>
                <a:schemeClr val="tx1"/>
              </a:solidFill>
              <a:sym typeface="Wingdings"/>
            </a:endParaRPr>
          </a:p>
          <a:p>
            <a:pPr marL="274320" lvl="1" indent="0">
              <a:buNone/>
            </a:pP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4 Dicembre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364029" y="0"/>
            <a:ext cx="7779970" cy="924747"/>
          </a:xfrm>
          <a:prstGeom prst="rect">
            <a:avLst/>
          </a:prstGeom>
          <a:solidFill>
            <a:schemeClr val="bg2">
              <a:lumMod val="20000"/>
              <a:lumOff val="80000"/>
              <a:alpha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Notizie Locali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0717" y="1067673"/>
            <a:ext cx="892328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 err="1"/>
              <a:t>scadenze</a:t>
            </a:r>
            <a:r>
              <a:rPr lang="en-US" b="1" u="sng" dirty="0"/>
              <a:t> </a:t>
            </a:r>
            <a:r>
              <a:rPr lang="en-US" b="1" u="sng" dirty="0" err="1" smtClean="0"/>
              <a:t>cariche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elettive</a:t>
            </a:r>
            <a:r>
              <a:rPr lang="en-US" b="1" u="sng" dirty="0" smtClean="0"/>
              <a:t>:</a:t>
            </a:r>
          </a:p>
          <a:p>
            <a:endParaRPr lang="en-US" dirty="0"/>
          </a:p>
          <a:p>
            <a:r>
              <a:rPr lang="en-US" dirty="0" err="1"/>
              <a:t>rappresentante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sicurezza</a:t>
            </a:r>
            <a:r>
              <a:rPr lang="en-US" dirty="0"/>
              <a:t> </a:t>
            </a:r>
            <a:r>
              <a:rPr lang="en-US" dirty="0" smtClean="0"/>
              <a:t>12/01/2019</a:t>
            </a:r>
          </a:p>
          <a:p>
            <a:r>
              <a:rPr lang="en-US" dirty="0" smtClean="0"/>
              <a:t>Augusto Leone</a:t>
            </a:r>
          </a:p>
          <a:p>
            <a:endParaRPr lang="en-US" dirty="0"/>
          </a:p>
          <a:p>
            <a:r>
              <a:rPr lang="en-US" dirty="0" err="1"/>
              <a:t>rappresentante</a:t>
            </a:r>
            <a:r>
              <a:rPr lang="en-US" dirty="0"/>
              <a:t> </a:t>
            </a:r>
            <a:r>
              <a:rPr lang="en-US" dirty="0" err="1"/>
              <a:t>personale</a:t>
            </a:r>
            <a:r>
              <a:rPr lang="en-US" dirty="0"/>
              <a:t> </a:t>
            </a:r>
            <a:r>
              <a:rPr lang="en-US" dirty="0" err="1"/>
              <a:t>tta</a:t>
            </a:r>
            <a:r>
              <a:rPr lang="en-US" dirty="0"/>
              <a:t> </a:t>
            </a:r>
            <a:r>
              <a:rPr lang="en-US" dirty="0" err="1"/>
              <a:t>scadenza</a:t>
            </a:r>
            <a:r>
              <a:rPr lang="en-US" dirty="0"/>
              <a:t> 23/06/2019 (</a:t>
            </a:r>
            <a:r>
              <a:rPr lang="en-US" dirty="0" err="1"/>
              <a:t>viscione</a:t>
            </a:r>
            <a:r>
              <a:rPr lang="en-US" dirty="0"/>
              <a:t> 1° </a:t>
            </a:r>
            <a:r>
              <a:rPr lang="en-US" dirty="0" err="1"/>
              <a:t>mandato</a:t>
            </a:r>
            <a:r>
              <a:rPr lang="en-US" dirty="0"/>
              <a:t>)</a:t>
            </a:r>
          </a:p>
          <a:p>
            <a:r>
              <a:rPr lang="en-US" dirty="0" err="1"/>
              <a:t>coordinatore</a:t>
            </a:r>
            <a:r>
              <a:rPr lang="en-US" dirty="0"/>
              <a:t> </a:t>
            </a:r>
            <a:r>
              <a:rPr lang="en-US" dirty="0" err="1"/>
              <a:t>gruppo</a:t>
            </a:r>
            <a:r>
              <a:rPr lang="en-US" dirty="0"/>
              <a:t> 3 </a:t>
            </a:r>
            <a:r>
              <a:rPr lang="en-US" dirty="0" err="1"/>
              <a:t>scadenza</a:t>
            </a:r>
            <a:r>
              <a:rPr lang="en-US" dirty="0"/>
              <a:t> 23/06/2019 camera 2° </a:t>
            </a:r>
            <a:r>
              <a:rPr lang="en-US" dirty="0" err="1"/>
              <a:t>mandato</a:t>
            </a:r>
            <a:endParaRPr lang="en-US" dirty="0"/>
          </a:p>
          <a:p>
            <a:r>
              <a:rPr lang="en-US" dirty="0" err="1"/>
              <a:t>coordinatore</a:t>
            </a:r>
            <a:r>
              <a:rPr lang="en-US" dirty="0"/>
              <a:t> </a:t>
            </a:r>
            <a:r>
              <a:rPr lang="en-US" dirty="0" err="1"/>
              <a:t>gruppo</a:t>
            </a:r>
            <a:r>
              <a:rPr lang="en-US" dirty="0"/>
              <a:t> 5 </a:t>
            </a:r>
            <a:r>
              <a:rPr lang="en-US" dirty="0" err="1"/>
              <a:t>scadenza</a:t>
            </a:r>
            <a:r>
              <a:rPr lang="en-US" dirty="0"/>
              <a:t> 23/06/2019 </a:t>
            </a:r>
            <a:r>
              <a:rPr lang="en-US" dirty="0" err="1"/>
              <a:t>giove</a:t>
            </a:r>
            <a:r>
              <a:rPr lang="en-US" dirty="0"/>
              <a:t> 2° </a:t>
            </a:r>
            <a:r>
              <a:rPr lang="en-US" dirty="0" err="1" smtClean="0"/>
              <a:t>mandato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Propongo</a:t>
            </a:r>
            <a:r>
              <a:rPr lang="en-US" dirty="0" smtClean="0"/>
              <a:t> un election day per </a:t>
            </a:r>
            <a:r>
              <a:rPr lang="en-US" dirty="0" err="1" smtClean="0"/>
              <a:t>marzo</a:t>
            </a:r>
            <a:r>
              <a:rPr lang="en-US" dirty="0" smtClean="0"/>
              <a:t>, data da </a:t>
            </a:r>
            <a:r>
              <a:rPr lang="en-US" dirty="0" err="1" smtClean="0"/>
              <a:t>confermare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commissione</a:t>
            </a:r>
            <a:endParaRPr lang="en-US" dirty="0" smtClean="0"/>
          </a:p>
          <a:p>
            <a:r>
              <a:rPr lang="en-US" dirty="0" smtClean="0"/>
              <a:t>Dario </a:t>
            </a:r>
            <a:r>
              <a:rPr lang="en-US" dirty="0" err="1" smtClean="0"/>
              <a:t>Giove</a:t>
            </a:r>
            <a:endParaRPr lang="en-US" dirty="0" smtClean="0"/>
          </a:p>
          <a:p>
            <a:r>
              <a:rPr lang="en-US" dirty="0" smtClean="0"/>
              <a:t>Franco Camera</a:t>
            </a:r>
          </a:p>
          <a:p>
            <a:r>
              <a:rPr lang="en-US" dirty="0" smtClean="0"/>
              <a:t>Anna Sala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87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663" y="0"/>
            <a:ext cx="7780337" cy="925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Notizie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dirty="0" err="1" smtClean="0">
                <a:ea typeface="+mj-ea"/>
                <a:cs typeface="+mj-cs"/>
              </a:rPr>
              <a:t>Locali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60036"/>
            <a:ext cx="9144000" cy="5933253"/>
          </a:xfrm>
        </p:spPr>
        <p:txBody>
          <a:bodyPr rtlCol="0">
            <a:normAutofit lnSpcReduction="10000"/>
          </a:bodyPr>
          <a:lstStyle/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 err="1" smtClean="0"/>
              <a:t>Buoni</a:t>
            </a:r>
            <a:r>
              <a:rPr lang="en-US" dirty="0" smtClean="0"/>
              <a:t> Pasto </a:t>
            </a:r>
            <a:r>
              <a:rPr lang="en-US" dirty="0" smtClean="0"/>
              <a:t>–</a:t>
            </a:r>
          </a:p>
          <a:p>
            <a:pPr>
              <a:defRPr/>
            </a:pPr>
            <a:r>
              <a:rPr lang="en-US" dirty="0" err="1" smtClean="0"/>
              <a:t>Esaurito</a:t>
            </a:r>
            <a:r>
              <a:rPr lang="en-US" dirty="0" smtClean="0"/>
              <a:t> </a:t>
            </a:r>
            <a:r>
              <a:rPr lang="en-US" dirty="0" err="1" smtClean="0"/>
              <a:t>convenzione</a:t>
            </a:r>
            <a:r>
              <a:rPr lang="en-US" dirty="0" smtClean="0"/>
              <a:t> con </a:t>
            </a:r>
            <a:r>
              <a:rPr lang="en-US" dirty="0" err="1" smtClean="0"/>
              <a:t>ristoservice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Aperta</a:t>
            </a:r>
            <a:r>
              <a:rPr lang="en-US" dirty="0" smtClean="0"/>
              <a:t> per 4 </a:t>
            </a:r>
            <a:r>
              <a:rPr lang="en-US" dirty="0" err="1" smtClean="0"/>
              <a:t>mesi</a:t>
            </a:r>
            <a:r>
              <a:rPr lang="en-US" dirty="0" smtClean="0"/>
              <a:t> </a:t>
            </a:r>
            <a:r>
              <a:rPr lang="en-US" dirty="0" err="1" smtClean="0"/>
              <a:t>convenzione</a:t>
            </a:r>
            <a:r>
              <a:rPr lang="en-US" dirty="0" smtClean="0"/>
              <a:t> con EDENRED-ticket restaurant </a:t>
            </a:r>
            <a:r>
              <a:rPr lang="en-US" dirty="0" err="1" smtClean="0"/>
              <a:t>cartaceo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Per </a:t>
            </a:r>
            <a:r>
              <a:rPr lang="en-US" dirty="0" err="1" smtClean="0"/>
              <a:t>gannaio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attende</a:t>
            </a:r>
            <a:r>
              <a:rPr lang="en-US" dirty="0" smtClean="0"/>
              <a:t> </a:t>
            </a:r>
            <a:r>
              <a:rPr lang="en-US" dirty="0" err="1" smtClean="0"/>
              <a:t>nuova</a:t>
            </a:r>
            <a:r>
              <a:rPr lang="en-US" dirty="0" smtClean="0"/>
              <a:t> </a:t>
            </a:r>
            <a:r>
              <a:rPr lang="en-US" dirty="0" err="1" smtClean="0"/>
              <a:t>gara</a:t>
            </a:r>
            <a:r>
              <a:rPr lang="en-US" dirty="0" smtClean="0"/>
              <a:t> </a:t>
            </a:r>
            <a:r>
              <a:rPr lang="en-US" dirty="0" err="1" smtClean="0"/>
              <a:t>consip</a:t>
            </a:r>
            <a:r>
              <a:rPr lang="en-US" dirty="0" smtClean="0"/>
              <a:t> </a:t>
            </a:r>
            <a:r>
              <a:rPr lang="en-US" dirty="0" err="1" smtClean="0"/>
              <a:t>nazionale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I </a:t>
            </a:r>
            <a:r>
              <a:rPr lang="en-US" dirty="0" err="1" smtClean="0"/>
              <a:t>buoni</a:t>
            </a:r>
            <a:r>
              <a:rPr lang="en-US" dirty="0" smtClean="0"/>
              <a:t> qui ticket da </a:t>
            </a:r>
            <a:r>
              <a:rPr lang="en-US" dirty="0" err="1" smtClean="0"/>
              <a:t>sostituire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in </a:t>
            </a:r>
            <a:r>
              <a:rPr lang="en-US" dirty="0" err="1" smtClean="0"/>
              <a:t>ordine</a:t>
            </a: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err="1" smtClean="0"/>
              <a:t>Trasferimento</a:t>
            </a:r>
            <a:r>
              <a:rPr lang="en-US" dirty="0" smtClean="0"/>
              <a:t> Centro </a:t>
            </a:r>
            <a:r>
              <a:rPr lang="en-US" dirty="0" err="1" smtClean="0"/>
              <a:t>Calcolo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Dopo</a:t>
            </a:r>
            <a:r>
              <a:rPr lang="en-US" dirty="0" smtClean="0"/>
              <a:t> </a:t>
            </a:r>
            <a:r>
              <a:rPr lang="en-US" dirty="0" err="1" smtClean="0"/>
              <a:t>svariati</a:t>
            </a:r>
            <a:r>
              <a:rPr lang="en-US" dirty="0" smtClean="0"/>
              <a:t> </a:t>
            </a:r>
            <a:r>
              <a:rPr lang="en-US" dirty="0" err="1" smtClean="0"/>
              <a:t>intoppi</a:t>
            </a:r>
            <a:r>
              <a:rPr lang="en-US" dirty="0" smtClean="0"/>
              <a:t> e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fatto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montacarichi</a:t>
            </a:r>
            <a:r>
              <a:rPr lang="en-US" dirty="0" smtClean="0"/>
              <a:t> non </a:t>
            </a:r>
            <a:r>
              <a:rPr lang="en-US" dirty="0" err="1" smtClean="0"/>
              <a:t>funziona</a:t>
            </a:r>
            <a:r>
              <a:rPr lang="en-US" dirty="0" smtClean="0"/>
              <a:t>,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Sta</a:t>
            </a:r>
            <a:r>
              <a:rPr lang="en-US" dirty="0" smtClean="0"/>
              <a:t> </a:t>
            </a:r>
            <a:r>
              <a:rPr lang="en-US" dirty="0" err="1" smtClean="0"/>
              <a:t>procedendo</a:t>
            </a:r>
            <a:r>
              <a:rPr lang="en-US" dirty="0" smtClean="0"/>
              <a:t> con </a:t>
            </a:r>
            <a:r>
              <a:rPr lang="en-US" dirty="0" err="1" smtClean="0"/>
              <a:t>grande</a:t>
            </a:r>
            <a:r>
              <a:rPr lang="en-US" dirty="0" smtClean="0"/>
              <a:t> </a:t>
            </a:r>
            <a:r>
              <a:rPr lang="en-US" dirty="0" err="1" smtClean="0"/>
              <a:t>dispendio</a:t>
            </a:r>
            <a:r>
              <a:rPr lang="en-US" dirty="0" smtClean="0"/>
              <a:t> di </a:t>
            </a:r>
            <a:r>
              <a:rPr lang="en-US" dirty="0" err="1" smtClean="0"/>
              <a:t>energie</a:t>
            </a:r>
            <a:r>
              <a:rPr lang="en-US" dirty="0" smtClean="0"/>
              <a:t>. </a:t>
            </a:r>
            <a:r>
              <a:rPr lang="en-US" dirty="0" err="1" smtClean="0"/>
              <a:t>Tutti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cluster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adesso</a:t>
            </a:r>
            <a:r>
              <a:rPr lang="en-US" dirty="0" smtClean="0"/>
              <a:t> </a:t>
            </a:r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nuova</a:t>
            </a:r>
            <a:r>
              <a:rPr lang="en-US" dirty="0" smtClean="0"/>
              <a:t> </a:t>
            </a:r>
            <a:r>
              <a:rPr lang="en-US" dirty="0" err="1" smtClean="0"/>
              <a:t>sala</a:t>
            </a:r>
            <a:r>
              <a:rPr lang="en-US" dirty="0" smtClean="0"/>
              <a:t> </a:t>
            </a:r>
            <a:r>
              <a:rPr lang="en-US" dirty="0" err="1" smtClean="0"/>
              <a:t>calcolo</a:t>
            </a:r>
            <a:r>
              <a:rPr lang="en-US" dirty="0" smtClean="0"/>
              <a:t>.</a:t>
            </a:r>
          </a:p>
          <a:p>
            <a:pPr>
              <a:defRPr/>
            </a:pPr>
            <a:r>
              <a:rPr lang="en-US" dirty="0" smtClean="0"/>
              <a:t>Dara’ </a:t>
            </a:r>
            <a:r>
              <a:rPr lang="en-US" dirty="0" err="1" smtClean="0"/>
              <a:t>il</a:t>
            </a:r>
            <a:r>
              <a:rPr lang="en-US" dirty="0" smtClean="0"/>
              <a:t> via a </a:t>
            </a:r>
            <a:r>
              <a:rPr lang="en-US" dirty="0" err="1" smtClean="0"/>
              <a:t>una</a:t>
            </a:r>
            <a:r>
              <a:rPr lang="en-US" dirty="0" smtClean="0"/>
              <a:t> sequela di </a:t>
            </a:r>
            <a:r>
              <a:rPr lang="en-US" dirty="0" err="1" smtClean="0"/>
              <a:t>spostamenti</a:t>
            </a: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274320" lvl="1" indent="0">
              <a:buNone/>
            </a:pPr>
            <a:r>
              <a:rPr lang="en-US" dirty="0" err="1"/>
              <a:t>C</a:t>
            </a:r>
            <a:r>
              <a:rPr lang="en-US" dirty="0" err="1" smtClean="0"/>
              <a:t>hiusura</a:t>
            </a:r>
            <a:r>
              <a:rPr lang="en-US" dirty="0" smtClean="0"/>
              <a:t> </a:t>
            </a:r>
            <a:r>
              <a:rPr lang="en-US" dirty="0" err="1" smtClean="0"/>
              <a:t>invernale</a:t>
            </a:r>
            <a:r>
              <a:rPr lang="en-US" dirty="0" smtClean="0"/>
              <a:t> </a:t>
            </a:r>
          </a:p>
          <a:p>
            <a:pPr marL="274320" lvl="1" indent="0">
              <a:buNone/>
            </a:pPr>
            <a:r>
              <a:rPr lang="en-US" dirty="0" err="1" smtClean="0"/>
              <a:t>servizio</a:t>
            </a:r>
            <a:r>
              <a:rPr lang="en-US" dirty="0" smtClean="0"/>
              <a:t> </a:t>
            </a:r>
            <a:r>
              <a:rPr lang="en-US" dirty="0" err="1" smtClean="0"/>
              <a:t>amministrazione</a:t>
            </a:r>
            <a:r>
              <a:rPr lang="en-US" dirty="0" smtClean="0"/>
              <a:t>   24 e 31 </a:t>
            </a:r>
            <a:r>
              <a:rPr lang="en-US" dirty="0" err="1" smtClean="0"/>
              <a:t>dicembre</a:t>
            </a:r>
            <a:r>
              <a:rPr lang="en-US" dirty="0" smtClean="0"/>
              <a:t> , 2 </a:t>
            </a:r>
            <a:r>
              <a:rPr lang="en-US" dirty="0" err="1" smtClean="0"/>
              <a:t>gennaio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 err="1"/>
              <a:t>s</a:t>
            </a:r>
            <a:r>
              <a:rPr lang="en-US" dirty="0" err="1" smtClean="0"/>
              <a:t>ervizio</a:t>
            </a:r>
            <a:r>
              <a:rPr lang="en-US" dirty="0" smtClean="0"/>
              <a:t> </a:t>
            </a:r>
            <a:r>
              <a:rPr lang="en-US" dirty="0" err="1" smtClean="0"/>
              <a:t>direzione</a:t>
            </a:r>
            <a:r>
              <a:rPr lang="en-US" dirty="0" smtClean="0"/>
              <a:t>  dal 24 </a:t>
            </a:r>
            <a:r>
              <a:rPr lang="en-US" dirty="0" err="1" smtClean="0"/>
              <a:t>dicembre</a:t>
            </a:r>
            <a:r>
              <a:rPr lang="en-US" dirty="0" smtClean="0"/>
              <a:t> al 4 </a:t>
            </a:r>
            <a:r>
              <a:rPr lang="en-US" dirty="0" err="1" smtClean="0"/>
              <a:t>gennaio</a:t>
            </a:r>
            <a:endParaRPr lang="en-US" dirty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/>
              <a:t>Martedi' 4 Dicembre 2018</a:t>
            </a:r>
            <a:endParaRPr lang="en-US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F78EE7-C8B6-324D-88C1-0447B0453F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  <p:sp>
        <p:nvSpPr>
          <p:cNvPr id="4" name="AutoShape 2" descr="isultati immagini per mazzo fiori"/>
          <p:cNvSpPr>
            <a:spLocks noChangeAspect="1" noChangeArrowheads="1"/>
          </p:cNvSpPr>
          <p:nvPr/>
        </p:nvSpPr>
        <p:spPr bwMode="auto">
          <a:xfrm>
            <a:off x="0" y="0"/>
            <a:ext cx="828675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sultati immagini per mazzo fiori"/>
          <p:cNvSpPr>
            <a:spLocks noChangeAspect="1" noChangeArrowheads="1"/>
          </p:cNvSpPr>
          <p:nvPr/>
        </p:nvSpPr>
        <p:spPr bwMode="auto">
          <a:xfrm>
            <a:off x="152400" y="152400"/>
            <a:ext cx="828675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ata:image/jpeg;base64,/9j/4AAQSkZJRgABAQAAAQABAAD/2wCEAAkGBwgHBgkIBwgKCgkLDRYPDQwMDRsUFRAWIB0iIiAdHx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1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endParaRPr lang="en-US" dirty="0">
              <a:solidFill>
                <a:schemeClr val="tx1"/>
              </a:solidFill>
              <a:sym typeface="Wingdings"/>
            </a:endParaRPr>
          </a:p>
          <a:p>
            <a:pPr marL="274320" lvl="1" indent="0">
              <a:buNone/>
            </a:pP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4 Dicembre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364029" y="0"/>
            <a:ext cx="7779970" cy="924747"/>
          </a:xfrm>
          <a:prstGeom prst="rect">
            <a:avLst/>
          </a:prstGeom>
          <a:solidFill>
            <a:schemeClr val="bg2">
              <a:lumMod val="20000"/>
              <a:lumOff val="80000"/>
              <a:alpha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Notizie Locali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78372" y="1135117"/>
            <a:ext cx="824536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Novita’ </a:t>
            </a:r>
            <a:r>
              <a:rPr lang="en-US" dirty="0" err="1" smtClean="0"/>
              <a:t>su</a:t>
            </a:r>
            <a:r>
              <a:rPr lang="en-US" dirty="0" smtClean="0"/>
              <a:t> campus expo</a:t>
            </a:r>
          </a:p>
          <a:p>
            <a:endParaRPr lang="en-US" dirty="0"/>
          </a:p>
          <a:p>
            <a:r>
              <a:rPr lang="en-US" dirty="0" err="1" smtClean="0"/>
              <a:t>Incontro</a:t>
            </a:r>
            <a:r>
              <a:rPr lang="en-US" dirty="0" smtClean="0"/>
              <a:t> </a:t>
            </a:r>
            <a:r>
              <a:rPr lang="en-US" dirty="0" err="1" smtClean="0"/>
              <a:t>Rettore</a:t>
            </a:r>
            <a:r>
              <a:rPr lang="en-US" dirty="0" smtClean="0"/>
              <a:t> </a:t>
            </a:r>
            <a:r>
              <a:rPr lang="en-US" dirty="0" err="1" smtClean="0"/>
              <a:t>Unimi</a:t>
            </a:r>
            <a:r>
              <a:rPr lang="en-US" dirty="0" smtClean="0"/>
              <a:t> Elio </a:t>
            </a:r>
            <a:r>
              <a:rPr lang="en-US" dirty="0" err="1" smtClean="0"/>
              <a:t>Franzini</a:t>
            </a:r>
            <a:r>
              <a:rPr lang="en-US" dirty="0" smtClean="0"/>
              <a:t> con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personale</a:t>
            </a:r>
            <a:r>
              <a:rPr lang="en-US" dirty="0" smtClean="0"/>
              <a:t> </a:t>
            </a:r>
            <a:r>
              <a:rPr lang="en-US" dirty="0" err="1" smtClean="0"/>
              <a:t>Dipartimento</a:t>
            </a:r>
            <a:r>
              <a:rPr lang="en-US" dirty="0" smtClean="0"/>
              <a:t> 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rappresentanti</a:t>
            </a:r>
            <a:r>
              <a:rPr lang="en-US" dirty="0" smtClean="0"/>
              <a:t> INFN</a:t>
            </a:r>
          </a:p>
          <a:p>
            <a:endParaRPr lang="en-US" dirty="0"/>
          </a:p>
          <a:p>
            <a:r>
              <a:rPr lang="en-US" dirty="0" err="1" smtClean="0"/>
              <a:t>Entro</a:t>
            </a:r>
            <a:r>
              <a:rPr lang="en-US" dirty="0" smtClean="0"/>
              <a:t> 6 </a:t>
            </a:r>
            <a:r>
              <a:rPr lang="en-US" dirty="0" err="1" smtClean="0"/>
              <a:t>mesi</a:t>
            </a:r>
            <a:r>
              <a:rPr lang="en-US" dirty="0" smtClean="0"/>
              <a:t> </a:t>
            </a:r>
            <a:r>
              <a:rPr lang="en-US" dirty="0" err="1" smtClean="0"/>
              <a:t>completare</a:t>
            </a:r>
            <a:r>
              <a:rPr lang="en-US" dirty="0" smtClean="0"/>
              <a:t> le </a:t>
            </a:r>
            <a:r>
              <a:rPr lang="en-US" dirty="0" err="1" smtClean="0"/>
              <a:t>specifiche</a:t>
            </a:r>
            <a:r>
              <a:rPr lang="en-US" dirty="0" smtClean="0"/>
              <a:t> di </a:t>
            </a:r>
            <a:r>
              <a:rPr lang="en-US" dirty="0" err="1" smtClean="0"/>
              <a:t>progetto</a:t>
            </a:r>
            <a:r>
              <a:rPr lang="en-US" dirty="0" smtClean="0"/>
              <a:t> e </a:t>
            </a:r>
            <a:r>
              <a:rPr lang="en-US" dirty="0" err="1" smtClean="0"/>
              <a:t>aprire</a:t>
            </a:r>
            <a:r>
              <a:rPr lang="en-US" dirty="0" smtClean="0"/>
              <a:t> </a:t>
            </a:r>
            <a:r>
              <a:rPr lang="en-US" dirty="0" err="1" smtClean="0"/>
              <a:t>bando</a:t>
            </a:r>
            <a:r>
              <a:rPr lang="en-US" dirty="0" smtClean="0"/>
              <a:t> per </a:t>
            </a:r>
            <a:r>
              <a:rPr lang="en-US" dirty="0" err="1" smtClean="0"/>
              <a:t>progetto</a:t>
            </a:r>
            <a:r>
              <a:rPr lang="en-US" dirty="0" smtClean="0"/>
              <a:t> </a:t>
            </a:r>
            <a:r>
              <a:rPr lang="en-US" dirty="0" err="1" smtClean="0"/>
              <a:t>esecutivo</a:t>
            </a:r>
            <a:endParaRPr lang="en-US" dirty="0" smtClean="0"/>
          </a:p>
          <a:p>
            <a:r>
              <a:rPr lang="en-US" dirty="0" smtClean="0"/>
              <a:t>Un </a:t>
            </a:r>
            <a:r>
              <a:rPr lang="en-US" dirty="0" err="1" smtClean="0"/>
              <a:t>altro</a:t>
            </a:r>
            <a:r>
              <a:rPr lang="en-US" dirty="0" smtClean="0"/>
              <a:t> anno per </a:t>
            </a:r>
            <a:r>
              <a:rPr lang="en-US" dirty="0" err="1" smtClean="0"/>
              <a:t>avere</a:t>
            </a:r>
            <a:r>
              <a:rPr lang="en-US" dirty="0" smtClean="0"/>
              <a:t> </a:t>
            </a:r>
            <a:r>
              <a:rPr lang="en-US" dirty="0" err="1" smtClean="0"/>
              <a:t>progetto</a:t>
            </a:r>
            <a:r>
              <a:rPr lang="en-US" dirty="0" smtClean="0"/>
              <a:t> </a:t>
            </a:r>
            <a:r>
              <a:rPr lang="en-US" dirty="0" err="1" smtClean="0"/>
              <a:t>esecutivo</a:t>
            </a:r>
            <a:endParaRPr lang="en-US" dirty="0" smtClean="0"/>
          </a:p>
          <a:p>
            <a:r>
              <a:rPr lang="en-US" dirty="0" err="1" smtClean="0"/>
              <a:t>Chiede</a:t>
            </a:r>
            <a:r>
              <a:rPr lang="en-US" dirty="0" smtClean="0"/>
              <a:t> di </a:t>
            </a:r>
            <a:r>
              <a:rPr lang="en-US" dirty="0" err="1" smtClean="0"/>
              <a:t>definire</a:t>
            </a:r>
            <a:r>
              <a:rPr lang="en-US" dirty="0" smtClean="0"/>
              <a:t> </a:t>
            </a:r>
            <a:r>
              <a:rPr lang="en-US" dirty="0" err="1" smtClean="0"/>
              <a:t>meglio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progetto</a:t>
            </a:r>
            <a:r>
              <a:rPr lang="en-US" dirty="0" smtClean="0"/>
              <a:t> </a:t>
            </a:r>
            <a:r>
              <a:rPr lang="en-US" dirty="0" err="1" smtClean="0"/>
              <a:t>scientifico</a:t>
            </a:r>
            <a:r>
              <a:rPr lang="en-US" dirty="0" smtClean="0"/>
              <a:t> per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nuovo</a:t>
            </a:r>
            <a:r>
              <a:rPr lang="en-US" dirty="0" smtClean="0"/>
              <a:t> campus</a:t>
            </a:r>
          </a:p>
          <a:p>
            <a:endParaRPr lang="en-US" dirty="0"/>
          </a:p>
          <a:p>
            <a:r>
              <a:rPr lang="en-US" dirty="0" smtClean="0"/>
              <a:t>Le </a:t>
            </a:r>
            <a:r>
              <a:rPr lang="en-US" dirty="0" err="1" smtClean="0"/>
              <a:t>risorse</a:t>
            </a:r>
            <a:r>
              <a:rPr lang="en-US" dirty="0" smtClean="0"/>
              <a:t> per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trasferimento</a:t>
            </a:r>
            <a:r>
              <a:rPr lang="en-US" dirty="0" smtClean="0"/>
              <a:t> a EXPO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garantite</a:t>
            </a:r>
            <a:r>
              <a:rPr lang="en-US" dirty="0" smtClean="0"/>
              <a:t> </a:t>
            </a:r>
            <a:r>
              <a:rPr lang="en-US" dirty="0" err="1" smtClean="0"/>
              <a:t>nell</a:t>
            </a:r>
            <a:r>
              <a:rPr lang="en-US" dirty="0" smtClean="0"/>
              <a:t> </a:t>
            </a:r>
            <a:r>
              <a:rPr lang="en-US" dirty="0" err="1" smtClean="0"/>
              <a:t>hp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citta</a:t>
            </a:r>
            <a:r>
              <a:rPr lang="en-US" dirty="0" smtClean="0"/>
              <a:t>’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venga</a:t>
            </a:r>
            <a:r>
              <a:rPr lang="en-US" dirty="0" smtClean="0"/>
              <a:t> </a:t>
            </a:r>
            <a:r>
              <a:rPr lang="en-US" dirty="0" err="1" smtClean="0"/>
              <a:t>chiusa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err="1" smtClean="0"/>
              <a:t>Permanenza</a:t>
            </a:r>
            <a:r>
              <a:rPr lang="en-US" dirty="0" smtClean="0"/>
              <a:t> di un </a:t>
            </a:r>
            <a:r>
              <a:rPr lang="en-US" dirty="0" err="1" smtClean="0"/>
              <a:t>nucleo</a:t>
            </a:r>
            <a:r>
              <a:rPr lang="en-US" dirty="0" smtClean="0"/>
              <a:t> di </a:t>
            </a:r>
            <a:r>
              <a:rPr lang="en-US" dirty="0" err="1" smtClean="0"/>
              <a:t>dipartimenti</a:t>
            </a:r>
            <a:r>
              <a:rPr lang="en-US" dirty="0" smtClean="0"/>
              <a:t> a </a:t>
            </a:r>
            <a:r>
              <a:rPr lang="en-US" dirty="0" err="1" smtClean="0"/>
              <a:t>citta</a:t>
            </a:r>
            <a:r>
              <a:rPr lang="en-US" dirty="0" smtClean="0"/>
              <a:t>’ </a:t>
            </a:r>
            <a:r>
              <a:rPr lang="en-US" dirty="0" err="1" smtClean="0"/>
              <a:t>studi</a:t>
            </a:r>
            <a:r>
              <a:rPr lang="en-US" dirty="0" smtClean="0"/>
              <a:t> solo se ci </a:t>
            </a:r>
            <a:r>
              <a:rPr lang="en-US" dirty="0" err="1" smtClean="0"/>
              <a:t>sara</a:t>
            </a:r>
            <a:r>
              <a:rPr lang="en-US" dirty="0" smtClean="0"/>
              <a:t>’ un </a:t>
            </a:r>
            <a:r>
              <a:rPr lang="en-US" dirty="0" err="1" smtClean="0"/>
              <a:t>progetto</a:t>
            </a:r>
            <a:r>
              <a:rPr lang="en-US" dirty="0" smtClean="0"/>
              <a:t> </a:t>
            </a:r>
            <a:r>
              <a:rPr lang="en-US" dirty="0" err="1" smtClean="0"/>
              <a:t>scientifico</a:t>
            </a:r>
            <a:r>
              <a:rPr lang="en-US" dirty="0" smtClean="0"/>
              <a:t> e se ci </a:t>
            </a:r>
            <a:r>
              <a:rPr lang="en-US" dirty="0" err="1" smtClean="0"/>
              <a:t>saranno</a:t>
            </a:r>
            <a:r>
              <a:rPr lang="en-US" dirty="0" smtClean="0"/>
              <a:t> le </a:t>
            </a:r>
            <a:r>
              <a:rPr lang="en-US" dirty="0" err="1" smtClean="0"/>
              <a:t>risorse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76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 </a:t>
            </a:r>
            <a:r>
              <a:rPr lang="en-US" dirty="0" err="1" smtClean="0"/>
              <a:t>scorta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4 Dicembre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04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Direttori</a:t>
            </a:r>
            <a:r>
              <a:rPr lang="en-US" smtClean="0"/>
              <a:t>  Maggio </a:t>
            </a:r>
            <a:r>
              <a:rPr lang="en-US" dirty="0" smtClean="0"/>
              <a:t>2017 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927" y="1073330"/>
            <a:ext cx="8682797" cy="5462016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1400" dirty="0" smtClean="0">
                <a:sym typeface="Wingdings"/>
              </a:rPr>
              <a:t>De </a:t>
            </a:r>
            <a:r>
              <a:rPr lang="en-US" sz="1400" dirty="0" err="1" smtClean="0">
                <a:sym typeface="Wingdings"/>
              </a:rPr>
              <a:t>Nicolasegue</a:t>
            </a:r>
            <a:r>
              <a:rPr lang="en-US" sz="1400" dirty="0" smtClean="0">
                <a:sym typeface="Wingdings"/>
              </a:rPr>
              <a:t>)</a:t>
            </a:r>
          </a:p>
          <a:p>
            <a:r>
              <a:rPr lang="en-US" sz="1400" dirty="0"/>
              <a:t>Sotto 40 </a:t>
            </a:r>
            <a:r>
              <a:rPr lang="en-US" sz="1400" dirty="0" err="1"/>
              <a:t>keuro</a:t>
            </a:r>
            <a:r>
              <a:rPr lang="en-US" sz="1400" dirty="0"/>
              <a:t>:</a:t>
            </a:r>
          </a:p>
          <a:p>
            <a:r>
              <a:rPr lang="en-US" sz="1400" dirty="0" err="1"/>
              <a:t>si</a:t>
            </a:r>
            <a:r>
              <a:rPr lang="en-US" sz="1400" dirty="0"/>
              <a:t> </a:t>
            </a:r>
            <a:r>
              <a:rPr lang="en-US" sz="1400" dirty="0" err="1"/>
              <a:t>permette</a:t>
            </a:r>
            <a:r>
              <a:rPr lang="en-US" sz="1400" dirty="0"/>
              <a:t> </a:t>
            </a:r>
            <a:r>
              <a:rPr lang="en-US" sz="1400" dirty="0" err="1"/>
              <a:t>l’affidamento</a:t>
            </a:r>
            <a:r>
              <a:rPr lang="en-US" sz="1400" dirty="0"/>
              <a:t> </a:t>
            </a:r>
            <a:r>
              <a:rPr lang="en-US" sz="1400" dirty="0" err="1"/>
              <a:t>diretto</a:t>
            </a:r>
            <a:r>
              <a:rPr lang="en-US" sz="1400" dirty="0"/>
              <a:t> </a:t>
            </a:r>
            <a:r>
              <a:rPr lang="en-US" sz="1400" dirty="0" err="1"/>
              <a:t>anche</a:t>
            </a:r>
            <a:r>
              <a:rPr lang="en-US" sz="1400" dirty="0"/>
              <a:t> </a:t>
            </a:r>
            <a:r>
              <a:rPr lang="en-US" sz="1400" dirty="0" err="1"/>
              <a:t>senza</a:t>
            </a:r>
            <a:r>
              <a:rPr lang="en-US" sz="1400" dirty="0"/>
              <a:t> </a:t>
            </a:r>
            <a:r>
              <a:rPr lang="en-US" sz="1400" dirty="0" err="1"/>
              <a:t>previa</a:t>
            </a:r>
            <a:r>
              <a:rPr lang="en-US" sz="1400" dirty="0"/>
              <a:t> </a:t>
            </a:r>
            <a:r>
              <a:rPr lang="en-US" sz="1400" dirty="0" err="1"/>
              <a:t>consultazione</a:t>
            </a:r>
            <a:r>
              <a:rPr lang="en-US" sz="1400" dirty="0"/>
              <a:t> di 2 o </a:t>
            </a:r>
            <a:r>
              <a:rPr lang="en-US" sz="1400" dirty="0" err="1"/>
              <a:t>più</a:t>
            </a:r>
            <a:r>
              <a:rPr lang="en-US" sz="1400" dirty="0"/>
              <a:t> </a:t>
            </a:r>
            <a:r>
              <a:rPr lang="en-US" sz="1400" dirty="0" err="1"/>
              <a:t>ditte</a:t>
            </a:r>
            <a:r>
              <a:rPr lang="en-US" sz="1400" dirty="0"/>
              <a:t>, </a:t>
            </a:r>
            <a:r>
              <a:rPr lang="en-US" sz="1400" dirty="0" err="1"/>
              <a:t>purché</a:t>
            </a:r>
            <a:r>
              <a:rPr lang="en-US" sz="1400" dirty="0"/>
              <a:t> </a:t>
            </a:r>
            <a:r>
              <a:rPr lang="en-US" sz="1400" dirty="0" err="1" smtClean="0"/>
              <a:t>nel</a:t>
            </a:r>
            <a:r>
              <a:rPr lang="en-US" sz="1400" dirty="0"/>
              <a:t> </a:t>
            </a:r>
            <a:r>
              <a:rPr lang="en-US" sz="1400" dirty="0" err="1" smtClean="0"/>
              <a:t>rispetto</a:t>
            </a:r>
            <a:r>
              <a:rPr lang="en-US" sz="1400" dirty="0" smtClean="0"/>
              <a:t> </a:t>
            </a:r>
            <a:r>
              <a:rPr lang="en-US" sz="1400" dirty="0" err="1"/>
              <a:t>dei</a:t>
            </a:r>
            <a:r>
              <a:rPr lang="en-US" sz="1400" dirty="0"/>
              <a:t> </a:t>
            </a:r>
            <a:r>
              <a:rPr lang="en-US" sz="1400" dirty="0" err="1"/>
              <a:t>principi</a:t>
            </a:r>
            <a:r>
              <a:rPr lang="en-US" sz="1400" dirty="0"/>
              <a:t> </a:t>
            </a:r>
            <a:r>
              <a:rPr lang="en-US" sz="1400" dirty="0" err="1"/>
              <a:t>generali</a:t>
            </a:r>
            <a:r>
              <a:rPr lang="en-US" sz="1400" dirty="0"/>
              <a:t>, </a:t>
            </a:r>
            <a:r>
              <a:rPr lang="en-US" sz="1400" dirty="0" err="1"/>
              <a:t>della</a:t>
            </a:r>
            <a:r>
              <a:rPr lang="en-US" sz="1400" dirty="0"/>
              <a:t> </a:t>
            </a:r>
            <a:r>
              <a:rPr lang="en-US" sz="1400" dirty="0" err="1"/>
              <a:t>rotazione</a:t>
            </a:r>
            <a:r>
              <a:rPr lang="en-US" sz="1400" dirty="0"/>
              <a:t> e con </a:t>
            </a:r>
            <a:r>
              <a:rPr lang="en-US" sz="1400" dirty="0" err="1"/>
              <a:t>adeguata</a:t>
            </a:r>
            <a:r>
              <a:rPr lang="en-US" sz="1400" dirty="0"/>
              <a:t> </a:t>
            </a:r>
            <a:r>
              <a:rPr lang="en-US" sz="1400" dirty="0" err="1"/>
              <a:t>motivazione</a:t>
            </a:r>
            <a:r>
              <a:rPr lang="en-US" sz="1400" dirty="0"/>
              <a:t>;</a:t>
            </a:r>
          </a:p>
          <a:p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controlli</a:t>
            </a:r>
            <a:r>
              <a:rPr lang="en-US" sz="1400" dirty="0"/>
              <a:t> </a:t>
            </a:r>
            <a:r>
              <a:rPr lang="en-US" sz="1400" dirty="0" err="1"/>
              <a:t>saranno</a:t>
            </a:r>
            <a:r>
              <a:rPr lang="en-US" sz="1400" dirty="0"/>
              <a:t> solo </a:t>
            </a:r>
            <a:r>
              <a:rPr lang="en-US" sz="1400" dirty="0" err="1"/>
              <a:t>sull’aggiudicatario</a:t>
            </a:r>
            <a:r>
              <a:rPr lang="en-US" sz="1400" dirty="0"/>
              <a:t>;</a:t>
            </a:r>
          </a:p>
          <a:p>
            <a:r>
              <a:rPr lang="en-US" sz="1400" dirty="0" err="1"/>
              <a:t>è</a:t>
            </a:r>
            <a:r>
              <a:rPr lang="en-US" sz="1400" dirty="0"/>
              <a:t> </a:t>
            </a:r>
            <a:r>
              <a:rPr lang="en-US" sz="1400" dirty="0" err="1"/>
              <a:t>facoltativa</a:t>
            </a:r>
            <a:r>
              <a:rPr lang="en-US" sz="1400" dirty="0"/>
              <a:t> la </a:t>
            </a:r>
            <a:r>
              <a:rPr lang="en-US" sz="1400" dirty="0" err="1"/>
              <a:t>garanzia</a:t>
            </a:r>
            <a:r>
              <a:rPr lang="en-US" sz="1400" dirty="0"/>
              <a:t> </a:t>
            </a:r>
            <a:r>
              <a:rPr lang="en-US" sz="1400" dirty="0" err="1"/>
              <a:t>provvisoria</a:t>
            </a:r>
            <a:r>
              <a:rPr lang="en-US" sz="1400" dirty="0"/>
              <a:t>;</a:t>
            </a:r>
          </a:p>
          <a:p>
            <a:r>
              <a:rPr lang="en-US" sz="1400" dirty="0" err="1"/>
              <a:t>è</a:t>
            </a:r>
            <a:r>
              <a:rPr lang="en-US" sz="1400" dirty="0"/>
              <a:t> </a:t>
            </a:r>
            <a:r>
              <a:rPr lang="en-US" sz="1400" dirty="0" err="1"/>
              <a:t>stato</a:t>
            </a:r>
            <a:r>
              <a:rPr lang="en-US" sz="1400" dirty="0"/>
              <a:t> </a:t>
            </a:r>
            <a:r>
              <a:rPr lang="en-US" sz="1400" dirty="0" err="1"/>
              <a:t>eliminato</a:t>
            </a:r>
            <a:r>
              <a:rPr lang="en-US" sz="1400" dirty="0"/>
              <a:t> </a:t>
            </a:r>
            <a:r>
              <a:rPr lang="en-US" sz="1400" dirty="0" err="1"/>
              <a:t>l’obbligo</a:t>
            </a:r>
            <a:r>
              <a:rPr lang="en-US" sz="1400" dirty="0"/>
              <a:t> di </a:t>
            </a:r>
            <a:r>
              <a:rPr lang="en-US" sz="1400" dirty="0" err="1"/>
              <a:t>usare</a:t>
            </a:r>
            <a:r>
              <a:rPr lang="en-US" sz="1400" dirty="0"/>
              <a:t> </a:t>
            </a:r>
            <a:r>
              <a:rPr lang="en-US" sz="1400" dirty="0" err="1"/>
              <a:t>sempre</a:t>
            </a:r>
            <a:r>
              <a:rPr lang="en-US" sz="1400" dirty="0"/>
              <a:t> </a:t>
            </a:r>
            <a:r>
              <a:rPr lang="en-US" sz="1400" dirty="0" err="1"/>
              <a:t>l’offerta</a:t>
            </a:r>
            <a:r>
              <a:rPr lang="en-US" sz="1400" dirty="0"/>
              <a:t> </a:t>
            </a:r>
            <a:r>
              <a:rPr lang="en-US" sz="1400" dirty="0" err="1"/>
              <a:t>economicamente</a:t>
            </a:r>
            <a:r>
              <a:rPr lang="en-US" sz="1400" dirty="0"/>
              <a:t> </a:t>
            </a:r>
            <a:r>
              <a:rPr lang="en-US" sz="1400" dirty="0" err="1"/>
              <a:t>più</a:t>
            </a:r>
            <a:r>
              <a:rPr lang="en-US" sz="1400" dirty="0"/>
              <a:t> </a:t>
            </a:r>
            <a:r>
              <a:rPr lang="en-US" sz="1400" dirty="0" err="1"/>
              <a:t>vantaggiosa</a:t>
            </a:r>
            <a:r>
              <a:rPr lang="en-US" sz="1400" dirty="0"/>
              <a:t> (</a:t>
            </a:r>
            <a:r>
              <a:rPr lang="en-US" sz="1400" dirty="0" err="1"/>
              <a:t>si</a:t>
            </a:r>
            <a:r>
              <a:rPr lang="en-US" sz="1400" dirty="0"/>
              <a:t> </a:t>
            </a:r>
            <a:r>
              <a:rPr lang="en-US" sz="1400" dirty="0" err="1" smtClean="0"/>
              <a:t>può</a:t>
            </a:r>
            <a:r>
              <a:rPr lang="en-US" sz="1400" dirty="0"/>
              <a:t> </a:t>
            </a:r>
            <a:r>
              <a:rPr lang="en-US" sz="1400" dirty="0" err="1" smtClean="0"/>
              <a:t>aggiudicare</a:t>
            </a:r>
            <a:r>
              <a:rPr lang="en-US" sz="1400" dirty="0" smtClean="0"/>
              <a:t> </a:t>
            </a:r>
            <a:r>
              <a:rPr lang="en-US" sz="1400" dirty="0" err="1"/>
              <a:t>anche</a:t>
            </a:r>
            <a:r>
              <a:rPr lang="en-US" sz="1400" dirty="0"/>
              <a:t> al </a:t>
            </a:r>
            <a:r>
              <a:rPr lang="en-US" sz="1400" dirty="0" err="1"/>
              <a:t>prezzo</a:t>
            </a:r>
            <a:r>
              <a:rPr lang="en-US" sz="1400" dirty="0"/>
              <a:t> </a:t>
            </a:r>
            <a:r>
              <a:rPr lang="en-US" sz="1400" dirty="0" err="1"/>
              <a:t>più</a:t>
            </a:r>
            <a:r>
              <a:rPr lang="en-US" sz="1400" dirty="0"/>
              <a:t> basso)</a:t>
            </a:r>
            <a:r>
              <a:rPr lang="en-US" sz="1400" dirty="0" smtClean="0"/>
              <a:t>.</a:t>
            </a:r>
          </a:p>
          <a:p>
            <a:r>
              <a:rPr lang="en-US" sz="1400" dirty="0" smtClean="0">
                <a:sym typeface="Wingdings"/>
              </a:rPr>
              <a:t>Per </a:t>
            </a:r>
            <a:r>
              <a:rPr lang="en-US" sz="1400" dirty="0" err="1" smtClean="0">
                <a:sym typeface="Wingdings"/>
              </a:rPr>
              <a:t>questi</a:t>
            </a:r>
            <a:r>
              <a:rPr lang="en-US" sz="1400" dirty="0" smtClean="0">
                <a:sym typeface="Wingdings"/>
              </a:rPr>
              <a:t> </a:t>
            </a:r>
            <a:r>
              <a:rPr lang="en-US" sz="1400" dirty="0" err="1" smtClean="0">
                <a:sym typeface="Wingdings"/>
              </a:rPr>
              <a:t>acquisti</a:t>
            </a:r>
            <a:r>
              <a:rPr lang="en-US" sz="1400" dirty="0" smtClean="0">
                <a:sym typeface="Wingdings"/>
              </a:rPr>
              <a:t> </a:t>
            </a:r>
            <a:r>
              <a:rPr lang="en-US" sz="1400" dirty="0"/>
              <a:t>non serve la </a:t>
            </a:r>
            <a:r>
              <a:rPr lang="en-US" sz="1400" dirty="0" err="1"/>
              <a:t>qualificazione</a:t>
            </a:r>
            <a:r>
              <a:rPr lang="en-US" sz="1400" dirty="0"/>
              <a:t> come </a:t>
            </a:r>
            <a:r>
              <a:rPr lang="en-US" sz="1400" dirty="0" err="1"/>
              <a:t>stazione</a:t>
            </a:r>
            <a:r>
              <a:rPr lang="en-US" sz="1400" dirty="0"/>
              <a:t> </a:t>
            </a:r>
            <a:r>
              <a:rPr lang="en-US" sz="1400" dirty="0" err="1"/>
              <a:t>appaltante</a:t>
            </a:r>
            <a:r>
              <a:rPr lang="en-US" sz="1400" dirty="0" smtClean="0"/>
              <a:t>.</a:t>
            </a:r>
          </a:p>
          <a:p>
            <a:endParaRPr lang="en-US" sz="1400" dirty="0" smtClean="0"/>
          </a:p>
          <a:p>
            <a:r>
              <a:rPr lang="en-US" sz="1400" dirty="0"/>
              <a:t>Sulla base </a:t>
            </a:r>
            <a:r>
              <a:rPr lang="en-US" sz="1400" dirty="0" err="1"/>
              <a:t>delle</a:t>
            </a:r>
            <a:r>
              <a:rPr lang="en-US" sz="1400" dirty="0"/>
              <a:t> </a:t>
            </a:r>
            <a:r>
              <a:rPr lang="en-US" sz="1400" dirty="0" err="1"/>
              <a:t>nuove</a:t>
            </a:r>
            <a:r>
              <a:rPr lang="en-US" sz="1400" dirty="0"/>
              <a:t> </a:t>
            </a:r>
            <a:r>
              <a:rPr lang="en-US" sz="1400" dirty="0" err="1"/>
              <a:t>regole</a:t>
            </a:r>
            <a:r>
              <a:rPr lang="en-US" sz="1400" dirty="0"/>
              <a:t>, AC propone la </a:t>
            </a:r>
            <a:r>
              <a:rPr lang="en-US" sz="1400" dirty="0" err="1"/>
              <a:t>seguente</a:t>
            </a:r>
            <a:r>
              <a:rPr lang="en-US" sz="1400" dirty="0"/>
              <a:t> </a:t>
            </a:r>
            <a:r>
              <a:rPr lang="en-US" sz="1400" dirty="0" err="1"/>
              <a:t>ipotesi</a:t>
            </a:r>
            <a:r>
              <a:rPr lang="en-US" sz="1400" dirty="0"/>
              <a:t> di </a:t>
            </a:r>
            <a:r>
              <a:rPr lang="en-US" sz="1400" dirty="0" err="1"/>
              <a:t>condizioni</a:t>
            </a:r>
            <a:r>
              <a:rPr lang="en-US" sz="1400" dirty="0"/>
              <a:t> operative </a:t>
            </a:r>
            <a:r>
              <a:rPr lang="en-US" sz="1400" dirty="0" err="1"/>
              <a:t>minime</a:t>
            </a:r>
            <a:r>
              <a:rPr lang="en-US" sz="1400" dirty="0"/>
              <a:t>:</a:t>
            </a:r>
          </a:p>
          <a:p>
            <a:r>
              <a:rPr lang="en-US" sz="1400" dirty="0" err="1"/>
              <a:t>acquisti</a:t>
            </a:r>
            <a:r>
              <a:rPr lang="en-US" sz="1400" dirty="0"/>
              <a:t> sotto 1000 euro: </a:t>
            </a:r>
            <a:r>
              <a:rPr lang="en-US" sz="1400" dirty="0" err="1"/>
              <a:t>su</a:t>
            </a:r>
            <a:r>
              <a:rPr lang="en-US" sz="1400" dirty="0"/>
              <a:t> MEPA </a:t>
            </a:r>
            <a:r>
              <a:rPr lang="en-US" sz="1400" dirty="0" err="1"/>
              <a:t>basta</a:t>
            </a:r>
            <a:r>
              <a:rPr lang="en-US" sz="1400" dirty="0"/>
              <a:t> 1 solo </a:t>
            </a:r>
            <a:r>
              <a:rPr lang="en-US" sz="1400" dirty="0" err="1"/>
              <a:t>fornitore</a:t>
            </a:r>
            <a:r>
              <a:rPr lang="en-US" sz="1400" dirty="0"/>
              <a:t> al </a:t>
            </a:r>
            <a:r>
              <a:rPr lang="en-US" sz="1400" dirty="0" err="1"/>
              <a:t>prezzo</a:t>
            </a:r>
            <a:r>
              <a:rPr lang="en-US" sz="1400" dirty="0"/>
              <a:t> </a:t>
            </a:r>
            <a:r>
              <a:rPr lang="en-US" sz="1400" dirty="0" err="1"/>
              <a:t>più</a:t>
            </a:r>
            <a:r>
              <a:rPr lang="en-US" sz="1400" dirty="0"/>
              <a:t> basso. </a:t>
            </a:r>
            <a:r>
              <a:rPr lang="en-US" sz="1400" dirty="0" err="1"/>
              <a:t>Fuori</a:t>
            </a:r>
            <a:r>
              <a:rPr lang="en-US" sz="1400" dirty="0"/>
              <a:t> MEPA </a:t>
            </a:r>
            <a:r>
              <a:rPr lang="en-US" sz="1400" dirty="0" err="1" smtClean="0"/>
              <a:t>si</a:t>
            </a:r>
            <a:r>
              <a:rPr lang="en-US" sz="1400" dirty="0"/>
              <a:t> </a:t>
            </a:r>
            <a:r>
              <a:rPr lang="en-US" sz="1400" dirty="0" err="1" smtClean="0"/>
              <a:t>richiedono</a:t>
            </a:r>
            <a:r>
              <a:rPr lang="en-US" sz="1400" dirty="0" smtClean="0"/>
              <a:t> </a:t>
            </a:r>
            <a:r>
              <a:rPr lang="en-US" sz="1400" dirty="0"/>
              <a:t>2 </a:t>
            </a:r>
            <a:r>
              <a:rPr lang="en-US" sz="1400" dirty="0" err="1"/>
              <a:t>preventivi</a:t>
            </a:r>
            <a:r>
              <a:rPr lang="en-US" sz="1400" dirty="0"/>
              <a:t> (</a:t>
            </a:r>
            <a:r>
              <a:rPr lang="en-US" sz="1400" dirty="0" err="1"/>
              <a:t>anche</a:t>
            </a:r>
            <a:r>
              <a:rPr lang="en-US" sz="1400" dirty="0"/>
              <a:t> solo con </a:t>
            </a:r>
            <a:r>
              <a:rPr lang="en-US" sz="1400" dirty="0" err="1"/>
              <a:t>telefonata</a:t>
            </a:r>
            <a:r>
              <a:rPr lang="en-US" sz="1400" dirty="0"/>
              <a:t>);</a:t>
            </a:r>
          </a:p>
          <a:p>
            <a:r>
              <a:rPr lang="en-US" sz="1400" dirty="0"/>
              <a:t>da 1000 a 39999 euro </a:t>
            </a:r>
            <a:r>
              <a:rPr lang="en-US" sz="1400" dirty="0" err="1"/>
              <a:t>si</a:t>
            </a:r>
            <a:r>
              <a:rPr lang="en-US" sz="1400" dirty="0"/>
              <a:t> </a:t>
            </a:r>
            <a:r>
              <a:rPr lang="en-US" sz="1400" dirty="0" err="1"/>
              <a:t>possono</a:t>
            </a:r>
            <a:r>
              <a:rPr lang="en-US" sz="1400" dirty="0"/>
              <a:t> </a:t>
            </a:r>
            <a:r>
              <a:rPr lang="en-US" sz="1400" dirty="0" err="1"/>
              <a:t>seguire</a:t>
            </a:r>
            <a:r>
              <a:rPr lang="en-US" sz="1400" dirty="0"/>
              <a:t> le </a:t>
            </a:r>
            <a:r>
              <a:rPr lang="en-US" sz="1400" dirty="0" err="1"/>
              <a:t>seguenti</a:t>
            </a:r>
            <a:r>
              <a:rPr lang="en-US" sz="1400" dirty="0"/>
              <a:t> alternative:</a:t>
            </a:r>
          </a:p>
          <a:p>
            <a:pPr lvl="1"/>
            <a:r>
              <a:rPr lang="en-US" sz="1200" dirty="0" err="1"/>
              <a:t>OdA</a:t>
            </a:r>
            <a:r>
              <a:rPr lang="en-US" sz="1200" dirty="0"/>
              <a:t> </a:t>
            </a:r>
            <a:r>
              <a:rPr lang="en-US" sz="1200" dirty="0" err="1"/>
              <a:t>su</a:t>
            </a:r>
            <a:r>
              <a:rPr lang="en-US" sz="1200" dirty="0"/>
              <a:t> </a:t>
            </a:r>
            <a:r>
              <a:rPr lang="en-US" sz="1200" dirty="0" err="1"/>
              <a:t>Mepa</a:t>
            </a:r>
            <a:r>
              <a:rPr lang="en-US" sz="1200" dirty="0"/>
              <a:t> 1 </a:t>
            </a:r>
            <a:r>
              <a:rPr lang="en-US" sz="1200" dirty="0" err="1"/>
              <a:t>fornitore</a:t>
            </a:r>
            <a:r>
              <a:rPr lang="en-US" sz="1200" dirty="0"/>
              <a:t> al </a:t>
            </a:r>
            <a:r>
              <a:rPr lang="en-US" sz="1200" dirty="0" err="1"/>
              <a:t>prezzo</a:t>
            </a:r>
            <a:r>
              <a:rPr lang="en-US" sz="1200" dirty="0"/>
              <a:t> </a:t>
            </a:r>
            <a:r>
              <a:rPr lang="en-US" sz="1200" dirty="0" err="1"/>
              <a:t>più</a:t>
            </a:r>
            <a:r>
              <a:rPr lang="en-US" sz="1200" dirty="0"/>
              <a:t> basso</a:t>
            </a:r>
          </a:p>
          <a:p>
            <a:pPr lvl="1"/>
            <a:r>
              <a:rPr lang="en-US" sz="1200" dirty="0" err="1"/>
              <a:t>Trattativa</a:t>
            </a:r>
            <a:r>
              <a:rPr lang="en-US" sz="1200" dirty="0"/>
              <a:t> </a:t>
            </a:r>
            <a:r>
              <a:rPr lang="en-US" sz="1200" dirty="0" err="1"/>
              <a:t>diretta</a:t>
            </a:r>
            <a:r>
              <a:rPr lang="en-US" sz="1200" dirty="0"/>
              <a:t> </a:t>
            </a:r>
            <a:r>
              <a:rPr lang="en-US" sz="1200" dirty="0" err="1"/>
              <a:t>su</a:t>
            </a:r>
            <a:r>
              <a:rPr lang="en-US" sz="1200" dirty="0"/>
              <a:t> </a:t>
            </a:r>
            <a:r>
              <a:rPr lang="en-US" sz="1200" dirty="0" err="1"/>
              <a:t>Mepa</a:t>
            </a:r>
            <a:r>
              <a:rPr lang="en-US" sz="1200" dirty="0"/>
              <a:t>: </a:t>
            </a:r>
            <a:r>
              <a:rPr lang="en-US" sz="1200" dirty="0" err="1"/>
              <a:t>minimo</a:t>
            </a:r>
            <a:r>
              <a:rPr lang="en-US" sz="1200" dirty="0"/>
              <a:t> 2-3 </a:t>
            </a:r>
            <a:r>
              <a:rPr lang="en-US" sz="1200" dirty="0" err="1"/>
              <a:t>preventivi</a:t>
            </a:r>
            <a:endParaRPr lang="en-US" sz="1200" dirty="0"/>
          </a:p>
          <a:p>
            <a:pPr lvl="1"/>
            <a:r>
              <a:rPr lang="en-US" sz="1200" dirty="0" err="1"/>
              <a:t>RdO</a:t>
            </a:r>
            <a:r>
              <a:rPr lang="en-US" sz="1200" dirty="0"/>
              <a:t> </a:t>
            </a:r>
            <a:r>
              <a:rPr lang="en-US" sz="1200" dirty="0" err="1"/>
              <a:t>su</a:t>
            </a:r>
            <a:r>
              <a:rPr lang="en-US" sz="1200" dirty="0"/>
              <a:t> </a:t>
            </a:r>
            <a:r>
              <a:rPr lang="en-US" sz="1200" dirty="0" err="1"/>
              <a:t>Mepa</a:t>
            </a:r>
            <a:r>
              <a:rPr lang="en-US" sz="1200" dirty="0"/>
              <a:t> con </a:t>
            </a:r>
            <a:r>
              <a:rPr lang="en-US" sz="1200" dirty="0" err="1"/>
              <a:t>minimo</a:t>
            </a:r>
            <a:r>
              <a:rPr lang="en-US" sz="1200" dirty="0"/>
              <a:t> 2-3 </a:t>
            </a:r>
            <a:r>
              <a:rPr lang="en-US" sz="1200" dirty="0" err="1"/>
              <a:t>preventivi</a:t>
            </a:r>
            <a:endParaRPr lang="en-US" sz="1200" dirty="0"/>
          </a:p>
          <a:p>
            <a:pPr lvl="1"/>
            <a:r>
              <a:rPr lang="en-US" sz="1200" dirty="0" err="1"/>
              <a:t>Acquisto</a:t>
            </a:r>
            <a:r>
              <a:rPr lang="en-US" sz="1200" dirty="0"/>
              <a:t> </a:t>
            </a:r>
            <a:r>
              <a:rPr lang="en-US" sz="1200" dirty="0" err="1"/>
              <a:t>fuori</a:t>
            </a:r>
            <a:r>
              <a:rPr lang="en-US" sz="1200" dirty="0"/>
              <a:t> </a:t>
            </a:r>
            <a:r>
              <a:rPr lang="en-US" sz="1200" dirty="0" err="1"/>
              <a:t>Mepa</a:t>
            </a:r>
            <a:r>
              <a:rPr lang="en-US" sz="1200" dirty="0"/>
              <a:t> (</a:t>
            </a:r>
            <a:r>
              <a:rPr lang="en-US" sz="1200" dirty="0" err="1"/>
              <a:t>permesso</a:t>
            </a:r>
            <a:r>
              <a:rPr lang="en-US" sz="1200" dirty="0"/>
              <a:t> da art.10 DL 218): </a:t>
            </a:r>
            <a:r>
              <a:rPr lang="en-US" sz="1200" dirty="0" err="1"/>
              <a:t>minimo</a:t>
            </a:r>
            <a:r>
              <a:rPr lang="en-US" sz="1200" dirty="0"/>
              <a:t> 2-3 </a:t>
            </a:r>
            <a:r>
              <a:rPr lang="en-US" sz="1200" dirty="0" err="1"/>
              <a:t>preventivi</a:t>
            </a:r>
            <a:endParaRPr lang="en-US" sz="1200" dirty="0"/>
          </a:p>
          <a:p>
            <a:r>
              <a:rPr lang="en-US" sz="1400" dirty="0"/>
              <a:t>Se </a:t>
            </a:r>
            <a:r>
              <a:rPr lang="en-US" sz="1400" dirty="0" err="1"/>
              <a:t>il</a:t>
            </a:r>
            <a:r>
              <a:rPr lang="en-US" sz="1400" dirty="0"/>
              <a:t> </a:t>
            </a:r>
            <a:r>
              <a:rPr lang="en-US" sz="1400" dirty="0" err="1"/>
              <a:t>numero</a:t>
            </a:r>
            <a:r>
              <a:rPr lang="en-US" sz="1400" dirty="0"/>
              <a:t> di </a:t>
            </a:r>
            <a:r>
              <a:rPr lang="en-US" sz="1400" dirty="0" err="1"/>
              <a:t>potenziali</a:t>
            </a:r>
            <a:r>
              <a:rPr lang="en-US" sz="1400" dirty="0"/>
              <a:t> </a:t>
            </a:r>
            <a:r>
              <a:rPr lang="en-US" sz="1400" dirty="0" err="1"/>
              <a:t>fornitori</a:t>
            </a:r>
            <a:r>
              <a:rPr lang="en-US" sz="1400" dirty="0"/>
              <a:t> </a:t>
            </a:r>
            <a:r>
              <a:rPr lang="en-US" sz="1400" dirty="0" err="1"/>
              <a:t>è</a:t>
            </a:r>
            <a:r>
              <a:rPr lang="en-US" sz="1400" dirty="0"/>
              <a:t> molto alto </a:t>
            </a:r>
            <a:r>
              <a:rPr lang="en-US" sz="1400" dirty="0" err="1"/>
              <a:t>si</a:t>
            </a:r>
            <a:r>
              <a:rPr lang="en-US" sz="1400" dirty="0"/>
              <a:t> </a:t>
            </a:r>
            <a:r>
              <a:rPr lang="en-US" sz="1400" dirty="0" err="1"/>
              <a:t>consiglia</a:t>
            </a:r>
            <a:r>
              <a:rPr lang="en-US" sz="1400" dirty="0"/>
              <a:t> </a:t>
            </a:r>
            <a:r>
              <a:rPr lang="en-US" sz="1400" dirty="0" err="1"/>
              <a:t>l’uso</a:t>
            </a:r>
            <a:r>
              <a:rPr lang="en-US" sz="1400" dirty="0"/>
              <a:t> </a:t>
            </a:r>
            <a:r>
              <a:rPr lang="en-US" sz="1400" dirty="0" err="1"/>
              <a:t>della</a:t>
            </a:r>
            <a:r>
              <a:rPr lang="en-US" sz="1400" dirty="0"/>
              <a:t> </a:t>
            </a:r>
            <a:r>
              <a:rPr lang="en-US" sz="1400" dirty="0" err="1"/>
              <a:t>RdO</a:t>
            </a:r>
            <a:r>
              <a:rPr lang="en-US" sz="1400" dirty="0"/>
              <a:t> </a:t>
            </a:r>
            <a:r>
              <a:rPr lang="en-US" sz="1400" dirty="0" err="1"/>
              <a:t>su</a:t>
            </a:r>
            <a:r>
              <a:rPr lang="en-US" sz="1400" dirty="0"/>
              <a:t> MEPA o </a:t>
            </a:r>
            <a:r>
              <a:rPr lang="en-US" sz="1400" dirty="0" err="1"/>
              <a:t>dell’avviso</a:t>
            </a:r>
            <a:r>
              <a:rPr lang="en-US" sz="1400" dirty="0"/>
              <a:t> a</a:t>
            </a:r>
          </a:p>
          <a:p>
            <a:r>
              <a:rPr lang="en-US" sz="1400" dirty="0" err="1"/>
              <a:t>manifestare</a:t>
            </a:r>
            <a:r>
              <a:rPr lang="en-US" sz="1400" dirty="0"/>
              <a:t> </a:t>
            </a:r>
            <a:r>
              <a:rPr lang="en-US" sz="1400" dirty="0" err="1"/>
              <a:t>interesse</a:t>
            </a:r>
            <a:r>
              <a:rPr lang="en-US" sz="1400" dirty="0"/>
              <a:t>. </a:t>
            </a:r>
            <a:r>
              <a:rPr lang="en-US" sz="1400" dirty="0" err="1"/>
              <a:t>Notare</a:t>
            </a:r>
            <a:r>
              <a:rPr lang="en-US" sz="1400" dirty="0"/>
              <a:t> </a:t>
            </a:r>
            <a:r>
              <a:rPr lang="en-US" sz="1400" dirty="0" err="1"/>
              <a:t>che</a:t>
            </a:r>
            <a:r>
              <a:rPr lang="en-US" sz="1400" dirty="0"/>
              <a:t> per le </a:t>
            </a:r>
            <a:r>
              <a:rPr lang="en-US" sz="1400" dirty="0" err="1"/>
              <a:t>regole</a:t>
            </a:r>
            <a:r>
              <a:rPr lang="en-US" sz="1400" dirty="0"/>
              <a:t> </a:t>
            </a:r>
            <a:r>
              <a:rPr lang="en-US" sz="1400" dirty="0" err="1"/>
              <a:t>precedenti</a:t>
            </a:r>
            <a:r>
              <a:rPr lang="en-US" sz="1400" dirty="0"/>
              <a:t> sotto </a:t>
            </a:r>
            <a:r>
              <a:rPr lang="en-US" sz="1400" dirty="0" err="1"/>
              <a:t>i</a:t>
            </a:r>
            <a:r>
              <a:rPr lang="en-US" sz="1400" dirty="0"/>
              <a:t> 40 </a:t>
            </a:r>
            <a:r>
              <a:rPr lang="en-US" sz="1400" dirty="0" err="1"/>
              <a:t>keuro</a:t>
            </a:r>
            <a:r>
              <a:rPr lang="en-US" sz="1400" dirty="0"/>
              <a:t> </a:t>
            </a:r>
            <a:r>
              <a:rPr lang="en-US" sz="1400" dirty="0" err="1"/>
              <a:t>venivano</a:t>
            </a:r>
            <a:r>
              <a:rPr lang="en-US" sz="1400" dirty="0"/>
              <a:t> </a:t>
            </a:r>
            <a:r>
              <a:rPr lang="en-US" sz="1400" dirty="0" err="1"/>
              <a:t>richiesti</a:t>
            </a:r>
            <a:r>
              <a:rPr lang="en-US" sz="1400" dirty="0"/>
              <a:t> </a:t>
            </a:r>
            <a:r>
              <a:rPr lang="en-US" sz="1400" dirty="0" err="1"/>
              <a:t>anche</a:t>
            </a:r>
            <a:r>
              <a:rPr lang="en-US" sz="1400" dirty="0"/>
              <a:t> 4</a:t>
            </a:r>
          </a:p>
          <a:p>
            <a:r>
              <a:rPr lang="en-US" sz="1400" dirty="0"/>
              <a:t>o 5 </a:t>
            </a:r>
            <a:r>
              <a:rPr lang="en-US" sz="1400" dirty="0" err="1"/>
              <a:t>preventivi</a:t>
            </a:r>
            <a:r>
              <a:rPr lang="en-US" sz="1400" dirty="0"/>
              <a:t> a </a:t>
            </a:r>
            <a:r>
              <a:rPr lang="en-US" sz="1400" dirty="0" err="1"/>
              <a:t>seconda</a:t>
            </a:r>
            <a:r>
              <a:rPr lang="en-US" sz="1400" dirty="0"/>
              <a:t> </a:t>
            </a:r>
            <a:r>
              <a:rPr lang="en-US" sz="1400" dirty="0" err="1"/>
              <a:t>della</a:t>
            </a:r>
            <a:r>
              <a:rPr lang="en-US" sz="1400" dirty="0"/>
              <a:t> </a:t>
            </a:r>
            <a:r>
              <a:rPr lang="en-US" sz="1400" dirty="0" err="1" smtClean="0"/>
              <a:t>spesa</a:t>
            </a:r>
            <a:endParaRPr lang="en-US" sz="1400" dirty="0" smtClean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4 Dicembre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52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SITUAZIONE CONCORSI 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675" y="1073330"/>
            <a:ext cx="8862049" cy="164447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4 Dicembre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8" name="Picture 7" descr="Screenshot 2018-06-05 07.58.47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824" y="1035231"/>
            <a:ext cx="8724900" cy="257531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61249" y="3967163"/>
            <a:ext cx="87249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 </a:t>
            </a:r>
            <a:r>
              <a:rPr lang="en-US" sz="1400" dirty="0" err="1" smtClean="0"/>
              <a:t>concorsi</a:t>
            </a:r>
            <a:r>
              <a:rPr lang="en-US" sz="1400" dirty="0" smtClean="0"/>
              <a:t> da DT </a:t>
            </a:r>
            <a:r>
              <a:rPr lang="en-US" sz="1400" dirty="0" err="1" smtClean="0"/>
              <a:t>finiranno</a:t>
            </a:r>
            <a:r>
              <a:rPr lang="en-US" sz="1400" dirty="0" smtClean="0"/>
              <a:t> </a:t>
            </a:r>
            <a:r>
              <a:rPr lang="en-US" sz="1400" dirty="0" err="1" smtClean="0"/>
              <a:t>ragionevolmente</a:t>
            </a:r>
            <a:r>
              <a:rPr lang="en-US" sz="1400" dirty="0" smtClean="0"/>
              <a:t> a </a:t>
            </a:r>
            <a:r>
              <a:rPr lang="en-US" sz="1400" dirty="0" err="1" smtClean="0"/>
              <a:t>gennaio</a:t>
            </a:r>
            <a:r>
              <a:rPr lang="en-US" sz="1400" dirty="0" smtClean="0"/>
              <a:t> e </a:t>
            </a:r>
            <a:r>
              <a:rPr lang="en-US" sz="1400" dirty="0" err="1" smtClean="0"/>
              <a:t>gli</a:t>
            </a:r>
            <a:r>
              <a:rPr lang="en-US" sz="1400" dirty="0" smtClean="0"/>
              <a:t> </a:t>
            </a:r>
            <a:r>
              <a:rPr lang="en-US" sz="1400" dirty="0" err="1" smtClean="0"/>
              <a:t>orali</a:t>
            </a:r>
            <a:r>
              <a:rPr lang="en-US" sz="1400" dirty="0" smtClean="0"/>
              <a:t> da PT </a:t>
            </a:r>
            <a:r>
              <a:rPr lang="en-US" sz="1400" dirty="0" err="1" smtClean="0"/>
              <a:t>cominceranno</a:t>
            </a:r>
            <a:r>
              <a:rPr lang="en-US" sz="1400" dirty="0" smtClean="0"/>
              <a:t> a </a:t>
            </a:r>
            <a:r>
              <a:rPr lang="en-US" sz="1400" dirty="0" err="1" smtClean="0"/>
              <a:t>febbraio</a:t>
            </a:r>
            <a:endParaRPr lang="en-US" sz="1400" dirty="0" smtClean="0"/>
          </a:p>
          <a:p>
            <a:r>
              <a:rPr lang="en-US" sz="1400" dirty="0" smtClean="0"/>
              <a:t>I </a:t>
            </a:r>
            <a:r>
              <a:rPr lang="en-US" sz="1400" dirty="0" err="1" smtClean="0"/>
              <a:t>concorsi</a:t>
            </a:r>
            <a:r>
              <a:rPr lang="en-US" sz="1400" dirty="0" smtClean="0"/>
              <a:t> da DR e PR </a:t>
            </a:r>
            <a:r>
              <a:rPr lang="en-US" sz="1400" dirty="0" err="1" smtClean="0"/>
              <a:t>seguono</a:t>
            </a:r>
            <a:r>
              <a:rPr lang="en-US" sz="1400" dirty="0" smtClean="0"/>
              <a:t> con tempi </a:t>
            </a:r>
            <a:r>
              <a:rPr lang="en-US" sz="1400" dirty="0" err="1" smtClean="0"/>
              <a:t>piu</a:t>
            </a:r>
            <a:r>
              <a:rPr lang="en-US" sz="1400" dirty="0" smtClean="0"/>
              <a:t>’ </a:t>
            </a:r>
            <a:r>
              <a:rPr lang="en-US" sz="1400" dirty="0" err="1" smtClean="0"/>
              <a:t>lunghi</a:t>
            </a:r>
            <a:endParaRPr lang="en-US" sz="1400" dirty="0" smtClean="0"/>
          </a:p>
          <a:p>
            <a:r>
              <a:rPr lang="en-US" sz="1400" dirty="0" smtClean="0"/>
              <a:t>RIC TEO : </a:t>
            </a:r>
            <a:r>
              <a:rPr lang="en-US" sz="1400" dirty="0" err="1" smtClean="0"/>
              <a:t>concorso</a:t>
            </a:r>
            <a:r>
              <a:rPr lang="en-US" sz="1400" dirty="0" smtClean="0"/>
              <a:t> </a:t>
            </a:r>
            <a:r>
              <a:rPr lang="en-US" sz="1400" dirty="0" err="1" smtClean="0"/>
              <a:t>bloccato</a:t>
            </a:r>
            <a:r>
              <a:rPr lang="en-US" sz="1400" dirty="0" smtClean="0"/>
              <a:t> da un </a:t>
            </a:r>
            <a:r>
              <a:rPr lang="en-US" sz="1400" dirty="0" err="1" smtClean="0"/>
              <a:t>ricorso</a:t>
            </a:r>
            <a:r>
              <a:rPr lang="en-US" sz="1400" dirty="0" smtClean="0"/>
              <a:t> al Tar, </a:t>
            </a:r>
            <a:r>
              <a:rPr lang="en-US" sz="1400" dirty="0" err="1" smtClean="0"/>
              <a:t>decisioni</a:t>
            </a:r>
            <a:r>
              <a:rPr lang="en-US" sz="1400" dirty="0" smtClean="0"/>
              <a:t> al CD di </a:t>
            </a:r>
            <a:r>
              <a:rPr lang="en-US" sz="1400" dirty="0" err="1" smtClean="0"/>
              <a:t>dicembre</a:t>
            </a:r>
            <a:endParaRPr lang="en-US" sz="1400" dirty="0" smtClean="0"/>
          </a:p>
          <a:p>
            <a:r>
              <a:rPr lang="en-US" sz="1400" dirty="0" smtClean="0"/>
              <a:t>RIC SPERIM. – </a:t>
            </a:r>
            <a:r>
              <a:rPr lang="en-US" sz="1400" dirty="0" err="1" smtClean="0"/>
              <a:t>c’e</a:t>
            </a:r>
            <a:r>
              <a:rPr lang="en-US" sz="1400" dirty="0" smtClean="0"/>
              <a:t>’ </a:t>
            </a:r>
            <a:r>
              <a:rPr lang="en-US" sz="1400" dirty="0" err="1" smtClean="0"/>
              <a:t>stata</a:t>
            </a:r>
            <a:r>
              <a:rPr lang="en-US" sz="1400" dirty="0" smtClean="0"/>
              <a:t> </a:t>
            </a:r>
            <a:r>
              <a:rPr lang="en-US" sz="1400" dirty="0" err="1" smtClean="0"/>
              <a:t>una</a:t>
            </a:r>
            <a:r>
              <a:rPr lang="en-US" sz="1400" dirty="0" smtClean="0"/>
              <a:t> </a:t>
            </a:r>
            <a:r>
              <a:rPr lang="en-US" sz="1400" dirty="0" err="1" smtClean="0"/>
              <a:t>delibera</a:t>
            </a:r>
            <a:r>
              <a:rPr lang="en-US" sz="1400" dirty="0" smtClean="0"/>
              <a:t> del 7 Nov </a:t>
            </a:r>
            <a:r>
              <a:rPr lang="en-US" sz="1400" dirty="0" err="1" smtClean="0"/>
              <a:t>che</a:t>
            </a:r>
            <a:r>
              <a:rPr lang="en-US" sz="1400" dirty="0" smtClean="0"/>
              <a:t> ha </a:t>
            </a:r>
            <a:r>
              <a:rPr lang="en-US" sz="1400" dirty="0" err="1" smtClean="0"/>
              <a:t>motivato</a:t>
            </a:r>
            <a:r>
              <a:rPr lang="en-US" sz="1400" dirty="0" smtClean="0"/>
              <a:t> la </a:t>
            </a:r>
            <a:r>
              <a:rPr lang="en-US" sz="1400" dirty="0" err="1" smtClean="0"/>
              <a:t>scelta</a:t>
            </a:r>
            <a:r>
              <a:rPr lang="en-US" sz="1400" dirty="0" smtClean="0"/>
              <a:t> di non </a:t>
            </a:r>
            <a:r>
              <a:rPr lang="en-US" sz="1400" dirty="0" err="1" smtClean="0"/>
              <a:t>scorrere</a:t>
            </a:r>
            <a:r>
              <a:rPr lang="en-US" sz="1400" dirty="0" smtClean="0"/>
              <a:t> le </a:t>
            </a:r>
            <a:r>
              <a:rPr lang="en-US" sz="1400" dirty="0" err="1" smtClean="0"/>
              <a:t>graduatorie</a:t>
            </a:r>
            <a:r>
              <a:rPr lang="en-US" sz="1400" dirty="0" smtClean="0"/>
              <a:t>.</a:t>
            </a:r>
          </a:p>
          <a:p>
            <a:r>
              <a:rPr lang="en-US" sz="1400" dirty="0" err="1" smtClean="0"/>
              <a:t>Quindi</a:t>
            </a:r>
            <a:r>
              <a:rPr lang="en-US" sz="1400" dirty="0" smtClean="0"/>
              <a:t> I </a:t>
            </a:r>
            <a:r>
              <a:rPr lang="en-US" sz="1400" dirty="0" err="1" smtClean="0"/>
              <a:t>concorsi</a:t>
            </a:r>
            <a:r>
              <a:rPr lang="en-US" sz="1400" dirty="0" smtClean="0"/>
              <a:t> </a:t>
            </a:r>
            <a:r>
              <a:rPr lang="en-US" sz="1400" dirty="0" err="1" smtClean="0"/>
              <a:t>proseguono</a:t>
            </a:r>
            <a:r>
              <a:rPr lang="en-US" sz="1400" dirty="0" smtClean="0"/>
              <a:t>.</a:t>
            </a:r>
          </a:p>
          <a:p>
            <a:endParaRPr lang="en-US" sz="1400" dirty="0"/>
          </a:p>
          <a:p>
            <a:r>
              <a:rPr lang="en-US" sz="1400" dirty="0" smtClean="0"/>
              <a:t>L’ INFN ha </a:t>
            </a:r>
            <a:r>
              <a:rPr lang="en-US" sz="1400" dirty="0" err="1" smtClean="0"/>
              <a:t>inoltre</a:t>
            </a:r>
            <a:r>
              <a:rPr lang="en-US" sz="1400" dirty="0" smtClean="0"/>
              <a:t> bandito </a:t>
            </a:r>
            <a:r>
              <a:rPr lang="en-US" sz="1400" dirty="0" err="1" smtClean="0"/>
              <a:t>svariati</a:t>
            </a:r>
            <a:r>
              <a:rPr lang="en-US" sz="1400" dirty="0" smtClean="0"/>
              <a:t> </a:t>
            </a:r>
            <a:r>
              <a:rPr lang="en-US" sz="1400" dirty="0" err="1" smtClean="0"/>
              <a:t>concorsi</a:t>
            </a:r>
            <a:r>
              <a:rPr lang="en-US" sz="1400" dirty="0" smtClean="0"/>
              <a:t> da </a:t>
            </a:r>
            <a:r>
              <a:rPr lang="en-US" sz="1400" dirty="0" err="1" smtClean="0"/>
              <a:t>tecnologi</a:t>
            </a:r>
            <a:r>
              <a:rPr lang="en-US" sz="1400" dirty="0" smtClean="0"/>
              <a:t>  (circa 20 ) </a:t>
            </a:r>
            <a:r>
              <a:rPr lang="en-US" sz="1400" dirty="0" err="1" smtClean="0"/>
              <a:t>su</a:t>
            </a:r>
            <a:r>
              <a:rPr lang="en-US" sz="1400" dirty="0" smtClean="0"/>
              <a:t> </a:t>
            </a:r>
            <a:r>
              <a:rPr lang="en-US" sz="1400" dirty="0" err="1" smtClean="0"/>
              <a:t>varie</a:t>
            </a:r>
            <a:r>
              <a:rPr lang="en-US" sz="1400" dirty="0" smtClean="0"/>
              <a:t> </a:t>
            </a:r>
            <a:r>
              <a:rPr lang="en-US" sz="1400" dirty="0" err="1" smtClean="0"/>
              <a:t>sedi</a:t>
            </a:r>
            <a:endParaRPr lang="en-US" sz="14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364029" y="0"/>
            <a:ext cx="7779970" cy="924747"/>
          </a:xfrm>
          <a:prstGeom prst="rect">
            <a:avLst/>
          </a:prstGeom>
          <a:solidFill>
            <a:schemeClr val="bg2">
              <a:lumMod val="20000"/>
              <a:lumOff val="80000"/>
              <a:alpha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SITUAZIONE CONCORSI </a:t>
            </a: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66767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50726"/>
            <a:ext cx="9144000" cy="3969637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Dalla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stampa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Via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libera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definitivo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al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decreto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che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attua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la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riforma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Madia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.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L’assenteista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pagherà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anche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i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danni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all’immagine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dell’ufficio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, la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sanzione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legata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dal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clamore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del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caso</a:t>
            </a:r>
            <a:endParaRPr lang="en-US" b="1" dirty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pPr marL="274320" lvl="1" indent="0">
              <a:buNone/>
            </a:pP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Furbetti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del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cartellino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, </a:t>
            </a:r>
            <a:r>
              <a:rPr lang="en-US" b="1" dirty="0" err="1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sospensione</a:t>
            </a:r>
            <a:r>
              <a:rPr lang="en-US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immediata</a:t>
            </a:r>
            <a:r>
              <a:rPr lang="en-US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e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licenziamento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veloce</a:t>
            </a:r>
            <a:endParaRPr lang="en-US" b="1" dirty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pPr marL="274320" lvl="1" indent="0">
              <a:buNone/>
            </a:pPr>
            <a:endParaRPr lang="en-US" dirty="0" smtClean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Ricordo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Buone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pratiche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timbratura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Inasprimento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controlli</a:t>
            </a:r>
            <a:r>
              <a:rPr lang="en-US" dirty="0" smtClean="0">
                <a:solidFill>
                  <a:schemeClr val="tx1"/>
                </a:solidFill>
              </a:rPr>
              <a:t> e </a:t>
            </a:r>
            <a:r>
              <a:rPr lang="en-US" dirty="0" err="1" smtClean="0">
                <a:solidFill>
                  <a:schemeClr val="tx1"/>
                </a:solidFill>
              </a:rPr>
              <a:t>sanzioni</a:t>
            </a:r>
            <a:r>
              <a:rPr lang="en-US" dirty="0" smtClean="0">
                <a:solidFill>
                  <a:schemeClr val="tx1"/>
                </a:solidFill>
              </a:rPr>
              <a:t> se le </a:t>
            </a:r>
            <a:r>
              <a:rPr lang="en-US" dirty="0" err="1" smtClean="0">
                <a:solidFill>
                  <a:schemeClr val="tx1"/>
                </a:solidFill>
              </a:rPr>
              <a:t>persone</a:t>
            </a:r>
            <a:r>
              <a:rPr lang="en-US" dirty="0" smtClean="0">
                <a:solidFill>
                  <a:schemeClr val="tx1"/>
                </a:solidFill>
              </a:rPr>
              <a:t> non </a:t>
            </a:r>
            <a:r>
              <a:rPr lang="en-US" dirty="0" err="1" smtClean="0">
                <a:solidFill>
                  <a:schemeClr val="tx1"/>
                </a:solidFill>
              </a:rPr>
              <a:t>sono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trovate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sul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luogo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lavoro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Se </a:t>
            </a:r>
            <a:r>
              <a:rPr lang="en-US" dirty="0" err="1" smtClean="0">
                <a:solidFill>
                  <a:schemeClr val="tx1"/>
                </a:solidFill>
              </a:rPr>
              <a:t>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esce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locali</a:t>
            </a:r>
            <a:r>
              <a:rPr lang="en-US" dirty="0" smtClean="0">
                <a:solidFill>
                  <a:schemeClr val="tx1"/>
                </a:solidFill>
              </a:rPr>
              <a:t> del </a:t>
            </a:r>
            <a:r>
              <a:rPr lang="en-US" dirty="0" err="1" smtClean="0">
                <a:solidFill>
                  <a:schemeClr val="tx1"/>
                </a:solidFill>
              </a:rPr>
              <a:t>Dipartimento</a:t>
            </a:r>
            <a:r>
              <a:rPr lang="en-US" dirty="0" smtClean="0">
                <a:solidFill>
                  <a:schemeClr val="tx1"/>
                </a:solidFill>
              </a:rPr>
              <a:t> o del LASA , </a:t>
            </a:r>
            <a:r>
              <a:rPr lang="en-US" dirty="0" err="1" smtClean="0">
                <a:solidFill>
                  <a:schemeClr val="tx1"/>
                </a:solidFill>
              </a:rPr>
              <a:t>anche</a:t>
            </a:r>
            <a:r>
              <a:rPr lang="en-US" dirty="0" smtClean="0">
                <a:solidFill>
                  <a:schemeClr val="tx1"/>
                </a:solidFill>
              </a:rPr>
              <a:t> per </a:t>
            </a:r>
            <a:r>
              <a:rPr lang="en-US" dirty="0" err="1" smtClean="0">
                <a:solidFill>
                  <a:schemeClr val="tx1"/>
                </a:solidFill>
              </a:rPr>
              <a:t>delle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commissioni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servizio</a:t>
            </a:r>
            <a:r>
              <a:rPr lang="en-US" dirty="0" smtClean="0">
                <a:solidFill>
                  <a:schemeClr val="tx1"/>
                </a:solidFill>
              </a:rPr>
              <a:t> o per </a:t>
            </a:r>
            <a:r>
              <a:rPr lang="en-US" dirty="0" err="1" smtClean="0">
                <a:solidFill>
                  <a:schemeClr val="tx1"/>
                </a:solidFill>
              </a:rPr>
              <a:t>trasferimenti</a:t>
            </a:r>
            <a:r>
              <a:rPr lang="en-US" dirty="0" smtClean="0">
                <a:solidFill>
                  <a:schemeClr val="tx1"/>
                </a:solidFill>
              </a:rPr>
              <a:t> da e per LASA </a:t>
            </a:r>
            <a:r>
              <a:rPr lang="en-US" dirty="0" err="1" smtClean="0">
                <a:solidFill>
                  <a:schemeClr val="tx1"/>
                </a:solidFill>
              </a:rPr>
              <a:t>occorre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timbrare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uscita</a:t>
            </a:r>
            <a:r>
              <a:rPr lang="en-US" dirty="0" smtClean="0">
                <a:solidFill>
                  <a:schemeClr val="tx1"/>
                </a:solidFill>
              </a:rPr>
              <a:t> e </a:t>
            </a:r>
            <a:r>
              <a:rPr lang="en-US" dirty="0" err="1" smtClean="0">
                <a:solidFill>
                  <a:schemeClr val="tx1"/>
                </a:solidFill>
              </a:rPr>
              <a:t>reingresso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Esiste</a:t>
            </a:r>
            <a:r>
              <a:rPr lang="en-US" dirty="0" smtClean="0">
                <a:solidFill>
                  <a:schemeClr val="tx1"/>
                </a:solidFill>
              </a:rPr>
              <a:t> la </a:t>
            </a:r>
            <a:r>
              <a:rPr lang="en-US" dirty="0" err="1" smtClean="0">
                <a:solidFill>
                  <a:schemeClr val="tx1"/>
                </a:solidFill>
              </a:rPr>
              <a:t>possibilita</a:t>
            </a:r>
            <a:r>
              <a:rPr lang="en-US" dirty="0" smtClean="0">
                <a:solidFill>
                  <a:schemeClr val="tx1"/>
                </a:solidFill>
              </a:rPr>
              <a:t>’ di </a:t>
            </a:r>
            <a:r>
              <a:rPr lang="en-US" dirty="0" err="1" smtClean="0">
                <a:solidFill>
                  <a:schemeClr val="tx1"/>
                </a:solidFill>
              </a:rPr>
              <a:t>utilizzare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il</a:t>
            </a:r>
            <a:r>
              <a:rPr lang="en-US" dirty="0" smtClean="0">
                <a:solidFill>
                  <a:schemeClr val="tx1"/>
                </a:solidFill>
              </a:rPr>
              <a:t> ‘</a:t>
            </a:r>
            <a:r>
              <a:rPr lang="en-US" dirty="0" err="1" smtClean="0">
                <a:solidFill>
                  <a:schemeClr val="tx1"/>
                </a:solidFill>
              </a:rPr>
              <a:t>permesso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servizio</a:t>
            </a:r>
            <a:r>
              <a:rPr lang="en-US" dirty="0" smtClean="0">
                <a:solidFill>
                  <a:schemeClr val="tx1"/>
                </a:solidFill>
              </a:rPr>
              <a:t>’ </a:t>
            </a:r>
            <a:r>
              <a:rPr lang="en-US" dirty="0" err="1" smtClean="0">
                <a:solidFill>
                  <a:schemeClr val="tx1"/>
                </a:solidFill>
              </a:rPr>
              <a:t>che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permette</a:t>
            </a:r>
            <a:r>
              <a:rPr lang="en-US" dirty="0" smtClean="0">
                <a:solidFill>
                  <a:schemeClr val="tx1"/>
                </a:solidFill>
              </a:rPr>
              <a:t> di non </a:t>
            </a:r>
            <a:r>
              <a:rPr lang="en-US" dirty="0" err="1" smtClean="0">
                <a:solidFill>
                  <a:schemeClr val="tx1"/>
                </a:solidFill>
              </a:rPr>
              <a:t>perdere</a:t>
            </a:r>
            <a:r>
              <a:rPr lang="en-US" dirty="0" smtClean="0">
                <a:solidFill>
                  <a:schemeClr val="tx1"/>
                </a:solidFill>
              </a:rPr>
              <a:t> ore di </a:t>
            </a:r>
            <a:r>
              <a:rPr lang="en-US" dirty="0" err="1" smtClean="0">
                <a:solidFill>
                  <a:schemeClr val="tx1"/>
                </a:solidFill>
              </a:rPr>
              <a:t>lavoro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Pausa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pranzo</a:t>
            </a:r>
            <a:r>
              <a:rPr lang="en-US" dirty="0" smtClean="0">
                <a:solidFill>
                  <a:schemeClr val="tx1"/>
                </a:solidFill>
              </a:rPr>
              <a:t> di default a 45 min </a:t>
            </a:r>
            <a:r>
              <a:rPr lang="en-US" dirty="0" err="1" smtClean="0">
                <a:solidFill>
                  <a:schemeClr val="tx1"/>
                </a:solidFill>
              </a:rPr>
              <a:t>applicata</a:t>
            </a:r>
            <a:r>
              <a:rPr lang="en-US" dirty="0" smtClean="0">
                <a:solidFill>
                  <a:schemeClr val="tx1"/>
                </a:solidFill>
              </a:rPr>
              <a:t> dal  1 </a:t>
            </a:r>
            <a:r>
              <a:rPr lang="en-US" dirty="0" err="1" smtClean="0">
                <a:solidFill>
                  <a:schemeClr val="tx1"/>
                </a:solidFill>
              </a:rPr>
              <a:t>maggio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4 Dicembre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12615" y="5105029"/>
            <a:ext cx="8831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Questo</a:t>
            </a:r>
            <a:r>
              <a:rPr lang="en-US" dirty="0" smtClean="0"/>
              <a:t> </a:t>
            </a:r>
            <a:r>
              <a:rPr lang="en-US" dirty="0" err="1" smtClean="0"/>
              <a:t>messaggio</a:t>
            </a:r>
            <a:r>
              <a:rPr lang="en-US" dirty="0" smtClean="0"/>
              <a:t> e’ </a:t>
            </a:r>
            <a:r>
              <a:rPr lang="en-US" dirty="0" err="1" smtClean="0"/>
              <a:t>gia</a:t>
            </a:r>
            <a:r>
              <a:rPr lang="en-US" dirty="0" smtClean="0"/>
              <a:t>’ </a:t>
            </a:r>
            <a:r>
              <a:rPr lang="en-US" dirty="0" err="1" smtClean="0"/>
              <a:t>stato</a:t>
            </a:r>
            <a:r>
              <a:rPr lang="en-US" dirty="0" smtClean="0"/>
              <a:t> </a:t>
            </a:r>
            <a:r>
              <a:rPr lang="en-US" dirty="0" err="1" smtClean="0"/>
              <a:t>ripetuto</a:t>
            </a:r>
            <a:r>
              <a:rPr lang="en-US" dirty="0" smtClean="0"/>
              <a:t> </a:t>
            </a:r>
            <a:r>
              <a:rPr lang="en-US" dirty="0" err="1" smtClean="0"/>
              <a:t>piu</a:t>
            </a:r>
            <a:r>
              <a:rPr lang="en-US" dirty="0" smtClean="0"/>
              <a:t>’ volte </a:t>
            </a:r>
          </a:p>
          <a:p>
            <a:r>
              <a:rPr lang="en-US" dirty="0" err="1" smtClean="0"/>
              <a:t>Alcuni</a:t>
            </a:r>
            <a:r>
              <a:rPr lang="en-US" dirty="0" smtClean="0"/>
              <a:t> lo </a:t>
            </a:r>
            <a:r>
              <a:rPr lang="en-US" dirty="0" err="1" smtClean="0"/>
              <a:t>disattendono</a:t>
            </a:r>
            <a:r>
              <a:rPr lang="en-US" dirty="0" smtClean="0"/>
              <a:t> in </a:t>
            </a:r>
            <a:r>
              <a:rPr lang="en-US" dirty="0" err="1" smtClean="0"/>
              <a:t>maniera</a:t>
            </a:r>
            <a:r>
              <a:rPr lang="en-US" dirty="0" smtClean="0"/>
              <a:t> </a:t>
            </a:r>
            <a:r>
              <a:rPr lang="en-US" dirty="0" err="1" smtClean="0"/>
              <a:t>sistematica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269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Riforma</a:t>
            </a:r>
            <a:r>
              <a:rPr lang="en-US" dirty="0" smtClean="0"/>
              <a:t> di AC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4 Dicembre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6" name="Picture 5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" y="1079091"/>
            <a:ext cx="8719185" cy="391604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333828" y="5196114"/>
            <a:ext cx="85977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Direttore</a:t>
            </a:r>
            <a:r>
              <a:rPr lang="en-US" dirty="0" smtClean="0"/>
              <a:t> </a:t>
            </a:r>
            <a:r>
              <a:rPr lang="en-US" dirty="0" err="1" smtClean="0"/>
              <a:t>Gestione</a:t>
            </a:r>
            <a:r>
              <a:rPr lang="en-US" dirty="0" smtClean="0"/>
              <a:t> e </a:t>
            </a:r>
            <a:r>
              <a:rPr lang="en-US" dirty="0" err="1" smtClean="0"/>
              <a:t>Finanza</a:t>
            </a:r>
            <a:r>
              <a:rPr lang="en-US" dirty="0" smtClean="0"/>
              <a:t> 	              Simona Fiori (V. </a:t>
            </a:r>
            <a:r>
              <a:rPr lang="en-US" dirty="0" err="1" smtClean="0"/>
              <a:t>Colautti</a:t>
            </a:r>
            <a:r>
              <a:rPr lang="en-US" dirty="0" smtClean="0"/>
              <a:t>, A. Del </a:t>
            </a:r>
            <a:r>
              <a:rPr lang="en-US" dirty="0" err="1" smtClean="0"/>
              <a:t>Bove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Direttore</a:t>
            </a:r>
            <a:r>
              <a:rPr lang="en-US" dirty="0" smtClean="0"/>
              <a:t> </a:t>
            </a:r>
            <a:r>
              <a:rPr lang="en-US" dirty="0" err="1" smtClean="0"/>
              <a:t>Servizi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Ricerca</a:t>
            </a:r>
            <a:r>
              <a:rPr lang="en-US" dirty="0" smtClean="0"/>
              <a:t> 		</a:t>
            </a:r>
            <a:r>
              <a:rPr lang="en-US" dirty="0" err="1" smtClean="0"/>
              <a:t>Quarta</a:t>
            </a:r>
            <a:r>
              <a:rPr lang="en-US" dirty="0" smtClean="0"/>
              <a:t> (interim)</a:t>
            </a:r>
          </a:p>
          <a:p>
            <a:r>
              <a:rPr lang="en-US" dirty="0" err="1" smtClean="0"/>
              <a:t>Direttore</a:t>
            </a:r>
            <a:r>
              <a:rPr lang="en-US" dirty="0" smtClean="0"/>
              <a:t> </a:t>
            </a:r>
            <a:r>
              <a:rPr lang="en-US" dirty="0" err="1" smtClean="0"/>
              <a:t>gestione</a:t>
            </a:r>
            <a:r>
              <a:rPr lang="en-US" dirty="0" smtClean="0"/>
              <a:t> </a:t>
            </a:r>
            <a:r>
              <a:rPr lang="en-US" dirty="0" err="1" smtClean="0"/>
              <a:t>personale</a:t>
            </a:r>
            <a:r>
              <a:rPr lang="en-US" dirty="0" smtClean="0"/>
              <a:t> e </a:t>
            </a:r>
            <a:r>
              <a:rPr lang="en-US" dirty="0" err="1" smtClean="0"/>
              <a:t>Aff</a:t>
            </a:r>
            <a:r>
              <a:rPr lang="en-US" dirty="0" smtClean="0"/>
              <a:t> Gen   	Renato </a:t>
            </a:r>
            <a:r>
              <a:rPr lang="en-US" dirty="0" err="1" smtClean="0"/>
              <a:t>Carletti</a:t>
            </a:r>
            <a:endParaRPr lang="en-US" dirty="0" smtClean="0"/>
          </a:p>
          <a:p>
            <a:r>
              <a:rPr lang="en-US" dirty="0" err="1" smtClean="0"/>
              <a:t>Divisione</a:t>
            </a:r>
            <a:r>
              <a:rPr lang="en-US" dirty="0" smtClean="0"/>
              <a:t> Sistema </a:t>
            </a:r>
            <a:r>
              <a:rPr lang="en-US" dirty="0" err="1" smtClean="0"/>
              <a:t>Informativo</a:t>
            </a:r>
            <a:r>
              <a:rPr lang="en-US" dirty="0" smtClean="0"/>
              <a:t>		Renato Serra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91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675" y="1073330"/>
            <a:ext cx="8862049" cy="164447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4 Dicembre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2675" y="1229817"/>
            <a:ext cx="872490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INFN ha </a:t>
            </a:r>
            <a:r>
              <a:rPr lang="en-US" sz="1600" dirty="0" err="1" smtClean="0"/>
              <a:t>stabilizzato</a:t>
            </a:r>
            <a:r>
              <a:rPr lang="en-US" sz="1600" dirty="0" smtClean="0"/>
              <a:t> 170 </a:t>
            </a:r>
            <a:r>
              <a:rPr lang="en-US" sz="1600" dirty="0" err="1" smtClean="0"/>
              <a:t>persone</a:t>
            </a:r>
            <a:r>
              <a:rPr lang="en-US" sz="1600" dirty="0" smtClean="0"/>
              <a:t> al 1 </a:t>
            </a:r>
            <a:r>
              <a:rPr lang="en-US" sz="1600" dirty="0" err="1" smtClean="0"/>
              <a:t>ottobre</a:t>
            </a:r>
            <a:r>
              <a:rPr lang="en-US" sz="1600" dirty="0" smtClean="0"/>
              <a:t> 2018.</a:t>
            </a:r>
          </a:p>
          <a:p>
            <a:endParaRPr lang="en-US" sz="1600" dirty="0"/>
          </a:p>
          <a:p>
            <a:r>
              <a:rPr lang="en-US" sz="1600" dirty="0" err="1" smtClean="0"/>
              <a:t>Tutte</a:t>
            </a:r>
            <a:r>
              <a:rPr lang="en-US" sz="1600" dirty="0" smtClean="0"/>
              <a:t> con </a:t>
            </a:r>
            <a:r>
              <a:rPr lang="en-US" sz="1600" dirty="0" err="1" smtClean="0"/>
              <a:t>il</a:t>
            </a:r>
            <a:r>
              <a:rPr lang="en-US" sz="1600" dirty="0" smtClean="0"/>
              <a:t> comma 1</a:t>
            </a:r>
          </a:p>
          <a:p>
            <a:r>
              <a:rPr lang="en-US" sz="1600" dirty="0" err="1" smtClean="0"/>
              <a:t>C’e</a:t>
            </a:r>
            <a:r>
              <a:rPr lang="en-US" sz="1600" dirty="0" smtClean="0"/>
              <a:t>’ </a:t>
            </a:r>
            <a:r>
              <a:rPr lang="en-US" sz="1600" dirty="0" err="1" smtClean="0"/>
              <a:t>stato</a:t>
            </a:r>
            <a:r>
              <a:rPr lang="en-US" sz="1600" dirty="0" smtClean="0"/>
              <a:t> un </a:t>
            </a:r>
            <a:r>
              <a:rPr lang="en-US" sz="1600" dirty="0" err="1" smtClean="0"/>
              <a:t>ricorso</a:t>
            </a:r>
            <a:r>
              <a:rPr lang="en-US" sz="1600" dirty="0" smtClean="0"/>
              <a:t> al TAR da </a:t>
            </a:r>
            <a:r>
              <a:rPr lang="en-US" sz="1600" dirty="0" err="1" smtClean="0"/>
              <a:t>una</a:t>
            </a:r>
            <a:r>
              <a:rPr lang="en-US" sz="1600" dirty="0" smtClean="0"/>
              <a:t> persona </a:t>
            </a:r>
            <a:r>
              <a:rPr lang="en-US" sz="1600" dirty="0" err="1" smtClean="0"/>
              <a:t>che</a:t>
            </a:r>
            <a:r>
              <a:rPr lang="en-US" sz="1600" dirty="0" smtClean="0"/>
              <a:t> </a:t>
            </a:r>
            <a:r>
              <a:rPr lang="en-US" sz="1600" dirty="0" err="1" smtClean="0"/>
              <a:t>completava</a:t>
            </a:r>
            <a:r>
              <a:rPr lang="en-US" sz="1600" dirty="0" smtClean="0"/>
              <a:t> I 3 </a:t>
            </a:r>
            <a:r>
              <a:rPr lang="en-US" sz="1600" dirty="0" err="1" smtClean="0"/>
              <a:t>anni</a:t>
            </a:r>
            <a:r>
              <a:rPr lang="en-US" sz="1600" dirty="0" smtClean="0"/>
              <a:t> di </a:t>
            </a:r>
            <a:r>
              <a:rPr lang="en-US" sz="1600" dirty="0" err="1" smtClean="0"/>
              <a:t>servizio</a:t>
            </a:r>
            <a:r>
              <a:rPr lang="en-US" sz="1600" dirty="0" smtClean="0"/>
              <a:t> con art 36 e con AR.</a:t>
            </a:r>
          </a:p>
          <a:p>
            <a:r>
              <a:rPr lang="en-US" sz="1600" dirty="0" smtClean="0"/>
              <a:t>Il </a:t>
            </a:r>
            <a:r>
              <a:rPr lang="en-US" sz="1600" dirty="0" err="1" smtClean="0"/>
              <a:t>giudice</a:t>
            </a:r>
            <a:r>
              <a:rPr lang="en-US" sz="1600" dirty="0" smtClean="0"/>
              <a:t> </a:t>
            </a:r>
            <a:r>
              <a:rPr lang="en-US" sz="1600" dirty="0" err="1" smtClean="0"/>
              <a:t>ordina</a:t>
            </a:r>
            <a:r>
              <a:rPr lang="en-US" sz="1600" dirty="0" smtClean="0"/>
              <a:t> di </a:t>
            </a:r>
            <a:r>
              <a:rPr lang="en-US" sz="1600" dirty="0" err="1" smtClean="0"/>
              <a:t>inserire</a:t>
            </a:r>
            <a:r>
              <a:rPr lang="en-US" sz="1600" dirty="0" smtClean="0"/>
              <a:t> </a:t>
            </a:r>
            <a:r>
              <a:rPr lang="en-US" sz="1600" dirty="0" err="1" smtClean="0"/>
              <a:t>anche</a:t>
            </a:r>
            <a:r>
              <a:rPr lang="en-US" sz="1600" dirty="0" smtClean="0"/>
              <a:t> </a:t>
            </a:r>
            <a:r>
              <a:rPr lang="en-US" sz="1600" dirty="0" err="1" smtClean="0"/>
              <a:t>queste</a:t>
            </a:r>
            <a:r>
              <a:rPr lang="en-US" sz="1600" dirty="0" smtClean="0"/>
              <a:t> </a:t>
            </a:r>
            <a:r>
              <a:rPr lang="en-US" sz="1600" dirty="0" err="1" smtClean="0"/>
              <a:t>situazioni</a:t>
            </a:r>
            <a:r>
              <a:rPr lang="en-US" sz="1600" dirty="0" smtClean="0"/>
              <a:t> </a:t>
            </a:r>
            <a:r>
              <a:rPr lang="en-US" sz="1600" dirty="0" err="1" smtClean="0"/>
              <a:t>nelle</a:t>
            </a:r>
            <a:r>
              <a:rPr lang="en-US" sz="1600" dirty="0" smtClean="0"/>
              <a:t> </a:t>
            </a:r>
            <a:r>
              <a:rPr lang="en-US" sz="1600" dirty="0" err="1" smtClean="0"/>
              <a:t>graduatorie</a:t>
            </a:r>
            <a:r>
              <a:rPr lang="en-US" sz="1600" dirty="0" smtClean="0"/>
              <a:t>.</a:t>
            </a:r>
          </a:p>
          <a:p>
            <a:r>
              <a:rPr lang="en-US" sz="1600" dirty="0" err="1" smtClean="0"/>
              <a:t>L’Ente</a:t>
            </a:r>
            <a:r>
              <a:rPr lang="en-US" sz="1600" dirty="0" smtClean="0"/>
              <a:t> ha </a:t>
            </a:r>
            <a:r>
              <a:rPr lang="en-US" sz="1600" dirty="0" err="1" smtClean="0"/>
              <a:t>fatto</a:t>
            </a:r>
            <a:r>
              <a:rPr lang="en-US" sz="1600" dirty="0" smtClean="0"/>
              <a:t> un </a:t>
            </a:r>
            <a:r>
              <a:rPr lang="en-US" sz="1600" dirty="0" err="1" smtClean="0"/>
              <a:t>controricorso</a:t>
            </a:r>
            <a:r>
              <a:rPr lang="en-US" sz="1600" dirty="0" smtClean="0"/>
              <a:t> e </a:t>
            </a:r>
            <a:r>
              <a:rPr lang="en-US" sz="1600" dirty="0" err="1" smtClean="0"/>
              <a:t>si</a:t>
            </a:r>
            <a:r>
              <a:rPr lang="en-US" sz="1600" dirty="0" smtClean="0"/>
              <a:t> </a:t>
            </a:r>
            <a:r>
              <a:rPr lang="en-US" sz="1600" dirty="0" err="1" smtClean="0"/>
              <a:t>attende</a:t>
            </a:r>
            <a:r>
              <a:rPr lang="en-US" sz="1600" dirty="0" smtClean="0"/>
              <a:t> l </a:t>
            </a:r>
            <a:r>
              <a:rPr lang="en-US" sz="1600" dirty="0" err="1" smtClean="0"/>
              <a:t>esito</a:t>
            </a:r>
            <a:r>
              <a:rPr lang="en-US" sz="1600" dirty="0" smtClean="0"/>
              <a:t>.</a:t>
            </a:r>
          </a:p>
          <a:p>
            <a:endParaRPr lang="en-US" sz="1600" dirty="0"/>
          </a:p>
          <a:p>
            <a:r>
              <a:rPr lang="en-US" sz="1600" dirty="0" err="1" smtClean="0"/>
              <a:t>L’effetto</a:t>
            </a:r>
            <a:r>
              <a:rPr lang="en-US" sz="1600" dirty="0" smtClean="0"/>
              <a:t> e’ </a:t>
            </a:r>
            <a:r>
              <a:rPr lang="en-US" sz="1600" dirty="0" err="1" smtClean="0"/>
              <a:t>potenzialmente</a:t>
            </a:r>
            <a:r>
              <a:rPr lang="en-US" sz="1600" dirty="0" smtClean="0"/>
              <a:t> </a:t>
            </a:r>
            <a:r>
              <a:rPr lang="en-US" sz="1600" dirty="0" err="1" smtClean="0"/>
              <a:t>dirompente</a:t>
            </a:r>
            <a:r>
              <a:rPr lang="en-US" sz="1600" dirty="0" smtClean="0"/>
              <a:t> </a:t>
            </a:r>
            <a:r>
              <a:rPr lang="en-US" sz="1600" dirty="0" err="1" smtClean="0"/>
              <a:t>perche</a:t>
            </a:r>
            <a:r>
              <a:rPr lang="en-US" sz="1600" dirty="0" smtClean="0"/>
              <a:t>’ </a:t>
            </a:r>
            <a:r>
              <a:rPr lang="en-US" sz="1600" dirty="0" err="1" smtClean="0"/>
              <a:t>sono</a:t>
            </a:r>
            <a:r>
              <a:rPr lang="en-US" sz="1600" dirty="0" smtClean="0"/>
              <a:t> </a:t>
            </a:r>
            <a:r>
              <a:rPr lang="en-US" sz="1600" dirty="0" err="1" smtClean="0"/>
              <a:t>gia</a:t>
            </a:r>
            <a:r>
              <a:rPr lang="en-US" sz="1600" dirty="0" smtClean="0"/>
              <a:t>’ </a:t>
            </a:r>
            <a:r>
              <a:rPr lang="en-US" sz="1600" dirty="0" err="1" smtClean="0"/>
              <a:t>stati</a:t>
            </a:r>
            <a:r>
              <a:rPr lang="en-US" sz="1600" dirty="0" smtClean="0"/>
              <a:t> </a:t>
            </a:r>
            <a:r>
              <a:rPr lang="en-US" sz="1600" dirty="0" err="1" smtClean="0"/>
              <a:t>esauriti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err="1" smtClean="0"/>
              <a:t>soldi</a:t>
            </a:r>
            <a:r>
              <a:rPr lang="en-US" sz="1600" dirty="0" smtClean="0"/>
              <a:t> extra FOE </a:t>
            </a:r>
            <a:r>
              <a:rPr lang="en-US" sz="1600" dirty="0" err="1" smtClean="0"/>
              <a:t>destinati</a:t>
            </a:r>
            <a:r>
              <a:rPr lang="en-US" sz="1600" dirty="0" smtClean="0"/>
              <a:t> dal MIUR </a:t>
            </a:r>
            <a:r>
              <a:rPr lang="en-US" sz="1600" dirty="0" err="1" smtClean="0"/>
              <a:t>alle</a:t>
            </a:r>
            <a:r>
              <a:rPr lang="en-US" sz="1600" dirty="0" smtClean="0"/>
              <a:t> </a:t>
            </a:r>
            <a:r>
              <a:rPr lang="en-US" sz="1600" dirty="0" err="1" smtClean="0"/>
              <a:t>stabilizzazioni</a:t>
            </a:r>
            <a:r>
              <a:rPr lang="en-US" sz="1600" dirty="0" smtClean="0"/>
              <a:t>. </a:t>
            </a:r>
            <a:r>
              <a:rPr lang="en-US" sz="1600" dirty="0" err="1" smtClean="0"/>
              <a:t>Anzi</a:t>
            </a:r>
            <a:r>
              <a:rPr lang="en-US" sz="1600" dirty="0" smtClean="0"/>
              <a:t> </a:t>
            </a:r>
            <a:r>
              <a:rPr lang="en-US" sz="1600" dirty="0" err="1" smtClean="0"/>
              <a:t>l’ENTE</a:t>
            </a:r>
            <a:r>
              <a:rPr lang="en-US" sz="1600" dirty="0" smtClean="0"/>
              <a:t> ha </a:t>
            </a:r>
            <a:r>
              <a:rPr lang="en-US" sz="1600" dirty="0" err="1" smtClean="0"/>
              <a:t>gia</a:t>
            </a:r>
            <a:r>
              <a:rPr lang="en-US" sz="1600" dirty="0" smtClean="0"/>
              <a:t>’ </a:t>
            </a:r>
            <a:r>
              <a:rPr lang="en-US" sz="1600" dirty="0" err="1" smtClean="0"/>
              <a:t>integrato</a:t>
            </a:r>
            <a:r>
              <a:rPr lang="en-US" sz="1600" dirty="0" smtClean="0"/>
              <a:t> I </a:t>
            </a:r>
            <a:r>
              <a:rPr lang="en-US" sz="1600" dirty="0" err="1" smtClean="0"/>
              <a:t>finanziamenti</a:t>
            </a:r>
            <a:r>
              <a:rPr lang="en-US" sz="1600" dirty="0" smtClean="0"/>
              <a:t> MIUR con </a:t>
            </a:r>
            <a:r>
              <a:rPr lang="en-US" sz="1600" dirty="0" err="1" smtClean="0"/>
              <a:t>piu</a:t>
            </a:r>
            <a:r>
              <a:rPr lang="en-US" sz="1600" dirty="0" smtClean="0"/>
              <a:t>’ di </a:t>
            </a:r>
            <a:r>
              <a:rPr lang="en-US" sz="1600" dirty="0" err="1" smtClean="0"/>
              <a:t>quanto</a:t>
            </a:r>
            <a:r>
              <a:rPr lang="en-US" sz="1600" dirty="0" smtClean="0"/>
              <a:t> </a:t>
            </a:r>
            <a:r>
              <a:rPr lang="en-US" sz="1600" dirty="0" err="1" smtClean="0"/>
              <a:t>stabilito</a:t>
            </a:r>
            <a:r>
              <a:rPr lang="en-US" sz="1600" dirty="0" smtClean="0"/>
              <a:t> </a:t>
            </a:r>
            <a:r>
              <a:rPr lang="en-US" sz="1600" dirty="0" err="1" smtClean="0"/>
              <a:t>dalla</a:t>
            </a:r>
            <a:r>
              <a:rPr lang="en-US" sz="1600" dirty="0" smtClean="0"/>
              <a:t> </a:t>
            </a:r>
            <a:r>
              <a:rPr lang="en-US" sz="1600" dirty="0" err="1" smtClean="0"/>
              <a:t>legge</a:t>
            </a:r>
            <a:r>
              <a:rPr lang="en-US" sz="1600" dirty="0" smtClean="0"/>
              <a:t>.  E non e’ nota la </a:t>
            </a:r>
            <a:r>
              <a:rPr lang="en-US" sz="1600" dirty="0" err="1" smtClean="0"/>
              <a:t>regola</a:t>
            </a:r>
            <a:r>
              <a:rPr lang="en-US" sz="1600" dirty="0" smtClean="0"/>
              <a:t> con cui </a:t>
            </a:r>
            <a:r>
              <a:rPr lang="en-US" sz="1600" dirty="0" err="1" smtClean="0"/>
              <a:t>vanno</a:t>
            </a:r>
            <a:r>
              <a:rPr lang="en-US" sz="1600" dirty="0" smtClean="0"/>
              <a:t> </a:t>
            </a:r>
            <a:r>
              <a:rPr lang="en-US" sz="1600" dirty="0" err="1" smtClean="0"/>
              <a:t>inserite</a:t>
            </a:r>
            <a:r>
              <a:rPr lang="en-US" sz="1600" dirty="0" smtClean="0"/>
              <a:t> in </a:t>
            </a:r>
            <a:r>
              <a:rPr lang="en-US" sz="1600" dirty="0" err="1" smtClean="0"/>
              <a:t>graduatoria</a:t>
            </a:r>
            <a:r>
              <a:rPr lang="en-US" sz="1600" dirty="0" smtClean="0"/>
              <a:t> </a:t>
            </a:r>
            <a:r>
              <a:rPr lang="en-US" sz="1600" dirty="0" err="1" smtClean="0"/>
              <a:t>queste</a:t>
            </a:r>
            <a:r>
              <a:rPr lang="en-US" sz="1600" dirty="0" smtClean="0"/>
              <a:t> </a:t>
            </a:r>
            <a:r>
              <a:rPr lang="en-US" sz="1600" dirty="0" err="1" smtClean="0"/>
              <a:t>persone</a:t>
            </a:r>
            <a:r>
              <a:rPr lang="en-US" sz="1600" dirty="0" smtClean="0"/>
              <a:t>.</a:t>
            </a:r>
          </a:p>
          <a:p>
            <a:endParaRPr lang="en-US" sz="1600" dirty="0"/>
          </a:p>
          <a:p>
            <a:r>
              <a:rPr lang="en-US" sz="1600" dirty="0" smtClean="0"/>
              <a:t>Con </a:t>
            </a:r>
            <a:r>
              <a:rPr lang="en-US" sz="1600" dirty="0" err="1" smtClean="0"/>
              <a:t>queste</a:t>
            </a:r>
            <a:r>
              <a:rPr lang="en-US" sz="1600" dirty="0" smtClean="0"/>
              <a:t> </a:t>
            </a:r>
            <a:r>
              <a:rPr lang="en-US" sz="1600" dirty="0" err="1" smtClean="0"/>
              <a:t>assunzioni</a:t>
            </a:r>
            <a:r>
              <a:rPr lang="en-US" sz="1600" dirty="0" smtClean="0"/>
              <a:t> e’ </a:t>
            </a:r>
            <a:r>
              <a:rPr lang="en-US" sz="1600" dirty="0" err="1" smtClean="0"/>
              <a:t>stato</a:t>
            </a:r>
            <a:r>
              <a:rPr lang="en-US" sz="1600" dirty="0" smtClean="0"/>
              <a:t> </a:t>
            </a:r>
            <a:r>
              <a:rPr lang="en-US" sz="1600" dirty="0" err="1" smtClean="0"/>
              <a:t>praticamente</a:t>
            </a:r>
            <a:r>
              <a:rPr lang="en-US" sz="1600" dirty="0" smtClean="0"/>
              <a:t> </a:t>
            </a:r>
            <a:r>
              <a:rPr lang="en-US" sz="1600" dirty="0" err="1" smtClean="0"/>
              <a:t>esaurito</a:t>
            </a:r>
            <a:r>
              <a:rPr lang="en-US" sz="1600" dirty="0" smtClean="0"/>
              <a:t> </a:t>
            </a:r>
            <a:r>
              <a:rPr lang="en-US" sz="1600" dirty="0" err="1" smtClean="0"/>
              <a:t>il</a:t>
            </a:r>
            <a:r>
              <a:rPr lang="en-US" sz="1600" dirty="0" smtClean="0"/>
              <a:t> </a:t>
            </a:r>
            <a:r>
              <a:rPr lang="en-US" sz="1600" dirty="0" err="1" smtClean="0"/>
              <a:t>salario</a:t>
            </a:r>
            <a:r>
              <a:rPr lang="en-US" sz="1600" dirty="0" smtClean="0"/>
              <a:t> </a:t>
            </a:r>
            <a:r>
              <a:rPr lang="en-US" sz="1600" dirty="0" err="1" smtClean="0"/>
              <a:t>accessorio</a:t>
            </a:r>
            <a:r>
              <a:rPr lang="en-US" sz="1600" dirty="0" smtClean="0"/>
              <a:t>, </a:t>
            </a:r>
            <a:r>
              <a:rPr lang="en-US" sz="1600" dirty="0" err="1" smtClean="0"/>
              <a:t>bloccando</a:t>
            </a:r>
            <a:r>
              <a:rPr lang="en-US" sz="1600" dirty="0" smtClean="0"/>
              <a:t> di </a:t>
            </a:r>
            <a:r>
              <a:rPr lang="en-US" sz="1600" dirty="0" err="1" smtClean="0"/>
              <a:t>fatto</a:t>
            </a:r>
            <a:r>
              <a:rPr lang="en-US" sz="1600" dirty="0" smtClean="0"/>
              <a:t> le </a:t>
            </a:r>
            <a:r>
              <a:rPr lang="en-US" sz="1600" dirty="0" err="1" smtClean="0"/>
              <a:t>assunzioni</a:t>
            </a:r>
            <a:r>
              <a:rPr lang="en-US" sz="1600" dirty="0" smtClean="0"/>
              <a:t> di PTA.</a:t>
            </a:r>
          </a:p>
          <a:p>
            <a:r>
              <a:rPr lang="en-US" sz="1600" dirty="0" smtClean="0"/>
              <a:t>Si </a:t>
            </a:r>
            <a:r>
              <a:rPr lang="en-US" sz="1600" dirty="0" err="1" smtClean="0"/>
              <a:t>spera</a:t>
            </a:r>
            <a:r>
              <a:rPr lang="en-US" sz="1600" dirty="0" smtClean="0"/>
              <a:t> in </a:t>
            </a:r>
            <a:r>
              <a:rPr lang="en-US" sz="1600" dirty="0" err="1" smtClean="0"/>
              <a:t>una</a:t>
            </a:r>
            <a:r>
              <a:rPr lang="en-US" sz="1600" dirty="0" smtClean="0"/>
              <a:t> </a:t>
            </a:r>
            <a:r>
              <a:rPr lang="en-US" sz="1600" dirty="0" err="1" smtClean="0"/>
              <a:t>modifica</a:t>
            </a:r>
            <a:r>
              <a:rPr lang="en-US" sz="1600" dirty="0" smtClean="0"/>
              <a:t> </a:t>
            </a:r>
            <a:r>
              <a:rPr lang="en-US" sz="1600" dirty="0" err="1" smtClean="0"/>
              <a:t>nella</a:t>
            </a:r>
            <a:r>
              <a:rPr lang="en-US" sz="1600" dirty="0" smtClean="0"/>
              <a:t> </a:t>
            </a:r>
            <a:r>
              <a:rPr lang="en-US" sz="1600" dirty="0" err="1" smtClean="0"/>
              <a:t>legge</a:t>
            </a:r>
            <a:r>
              <a:rPr lang="en-US" sz="1600" dirty="0" smtClean="0"/>
              <a:t> di </a:t>
            </a:r>
            <a:r>
              <a:rPr lang="en-US" sz="1600" dirty="0" err="1" smtClean="0"/>
              <a:t>stabilita</a:t>
            </a:r>
            <a:r>
              <a:rPr lang="en-US" sz="1600" dirty="0" smtClean="0"/>
              <a:t>’ o </a:t>
            </a:r>
            <a:r>
              <a:rPr lang="en-US" sz="1600" dirty="0" err="1" smtClean="0"/>
              <a:t>nel</a:t>
            </a:r>
            <a:r>
              <a:rPr lang="en-US" sz="1600" dirty="0" smtClean="0"/>
              <a:t> </a:t>
            </a:r>
            <a:r>
              <a:rPr lang="en-US" sz="1600" dirty="0" err="1" smtClean="0"/>
              <a:t>decreto</a:t>
            </a:r>
            <a:r>
              <a:rPr lang="en-US" sz="1600" dirty="0" smtClean="0"/>
              <a:t> </a:t>
            </a:r>
            <a:r>
              <a:rPr lang="en-US" sz="1600" dirty="0" err="1" smtClean="0"/>
              <a:t>Buongiorno</a:t>
            </a:r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L </a:t>
            </a:r>
            <a:r>
              <a:rPr lang="en-US" sz="1600" dirty="0" err="1" smtClean="0"/>
              <a:t>Ente</a:t>
            </a:r>
            <a:r>
              <a:rPr lang="en-US" sz="1600" dirty="0" smtClean="0"/>
              <a:t> e’ </a:t>
            </a:r>
            <a:r>
              <a:rPr lang="en-US" sz="1600" dirty="0" err="1" smtClean="0"/>
              <a:t>disponibile</a:t>
            </a:r>
            <a:r>
              <a:rPr lang="en-US" sz="1600" dirty="0" smtClean="0"/>
              <a:t> a </a:t>
            </a:r>
            <a:r>
              <a:rPr lang="en-US" sz="1600" dirty="0" err="1" smtClean="0"/>
              <a:t>continuare</a:t>
            </a:r>
            <a:r>
              <a:rPr lang="en-US" sz="1600" dirty="0" smtClean="0"/>
              <a:t> le </a:t>
            </a:r>
            <a:r>
              <a:rPr lang="en-US" sz="1600" dirty="0" err="1" smtClean="0"/>
              <a:t>stabilizzazioni</a:t>
            </a:r>
            <a:r>
              <a:rPr lang="en-US" sz="1600" dirty="0" smtClean="0"/>
              <a:t> ma a </a:t>
            </a:r>
            <a:r>
              <a:rPr lang="en-US" sz="1600" dirty="0" err="1" smtClean="0"/>
              <a:t>fronte</a:t>
            </a:r>
            <a:r>
              <a:rPr lang="en-US" sz="1600" dirty="0" smtClean="0"/>
              <a:t> di un </a:t>
            </a:r>
            <a:r>
              <a:rPr lang="en-US" sz="1600" dirty="0" err="1" smtClean="0"/>
              <a:t>adeguato</a:t>
            </a:r>
            <a:r>
              <a:rPr lang="en-US" sz="1600" dirty="0" smtClean="0"/>
              <a:t> </a:t>
            </a:r>
            <a:r>
              <a:rPr lang="en-US" sz="1600" dirty="0" err="1" smtClean="0"/>
              <a:t>finanziamento</a:t>
            </a:r>
            <a:r>
              <a:rPr lang="en-US" sz="1600" dirty="0" smtClean="0"/>
              <a:t> </a:t>
            </a:r>
            <a:r>
              <a:rPr lang="en-US" sz="1600" dirty="0" err="1" smtClean="0"/>
              <a:t>sul</a:t>
            </a:r>
            <a:r>
              <a:rPr lang="en-US" sz="1600" dirty="0" smtClean="0"/>
              <a:t> FOE o extra FOE</a:t>
            </a:r>
            <a:endParaRPr lang="en-US" sz="1600" dirty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251623" y="0"/>
            <a:ext cx="7779970" cy="924747"/>
          </a:xfrm>
          <a:prstGeom prst="rect">
            <a:avLst/>
          </a:prstGeom>
          <a:solidFill>
            <a:schemeClr val="bg2">
              <a:lumMod val="20000"/>
              <a:lumOff val="80000"/>
              <a:alpha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SITUAZIONE STABILIZZAZIONI</a:t>
            </a: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183681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varie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100" y="1073330"/>
            <a:ext cx="8610600" cy="546201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Tx/>
              <a:buChar char="-"/>
            </a:pPr>
            <a:r>
              <a:rPr lang="en-US" sz="1800" dirty="0" err="1" smtClean="0">
                <a:sym typeface="Wingdings"/>
              </a:rPr>
              <a:t>Inizio</a:t>
            </a:r>
            <a:r>
              <a:rPr lang="en-US" sz="1800" dirty="0" smtClean="0">
                <a:sym typeface="Wingdings"/>
              </a:rPr>
              <a:t> </a:t>
            </a:r>
            <a:r>
              <a:rPr lang="en-US" sz="1800" dirty="0" err="1" smtClean="0">
                <a:sym typeface="Wingdings"/>
              </a:rPr>
              <a:t>Settembre</a:t>
            </a:r>
            <a:r>
              <a:rPr lang="en-US" sz="1800" dirty="0" smtClean="0">
                <a:sym typeface="Wingdings"/>
              </a:rPr>
              <a:t> </a:t>
            </a:r>
            <a:r>
              <a:rPr lang="en-US" sz="1800" dirty="0" err="1" smtClean="0">
                <a:sym typeface="Wingdings"/>
              </a:rPr>
              <a:t>incontro</a:t>
            </a:r>
            <a:r>
              <a:rPr lang="en-US" sz="1800" dirty="0" smtClean="0">
                <a:sym typeface="Wingdings"/>
              </a:rPr>
              <a:t> a Roma </a:t>
            </a:r>
            <a:r>
              <a:rPr lang="en-US" sz="1800" dirty="0" err="1" smtClean="0">
                <a:sym typeface="Wingdings"/>
              </a:rPr>
              <a:t>sulla</a:t>
            </a:r>
            <a:r>
              <a:rPr lang="en-US" sz="1800" dirty="0" smtClean="0">
                <a:sym typeface="Wingdings"/>
              </a:rPr>
              <a:t> </a:t>
            </a:r>
            <a:r>
              <a:rPr lang="en-US" sz="1800" dirty="0" err="1" smtClean="0">
                <a:sym typeface="Wingdings"/>
              </a:rPr>
              <a:t>strategia</a:t>
            </a:r>
            <a:r>
              <a:rPr lang="en-US" sz="1800" dirty="0" smtClean="0">
                <a:sym typeface="Wingdings"/>
              </a:rPr>
              <a:t> </a:t>
            </a:r>
            <a:r>
              <a:rPr lang="en-US" sz="1800" dirty="0" err="1" smtClean="0">
                <a:sym typeface="Wingdings"/>
              </a:rPr>
              <a:t>europea</a:t>
            </a:r>
            <a:r>
              <a:rPr lang="en-US" sz="1800" dirty="0" smtClean="0">
                <a:sym typeface="Wingdings"/>
              </a:rPr>
              <a:t> per HEP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800" dirty="0"/>
              <a:t>L</a:t>
            </a:r>
            <a:r>
              <a:rPr lang="en-US" sz="1800" dirty="0" smtClean="0"/>
              <a:t>e </a:t>
            </a:r>
            <a:r>
              <a:rPr lang="en-US" sz="1800" dirty="0" err="1"/>
              <a:t>linee</a:t>
            </a:r>
            <a:r>
              <a:rPr lang="en-US" sz="1800" dirty="0"/>
              <a:t> </a:t>
            </a:r>
            <a:r>
              <a:rPr lang="en-US" sz="1800" dirty="0" err="1"/>
              <a:t>guida</a:t>
            </a:r>
            <a:r>
              <a:rPr lang="en-US" sz="1800" dirty="0"/>
              <a:t> </a:t>
            </a:r>
            <a:r>
              <a:rPr lang="en-US" sz="1800" dirty="0" err="1"/>
              <a:t>delle</a:t>
            </a:r>
            <a:r>
              <a:rPr lang="en-US" sz="1800" dirty="0"/>
              <a:t> </a:t>
            </a:r>
            <a:r>
              <a:rPr lang="en-US" sz="1800" dirty="0" err="1"/>
              <a:t>proposte</a:t>
            </a:r>
            <a:r>
              <a:rPr lang="en-US" sz="1800" dirty="0"/>
              <a:t> INFN </a:t>
            </a:r>
            <a:r>
              <a:rPr lang="en-US" sz="1800" dirty="0" err="1"/>
              <a:t>sono</a:t>
            </a:r>
            <a:r>
              <a:rPr lang="en-US" sz="1800" dirty="0"/>
              <a:t> </a:t>
            </a:r>
            <a:r>
              <a:rPr lang="en-US" sz="1800" dirty="0" err="1"/>
              <a:t>tre</a:t>
            </a:r>
            <a:r>
              <a:rPr lang="en-US" sz="1800" dirty="0" smtClean="0"/>
              <a:t>: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800" dirty="0" smtClean="0"/>
              <a:t>1) </a:t>
            </a:r>
            <a:r>
              <a:rPr lang="en-US" sz="1800" dirty="0" err="1" smtClean="0"/>
              <a:t>acceleratore</a:t>
            </a:r>
            <a:r>
              <a:rPr lang="en-US" sz="1800" dirty="0" smtClean="0"/>
              <a:t> </a:t>
            </a:r>
            <a:r>
              <a:rPr lang="en-US" sz="1800" dirty="0"/>
              <a:t>post-LHC in Europa, per </a:t>
            </a:r>
            <a:r>
              <a:rPr lang="en-US" sz="1800" dirty="0" err="1"/>
              <a:t>il</a:t>
            </a:r>
            <a:r>
              <a:rPr lang="en-US" sz="1800" dirty="0"/>
              <a:t> quale </a:t>
            </a:r>
            <a:r>
              <a:rPr lang="en-US" sz="1800" dirty="0" err="1"/>
              <a:t>l’opzione</a:t>
            </a:r>
            <a:r>
              <a:rPr lang="en-US" sz="1800" dirty="0"/>
              <a:t> </a:t>
            </a:r>
            <a:r>
              <a:rPr lang="en-US" sz="1800" dirty="0" err="1"/>
              <a:t>preferita</a:t>
            </a:r>
            <a:r>
              <a:rPr lang="en-US" sz="1800" dirty="0"/>
              <a:t> </a:t>
            </a:r>
            <a:r>
              <a:rPr lang="en-US" sz="1800" dirty="0" err="1"/>
              <a:t>è</a:t>
            </a:r>
            <a:r>
              <a:rPr lang="en-US" sz="1800" dirty="0"/>
              <a:t> </a:t>
            </a:r>
            <a:r>
              <a:rPr lang="en-US" sz="1800" dirty="0" err="1"/>
              <a:t>una</a:t>
            </a:r>
            <a:r>
              <a:rPr lang="en-US" sz="1800" dirty="0"/>
              <a:t> </a:t>
            </a:r>
            <a:r>
              <a:rPr lang="en-US" sz="1800" dirty="0" err="1"/>
              <a:t>macchina</a:t>
            </a:r>
            <a:r>
              <a:rPr lang="en-US" sz="1800" dirty="0"/>
              <a:t> a 100 </a:t>
            </a:r>
            <a:r>
              <a:rPr lang="en-US" sz="1800" dirty="0" err="1"/>
              <a:t>TeV</a:t>
            </a:r>
            <a:r>
              <a:rPr lang="en-US" sz="1800" dirty="0"/>
              <a:t> in un </a:t>
            </a:r>
            <a:r>
              <a:rPr lang="en-US" sz="1800" dirty="0" err="1"/>
              <a:t>nuovo</a:t>
            </a:r>
            <a:r>
              <a:rPr lang="en-US" sz="1800" dirty="0"/>
              <a:t> tunnel da 100 Km, ma </a:t>
            </a:r>
            <a:r>
              <a:rPr lang="en-US" sz="1800" dirty="0" err="1"/>
              <a:t>si</a:t>
            </a:r>
            <a:r>
              <a:rPr lang="en-US" sz="1800" dirty="0"/>
              <a:t> </a:t>
            </a:r>
            <a:r>
              <a:rPr lang="en-US" sz="1800" dirty="0" err="1"/>
              <a:t>considerano</a:t>
            </a:r>
            <a:r>
              <a:rPr lang="en-US" sz="1800" dirty="0"/>
              <a:t> </a:t>
            </a:r>
            <a:r>
              <a:rPr lang="en-US" sz="1800" dirty="0" err="1"/>
              <a:t>anche</a:t>
            </a:r>
            <a:r>
              <a:rPr lang="en-US" sz="1800" dirty="0"/>
              <a:t> le </a:t>
            </a:r>
            <a:r>
              <a:rPr lang="en-US" sz="1800" dirty="0" err="1"/>
              <a:t>possibili</a:t>
            </a:r>
            <a:r>
              <a:rPr lang="en-US" sz="1800" dirty="0"/>
              <a:t> alternative, </a:t>
            </a:r>
            <a:r>
              <a:rPr lang="en-US" sz="1800" dirty="0" err="1"/>
              <a:t>quali</a:t>
            </a:r>
            <a:r>
              <a:rPr lang="en-US" sz="1800" dirty="0"/>
              <a:t> un muon collider; </a:t>
            </a:r>
            <a:endParaRPr lang="en-US" sz="1800" dirty="0" smtClean="0"/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800" dirty="0" smtClean="0"/>
              <a:t>2) </a:t>
            </a:r>
            <a:r>
              <a:rPr lang="en-US" sz="1800" dirty="0" err="1"/>
              <a:t>coinvolgimento</a:t>
            </a:r>
            <a:r>
              <a:rPr lang="en-US" sz="1800" dirty="0"/>
              <a:t> del CERN </a:t>
            </a:r>
            <a:r>
              <a:rPr lang="en-US" sz="1800" dirty="0" err="1"/>
              <a:t>anche</a:t>
            </a:r>
            <a:r>
              <a:rPr lang="en-US" sz="1800" dirty="0"/>
              <a:t> in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campi</a:t>
            </a:r>
            <a:r>
              <a:rPr lang="en-US" sz="1800" dirty="0"/>
              <a:t> di </a:t>
            </a:r>
            <a:r>
              <a:rPr lang="en-US" sz="1800" dirty="0" err="1"/>
              <a:t>ricerca</a:t>
            </a:r>
            <a:r>
              <a:rPr lang="en-US" sz="1800" dirty="0"/>
              <a:t> </a:t>
            </a:r>
            <a:r>
              <a:rPr lang="en-US" sz="1800" dirty="0" err="1"/>
              <a:t>limitrofi</a:t>
            </a:r>
            <a:r>
              <a:rPr lang="en-US" sz="1800" dirty="0"/>
              <a:t>, come DM e GW</a:t>
            </a:r>
            <a:r>
              <a:rPr lang="en-US" sz="1800" dirty="0" smtClean="0"/>
              <a:t>;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800" dirty="0" smtClean="0"/>
              <a:t>3) </a:t>
            </a:r>
            <a:r>
              <a:rPr lang="en-US" sz="1800" dirty="0" err="1"/>
              <a:t>sinergia</a:t>
            </a:r>
            <a:r>
              <a:rPr lang="en-US" sz="1800" dirty="0"/>
              <a:t> del CERN con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laboratori</a:t>
            </a:r>
            <a:r>
              <a:rPr lang="en-US" sz="1800" dirty="0"/>
              <a:t> </a:t>
            </a:r>
            <a:r>
              <a:rPr lang="en-US" sz="1800" dirty="0" err="1"/>
              <a:t>nazionali</a:t>
            </a:r>
            <a:r>
              <a:rPr lang="en-US" sz="1800" dirty="0"/>
              <a:t> </a:t>
            </a:r>
            <a:r>
              <a:rPr lang="en-US" sz="1800" dirty="0" err="1"/>
              <a:t>degli</a:t>
            </a:r>
            <a:r>
              <a:rPr lang="en-US" sz="1800" dirty="0"/>
              <a:t> </a:t>
            </a:r>
            <a:r>
              <a:rPr lang="en-US" sz="1800" dirty="0" err="1"/>
              <a:t>Stati</a:t>
            </a:r>
            <a:r>
              <a:rPr lang="en-US" sz="1800" dirty="0"/>
              <a:t> </a:t>
            </a:r>
            <a:r>
              <a:rPr lang="en-US" sz="1800" dirty="0" err="1"/>
              <a:t>membri</a:t>
            </a:r>
            <a:r>
              <a:rPr lang="en-US" sz="1800" dirty="0" smtClean="0"/>
              <a:t>.</a:t>
            </a:r>
          </a:p>
          <a:p>
            <a:pPr>
              <a:lnSpc>
                <a:spcPct val="120000"/>
              </a:lnSpc>
              <a:buFontTx/>
              <a:buChar char="-"/>
            </a:pPr>
            <a:endParaRPr lang="en-US" sz="1800" dirty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800" dirty="0" smtClean="0">
                <a:sym typeface="Wingdings"/>
              </a:rPr>
              <a:t>12-13 </a:t>
            </a:r>
            <a:r>
              <a:rPr lang="en-US" sz="1800" dirty="0" err="1" smtClean="0">
                <a:sym typeface="Wingdings"/>
              </a:rPr>
              <a:t>Ottobre</a:t>
            </a:r>
            <a:r>
              <a:rPr lang="en-US" sz="1800" dirty="0" smtClean="0">
                <a:sym typeface="Wingdings"/>
              </a:rPr>
              <a:t> Piano </a:t>
            </a:r>
            <a:r>
              <a:rPr lang="en-US" sz="1800" dirty="0" err="1" smtClean="0">
                <a:sym typeface="Wingdings"/>
              </a:rPr>
              <a:t>Triennale</a:t>
            </a:r>
            <a:r>
              <a:rPr lang="en-US" sz="1800" dirty="0" smtClean="0">
                <a:sym typeface="Wingdings"/>
              </a:rPr>
              <a:t> INFN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800" dirty="0" err="1" smtClean="0">
                <a:sym typeface="Wingdings"/>
              </a:rPr>
              <a:t>Presentate</a:t>
            </a:r>
            <a:r>
              <a:rPr lang="en-US" sz="1800" dirty="0" smtClean="0">
                <a:sym typeface="Wingdings"/>
              </a:rPr>
              <a:t> le </a:t>
            </a:r>
            <a:r>
              <a:rPr lang="en-US" sz="1800" dirty="0" err="1" smtClean="0">
                <a:sym typeface="Wingdings"/>
              </a:rPr>
              <a:t>proposte</a:t>
            </a:r>
            <a:r>
              <a:rPr lang="en-US" sz="1800" dirty="0" smtClean="0">
                <a:sym typeface="Wingdings"/>
              </a:rPr>
              <a:t> di what next TTA, un </a:t>
            </a:r>
            <a:r>
              <a:rPr lang="en-US" sz="1800" dirty="0" err="1" smtClean="0">
                <a:sym typeface="Wingdings"/>
              </a:rPr>
              <a:t>fervore</a:t>
            </a:r>
            <a:r>
              <a:rPr lang="en-US" sz="1800" dirty="0" smtClean="0">
                <a:sym typeface="Wingdings"/>
              </a:rPr>
              <a:t> di </a:t>
            </a:r>
            <a:r>
              <a:rPr lang="en-US" sz="1800" dirty="0" err="1" smtClean="0">
                <a:sym typeface="Wingdings"/>
              </a:rPr>
              <a:t>attivita</a:t>
            </a:r>
            <a:r>
              <a:rPr lang="en-US" sz="1800" dirty="0" smtClean="0">
                <a:sym typeface="Wingdings"/>
              </a:rPr>
              <a:t>’ </a:t>
            </a:r>
            <a:r>
              <a:rPr lang="en-US" sz="1800" dirty="0" err="1" smtClean="0">
                <a:sym typeface="Wingdings"/>
              </a:rPr>
              <a:t>che</a:t>
            </a:r>
            <a:r>
              <a:rPr lang="en-US" sz="1800" dirty="0" smtClean="0">
                <a:sym typeface="Wingdings"/>
              </a:rPr>
              <a:t> </a:t>
            </a:r>
            <a:r>
              <a:rPr lang="en-US" sz="1800" dirty="0" err="1" smtClean="0">
                <a:sym typeface="Wingdings"/>
              </a:rPr>
              <a:t>va</a:t>
            </a:r>
            <a:r>
              <a:rPr lang="en-US" sz="1800" dirty="0" smtClean="0">
                <a:sym typeface="Wingdings"/>
              </a:rPr>
              <a:t> </a:t>
            </a:r>
            <a:r>
              <a:rPr lang="en-US" sz="1800" dirty="0" err="1" smtClean="0">
                <a:sym typeface="Wingdings"/>
              </a:rPr>
              <a:t>focalizzato</a:t>
            </a:r>
            <a:r>
              <a:rPr lang="en-US" sz="1800" dirty="0" smtClean="0">
                <a:sym typeface="Wingdings"/>
              </a:rPr>
              <a:t> </a:t>
            </a:r>
            <a:r>
              <a:rPr lang="en-US" sz="1800" dirty="0" err="1" smtClean="0">
                <a:sym typeface="Wingdings"/>
              </a:rPr>
              <a:t>sugli</a:t>
            </a:r>
            <a:r>
              <a:rPr lang="en-US" sz="1800" dirty="0" smtClean="0">
                <a:sym typeface="Wingdings"/>
              </a:rPr>
              <a:t> </a:t>
            </a:r>
            <a:r>
              <a:rPr lang="en-US" sz="1800" dirty="0" err="1" smtClean="0">
                <a:sym typeface="Wingdings"/>
              </a:rPr>
              <a:t>obiettivi</a:t>
            </a:r>
            <a:r>
              <a:rPr lang="en-US" sz="1800" dirty="0" smtClean="0">
                <a:sym typeface="Wingdings"/>
              </a:rPr>
              <a:t> </a:t>
            </a:r>
            <a:r>
              <a:rPr lang="en-US" sz="1800" dirty="0" err="1" smtClean="0">
                <a:sym typeface="Wingdings"/>
              </a:rPr>
              <a:t>prioritari</a:t>
            </a:r>
            <a:r>
              <a:rPr lang="en-US" sz="1800" dirty="0" smtClean="0">
                <a:sym typeface="Wingdings"/>
              </a:rPr>
              <a:t> per </a:t>
            </a:r>
            <a:r>
              <a:rPr lang="en-US" sz="1800" dirty="0" err="1" smtClean="0">
                <a:sym typeface="Wingdings"/>
              </a:rPr>
              <a:t>essere</a:t>
            </a:r>
            <a:r>
              <a:rPr lang="en-US" sz="1800" dirty="0" smtClean="0">
                <a:sym typeface="Wingdings"/>
              </a:rPr>
              <a:t> </a:t>
            </a:r>
            <a:r>
              <a:rPr lang="en-US" sz="1800" dirty="0" err="1" smtClean="0">
                <a:sym typeface="Wingdings"/>
              </a:rPr>
              <a:t>incisivo</a:t>
            </a:r>
            <a:endParaRPr lang="en-US" sz="1800" dirty="0" smtClean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800" dirty="0" err="1" smtClean="0">
                <a:sym typeface="Wingdings"/>
              </a:rPr>
              <a:t>Presidente</a:t>
            </a:r>
            <a:r>
              <a:rPr lang="en-US" sz="1800" dirty="0" smtClean="0">
                <a:sym typeface="Wingdings"/>
              </a:rPr>
              <a:t> propone </a:t>
            </a:r>
            <a:r>
              <a:rPr lang="en-US" sz="1800" dirty="0" err="1" smtClean="0">
                <a:sym typeface="Wingdings"/>
              </a:rPr>
              <a:t>introduzione</a:t>
            </a:r>
            <a:r>
              <a:rPr lang="en-US" sz="1800" dirty="0" smtClean="0">
                <a:sym typeface="Wingdings"/>
              </a:rPr>
              <a:t> </a:t>
            </a:r>
            <a:r>
              <a:rPr lang="en-US" sz="1800" dirty="0" err="1" smtClean="0">
                <a:sym typeface="Wingdings"/>
              </a:rPr>
              <a:t>simil</a:t>
            </a:r>
            <a:r>
              <a:rPr lang="en-US" sz="1800" dirty="0" smtClean="0">
                <a:sym typeface="Wingdings"/>
              </a:rPr>
              <a:t> </a:t>
            </a:r>
            <a:r>
              <a:rPr lang="en-US" sz="1800" dirty="0" err="1" smtClean="0">
                <a:sym typeface="Wingdings"/>
              </a:rPr>
              <a:t>punti</a:t>
            </a:r>
            <a:r>
              <a:rPr lang="en-US" sz="1800" dirty="0" smtClean="0">
                <a:sym typeface="Wingdings"/>
              </a:rPr>
              <a:t> </a:t>
            </a:r>
            <a:r>
              <a:rPr lang="en-US" sz="1800" dirty="0" err="1" smtClean="0">
                <a:sym typeface="Wingdings"/>
              </a:rPr>
              <a:t>organico</a:t>
            </a:r>
            <a:r>
              <a:rPr lang="en-US" sz="1800" dirty="0" smtClean="0">
                <a:sym typeface="Wingdings"/>
              </a:rPr>
              <a:t> per </a:t>
            </a:r>
            <a:r>
              <a:rPr lang="en-US" sz="1800" dirty="0" err="1" smtClean="0">
                <a:sym typeface="Wingdings"/>
              </a:rPr>
              <a:t>il</a:t>
            </a:r>
            <a:r>
              <a:rPr lang="en-US" sz="1800" dirty="0" smtClean="0">
                <a:sym typeface="Wingdings"/>
              </a:rPr>
              <a:t> </a:t>
            </a:r>
            <a:r>
              <a:rPr lang="en-US" sz="1800" dirty="0" err="1" smtClean="0">
                <a:sym typeface="Wingdings"/>
              </a:rPr>
              <a:t>personale</a:t>
            </a:r>
            <a:r>
              <a:rPr lang="en-US" sz="1800" dirty="0" smtClean="0">
                <a:sym typeface="Wingdings"/>
              </a:rPr>
              <a:t> </a:t>
            </a:r>
            <a:r>
              <a:rPr lang="en-US" sz="1800" dirty="0" err="1" smtClean="0">
                <a:sym typeface="Wingdings"/>
              </a:rPr>
              <a:t>delle</a:t>
            </a:r>
            <a:r>
              <a:rPr lang="en-US" sz="1800" dirty="0" smtClean="0">
                <a:sym typeface="Wingdings"/>
              </a:rPr>
              <a:t> </a:t>
            </a:r>
            <a:r>
              <a:rPr lang="en-US" sz="1800" dirty="0" err="1" smtClean="0">
                <a:sym typeface="Wingdings"/>
              </a:rPr>
              <a:t>strutture</a:t>
            </a:r>
            <a:endParaRPr lang="en-US" sz="1800" dirty="0" smtClean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800" dirty="0" smtClean="0">
                <a:sym typeface="Wingdings"/>
              </a:rPr>
              <a:t>Il turn over </a:t>
            </a:r>
            <a:r>
              <a:rPr lang="en-US" sz="1800" dirty="0" err="1" smtClean="0">
                <a:sym typeface="Wingdings"/>
              </a:rPr>
              <a:t>viene</a:t>
            </a:r>
            <a:r>
              <a:rPr lang="en-US" sz="1800" dirty="0" smtClean="0">
                <a:sym typeface="Wingdings"/>
              </a:rPr>
              <a:t> </a:t>
            </a:r>
            <a:r>
              <a:rPr lang="en-US" sz="1800" dirty="0" err="1" smtClean="0">
                <a:sym typeface="Wingdings"/>
              </a:rPr>
              <a:t>reso</a:t>
            </a:r>
            <a:r>
              <a:rPr lang="en-US" sz="1800" dirty="0" smtClean="0">
                <a:sym typeface="Wingdings"/>
              </a:rPr>
              <a:t> come teste e la </a:t>
            </a:r>
            <a:r>
              <a:rPr lang="en-US" sz="1800" dirty="0" err="1" smtClean="0">
                <a:sym typeface="Wingdings"/>
              </a:rPr>
              <a:t>differenza</a:t>
            </a:r>
            <a:r>
              <a:rPr lang="en-US" sz="1800" dirty="0" smtClean="0">
                <a:sym typeface="Wingdings"/>
              </a:rPr>
              <a:t> </a:t>
            </a:r>
            <a:r>
              <a:rPr lang="en-US" sz="1800" dirty="0" err="1" smtClean="0">
                <a:sym typeface="Wingdings"/>
              </a:rPr>
              <a:t>salariale</a:t>
            </a:r>
            <a:r>
              <a:rPr lang="en-US" sz="1800" dirty="0" smtClean="0">
                <a:sym typeface="Wingdings"/>
              </a:rPr>
              <a:t> </a:t>
            </a:r>
            <a:r>
              <a:rPr lang="en-US" sz="1800" dirty="0" err="1" smtClean="0">
                <a:sym typeface="Wingdings"/>
              </a:rPr>
              <a:t>usata</a:t>
            </a:r>
            <a:r>
              <a:rPr lang="en-US" sz="1800" dirty="0" smtClean="0">
                <a:sym typeface="Wingdings"/>
              </a:rPr>
              <a:t> per le </a:t>
            </a:r>
            <a:r>
              <a:rPr lang="en-US" sz="1800" dirty="0" err="1" smtClean="0">
                <a:sym typeface="Wingdings"/>
              </a:rPr>
              <a:t>promozioni</a:t>
            </a:r>
            <a:endParaRPr lang="en-US" sz="1800" dirty="0" smtClean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endParaRPr lang="en-US" sz="1800" dirty="0" smtClean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endParaRPr lang="en-US" sz="1800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4 Dicembre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92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Bilancio</a:t>
            </a:r>
            <a:r>
              <a:rPr lang="en-US" dirty="0" smtClean="0"/>
              <a:t> e </a:t>
            </a:r>
            <a:r>
              <a:rPr lang="en-US" dirty="0" err="1" smtClean="0"/>
              <a:t>personale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100" y="1073330"/>
            <a:ext cx="8610600" cy="546201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1800" b="1" dirty="0" err="1" smtClean="0">
                <a:sym typeface="Wingdings"/>
              </a:rPr>
              <a:t>Bilancio</a:t>
            </a:r>
            <a:r>
              <a:rPr lang="en-US" sz="1800" b="1" dirty="0" smtClean="0">
                <a:sym typeface="Wingdings"/>
              </a:rPr>
              <a:t> </a:t>
            </a:r>
            <a:r>
              <a:rPr lang="en-US" sz="1800" b="1" dirty="0" err="1" smtClean="0">
                <a:sym typeface="Wingdings"/>
              </a:rPr>
              <a:t>Preventivo</a:t>
            </a:r>
            <a:r>
              <a:rPr lang="en-US" sz="1800" b="1" dirty="0" smtClean="0">
                <a:sym typeface="Wingdings"/>
              </a:rPr>
              <a:t> 2019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800" b="1" dirty="0" err="1" smtClean="0"/>
              <a:t>Pari</a:t>
            </a:r>
            <a:r>
              <a:rPr lang="en-US" sz="1800" b="1" dirty="0" smtClean="0"/>
              <a:t> </a:t>
            </a:r>
            <a:r>
              <a:rPr lang="en-US" sz="1800" b="1" dirty="0"/>
              <a:t>a circa 320 </a:t>
            </a:r>
            <a:r>
              <a:rPr lang="en-US" sz="1800" b="1" dirty="0" err="1"/>
              <a:t>milioni</a:t>
            </a:r>
            <a:r>
              <a:rPr lang="en-US" sz="1800" b="1" dirty="0"/>
              <a:t>, </a:t>
            </a:r>
            <a:endParaRPr lang="en-US" sz="1800" b="1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800" dirty="0" smtClean="0"/>
              <a:t>250 </a:t>
            </a:r>
            <a:r>
              <a:rPr lang="en-US" sz="1800" dirty="0"/>
              <a:t>dal FOE, 4.4 dal DPCM </a:t>
            </a:r>
            <a:r>
              <a:rPr lang="en-US" sz="1800" dirty="0" err="1"/>
              <a:t>stabilizzazioni</a:t>
            </a:r>
            <a:r>
              <a:rPr lang="en-US" sz="1800" dirty="0"/>
              <a:t>, 24 </a:t>
            </a:r>
            <a:r>
              <a:rPr lang="en-US" sz="1800" dirty="0" err="1"/>
              <a:t>su</a:t>
            </a:r>
            <a:r>
              <a:rPr lang="en-US" sz="1800" dirty="0"/>
              <a:t> </a:t>
            </a:r>
            <a:r>
              <a:rPr lang="en-US" sz="1800" dirty="0" err="1"/>
              <a:t>progetti</a:t>
            </a:r>
            <a:r>
              <a:rPr lang="en-US" sz="1800" dirty="0"/>
              <a:t> </a:t>
            </a:r>
            <a:r>
              <a:rPr lang="en-US" sz="1800" dirty="0" smtClean="0"/>
              <a:t>intern., </a:t>
            </a:r>
            <a:r>
              <a:rPr lang="en-US" sz="1800" dirty="0"/>
              <a:t>41 </a:t>
            </a:r>
            <a:r>
              <a:rPr lang="en-US" sz="1800" dirty="0" err="1" smtClean="0"/>
              <a:t>altre</a:t>
            </a:r>
            <a:r>
              <a:rPr lang="en-US" sz="1800" dirty="0" smtClean="0"/>
              <a:t> </a:t>
            </a:r>
            <a:r>
              <a:rPr lang="en-US" sz="1800" dirty="0" err="1"/>
              <a:t>entrate</a:t>
            </a:r>
            <a:r>
              <a:rPr lang="en-US" sz="1800" dirty="0"/>
              <a:t>. </a:t>
            </a:r>
            <a:endParaRPr lang="en-US" sz="18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800" dirty="0" smtClean="0"/>
              <a:t>In </a:t>
            </a:r>
            <a:r>
              <a:rPr lang="en-US" sz="1800" dirty="0" err="1"/>
              <a:t>totale</a:t>
            </a:r>
            <a:r>
              <a:rPr lang="en-US" sz="1800" dirty="0"/>
              <a:t> vi </a:t>
            </a:r>
            <a:r>
              <a:rPr lang="en-US" sz="1800" dirty="0" err="1"/>
              <a:t>sono</a:t>
            </a:r>
            <a:r>
              <a:rPr lang="en-US" sz="1800" dirty="0"/>
              <a:t> </a:t>
            </a:r>
            <a:r>
              <a:rPr lang="en-US" sz="1800" b="1" dirty="0"/>
              <a:t>62 </a:t>
            </a:r>
            <a:r>
              <a:rPr lang="en-US" sz="1800" b="1" dirty="0" err="1"/>
              <a:t>milioni</a:t>
            </a:r>
            <a:r>
              <a:rPr lang="en-US" sz="1800" b="1" dirty="0"/>
              <a:t> in </a:t>
            </a:r>
            <a:r>
              <a:rPr lang="en-US" sz="1800" b="1" dirty="0" err="1"/>
              <a:t>meno</a:t>
            </a:r>
            <a:r>
              <a:rPr lang="en-US" sz="1800" b="1" dirty="0"/>
              <a:t> </a:t>
            </a:r>
            <a:r>
              <a:rPr lang="en-US" sz="1800" dirty="0" err="1"/>
              <a:t>rispetto</a:t>
            </a:r>
            <a:r>
              <a:rPr lang="en-US" sz="1800" dirty="0"/>
              <a:t> al </a:t>
            </a:r>
            <a:r>
              <a:rPr lang="en-US" sz="1800" dirty="0" smtClean="0"/>
              <a:t>2018, </a:t>
            </a:r>
            <a:r>
              <a:rPr lang="en-US" sz="1800" dirty="0"/>
              <a:t>a causa di </a:t>
            </a:r>
            <a:r>
              <a:rPr lang="en-US" sz="1800" dirty="0" err="1"/>
              <a:t>una</a:t>
            </a:r>
            <a:r>
              <a:rPr lang="en-US" sz="1800" dirty="0"/>
              <a:t> </a:t>
            </a:r>
            <a:r>
              <a:rPr lang="en-US" sz="1800" dirty="0" err="1"/>
              <a:t>serie</a:t>
            </a:r>
            <a:r>
              <a:rPr lang="en-US" sz="1800" dirty="0"/>
              <a:t> di </a:t>
            </a:r>
            <a:r>
              <a:rPr lang="en-US" sz="1800" dirty="0" err="1"/>
              <a:t>eventi</a:t>
            </a:r>
            <a:r>
              <a:rPr lang="en-US" sz="1800" dirty="0"/>
              <a:t> </a:t>
            </a:r>
            <a:r>
              <a:rPr lang="en-US" sz="1800" dirty="0" err="1"/>
              <a:t>concomitanti</a:t>
            </a:r>
            <a:r>
              <a:rPr lang="en-US" sz="1800" dirty="0"/>
              <a:t> (</a:t>
            </a:r>
            <a:r>
              <a:rPr lang="en-US" sz="1800" dirty="0" err="1"/>
              <a:t>assenza</a:t>
            </a:r>
            <a:r>
              <a:rPr lang="en-US" sz="1800" dirty="0"/>
              <a:t> </a:t>
            </a:r>
            <a:r>
              <a:rPr lang="en-US" sz="1800" dirty="0" err="1"/>
              <a:t>premiali</a:t>
            </a:r>
            <a:r>
              <a:rPr lang="en-US" sz="1800" dirty="0"/>
              <a:t> </a:t>
            </a:r>
            <a:r>
              <a:rPr lang="en-US" sz="1800" dirty="0" err="1"/>
              <a:t>arretrati</a:t>
            </a:r>
            <a:r>
              <a:rPr lang="en-US" sz="1800" dirty="0"/>
              <a:t>, </a:t>
            </a:r>
            <a:r>
              <a:rPr lang="en-US" sz="1800" dirty="0" err="1"/>
              <a:t>assenza</a:t>
            </a:r>
            <a:r>
              <a:rPr lang="en-US" sz="1800" dirty="0"/>
              <a:t> </a:t>
            </a:r>
            <a:r>
              <a:rPr lang="en-US" sz="1800" dirty="0" err="1"/>
              <a:t>contributo</a:t>
            </a:r>
            <a:r>
              <a:rPr lang="en-US" sz="1800" dirty="0"/>
              <a:t> </a:t>
            </a:r>
            <a:r>
              <a:rPr lang="en-US" sz="1800" dirty="0" err="1"/>
              <a:t>straordinario</a:t>
            </a:r>
            <a:r>
              <a:rPr lang="en-US" sz="1800" dirty="0"/>
              <a:t>, </a:t>
            </a:r>
            <a:r>
              <a:rPr lang="en-US" sz="1800" dirty="0" err="1"/>
              <a:t>riduzione</a:t>
            </a:r>
            <a:r>
              <a:rPr lang="en-US" sz="1800" dirty="0"/>
              <a:t> di </a:t>
            </a:r>
            <a:r>
              <a:rPr lang="en-US" sz="1800" dirty="0" err="1"/>
              <a:t>alcuni</a:t>
            </a:r>
            <a:r>
              <a:rPr lang="en-US" sz="1800" dirty="0"/>
              <a:t> </a:t>
            </a:r>
            <a:r>
              <a:rPr lang="en-US" sz="1800" dirty="0" err="1"/>
              <a:t>fondi</a:t>
            </a:r>
            <a:r>
              <a:rPr lang="en-US" sz="1800" dirty="0"/>
              <a:t> </a:t>
            </a:r>
            <a:r>
              <a:rPr lang="en-US" sz="1800" dirty="0" err="1"/>
              <a:t>esterni</a:t>
            </a:r>
            <a:r>
              <a:rPr lang="en-US" sz="1800" dirty="0"/>
              <a:t>). </a:t>
            </a:r>
            <a:endParaRPr lang="en-US" sz="18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800" dirty="0" smtClean="0"/>
              <a:t>I </a:t>
            </a:r>
            <a:r>
              <a:rPr lang="en-US" sz="1800" dirty="0" err="1" smtClean="0"/>
              <a:t>dipendenti</a:t>
            </a:r>
            <a:r>
              <a:rPr lang="en-US" sz="1800" dirty="0" smtClean="0"/>
              <a:t> </a:t>
            </a:r>
            <a:r>
              <a:rPr lang="en-US" sz="1800" dirty="0" err="1" smtClean="0"/>
              <a:t>passano</a:t>
            </a:r>
            <a:r>
              <a:rPr lang="en-US" sz="1800" dirty="0" smtClean="0"/>
              <a:t> </a:t>
            </a:r>
            <a:r>
              <a:rPr lang="en-US" sz="1800" dirty="0"/>
              <a:t>da </a:t>
            </a:r>
            <a:r>
              <a:rPr lang="en-US" sz="1800" b="1" dirty="0"/>
              <a:t>1956 </a:t>
            </a:r>
            <a:r>
              <a:rPr lang="en-US" sz="1800" b="1" dirty="0" err="1"/>
              <a:t>unità</a:t>
            </a:r>
            <a:r>
              <a:rPr lang="en-US" sz="1800" b="1" dirty="0"/>
              <a:t> </a:t>
            </a:r>
            <a:r>
              <a:rPr lang="en-US" sz="1800" b="1" dirty="0" smtClean="0"/>
              <a:t>a fine 2018         </a:t>
            </a:r>
            <a:r>
              <a:rPr lang="en-US" sz="1800" b="1" dirty="0"/>
              <a:t>a </a:t>
            </a:r>
            <a:r>
              <a:rPr lang="en-US" sz="1800" b="1" dirty="0" smtClean="0"/>
              <a:t>2078 </a:t>
            </a:r>
            <a:r>
              <a:rPr lang="en-US" sz="1800" b="1" dirty="0" err="1" smtClean="0"/>
              <a:t>unità</a:t>
            </a:r>
            <a:r>
              <a:rPr lang="en-US" sz="1800" b="1" dirty="0" smtClean="0"/>
              <a:t> a fine 2019 </a:t>
            </a:r>
            <a:r>
              <a:rPr lang="en-US" sz="1800" dirty="0"/>
              <a:t>(</a:t>
            </a:r>
            <a:r>
              <a:rPr lang="en-US" sz="1800" dirty="0" err="1"/>
              <a:t>conteggiando</a:t>
            </a:r>
            <a:r>
              <a:rPr lang="en-US" sz="1800" dirty="0"/>
              <a:t> </a:t>
            </a:r>
            <a:r>
              <a:rPr lang="en-US" sz="1800" dirty="0" err="1"/>
              <a:t>stabilizzazioni</a:t>
            </a:r>
            <a:r>
              <a:rPr lang="en-US" sz="1800" dirty="0"/>
              <a:t> , </a:t>
            </a:r>
            <a:r>
              <a:rPr lang="en-US" sz="1800" dirty="0" err="1"/>
              <a:t>concorsi</a:t>
            </a:r>
            <a:r>
              <a:rPr lang="en-US" sz="1800" dirty="0"/>
              <a:t> e </a:t>
            </a:r>
            <a:r>
              <a:rPr lang="en-US" sz="1800" dirty="0" err="1"/>
              <a:t>pensionamenti</a:t>
            </a:r>
            <a:r>
              <a:rPr lang="en-US" sz="1800" dirty="0"/>
              <a:t>), </a:t>
            </a:r>
            <a:endParaRPr lang="en-US" sz="18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800" dirty="0" smtClean="0"/>
              <a:t>La </a:t>
            </a:r>
            <a:r>
              <a:rPr lang="en-US" sz="1800" dirty="0" err="1"/>
              <a:t>spesa</a:t>
            </a:r>
            <a:r>
              <a:rPr lang="en-US" sz="1800" dirty="0"/>
              <a:t> per </a:t>
            </a:r>
            <a:r>
              <a:rPr lang="en-US" sz="1800" dirty="0" err="1"/>
              <a:t>il</a:t>
            </a:r>
            <a:r>
              <a:rPr lang="en-US" sz="1800" dirty="0"/>
              <a:t> </a:t>
            </a:r>
            <a:r>
              <a:rPr lang="en-US" sz="1800" dirty="0" err="1"/>
              <a:t>personale</a:t>
            </a:r>
            <a:r>
              <a:rPr lang="en-US" sz="1800" dirty="0"/>
              <a:t> </a:t>
            </a:r>
            <a:r>
              <a:rPr lang="en-US" sz="1800" dirty="0" err="1"/>
              <a:t>si</a:t>
            </a:r>
            <a:r>
              <a:rPr lang="en-US" sz="1800" dirty="0"/>
              <a:t> </a:t>
            </a:r>
            <a:r>
              <a:rPr lang="en-US" sz="1800" dirty="0" err="1"/>
              <a:t>attesta</a:t>
            </a:r>
            <a:r>
              <a:rPr lang="en-US" sz="1800" dirty="0"/>
              <a:t> a 167 </a:t>
            </a:r>
            <a:r>
              <a:rPr lang="en-US" sz="1800" dirty="0" err="1"/>
              <a:t>milioni</a:t>
            </a:r>
            <a:r>
              <a:rPr lang="en-US" sz="1800" dirty="0"/>
              <a:t>, </a:t>
            </a:r>
            <a:r>
              <a:rPr lang="en-US" sz="1800" dirty="0" err="1"/>
              <a:t>pari</a:t>
            </a:r>
            <a:r>
              <a:rPr lang="en-US" sz="1800" dirty="0"/>
              <a:t> al 52% del </a:t>
            </a:r>
            <a:r>
              <a:rPr lang="en-US" sz="1800" dirty="0" err="1"/>
              <a:t>bilancio</a:t>
            </a:r>
            <a:r>
              <a:rPr lang="en-US" sz="1800" dirty="0"/>
              <a:t>. </a:t>
            </a:r>
            <a:endParaRPr lang="en-US" sz="1800" dirty="0" smtClean="0"/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1800" dirty="0" smtClean="0">
                <a:sym typeface="Wingdings"/>
              </a:rPr>
              <a:t>Per  </a:t>
            </a:r>
            <a:r>
              <a:rPr lang="en-US" sz="1800" b="1" dirty="0" err="1" smtClean="0">
                <a:sym typeface="Wingdings"/>
              </a:rPr>
              <a:t>passaggi</a:t>
            </a:r>
            <a:r>
              <a:rPr lang="en-US" sz="1800" b="1" dirty="0" smtClean="0">
                <a:sym typeface="Wingdings"/>
              </a:rPr>
              <a:t> di </a:t>
            </a:r>
            <a:r>
              <a:rPr lang="en-US" sz="1800" b="1" dirty="0" err="1" smtClean="0">
                <a:sym typeface="Wingdings"/>
              </a:rPr>
              <a:t>livello</a:t>
            </a:r>
            <a:r>
              <a:rPr lang="en-US" sz="1800" b="1" dirty="0" smtClean="0">
                <a:sym typeface="Wingdings"/>
              </a:rPr>
              <a:t> </a:t>
            </a:r>
            <a:r>
              <a:rPr lang="en-US" sz="1800" dirty="0" smtClean="0">
                <a:sym typeface="Wingdings"/>
              </a:rPr>
              <a:t>, art 15, </a:t>
            </a:r>
            <a:r>
              <a:rPr lang="en-US" sz="1800" dirty="0" err="1" smtClean="0">
                <a:sym typeface="Wingdings"/>
              </a:rPr>
              <a:t>sono</a:t>
            </a:r>
            <a:r>
              <a:rPr lang="en-US" sz="1800" dirty="0" smtClean="0">
                <a:sym typeface="Wingdings"/>
              </a:rPr>
              <a:t> </a:t>
            </a:r>
            <a:r>
              <a:rPr lang="en-US" sz="1800" dirty="0" err="1" smtClean="0">
                <a:sym typeface="Wingdings"/>
              </a:rPr>
              <a:t>previsti</a:t>
            </a:r>
            <a:r>
              <a:rPr lang="en-US" sz="1800" dirty="0" smtClean="0">
                <a:sym typeface="Wingdings"/>
              </a:rPr>
              <a:t> 25 </a:t>
            </a:r>
            <a:r>
              <a:rPr lang="en-US" sz="1800" dirty="0" err="1" smtClean="0">
                <a:sym typeface="Wingdings"/>
              </a:rPr>
              <a:t>posti</a:t>
            </a:r>
            <a:r>
              <a:rPr lang="en-US" sz="1800" dirty="0" smtClean="0">
                <a:sym typeface="Wingdings"/>
              </a:rPr>
              <a:t> di PT </a:t>
            </a:r>
            <a:r>
              <a:rPr lang="en-US" sz="1800" dirty="0" err="1" smtClean="0">
                <a:sym typeface="Wingdings"/>
              </a:rPr>
              <a:t>nel</a:t>
            </a:r>
            <a:r>
              <a:rPr lang="en-US" sz="1800" dirty="0" smtClean="0">
                <a:sym typeface="Wingdings"/>
              </a:rPr>
              <a:t> 2019 e 30 </a:t>
            </a:r>
            <a:r>
              <a:rPr lang="en-US" sz="1800" dirty="0" err="1" smtClean="0">
                <a:sym typeface="Wingdings"/>
              </a:rPr>
              <a:t>posti</a:t>
            </a:r>
            <a:r>
              <a:rPr lang="en-US" sz="1800" dirty="0" smtClean="0">
                <a:sym typeface="Wingdings"/>
              </a:rPr>
              <a:t> PR </a:t>
            </a:r>
            <a:r>
              <a:rPr lang="en-US" sz="1800" dirty="0" err="1" smtClean="0">
                <a:sym typeface="Wingdings"/>
              </a:rPr>
              <a:t>nel</a:t>
            </a:r>
            <a:r>
              <a:rPr lang="en-US" sz="1800" dirty="0" smtClean="0">
                <a:sym typeface="Wingdings"/>
              </a:rPr>
              <a:t> 2020.  </a:t>
            </a:r>
            <a:r>
              <a:rPr lang="en-US" sz="1800" dirty="0" err="1" smtClean="0">
                <a:sym typeface="Wingdings"/>
              </a:rPr>
              <a:t>concorsi</a:t>
            </a:r>
            <a:r>
              <a:rPr lang="en-US" sz="1800" dirty="0" smtClean="0">
                <a:sym typeface="Wingdings"/>
              </a:rPr>
              <a:t> da </a:t>
            </a:r>
            <a:r>
              <a:rPr lang="en-US" sz="1800" dirty="0" err="1" smtClean="0">
                <a:sym typeface="Wingdings"/>
              </a:rPr>
              <a:t>dirigente</a:t>
            </a:r>
            <a:r>
              <a:rPr lang="en-US" sz="1800" dirty="0" smtClean="0">
                <a:sym typeface="Wingdings"/>
              </a:rPr>
              <a:t> </a:t>
            </a:r>
            <a:r>
              <a:rPr lang="en-US" sz="1800" dirty="0" err="1" smtClean="0">
                <a:sym typeface="Wingdings"/>
              </a:rPr>
              <a:t>nel</a:t>
            </a:r>
            <a:r>
              <a:rPr lang="en-US" sz="1800" dirty="0" smtClean="0">
                <a:sym typeface="Wingdings"/>
              </a:rPr>
              <a:t> 2021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800" dirty="0" err="1" smtClean="0">
                <a:sym typeface="Wingdings"/>
              </a:rPr>
              <a:t>Entro</a:t>
            </a:r>
            <a:r>
              <a:rPr lang="en-US" sz="1800" dirty="0" smtClean="0">
                <a:sym typeface="Wingdings"/>
              </a:rPr>
              <a:t> l ‘anno </a:t>
            </a:r>
            <a:r>
              <a:rPr lang="en-US" sz="1800" dirty="0" err="1" smtClean="0">
                <a:sym typeface="Wingdings"/>
              </a:rPr>
              <a:t>sara</a:t>
            </a:r>
            <a:r>
              <a:rPr lang="en-US" sz="1800" dirty="0" smtClean="0">
                <a:sym typeface="Wingdings"/>
              </a:rPr>
              <a:t>’ bandito art 52 (</a:t>
            </a:r>
            <a:r>
              <a:rPr lang="en-US" sz="1800" dirty="0" err="1" smtClean="0">
                <a:sym typeface="Wingdings"/>
              </a:rPr>
              <a:t>passaggi</a:t>
            </a:r>
            <a:r>
              <a:rPr lang="en-US" sz="1800" dirty="0" smtClean="0">
                <a:sym typeface="Wingdings"/>
              </a:rPr>
              <a:t> </a:t>
            </a:r>
            <a:r>
              <a:rPr lang="en-US" sz="1800" dirty="0" err="1" smtClean="0">
                <a:sym typeface="Wingdings"/>
              </a:rPr>
              <a:t>orizzontali</a:t>
            </a:r>
            <a:r>
              <a:rPr lang="en-US" sz="1800" dirty="0" smtClean="0">
                <a:sym typeface="Wingdings"/>
              </a:rPr>
              <a:t>) ,</a:t>
            </a:r>
            <a:r>
              <a:rPr lang="en-US" sz="1800" dirty="0" err="1" smtClean="0">
                <a:sym typeface="Wingdings"/>
              </a:rPr>
              <a:t>mentre</a:t>
            </a:r>
            <a:r>
              <a:rPr lang="en-US" sz="1800" dirty="0" smtClean="0">
                <a:sym typeface="Wingdings"/>
              </a:rPr>
              <a:t> </a:t>
            </a:r>
            <a:r>
              <a:rPr lang="en-US" sz="1800" dirty="0" err="1" smtClean="0">
                <a:sym typeface="Wingdings"/>
              </a:rPr>
              <a:t>verra</a:t>
            </a:r>
            <a:r>
              <a:rPr lang="en-US" sz="1800" dirty="0" smtClean="0">
                <a:sym typeface="Wingdings"/>
              </a:rPr>
              <a:t>’ </a:t>
            </a:r>
            <a:r>
              <a:rPr lang="en-US" sz="1800" dirty="0" err="1" smtClean="0">
                <a:sym typeface="Wingdings"/>
              </a:rPr>
              <a:t>costituito</a:t>
            </a:r>
            <a:r>
              <a:rPr lang="en-US" sz="1800" dirty="0" smtClean="0">
                <a:sym typeface="Wingdings"/>
              </a:rPr>
              <a:t> </a:t>
            </a:r>
            <a:r>
              <a:rPr lang="en-US" sz="1800" dirty="0" err="1" smtClean="0">
                <a:sym typeface="Wingdings"/>
              </a:rPr>
              <a:t>fondo</a:t>
            </a:r>
            <a:r>
              <a:rPr lang="en-US" sz="1800" dirty="0" smtClean="0">
                <a:sym typeface="Wingdings"/>
              </a:rPr>
              <a:t> per art 54 per </a:t>
            </a:r>
            <a:r>
              <a:rPr lang="en-US" sz="1800" dirty="0" err="1" smtClean="0">
                <a:sym typeface="Wingdings"/>
              </a:rPr>
              <a:t>permettere</a:t>
            </a:r>
            <a:r>
              <a:rPr lang="en-US" sz="1800" dirty="0" smtClean="0">
                <a:sym typeface="Wingdings"/>
              </a:rPr>
              <a:t> 300 </a:t>
            </a:r>
            <a:r>
              <a:rPr lang="en-US" sz="1800" dirty="0" err="1" smtClean="0">
                <a:sym typeface="Wingdings"/>
              </a:rPr>
              <a:t>passaggi</a:t>
            </a:r>
            <a:r>
              <a:rPr lang="en-US" sz="1800" dirty="0" smtClean="0">
                <a:sym typeface="Wingdings"/>
              </a:rPr>
              <a:t> </a:t>
            </a:r>
            <a:r>
              <a:rPr lang="en-US" sz="1800" dirty="0" err="1" smtClean="0">
                <a:sym typeface="Wingdings"/>
              </a:rPr>
              <a:t>nel</a:t>
            </a:r>
            <a:r>
              <a:rPr lang="en-US" sz="1800" dirty="0" smtClean="0">
                <a:sym typeface="Wingdings"/>
              </a:rPr>
              <a:t> 2019</a:t>
            </a:r>
            <a:endParaRPr lang="en-US" sz="1800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4 Dicembre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2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varie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100" y="1073330"/>
            <a:ext cx="8610600" cy="546201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Tx/>
              <a:buChar char="-"/>
            </a:pPr>
            <a:endParaRPr lang="en-US" sz="1800" dirty="0" smtClean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endParaRPr lang="en-US" sz="1800" dirty="0" smtClean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800" dirty="0" smtClean="0">
                <a:sym typeface="Wingdings"/>
              </a:rPr>
              <a:t>Franco </a:t>
            </a:r>
            <a:r>
              <a:rPr lang="en-US" sz="1800" dirty="0" err="1" smtClean="0">
                <a:sym typeface="Wingdings"/>
              </a:rPr>
              <a:t>Bedeschi</a:t>
            </a:r>
            <a:r>
              <a:rPr lang="en-US" sz="1800" dirty="0" smtClean="0">
                <a:sym typeface="Wingdings"/>
              </a:rPr>
              <a:t> </a:t>
            </a:r>
            <a:r>
              <a:rPr lang="en-US" sz="1800" dirty="0" err="1" smtClean="0">
                <a:sym typeface="Wingdings"/>
              </a:rPr>
              <a:t>nominato</a:t>
            </a:r>
            <a:r>
              <a:rPr lang="en-US" sz="1800" dirty="0" smtClean="0">
                <a:sym typeface="Wingdings"/>
              </a:rPr>
              <a:t> </a:t>
            </a:r>
            <a:r>
              <a:rPr lang="en-US" sz="1800" dirty="0" err="1" smtClean="0">
                <a:sym typeface="Wingdings"/>
              </a:rPr>
              <a:t>presidente</a:t>
            </a:r>
            <a:r>
              <a:rPr lang="en-US" sz="1800" dirty="0" smtClean="0">
                <a:sym typeface="Wingdings"/>
              </a:rPr>
              <a:t> CTS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800" dirty="0" smtClean="0">
                <a:sym typeface="Wingdings"/>
              </a:rPr>
              <a:t>Alberto </a:t>
            </a:r>
            <a:r>
              <a:rPr lang="en-US" sz="1800" dirty="0" err="1" smtClean="0">
                <a:sym typeface="Wingdings"/>
              </a:rPr>
              <a:t>Masoni</a:t>
            </a:r>
            <a:r>
              <a:rPr lang="en-US" sz="1800" dirty="0" smtClean="0">
                <a:sym typeface="Wingdings"/>
              </a:rPr>
              <a:t> </a:t>
            </a:r>
            <a:r>
              <a:rPr lang="en-US" sz="1800" dirty="0" err="1" smtClean="0">
                <a:sym typeface="Wingdings"/>
              </a:rPr>
              <a:t>rinnovato</a:t>
            </a:r>
            <a:r>
              <a:rPr lang="en-US" sz="1800" dirty="0" smtClean="0">
                <a:sym typeface="Wingdings"/>
              </a:rPr>
              <a:t> come </a:t>
            </a:r>
            <a:r>
              <a:rPr lang="en-US" sz="1800" dirty="0" err="1" smtClean="0">
                <a:sym typeface="Wingdings"/>
              </a:rPr>
              <a:t>direttore</a:t>
            </a:r>
            <a:r>
              <a:rPr lang="en-US" sz="1800" dirty="0" smtClean="0">
                <a:sym typeface="Wingdings"/>
              </a:rPr>
              <a:t> Cagliari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800" dirty="0" smtClean="0">
                <a:sym typeface="Wingdings"/>
              </a:rPr>
              <a:t>Agreement con DESY per lo studio di </a:t>
            </a:r>
            <a:r>
              <a:rPr lang="en-US" sz="1800" dirty="0" err="1" smtClean="0">
                <a:sym typeface="Wingdings"/>
              </a:rPr>
              <a:t>innovativi</a:t>
            </a:r>
            <a:r>
              <a:rPr lang="en-US" sz="1800" dirty="0" smtClean="0">
                <a:sym typeface="Wingdings"/>
              </a:rPr>
              <a:t> </a:t>
            </a:r>
            <a:r>
              <a:rPr lang="en-US" sz="1800" dirty="0" err="1" smtClean="0">
                <a:sym typeface="Wingdings"/>
              </a:rPr>
              <a:t>fotocatodi</a:t>
            </a:r>
            <a:r>
              <a:rPr lang="en-US" sz="1800" dirty="0" smtClean="0">
                <a:sym typeface="Wingdings"/>
              </a:rPr>
              <a:t> </a:t>
            </a:r>
            <a:r>
              <a:rPr lang="en-US" sz="1800" dirty="0" err="1" smtClean="0">
                <a:sym typeface="Wingdings"/>
              </a:rPr>
              <a:t>sensibili</a:t>
            </a:r>
            <a:r>
              <a:rPr lang="en-US" sz="1800" dirty="0" smtClean="0">
                <a:sym typeface="Wingdings"/>
              </a:rPr>
              <a:t> </a:t>
            </a:r>
            <a:r>
              <a:rPr lang="en-US" sz="1800" dirty="0" err="1" smtClean="0">
                <a:sym typeface="Wingdings"/>
              </a:rPr>
              <a:t>nel</a:t>
            </a:r>
            <a:r>
              <a:rPr lang="en-US" sz="1800" dirty="0" smtClean="0">
                <a:sym typeface="Wingdings"/>
              </a:rPr>
              <a:t> </a:t>
            </a:r>
            <a:r>
              <a:rPr lang="en-US" sz="1800" dirty="0" err="1" smtClean="0">
                <a:sym typeface="Wingdings"/>
              </a:rPr>
              <a:t>visibile</a:t>
            </a:r>
            <a:endParaRPr lang="en-US" sz="1800" dirty="0" smtClean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endParaRPr lang="en-US" sz="1800" dirty="0" smtClean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800" dirty="0" err="1" smtClean="0">
                <a:sym typeface="Wingdings"/>
              </a:rPr>
              <a:t>Rinnovata</a:t>
            </a:r>
            <a:r>
              <a:rPr lang="en-US" sz="1800" dirty="0" smtClean="0">
                <a:sym typeface="Wingdings"/>
              </a:rPr>
              <a:t> </a:t>
            </a:r>
            <a:r>
              <a:rPr lang="en-US" sz="1800" dirty="0" err="1" smtClean="0">
                <a:sym typeface="Wingdings"/>
              </a:rPr>
              <a:t>convenzione</a:t>
            </a:r>
            <a:r>
              <a:rPr lang="en-US" sz="1800" dirty="0" smtClean="0">
                <a:sym typeface="Wingdings"/>
              </a:rPr>
              <a:t> con AGATA, PARIS, 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800" dirty="0" err="1" smtClean="0">
                <a:sym typeface="Wingdings"/>
              </a:rPr>
              <a:t>Estesa</a:t>
            </a:r>
            <a:r>
              <a:rPr lang="en-US" sz="1800" dirty="0" smtClean="0">
                <a:sym typeface="Wingdings"/>
              </a:rPr>
              <a:t> </a:t>
            </a:r>
            <a:r>
              <a:rPr lang="en-US" sz="1800" dirty="0" err="1" smtClean="0">
                <a:sym typeface="Wingdings"/>
              </a:rPr>
              <a:t>convenzione</a:t>
            </a:r>
            <a:r>
              <a:rPr lang="en-US" sz="1800" dirty="0" smtClean="0">
                <a:sym typeface="Wingdings"/>
              </a:rPr>
              <a:t> con </a:t>
            </a:r>
            <a:r>
              <a:rPr lang="en-US" sz="1800" dirty="0" err="1" smtClean="0">
                <a:sym typeface="Wingdings"/>
              </a:rPr>
              <a:t>il</a:t>
            </a:r>
            <a:r>
              <a:rPr lang="en-US" sz="1800" dirty="0" smtClean="0">
                <a:sym typeface="Wingdings"/>
              </a:rPr>
              <a:t> CERN per </a:t>
            </a:r>
            <a:r>
              <a:rPr lang="en-US" sz="1800" dirty="0" err="1" smtClean="0">
                <a:sym typeface="Wingdings"/>
              </a:rPr>
              <a:t>magneti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smtClean="0">
                <a:sym typeface="Wingdings"/>
              </a:rPr>
              <a:t>HI-LUMI e FCC</a:t>
            </a:r>
          </a:p>
          <a:p>
            <a:pPr>
              <a:lnSpc>
                <a:spcPct val="120000"/>
              </a:lnSpc>
              <a:buFontTx/>
              <a:buChar char="-"/>
            </a:pPr>
            <a:endParaRPr lang="en-US" sz="1800" dirty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endParaRPr lang="en-US" sz="1800" dirty="0" smtClean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endParaRPr lang="en-US" sz="1800" dirty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endParaRPr lang="en-US" sz="1800" dirty="0" smtClean="0">
              <a:sym typeface="Wingdings"/>
            </a:endParaRPr>
          </a:p>
          <a:p>
            <a:pPr marL="182880" lvl="1">
              <a:lnSpc>
                <a:spcPct val="120000"/>
              </a:lnSpc>
              <a:buFontTx/>
              <a:buChar char="-"/>
            </a:pPr>
            <a:r>
              <a:rPr lang="en-US" dirty="0" err="1">
                <a:sym typeface="Wingdings"/>
              </a:rPr>
              <a:t>Tutte</a:t>
            </a:r>
            <a:r>
              <a:rPr lang="en-US" dirty="0">
                <a:sym typeface="Wingdings"/>
              </a:rPr>
              <a:t> le </a:t>
            </a:r>
            <a:r>
              <a:rPr lang="en-US" dirty="0" err="1">
                <a:sym typeface="Wingdings"/>
              </a:rPr>
              <a:t>delibere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sono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disponibili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sul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sito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della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Presidenza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nel</a:t>
            </a:r>
            <a:r>
              <a:rPr lang="en-US" dirty="0">
                <a:sym typeface="Wingdings"/>
              </a:rPr>
              <a:t> DB </a:t>
            </a:r>
            <a:r>
              <a:rPr lang="en-US" dirty="0" err="1">
                <a:sym typeface="Wingdings"/>
              </a:rPr>
              <a:t>delibere</a:t>
            </a:r>
            <a:r>
              <a:rPr lang="en-US" dirty="0">
                <a:sym typeface="Wingdings"/>
              </a:rPr>
              <a:t> o </a:t>
            </a:r>
            <a:r>
              <a:rPr lang="en-US" dirty="0" err="1">
                <a:sym typeface="Wingdings"/>
              </a:rPr>
              <a:t>tramite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Portale</a:t>
            </a:r>
            <a:r>
              <a:rPr lang="en-US" dirty="0">
                <a:sym typeface="Wingdings"/>
              </a:rPr>
              <a:t>  (https://</a:t>
            </a:r>
            <a:r>
              <a:rPr lang="en-US" dirty="0" err="1">
                <a:sym typeface="Wingdings"/>
              </a:rPr>
              <a:t>iam.infn.it</a:t>
            </a:r>
            <a:r>
              <a:rPr lang="en-US" dirty="0">
                <a:sym typeface="Wingdings"/>
              </a:rPr>
              <a:t>/</a:t>
            </a:r>
            <a:r>
              <a:rPr lang="en-US" dirty="0" err="1">
                <a:sym typeface="Wingdings"/>
              </a:rPr>
              <a:t>Portale</a:t>
            </a:r>
            <a:r>
              <a:rPr lang="en-US" dirty="0" smtClean="0">
                <a:sym typeface="Wingdings"/>
              </a:rPr>
              <a:t>)</a:t>
            </a:r>
            <a:endParaRPr lang="en-US" sz="1800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4 Dicembre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23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varie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100" y="1073330"/>
            <a:ext cx="8610600" cy="546201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buFontTx/>
              <a:buChar char="-"/>
            </a:pPr>
            <a:r>
              <a:rPr lang="en-US" dirty="0" smtClean="0">
                <a:sym typeface="Wingdings"/>
              </a:rPr>
              <a:t>1 </a:t>
            </a:r>
            <a:r>
              <a:rPr lang="en-US" dirty="0" err="1" smtClean="0">
                <a:sym typeface="Wingdings"/>
              </a:rPr>
              <a:t>ottobre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entrato</a:t>
            </a:r>
            <a:r>
              <a:rPr lang="en-US" dirty="0" smtClean="0">
                <a:sym typeface="Wingdings"/>
              </a:rPr>
              <a:t> in </a:t>
            </a:r>
            <a:r>
              <a:rPr lang="en-US" dirty="0" err="1" smtClean="0">
                <a:sym typeface="Wingdings"/>
              </a:rPr>
              <a:t>vigore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il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nuovo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disciplinare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missioni</a:t>
            </a:r>
            <a:r>
              <a:rPr lang="en-US" dirty="0" smtClean="0">
                <a:sym typeface="Wingdings"/>
              </a:rPr>
              <a:t>.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>
                <a:sym typeface="Wingdings"/>
              </a:rPr>
              <a:t>Recentemente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c’e</a:t>
            </a:r>
            <a:r>
              <a:rPr lang="en-US" dirty="0" smtClean="0">
                <a:sym typeface="Wingdings"/>
              </a:rPr>
              <a:t>’ </a:t>
            </a:r>
            <a:r>
              <a:rPr lang="en-US" dirty="0" err="1" smtClean="0">
                <a:sym typeface="Wingdings"/>
              </a:rPr>
              <a:t>stato</a:t>
            </a:r>
            <a:r>
              <a:rPr lang="en-US" dirty="0" smtClean="0">
                <a:sym typeface="Wingdings"/>
              </a:rPr>
              <a:t> un </a:t>
            </a:r>
            <a:r>
              <a:rPr lang="en-US" dirty="0" err="1" smtClean="0">
                <a:sym typeface="Wingdings"/>
              </a:rPr>
              <a:t>corso</a:t>
            </a:r>
            <a:r>
              <a:rPr lang="en-US" dirty="0" smtClean="0">
                <a:sym typeface="Wingdings"/>
              </a:rPr>
              <a:t> per </a:t>
            </a:r>
            <a:r>
              <a:rPr lang="en-US" dirty="0" err="1" smtClean="0">
                <a:sym typeface="Wingdings"/>
              </a:rPr>
              <a:t>il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personale</a:t>
            </a:r>
            <a:r>
              <a:rPr lang="en-US" dirty="0" smtClean="0">
                <a:sym typeface="Wingdings"/>
              </a:rPr>
              <a:t> di </a:t>
            </a:r>
            <a:r>
              <a:rPr lang="en-US" dirty="0" err="1" smtClean="0">
                <a:sym typeface="Wingdings"/>
              </a:rPr>
              <a:t>approfondimento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dei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problemi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tecnici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riscontrati</a:t>
            </a:r>
            <a:r>
              <a:rPr lang="en-US" dirty="0" smtClean="0">
                <a:sym typeface="Wingdings"/>
              </a:rPr>
              <a:t> 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>
                <a:sym typeface="Wingdings"/>
              </a:rPr>
              <a:t>Riscontri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sostanzialmente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positivi</a:t>
            </a:r>
            <a:endParaRPr lang="en-US" dirty="0" smtClean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endParaRPr lang="en-US" dirty="0" smtClean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>
                <a:sym typeface="Wingdings"/>
              </a:rPr>
              <a:t>Abbiamo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iniziato</a:t>
            </a:r>
            <a:r>
              <a:rPr lang="en-US" dirty="0" smtClean="0">
                <a:sym typeface="Wingdings"/>
              </a:rPr>
              <a:t> a </a:t>
            </a:r>
            <a:r>
              <a:rPr lang="en-US" dirty="0" err="1" smtClean="0">
                <a:sym typeface="Wingdings"/>
              </a:rPr>
              <a:t>utilizzare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il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nuovo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ciclo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degli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acquisti</a:t>
            </a:r>
            <a:endParaRPr lang="en-US" dirty="0" smtClean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>
                <a:sym typeface="Wingdings"/>
              </a:rPr>
              <a:t>Fase</a:t>
            </a:r>
            <a:r>
              <a:rPr lang="en-US" dirty="0" smtClean="0">
                <a:sym typeface="Wingdings"/>
              </a:rPr>
              <a:t> di debug molto </a:t>
            </a:r>
            <a:r>
              <a:rPr lang="en-US" dirty="0" err="1" smtClean="0">
                <a:sym typeface="Wingdings"/>
              </a:rPr>
              <a:t>piu</a:t>
            </a:r>
            <a:r>
              <a:rPr lang="en-US" dirty="0" smtClean="0">
                <a:sym typeface="Wingdings"/>
              </a:rPr>
              <a:t>’ </a:t>
            </a:r>
            <a:r>
              <a:rPr lang="en-US" dirty="0" err="1" smtClean="0">
                <a:sym typeface="Wingdings"/>
              </a:rPr>
              <a:t>pesante</a:t>
            </a:r>
            <a:r>
              <a:rPr lang="en-US" dirty="0" smtClean="0">
                <a:sym typeface="Wingdings"/>
              </a:rPr>
              <a:t> del </a:t>
            </a:r>
            <a:r>
              <a:rPr lang="en-US" dirty="0" err="1" smtClean="0">
                <a:sym typeface="Wingdings"/>
              </a:rPr>
              <a:t>previsto</a:t>
            </a:r>
            <a:endParaRPr lang="en-US" dirty="0" smtClean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smtClean="0">
                <a:sym typeface="Wingdings"/>
              </a:rPr>
              <a:t>Ci </a:t>
            </a:r>
            <a:r>
              <a:rPr lang="en-US" dirty="0" err="1" smtClean="0">
                <a:sym typeface="Wingdings"/>
              </a:rPr>
              <a:t>sono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rigidita</a:t>
            </a:r>
            <a:r>
              <a:rPr lang="en-US" dirty="0" smtClean="0">
                <a:sym typeface="Wingdings"/>
              </a:rPr>
              <a:t>’ legate al non </a:t>
            </a:r>
            <a:r>
              <a:rPr lang="en-US" dirty="0" err="1" smtClean="0">
                <a:sym typeface="Wingdings"/>
              </a:rPr>
              <a:t>poter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aumentare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l’importo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della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determina</a:t>
            </a:r>
            <a:r>
              <a:rPr lang="en-US" dirty="0" smtClean="0">
                <a:sym typeface="Wingdings"/>
              </a:rPr>
              <a:t> a </a:t>
            </a:r>
            <a:r>
              <a:rPr lang="en-US" dirty="0" err="1" smtClean="0">
                <a:sym typeface="Wingdings"/>
              </a:rPr>
              <a:t>contrarre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neanche</a:t>
            </a:r>
            <a:r>
              <a:rPr lang="en-US" dirty="0" smtClean="0">
                <a:sym typeface="Wingdings"/>
              </a:rPr>
              <a:t> di </a:t>
            </a:r>
            <a:r>
              <a:rPr lang="en-US" dirty="0" err="1" smtClean="0">
                <a:sym typeface="Wingdings"/>
              </a:rPr>
              <a:t>pochi</a:t>
            </a:r>
            <a:r>
              <a:rPr lang="en-US" dirty="0" smtClean="0">
                <a:sym typeface="Wingdings"/>
              </a:rPr>
              <a:t> euro, al </a:t>
            </a:r>
            <a:r>
              <a:rPr lang="en-US" dirty="0" err="1" smtClean="0">
                <a:sym typeface="Wingdings"/>
              </a:rPr>
              <a:t>meccanismo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degli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storni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che</a:t>
            </a:r>
            <a:r>
              <a:rPr lang="en-US" dirty="0" smtClean="0">
                <a:sym typeface="Wingdings"/>
              </a:rPr>
              <a:t> e’ </a:t>
            </a:r>
            <a:r>
              <a:rPr lang="en-US" dirty="0" err="1" smtClean="0">
                <a:sym typeface="Wingdings"/>
              </a:rPr>
              <a:t>potenzialmente</a:t>
            </a:r>
            <a:r>
              <a:rPr lang="en-US" dirty="0" smtClean="0">
                <a:sym typeface="Wingdings"/>
              </a:rPr>
              <a:t> un </a:t>
            </a:r>
            <a:r>
              <a:rPr lang="en-US" dirty="0" err="1" smtClean="0">
                <a:sym typeface="Wingdings"/>
              </a:rPr>
              <a:t>aiuto</a:t>
            </a:r>
            <a:r>
              <a:rPr lang="en-US" dirty="0" smtClean="0">
                <a:sym typeface="Wingdings"/>
              </a:rPr>
              <a:t>, ma </a:t>
            </a:r>
            <a:r>
              <a:rPr lang="en-US" dirty="0" err="1" smtClean="0">
                <a:sym typeface="Wingdings"/>
              </a:rPr>
              <a:t>si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incastra</a:t>
            </a:r>
            <a:r>
              <a:rPr lang="en-US" dirty="0" smtClean="0">
                <a:sym typeface="Wingdings"/>
              </a:rPr>
              <a:t>, al </a:t>
            </a:r>
            <a:r>
              <a:rPr lang="en-US" dirty="0" err="1" smtClean="0">
                <a:sym typeface="Wingdings"/>
              </a:rPr>
              <a:t>fatto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che</a:t>
            </a:r>
            <a:r>
              <a:rPr lang="en-US" dirty="0" smtClean="0">
                <a:sym typeface="Wingdings"/>
              </a:rPr>
              <a:t> non </a:t>
            </a:r>
            <a:r>
              <a:rPr lang="en-US" dirty="0" err="1" smtClean="0">
                <a:sym typeface="Wingdings"/>
              </a:rPr>
              <a:t>si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riesce</a:t>
            </a:r>
            <a:r>
              <a:rPr lang="en-US" dirty="0" smtClean="0">
                <a:sym typeface="Wingdings"/>
              </a:rPr>
              <a:t> a </a:t>
            </a:r>
            <a:r>
              <a:rPr lang="en-US" dirty="0" err="1" smtClean="0">
                <a:sym typeface="Wingdings"/>
              </a:rPr>
              <a:t>rilavorare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facilmente</a:t>
            </a:r>
            <a:r>
              <a:rPr lang="en-US" dirty="0" smtClean="0">
                <a:sym typeface="Wingdings"/>
              </a:rPr>
              <a:t> un </a:t>
            </a:r>
            <a:r>
              <a:rPr lang="en-US" dirty="0" err="1" smtClean="0">
                <a:sym typeface="Wingdings"/>
              </a:rPr>
              <a:t>ordine</a:t>
            </a:r>
            <a:r>
              <a:rPr lang="en-US" dirty="0" smtClean="0">
                <a:sym typeface="Wingdings"/>
              </a:rPr>
              <a:t>.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>
                <a:sym typeface="Wingdings"/>
              </a:rPr>
              <a:t>Che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c’e</a:t>
            </a:r>
            <a:r>
              <a:rPr lang="en-US" dirty="0" smtClean="0">
                <a:sym typeface="Wingdings"/>
              </a:rPr>
              <a:t>’ </a:t>
            </a:r>
            <a:r>
              <a:rPr lang="en-US" dirty="0" err="1" smtClean="0">
                <a:sym typeface="Wingdings"/>
              </a:rPr>
              <a:t>poca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precisione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nel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caricare</a:t>
            </a:r>
            <a:r>
              <a:rPr lang="en-US" dirty="0" smtClean="0">
                <a:sym typeface="Wingdings"/>
              </a:rPr>
              <a:t> I </a:t>
            </a:r>
            <a:r>
              <a:rPr lang="en-US" dirty="0" err="1" smtClean="0">
                <a:sym typeface="Wingdings"/>
              </a:rPr>
              <a:t>documenti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necessari</a:t>
            </a:r>
            <a:r>
              <a:rPr lang="en-US" dirty="0" smtClean="0">
                <a:sym typeface="Wingdings"/>
              </a:rPr>
              <a:t> per cui </a:t>
            </a:r>
            <a:r>
              <a:rPr lang="en-US" dirty="0" err="1" smtClean="0">
                <a:sym typeface="Wingdings"/>
              </a:rPr>
              <a:t>bisogna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continuamente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rilavorare</a:t>
            </a:r>
            <a:r>
              <a:rPr lang="en-US" dirty="0" smtClean="0">
                <a:sym typeface="Wingdings"/>
              </a:rPr>
              <a:t> le </a:t>
            </a:r>
            <a:r>
              <a:rPr lang="en-US" dirty="0" err="1" smtClean="0">
                <a:sym typeface="Wingdings"/>
              </a:rPr>
              <a:t>stesse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pratiche</a:t>
            </a:r>
            <a:endParaRPr lang="en-US" dirty="0" smtClean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>
                <a:sym typeface="Wingdings"/>
              </a:rPr>
              <a:t>Gli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ordini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che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hanno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una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determina</a:t>
            </a:r>
            <a:r>
              <a:rPr lang="en-US" dirty="0" smtClean="0">
                <a:sym typeface="Wingdings"/>
              </a:rPr>
              <a:t> a </a:t>
            </a:r>
            <a:r>
              <a:rPr lang="en-US" dirty="0" err="1" smtClean="0">
                <a:sym typeface="Wingdings"/>
              </a:rPr>
              <a:t>contrarre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saranno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ancora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validi</a:t>
            </a:r>
            <a:r>
              <a:rPr lang="en-US" dirty="0" smtClean="0">
                <a:sym typeface="Wingdings"/>
              </a:rPr>
              <a:t> all </a:t>
            </a:r>
            <a:r>
              <a:rPr lang="en-US" dirty="0" err="1" smtClean="0">
                <a:sym typeface="Wingdings"/>
              </a:rPr>
              <a:t>inizio</a:t>
            </a:r>
            <a:r>
              <a:rPr lang="en-US" dirty="0" smtClean="0">
                <a:sym typeface="Wingdings"/>
              </a:rPr>
              <a:t> del 2019 e </a:t>
            </a:r>
            <a:r>
              <a:rPr lang="en-US" dirty="0" err="1" smtClean="0">
                <a:sym typeface="Wingdings"/>
              </a:rPr>
              <a:t>quindi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c’e</a:t>
            </a:r>
            <a:r>
              <a:rPr lang="en-US" dirty="0" smtClean="0">
                <a:sym typeface="Wingdings"/>
              </a:rPr>
              <a:t>’ </a:t>
            </a:r>
            <a:r>
              <a:rPr lang="en-US" dirty="0" err="1" smtClean="0">
                <a:sym typeface="Wingdings"/>
              </a:rPr>
              <a:t>piu</a:t>
            </a:r>
            <a:r>
              <a:rPr lang="en-US" dirty="0" smtClean="0">
                <a:sym typeface="Wingdings"/>
              </a:rPr>
              <a:t>’ tempo per </a:t>
            </a:r>
            <a:r>
              <a:rPr lang="en-US" dirty="0" err="1" smtClean="0">
                <a:sym typeface="Wingdings"/>
              </a:rPr>
              <a:t>perfezionarli</a:t>
            </a:r>
            <a:r>
              <a:rPr lang="en-US" dirty="0" smtClean="0">
                <a:sym typeface="Wingdings"/>
              </a:rPr>
              <a:t> </a:t>
            </a:r>
          </a:p>
          <a:p>
            <a:pPr>
              <a:lnSpc>
                <a:spcPct val="120000"/>
              </a:lnSpc>
              <a:buFontTx/>
              <a:buChar char="-"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4 Dicembre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69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varie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100" y="1073330"/>
            <a:ext cx="8610600" cy="546201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>
                <a:sym typeface="Wingdings"/>
              </a:rPr>
              <a:t>Trattative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sindacali</a:t>
            </a:r>
            <a:endParaRPr lang="en-US" dirty="0" smtClean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>
                <a:sym typeface="Wingdings"/>
              </a:rPr>
              <a:t>F</a:t>
            </a:r>
            <a:r>
              <a:rPr lang="en-US" dirty="0" err="1" smtClean="0">
                <a:sym typeface="Wingdings"/>
              </a:rPr>
              <a:t>irmate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indennita</a:t>
            </a:r>
            <a:r>
              <a:rPr lang="en-US" dirty="0" smtClean="0">
                <a:sym typeface="Wingdings"/>
              </a:rPr>
              <a:t>’ IV-VIII </a:t>
            </a:r>
            <a:r>
              <a:rPr lang="en-US" dirty="0" smtClean="0">
                <a:sym typeface="Wingdings"/>
              </a:rPr>
              <a:t>2016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>
                <a:sym typeface="Wingdings"/>
              </a:rPr>
              <a:t>Sono</a:t>
            </a:r>
            <a:r>
              <a:rPr lang="en-US" dirty="0" smtClean="0">
                <a:sym typeface="Wingdings"/>
              </a:rPr>
              <a:t> state </a:t>
            </a:r>
            <a:r>
              <a:rPr lang="en-US" dirty="0" err="1" smtClean="0">
                <a:sym typeface="Wingdings"/>
              </a:rPr>
              <a:t>introdotte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alcune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nuove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indennita</a:t>
            </a:r>
            <a:r>
              <a:rPr lang="en-US" dirty="0" smtClean="0">
                <a:sym typeface="Wingdings"/>
              </a:rPr>
              <a:t>’</a:t>
            </a:r>
          </a:p>
          <a:p>
            <a:pPr>
              <a:lnSpc>
                <a:spcPct val="120000"/>
              </a:lnSpc>
              <a:buFontTx/>
              <a:buChar char="-"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Si </a:t>
            </a:r>
            <a:r>
              <a:rPr lang="en-US" dirty="0" err="1" smtClean="0">
                <a:sym typeface="Wingdings"/>
              </a:rPr>
              <a:t>sta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ragionando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sulle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indennita</a:t>
            </a:r>
            <a:r>
              <a:rPr lang="en-US" dirty="0" smtClean="0">
                <a:sym typeface="Wingdings"/>
              </a:rPr>
              <a:t>’ 2017</a:t>
            </a: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4 Dicembre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1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663" y="0"/>
            <a:ext cx="7780337" cy="925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Notizie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dirty="0" err="1" smtClean="0">
                <a:ea typeface="+mj-ea"/>
                <a:cs typeface="+mj-cs"/>
              </a:rPr>
              <a:t>Locali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60036"/>
            <a:ext cx="9144000" cy="5933253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/>
              <a:t>Martedi' 4 Dicembre 2018</a:t>
            </a:r>
            <a:endParaRPr lang="en-US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F78EE7-C8B6-324D-88C1-0447B0453F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  <p:sp>
        <p:nvSpPr>
          <p:cNvPr id="4" name="AutoShape 2" descr="isultati immagini per mazzo fiori"/>
          <p:cNvSpPr>
            <a:spLocks noChangeAspect="1" noChangeArrowheads="1"/>
          </p:cNvSpPr>
          <p:nvPr/>
        </p:nvSpPr>
        <p:spPr bwMode="auto">
          <a:xfrm>
            <a:off x="0" y="0"/>
            <a:ext cx="828675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sultati immagini per mazzo fiori"/>
          <p:cNvSpPr>
            <a:spLocks noChangeAspect="1" noChangeArrowheads="1"/>
          </p:cNvSpPr>
          <p:nvPr/>
        </p:nvSpPr>
        <p:spPr bwMode="auto">
          <a:xfrm>
            <a:off x="152400" y="152400"/>
            <a:ext cx="828675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ata:image/jpeg;base64,/9j/4AAQSkZJRgABAQAAAQABAAD/2wCEAAkGBwgHBgkIBwgKCgkLDRYPDQwMDRsUFRAWIB0iIiAdHx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799" y="1170496"/>
            <a:ext cx="88392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Scadenze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err="1" smtClean="0"/>
              <a:t>Missione</a:t>
            </a:r>
            <a:r>
              <a:rPr lang="en-US" dirty="0" smtClean="0"/>
              <a:t> 2019 –</a:t>
            </a:r>
          </a:p>
          <a:p>
            <a:r>
              <a:rPr lang="en-US" dirty="0" smtClean="0"/>
              <a:t>Si </a:t>
            </a:r>
            <a:r>
              <a:rPr lang="en-US" dirty="0" err="1" smtClean="0"/>
              <a:t>possono</a:t>
            </a:r>
            <a:r>
              <a:rPr lang="en-US" dirty="0" smtClean="0"/>
              <a:t> </a:t>
            </a:r>
            <a:r>
              <a:rPr lang="en-US" dirty="0" err="1" smtClean="0"/>
              <a:t>impegnare</a:t>
            </a:r>
            <a:r>
              <a:rPr lang="en-US" dirty="0" smtClean="0"/>
              <a:t> </a:t>
            </a:r>
            <a:r>
              <a:rPr lang="en-US" dirty="0" err="1" smtClean="0"/>
              <a:t>sul</a:t>
            </a:r>
            <a:r>
              <a:rPr lang="en-US" dirty="0" smtClean="0"/>
              <a:t> </a:t>
            </a:r>
            <a:r>
              <a:rPr lang="en-US" dirty="0" err="1" smtClean="0"/>
              <a:t>portale</a:t>
            </a:r>
            <a:r>
              <a:rPr lang="en-US" dirty="0" smtClean="0"/>
              <a:t> dal 7 </a:t>
            </a:r>
            <a:r>
              <a:rPr lang="en-US" dirty="0" err="1" smtClean="0"/>
              <a:t>gennaio</a:t>
            </a:r>
            <a:r>
              <a:rPr lang="en-US" dirty="0" smtClean="0"/>
              <a:t> 2019</a:t>
            </a:r>
          </a:p>
          <a:p>
            <a:r>
              <a:rPr lang="en-US" dirty="0" smtClean="0"/>
              <a:t>Per le </a:t>
            </a:r>
            <a:r>
              <a:rPr lang="en-US" dirty="0" err="1" smtClean="0"/>
              <a:t>missioni</a:t>
            </a:r>
            <a:r>
              <a:rPr lang="en-US" dirty="0" smtClean="0"/>
              <a:t> </a:t>
            </a:r>
            <a:r>
              <a:rPr lang="en-US" dirty="0" err="1" smtClean="0"/>
              <a:t>urgenti</a:t>
            </a:r>
            <a:r>
              <a:rPr lang="en-US" dirty="0" smtClean="0"/>
              <a:t> per </a:t>
            </a:r>
            <a:r>
              <a:rPr lang="en-US" dirty="0" err="1" smtClean="0"/>
              <a:t>acquisto</a:t>
            </a:r>
            <a:r>
              <a:rPr lang="en-US" dirty="0" smtClean="0"/>
              <a:t> </a:t>
            </a:r>
            <a:r>
              <a:rPr lang="en-US" dirty="0" err="1" smtClean="0"/>
              <a:t>biglietti</a:t>
            </a:r>
            <a:r>
              <a:rPr lang="en-US" dirty="0" smtClean="0"/>
              <a:t> o </a:t>
            </a:r>
            <a:r>
              <a:rPr lang="en-US" dirty="0" err="1" smtClean="0"/>
              <a:t>altro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Mandare</a:t>
            </a:r>
            <a:r>
              <a:rPr lang="en-US" dirty="0" smtClean="0"/>
              <a:t> un mail a </a:t>
            </a:r>
            <a:r>
              <a:rPr lang="en-US" dirty="0" err="1" smtClean="0"/>
              <a:t>missioni</a:t>
            </a:r>
            <a:r>
              <a:rPr lang="en-US" dirty="0" smtClean="0"/>
              <a:t> cc </a:t>
            </a:r>
            <a:r>
              <a:rPr lang="en-US" dirty="0" err="1" smtClean="0"/>
              <a:t>respo</a:t>
            </a:r>
            <a:r>
              <a:rPr lang="en-US" dirty="0" smtClean="0"/>
              <a:t> e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direttore</a:t>
            </a:r>
            <a:endParaRPr lang="en-US" dirty="0" smtClean="0"/>
          </a:p>
          <a:p>
            <a:r>
              <a:rPr lang="en-US" dirty="0" smtClean="0"/>
              <a:t>Con </a:t>
            </a:r>
            <a:r>
              <a:rPr lang="en-US" dirty="0" err="1" smtClean="0"/>
              <a:t>tutte</a:t>
            </a:r>
            <a:r>
              <a:rPr lang="en-US" dirty="0" smtClean="0"/>
              <a:t> le </a:t>
            </a:r>
            <a:r>
              <a:rPr lang="en-US" dirty="0" err="1" smtClean="0"/>
              <a:t>informazioni</a:t>
            </a:r>
            <a:r>
              <a:rPr lang="en-US" dirty="0" smtClean="0"/>
              <a:t> </a:t>
            </a:r>
            <a:r>
              <a:rPr lang="en-US" dirty="0" err="1" smtClean="0"/>
              <a:t>necessarie</a:t>
            </a:r>
            <a:r>
              <a:rPr lang="en-US" dirty="0" smtClean="0"/>
              <a:t> a </a:t>
            </a:r>
            <a:r>
              <a:rPr lang="en-US" dirty="0" err="1" smtClean="0"/>
              <a:t>compilare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modulo,</a:t>
            </a:r>
          </a:p>
          <a:p>
            <a:r>
              <a:rPr lang="en-US" dirty="0" smtClean="0"/>
              <a:t> </a:t>
            </a:r>
            <a:r>
              <a:rPr lang="en-US" dirty="0" err="1"/>
              <a:t>S</a:t>
            </a:r>
            <a:r>
              <a:rPr lang="en-US" dirty="0" err="1" smtClean="0"/>
              <a:t>aranno</a:t>
            </a:r>
            <a:r>
              <a:rPr lang="en-US" dirty="0" smtClean="0"/>
              <a:t> </a:t>
            </a:r>
            <a:r>
              <a:rPr lang="en-US" dirty="0" err="1" smtClean="0"/>
              <a:t>impegnate</a:t>
            </a:r>
            <a:r>
              <a:rPr lang="en-US" dirty="0" smtClean="0"/>
              <a:t> </a:t>
            </a:r>
            <a:r>
              <a:rPr lang="en-US" dirty="0" err="1" smtClean="0"/>
              <a:t>sul</a:t>
            </a:r>
            <a:r>
              <a:rPr lang="en-US" dirty="0" smtClean="0"/>
              <a:t> 2019</a:t>
            </a:r>
          </a:p>
          <a:p>
            <a:endParaRPr lang="en-US" dirty="0"/>
          </a:p>
          <a:p>
            <a:r>
              <a:rPr lang="en-US" dirty="0" err="1" smtClean="0"/>
              <a:t>Missioni</a:t>
            </a:r>
            <a:r>
              <a:rPr lang="en-US" dirty="0" smtClean="0"/>
              <a:t> 2018 –</a:t>
            </a:r>
          </a:p>
          <a:p>
            <a:r>
              <a:rPr lang="en-US" dirty="0" smtClean="0"/>
              <a:t>Per </a:t>
            </a:r>
            <a:r>
              <a:rPr lang="en-US" dirty="0" err="1" smtClean="0"/>
              <a:t>tutte</a:t>
            </a:r>
            <a:r>
              <a:rPr lang="en-US" dirty="0" smtClean="0"/>
              <a:t> le </a:t>
            </a:r>
            <a:r>
              <a:rPr lang="en-US" dirty="0" err="1" smtClean="0"/>
              <a:t>missioni</a:t>
            </a:r>
            <a:r>
              <a:rPr lang="en-US" dirty="0" smtClean="0"/>
              <a:t> </a:t>
            </a:r>
            <a:r>
              <a:rPr lang="en-US" dirty="0" err="1" smtClean="0"/>
              <a:t>gia</a:t>
            </a:r>
            <a:r>
              <a:rPr lang="en-US" dirty="0" smtClean="0"/>
              <a:t>’ </a:t>
            </a:r>
            <a:r>
              <a:rPr lang="en-US" dirty="0" err="1" smtClean="0"/>
              <a:t>introdotte</a:t>
            </a:r>
            <a:r>
              <a:rPr lang="en-US" dirty="0" smtClean="0"/>
              <a:t> a </a:t>
            </a:r>
            <a:r>
              <a:rPr lang="en-US" dirty="0" err="1" smtClean="0"/>
              <a:t>oggi</a:t>
            </a:r>
            <a:r>
              <a:rPr lang="en-US" dirty="0" smtClean="0"/>
              <a:t> </a:t>
            </a:r>
            <a:r>
              <a:rPr lang="en-US" dirty="0" err="1" smtClean="0"/>
              <a:t>verra</a:t>
            </a:r>
            <a:r>
              <a:rPr lang="en-US" dirty="0" smtClean="0"/>
              <a:t>’ </a:t>
            </a:r>
            <a:r>
              <a:rPr lang="en-US" dirty="0" err="1" smtClean="0"/>
              <a:t>erogato</a:t>
            </a:r>
            <a:r>
              <a:rPr lang="en-US" dirty="0" smtClean="0"/>
              <a:t> </a:t>
            </a:r>
            <a:r>
              <a:rPr lang="en-US" dirty="0" err="1" smtClean="0"/>
              <a:t>anticipo</a:t>
            </a:r>
            <a:endParaRPr lang="en-US" dirty="0" smtClean="0"/>
          </a:p>
          <a:p>
            <a:r>
              <a:rPr lang="en-US" dirty="0" smtClean="0"/>
              <a:t>E’ </a:t>
            </a:r>
            <a:r>
              <a:rPr lang="en-US" dirty="0" err="1" smtClean="0"/>
              <a:t>possibile</a:t>
            </a:r>
            <a:r>
              <a:rPr lang="en-US" dirty="0" smtClean="0"/>
              <a:t> </a:t>
            </a:r>
            <a:r>
              <a:rPr lang="en-US" dirty="0" err="1" smtClean="0"/>
              <a:t>inserire</a:t>
            </a:r>
            <a:r>
              <a:rPr lang="en-US" dirty="0" smtClean="0"/>
              <a:t> </a:t>
            </a:r>
            <a:r>
              <a:rPr lang="en-US" dirty="0" err="1" smtClean="0"/>
              <a:t>nuove</a:t>
            </a:r>
            <a:r>
              <a:rPr lang="en-US" dirty="0" smtClean="0"/>
              <a:t> </a:t>
            </a:r>
            <a:r>
              <a:rPr lang="en-US" dirty="0" err="1" smtClean="0"/>
              <a:t>richieste</a:t>
            </a:r>
            <a:r>
              <a:rPr lang="en-US" dirty="0" smtClean="0"/>
              <a:t> </a:t>
            </a:r>
            <a:r>
              <a:rPr lang="en-US" dirty="0" err="1" smtClean="0"/>
              <a:t>fino</a:t>
            </a:r>
            <a:r>
              <a:rPr lang="en-US" dirty="0" smtClean="0"/>
              <a:t> al 17 </a:t>
            </a:r>
            <a:r>
              <a:rPr lang="en-US" dirty="0" err="1" smtClean="0"/>
              <a:t>dicembre,l’anticipo</a:t>
            </a:r>
            <a:r>
              <a:rPr lang="en-US" dirty="0" smtClean="0"/>
              <a:t> </a:t>
            </a:r>
            <a:r>
              <a:rPr lang="en-US" dirty="0" err="1" smtClean="0"/>
              <a:t>arrivera</a:t>
            </a:r>
            <a:r>
              <a:rPr lang="en-US" dirty="0" smtClean="0"/>
              <a:t>’ </a:t>
            </a:r>
            <a:r>
              <a:rPr lang="en-US" dirty="0" err="1" smtClean="0"/>
              <a:t>nel</a:t>
            </a:r>
            <a:r>
              <a:rPr lang="en-US" dirty="0" smtClean="0"/>
              <a:t> 2019</a:t>
            </a:r>
          </a:p>
          <a:p>
            <a:r>
              <a:rPr lang="en-US" dirty="0" smtClean="0"/>
              <a:t>Dal 13 </a:t>
            </a:r>
            <a:r>
              <a:rPr lang="en-US" dirty="0" err="1" smtClean="0"/>
              <a:t>dicembre</a:t>
            </a:r>
            <a:r>
              <a:rPr lang="en-US" dirty="0" smtClean="0"/>
              <a:t> </a:t>
            </a:r>
            <a:r>
              <a:rPr lang="en-US" dirty="0" err="1" smtClean="0"/>
              <a:t>cisalpina</a:t>
            </a:r>
            <a:r>
              <a:rPr lang="en-US" dirty="0" smtClean="0"/>
              <a:t> </a:t>
            </a:r>
            <a:r>
              <a:rPr lang="en-US" dirty="0" err="1" smtClean="0"/>
              <a:t>potra</a:t>
            </a:r>
            <a:r>
              <a:rPr lang="en-US" dirty="0" smtClean="0"/>
              <a:t>’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usata</a:t>
            </a:r>
            <a:r>
              <a:rPr lang="en-US" dirty="0" smtClean="0"/>
              <a:t> solo </a:t>
            </a:r>
            <a:r>
              <a:rPr lang="en-US" dirty="0" err="1" smtClean="0"/>
              <a:t>manualmente</a:t>
            </a:r>
            <a:r>
              <a:rPr lang="en-US" dirty="0" smtClean="0"/>
              <a:t> , </a:t>
            </a:r>
            <a:r>
              <a:rPr lang="en-US" dirty="0" err="1" smtClean="0"/>
              <a:t>quindi</a:t>
            </a:r>
            <a:r>
              <a:rPr lang="en-US" dirty="0" smtClean="0"/>
              <a:t> non ci </a:t>
            </a:r>
            <a:r>
              <a:rPr lang="en-US" dirty="0" err="1" smtClean="0"/>
              <a:t>sara</a:t>
            </a:r>
            <a:r>
              <a:rPr lang="en-US" dirty="0" smtClean="0"/>
              <a:t>’ </a:t>
            </a:r>
            <a:r>
              <a:rPr lang="en-US" dirty="0" err="1" smtClean="0"/>
              <a:t>piu</a:t>
            </a:r>
            <a:r>
              <a:rPr lang="en-US" dirty="0" smtClean="0"/>
              <a:t>’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caricamento</a:t>
            </a:r>
            <a:r>
              <a:rPr lang="en-US" dirty="0" smtClean="0"/>
              <a:t> </a:t>
            </a:r>
            <a:r>
              <a:rPr lang="en-US" dirty="0" err="1" smtClean="0"/>
              <a:t>automatico</a:t>
            </a:r>
            <a:r>
              <a:rPr lang="en-US" dirty="0" smtClean="0"/>
              <a:t> del </a:t>
            </a:r>
            <a:r>
              <a:rPr lang="en-US" dirty="0" err="1" smtClean="0"/>
              <a:t>carrello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Mail di </a:t>
            </a:r>
            <a:r>
              <a:rPr lang="en-US" dirty="0" err="1" smtClean="0"/>
              <a:t>istruzioni</a:t>
            </a:r>
            <a:r>
              <a:rPr lang="en-US" dirty="0" smtClean="0"/>
              <a:t> </a:t>
            </a:r>
            <a:r>
              <a:rPr lang="en-US" dirty="0" err="1" smtClean="0"/>
              <a:t>puntuali</a:t>
            </a:r>
            <a:r>
              <a:rPr lang="en-US" dirty="0" smtClean="0"/>
              <a:t> e’ </a:t>
            </a:r>
            <a:r>
              <a:rPr lang="en-US" dirty="0" err="1" smtClean="0"/>
              <a:t>stato</a:t>
            </a:r>
            <a:r>
              <a:rPr lang="en-US" dirty="0" smtClean="0"/>
              <a:t> </a:t>
            </a:r>
            <a:r>
              <a:rPr lang="en-US" dirty="0" err="1" smtClean="0"/>
              <a:t>inviato</a:t>
            </a:r>
            <a:r>
              <a:rPr lang="en-US" dirty="0" smtClean="0"/>
              <a:t> </a:t>
            </a:r>
            <a:r>
              <a:rPr lang="en-US" dirty="0" err="1" smtClean="0"/>
              <a:t>stamattina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98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INFNlow-ATLAS</Template>
  <TotalTime>53920</TotalTime>
  <Words>2167</Words>
  <Application>Microsoft Macintosh PowerPoint</Application>
  <PresentationFormat>On-screen Show (4:3)</PresentationFormat>
  <Paragraphs>393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Calibri</vt:lpstr>
      <vt:lpstr>ＭＳ Ｐゴシック</vt:lpstr>
      <vt:lpstr>Wingdings</vt:lpstr>
      <vt:lpstr>Arial</vt:lpstr>
      <vt:lpstr>Clarity</vt:lpstr>
      <vt:lpstr>Cds Dicembre  2018</vt:lpstr>
      <vt:lpstr>SITUAZIONE CONCORSI </vt:lpstr>
      <vt:lpstr>PowerPoint Presentation</vt:lpstr>
      <vt:lpstr>Notizie varie</vt:lpstr>
      <vt:lpstr>Bilancio e personale</vt:lpstr>
      <vt:lpstr>Notizie varie</vt:lpstr>
      <vt:lpstr>Notizie varie</vt:lpstr>
      <vt:lpstr>Notizie varie</vt:lpstr>
      <vt:lpstr>Notizie Locali</vt:lpstr>
      <vt:lpstr>Notizie Locali</vt:lpstr>
      <vt:lpstr>Notizie Locali</vt:lpstr>
      <vt:lpstr>Notizie Locali</vt:lpstr>
      <vt:lpstr>Notizie Locali</vt:lpstr>
      <vt:lpstr>Notizie Locali</vt:lpstr>
      <vt:lpstr>Notizie Locali</vt:lpstr>
      <vt:lpstr>Notizie Locali</vt:lpstr>
      <vt:lpstr>Notizie Locali</vt:lpstr>
      <vt:lpstr>Di scorta</vt:lpstr>
      <vt:lpstr>Direttori  Maggio 2017 </vt:lpstr>
      <vt:lpstr>Notizie Locali  </vt:lpstr>
      <vt:lpstr>Riforma di AC</vt:lpstr>
    </vt:vector>
  </TitlesOfParts>
  <Manager/>
  <Company>INFN</Company>
  <LinksUpToDate>false</LinksUpToDate>
  <SharedDoc>false</SharedDoc>
  <HyperlinkBase/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Cds luglio 2012</dc:title>
  <dc:subject/>
  <dc:creator>Chiara Meroni</dc:creator>
  <cp:keywords/>
  <dc:description/>
  <cp:lastModifiedBy>Chiara Meroni</cp:lastModifiedBy>
  <cp:revision>972</cp:revision>
  <cp:lastPrinted>2018-12-04T11:53:16Z</cp:lastPrinted>
  <dcterms:created xsi:type="dcterms:W3CDTF">2012-07-01T07:42:44Z</dcterms:created>
  <dcterms:modified xsi:type="dcterms:W3CDTF">2018-12-04T20:46:45Z</dcterms:modified>
  <cp:category/>
</cp:coreProperties>
</file>