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89" r:id="rId3"/>
    <p:sldId id="257" r:id="rId4"/>
    <p:sldId id="258" r:id="rId5"/>
    <p:sldId id="259" r:id="rId6"/>
    <p:sldId id="260" r:id="rId7"/>
    <p:sldId id="293" r:id="rId8"/>
    <p:sldId id="261" r:id="rId9"/>
    <p:sldId id="430" r:id="rId10"/>
    <p:sldId id="277" r:id="rId11"/>
    <p:sldId id="427" r:id="rId12"/>
    <p:sldId id="432" r:id="rId13"/>
    <p:sldId id="297" r:id="rId14"/>
    <p:sldId id="298" r:id="rId15"/>
    <p:sldId id="433" r:id="rId16"/>
    <p:sldId id="434" r:id="rId17"/>
    <p:sldId id="439" r:id="rId18"/>
    <p:sldId id="437" r:id="rId19"/>
    <p:sldId id="440" r:id="rId20"/>
    <p:sldId id="262" r:id="rId21"/>
    <p:sldId id="269" r:id="rId22"/>
    <p:sldId id="267" r:id="rId23"/>
    <p:sldId id="375" r:id="rId24"/>
    <p:sldId id="263" r:id="rId25"/>
    <p:sldId id="442" r:id="rId26"/>
    <p:sldId id="292" r:id="rId27"/>
    <p:sldId id="286" r:id="rId28"/>
    <p:sldId id="265" r:id="rId29"/>
    <p:sldId id="264" r:id="rId30"/>
    <p:sldId id="422" r:id="rId31"/>
    <p:sldId id="424" r:id="rId32"/>
    <p:sldId id="299" r:id="rId33"/>
    <p:sldId id="425" r:id="rId34"/>
    <p:sldId id="302" r:id="rId35"/>
    <p:sldId id="301" r:id="rId36"/>
    <p:sldId id="268" r:id="rId37"/>
    <p:sldId id="426" r:id="rId38"/>
    <p:sldId id="274" r:id="rId39"/>
    <p:sldId id="275" r:id="rId40"/>
    <p:sldId id="276" r:id="rId41"/>
    <p:sldId id="295" r:id="rId42"/>
    <p:sldId id="270" r:id="rId43"/>
    <p:sldId id="271" r:id="rId44"/>
    <p:sldId id="273" r:id="rId45"/>
    <p:sldId id="266" r:id="rId46"/>
    <p:sldId id="291" r:id="rId47"/>
    <p:sldId id="288" r:id="rId48"/>
    <p:sldId id="300" r:id="rId49"/>
    <p:sldId id="421" r:id="rId50"/>
    <p:sldId id="435" r:id="rId51"/>
    <p:sldId id="436" r:id="rId52"/>
    <p:sldId id="441" r:id="rId53"/>
    <p:sldId id="423" r:id="rId54"/>
    <p:sldId id="294" r:id="rId55"/>
    <p:sldId id="443" r:id="rId56"/>
    <p:sldId id="438" r:id="rId57"/>
    <p:sldId id="278" r:id="rId58"/>
    <p:sldId id="282" r:id="rId59"/>
    <p:sldId id="283" r:id="rId60"/>
    <p:sldId id="284" r:id="rId61"/>
    <p:sldId id="285" r:id="rId62"/>
    <p:sldId id="280" r:id="rId63"/>
    <p:sldId id="272" r:id="rId64"/>
    <p:sldId id="287" r:id="rId65"/>
    <p:sldId id="279" r:id="rId6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2070C1"/>
    <a:srgbClr val="DADAD6"/>
    <a:srgbClr val="FFC000"/>
    <a:srgbClr val="F2F2F2"/>
    <a:srgbClr val="C65B2C"/>
    <a:srgbClr val="A6A0E9"/>
    <a:srgbClr val="5B9BD5"/>
    <a:srgbClr val="8D2320"/>
    <a:srgbClr val="303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0"/>
    <p:restoredTop sz="94643"/>
  </p:normalViewPr>
  <p:slideViewPr>
    <p:cSldViewPr snapToGrid="0" snapToObjects="1">
      <p:cViewPr varScale="1">
        <p:scale>
          <a:sx n="118" d="100"/>
          <a:sy n="118" d="100"/>
        </p:scale>
        <p:origin x="240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8D234-3837-1C4A-9B61-B060DA9C5680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A9ECA-CFBD-A24C-A077-AD4C2A0F2A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82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9867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5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19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889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29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652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50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45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671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671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37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866578-B2D9-9B4B-A8FF-DAFCA2566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Segoe Script" panose="020B0804020000000003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F2D6930-DF47-9149-BCDE-BE6E75935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A40E7C-733F-134D-A522-3226CD38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EA145E7-5FFF-194A-A2B2-88FFA467A5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74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E85B8-2E51-AF40-B386-3441F2E3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A4F171-6821-A74A-B081-430DAA41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5949"/>
            <a:ext cx="12192000" cy="3300413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1F547F-A5A0-1144-9E99-053EA2BE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84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254E6-040E-4D42-A7D2-65C67B751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1528B6-22F0-EF45-949E-31578609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83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0F08E7-387B-0744-A533-FFB1E6D95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33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E85B8-2E51-AF40-B386-3441F2E3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A4F171-6821-A74A-B081-430DAA41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5949"/>
            <a:ext cx="12192000" cy="3300413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1F547F-A5A0-1144-9E99-053EA2BE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39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65760" y="1298448"/>
            <a:ext cx="11460480" cy="493776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1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0290263C-B91C-F847-93BA-0E2108DBD026}"/>
              </a:ext>
            </a:extLst>
          </p:cNvPr>
          <p:cNvSpPr/>
          <p:nvPr userDrawn="1"/>
        </p:nvSpPr>
        <p:spPr>
          <a:xfrm>
            <a:off x="0" y="1205117"/>
            <a:ext cx="12192000" cy="4605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A7265F5-1228-4A41-9573-952D464E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5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91E13F-A7C2-7149-B922-058C41847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31670"/>
            <a:ext cx="12192000" cy="4565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B43519-D420-0540-842B-A73FD593F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80339" y="6186121"/>
            <a:ext cx="1310464" cy="677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000">
                <a:solidFill>
                  <a:schemeClr val="bg1">
                    <a:lumMod val="85000"/>
                  </a:schemeClr>
                </a:solidFill>
                <a:latin typeface="Segoe Script" panose="020B0804020000000003" pitchFamily="34" charset="0"/>
                <a:cs typeface="Arial" panose="020B0604020202020204" pitchFamily="34" charset="0"/>
              </a:defRPr>
            </a:lvl1pPr>
          </a:lstStyle>
          <a:p>
            <a:fld id="{6EA145E7-5FFF-194A-A2B2-88FFA467A51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838B7F3-E3E3-3743-AF18-19E43DF22A8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7" y="5887583"/>
            <a:ext cx="2651660" cy="9196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6CD5001-15BE-D64A-A7BC-ABCEA11DC7F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205" y="6104482"/>
            <a:ext cx="1155550" cy="734459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EE6319DD-C2F0-7742-A738-7F2728E2099D}"/>
              </a:ext>
            </a:extLst>
          </p:cNvPr>
          <p:cNvSpPr txBox="1">
            <a:spLocks/>
          </p:cNvSpPr>
          <p:nvPr userDrawn="1"/>
        </p:nvSpPr>
        <p:spPr>
          <a:xfrm>
            <a:off x="9552270" y="5837332"/>
            <a:ext cx="2639730" cy="3122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>
                <a:solidFill>
                  <a:schemeClr val="tx2"/>
                </a:solidFill>
                <a:latin typeface="Segoe Script" panose="020B0804020000000003" pitchFamily="34" charset="0"/>
              </a:rPr>
              <a:t>Paolo Valente</a:t>
            </a:r>
          </a:p>
        </p:txBody>
      </p:sp>
    </p:spTree>
    <p:extLst>
      <p:ext uri="{BB962C8B-B14F-4D97-AF65-F5344CB8AC3E}">
        <p14:creationId xmlns:p14="http://schemas.microsoft.com/office/powerpoint/2010/main" val="195038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7" r:id="rId5"/>
    <p:sldLayoutId id="214748365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spc="0">
          <a:ln w="0"/>
          <a:solidFill>
            <a:srgbClr val="002060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  <a:latin typeface="Bradley Han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0.wdp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70.png"/><Relationship Id="rId18" Type="http://schemas.openxmlformats.org/officeDocument/2006/relationships/image" Target="../media/image600.png"/><Relationship Id="rId3" Type="http://schemas.openxmlformats.org/officeDocument/2006/relationships/image" Target="../media/image501.png"/><Relationship Id="rId21" Type="http://schemas.openxmlformats.org/officeDocument/2006/relationships/image" Target="../media/image97.png"/><Relationship Id="rId7" Type="http://schemas.openxmlformats.org/officeDocument/2006/relationships/image" Target="../media/image93.png"/><Relationship Id="rId12" Type="http://schemas.openxmlformats.org/officeDocument/2006/relationships/image" Target="../media/image56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0.png"/><Relationship Id="rId20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50.png"/><Relationship Id="rId5" Type="http://schemas.openxmlformats.org/officeDocument/2006/relationships/image" Target="../media/image92.png"/><Relationship Id="rId15" Type="http://schemas.microsoft.com/office/2007/relationships/hdphoto" Target="../media/hdphoto14.wdp"/><Relationship Id="rId10" Type="http://schemas.microsoft.com/office/2007/relationships/hdphoto" Target="../media/hdphoto12.wdp"/><Relationship Id="rId19" Type="http://schemas.openxmlformats.org/officeDocument/2006/relationships/image" Target="../media/image96.png"/><Relationship Id="rId4" Type="http://schemas.openxmlformats.org/officeDocument/2006/relationships/image" Target="../media/image300.png"/><Relationship Id="rId9" Type="http://schemas.openxmlformats.org/officeDocument/2006/relationships/image" Target="../media/image94.png"/><Relationship Id="rId1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30.png"/><Relationship Id="rId7" Type="http://schemas.openxmlformats.org/officeDocument/2006/relationships/image" Target="../media/image67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10" Type="http://schemas.microsoft.com/office/2007/relationships/hdphoto" Target="../media/hdphoto16.wdp"/><Relationship Id="rId4" Type="http://schemas.openxmlformats.org/officeDocument/2006/relationships/image" Target="../media/image641.png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82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microsoft.com/office/2007/relationships/hdphoto" Target="../media/hdphoto18.wdp"/><Relationship Id="rId5" Type="http://schemas.openxmlformats.org/officeDocument/2006/relationships/image" Target="../media/image800.png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7" Type="http://schemas.microsoft.com/office/2007/relationships/hdphoto" Target="../media/hdphoto19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0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microsoft.com/office/2007/relationships/hdphoto" Target="../media/hdphoto20.wdp"/><Relationship Id="rId7" Type="http://schemas.openxmlformats.org/officeDocument/2006/relationships/image" Target="../media/image73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10" Type="http://schemas.openxmlformats.org/officeDocument/2006/relationships/image" Target="../media/image109.tiff"/><Relationship Id="rId4" Type="http://schemas.openxmlformats.org/officeDocument/2006/relationships/image" Target="../media/image500.png"/><Relationship Id="rId9" Type="http://schemas.openxmlformats.org/officeDocument/2006/relationships/image" Target="../media/image7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microsoft.com/office/2007/relationships/hdphoto" Target="../media/hdphoto21.wdp"/><Relationship Id="rId3" Type="http://schemas.openxmlformats.org/officeDocument/2006/relationships/image" Target="../media/image900.png"/><Relationship Id="rId7" Type="http://schemas.openxmlformats.org/officeDocument/2006/relationships/image" Target="../media/image113.tiff"/><Relationship Id="rId12" Type="http://schemas.openxmlformats.org/officeDocument/2006/relationships/image" Target="../media/image1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11" Type="http://schemas.openxmlformats.org/officeDocument/2006/relationships/image" Target="../media/image960.png"/><Relationship Id="rId5" Type="http://schemas.openxmlformats.org/officeDocument/2006/relationships/image" Target="../media/image112.png"/><Relationship Id="rId15" Type="http://schemas.openxmlformats.org/officeDocument/2006/relationships/image" Target="../media/image1160.png"/><Relationship Id="rId10" Type="http://schemas.openxmlformats.org/officeDocument/2006/relationships/image" Target="../media/image950.png"/><Relationship Id="rId4" Type="http://schemas.openxmlformats.org/officeDocument/2006/relationships/image" Target="../media/image111.tiff"/><Relationship Id="rId9" Type="http://schemas.openxmlformats.org/officeDocument/2006/relationships/image" Target="../media/image115.png"/><Relationship Id="rId1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128.png"/><Relationship Id="rId18" Type="http://schemas.openxmlformats.org/officeDocument/2006/relationships/image" Target="../media/image132.pn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12" Type="http://schemas.openxmlformats.org/officeDocument/2006/relationships/image" Target="../media/image127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7.xml"/><Relationship Id="rId16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tiff"/><Relationship Id="rId11" Type="http://schemas.openxmlformats.org/officeDocument/2006/relationships/image" Target="../media/image126.png"/><Relationship Id="rId5" Type="http://schemas.openxmlformats.org/officeDocument/2006/relationships/image" Target="../media/image121.png"/><Relationship Id="rId15" Type="http://schemas.openxmlformats.org/officeDocument/2006/relationships/image" Target="../media/image130.png"/><Relationship Id="rId10" Type="http://schemas.openxmlformats.org/officeDocument/2006/relationships/image" Target="../media/image125.jpeg"/><Relationship Id="rId19" Type="http://schemas.openxmlformats.org/officeDocument/2006/relationships/image" Target="../media/image133.png"/><Relationship Id="rId4" Type="http://schemas.openxmlformats.org/officeDocument/2006/relationships/image" Target="../media/image120.png"/><Relationship Id="rId9" Type="http://schemas.openxmlformats.org/officeDocument/2006/relationships/image" Target="../media/image124.tiff"/><Relationship Id="rId14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7.tiff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0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tif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tiff"/><Relationship Id="rId3" Type="http://schemas.openxmlformats.org/officeDocument/2006/relationships/image" Target="../media/image151.png"/><Relationship Id="rId7" Type="http://schemas.openxmlformats.org/officeDocument/2006/relationships/image" Target="../media/image153.tif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1.jpeg"/><Relationship Id="rId7" Type="http://schemas.openxmlformats.org/officeDocument/2006/relationships/image" Target="../media/image164.tif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4.png"/><Relationship Id="rId4" Type="http://schemas.openxmlformats.org/officeDocument/2006/relationships/image" Target="../media/image1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168.png"/><Relationship Id="rId4" Type="http://schemas.microsoft.com/office/2007/relationships/hdphoto" Target="../media/hdphoto2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7" Type="http://schemas.openxmlformats.org/officeDocument/2006/relationships/image" Target="../media/image171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72.png"/><Relationship Id="rId4" Type="http://schemas.openxmlformats.org/officeDocument/2006/relationships/image" Target="../media/image1230.png"/><Relationship Id="rId9" Type="http://schemas.openxmlformats.org/officeDocument/2006/relationships/image" Target="../media/image17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0.png"/><Relationship Id="rId4" Type="http://schemas.openxmlformats.org/officeDocument/2006/relationships/image" Target="../media/image12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1.tif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184.tiff"/><Relationship Id="rId4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microsoft.com/office/2007/relationships/hdphoto" Target="../media/hdphoto26.wdp"/><Relationship Id="rId3" Type="http://schemas.openxmlformats.org/officeDocument/2006/relationships/image" Target="../media/image9000.png"/><Relationship Id="rId7" Type="http://schemas.openxmlformats.org/officeDocument/2006/relationships/image" Target="../media/image113.tiff"/><Relationship Id="rId12" Type="http://schemas.openxmlformats.org/officeDocument/2006/relationships/image" Target="../media/image1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0.png"/><Relationship Id="rId11" Type="http://schemas.openxmlformats.org/officeDocument/2006/relationships/image" Target="../media/image9600.png"/><Relationship Id="rId5" Type="http://schemas.openxmlformats.org/officeDocument/2006/relationships/image" Target="../media/image112.png"/><Relationship Id="rId15" Type="http://schemas.openxmlformats.org/officeDocument/2006/relationships/image" Target="../media/image1430.png"/><Relationship Id="rId10" Type="http://schemas.openxmlformats.org/officeDocument/2006/relationships/image" Target="../media/image9500.png"/><Relationship Id="rId4" Type="http://schemas.openxmlformats.org/officeDocument/2006/relationships/image" Target="../media/image111.tiff"/><Relationship Id="rId9" Type="http://schemas.openxmlformats.org/officeDocument/2006/relationships/image" Target="../media/image115.png"/><Relationship Id="rId1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0.png"/><Relationship Id="rId7" Type="http://schemas.microsoft.com/office/2007/relationships/hdphoto" Target="../media/hdphoto27.wdp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490.png"/><Relationship Id="rId4" Type="http://schemas.openxmlformats.org/officeDocument/2006/relationships/image" Target="../media/image1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9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530.png"/><Relationship Id="rId4" Type="http://schemas.microsoft.com/office/2007/relationships/hdphoto" Target="../media/hdphoto28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199.png"/><Relationship Id="rId7" Type="http://schemas.openxmlformats.org/officeDocument/2006/relationships/image" Target="../media/image20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0.png"/><Relationship Id="rId7" Type="http://schemas.openxmlformats.org/officeDocument/2006/relationships/image" Target="../media/image220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Relationship Id="rId9" Type="http://schemas.openxmlformats.org/officeDocument/2006/relationships/image" Target="../media/image24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11" Type="http://schemas.openxmlformats.org/officeDocument/2006/relationships/image" Target="../media/image253.tiff"/><Relationship Id="rId5" Type="http://schemas.openxmlformats.org/officeDocument/2006/relationships/image" Target="../media/image247.png"/><Relationship Id="rId10" Type="http://schemas.openxmlformats.org/officeDocument/2006/relationships/image" Target="../media/image252.png"/><Relationship Id="rId4" Type="http://schemas.openxmlformats.org/officeDocument/2006/relationships/image" Target="../media/image246.png"/><Relationship Id="rId9" Type="http://schemas.openxmlformats.org/officeDocument/2006/relationships/image" Target="../media/image25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tiff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59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273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0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6.png"/><Relationship Id="rId1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5.png"/><Relationship Id="rId17" Type="http://schemas.microsoft.com/office/2007/relationships/hdphoto" Target="../media/hdphoto5.wdp"/><Relationship Id="rId2" Type="http://schemas.openxmlformats.org/officeDocument/2006/relationships/image" Target="../media/image37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DEC67AE-47D7-B24D-A49E-78F113F2DF11}"/>
              </a:ext>
            </a:extLst>
          </p:cNvPr>
          <p:cNvSpPr/>
          <p:nvPr/>
        </p:nvSpPr>
        <p:spPr>
          <a:xfrm>
            <a:off x="1912875" y="3950003"/>
            <a:ext cx="17844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Outline</a:t>
            </a:r>
            <a:endParaRPr lang="it-IT" sz="4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E40A1F8-B61F-8C49-BB49-8218E9BCB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441"/>
            <a:ext cx="12192000" cy="1014312"/>
          </a:xfrm>
          <a:solidFill>
            <a:schemeClr val="tx1"/>
          </a:solidFill>
          <a:ln>
            <a:noFill/>
          </a:ln>
        </p:spPr>
        <p:txBody>
          <a:bodyPr anchor="ctr"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Light dark matter searches at fixed-target experiments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FB02983-7C03-3C47-969C-2800C9FE21B4}"/>
              </a:ext>
            </a:extLst>
          </p:cNvPr>
          <p:cNvSpPr/>
          <p:nvPr/>
        </p:nvSpPr>
        <p:spPr>
          <a:xfrm>
            <a:off x="3044790" y="618128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INFN Roma Tre mini-workshop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December 3rd, 2018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C6B0D00-928F-B04E-892E-307C796055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7" y="5887583"/>
            <a:ext cx="2651660" cy="91961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9157739-DD98-4D49-89DF-E3981CC174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205" y="6104482"/>
            <a:ext cx="1155550" cy="734459"/>
          </a:xfrm>
          <a:prstGeom prst="rect">
            <a:avLst/>
          </a:prstGeom>
        </p:spPr>
      </p:pic>
      <p:sp>
        <p:nvSpPr>
          <p:cNvPr id="18" name="Sottotitolo 2">
            <a:extLst>
              <a:ext uri="{FF2B5EF4-FFF2-40B4-BE49-F238E27FC236}">
                <a16:creationId xmlns:a16="http://schemas.microsoft.com/office/drawing/2014/main" id="{0A992D8E-F0A4-E14A-9CB6-B0E8B904FFC5}"/>
              </a:ext>
            </a:extLst>
          </p:cNvPr>
          <p:cNvSpPr txBox="1">
            <a:spLocks/>
          </p:cNvSpPr>
          <p:nvPr/>
        </p:nvSpPr>
        <p:spPr>
          <a:xfrm>
            <a:off x="9552270" y="5837332"/>
            <a:ext cx="2639730" cy="3122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latin typeface="Segoe Script" panose="020B0804020000000003" pitchFamily="34" charset="0"/>
              </a:rPr>
              <a:t>Paolo Valente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D4916A-4728-0541-A345-F1FA339C15EE}"/>
              </a:ext>
            </a:extLst>
          </p:cNvPr>
          <p:cNvSpPr txBox="1"/>
          <p:nvPr/>
        </p:nvSpPr>
        <p:spPr>
          <a:xfrm>
            <a:off x="2546629" y="4546302"/>
            <a:ext cx="597920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Why searching for LDM? Dark sector, dark forces and LDM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Searching for LDM at accelerators: why fixed-target?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Invisible decays experimental status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Present: PADME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Future perspectives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6A63322-2ABA-C54C-AE22-697DCAAA26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039" y="1370014"/>
            <a:ext cx="3737912" cy="28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06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B6A11E-0E4B-7D49-BA3D-897E6E717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Visible decays status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9B4248-1313-5045-9AEC-E26E3918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10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BCDE135-80FE-E047-84D1-0526D5E739F8}"/>
                  </a:ext>
                </a:extLst>
              </p:cNvPr>
              <p:cNvSpPr txBox="1"/>
              <p:nvPr/>
            </p:nvSpPr>
            <p:spPr>
              <a:xfrm>
                <a:off x="5576810" y="1205117"/>
                <a:ext cx="6070905" cy="4058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Putting all limits together (different experiments with </a:t>
                </a:r>
                <a:r>
                  <a:rPr lang="en-GB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different production mechanisms</a:t>
                </a: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):</a:t>
                </a:r>
                <a:endParaRPr lang="en-GB" sz="2000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lvl="2"/>
                <a:r>
                  <a:rPr lang="en-GB" sz="16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[E137] 	electron beam dumps</a:t>
                </a:r>
              </a:p>
              <a:p>
                <a:pPr lvl="2"/>
                <a:r>
                  <a:rPr lang="en-GB" sz="1600" dirty="0">
                    <a:solidFill>
                      <a:srgbClr val="00B0F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[CHARM] 	proton beam dumps</a:t>
                </a:r>
              </a:p>
              <a:p>
                <a:pPr lvl="2"/>
                <a:r>
                  <a:rPr lang="en-GB" sz="1600" dirty="0">
                    <a:solidFill>
                      <a:srgbClr val="3B7E2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[</a:t>
                </a:r>
                <a:r>
                  <a:rPr lang="en-GB" sz="1600" dirty="0" err="1">
                    <a:solidFill>
                      <a:srgbClr val="3B7E2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BaBar</a:t>
                </a:r>
                <a:r>
                  <a:rPr lang="en-GB" sz="1600" dirty="0">
                    <a:solidFill>
                      <a:srgbClr val="3B7E2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]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solidFill>
                              <a:srgbClr val="3B7E25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3B7E25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3B7E25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600" i="1">
                            <a:solidFill>
                              <a:srgbClr val="3B7E25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3B7E25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3B7E25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rgbClr val="3B7E2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colliders</a:t>
                </a:r>
              </a:p>
              <a:p>
                <a:pPr lvl="2"/>
                <a:r>
                  <a:rPr lang="en-GB" sz="1600" dirty="0">
                    <a:solidFill>
                      <a:srgbClr val="30348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[</a:t>
                </a:r>
                <a:r>
                  <a:rPr lang="en-GB" sz="1600" dirty="0" err="1">
                    <a:solidFill>
                      <a:srgbClr val="30348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LHCb</a:t>
                </a:r>
                <a:r>
                  <a:rPr lang="en-GB" sz="1600" dirty="0">
                    <a:solidFill>
                      <a:srgbClr val="30348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] 	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303485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𝑝𝑝</m:t>
                    </m:r>
                  </m:oMath>
                </a14:m>
                <a:r>
                  <a:rPr lang="en-GB" sz="1600" dirty="0">
                    <a:solidFill>
                      <a:srgbClr val="30348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collisions</a:t>
                </a:r>
              </a:p>
              <a:p>
                <a:pPr lvl="2"/>
                <a:r>
                  <a:rPr lang="en-GB" sz="1600" dirty="0">
                    <a:solidFill>
                      <a:srgbClr val="732F74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[NA48] 	meson decays</a:t>
                </a:r>
              </a:p>
              <a:p>
                <a:pPr lvl="2"/>
                <a:r>
                  <a:rPr lang="en-GB" sz="1600" dirty="0">
                    <a:solidFill>
                      <a:srgbClr val="6D7A24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[APEX] 	electron fixed target</a:t>
                </a:r>
                <a:endParaRPr lang="en-GB" sz="2000" dirty="0">
                  <a:solidFill>
                    <a:srgbClr val="6D7A24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endParaRPr lang="en-GB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Basic assumptions: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Kinetic mixing </a:t>
                </a: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with ordinary photon (universal coupling)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Decay to visible final state i.e.: </a:t>
                </a:r>
                <a:r>
                  <a:rPr lang="en-GB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BR(</a:t>
                </a:r>
                <a:r>
                  <a:rPr lang="en-GB" sz="2000" i="1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A’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Band favoured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GB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GB" sz="2000" b="1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excluded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BCDE135-80FE-E047-84D1-0526D5E73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810" y="1205117"/>
                <a:ext cx="6070905" cy="4058290"/>
              </a:xfrm>
              <a:prstGeom prst="rect">
                <a:avLst/>
              </a:prstGeom>
              <a:blipFill>
                <a:blip r:embed="rId3"/>
                <a:stretch>
                  <a:fillRect l="-835" t="-625" b="-6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02F12E-E254-9246-AD42-216D78636BCD}"/>
              </a:ext>
            </a:extLst>
          </p:cNvPr>
          <p:cNvSpPr txBox="1"/>
          <p:nvPr/>
        </p:nvSpPr>
        <p:spPr>
          <a:xfrm>
            <a:off x="6690803" y="5412168"/>
            <a:ext cx="2245379" cy="954107"/>
          </a:xfrm>
          <a:prstGeom prst="rect">
            <a:avLst/>
          </a:prstGeom>
          <a:solidFill>
            <a:srgbClr val="F2F2F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latin typeface="Arial Narrow" panose="020B0604020202020204" pitchFamily="34" charset="0"/>
                <a:cs typeface="Arial Narrow" panose="020B0604020202020204" pitchFamily="34" charset="0"/>
              </a:rPr>
              <a:t>Still running: </a:t>
            </a:r>
            <a:endParaRPr lang="en-GB" sz="1600">
              <a:solidFill>
                <a:srgbClr val="6D7A24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sz="1600" b="1">
                <a:solidFill>
                  <a:srgbClr val="30348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</a:t>
            </a:r>
            <a:r>
              <a:rPr lang="en-GB" sz="1600" b="1" err="1">
                <a:solidFill>
                  <a:srgbClr val="30348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LHCb</a:t>
            </a:r>
            <a:r>
              <a:rPr lang="en-GB" sz="1600" b="1">
                <a:solidFill>
                  <a:srgbClr val="30348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r>
              <a:rPr lang="en-GB" sz="1600">
                <a:solidFill>
                  <a:srgbClr val="6D7A2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HPS at JLAB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56219149-D96A-CA4B-938F-A2E4E9DAA0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5117"/>
            <a:ext cx="4752091" cy="4684105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E21DEF13-1301-BC47-B4EA-0D6745374015}"/>
              </a:ext>
            </a:extLst>
          </p:cNvPr>
          <p:cNvSpPr/>
          <p:nvPr/>
        </p:nvSpPr>
        <p:spPr>
          <a:xfrm>
            <a:off x="2912753" y="5996943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arXiv:1801.04847</a:t>
            </a:r>
          </a:p>
        </p:txBody>
      </p:sp>
      <p:sp>
        <p:nvSpPr>
          <p:cNvPr id="35" name="Figura a mano libera 34">
            <a:extLst>
              <a:ext uri="{FF2B5EF4-FFF2-40B4-BE49-F238E27FC236}">
                <a16:creationId xmlns:a16="http://schemas.microsoft.com/office/drawing/2014/main" id="{6FA30BF1-A0CE-4148-900A-F21ECB1EAA58}"/>
              </a:ext>
            </a:extLst>
          </p:cNvPr>
          <p:cNvSpPr/>
          <p:nvPr/>
        </p:nvSpPr>
        <p:spPr>
          <a:xfrm>
            <a:off x="1333500" y="1301750"/>
            <a:ext cx="565150" cy="1428750"/>
          </a:xfrm>
          <a:custGeom>
            <a:avLst/>
            <a:gdLst>
              <a:gd name="connsiteX0" fmla="*/ 0 w 565150"/>
              <a:gd name="connsiteY0" fmla="*/ 0 h 1339850"/>
              <a:gd name="connsiteX1" fmla="*/ 0 w 565150"/>
              <a:gd name="connsiteY1" fmla="*/ 1225550 h 1339850"/>
              <a:gd name="connsiteX2" fmla="*/ 57150 w 565150"/>
              <a:gd name="connsiteY2" fmla="*/ 1285875 h 1339850"/>
              <a:gd name="connsiteX3" fmla="*/ 177800 w 565150"/>
              <a:gd name="connsiteY3" fmla="*/ 1320800 h 1339850"/>
              <a:gd name="connsiteX4" fmla="*/ 273050 w 565150"/>
              <a:gd name="connsiteY4" fmla="*/ 1339850 h 1339850"/>
              <a:gd name="connsiteX5" fmla="*/ 352425 w 565150"/>
              <a:gd name="connsiteY5" fmla="*/ 1317625 h 1339850"/>
              <a:gd name="connsiteX6" fmla="*/ 485775 w 565150"/>
              <a:gd name="connsiteY6" fmla="*/ 1235075 h 1339850"/>
              <a:gd name="connsiteX7" fmla="*/ 536575 w 565150"/>
              <a:gd name="connsiteY7" fmla="*/ 1149350 h 1339850"/>
              <a:gd name="connsiteX8" fmla="*/ 555625 w 565150"/>
              <a:gd name="connsiteY8" fmla="*/ 1117600 h 1339850"/>
              <a:gd name="connsiteX9" fmla="*/ 561975 w 565150"/>
              <a:gd name="connsiteY9" fmla="*/ 1028700 h 1339850"/>
              <a:gd name="connsiteX10" fmla="*/ 565150 w 565150"/>
              <a:gd name="connsiteY10" fmla="*/ 15875 h 133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5150" h="1339850">
                <a:moveTo>
                  <a:pt x="0" y="0"/>
                </a:moveTo>
                <a:lnTo>
                  <a:pt x="0" y="1225550"/>
                </a:lnTo>
                <a:lnTo>
                  <a:pt x="57150" y="1285875"/>
                </a:lnTo>
                <a:lnTo>
                  <a:pt x="177800" y="1320800"/>
                </a:lnTo>
                <a:lnTo>
                  <a:pt x="273050" y="1339850"/>
                </a:lnTo>
                <a:lnTo>
                  <a:pt x="352425" y="1317625"/>
                </a:lnTo>
                <a:lnTo>
                  <a:pt x="485775" y="1235075"/>
                </a:lnTo>
                <a:lnTo>
                  <a:pt x="536575" y="1149350"/>
                </a:lnTo>
                <a:lnTo>
                  <a:pt x="555625" y="1117600"/>
                </a:lnTo>
                <a:lnTo>
                  <a:pt x="561975" y="1028700"/>
                </a:lnTo>
                <a:cubicBezTo>
                  <a:pt x="563033" y="691092"/>
                  <a:pt x="564092" y="353483"/>
                  <a:pt x="565150" y="15875"/>
                </a:cubicBezTo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65B1FD2D-9A8E-B542-A54F-87B9CA97B0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647825" y="2216150"/>
            <a:ext cx="195609" cy="307975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D74EC52B-521A-5842-8CB7-35CD7A2CFD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916" y="4053032"/>
            <a:ext cx="243559" cy="288887"/>
          </a:xfrm>
          <a:prstGeom prst="rect">
            <a:avLst/>
          </a:prstGeom>
        </p:spPr>
      </p:pic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2EE65D3D-AD74-C54E-8A52-4E782CD27083}"/>
              </a:ext>
            </a:extLst>
          </p:cNvPr>
          <p:cNvSpPr/>
          <p:nvPr/>
        </p:nvSpPr>
        <p:spPr>
          <a:xfrm flipH="1">
            <a:off x="4562756" y="1875972"/>
            <a:ext cx="1827157" cy="1752600"/>
          </a:xfrm>
          <a:prstGeom prst="rightArrow">
            <a:avLst>
              <a:gd name="adj1" fmla="val 61670"/>
              <a:gd name="adj2" fmla="val 39868"/>
            </a:avLst>
          </a:prstGeom>
          <a:solidFill>
            <a:srgbClr val="E7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46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16491E-663D-DF47-BB2E-19025072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LHCb</a:t>
            </a:r>
            <a:r>
              <a:rPr lang="it-IT"/>
              <a:t> Run-3 </a:t>
            </a:r>
            <a:r>
              <a:rPr lang="it-IT" err="1"/>
              <a:t>predictions</a:t>
            </a:r>
            <a:r>
              <a:rPr lang="it-IT"/>
              <a:t> (2021-2023)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5273EC-672B-4D43-A968-12ED8920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11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F544142-0B9A-914A-9E1C-E594AAE155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6" y="2032808"/>
            <a:ext cx="5493703" cy="333848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B852790-A267-B84F-B6C0-824F21691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461" y="1408271"/>
            <a:ext cx="1856294" cy="3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3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2163C5-4F19-E241-8B30-5F99E1B9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kind of experiment? Proton beam dump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60E327-1A67-7941-8D86-5C2D4B05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12</a:t>
            </a:fld>
            <a:endParaRPr lang="it-IT"/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D7C0A3D7-D113-F24F-861E-8F907E7F4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0" t="-1420" r="-39782" b="-66286"/>
          <a:stretch/>
        </p:blipFill>
        <p:spPr>
          <a:xfrm>
            <a:off x="7455" y="918402"/>
            <a:ext cx="5616913" cy="59296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C40734-9554-7A4B-917A-ABC6EEE7DD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71" r="-110865"/>
          <a:stretch/>
        </p:blipFill>
        <p:spPr>
          <a:xfrm>
            <a:off x="3971109" y="918403"/>
            <a:ext cx="8213435" cy="35499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F0D70D5-6B8C-284E-9655-A65438CB89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2" y="4884460"/>
            <a:ext cx="5425588" cy="18010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432D27-09FA-E54B-86C5-1A5B1A1CD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32" r="-9047"/>
          <a:stretch/>
        </p:blipFill>
        <p:spPr>
          <a:xfrm>
            <a:off x="5624368" y="4324980"/>
            <a:ext cx="6567632" cy="25230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048E903-93B9-D241-92E6-BD242DB38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6754" y="4165500"/>
            <a:ext cx="1088003" cy="28800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D9CCD19E-E160-124D-BC22-DE8CDF58EC5C}"/>
              </a:ext>
            </a:extLst>
          </p:cNvPr>
          <p:cNvSpPr/>
          <p:nvPr/>
        </p:nvSpPr>
        <p:spPr>
          <a:xfrm>
            <a:off x="3107745" y="468455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SeaQuest</a:t>
            </a:r>
            <a:endParaRPr lang="it-IT">
              <a:solidFill>
                <a:srgbClr val="C00000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4D5FC2A-6D5D-A147-BCD0-B4CE8C971AEA}"/>
              </a:ext>
            </a:extLst>
          </p:cNvPr>
          <p:cNvSpPr/>
          <p:nvPr/>
        </p:nvSpPr>
        <p:spPr>
          <a:xfrm>
            <a:off x="9697524" y="5939598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SHiP</a:t>
            </a:r>
            <a:endParaRPr lang="it-IT">
              <a:solidFill>
                <a:srgbClr val="C00000"/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1A0C79F-B9BF-644D-A5C3-AB331348076D}"/>
              </a:ext>
            </a:extLst>
          </p:cNvPr>
          <p:cNvSpPr/>
          <p:nvPr/>
        </p:nvSpPr>
        <p:spPr>
          <a:xfrm>
            <a:off x="6690803" y="1026043"/>
            <a:ext cx="1497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arXiv:1804.00661</a:t>
            </a:r>
            <a:endParaRPr lang="it-IT" sz="1600">
              <a:solidFill>
                <a:srgbClr val="C00000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E744F71-6260-124C-946B-BE3EB9C731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3434" y="1937362"/>
            <a:ext cx="4374838" cy="1777795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5BEE263C-C6C6-3749-AC0C-830A20A904A1}"/>
              </a:ext>
            </a:extLst>
          </p:cNvPr>
          <p:cNvSpPr/>
          <p:nvPr/>
        </p:nvSpPr>
        <p:spPr>
          <a:xfrm>
            <a:off x="9802027" y="3684253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NA62</a:t>
            </a:r>
            <a:endParaRPr lang="it-IT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01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27F05F-4E9C-6348-BA1C-248C3DB8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Invisible decays status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54BF7E-06F3-DD40-8F23-BEBA8E7F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13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7F81CCE-7C9D-3E45-8385-BE284DA4DC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574" y="1223665"/>
            <a:ext cx="7144725" cy="169252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D71667-7079-9442-A07D-B90B87A32730}"/>
              </a:ext>
            </a:extLst>
          </p:cNvPr>
          <p:cNvSpPr txBox="1"/>
          <p:nvPr/>
        </p:nvSpPr>
        <p:spPr>
          <a:xfrm>
            <a:off x="6096000" y="654748"/>
            <a:ext cx="4136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</a:t>
            </a:r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energy</a:t>
            </a:r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NA64 </a:t>
            </a:r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</a:t>
            </a:r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H4, 100 </a:t>
            </a:r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GeV</a:t>
            </a:r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electron </a:t>
            </a:r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</a:t>
            </a:r>
            <a:endParaRPr lang="it-IT" sz="16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1912E8A-0B2E-9E41-A63F-027D2A38A9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128" y="3216295"/>
            <a:ext cx="4700544" cy="258630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53CD9D6-7841-A249-A031-F0C743338508}"/>
              </a:ext>
            </a:extLst>
          </p:cNvPr>
          <p:cNvSpPr/>
          <p:nvPr/>
        </p:nvSpPr>
        <p:spPr>
          <a:xfrm>
            <a:off x="6791911" y="6143070"/>
            <a:ext cx="2198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Phys</a:t>
            </a:r>
            <a:r>
              <a:rPr lang="it-IT" sz="14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Rev. D97 (2017) 072002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5BA294A-0B45-A64C-8AEC-4B74B91A84E5}"/>
              </a:ext>
            </a:extLst>
          </p:cNvPr>
          <p:cNvSpPr/>
          <p:nvPr/>
        </p:nvSpPr>
        <p:spPr>
          <a:xfrm>
            <a:off x="6968837" y="2986298"/>
            <a:ext cx="2791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Corresponding to 4.3 ×10</a:t>
            </a:r>
            <a:r>
              <a:rPr lang="en-GB" sz="1200" baseline="30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</a:t>
            </a:r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electrons on target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CA86ADB-D8C8-0A47-8EC6-3D436D1BF6E1}"/>
              </a:ext>
            </a:extLst>
          </p:cNvPr>
          <p:cNvSpPr/>
          <p:nvPr/>
        </p:nvSpPr>
        <p:spPr>
          <a:xfrm rot="16200000">
            <a:off x="5253722" y="4211013"/>
            <a:ext cx="1086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GB" sz="1600" baseline="-2500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HCAL</a:t>
            </a:r>
            <a:r>
              <a:rPr lang="en-GB" sz="160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(GeV)</a:t>
            </a:r>
            <a:endParaRPr lang="it-IT" sz="160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F4A822E-41D4-CD47-AE9B-0EAD5CEF0DA2}"/>
              </a:ext>
            </a:extLst>
          </p:cNvPr>
          <p:cNvSpPr/>
          <p:nvPr/>
        </p:nvSpPr>
        <p:spPr>
          <a:xfrm>
            <a:off x="7823686" y="5802603"/>
            <a:ext cx="1081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GB" sz="1600" baseline="-2500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ECAL</a:t>
            </a:r>
            <a:r>
              <a:rPr lang="en-GB" sz="160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(GeV)</a:t>
            </a:r>
            <a:endParaRPr lang="it-IT" sz="160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D09FD99-7569-A641-9F9C-3E96BCA01A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4" y="1347438"/>
            <a:ext cx="4352825" cy="4105973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9670253A-0D71-414F-82F4-C114DD40F51C}"/>
              </a:ext>
            </a:extLst>
          </p:cNvPr>
          <p:cNvCxnSpPr>
            <a:cxnSpLocks/>
          </p:cNvCxnSpPr>
          <p:nvPr/>
        </p:nvCxnSpPr>
        <p:spPr>
          <a:xfrm flipV="1">
            <a:off x="1943100" y="2354665"/>
            <a:ext cx="2263407" cy="25511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11428394-25E7-494F-8F2D-221D6FE4F00E}"/>
              </a:ext>
            </a:extLst>
          </p:cNvPr>
          <p:cNvSpPr/>
          <p:nvPr/>
        </p:nvSpPr>
        <p:spPr>
          <a:xfrm rot="18684983">
            <a:off x="1823242" y="4291682"/>
            <a:ext cx="8178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Thermal relic</a:t>
            </a:r>
            <a:endParaRPr lang="en-GB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CE7C60F-B376-3B4C-B808-F69713AF8E04}"/>
              </a:ext>
            </a:extLst>
          </p:cNvPr>
          <p:cNvCxnSpPr>
            <a:cxnSpLocks/>
          </p:cNvCxnSpPr>
          <p:nvPr/>
        </p:nvCxnSpPr>
        <p:spPr>
          <a:xfrm>
            <a:off x="833404" y="4790240"/>
            <a:ext cx="3388978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9D6A3950-324D-F84A-8256-938E69989181}"/>
              </a:ext>
            </a:extLst>
          </p:cNvPr>
          <p:cNvSpPr/>
          <p:nvPr/>
        </p:nvSpPr>
        <p:spPr>
          <a:xfrm>
            <a:off x="3677060" y="4570157"/>
            <a:ext cx="4187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>
                <a:latin typeface="Arial Narrow" panose="020B0604020202020204" pitchFamily="34" charset="0"/>
                <a:cs typeface="Arial Narrow" panose="020B0604020202020204" pitchFamily="34" charset="0"/>
              </a:rPr>
              <a:t>GUT</a:t>
            </a:r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2438890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27F05F-4E9C-6348-BA1C-248C3DB8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Invisible decays status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54BF7E-06F3-DD40-8F23-BEBA8E7F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CFB52B9-796A-AB4B-8373-7FDE011E42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4" y="1347438"/>
            <a:ext cx="4352825" cy="4105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4D71667-7079-9442-A07D-B90B87A32730}"/>
                  </a:ext>
                </a:extLst>
              </p:cNvPr>
              <p:cNvSpPr txBox="1"/>
              <p:nvPr/>
            </p:nvSpPr>
            <p:spPr>
              <a:xfrm>
                <a:off x="5155495" y="1345163"/>
                <a:ext cx="54961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BaBar</a:t>
                </a:r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: 53 fb</a:t>
                </a:r>
                <a:r>
                  <a:rPr lang="en-GB" sz="1600" baseline="30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-1</a:t>
                </a:r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near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Υ</m:t>
                    </m:r>
                    <m: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(2</m:t>
                    </m:r>
                    <m: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𝑆</m:t>
                    </m:r>
                    <m: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)</m:t>
                    </m:r>
                  </m:oMath>
                </a14:m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Υ</m:t>
                    </m:r>
                    <m: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(3</m:t>
                    </m:r>
                    <m: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𝑆</m:t>
                    </m:r>
                    <m: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)</m:t>
                    </m:r>
                  </m:oMath>
                </a14:m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Υ</m:t>
                    </m:r>
                    <m: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(4</m:t>
                    </m:r>
                    <m: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𝑆</m:t>
                    </m:r>
                    <m:r>
                      <a:rPr lang="en-GB" sz="16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)</m:t>
                    </m:r>
                  </m:oMath>
                </a14:m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with mono-photon trigger, missing mass with boosted decision tree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4D71667-7079-9442-A07D-B90B87A32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495" y="1345163"/>
                <a:ext cx="5496185" cy="584775"/>
              </a:xfrm>
              <a:prstGeom prst="rect">
                <a:avLst/>
              </a:prstGeom>
              <a:blipFill>
                <a:blip r:embed="rId4"/>
                <a:stretch>
                  <a:fillRect l="-461" t="-2128" b="-127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553CD9D6-7841-A249-A031-F0C743338508}"/>
              </a:ext>
            </a:extLst>
          </p:cNvPr>
          <p:cNvSpPr/>
          <p:nvPr/>
        </p:nvSpPr>
        <p:spPr>
          <a:xfrm>
            <a:off x="5155495" y="4039008"/>
            <a:ext cx="29459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14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Phys</a:t>
            </a:r>
            <a:r>
              <a:rPr lang="nn-NO" sz="14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Rev. Lett. 119 (2017) no.13, 131804</a:t>
            </a:r>
            <a:endParaRPr lang="it-IT" sz="11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0DB0AA-99DC-FA45-8929-7E023988E4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218" y="2354665"/>
            <a:ext cx="6256424" cy="1623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DD16B1C-0526-3040-A8DC-E3D6C72D8DC7}"/>
                  </a:ext>
                </a:extLst>
              </p:cNvPr>
              <p:cNvSpPr txBox="1"/>
              <p:nvPr/>
            </p:nvSpPr>
            <p:spPr>
              <a:xfrm>
                <a:off x="5451986" y="2040060"/>
                <a:ext cx="13276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5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Background </a:t>
                </a:r>
                <a:r>
                  <a:rPr lang="it-IT" sz="105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fit</a:t>
                </a:r>
                <a:r>
                  <a:rPr lang="it-IT" sz="105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05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it-IT" sz="105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=0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DD16B1C-0526-3040-A8DC-E3D6C72D8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986" y="2040060"/>
                <a:ext cx="1327608" cy="253916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CC196DE2-9D91-3345-BFF5-6F7CB3AB83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645" y="2069985"/>
            <a:ext cx="246844" cy="238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377577-5067-6344-8769-6BEB4E92A15A}"/>
                  </a:ext>
                </a:extLst>
              </p:cNvPr>
              <p:cNvSpPr txBox="1"/>
              <p:nvPr/>
            </p:nvSpPr>
            <p:spPr>
              <a:xfrm>
                <a:off x="5221241" y="4697115"/>
                <a:ext cx="50834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§"/>
                </a:pPr>
                <a:r>
                  <a:rPr lang="en-GB" sz="2000">
                    <a:solidFill>
                      <a:srgbClr val="0070C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Belle-II just started taking data, will </a:t>
                </a:r>
                <a:r>
                  <a:rPr lang="en-GB" sz="2000" b="1">
                    <a:solidFill>
                      <a:srgbClr val="0070C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soon</a:t>
                </a:r>
                <a:r>
                  <a:rPr lang="en-GB" sz="2000">
                    <a:solidFill>
                      <a:srgbClr val="0070C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improve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𝜖</m:t>
                        </m:r>
                      </m:e>
                      <m:sup>
                        <m:r>
                          <a:rPr lang="it-IT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GB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 sz="2000">
                    <a:solidFill>
                      <a:srgbClr val="0070C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en-GB" sz="2000" baseline="30000">
                    <a:solidFill>
                      <a:srgbClr val="0070C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-7 </a:t>
                </a:r>
                <a:r>
                  <a:rPr lang="en-GB" sz="2000">
                    <a:solidFill>
                      <a:srgbClr val="0070C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reachable with 20 fb</a:t>
                </a:r>
                <a:r>
                  <a:rPr lang="en-GB" sz="2000" baseline="30000">
                    <a:solidFill>
                      <a:srgbClr val="0070C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-1</a:t>
                </a:r>
                <a:r>
                  <a:rPr lang="en-GB" sz="2000">
                    <a:solidFill>
                      <a:srgbClr val="0070C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(statistics only)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377577-5067-6344-8769-6BEB4E92A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241" y="4697115"/>
                <a:ext cx="5083443" cy="707886"/>
              </a:xfrm>
              <a:prstGeom prst="rect">
                <a:avLst/>
              </a:prstGeom>
              <a:blipFill>
                <a:blip r:embed="rId8"/>
                <a:stretch>
                  <a:fillRect l="-748" t="-3509" r="-1247" b="-122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EA3B6D41-6BDD-4E42-A7E5-0B1032E64C8D}"/>
              </a:ext>
            </a:extLst>
          </p:cNvPr>
          <p:cNvSpPr/>
          <p:nvPr/>
        </p:nvSpPr>
        <p:spPr>
          <a:xfrm>
            <a:off x="817529" y="2710369"/>
            <a:ext cx="3170648" cy="473906"/>
          </a:xfrm>
          <a:custGeom>
            <a:avLst/>
            <a:gdLst>
              <a:gd name="connsiteX0" fmla="*/ 0 w 3172177"/>
              <a:gd name="connsiteY0" fmla="*/ 455319 h 474134"/>
              <a:gd name="connsiteX1" fmla="*/ 1614311 w 3172177"/>
              <a:gd name="connsiteY1" fmla="*/ 455319 h 474134"/>
              <a:gd name="connsiteX2" fmla="*/ 2190044 w 3172177"/>
              <a:gd name="connsiteY2" fmla="*/ 455319 h 474134"/>
              <a:gd name="connsiteX3" fmla="*/ 2442163 w 3172177"/>
              <a:gd name="connsiteY3" fmla="*/ 474134 h 474134"/>
              <a:gd name="connsiteX4" fmla="*/ 2682992 w 3172177"/>
              <a:gd name="connsiteY4" fmla="*/ 466608 h 474134"/>
              <a:gd name="connsiteX5" fmla="*/ 2822222 w 3172177"/>
              <a:gd name="connsiteY5" fmla="*/ 278460 h 474134"/>
              <a:gd name="connsiteX6" fmla="*/ 2931348 w 3172177"/>
              <a:gd name="connsiteY6" fmla="*/ 259645 h 474134"/>
              <a:gd name="connsiteX7" fmla="*/ 3014133 w 3172177"/>
              <a:gd name="connsiteY7" fmla="*/ 248356 h 474134"/>
              <a:gd name="connsiteX8" fmla="*/ 3078103 w 3172177"/>
              <a:gd name="connsiteY8" fmla="*/ 184386 h 474134"/>
              <a:gd name="connsiteX9" fmla="*/ 3127022 w 3172177"/>
              <a:gd name="connsiteY9" fmla="*/ 0 h 474134"/>
              <a:gd name="connsiteX10" fmla="*/ 3172177 w 3172177"/>
              <a:gd name="connsiteY10" fmla="*/ 94074 h 47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72177" h="474134">
                <a:moveTo>
                  <a:pt x="0" y="455319"/>
                </a:moveTo>
                <a:lnTo>
                  <a:pt x="1614311" y="455319"/>
                </a:lnTo>
                <a:lnTo>
                  <a:pt x="2190044" y="455319"/>
                </a:lnTo>
                <a:lnTo>
                  <a:pt x="2442163" y="474134"/>
                </a:lnTo>
                <a:lnTo>
                  <a:pt x="2682992" y="466608"/>
                </a:lnTo>
                <a:lnTo>
                  <a:pt x="2822222" y="278460"/>
                </a:lnTo>
                <a:lnTo>
                  <a:pt x="2931348" y="259645"/>
                </a:lnTo>
                <a:lnTo>
                  <a:pt x="3014133" y="248356"/>
                </a:lnTo>
                <a:lnTo>
                  <a:pt x="3078103" y="184386"/>
                </a:lnTo>
                <a:lnTo>
                  <a:pt x="3127022" y="0"/>
                </a:lnTo>
                <a:lnTo>
                  <a:pt x="3172177" y="94074"/>
                </a:lnTo>
              </a:path>
            </a:pathLst>
          </a:custGeom>
          <a:noFill/>
          <a:ln w="19050">
            <a:solidFill>
              <a:srgbClr val="2070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F07BEEE-39DA-414F-A6B7-0F5F298BB2DE}"/>
              </a:ext>
            </a:extLst>
          </p:cNvPr>
          <p:cNvSpPr txBox="1"/>
          <p:nvPr/>
        </p:nvSpPr>
        <p:spPr>
          <a:xfrm>
            <a:off x="1376611" y="2875279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Belle-II 20 fb</a:t>
            </a:r>
            <a:r>
              <a:rPr lang="en-GB" sz="1400" baseline="3000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-1</a:t>
            </a:r>
            <a:r>
              <a:rPr lang="en-GB" sz="140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statistics only</a:t>
            </a:r>
          </a:p>
        </p:txBody>
      </p: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B537DD02-A1D8-374A-A6E5-13FBFA844554}"/>
              </a:ext>
            </a:extLst>
          </p:cNvPr>
          <p:cNvCxnSpPr>
            <a:cxnSpLocks/>
          </p:cNvCxnSpPr>
          <p:nvPr/>
        </p:nvCxnSpPr>
        <p:spPr>
          <a:xfrm flipV="1">
            <a:off x="1943100" y="2354665"/>
            <a:ext cx="2263407" cy="25511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1CF9EB33-1F06-AD4F-BD07-B7D495A54F0C}"/>
              </a:ext>
            </a:extLst>
          </p:cNvPr>
          <p:cNvSpPr/>
          <p:nvPr/>
        </p:nvSpPr>
        <p:spPr>
          <a:xfrm rot="18684983">
            <a:off x="1823242" y="4291682"/>
            <a:ext cx="8178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Thermal relic</a:t>
            </a:r>
            <a:endParaRPr lang="en-GB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2EAA60A6-D536-9943-8E78-44E196585549}"/>
              </a:ext>
            </a:extLst>
          </p:cNvPr>
          <p:cNvCxnSpPr>
            <a:cxnSpLocks/>
          </p:cNvCxnSpPr>
          <p:nvPr/>
        </p:nvCxnSpPr>
        <p:spPr>
          <a:xfrm>
            <a:off x="833404" y="4790240"/>
            <a:ext cx="3388978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>
            <a:extLst>
              <a:ext uri="{FF2B5EF4-FFF2-40B4-BE49-F238E27FC236}">
                <a16:creationId xmlns:a16="http://schemas.microsoft.com/office/drawing/2014/main" id="{F8167483-5F4E-3245-BB5A-B633A6049931}"/>
              </a:ext>
            </a:extLst>
          </p:cNvPr>
          <p:cNvSpPr/>
          <p:nvPr/>
        </p:nvSpPr>
        <p:spPr>
          <a:xfrm>
            <a:off x="3677060" y="4570157"/>
            <a:ext cx="4187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>
                <a:latin typeface="Arial Narrow" panose="020B0604020202020204" pitchFamily="34" charset="0"/>
                <a:cs typeface="Arial Narrow" panose="020B0604020202020204" pitchFamily="34" charset="0"/>
              </a:rPr>
              <a:t>GUT</a:t>
            </a:r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577887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737597EE-76D5-5044-9EC5-5DDF5FCE31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" y="3797166"/>
            <a:ext cx="5670510" cy="29232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27C7DE2-F8FD-AA41-853A-F1FB456E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LDM at neutrino experiments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DB646D-3CFB-0247-9202-BF032EDB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15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112EE92D-275D-C545-B00E-F1C2BF835088}"/>
                  </a:ext>
                </a:extLst>
              </p:cNvPr>
              <p:cNvSpPr/>
              <p:nvPr/>
            </p:nvSpPr>
            <p:spPr>
              <a:xfrm>
                <a:off x="1635498" y="1420146"/>
                <a:ext cx="775717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 err="1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MiniBooNE</a:t>
                </a:r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run with booster neutrino beam in </a:t>
                </a:r>
                <a:r>
                  <a:rPr lang="en-GB" b="1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off-target </a:t>
                </a:r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mode (2014)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1.86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en-GB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20 </a:t>
                </a:r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POT in 10 months run (8 GeV protons)</a:t>
                </a:r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112EE92D-275D-C545-B00E-F1C2BF835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498" y="1420146"/>
                <a:ext cx="7757177" cy="646331"/>
              </a:xfrm>
              <a:prstGeom prst="rect">
                <a:avLst/>
              </a:prstGeom>
              <a:blipFill>
                <a:blip r:embed="rId3"/>
                <a:stretch>
                  <a:fillRect l="-490" t="-3846" b="-1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6E106E43-736A-9E42-9CC5-715BB02191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649" y="362047"/>
            <a:ext cx="2049318" cy="241592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3C751A2-AEDC-904B-AD37-1C14BA8DA488}"/>
              </a:ext>
            </a:extLst>
          </p:cNvPr>
          <p:cNvSpPr txBox="1"/>
          <p:nvPr/>
        </p:nvSpPr>
        <p:spPr>
          <a:xfrm>
            <a:off x="1410158" y="4799654"/>
            <a:ext cx="4603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 </a:t>
            </a:r>
            <a:r>
              <a:rPr lang="it-IT" sz="800" err="1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event</a:t>
            </a:r>
            <a:endParaRPr lang="it-IT" sz="80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74A2866-755D-A94D-8FF7-EF75B1C84D54}"/>
              </a:ext>
            </a:extLst>
          </p:cNvPr>
          <p:cNvSpPr txBox="1"/>
          <p:nvPr/>
        </p:nvSpPr>
        <p:spPr>
          <a:xfrm>
            <a:off x="4274844" y="4958776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 </a:t>
            </a:r>
            <a:r>
              <a:rPr lang="it-IT" sz="800" err="1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events</a:t>
            </a:r>
            <a:endParaRPr lang="it-IT" sz="80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06C84A9-6B7A-3347-A271-FB94CEFEDAED}"/>
              </a:ext>
            </a:extLst>
          </p:cNvPr>
          <p:cNvSpPr/>
          <p:nvPr/>
        </p:nvSpPr>
        <p:spPr>
          <a:xfrm>
            <a:off x="1618057" y="3366081"/>
            <a:ext cx="2863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Nuclear scattering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82804D08-771F-4744-9BA2-4205E9759F52}"/>
                  </a:ext>
                </a:extLst>
              </p:cNvPr>
              <p:cNvSpPr/>
              <p:nvPr/>
            </p:nvSpPr>
            <p:spPr>
              <a:xfrm>
                <a:off x="6440310" y="5322013"/>
                <a:ext cx="3528790" cy="1031051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Further improvement form CE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𝜐</m:t>
                    </m:r>
                  </m:oMath>
                </a14:m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NS: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COHERENT@SNS Oak Ridge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CENNS@Fermilab</a:t>
                </a:r>
                <a:endParaRPr lang="en-GB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82804D08-771F-4744-9BA2-4205E9759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310" y="5322013"/>
                <a:ext cx="3528790" cy="1031051"/>
              </a:xfrm>
              <a:prstGeom prst="rect">
                <a:avLst/>
              </a:prstGeom>
              <a:blipFill>
                <a:blip r:embed="rId5"/>
                <a:stretch>
                  <a:fillRect l="-1434" t="-2439" r="-358" b="-73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E8B75722-B615-954A-B0C9-D0F26B9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3" y="1224475"/>
            <a:ext cx="1505452" cy="155107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7698E1C-0E88-3041-A196-B934B120C81B}"/>
              </a:ext>
            </a:extLst>
          </p:cNvPr>
          <p:cNvSpPr txBox="1"/>
          <p:nvPr/>
        </p:nvSpPr>
        <p:spPr>
          <a:xfrm>
            <a:off x="0" y="2715289"/>
            <a:ext cx="4839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Nuclear scattering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Similar to neutrino neutral-current elastic scattering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81DF39E-4BCC-4845-9541-3FD8D1FD6C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151" y="3028124"/>
            <a:ext cx="1617427" cy="1564105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A5C8721-3602-CE41-A12C-2D8C52BA4B29}"/>
              </a:ext>
            </a:extLst>
          </p:cNvPr>
          <p:cNvSpPr/>
          <p:nvPr/>
        </p:nvSpPr>
        <p:spPr>
          <a:xfrm>
            <a:off x="7169901" y="4538633"/>
            <a:ext cx="1574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 scattering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4937E63-901F-DB44-8C43-CD0B54BB8452}"/>
              </a:ext>
            </a:extLst>
          </p:cNvPr>
          <p:cNvSpPr txBox="1"/>
          <p:nvPr/>
        </p:nvSpPr>
        <p:spPr>
          <a:xfrm>
            <a:off x="4274844" y="4726926"/>
            <a:ext cx="641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1000 </a:t>
            </a:r>
            <a:r>
              <a:rPr lang="it-IT" sz="800" err="1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events</a:t>
            </a:r>
            <a:endParaRPr lang="it-IT" sz="80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7C5AD68-E3B5-0C48-9992-B48A01C60862}"/>
              </a:ext>
            </a:extLst>
          </p:cNvPr>
          <p:cNvSpPr/>
          <p:nvPr/>
        </p:nvSpPr>
        <p:spPr>
          <a:xfrm>
            <a:off x="1364472" y="4958776"/>
            <a:ext cx="5485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 </a:t>
            </a:r>
            <a:r>
              <a:rPr lang="it-IT" sz="800" err="1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events</a:t>
            </a:r>
            <a:endParaRPr lang="it-IT" sz="8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6D2F0AE-2A23-CD41-BA7D-DF13480DAB3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001" y="3110458"/>
            <a:ext cx="2502570" cy="1850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6DF8C631-CE98-034E-A9C1-D2C9D4C4D316}"/>
                  </a:ext>
                </a:extLst>
              </p:cNvPr>
              <p:cNvSpPr/>
              <p:nvPr/>
            </p:nvSpPr>
            <p:spPr>
              <a:xfrm>
                <a:off x="10603079" y="4849858"/>
                <a:ext cx="11592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channel</a:t>
                </a:r>
              </a:p>
            </p:txBody>
          </p:sp>
        </mc:Choice>
        <mc:Fallback xmlns=""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6DF8C631-CE98-034E-A9C1-D2C9D4C4D3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079" y="4849858"/>
                <a:ext cx="1159228" cy="369332"/>
              </a:xfrm>
              <a:prstGeom prst="rect">
                <a:avLst/>
              </a:prstGeom>
              <a:blipFill>
                <a:blip r:embed="rId9"/>
                <a:stretch>
                  <a:fillRect t="-6667" r="-3261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magine 25">
            <a:extLst>
              <a:ext uri="{FF2B5EF4-FFF2-40B4-BE49-F238E27FC236}">
                <a16:creationId xmlns:a16="http://schemas.microsoft.com/office/drawing/2014/main" id="{85051677-6DCE-9445-A01A-2E6320B3E0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877" y="2307699"/>
            <a:ext cx="1268709" cy="9995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065D3A3-2F64-6945-9302-3DC26EBCE5F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821" y="833752"/>
            <a:ext cx="1804789" cy="1711716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85DAB18-BDA3-5E46-978E-92E49D6F41BB}"/>
              </a:ext>
            </a:extLst>
          </p:cNvPr>
          <p:cNvSpPr/>
          <p:nvPr/>
        </p:nvSpPr>
        <p:spPr>
          <a:xfrm>
            <a:off x="10150256" y="2590881"/>
            <a:ext cx="19094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Cherenkov in mineral oil (CH</a:t>
            </a:r>
            <a:r>
              <a:rPr lang="en-GB" sz="12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141630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FC15BC-E6CE-E54A-9BF1-D2FE5DC0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LDM at neutrino experiments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AC7743-3EA1-F749-98E8-73BFA97F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AD0525-C87D-FD4E-87BC-CB07BF835A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71" y="1260908"/>
            <a:ext cx="5220000" cy="26864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992B536-D9CD-0D46-BEBE-1CB7D081D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592"/>
          <a:stretch/>
        </p:blipFill>
        <p:spPr>
          <a:xfrm>
            <a:off x="209741" y="3915343"/>
            <a:ext cx="5170598" cy="29426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F66D895-0766-A144-9918-B6F084D75465}"/>
              </a:ext>
            </a:extLst>
          </p:cNvPr>
          <p:cNvSpPr/>
          <p:nvPr/>
        </p:nvSpPr>
        <p:spPr>
          <a:xfrm>
            <a:off x="5418870" y="2604140"/>
            <a:ext cx="2776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COHERENT@SNS Oak Ridge</a:t>
            </a:r>
          </a:p>
          <a:p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1 ton </a:t>
            </a:r>
            <a:r>
              <a:rPr lang="en-GB" err="1">
                <a:latin typeface="Arial Narrow" panose="020B0604020202020204" pitchFamily="34" charset="0"/>
                <a:cs typeface="Arial Narrow" panose="020B0604020202020204" pitchFamily="34" charset="0"/>
              </a:rPr>
              <a:t>CsI</a:t>
            </a:r>
            <a:endParaRPr lang="en-GB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D679134-799E-A441-AD24-815BB0549D65}"/>
              </a:ext>
            </a:extLst>
          </p:cNvPr>
          <p:cNvSpPr/>
          <p:nvPr/>
        </p:nvSpPr>
        <p:spPr>
          <a:xfrm>
            <a:off x="5418870" y="5130976"/>
            <a:ext cx="1774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err="1">
                <a:latin typeface="Arial Narrow" panose="020B0604020202020204" pitchFamily="34" charset="0"/>
                <a:cs typeface="Arial Narrow" panose="020B0604020202020204" pitchFamily="34" charset="0"/>
              </a:rPr>
              <a:t>CENNS@Fermilab</a:t>
            </a:r>
            <a:endParaRPr lang="en-GB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1 ton </a:t>
            </a:r>
            <a:r>
              <a:rPr lang="en-GB" baseline="30000">
                <a:latin typeface="Arial Narrow" panose="020B0604020202020204" pitchFamily="34" charset="0"/>
                <a:cs typeface="Arial Narrow" panose="020B0604020202020204" pitchFamily="34" charset="0"/>
              </a:rPr>
              <a:t>39</a:t>
            </a: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C7FE7E45-E16E-1847-86D7-6698D9B04665}"/>
                  </a:ext>
                </a:extLst>
              </p:cNvPr>
              <p:cNvSpPr/>
              <p:nvPr/>
            </p:nvSpPr>
            <p:spPr>
              <a:xfrm>
                <a:off x="864860" y="835785"/>
                <a:ext cx="14017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𝑈</m:t>
                        </m:r>
                        <m:d>
                          <m:dPr>
                            <m:ctrlPr>
                              <a:rPr lang="it-IT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it-IT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model</a:t>
                </a:r>
              </a:p>
            </p:txBody>
          </p:sp>
        </mc:Choice>
        <mc:Fallback xmlns="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C7FE7E45-E16E-1847-86D7-6698D9B04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60" y="835785"/>
                <a:ext cx="1401794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BF60AC08-5BB0-AC43-88AA-8C486EC6F70B}"/>
              </a:ext>
            </a:extLst>
          </p:cNvPr>
          <p:cNvSpPr/>
          <p:nvPr/>
        </p:nvSpPr>
        <p:spPr>
          <a:xfrm>
            <a:off x="3700497" y="857931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Dark photon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50F423-7E31-3443-AFD1-058E49D38D55}"/>
              </a:ext>
            </a:extLst>
          </p:cNvPr>
          <p:cNvSpPr txBox="1"/>
          <p:nvPr/>
        </p:nvSpPr>
        <p:spPr>
          <a:xfrm>
            <a:off x="1945893" y="4517456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 </a:t>
            </a:r>
            <a:r>
              <a:rPr lang="it-IT" sz="800" err="1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events</a:t>
            </a:r>
            <a:endParaRPr lang="it-IT" sz="80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A756719-5FA7-F74D-B4F8-37D657D88DAF}"/>
              </a:ext>
            </a:extLst>
          </p:cNvPr>
          <p:cNvSpPr txBox="1"/>
          <p:nvPr/>
        </p:nvSpPr>
        <p:spPr>
          <a:xfrm>
            <a:off x="1945893" y="4375546"/>
            <a:ext cx="641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1000 </a:t>
            </a:r>
            <a:r>
              <a:rPr lang="it-IT" sz="800" err="1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events</a:t>
            </a:r>
            <a:endParaRPr lang="it-IT" sz="80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DE87136-8D2C-7641-BCE4-A3475BA6C529}"/>
              </a:ext>
            </a:extLst>
          </p:cNvPr>
          <p:cNvSpPr txBox="1"/>
          <p:nvPr/>
        </p:nvSpPr>
        <p:spPr>
          <a:xfrm>
            <a:off x="1945893" y="4673584"/>
            <a:ext cx="4603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 </a:t>
            </a:r>
            <a:r>
              <a:rPr lang="it-IT" sz="800" err="1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event</a:t>
            </a:r>
            <a:endParaRPr lang="it-IT" sz="80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B2CC916-92F8-2348-97DF-ED85CB2FFFB2}"/>
              </a:ext>
            </a:extLst>
          </p:cNvPr>
          <p:cNvSpPr/>
          <p:nvPr/>
        </p:nvSpPr>
        <p:spPr>
          <a:xfrm>
            <a:off x="1788032" y="6535698"/>
            <a:ext cx="228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Phys</a:t>
            </a:r>
            <a:r>
              <a:rPr lang="it-IT" sz="14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Rev. D 92, 095005 (2015)</a:t>
            </a:r>
          </a:p>
        </p:txBody>
      </p:sp>
    </p:spTree>
    <p:extLst>
      <p:ext uri="{BB962C8B-B14F-4D97-AF65-F5344CB8AC3E}">
        <p14:creationId xmlns:p14="http://schemas.microsoft.com/office/powerpoint/2010/main" val="2669817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EEF125-48B4-F94A-B909-A19573CB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experiments: LDMX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169499-D9D4-E746-A52B-FFDFCEFA0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17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00BB19-3050-3045-B763-FBE76FCE8F62}"/>
              </a:ext>
            </a:extLst>
          </p:cNvPr>
          <p:cNvSpPr txBox="1"/>
          <p:nvPr/>
        </p:nvSpPr>
        <p:spPr>
          <a:xfrm>
            <a:off x="4557688" y="1267608"/>
            <a:ext cx="2152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73C048B-6C8E-D64D-9A25-9DA2A06DBC00}"/>
                  </a:ext>
                </a:extLst>
              </p:cNvPr>
              <p:cNvSpPr txBox="1"/>
              <p:nvPr/>
            </p:nvSpPr>
            <p:spPr>
              <a:xfrm>
                <a:off x="91005" y="813847"/>
                <a:ext cx="3398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4 GeV electron beam on 0.1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target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73C048B-6C8E-D64D-9A25-9DA2A06DB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5" y="813847"/>
                <a:ext cx="3398110" cy="369332"/>
              </a:xfrm>
              <a:prstGeom prst="rect">
                <a:avLst/>
              </a:prstGeom>
              <a:blipFill>
                <a:blip r:embed="rId3"/>
                <a:stretch>
                  <a:fillRect l="-1115" t="-6667" r="-372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ED45FA-BCBE-0843-A616-9B6F2EFC88BA}"/>
              </a:ext>
            </a:extLst>
          </p:cNvPr>
          <p:cNvSpPr txBox="1"/>
          <p:nvPr/>
        </p:nvSpPr>
        <p:spPr>
          <a:xfrm>
            <a:off x="259735" y="3543883"/>
            <a:ext cx="28810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 recoil energy [GeV]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79ED561F-37A6-424C-A974-ADEC491302A8}"/>
                  </a:ext>
                </a:extLst>
              </p:cNvPr>
              <p:cNvSpPr/>
              <p:nvPr/>
            </p:nvSpPr>
            <p:spPr>
              <a:xfrm>
                <a:off x="3381439" y="2568558"/>
                <a:ext cx="7867524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 multi-GeV, low-current, high repetition rate (10</a:t>
                </a:r>
                <a:r>
                  <a:rPr lang="en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16</a:t>
                </a:r>
                <a:r>
                  <a:rPr lang="en" sz="1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EOT/year ≈ 1e/3 ns) beam with a large beam spot to spread out the occupancy/radiation dose. 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DASEL@SLAC (4/8 GeV) or </a:t>
                </a:r>
                <a:r>
                  <a:rPr lang="en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CEBAF@JLab</a:t>
                </a:r>
                <a:r>
                  <a:rPr lang="en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(up to 12 GeV)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First phase (10</a:t>
                </a:r>
                <a:r>
                  <a:rPr lang="en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14</a:t>
                </a:r>
                <a:r>
                  <a:rPr lang="en" sz="1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EOT) </a:t>
                </a:r>
                <a14:m>
                  <m:oMath xmlns:m="http://schemas.openxmlformats.org/officeDocument/2006/math">
                    <m:r>
                      <a:rPr lang="e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2022, full intensity of DASEL beam </a:t>
                </a:r>
                <a14:m>
                  <m:oMath xmlns:m="http://schemas.openxmlformats.org/officeDocument/2006/math">
                    <m:r>
                      <a:rPr lang="e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2026</a:t>
                </a:r>
              </a:p>
            </p:txBody>
          </p:sp>
        </mc:Choice>
        <mc:Fallback xmlns="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79ED561F-37A6-424C-A974-ADEC49130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439" y="2568558"/>
                <a:ext cx="7867524" cy="1354217"/>
              </a:xfrm>
              <a:prstGeom prst="rect">
                <a:avLst/>
              </a:prstGeom>
              <a:blipFill>
                <a:blip r:embed="rId4"/>
                <a:stretch>
                  <a:fillRect l="-322" t="-926" b="-46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B20BF437-BD04-7D4D-BA9B-512CDE7CA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79" t="-5761" r="-3549" b="-7972"/>
          <a:stretch/>
        </p:blipFill>
        <p:spPr>
          <a:xfrm>
            <a:off x="7315201" y="4312353"/>
            <a:ext cx="4517408" cy="2484234"/>
          </a:xfrm>
          <a:prstGeom prst="rect">
            <a:avLst/>
          </a:prstGeom>
          <a:solidFill>
            <a:srgbClr val="DADAD6"/>
          </a:solidFill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B005FF0-5826-384E-A4A9-B5072E7FC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1759" y="305212"/>
            <a:ext cx="4830850" cy="18737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CFA7094-6ADE-8F4F-8A95-45EA89A6AC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91" y="1205117"/>
            <a:ext cx="2881015" cy="24036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0DB369D-9206-064A-9B76-5BFF1F3283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5691"/>
          <a:stretch/>
        </p:blipFill>
        <p:spPr>
          <a:xfrm>
            <a:off x="259735" y="4121125"/>
            <a:ext cx="2849690" cy="27233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30417B9-4B47-B446-893C-99BABFFBA179}"/>
              </a:ext>
            </a:extLst>
          </p:cNvPr>
          <p:cNvSpPr txBox="1"/>
          <p:nvPr/>
        </p:nvSpPr>
        <p:spPr>
          <a:xfrm>
            <a:off x="259735" y="6510048"/>
            <a:ext cx="28496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 transverse momentum [MeV]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026D4C1-CB7C-8B4D-8F79-B7DF8DA005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425"/>
          <a:stretch/>
        </p:blipFill>
        <p:spPr>
          <a:xfrm>
            <a:off x="3117010" y="4134685"/>
            <a:ext cx="2849690" cy="27233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D57BF99-CE83-4C41-AA4A-E6B5FBF8A4C4}"/>
              </a:ext>
            </a:extLst>
          </p:cNvPr>
          <p:cNvSpPr txBox="1"/>
          <p:nvPr/>
        </p:nvSpPr>
        <p:spPr>
          <a:xfrm>
            <a:off x="3117010" y="6510048"/>
            <a:ext cx="28496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 recoil angle [deg.]</a:t>
            </a:r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F040FAAB-F341-B84E-9D02-238EE9700EBC}"/>
              </a:ext>
            </a:extLst>
          </p:cNvPr>
          <p:cNvSpPr/>
          <p:nvPr/>
        </p:nvSpPr>
        <p:spPr>
          <a:xfrm>
            <a:off x="616463" y="3419464"/>
            <a:ext cx="635393" cy="692125"/>
          </a:xfrm>
          <a:prstGeom prst="downArrow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65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73D0D5-1503-7845-A661-3A8CA452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experiments: BDX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2250FB4-1C29-7E4F-974F-3DD1ED22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18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1BB0AE-FB58-BE46-8516-57748F71FBE0}"/>
              </a:ext>
            </a:extLst>
          </p:cNvPr>
          <p:cNvSpPr txBox="1"/>
          <p:nvPr/>
        </p:nvSpPr>
        <p:spPr>
          <a:xfrm>
            <a:off x="6434619" y="858589"/>
            <a:ext cx="135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Dump+recoil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BB0E05CB-0E4B-A143-81DB-88A539CE87DC}"/>
              </a:ext>
            </a:extLst>
          </p:cNvPr>
          <p:cNvSpPr txBox="1"/>
          <p:nvPr/>
        </p:nvSpPr>
        <p:spPr>
          <a:xfrm>
            <a:off x="0" y="3987946"/>
            <a:ext cx="3036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 Narrow" panose="020B0604020202020204" pitchFamily="34" charset="0"/>
                <a:cs typeface="Arial Narrow" panose="020B0604020202020204" pitchFamily="34" charset="0"/>
              </a:rPr>
              <a:t>BDX@JLAB</a:t>
            </a:r>
          </a:p>
          <a:p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10</a:t>
            </a:r>
            <a:r>
              <a:rPr lang="en-US" baseline="30000">
                <a:latin typeface="Arial Narrow" panose="020B0604020202020204" pitchFamily="34" charset="0"/>
                <a:cs typeface="Arial Narrow" panose="020B0604020202020204" pitchFamily="34" charset="0"/>
              </a:rPr>
              <a:t>22</a:t>
            </a: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 EOT = 1 beam-year at Hall-A</a:t>
            </a:r>
          </a:p>
          <a:p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3 beam-years at Hall-C?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0D6BDD4-2132-1E4F-9168-5934F366EB0D}"/>
                  </a:ext>
                </a:extLst>
              </p:cNvPr>
              <p:cNvSpPr txBox="1"/>
              <p:nvPr/>
            </p:nvSpPr>
            <p:spPr>
              <a:xfrm>
                <a:off x="0" y="5052169"/>
                <a:ext cx="46346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latin typeface="Arial Narrow" panose="020B0604020202020204" pitchFamily="34" charset="0"/>
                    <a:cs typeface="Arial Narrow" panose="020B0604020202020204" pitchFamily="34" charset="0"/>
                  </a:rPr>
                  <a:t>800 Cs(</a:t>
                </a:r>
                <a:r>
                  <a:rPr lang="it-IT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Tl</a:t>
                </a:r>
                <a:r>
                  <a:rPr lang="it-IT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  <a:r>
                  <a:rPr lang="it-IT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crystals</a:t>
                </a:r>
                <a:r>
                  <a:rPr lang="it-IT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it-IT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total</a:t>
                </a:r>
                <a:r>
                  <a:rPr lang="it-IT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interaction</a:t>
                </a:r>
                <a:r>
                  <a:rPr lang="it-IT">
                    <a:latin typeface="Arial Narrow" panose="020B0604020202020204" pitchFamily="34" charset="0"/>
                    <a:cs typeface="Arial Narrow" panose="020B0604020202020204" pitchFamily="34" charset="0"/>
                  </a:rPr>
                  <a:t> volume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>
                    <a:latin typeface="Arial Narrow" panose="020B0604020202020204" pitchFamily="34" charset="0"/>
                    <a:cs typeface="Arial Narrow" panose="020B0604020202020204" pitchFamily="34" charset="0"/>
                  </a:rPr>
                  <a:t> 0.5 m</a:t>
                </a:r>
                <a:r>
                  <a:rPr lang="it-IT" baseline="30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3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0D6BDD4-2132-1E4F-9168-5934F366E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52169"/>
                <a:ext cx="4634602" cy="369332"/>
              </a:xfrm>
              <a:prstGeom prst="rect">
                <a:avLst/>
              </a:prstGeom>
              <a:blipFill>
                <a:blip r:embed="rId2"/>
                <a:stretch>
                  <a:fillRect l="-822" t="-6667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8">
            <a:extLst>
              <a:ext uri="{FF2B5EF4-FFF2-40B4-BE49-F238E27FC236}">
                <a16:creationId xmlns:a16="http://schemas.microsoft.com/office/drawing/2014/main" id="{3DE4388B-51D2-7F4C-9DC7-0765EBD69A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262" y="1513342"/>
            <a:ext cx="3551476" cy="218341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964867C-8DEB-1742-BD21-7F2F0EC597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829"/>
          <a:stretch/>
        </p:blipFill>
        <p:spPr>
          <a:xfrm>
            <a:off x="5155809" y="3862534"/>
            <a:ext cx="3217366" cy="29954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B68E906E-9DF6-8542-A330-1CE9AE932831}"/>
              </a:ext>
            </a:extLst>
          </p:cNvPr>
          <p:cNvSpPr/>
          <p:nvPr/>
        </p:nvSpPr>
        <p:spPr>
          <a:xfrm rot="16200000">
            <a:off x="3465671" y="5167860"/>
            <a:ext cx="301094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Rate</a:t>
            </a:r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84D555E-9DE2-C349-BE51-E97FDCB7160C}"/>
              </a:ext>
            </a:extLst>
          </p:cNvPr>
          <p:cNvSpPr txBox="1"/>
          <p:nvPr/>
        </p:nvSpPr>
        <p:spPr>
          <a:xfrm>
            <a:off x="5287416" y="6295281"/>
            <a:ext cx="290977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50"/>
              <a:t>0.              2.              4.              6.              8.           10.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387B2E0-FA33-2E4C-8C06-B102011BC0CD}"/>
              </a:ext>
            </a:extLst>
          </p:cNvPr>
          <p:cNvSpPr/>
          <p:nvPr/>
        </p:nvSpPr>
        <p:spPr>
          <a:xfrm>
            <a:off x="5155809" y="6458783"/>
            <a:ext cx="3217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Shower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energy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[</a:t>
            </a:r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GeV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]</a:t>
            </a:r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43C8C2D5-DE1C-1245-BFC8-4E87903AE7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85" y="863907"/>
            <a:ext cx="4933165" cy="308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22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E67BA4-BEC2-854B-ADBF-413257FF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3C5229-210F-D042-8A7D-69D04A76B3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891" y="971360"/>
            <a:ext cx="7462218" cy="491527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CC6E741E-A310-9848-B192-EE95F28F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5116"/>
          </a:xfrm>
        </p:spPr>
        <p:txBody>
          <a:bodyPr/>
          <a:lstStyle/>
          <a:p>
            <a:r>
              <a:rPr lang="en-GB"/>
              <a:t>Future experiments sensitivity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636819-CBE6-D34C-8658-8B884E842B7E}"/>
              </a:ext>
            </a:extLst>
          </p:cNvPr>
          <p:cNvSpPr txBox="1"/>
          <p:nvPr/>
        </p:nvSpPr>
        <p:spPr>
          <a:xfrm>
            <a:off x="3947532" y="267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763D52-C3A6-A24B-9844-255C938C8520}"/>
              </a:ext>
            </a:extLst>
          </p:cNvPr>
          <p:cNvSpPr txBox="1"/>
          <p:nvPr/>
        </p:nvSpPr>
        <p:spPr>
          <a:xfrm>
            <a:off x="4516244" y="6133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E2AA29F-7E2F-9645-A8B5-0D9906107141}"/>
                  </a:ext>
                </a:extLst>
              </p:cNvPr>
              <p:cNvSpPr txBox="1"/>
              <p:nvPr/>
            </p:nvSpPr>
            <p:spPr>
              <a:xfrm>
                <a:off x="10036098" y="2954053"/>
                <a:ext cx="1236557" cy="606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0.5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it-IT" sz="16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sub>
                    </m:sSub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E2AA29F-7E2F-9645-A8B5-0D9906107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098" y="2954053"/>
                <a:ext cx="1236557" cy="606256"/>
              </a:xfrm>
              <a:prstGeom prst="rect">
                <a:avLst/>
              </a:prstGeom>
              <a:blipFill>
                <a:blip r:embed="rId3"/>
                <a:stretch>
                  <a:fillRect t="-2083" r="-1010" b="-104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33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857F07-A311-7248-82CB-9470EA43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EE09F4-6C22-0845-AB23-F3836BD4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03AD7B-CA0A-9543-8F3C-1EC5FB4D8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235" t="3260" r="-6523" b="-5570"/>
          <a:stretch/>
        </p:blipFill>
        <p:spPr>
          <a:xfrm>
            <a:off x="0" y="0"/>
            <a:ext cx="12192000" cy="579863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D23AC7-63CA-A34F-AAB2-1CF70591A857}"/>
              </a:ext>
            </a:extLst>
          </p:cNvPr>
          <p:cNvSpPr txBox="1"/>
          <p:nvPr/>
        </p:nvSpPr>
        <p:spPr>
          <a:xfrm>
            <a:off x="279625" y="1929821"/>
            <a:ext cx="515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 (particle physicists) are eagerly looking for dark matter particles since quite a while…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2D2F33D-6013-174E-962F-FD859C498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1912" y="2775492"/>
            <a:ext cx="934399" cy="96591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B562212-5340-3C44-883C-E1685A663FAA}"/>
              </a:ext>
            </a:extLst>
          </p:cNvPr>
          <p:cNvSpPr/>
          <p:nvPr/>
        </p:nvSpPr>
        <p:spPr>
          <a:xfrm>
            <a:off x="277763" y="283952"/>
            <a:ext cx="5159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There is a </a:t>
            </a:r>
            <a:r>
              <a:rPr lang="en-GB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growing</a:t>
            </a:r>
            <a:r>
              <a:rPr lang="en-GB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set of experimental pieces of evidence, indicating that a large fraction of the gravitational force in the Universe come from components that do not emit electromagnetic radiation: </a:t>
            </a:r>
            <a:r>
              <a:rPr lang="en-GB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dark energy</a:t>
            </a:r>
            <a:r>
              <a:rPr lang="en-GB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en-GB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dark matter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485D36B-4E65-3B47-98FD-9F3DE8D39981}"/>
              </a:ext>
            </a:extLst>
          </p:cNvPr>
          <p:cNvSpPr/>
          <p:nvPr/>
        </p:nvSpPr>
        <p:spPr>
          <a:xfrm>
            <a:off x="421700" y="3218190"/>
            <a:ext cx="4554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But this is </a:t>
            </a:r>
            <a:r>
              <a:rPr lang="en-GB" sz="2800" b="1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not</a:t>
            </a:r>
            <a:r>
              <a:rPr lang="en-GB" sz="28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the only possibility: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0EB8B31-D06E-AC4E-BF2C-5EADD8075F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662" y="5262859"/>
            <a:ext cx="946908" cy="18209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0A9BD42-2DD2-A647-A527-D8E6E1CE538C}"/>
              </a:ext>
            </a:extLst>
          </p:cNvPr>
          <p:cNvSpPr txBox="1"/>
          <p:nvPr/>
        </p:nvSpPr>
        <p:spPr>
          <a:xfrm>
            <a:off x="8719785" y="5226497"/>
            <a:ext cx="117339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Lensing</a:t>
            </a:r>
            <a:r>
              <a:rPr lang="it-IT" sz="105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-105750">
              <a:buFontTx/>
              <a:buChar char="-"/>
            </a:pPr>
            <a:r>
              <a:rPr lang="it-IT" sz="105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</a:t>
            </a:r>
            <a:r>
              <a:rPr lang="it-IT" sz="1050" b="1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lensing</a:t>
            </a:r>
            <a:endParaRPr lang="it-IT" sz="105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05750">
              <a:buFontTx/>
              <a:buChar char="-"/>
            </a:pPr>
            <a:r>
              <a:rPr lang="it-IT" sz="1050" b="1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it-IT" sz="105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cluster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ACC779E2-B4AF-214B-AE3B-396177B20FB5}"/>
              </a:ext>
            </a:extLst>
          </p:cNvPr>
          <p:cNvCxnSpPr/>
          <p:nvPr/>
        </p:nvCxnSpPr>
        <p:spPr>
          <a:xfrm>
            <a:off x="6839890" y="5229911"/>
            <a:ext cx="4658213" cy="0"/>
          </a:xfrm>
          <a:prstGeom prst="line">
            <a:avLst/>
          </a:prstGeom>
          <a:ln>
            <a:solidFill>
              <a:srgbClr val="8F4C2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679D7C5-DB1F-D044-A23B-C914AC1D2264}"/>
              </a:ext>
            </a:extLst>
          </p:cNvPr>
          <p:cNvSpPr txBox="1"/>
          <p:nvPr/>
        </p:nvSpPr>
        <p:spPr>
          <a:xfrm>
            <a:off x="10588884" y="5237339"/>
            <a:ext cx="492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CMB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519FCD4-C0EE-CC49-9C91-3C898D3B95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987" y="4795428"/>
            <a:ext cx="412238" cy="1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8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0">
            <a:extLst>
              <a:ext uri="{FF2B5EF4-FFF2-40B4-BE49-F238E27FC236}">
                <a16:creationId xmlns:a16="http://schemas.microsoft.com/office/drawing/2014/main" id="{37A44961-C6BE-2649-8969-64D8D46DF2EA}"/>
              </a:ext>
            </a:extLst>
          </p:cNvPr>
          <p:cNvSpPr/>
          <p:nvPr/>
        </p:nvSpPr>
        <p:spPr>
          <a:xfrm>
            <a:off x="2929054" y="1612952"/>
            <a:ext cx="41157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02">
            <a:extLst>
              <a:ext uri="{FF2B5EF4-FFF2-40B4-BE49-F238E27FC236}">
                <a16:creationId xmlns:a16="http://schemas.microsoft.com/office/drawing/2014/main" id="{B8E1A718-1BD6-E14F-ABD2-594C7D425207}"/>
              </a:ext>
            </a:extLst>
          </p:cNvPr>
          <p:cNvSpPr/>
          <p:nvPr/>
        </p:nvSpPr>
        <p:spPr>
          <a:xfrm rot="5400000">
            <a:off x="3130492" y="1838359"/>
            <a:ext cx="110949" cy="102290"/>
          </a:xfrm>
          <a:prstGeom prst="rect">
            <a:avLst/>
          </a:prstGeom>
          <a:solidFill>
            <a:srgbClr val="FEBB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04">
            <a:extLst>
              <a:ext uri="{FF2B5EF4-FFF2-40B4-BE49-F238E27FC236}">
                <a16:creationId xmlns:a16="http://schemas.microsoft.com/office/drawing/2014/main" id="{0E03E165-165A-F34A-9608-BBE240A9B0A0}"/>
              </a:ext>
            </a:extLst>
          </p:cNvPr>
          <p:cNvSpPr/>
          <p:nvPr/>
        </p:nvSpPr>
        <p:spPr>
          <a:xfrm rot="5400000">
            <a:off x="3023226" y="1837673"/>
            <a:ext cx="110949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02">
            <a:extLst>
              <a:ext uri="{FF2B5EF4-FFF2-40B4-BE49-F238E27FC236}">
                <a16:creationId xmlns:a16="http://schemas.microsoft.com/office/drawing/2014/main" id="{66B89276-B173-2F49-89E5-E456733EF98B}"/>
              </a:ext>
            </a:extLst>
          </p:cNvPr>
          <p:cNvSpPr/>
          <p:nvPr/>
        </p:nvSpPr>
        <p:spPr>
          <a:xfrm rot="5400000">
            <a:off x="3023225" y="1725834"/>
            <a:ext cx="110949" cy="102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02">
            <a:extLst>
              <a:ext uri="{FF2B5EF4-FFF2-40B4-BE49-F238E27FC236}">
                <a16:creationId xmlns:a16="http://schemas.microsoft.com/office/drawing/2014/main" id="{9B6302BF-A278-C840-B564-56CB58B7630D}"/>
              </a:ext>
            </a:extLst>
          </p:cNvPr>
          <p:cNvSpPr/>
          <p:nvPr/>
        </p:nvSpPr>
        <p:spPr>
          <a:xfrm rot="5400000">
            <a:off x="2919500" y="1837857"/>
            <a:ext cx="110949" cy="102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02">
            <a:extLst>
              <a:ext uri="{FF2B5EF4-FFF2-40B4-BE49-F238E27FC236}">
                <a16:creationId xmlns:a16="http://schemas.microsoft.com/office/drawing/2014/main" id="{6C57D906-7FA5-6749-8D6F-6CE1641FAC17}"/>
              </a:ext>
            </a:extLst>
          </p:cNvPr>
          <p:cNvSpPr/>
          <p:nvPr/>
        </p:nvSpPr>
        <p:spPr>
          <a:xfrm rot="5400000">
            <a:off x="2921644" y="1725835"/>
            <a:ext cx="110949" cy="102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C07EBA-D14A-7145-B1AB-FA5EB1E4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Missing mass in fixed target positron annihilations: the PADME concept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21CE1D-F6E0-D14D-9E37-CD460443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20</a:t>
            </a:fld>
            <a:endParaRPr lang="it-IT"/>
          </a:p>
        </p:txBody>
      </p:sp>
      <p:cxnSp>
        <p:nvCxnSpPr>
          <p:cNvPr id="8" name="Straight Arrow Connector 8">
            <a:extLst>
              <a:ext uri="{FF2B5EF4-FFF2-40B4-BE49-F238E27FC236}">
                <a16:creationId xmlns:a16="http://schemas.microsoft.com/office/drawing/2014/main" id="{41E54B38-A3DE-D24F-AF31-FB2944B1FC42}"/>
              </a:ext>
            </a:extLst>
          </p:cNvPr>
          <p:cNvCxnSpPr/>
          <p:nvPr/>
        </p:nvCxnSpPr>
        <p:spPr>
          <a:xfrm flipV="1">
            <a:off x="397851" y="2151776"/>
            <a:ext cx="563594" cy="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A9B7A078-BD70-564D-8946-E41FE5F3B6C2}"/>
              </a:ext>
            </a:extLst>
          </p:cNvPr>
          <p:cNvCxnSpPr/>
          <p:nvPr/>
        </p:nvCxnSpPr>
        <p:spPr>
          <a:xfrm>
            <a:off x="964524" y="2007257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18">
            <a:extLst>
              <a:ext uri="{FF2B5EF4-FFF2-40B4-BE49-F238E27FC236}">
                <a16:creationId xmlns:a16="http://schemas.microsoft.com/office/drawing/2014/main" id="{07A26F01-C450-2F48-B993-3F82D08A0F96}"/>
              </a:ext>
            </a:extLst>
          </p:cNvPr>
          <p:cNvCxnSpPr/>
          <p:nvPr/>
        </p:nvCxnSpPr>
        <p:spPr>
          <a:xfrm>
            <a:off x="974145" y="2007256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159">
            <a:extLst>
              <a:ext uri="{FF2B5EF4-FFF2-40B4-BE49-F238E27FC236}">
                <a16:creationId xmlns:a16="http://schemas.microsoft.com/office/drawing/2014/main" id="{B0B43FDD-AF08-7F4A-9BBF-DECC55D8971B}"/>
              </a:ext>
            </a:extLst>
          </p:cNvPr>
          <p:cNvSpPr txBox="1"/>
          <p:nvPr/>
        </p:nvSpPr>
        <p:spPr>
          <a:xfrm>
            <a:off x="2482349" y="3180854"/>
            <a:ext cx="16337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(PADME, VEPP-3, MMAPS)</a:t>
            </a:r>
          </a:p>
        </p:txBody>
      </p:sp>
      <p:sp>
        <p:nvSpPr>
          <p:cNvPr id="137" name="Rectangle 102">
            <a:extLst>
              <a:ext uri="{FF2B5EF4-FFF2-40B4-BE49-F238E27FC236}">
                <a16:creationId xmlns:a16="http://schemas.microsoft.com/office/drawing/2014/main" id="{39E4F1B1-F7E3-5E42-9707-51CEDFE0DBD4}"/>
              </a:ext>
            </a:extLst>
          </p:cNvPr>
          <p:cNvSpPr/>
          <p:nvPr/>
        </p:nvSpPr>
        <p:spPr>
          <a:xfrm rot="5400000">
            <a:off x="3023225" y="1953647"/>
            <a:ext cx="110949" cy="102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02">
            <a:extLst>
              <a:ext uri="{FF2B5EF4-FFF2-40B4-BE49-F238E27FC236}">
                <a16:creationId xmlns:a16="http://schemas.microsoft.com/office/drawing/2014/main" id="{7F2A7814-9D48-8D4A-86E2-727E042E9CC7}"/>
              </a:ext>
            </a:extLst>
          </p:cNvPr>
          <p:cNvSpPr/>
          <p:nvPr/>
        </p:nvSpPr>
        <p:spPr>
          <a:xfrm rot="5400000">
            <a:off x="3235955" y="1839523"/>
            <a:ext cx="110949" cy="102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Arrow Connector 64">
            <a:extLst>
              <a:ext uri="{FF2B5EF4-FFF2-40B4-BE49-F238E27FC236}">
                <a16:creationId xmlns:a16="http://schemas.microsoft.com/office/drawing/2014/main" id="{B802ACA5-8625-3546-A8B7-542C21F65464}"/>
              </a:ext>
            </a:extLst>
          </p:cNvPr>
          <p:cNvCxnSpPr>
            <a:cxnSpLocks/>
          </p:cNvCxnSpPr>
          <p:nvPr/>
        </p:nvCxnSpPr>
        <p:spPr>
          <a:xfrm flipV="1">
            <a:off x="975580" y="1864778"/>
            <a:ext cx="1948249" cy="281995"/>
          </a:xfrm>
          <a:prstGeom prst="straightConnector1">
            <a:avLst/>
          </a:prstGeom>
          <a:ln>
            <a:solidFill>
              <a:schemeClr val="accent6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64">
            <a:extLst>
              <a:ext uri="{FF2B5EF4-FFF2-40B4-BE49-F238E27FC236}">
                <a16:creationId xmlns:a16="http://schemas.microsoft.com/office/drawing/2014/main" id="{DF99A6F1-65C4-7F4B-A7F3-34FAB9AE23B7}"/>
              </a:ext>
            </a:extLst>
          </p:cNvPr>
          <p:cNvCxnSpPr/>
          <p:nvPr/>
        </p:nvCxnSpPr>
        <p:spPr>
          <a:xfrm>
            <a:off x="1002342" y="2157711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77">
            <a:extLst>
              <a:ext uri="{FF2B5EF4-FFF2-40B4-BE49-F238E27FC236}">
                <a16:creationId xmlns:a16="http://schemas.microsoft.com/office/drawing/2014/main" id="{0550CB7D-CF85-3B45-8DFC-00C1537D90F5}"/>
              </a:ext>
            </a:extLst>
          </p:cNvPr>
          <p:cNvCxnSpPr/>
          <p:nvPr/>
        </p:nvCxnSpPr>
        <p:spPr>
          <a:xfrm flipV="1">
            <a:off x="1779319" y="2170602"/>
            <a:ext cx="564231" cy="31423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78">
            <a:extLst>
              <a:ext uri="{FF2B5EF4-FFF2-40B4-BE49-F238E27FC236}">
                <a16:creationId xmlns:a16="http://schemas.microsoft.com/office/drawing/2014/main" id="{4B6AC39E-31B8-DA4F-A22F-7F973C3A5231}"/>
              </a:ext>
            </a:extLst>
          </p:cNvPr>
          <p:cNvCxnSpPr/>
          <p:nvPr/>
        </p:nvCxnSpPr>
        <p:spPr>
          <a:xfrm>
            <a:off x="1779318" y="2484830"/>
            <a:ext cx="538352" cy="4259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06">
            <a:extLst>
              <a:ext uri="{FF2B5EF4-FFF2-40B4-BE49-F238E27FC236}">
                <a16:creationId xmlns:a16="http://schemas.microsoft.com/office/drawing/2014/main" id="{5B7FD52B-C7E2-DF4F-B9F3-0B148B39D1F1}"/>
              </a:ext>
            </a:extLst>
          </p:cNvPr>
          <p:cNvSpPr txBox="1"/>
          <p:nvPr/>
        </p:nvSpPr>
        <p:spPr>
          <a:xfrm>
            <a:off x="69235" y="3137856"/>
            <a:ext cx="1949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 mass (fixed target)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CasellaDiTesto 150">
                <a:extLst>
                  <a:ext uri="{FF2B5EF4-FFF2-40B4-BE49-F238E27FC236}">
                    <a16:creationId xmlns:a16="http://schemas.microsoft.com/office/drawing/2014/main" id="{C6583B41-D33D-BC4E-B20B-D058D8AE9F43}"/>
                  </a:ext>
                </a:extLst>
              </p:cNvPr>
              <p:cNvSpPr txBox="1"/>
              <p:nvPr/>
            </p:nvSpPr>
            <p:spPr>
              <a:xfrm>
                <a:off x="4211231" y="1880965"/>
                <a:ext cx="3905877" cy="704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Larger luminosity: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GB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GB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a:rPr lang="en-GB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  <m:r>
                      <a:rPr lang="en-GB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b="0">
                  <a:solidFill>
                    <a:schemeClr val="accent2"/>
                  </a:solidFill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Smaller accessible mass: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e>
                    </m:rad>
                    <m:r>
                      <a:rPr lang="en-GB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2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</m:e>
                    </m:rad>
                  </m:oMath>
                </a14:m>
                <a:endParaRPr lang="en-GB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51" name="CasellaDiTesto 150">
                <a:extLst>
                  <a:ext uri="{FF2B5EF4-FFF2-40B4-BE49-F238E27FC236}">
                    <a16:creationId xmlns:a16="http://schemas.microsoft.com/office/drawing/2014/main" id="{C6583B41-D33D-BC4E-B20B-D058D8AE9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231" y="1880965"/>
                <a:ext cx="3905877" cy="704745"/>
              </a:xfrm>
              <a:prstGeom prst="rect">
                <a:avLst/>
              </a:prstGeom>
              <a:blipFill>
                <a:blip r:embed="rId3"/>
                <a:stretch>
                  <a:fillRect l="-1299" t="-3509" b="-70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44">
                <a:extLst>
                  <a:ext uri="{FF2B5EF4-FFF2-40B4-BE49-F238E27FC236}">
                    <a16:creationId xmlns:a16="http://schemas.microsoft.com/office/drawing/2014/main" id="{1EB1376C-A3E1-4A4E-889F-88982AB1FD35}"/>
                  </a:ext>
                </a:extLst>
              </p:cNvPr>
              <p:cNvSpPr/>
              <p:nvPr/>
            </p:nvSpPr>
            <p:spPr>
              <a:xfrm>
                <a:off x="148230" y="2389521"/>
                <a:ext cx="1013226" cy="272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𝛾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 </m:t>
                      </m:r>
                    </m:oMath>
                  </m:oMathPara>
                </a14:m>
                <a:endParaRPr lang="it-IT" sz="12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tangle 44">
                <a:extLst>
                  <a:ext uri="{FF2B5EF4-FFF2-40B4-BE49-F238E27FC236}">
                    <a16:creationId xmlns:a16="http://schemas.microsoft.com/office/drawing/2014/main" id="{1EB1376C-A3E1-4A4E-889F-88982AB1F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30" y="2389521"/>
                <a:ext cx="1013226" cy="272767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9">
            <a:extLst>
              <a:ext uri="{FF2B5EF4-FFF2-40B4-BE49-F238E27FC236}">
                <a16:creationId xmlns:a16="http://schemas.microsoft.com/office/drawing/2014/main" id="{AD165868-2457-8A43-8CA4-0BC525831F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75" y="3649331"/>
            <a:ext cx="2703792" cy="1195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24888798-6C3E-3643-AEAC-9D61148A5F25}"/>
                  </a:ext>
                </a:extLst>
              </p:cNvPr>
              <p:cNvSpPr txBox="1"/>
              <p:nvPr/>
            </p:nvSpPr>
            <p:spPr>
              <a:xfrm>
                <a:off x="4211231" y="3634173"/>
                <a:ext cx="3657978" cy="1206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Invariant mass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can be changed easily by changing the positron beam energy: take advantage of increasing cross-section when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e>
                    </m:rad>
                    <m:r>
                      <a:rPr lang="en-GB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𝐴</m:t>
                        </m:r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′</m:t>
                        </m:r>
                      </m:sub>
                    </m:sSub>
                  </m:oMath>
                </a14:m>
                <a:endParaRPr lang="en-GB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24888798-6C3E-3643-AEAC-9D61148A5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231" y="3634173"/>
                <a:ext cx="3657978" cy="1206356"/>
              </a:xfrm>
              <a:prstGeom prst="rect">
                <a:avLst/>
              </a:prstGeom>
              <a:blipFill>
                <a:blip r:embed="rId6"/>
                <a:stretch>
                  <a:fillRect l="-1384" t="-1042" r="-2076"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9FD9DABF-99D1-E945-B132-11EF5EE9E40C}"/>
              </a:ext>
            </a:extLst>
          </p:cNvPr>
          <p:cNvPicPr>
            <a:picLocks/>
          </p:cNvPicPr>
          <p:nvPr/>
        </p:nvPicPr>
        <p:blipFill>
          <a:blip r:embed="rId7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83" y="1935241"/>
            <a:ext cx="260685" cy="266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4C87216-6E6C-A64B-B3F5-B520838B41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777" y="2254494"/>
            <a:ext cx="267202" cy="260685"/>
          </a:xfrm>
          <a:prstGeom prst="rect">
            <a:avLst/>
          </a:prstGeom>
        </p:spPr>
      </p:pic>
      <p:sp>
        <p:nvSpPr>
          <p:cNvPr id="46" name="Rectangle 94">
            <a:extLst>
              <a:ext uri="{FF2B5EF4-FFF2-40B4-BE49-F238E27FC236}">
                <a16:creationId xmlns:a16="http://schemas.microsoft.com/office/drawing/2014/main" id="{D468E7A9-CB55-D24B-84A6-093490D37CB1}"/>
              </a:ext>
            </a:extLst>
          </p:cNvPr>
          <p:cNvSpPr/>
          <p:nvPr/>
        </p:nvSpPr>
        <p:spPr>
          <a:xfrm rot="5400000">
            <a:off x="9799576" y="2176290"/>
            <a:ext cx="212859" cy="1704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72">
            <a:extLst>
              <a:ext uri="{FF2B5EF4-FFF2-40B4-BE49-F238E27FC236}">
                <a16:creationId xmlns:a16="http://schemas.microsoft.com/office/drawing/2014/main" id="{B41C9428-C905-6846-9CEB-115E6DAF94D1}"/>
              </a:ext>
            </a:extLst>
          </p:cNvPr>
          <p:cNvCxnSpPr/>
          <p:nvPr/>
        </p:nvCxnSpPr>
        <p:spPr>
          <a:xfrm>
            <a:off x="9330944" y="2363395"/>
            <a:ext cx="549698" cy="14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72">
            <a:extLst>
              <a:ext uri="{FF2B5EF4-FFF2-40B4-BE49-F238E27FC236}">
                <a16:creationId xmlns:a16="http://schemas.microsoft.com/office/drawing/2014/main" id="{53CAA0AA-C501-CB48-87FA-9DA073A4527F}"/>
              </a:ext>
            </a:extLst>
          </p:cNvPr>
          <p:cNvCxnSpPr/>
          <p:nvPr/>
        </p:nvCxnSpPr>
        <p:spPr>
          <a:xfrm>
            <a:off x="9880642" y="2365473"/>
            <a:ext cx="549698" cy="142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64">
            <a:extLst>
              <a:ext uri="{FF2B5EF4-FFF2-40B4-BE49-F238E27FC236}">
                <a16:creationId xmlns:a16="http://schemas.microsoft.com/office/drawing/2014/main" id="{3D127652-0E4A-594D-99ED-3450CAF77425}"/>
              </a:ext>
            </a:extLst>
          </p:cNvPr>
          <p:cNvCxnSpPr/>
          <p:nvPr/>
        </p:nvCxnSpPr>
        <p:spPr>
          <a:xfrm>
            <a:off x="9880642" y="2384836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77">
            <a:extLst>
              <a:ext uri="{FF2B5EF4-FFF2-40B4-BE49-F238E27FC236}">
                <a16:creationId xmlns:a16="http://schemas.microsoft.com/office/drawing/2014/main" id="{ADD5E2A7-30B5-5F4F-A539-FCE066FC4C33}"/>
              </a:ext>
            </a:extLst>
          </p:cNvPr>
          <p:cNvCxnSpPr/>
          <p:nvPr/>
        </p:nvCxnSpPr>
        <p:spPr>
          <a:xfrm flipV="1">
            <a:off x="10657619" y="2397727"/>
            <a:ext cx="564231" cy="31423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78">
            <a:extLst>
              <a:ext uri="{FF2B5EF4-FFF2-40B4-BE49-F238E27FC236}">
                <a16:creationId xmlns:a16="http://schemas.microsoft.com/office/drawing/2014/main" id="{D8723E6A-E24E-AA4D-815C-8C7F4A5B35BC}"/>
              </a:ext>
            </a:extLst>
          </p:cNvPr>
          <p:cNvCxnSpPr/>
          <p:nvPr/>
        </p:nvCxnSpPr>
        <p:spPr>
          <a:xfrm>
            <a:off x="10657618" y="2711955"/>
            <a:ext cx="538352" cy="4259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F15748D1-1D88-084B-BFED-F88190088590}"/>
                  </a:ext>
                </a:extLst>
              </p:cNvPr>
              <p:cNvSpPr/>
              <p:nvPr/>
            </p:nvSpPr>
            <p:spPr>
              <a:xfrm>
                <a:off x="10989909" y="2579855"/>
                <a:ext cx="6543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’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F15748D1-1D88-084B-BFED-F88190088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9909" y="2579855"/>
                <a:ext cx="654346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44">
                <a:extLst>
                  <a:ext uri="{FF2B5EF4-FFF2-40B4-BE49-F238E27FC236}">
                    <a16:creationId xmlns:a16="http://schemas.microsoft.com/office/drawing/2014/main" id="{F5FEA700-3A25-0449-94A4-DD17BEF9F6FC}"/>
                  </a:ext>
                </a:extLst>
              </p:cNvPr>
              <p:cNvSpPr/>
              <p:nvPr/>
            </p:nvSpPr>
            <p:spPr>
              <a:xfrm>
                <a:off x="9085807" y="2449148"/>
                <a:ext cx="1013226" cy="272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𝛾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 </m:t>
                      </m:r>
                    </m:oMath>
                  </m:oMathPara>
                </a14:m>
                <a:endParaRPr lang="it-IT" sz="12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Rectangle 44">
                <a:extLst>
                  <a:ext uri="{FF2B5EF4-FFF2-40B4-BE49-F238E27FC236}">
                    <a16:creationId xmlns:a16="http://schemas.microsoft.com/office/drawing/2014/main" id="{F5FEA700-3A25-0449-94A4-DD17BEF9F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807" y="2449148"/>
                <a:ext cx="1013226" cy="272767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64">
            <a:extLst>
              <a:ext uri="{FF2B5EF4-FFF2-40B4-BE49-F238E27FC236}">
                <a16:creationId xmlns:a16="http://schemas.microsoft.com/office/drawing/2014/main" id="{11942DDB-0F4E-1D47-852F-C9C2678936F9}"/>
              </a:ext>
            </a:extLst>
          </p:cNvPr>
          <p:cNvCxnSpPr>
            <a:cxnSpLocks/>
          </p:cNvCxnSpPr>
          <p:nvPr/>
        </p:nvCxnSpPr>
        <p:spPr>
          <a:xfrm flipH="1" flipV="1">
            <a:off x="9412576" y="1830225"/>
            <a:ext cx="458620" cy="515988"/>
          </a:xfrm>
          <a:prstGeom prst="straightConnector1">
            <a:avLst/>
          </a:prstGeom>
          <a:ln>
            <a:solidFill>
              <a:schemeClr val="accent6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94">
            <a:extLst>
              <a:ext uri="{FF2B5EF4-FFF2-40B4-BE49-F238E27FC236}">
                <a16:creationId xmlns:a16="http://schemas.microsoft.com/office/drawing/2014/main" id="{1F2EFA5F-101B-4B45-946E-FCE0A96E37D0}"/>
              </a:ext>
            </a:extLst>
          </p:cNvPr>
          <p:cNvSpPr/>
          <p:nvPr/>
        </p:nvSpPr>
        <p:spPr>
          <a:xfrm rot="5400000">
            <a:off x="9799578" y="848907"/>
            <a:ext cx="212859" cy="1704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102">
            <a:extLst>
              <a:ext uri="{FF2B5EF4-FFF2-40B4-BE49-F238E27FC236}">
                <a16:creationId xmlns:a16="http://schemas.microsoft.com/office/drawing/2014/main" id="{2BF83613-A1EF-0C42-83CB-9886D948A5BA}"/>
              </a:ext>
            </a:extLst>
          </p:cNvPr>
          <p:cNvSpPr/>
          <p:nvPr/>
        </p:nvSpPr>
        <p:spPr>
          <a:xfrm rot="5400000">
            <a:off x="9395542" y="1702210"/>
            <a:ext cx="110949" cy="102290"/>
          </a:xfrm>
          <a:prstGeom prst="rect">
            <a:avLst/>
          </a:prstGeom>
          <a:solidFill>
            <a:srgbClr val="FEBB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104">
            <a:extLst>
              <a:ext uri="{FF2B5EF4-FFF2-40B4-BE49-F238E27FC236}">
                <a16:creationId xmlns:a16="http://schemas.microsoft.com/office/drawing/2014/main" id="{E565E7A4-A0C1-4544-B946-3A663253AA29}"/>
              </a:ext>
            </a:extLst>
          </p:cNvPr>
          <p:cNvSpPr/>
          <p:nvPr/>
        </p:nvSpPr>
        <p:spPr>
          <a:xfrm rot="5400000">
            <a:off x="9288276" y="1701524"/>
            <a:ext cx="110949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106">
            <a:extLst>
              <a:ext uri="{FF2B5EF4-FFF2-40B4-BE49-F238E27FC236}">
                <a16:creationId xmlns:a16="http://schemas.microsoft.com/office/drawing/2014/main" id="{8D81F629-A6E9-9649-8D0E-FE9A9D71DD9A}"/>
              </a:ext>
            </a:extLst>
          </p:cNvPr>
          <p:cNvSpPr txBox="1"/>
          <p:nvPr/>
        </p:nvSpPr>
        <p:spPr>
          <a:xfrm>
            <a:off x="8688133" y="3252280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 mass (collider)</a:t>
            </a:r>
          </a:p>
        </p:txBody>
      </p:sp>
      <p:sp>
        <p:nvSpPr>
          <p:cNvPr id="60" name="TextBox 161">
            <a:extLst>
              <a:ext uri="{FF2B5EF4-FFF2-40B4-BE49-F238E27FC236}">
                <a16:creationId xmlns:a16="http://schemas.microsoft.com/office/drawing/2014/main" id="{19815904-6EA9-0B4C-82C4-84269781018C}"/>
              </a:ext>
            </a:extLst>
          </p:cNvPr>
          <p:cNvSpPr txBox="1"/>
          <p:nvPr/>
        </p:nvSpPr>
        <p:spPr>
          <a:xfrm>
            <a:off x="10510834" y="3290477"/>
            <a:ext cx="1479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</a:t>
            </a:r>
            <a:r>
              <a:rPr lang="en-US" sz="110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BaBar</a:t>
            </a:r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KLOE-2, Belle-II)</a:t>
            </a:r>
          </a:p>
        </p:txBody>
      </p:sp>
      <p:sp>
        <p:nvSpPr>
          <p:cNvPr id="61" name="Rectangle 102">
            <a:extLst>
              <a:ext uri="{FF2B5EF4-FFF2-40B4-BE49-F238E27FC236}">
                <a16:creationId xmlns:a16="http://schemas.microsoft.com/office/drawing/2014/main" id="{C7D0DA01-1306-3D42-BDAD-43C20F37019D}"/>
              </a:ext>
            </a:extLst>
          </p:cNvPr>
          <p:cNvSpPr/>
          <p:nvPr/>
        </p:nvSpPr>
        <p:spPr>
          <a:xfrm rot="5400000">
            <a:off x="9288275" y="1589685"/>
            <a:ext cx="110949" cy="102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102">
            <a:extLst>
              <a:ext uri="{FF2B5EF4-FFF2-40B4-BE49-F238E27FC236}">
                <a16:creationId xmlns:a16="http://schemas.microsoft.com/office/drawing/2014/main" id="{5059DD6C-7AB9-3549-A38F-FFADCA13A6B6}"/>
              </a:ext>
            </a:extLst>
          </p:cNvPr>
          <p:cNvSpPr/>
          <p:nvPr/>
        </p:nvSpPr>
        <p:spPr>
          <a:xfrm rot="5400000">
            <a:off x="9184550" y="1701708"/>
            <a:ext cx="110949" cy="102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102">
            <a:extLst>
              <a:ext uri="{FF2B5EF4-FFF2-40B4-BE49-F238E27FC236}">
                <a16:creationId xmlns:a16="http://schemas.microsoft.com/office/drawing/2014/main" id="{8100F67B-7495-E047-8D64-8F9767653CDC}"/>
              </a:ext>
            </a:extLst>
          </p:cNvPr>
          <p:cNvSpPr/>
          <p:nvPr/>
        </p:nvSpPr>
        <p:spPr>
          <a:xfrm rot="5400000">
            <a:off x="9186694" y="1589686"/>
            <a:ext cx="110949" cy="102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0641BE99-210C-324C-9C0C-635118D9CD72}"/>
                  </a:ext>
                </a:extLst>
              </p:cNvPr>
              <p:cNvSpPr/>
              <p:nvPr/>
            </p:nvSpPr>
            <p:spPr>
              <a:xfrm>
                <a:off x="8543828" y="3949031"/>
                <a:ext cx="3176060" cy="649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Limited possibility of changing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(radiative return) </a:t>
                </a:r>
                <a:endParaRPr lang="en-GB"/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0641BE99-210C-324C-9C0C-635118D9C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828" y="3949031"/>
                <a:ext cx="3176060" cy="649345"/>
              </a:xfrm>
              <a:prstGeom prst="rect">
                <a:avLst/>
              </a:prstGeom>
              <a:blipFill>
                <a:blip r:embed="rId13"/>
                <a:stretch>
                  <a:fillRect l="-1594" t="-3846" b="-1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Immagine 63">
            <a:extLst>
              <a:ext uri="{FF2B5EF4-FFF2-40B4-BE49-F238E27FC236}">
                <a16:creationId xmlns:a16="http://schemas.microsoft.com/office/drawing/2014/main" id="{96AD43F5-B095-F34B-AEC7-54DC0EF17FDE}"/>
              </a:ext>
            </a:extLst>
          </p:cNvPr>
          <p:cNvPicPr>
            <a:picLocks/>
          </p:cNvPicPr>
          <p:nvPr/>
        </p:nvPicPr>
        <p:blipFill>
          <a:blip r:embed="rId7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83" y="3675923"/>
            <a:ext cx="260685" cy="266400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C6766155-9B22-384F-A3B5-2DE2D5B4940C}"/>
              </a:ext>
            </a:extLst>
          </p:cNvPr>
          <p:cNvPicPr>
            <a:picLocks/>
          </p:cNvPicPr>
          <p:nvPr/>
        </p:nvPicPr>
        <p:blipFill>
          <a:blip r:embed="rId7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835" y="4846758"/>
            <a:ext cx="260685" cy="26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24B94CF0-DEF8-E541-A1B9-480BA5A4C152}"/>
                  </a:ext>
                </a:extLst>
              </p:cNvPr>
              <p:cNvSpPr txBox="1"/>
              <p:nvPr/>
            </p:nvSpPr>
            <p:spPr>
              <a:xfrm>
                <a:off x="4211231" y="4839353"/>
                <a:ext cx="36579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Positive evidence: search for a peak in the missing mass distribution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; a few </a:t>
                </a:r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MeV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𝑐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resolution is needed</a:t>
                </a:r>
              </a:p>
            </p:txBody>
          </p:sp>
        </mc:Choice>
        <mc:Fallback xmlns="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24B94CF0-DEF8-E541-A1B9-480BA5A4C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231" y="4839353"/>
                <a:ext cx="3657978" cy="923330"/>
              </a:xfrm>
              <a:prstGeom prst="rect">
                <a:avLst/>
              </a:prstGeom>
              <a:blipFill>
                <a:blip r:embed="rId16"/>
                <a:stretch>
                  <a:fillRect l="-1384" t="-2703" b="-81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19">
            <a:extLst>
              <a:ext uri="{FF2B5EF4-FFF2-40B4-BE49-F238E27FC236}">
                <a16:creationId xmlns:a16="http://schemas.microsoft.com/office/drawing/2014/main" id="{5EB97B17-109A-7C48-AD83-4227824B757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56" r="-29547"/>
          <a:stretch/>
        </p:blipFill>
        <p:spPr>
          <a:xfrm>
            <a:off x="77968" y="5073307"/>
            <a:ext cx="3422469" cy="1620468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sellaDiTesto 67">
                <a:extLst>
                  <a:ext uri="{FF2B5EF4-FFF2-40B4-BE49-F238E27FC236}">
                    <a16:creationId xmlns:a16="http://schemas.microsoft.com/office/drawing/2014/main" id="{163F7B50-7429-BC4C-B15C-6746C4F190EB}"/>
                  </a:ext>
                </a:extLst>
              </p:cNvPr>
              <p:cNvSpPr txBox="1"/>
              <p:nvPr/>
            </p:nvSpPr>
            <p:spPr>
              <a:xfrm>
                <a:off x="8532817" y="4802660"/>
                <a:ext cx="36579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At higher energies, worse missing mass resolution for small masses (e.g. </a:t>
                </a:r>
                <a:r>
                  <a:rPr lang="en-GB" err="1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BaBar</a:t>
                </a:r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GeV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𝑐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8" name="CasellaDiTesto 67">
                <a:extLst>
                  <a:ext uri="{FF2B5EF4-FFF2-40B4-BE49-F238E27FC236}">
                    <a16:creationId xmlns:a16="http://schemas.microsoft.com/office/drawing/2014/main" id="{163F7B50-7429-BC4C-B15C-6746C4F19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817" y="4802660"/>
                <a:ext cx="3657978" cy="923330"/>
              </a:xfrm>
              <a:prstGeom prst="rect">
                <a:avLst/>
              </a:prstGeom>
              <a:blipFill>
                <a:blip r:embed="rId18"/>
                <a:stretch>
                  <a:fillRect l="-1736" t="-2703" b="-81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F1FD0175-534A-C84B-947F-B70901ADF8E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133" y="3985890"/>
            <a:ext cx="306304" cy="267202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5265B96E-7828-E244-B081-8A0B8E06F44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142" y="4829824"/>
            <a:ext cx="306304" cy="2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78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451CE2-D7ED-4B4F-8DD8-11BE8E90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/>
              <a:t>Signal vs. backgrounds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ED0346-A86E-AA43-ACBA-DC51EB94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21</a:t>
            </a:fld>
            <a:endParaRPr lang="it-IT"/>
          </a:p>
        </p:txBody>
      </p:sp>
      <p:cxnSp>
        <p:nvCxnSpPr>
          <p:cNvPr id="5" name="Straight Arrow Connector 35">
            <a:extLst>
              <a:ext uri="{FF2B5EF4-FFF2-40B4-BE49-F238E27FC236}">
                <a16:creationId xmlns:a16="http://schemas.microsoft.com/office/drawing/2014/main" id="{D2D63812-FEF6-0C44-B9E7-6598BB957DD5}"/>
              </a:ext>
            </a:extLst>
          </p:cNvPr>
          <p:cNvCxnSpPr/>
          <p:nvPr/>
        </p:nvCxnSpPr>
        <p:spPr>
          <a:xfrm flipV="1">
            <a:off x="4382348" y="2564382"/>
            <a:ext cx="56359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7">
            <a:extLst>
              <a:ext uri="{FF2B5EF4-FFF2-40B4-BE49-F238E27FC236}">
                <a16:creationId xmlns:a16="http://schemas.microsoft.com/office/drawing/2014/main" id="{814E8FD7-9E99-1F46-97A3-F5BF315A701A}"/>
              </a:ext>
            </a:extLst>
          </p:cNvPr>
          <p:cNvCxnSpPr/>
          <p:nvPr/>
        </p:nvCxnSpPr>
        <p:spPr>
          <a:xfrm>
            <a:off x="4949021" y="2419863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38">
            <a:extLst>
              <a:ext uri="{FF2B5EF4-FFF2-40B4-BE49-F238E27FC236}">
                <a16:creationId xmlns:a16="http://schemas.microsoft.com/office/drawing/2014/main" id="{2031FC10-9B39-7242-9A2A-83D462104473}"/>
              </a:ext>
            </a:extLst>
          </p:cNvPr>
          <p:cNvSpPr/>
          <p:nvPr/>
        </p:nvSpPr>
        <p:spPr>
          <a:xfrm>
            <a:off x="6913551" y="2025558"/>
            <a:ext cx="41157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39">
            <a:extLst>
              <a:ext uri="{FF2B5EF4-FFF2-40B4-BE49-F238E27FC236}">
                <a16:creationId xmlns:a16="http://schemas.microsoft.com/office/drawing/2014/main" id="{0183110F-F18C-D84D-A589-AB95B69630E9}"/>
              </a:ext>
            </a:extLst>
          </p:cNvPr>
          <p:cNvCxnSpPr/>
          <p:nvPr/>
        </p:nvCxnSpPr>
        <p:spPr>
          <a:xfrm>
            <a:off x="4958642" y="2419862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53">
            <a:extLst>
              <a:ext uri="{FF2B5EF4-FFF2-40B4-BE49-F238E27FC236}">
                <a16:creationId xmlns:a16="http://schemas.microsoft.com/office/drawing/2014/main" id="{6BD54C5D-3B7C-1A41-957A-1D0BF4028B6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958642" y="2563191"/>
            <a:ext cx="1954909" cy="300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54">
            <a:extLst>
              <a:ext uri="{FF2B5EF4-FFF2-40B4-BE49-F238E27FC236}">
                <a16:creationId xmlns:a16="http://schemas.microsoft.com/office/drawing/2014/main" id="{FD37A327-A93A-FF49-96FD-37E1CA8D0631}"/>
              </a:ext>
            </a:extLst>
          </p:cNvPr>
          <p:cNvSpPr/>
          <p:nvPr/>
        </p:nvSpPr>
        <p:spPr>
          <a:xfrm>
            <a:off x="6904739" y="2539457"/>
            <a:ext cx="109954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87B3FD81-1252-6042-9A2E-CB78D98F4260}"/>
                  </a:ext>
                </a:extLst>
              </p:cNvPr>
              <p:cNvSpPr/>
              <p:nvPr/>
            </p:nvSpPr>
            <p:spPr>
              <a:xfrm>
                <a:off x="6085486" y="2278125"/>
                <a:ext cx="3656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87B3FD81-1252-6042-9A2E-CB78D98F4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486" y="2278125"/>
                <a:ext cx="365613" cy="369332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35">
            <a:extLst>
              <a:ext uri="{FF2B5EF4-FFF2-40B4-BE49-F238E27FC236}">
                <a16:creationId xmlns:a16="http://schemas.microsoft.com/office/drawing/2014/main" id="{608C03F7-60DA-9C48-80D6-D87275B33A1F}"/>
              </a:ext>
            </a:extLst>
          </p:cNvPr>
          <p:cNvCxnSpPr>
            <a:cxnSpLocks/>
          </p:cNvCxnSpPr>
          <p:nvPr/>
        </p:nvCxnSpPr>
        <p:spPr>
          <a:xfrm flipV="1">
            <a:off x="4958642" y="1871618"/>
            <a:ext cx="2064862" cy="6927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5">
            <a:extLst>
              <a:ext uri="{FF2B5EF4-FFF2-40B4-BE49-F238E27FC236}">
                <a16:creationId xmlns:a16="http://schemas.microsoft.com/office/drawing/2014/main" id="{3539EB2D-B98E-CE43-BC68-982FD452831C}"/>
              </a:ext>
            </a:extLst>
          </p:cNvPr>
          <p:cNvCxnSpPr/>
          <p:nvPr/>
        </p:nvCxnSpPr>
        <p:spPr>
          <a:xfrm flipV="1">
            <a:off x="8369635" y="2559047"/>
            <a:ext cx="56359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7">
            <a:extLst>
              <a:ext uri="{FF2B5EF4-FFF2-40B4-BE49-F238E27FC236}">
                <a16:creationId xmlns:a16="http://schemas.microsoft.com/office/drawing/2014/main" id="{AED31F1A-8B0D-C74C-89A4-367F552E02BD}"/>
              </a:ext>
            </a:extLst>
          </p:cNvPr>
          <p:cNvCxnSpPr/>
          <p:nvPr/>
        </p:nvCxnSpPr>
        <p:spPr>
          <a:xfrm>
            <a:off x="8936308" y="2414528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38">
            <a:extLst>
              <a:ext uri="{FF2B5EF4-FFF2-40B4-BE49-F238E27FC236}">
                <a16:creationId xmlns:a16="http://schemas.microsoft.com/office/drawing/2014/main" id="{0B8830F6-3F16-6E41-9FFB-0E078C332481}"/>
              </a:ext>
            </a:extLst>
          </p:cNvPr>
          <p:cNvSpPr/>
          <p:nvPr/>
        </p:nvSpPr>
        <p:spPr>
          <a:xfrm>
            <a:off x="10900838" y="2020223"/>
            <a:ext cx="41157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39">
            <a:extLst>
              <a:ext uri="{FF2B5EF4-FFF2-40B4-BE49-F238E27FC236}">
                <a16:creationId xmlns:a16="http://schemas.microsoft.com/office/drawing/2014/main" id="{10B6CDEE-6267-F144-A1CE-0AEC781A49BE}"/>
              </a:ext>
            </a:extLst>
          </p:cNvPr>
          <p:cNvCxnSpPr/>
          <p:nvPr/>
        </p:nvCxnSpPr>
        <p:spPr>
          <a:xfrm>
            <a:off x="8945929" y="2414527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53">
            <a:extLst>
              <a:ext uri="{FF2B5EF4-FFF2-40B4-BE49-F238E27FC236}">
                <a16:creationId xmlns:a16="http://schemas.microsoft.com/office/drawing/2014/main" id="{F91E247B-F7F9-3847-8EC6-6127B50C859E}"/>
              </a:ext>
            </a:extLst>
          </p:cNvPr>
          <p:cNvCxnSpPr/>
          <p:nvPr/>
        </p:nvCxnSpPr>
        <p:spPr>
          <a:xfrm flipV="1">
            <a:off x="8945929" y="2164896"/>
            <a:ext cx="1954908" cy="3929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54">
            <a:extLst>
              <a:ext uri="{FF2B5EF4-FFF2-40B4-BE49-F238E27FC236}">
                <a16:creationId xmlns:a16="http://schemas.microsoft.com/office/drawing/2014/main" id="{11DA9095-B521-B04B-964E-170CA4E1CED6}"/>
              </a:ext>
            </a:extLst>
          </p:cNvPr>
          <p:cNvSpPr/>
          <p:nvPr/>
        </p:nvSpPr>
        <p:spPr>
          <a:xfrm>
            <a:off x="10900837" y="2122609"/>
            <a:ext cx="109954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55">
            <a:extLst>
              <a:ext uri="{FF2B5EF4-FFF2-40B4-BE49-F238E27FC236}">
                <a16:creationId xmlns:a16="http://schemas.microsoft.com/office/drawing/2014/main" id="{360DE6CB-19CE-7E4C-9452-25A6F6C163FA}"/>
              </a:ext>
            </a:extLst>
          </p:cNvPr>
          <p:cNvCxnSpPr>
            <a:cxnSpLocks/>
          </p:cNvCxnSpPr>
          <p:nvPr/>
        </p:nvCxnSpPr>
        <p:spPr>
          <a:xfrm>
            <a:off x="8933229" y="2562774"/>
            <a:ext cx="2077562" cy="77077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4FA25B1F-3A94-FB42-BDE7-51137BC8741C}"/>
                  </a:ext>
                </a:extLst>
              </p:cNvPr>
              <p:cNvSpPr/>
              <p:nvPr/>
            </p:nvSpPr>
            <p:spPr>
              <a:xfrm>
                <a:off x="9612259" y="1954055"/>
                <a:ext cx="3656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4FA25B1F-3A94-FB42-BDE7-51137BC874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259" y="1954055"/>
                <a:ext cx="36561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0584599D-479F-E84A-9847-9E111452795F}"/>
                  </a:ext>
                </a:extLst>
              </p:cNvPr>
              <p:cNvSpPr/>
              <p:nvPr/>
            </p:nvSpPr>
            <p:spPr>
              <a:xfrm>
                <a:off x="8978223" y="2731857"/>
                <a:ext cx="3656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0584599D-479F-E84A-9847-9E1114527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223" y="2731857"/>
                <a:ext cx="36561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55">
            <a:extLst>
              <a:ext uri="{FF2B5EF4-FFF2-40B4-BE49-F238E27FC236}">
                <a16:creationId xmlns:a16="http://schemas.microsoft.com/office/drawing/2014/main" id="{46787742-651B-464E-87BF-E6932FF62AAF}"/>
              </a:ext>
            </a:extLst>
          </p:cNvPr>
          <p:cNvCxnSpPr>
            <a:cxnSpLocks/>
          </p:cNvCxnSpPr>
          <p:nvPr/>
        </p:nvCxnSpPr>
        <p:spPr>
          <a:xfrm>
            <a:off x="8945929" y="2564382"/>
            <a:ext cx="1809789" cy="97277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66">
                <a:extLst>
                  <a:ext uri="{FF2B5EF4-FFF2-40B4-BE49-F238E27FC236}">
                    <a16:creationId xmlns:a16="http://schemas.microsoft.com/office/drawing/2014/main" id="{E8C7131E-67C1-0F40-B924-BB8159DA4C85}"/>
                  </a:ext>
                </a:extLst>
              </p:cNvPr>
              <p:cNvSpPr/>
              <p:nvPr/>
            </p:nvSpPr>
            <p:spPr>
              <a:xfrm>
                <a:off x="127897" y="1352911"/>
                <a:ext cx="276229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Signal: invisible decay of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𝐴</m:t>
                    </m:r>
                    <m:r>
                      <a:rPr lang="en-GB" sz="20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’</m:t>
                    </m:r>
                  </m:oMath>
                </a14:m>
                <a:endParaRPr lang="en-GB" sz="2000">
                  <a:solidFill>
                    <a:schemeClr val="accent5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66">
                <a:extLst>
                  <a:ext uri="{FF2B5EF4-FFF2-40B4-BE49-F238E27FC236}">
                    <a16:creationId xmlns:a16="http://schemas.microsoft.com/office/drawing/2014/main" id="{E8C7131E-67C1-0F40-B924-BB8159DA4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97" y="1352911"/>
                <a:ext cx="2762295" cy="400110"/>
              </a:xfrm>
              <a:prstGeom prst="rect">
                <a:avLst/>
              </a:prstGeom>
              <a:blipFill>
                <a:blip r:embed="rId4"/>
                <a:stretch>
                  <a:fillRect l="-2283" t="-9375" b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35">
            <a:extLst>
              <a:ext uri="{FF2B5EF4-FFF2-40B4-BE49-F238E27FC236}">
                <a16:creationId xmlns:a16="http://schemas.microsoft.com/office/drawing/2014/main" id="{CEC0055B-9BF9-F942-98E9-A2A75DC7F9A0}"/>
              </a:ext>
            </a:extLst>
          </p:cNvPr>
          <p:cNvCxnSpPr/>
          <p:nvPr/>
        </p:nvCxnSpPr>
        <p:spPr>
          <a:xfrm flipV="1">
            <a:off x="371885" y="2563818"/>
            <a:ext cx="56359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7">
            <a:extLst>
              <a:ext uri="{FF2B5EF4-FFF2-40B4-BE49-F238E27FC236}">
                <a16:creationId xmlns:a16="http://schemas.microsoft.com/office/drawing/2014/main" id="{A5DFE0C0-C0B6-3B4D-8304-E18129BE5C42}"/>
              </a:ext>
            </a:extLst>
          </p:cNvPr>
          <p:cNvCxnSpPr/>
          <p:nvPr/>
        </p:nvCxnSpPr>
        <p:spPr>
          <a:xfrm>
            <a:off x="938558" y="2419299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38">
            <a:extLst>
              <a:ext uri="{FF2B5EF4-FFF2-40B4-BE49-F238E27FC236}">
                <a16:creationId xmlns:a16="http://schemas.microsoft.com/office/drawing/2014/main" id="{01154284-C87B-7E45-8B8C-BEDDF117B869}"/>
              </a:ext>
            </a:extLst>
          </p:cNvPr>
          <p:cNvSpPr/>
          <p:nvPr/>
        </p:nvSpPr>
        <p:spPr>
          <a:xfrm>
            <a:off x="2903088" y="2024994"/>
            <a:ext cx="41157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39">
            <a:extLst>
              <a:ext uri="{FF2B5EF4-FFF2-40B4-BE49-F238E27FC236}">
                <a16:creationId xmlns:a16="http://schemas.microsoft.com/office/drawing/2014/main" id="{24693387-262A-9C4F-9081-3F01153F30D2}"/>
              </a:ext>
            </a:extLst>
          </p:cNvPr>
          <p:cNvCxnSpPr/>
          <p:nvPr/>
        </p:nvCxnSpPr>
        <p:spPr>
          <a:xfrm>
            <a:off x="948179" y="2419298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3">
            <a:extLst>
              <a:ext uri="{FF2B5EF4-FFF2-40B4-BE49-F238E27FC236}">
                <a16:creationId xmlns:a16="http://schemas.microsoft.com/office/drawing/2014/main" id="{81B7CE59-B5D7-7D46-BF41-E5ED200A1C4B}"/>
              </a:ext>
            </a:extLst>
          </p:cNvPr>
          <p:cNvCxnSpPr/>
          <p:nvPr/>
        </p:nvCxnSpPr>
        <p:spPr>
          <a:xfrm flipV="1">
            <a:off x="948179" y="2169667"/>
            <a:ext cx="1954908" cy="3929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54">
            <a:extLst>
              <a:ext uri="{FF2B5EF4-FFF2-40B4-BE49-F238E27FC236}">
                <a16:creationId xmlns:a16="http://schemas.microsoft.com/office/drawing/2014/main" id="{944FBE76-FE03-CE43-8C54-5DACD6F5A72A}"/>
              </a:ext>
            </a:extLst>
          </p:cNvPr>
          <p:cNvSpPr/>
          <p:nvPr/>
        </p:nvSpPr>
        <p:spPr>
          <a:xfrm>
            <a:off x="2903087" y="2127380"/>
            <a:ext cx="109954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55">
            <a:extLst>
              <a:ext uri="{FF2B5EF4-FFF2-40B4-BE49-F238E27FC236}">
                <a16:creationId xmlns:a16="http://schemas.microsoft.com/office/drawing/2014/main" id="{56537140-7A2A-2B4C-BEC6-5CB95D3D44B9}"/>
              </a:ext>
            </a:extLst>
          </p:cNvPr>
          <p:cNvCxnSpPr/>
          <p:nvPr/>
        </p:nvCxnSpPr>
        <p:spPr>
          <a:xfrm>
            <a:off x="935479" y="2567545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56">
            <a:extLst>
              <a:ext uri="{FF2B5EF4-FFF2-40B4-BE49-F238E27FC236}">
                <a16:creationId xmlns:a16="http://schemas.microsoft.com/office/drawing/2014/main" id="{473EA761-524D-494E-B343-8DAF8F42A33D}"/>
              </a:ext>
            </a:extLst>
          </p:cNvPr>
          <p:cNvCxnSpPr/>
          <p:nvPr/>
        </p:nvCxnSpPr>
        <p:spPr>
          <a:xfrm flipV="1">
            <a:off x="1710658" y="2865685"/>
            <a:ext cx="771509" cy="1783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57">
            <a:extLst>
              <a:ext uri="{FF2B5EF4-FFF2-40B4-BE49-F238E27FC236}">
                <a16:creationId xmlns:a16="http://schemas.microsoft.com/office/drawing/2014/main" id="{66C77299-8E3D-A94B-92C4-143C39AD9893}"/>
              </a:ext>
            </a:extLst>
          </p:cNvPr>
          <p:cNvCxnSpPr/>
          <p:nvPr/>
        </p:nvCxnSpPr>
        <p:spPr>
          <a:xfrm>
            <a:off x="1710657" y="2883517"/>
            <a:ext cx="742460" cy="2453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0966DA40-1B67-A647-B887-8581A27B2817}"/>
                  </a:ext>
                </a:extLst>
              </p:cNvPr>
              <p:cNvSpPr/>
              <p:nvPr/>
            </p:nvSpPr>
            <p:spPr>
              <a:xfrm>
                <a:off x="1614509" y="1958826"/>
                <a:ext cx="3656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0966DA40-1B67-A647-B887-8581A27B28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09" y="1958826"/>
                <a:ext cx="36561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85DB6556-F199-E146-B4F9-DF04F7EB5E88}"/>
                  </a:ext>
                </a:extLst>
              </p:cNvPr>
              <p:cNvSpPr/>
              <p:nvPr/>
            </p:nvSpPr>
            <p:spPr>
              <a:xfrm>
                <a:off x="980473" y="2736628"/>
                <a:ext cx="4427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85DB6556-F199-E146-B4F9-DF04F7EB5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73" y="2736628"/>
                <a:ext cx="44275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B92625FC-8BE6-A148-A04E-D90EAEEEE24F}"/>
                  </a:ext>
                </a:extLst>
              </p:cNvPr>
              <p:cNvSpPr/>
              <p:nvPr/>
            </p:nvSpPr>
            <p:spPr>
              <a:xfrm>
                <a:off x="1957804" y="2467562"/>
                <a:ext cx="3744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B92625FC-8BE6-A148-A04E-D90EAEEEE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804" y="2467562"/>
                <a:ext cx="374461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9260B6AB-6FF4-2C48-8610-E4A68E07A15C}"/>
                  </a:ext>
                </a:extLst>
              </p:cNvPr>
              <p:cNvSpPr/>
              <p:nvPr/>
            </p:nvSpPr>
            <p:spPr>
              <a:xfrm>
                <a:off x="1915480" y="2975432"/>
                <a:ext cx="3744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</m:ac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9260B6AB-6FF4-2C48-8610-E4A68E07A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480" y="2975432"/>
                <a:ext cx="374461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66">
                <a:extLst>
                  <a:ext uri="{FF2B5EF4-FFF2-40B4-BE49-F238E27FC236}">
                    <a16:creationId xmlns:a16="http://schemas.microsoft.com/office/drawing/2014/main" id="{A5EDA63D-319B-4042-9643-2451A3BF87C5}"/>
                  </a:ext>
                </a:extLst>
              </p:cNvPr>
              <p:cNvSpPr/>
              <p:nvPr/>
            </p:nvSpPr>
            <p:spPr>
              <a:xfrm>
                <a:off x="4195747" y="1352911"/>
                <a:ext cx="3811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Background: Bremsstrahlung + lost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2000">
                  <a:solidFill>
                    <a:schemeClr val="accent5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Rectangle 66">
                <a:extLst>
                  <a:ext uri="{FF2B5EF4-FFF2-40B4-BE49-F238E27FC236}">
                    <a16:creationId xmlns:a16="http://schemas.microsoft.com/office/drawing/2014/main" id="{A5EDA63D-319B-4042-9643-2451A3BF87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747" y="1352911"/>
                <a:ext cx="3811043" cy="400110"/>
              </a:xfrm>
              <a:prstGeom prst="rect">
                <a:avLst/>
              </a:prstGeom>
              <a:blipFill>
                <a:blip r:embed="rId8"/>
                <a:stretch>
                  <a:fillRect l="-1329" t="-9375" b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66">
            <a:extLst>
              <a:ext uri="{FF2B5EF4-FFF2-40B4-BE49-F238E27FC236}">
                <a16:creationId xmlns:a16="http://schemas.microsoft.com/office/drawing/2014/main" id="{BDDA1E56-5E1C-B541-A6C5-61E6FF5034C7}"/>
              </a:ext>
            </a:extLst>
          </p:cNvPr>
          <p:cNvSpPr/>
          <p:nvPr/>
        </p:nvSpPr>
        <p:spPr>
          <a:xfrm>
            <a:off x="8263147" y="1352911"/>
            <a:ext cx="3865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accent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Background: 2 or 3 photons, 1 detected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A8BBE96-47F0-784C-91AB-26DA0C144EE3}"/>
              </a:ext>
            </a:extLst>
          </p:cNvPr>
          <p:cNvSpPr txBox="1"/>
          <p:nvPr/>
        </p:nvSpPr>
        <p:spPr>
          <a:xfrm>
            <a:off x="4382348" y="3478876"/>
            <a:ext cx="2951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Bremsstrahlung</a:t>
            </a: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 background: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Detect the irradiating positron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Cut on the photon energy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8B57FFD-348E-5B4F-8DDE-EBF1CB66A655}"/>
              </a:ext>
            </a:extLst>
          </p:cNvPr>
          <p:cNvSpPr txBox="1"/>
          <p:nvPr/>
        </p:nvSpPr>
        <p:spPr>
          <a:xfrm>
            <a:off x="8369635" y="3478876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2+ photons </a:t>
            </a: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 background: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b="1" err="1">
                <a:latin typeface="Arial Narrow" panose="020B0604020202020204" pitchFamily="34" charset="0"/>
                <a:cs typeface="Arial Narrow" panose="020B0604020202020204" pitchFamily="34" charset="0"/>
              </a:rPr>
              <a:t>Ermeticity</a:t>
            </a:r>
            <a:endParaRPr lang="en-GB" b="1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Granularity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Energy resolution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8541784-A811-DB41-A01A-CF39B893CD92}"/>
              </a:ext>
            </a:extLst>
          </p:cNvPr>
          <p:cNvSpPr txBox="1"/>
          <p:nvPr/>
        </p:nvSpPr>
        <p:spPr>
          <a:xfrm>
            <a:off x="4271948" y="4752798"/>
            <a:ext cx="3083932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For cleaning away positron beam (not interacting with the target):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b="1">
                <a:latin typeface="Arial Narrow" panose="020B0604020202020204" pitchFamily="34" charset="0"/>
                <a:cs typeface="Arial Narrow" panose="020B0604020202020204" pitchFamily="34" charset="0"/>
              </a:rPr>
              <a:t>Central hole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Sweeping magnetic field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0C93A22-2EE5-7549-A641-926FB1C76FB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466" y="-1339"/>
            <a:ext cx="3666931" cy="12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99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6F4724-E783-5147-92EE-45DE74F9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PADME: fighting the background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062FCE-0D19-4E41-92B4-68FA13E0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22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D7763A-2498-A047-BEC7-DD91154E26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" y="1210767"/>
            <a:ext cx="3296653" cy="21290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CBBAFE5-C286-2D4D-BFEF-C70A5D9C2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833" y="2026558"/>
            <a:ext cx="355645" cy="6712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A82805C-7F13-1A44-A3DE-474E9B426F1A}"/>
              </a:ext>
            </a:extLst>
          </p:cNvPr>
          <p:cNvSpPr txBox="1"/>
          <p:nvPr/>
        </p:nvSpPr>
        <p:spPr>
          <a:xfrm>
            <a:off x="1402741" y="2083404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chemeClr val="accent6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Regione fiduciale</a:t>
            </a:r>
          </a:p>
          <a:p>
            <a:r>
              <a:rPr lang="it-IT" sz="1400">
                <a:solidFill>
                  <a:schemeClr val="accent6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Calorimetro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3C910A0-8600-0B4C-8C19-358A4F2D60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71" y="3467227"/>
            <a:ext cx="3111461" cy="2236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6FA70CB-05DA-D24B-B614-3A426B847398}"/>
                  </a:ext>
                </a:extLst>
              </p:cNvPr>
              <p:cNvSpPr txBox="1"/>
              <p:nvPr/>
            </p:nvSpPr>
            <p:spPr>
              <a:xfrm>
                <a:off x="3568798" y="1354433"/>
                <a:ext cx="195305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events: given one photon in the fiducial region, the second is always in the acceptance</a:t>
                </a:r>
                <a:endParaRPr lang="en-GB">
                  <a:solidFill>
                    <a:schemeClr val="accent5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6FA70CB-05DA-D24B-B614-3A426B847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798" y="1354433"/>
                <a:ext cx="1953056" cy="1477328"/>
              </a:xfrm>
              <a:prstGeom prst="rect">
                <a:avLst/>
              </a:prstGeom>
              <a:blipFill>
                <a:blip r:embed="rId5"/>
                <a:stretch>
                  <a:fillRect l="-2581" t="-1709" r="-3226" b="-51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2CF856-9B09-1E44-805F-0C7FCBF03B63}"/>
              </a:ext>
            </a:extLst>
          </p:cNvPr>
          <p:cNvSpPr txBox="1"/>
          <p:nvPr/>
        </p:nvSpPr>
        <p:spPr>
          <a:xfrm>
            <a:off x="3568798" y="3483683"/>
            <a:ext cx="1953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Residual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background </a:t>
            </a:r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dominated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by </a:t>
            </a:r>
            <a:r>
              <a:rPr lang="it-IT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Bremsstrahlung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with the </a:t>
            </a:r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positron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escaping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detection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in the </a:t>
            </a:r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scintillating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bars</a:t>
            </a:r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 veto</a:t>
            </a:r>
            <a:endParaRPr lang="it-IT">
              <a:solidFill>
                <a:schemeClr val="accent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2D8A8C2-28EA-1346-95E2-D622685F16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212" y="1267347"/>
            <a:ext cx="3180048" cy="2015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6D2BDE3-F7ED-1E46-96C2-FB06C2BA815D}"/>
                  </a:ext>
                </a:extLst>
              </p:cNvPr>
              <p:cNvSpPr txBox="1"/>
              <p:nvPr/>
            </p:nvSpPr>
            <p:spPr>
              <a:xfrm>
                <a:off x="9751884" y="1354433"/>
                <a:ext cx="195305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>
                    <a:latin typeface="Arial Narrow" panose="020B0604020202020204" pitchFamily="34" charset="0"/>
                    <a:cs typeface="Arial Narrow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  <m:r>
                      <a:rPr lang="it-IT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(</m:t>
                    </m:r>
                    <m:r>
                      <a:rPr lang="it-IT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  <m:r>
                      <a:rPr lang="it-IT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)</m:t>
                    </m:r>
                  </m:oMath>
                </a14:m>
                <a:r>
                  <a:rPr lang="it-IT">
                    <a:latin typeface="Arial Narrow" panose="020B0604020202020204" pitchFamily="34" charset="0"/>
                    <a:cs typeface="Arial Narrow" panose="020B0604020202020204" pitchFamily="34" charset="0"/>
                  </a:rPr>
                  <a:t> events: 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given one photon in the fiducial region, the </a:t>
                </a:r>
                <a:r>
                  <a:rPr lang="it-IT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small angle </a:t>
                </a:r>
                <a:r>
                  <a:rPr lang="it-IT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region</a:t>
                </a:r>
                <a:r>
                  <a:rPr lang="it-IT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is crucial</a:t>
                </a:r>
                <a:endParaRPr lang="it-IT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6D2BDE3-F7ED-1E46-96C2-FB06C2BA8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884" y="1354433"/>
                <a:ext cx="1953056" cy="1477328"/>
              </a:xfrm>
              <a:prstGeom prst="rect">
                <a:avLst/>
              </a:prstGeom>
              <a:blipFill>
                <a:blip r:embed="rId7"/>
                <a:stretch>
                  <a:fillRect l="-3247" t="-1709" b="-51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A790C1AF-42A1-0C46-BAB4-785118BA44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017" y="3425921"/>
            <a:ext cx="3190173" cy="21544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0A9945-94F0-3C48-97A5-8203191419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1" b="99320" l="5485" r="99745">
                        <a14:foregroundMark x1="13700" y1="63265" x2="30485" y2="12472"/>
                        <a14:foregroundMark x1="13291" y1="64504" x2="13700" y2="63265"/>
                        <a14:foregroundMark x1="30485" y1="12472" x2="59949" y2="227"/>
                        <a14:foregroundMark x1="59949" y1="227" x2="85332" y2="27609"/>
                        <a14:foregroundMark x1="92181" y1="54472" x2="96811" y2="74603"/>
                        <a14:foregroundMark x1="89353" y1="42175" x2="90666" y2="47884"/>
                        <a14:foregroundMark x1="88159" y1="36986" x2="88511" y2="38516"/>
                        <a14:foregroundMark x1="96811" y1="74603" x2="52423" y2="99773"/>
                        <a14:foregroundMark x1="52423" y1="99773" x2="5612" y2="99773"/>
                        <a14:foregroundMark x1="14158" y1="87528" x2="25510" y2="39683"/>
                        <a14:foregroundMark x1="25510" y1="39683" x2="43112" y2="2268"/>
                        <a14:foregroundMark x1="43112" y1="2268" x2="72959" y2="907"/>
                        <a14:foregroundMark x1="72959" y1="907" x2="98087" y2="86168"/>
                        <a14:foregroundMark x1="98087" y1="86168" x2="99745" y2="87528"/>
                        <a14:foregroundMark x1="29719" y1="20862" x2="55867" y2="2268"/>
                        <a14:foregroundMark x1="55867" y1="2268" x2="76786" y2="5442"/>
                        <a14:foregroundMark x1="24235" y1="26531" x2="30995" y2="1361"/>
                        <a14:foregroundMark x1="88383" y1="36828" x2="88883" y2="38141"/>
                        <a14:foregroundMark x1="75383" y1="2721" x2="84967" y2="27867"/>
                        <a14:foregroundMark x1="92268" y1="54411" x2="95408" y2="84354"/>
                        <a14:foregroundMark x1="75510" y1="2268" x2="86352" y2="36281"/>
                        <a14:foregroundMark x1="90092" y1="36541" x2="90205" y2="36805"/>
                        <a14:foregroundMark x1="82466" y1="18773" x2="86043" y2="27108"/>
                        <a14:foregroundMark x1="75383" y1="2268" x2="81512" y2="16549"/>
                        <a14:foregroundMark x1="93742" y1="53382" x2="97449" y2="82313"/>
                        <a14:foregroundMark x1="82596" y1="18711" x2="86086" y2="27078"/>
                        <a14:foregroundMark x1="76020" y1="2948" x2="80229" y2="13037"/>
                        <a14:foregroundMark x1="81945" y1="19019" x2="84566" y2="26077"/>
                        <a14:foregroundMark x1="75893" y1="2721" x2="80882" y2="16156"/>
                        <a14:foregroundMark x1="76786" y1="3628" x2="81492" y2="11995"/>
                        <a14:foregroundMark x1="79592" y1="8844" x2="77296" y2="4762"/>
                        <a14:foregroundMark x1="78699" y1="10884" x2="76403" y2="2948"/>
                        <a14:backgroundMark x1="9566" y1="74603" x2="2041" y2="93197"/>
                        <a14:backgroundMark x1="10587" y1="67347" x2="10204" y2="73923"/>
                        <a14:backgroundMark x1="9184" y1="72562" x2="9184" y2="76644"/>
                        <a14:backgroundMark x1="90051" y1="36961" x2="93878" y2="47619"/>
                        <a14:backgroundMark x1="82015" y1="11565" x2="83418" y2="16553"/>
                        <a14:backgroundMark x1="83418" y1="15646" x2="83801" y2="18141"/>
                        <a14:backgroundMark x1="91837" y1="40363" x2="89541" y2="31293"/>
                        <a14:backgroundMark x1="91454" y1="37415" x2="90689" y2="31973"/>
                        <a14:backgroundMark x1="90179" y1="38549" x2="88265" y2="24943"/>
                        <a14:backgroundMark x1="86862" y1="26531" x2="89158" y2="36281"/>
                        <a14:backgroundMark x1="92347" y1="46712" x2="93878" y2="53288"/>
                        <a14:backgroundMark x1="11990" y1="65986" x2="12755" y2="62132"/>
                        <a14:backgroundMark x1="12245" y1="66667" x2="11352" y2="67574"/>
                        <a14:backgroundMark x1="12755" y1="64172" x2="12245" y2="66667"/>
                        <a14:backgroundMark x1="11352" y1="68254" x2="12372" y2="64172"/>
                        <a14:backgroundMark x1="2806" y1="95238" x2="1020" y2="98866"/>
                        <a14:backgroundMark x1="3571" y1="94104" x2="1913" y2="98866"/>
                        <a14:backgroundMark x1="12372" y1="64853" x2="11862" y2="67800"/>
                        <a14:backgroundMark x1="12755" y1="65079" x2="12755" y2="65986"/>
                        <a14:backgroundMark x1="12372" y1="64172" x2="12500" y2="63492"/>
                        <a14:backgroundMark x1="12500" y1="63265" x2="12500" y2="63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884" y="-5649"/>
            <a:ext cx="2110198" cy="118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99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spect="1"/>
          </p:cNvSpPr>
          <p:nvPr/>
        </p:nvSpPr>
        <p:spPr>
          <a:xfrm>
            <a:off x="1886189" y="1826879"/>
            <a:ext cx="1916351" cy="1907999"/>
          </a:xfrm>
          <a:prstGeom prst="ellipse">
            <a:avLst/>
          </a:prstGeom>
          <a:solidFill>
            <a:srgbClr val="F6843E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99441" y="3542407"/>
            <a:ext cx="1374370" cy="230832"/>
          </a:xfrm>
          <a:prstGeom prst="rect">
            <a:avLst/>
          </a:prstGeom>
          <a:solidFill>
            <a:srgbClr val="FFFFFF">
              <a:alpha val="4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900">
                <a:solidFill>
                  <a:srgbClr val="2E222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Lost: </a:t>
            </a:r>
            <a:r>
              <a:rPr lang="en-GB" sz="900" err="1">
                <a:solidFill>
                  <a:srgbClr val="2E2224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θ</a:t>
            </a:r>
            <a:r>
              <a:rPr lang="en-GB" sz="900">
                <a:solidFill>
                  <a:srgbClr val="2E2224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 &gt;</a:t>
            </a:r>
            <a:r>
              <a:rPr lang="en-GB" sz="900">
                <a:solidFill>
                  <a:srgbClr val="2E222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100 </a:t>
            </a:r>
            <a:r>
              <a:rPr lang="en-GB" sz="900" err="1">
                <a:solidFill>
                  <a:srgbClr val="2E222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mrad</a:t>
            </a:r>
            <a:endParaRPr lang="en-GB" sz="900">
              <a:solidFill>
                <a:srgbClr val="2E2224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594677" y="1535530"/>
            <a:ext cx="2486225" cy="2494631"/>
          </a:xfrm>
          <a:prstGeom prst="donut">
            <a:avLst>
              <a:gd name="adj" fmla="val 12068"/>
            </a:avLst>
          </a:prstGeom>
          <a:solidFill>
            <a:srgbClr val="FF0000">
              <a:alpha val="53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9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93086" y="2529614"/>
            <a:ext cx="491769" cy="491769"/>
          </a:xfrm>
          <a:prstGeom prst="ellipse">
            <a:avLst/>
          </a:prstGeom>
          <a:solidFill>
            <a:srgbClr val="660066">
              <a:alpha val="53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9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2094140" y="2030752"/>
            <a:ext cx="1485505" cy="1483842"/>
          </a:xfrm>
          <a:prstGeom prst="donut">
            <a:avLst>
              <a:gd name="adj" fmla="val 24962"/>
            </a:avLst>
          </a:prstGeom>
          <a:noFill/>
          <a:ln w="9525" cap="flat" cmpd="sng" algn="ctr">
            <a:solidFill>
              <a:srgbClr val="008000"/>
            </a:solidFill>
            <a:prstDash val="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9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7875" y="1946996"/>
            <a:ext cx="1669378" cy="507831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rgbClr val="129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Recoil </a:t>
            </a:r>
            <a:r>
              <a:rPr lang="en-GB" sz="900" err="1">
                <a:solidFill>
                  <a:srgbClr val="129002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γ</a:t>
            </a:r>
            <a:r>
              <a:rPr lang="en-GB" sz="900">
                <a:solidFill>
                  <a:srgbClr val="129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definition:</a:t>
            </a:r>
          </a:p>
          <a:p>
            <a:r>
              <a:rPr lang="en-GB" sz="900">
                <a:solidFill>
                  <a:srgbClr val="129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10 MeV &lt; E &lt; 400 MeV</a:t>
            </a:r>
          </a:p>
          <a:p>
            <a:r>
              <a:rPr lang="en-GB" sz="900">
                <a:solidFill>
                  <a:srgbClr val="129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30 </a:t>
            </a:r>
            <a:r>
              <a:rPr lang="en-GB" sz="900" err="1">
                <a:solidFill>
                  <a:srgbClr val="129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mrad</a:t>
            </a:r>
            <a:r>
              <a:rPr lang="en-GB" sz="900">
                <a:solidFill>
                  <a:srgbClr val="129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&lt; </a:t>
            </a:r>
            <a:r>
              <a:rPr lang="en-GB" sz="900" err="1">
                <a:solidFill>
                  <a:srgbClr val="129002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θ</a:t>
            </a:r>
            <a:r>
              <a:rPr lang="en-GB" sz="900">
                <a:solidFill>
                  <a:srgbClr val="129002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 </a:t>
            </a:r>
            <a:r>
              <a:rPr lang="en-GB" sz="900">
                <a:solidFill>
                  <a:srgbClr val="129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&lt; 65 </a:t>
            </a:r>
            <a:r>
              <a:rPr lang="en-GB" sz="900" err="1">
                <a:solidFill>
                  <a:srgbClr val="129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mrad</a:t>
            </a:r>
            <a:endParaRPr lang="en-GB" sz="900">
              <a:solidFill>
                <a:srgbClr val="12900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2003" y="2627631"/>
            <a:ext cx="1588282" cy="230832"/>
          </a:xfrm>
          <a:prstGeom prst="rect">
            <a:avLst/>
          </a:prstGeom>
          <a:solidFill>
            <a:srgbClr val="FFFFFF">
              <a:alpha val="6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rgbClr val="6600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Region 1: </a:t>
            </a:r>
            <a:r>
              <a:rPr lang="en-GB" sz="900" err="1">
                <a:solidFill>
                  <a:srgbClr val="660066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θ</a:t>
            </a:r>
            <a:r>
              <a:rPr lang="en-GB" sz="900">
                <a:solidFill>
                  <a:srgbClr val="660066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 </a:t>
            </a:r>
            <a:r>
              <a:rPr lang="en-GB" sz="900">
                <a:solidFill>
                  <a:srgbClr val="6600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&lt; 20 </a:t>
            </a:r>
            <a:r>
              <a:rPr lang="en-GB" sz="900" err="1">
                <a:solidFill>
                  <a:srgbClr val="6600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mrad</a:t>
            </a:r>
            <a:endParaRPr lang="en-GB" sz="900">
              <a:solidFill>
                <a:srgbClr val="660066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55536" y="3232658"/>
            <a:ext cx="1949373" cy="230832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9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Region 3: </a:t>
            </a:r>
            <a:r>
              <a:rPr lang="en-GB" sz="900">
                <a:solidFill>
                  <a:srgbClr val="FF0000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75 &lt; </a:t>
            </a:r>
            <a:r>
              <a:rPr lang="en-GB" sz="900" err="1">
                <a:solidFill>
                  <a:srgbClr val="FF0000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θ</a:t>
            </a:r>
            <a:r>
              <a:rPr lang="en-GB" sz="900">
                <a:solidFill>
                  <a:srgbClr val="FF0000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 </a:t>
            </a:r>
            <a:r>
              <a:rPr lang="en-GB" sz="9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&lt; 100 </a:t>
            </a:r>
            <a:r>
              <a:rPr lang="en-GB" sz="90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mrad</a:t>
            </a:r>
            <a:endParaRPr lang="en-GB" sz="90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55130" y="3181131"/>
            <a:ext cx="724515" cy="142483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451031" y="2336801"/>
            <a:ext cx="404100" cy="2292181"/>
          </a:xfrm>
          <a:prstGeom prst="straightConnector1">
            <a:avLst/>
          </a:prstGeom>
          <a:ln>
            <a:solidFill>
              <a:srgbClr val="129002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719188" y="4485409"/>
            <a:ext cx="236762" cy="22880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67000"/>
                  <a:satMod val="150000"/>
                  <a:alpha val="21000"/>
                </a:schemeClr>
              </a:gs>
              <a:gs pos="30000">
                <a:schemeClr val="accent1">
                  <a:shade val="94000"/>
                  <a:satMod val="130000"/>
                  <a:alpha val="21000"/>
                </a:schemeClr>
              </a:gs>
              <a:gs pos="45000">
                <a:schemeClr val="accent1">
                  <a:shade val="100000"/>
                  <a:satMod val="120000"/>
                  <a:alpha val="21000"/>
                </a:schemeClr>
              </a:gs>
              <a:gs pos="55000">
                <a:schemeClr val="accent1">
                  <a:shade val="100000"/>
                  <a:satMod val="118000"/>
                  <a:alpha val="21000"/>
                </a:schemeClr>
              </a:gs>
              <a:gs pos="73000">
                <a:schemeClr val="accent1">
                  <a:shade val="94000"/>
                  <a:satMod val="130000"/>
                  <a:alpha val="21000"/>
                </a:schemeClr>
              </a:gs>
              <a:gs pos="100000">
                <a:schemeClr val="accent1">
                  <a:shade val="67000"/>
                  <a:satMod val="150000"/>
                  <a:alpha val="21000"/>
                </a:schemeClr>
              </a:gs>
            </a:gsLst>
            <a:lin ang="95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855129" y="4605968"/>
            <a:ext cx="0" cy="354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58205" y="1214263"/>
            <a:ext cx="6466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B9FD6"/>
              </a:buClr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The probability of </a:t>
            </a:r>
            <a:r>
              <a:rPr lang="en-GB" b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losing 1 or 2 photons</a:t>
            </a:r>
            <a:r>
              <a:rPr lang="en-GB" b="1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(given the first cluster) critically depends on the </a:t>
            </a:r>
            <a:r>
              <a:rPr lang="en-GB">
                <a:solidFill>
                  <a:srgbClr val="129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cluster definition</a:t>
            </a:r>
            <a:r>
              <a:rPr lang="en-GB">
                <a:solidFill>
                  <a:srgbClr val="3C4C6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and calorimeter </a:t>
            </a:r>
            <a:r>
              <a:rPr lang="en-GB" b="1">
                <a:latin typeface="Arial Narrow" panose="020B0604020202020204" pitchFamily="34" charset="0"/>
                <a:cs typeface="Arial Narrow" panose="020B0604020202020204" pitchFamily="34" charset="0"/>
              </a:rPr>
              <a:t>angular acceptance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66540" y="2926842"/>
            <a:ext cx="1900784" cy="2308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900">
                <a:solidFill>
                  <a:srgbClr val="F6843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Region 2: </a:t>
            </a:r>
            <a:r>
              <a:rPr lang="en-GB" sz="900">
                <a:solidFill>
                  <a:srgbClr val="F6843E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20 &lt; </a:t>
            </a:r>
            <a:r>
              <a:rPr lang="en-GB" sz="900" err="1">
                <a:solidFill>
                  <a:srgbClr val="F6843E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θ</a:t>
            </a:r>
            <a:r>
              <a:rPr lang="en-GB" sz="900">
                <a:solidFill>
                  <a:srgbClr val="F6843E"/>
                </a:solidFill>
                <a:latin typeface="Arial Narrow" panose="020B0604020202020204" pitchFamily="34" charset="0"/>
                <a:ea typeface="Lucida Grande"/>
                <a:cs typeface="Arial Narrow" panose="020B0604020202020204" pitchFamily="34" charset="0"/>
              </a:rPr>
              <a:t> </a:t>
            </a:r>
            <a:r>
              <a:rPr lang="en-GB" sz="900">
                <a:solidFill>
                  <a:srgbClr val="F6843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&lt; 75 </a:t>
            </a:r>
            <a:r>
              <a:rPr lang="en-GB" sz="900" err="1">
                <a:solidFill>
                  <a:srgbClr val="F6843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mrad</a:t>
            </a:r>
            <a:endParaRPr lang="en-GB" sz="900">
              <a:solidFill>
                <a:srgbClr val="F6843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9" name="Picture 28" descr="Screenshot 2016-01-14 12.36.16.png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075" y="2277217"/>
            <a:ext cx="2485524" cy="195308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09226" y="2229392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 Narrow" panose="020B0604020202020204" pitchFamily="34" charset="0"/>
                <a:cs typeface="Arial Narrow" panose="020B0604020202020204" pitchFamily="34" charset="0"/>
              </a:rPr>
              <a:t>1+2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69253" y="2229392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 Narrow" panose="020B0604020202020204" pitchFamily="34" charset="0"/>
                <a:cs typeface="Arial Narrow" panose="020B0604020202020204" pitchFamily="34" charset="0"/>
              </a:rPr>
              <a:t>2+3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18565" y="3208612"/>
            <a:ext cx="4523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 Narrow" panose="020B0604020202020204" pitchFamily="34" charset="0"/>
                <a:cs typeface="Arial Narrow" panose="020B0604020202020204" pitchFamily="34" charset="0"/>
              </a:rPr>
              <a:t>1+2+3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93" y="3209612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 Narrow" panose="020B0604020202020204" pitchFamily="34" charset="0"/>
                <a:cs typeface="Arial Narrow" panose="020B0604020202020204" pitchFamily="34" charset="0"/>
              </a:rPr>
              <a:t>Lost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530386" y="2005055"/>
                <a:ext cx="8418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</m:oMath>
                </a14:m>
                <a:r>
                  <a:rPr lang="en-US" sz="14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events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0386" y="2005055"/>
                <a:ext cx="841897" cy="307777"/>
              </a:xfrm>
              <a:prstGeom prst="rect">
                <a:avLst/>
              </a:prstGeom>
              <a:blipFill>
                <a:blip r:embed="rId3"/>
                <a:stretch>
                  <a:fillRect l="-3030" t="-4000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5537196" y="4138871"/>
            <a:ext cx="211819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>
                <a:latin typeface="Arial Narrow" panose="020B0604020202020204" pitchFamily="34" charset="0"/>
                <a:cs typeface="Arial Narrow" panose="020B0604020202020204" pitchFamily="34" charset="0"/>
              </a:rPr>
              <a:t>Where is the cluster </a:t>
            </a:r>
            <a:r>
              <a:rPr lang="en-US" sz="1600" b="1">
                <a:latin typeface="Arial Narrow" panose="020B0604020202020204" pitchFamily="34" charset="0"/>
                <a:cs typeface="Arial Narrow" panose="020B0604020202020204" pitchFamily="34" charset="0"/>
              </a:rPr>
              <a:t>without</a:t>
            </a:r>
            <a:r>
              <a:rPr lang="en-US" sz="1600"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en-US" sz="1600" b="1">
                <a:latin typeface="Arial Narrow" panose="020B0604020202020204" pitchFamily="34" charset="0"/>
                <a:cs typeface="Arial Narrow" panose="020B0604020202020204" pitchFamily="34" charset="0"/>
              </a:rPr>
              <a:t>with</a:t>
            </a:r>
            <a:r>
              <a:rPr lang="en-US" sz="1600">
                <a:latin typeface="Arial Narrow" panose="020B0604020202020204" pitchFamily="34" charset="0"/>
                <a:cs typeface="Arial Narrow" panose="020B0604020202020204" pitchFamily="34" charset="0"/>
              </a:rPr>
              <a:t> recoil photon selection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8150620" y="2456721"/>
            <a:ext cx="200330" cy="695325"/>
          </a:xfrm>
          <a:custGeom>
            <a:avLst/>
            <a:gdLst>
              <a:gd name="connsiteX0" fmla="*/ 3175 w 203200"/>
              <a:gd name="connsiteY0" fmla="*/ 698500 h 698500"/>
              <a:gd name="connsiteX1" fmla="*/ 0 w 203200"/>
              <a:gd name="connsiteY1" fmla="*/ 0 h 698500"/>
              <a:gd name="connsiteX2" fmla="*/ 203200 w 203200"/>
              <a:gd name="connsiteY2" fmla="*/ 3175 h 698500"/>
              <a:gd name="connsiteX3" fmla="*/ 200025 w 203200"/>
              <a:gd name="connsiteY3" fmla="*/ 692150 h 698500"/>
              <a:gd name="connsiteX0" fmla="*/ 306 w 200331"/>
              <a:gd name="connsiteY0" fmla="*/ 695325 h 695325"/>
              <a:gd name="connsiteX1" fmla="*/ 306 w 200331"/>
              <a:gd name="connsiteY1" fmla="*/ 6350 h 695325"/>
              <a:gd name="connsiteX2" fmla="*/ 200331 w 200331"/>
              <a:gd name="connsiteY2" fmla="*/ 0 h 695325"/>
              <a:gd name="connsiteX3" fmla="*/ 197156 w 200331"/>
              <a:gd name="connsiteY3" fmla="*/ 688975 h 695325"/>
              <a:gd name="connsiteX0" fmla="*/ 306 w 197247"/>
              <a:gd name="connsiteY0" fmla="*/ 688975 h 688975"/>
              <a:gd name="connsiteX1" fmla="*/ 306 w 197247"/>
              <a:gd name="connsiteY1" fmla="*/ 0 h 688975"/>
              <a:gd name="connsiteX2" fmla="*/ 190806 w 197247"/>
              <a:gd name="connsiteY2" fmla="*/ 0 h 688975"/>
              <a:gd name="connsiteX3" fmla="*/ 197156 w 197247"/>
              <a:gd name="connsiteY3" fmla="*/ 682625 h 688975"/>
              <a:gd name="connsiteX0" fmla="*/ 306 w 200331"/>
              <a:gd name="connsiteY0" fmla="*/ 688975 h 688975"/>
              <a:gd name="connsiteX1" fmla="*/ 306 w 200331"/>
              <a:gd name="connsiteY1" fmla="*/ 0 h 688975"/>
              <a:gd name="connsiteX2" fmla="*/ 200331 w 200331"/>
              <a:gd name="connsiteY2" fmla="*/ 0 h 688975"/>
              <a:gd name="connsiteX3" fmla="*/ 197156 w 200331"/>
              <a:gd name="connsiteY3" fmla="*/ 682625 h 688975"/>
              <a:gd name="connsiteX0" fmla="*/ 306 w 197461"/>
              <a:gd name="connsiteY0" fmla="*/ 688975 h 688975"/>
              <a:gd name="connsiteX1" fmla="*/ 306 w 197461"/>
              <a:gd name="connsiteY1" fmla="*/ 0 h 688975"/>
              <a:gd name="connsiteX2" fmla="*/ 197156 w 197461"/>
              <a:gd name="connsiteY2" fmla="*/ 3175 h 688975"/>
              <a:gd name="connsiteX3" fmla="*/ 197156 w 197461"/>
              <a:gd name="connsiteY3" fmla="*/ 682625 h 688975"/>
              <a:gd name="connsiteX0" fmla="*/ 306 w 197461"/>
              <a:gd name="connsiteY0" fmla="*/ 695325 h 695325"/>
              <a:gd name="connsiteX1" fmla="*/ 306 w 197461"/>
              <a:gd name="connsiteY1" fmla="*/ 6350 h 695325"/>
              <a:gd name="connsiteX2" fmla="*/ 197156 w 197461"/>
              <a:gd name="connsiteY2" fmla="*/ 0 h 695325"/>
              <a:gd name="connsiteX3" fmla="*/ 197156 w 197461"/>
              <a:gd name="connsiteY3" fmla="*/ 688975 h 695325"/>
              <a:gd name="connsiteX0" fmla="*/ 306 w 197461"/>
              <a:gd name="connsiteY0" fmla="*/ 698500 h 698500"/>
              <a:gd name="connsiteX1" fmla="*/ 306 w 197461"/>
              <a:gd name="connsiteY1" fmla="*/ 0 h 698500"/>
              <a:gd name="connsiteX2" fmla="*/ 197156 w 197461"/>
              <a:gd name="connsiteY2" fmla="*/ 3175 h 698500"/>
              <a:gd name="connsiteX3" fmla="*/ 197156 w 197461"/>
              <a:gd name="connsiteY3" fmla="*/ 692150 h 698500"/>
              <a:gd name="connsiteX0" fmla="*/ 3175 w 200330"/>
              <a:gd name="connsiteY0" fmla="*/ 695325 h 695325"/>
              <a:gd name="connsiteX1" fmla="*/ 0 w 200330"/>
              <a:gd name="connsiteY1" fmla="*/ 0 h 695325"/>
              <a:gd name="connsiteX2" fmla="*/ 200025 w 200330"/>
              <a:gd name="connsiteY2" fmla="*/ 0 h 695325"/>
              <a:gd name="connsiteX3" fmla="*/ 200025 w 200330"/>
              <a:gd name="connsiteY3" fmla="*/ 68897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330" h="695325">
                <a:moveTo>
                  <a:pt x="3175" y="695325"/>
                </a:moveTo>
                <a:cubicBezTo>
                  <a:pt x="2117" y="462492"/>
                  <a:pt x="1058" y="232833"/>
                  <a:pt x="0" y="0"/>
                </a:cubicBezTo>
                <a:lnTo>
                  <a:pt x="200025" y="0"/>
                </a:lnTo>
                <a:cubicBezTo>
                  <a:pt x="198967" y="229658"/>
                  <a:pt x="201083" y="459317"/>
                  <a:pt x="200025" y="688975"/>
                </a:cubicBezTo>
              </a:path>
            </a:pathLst>
          </a:custGeom>
          <a:ln>
            <a:solidFill>
              <a:srgbClr val="1290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9433320" y="2456721"/>
            <a:ext cx="200330" cy="695325"/>
          </a:xfrm>
          <a:custGeom>
            <a:avLst/>
            <a:gdLst>
              <a:gd name="connsiteX0" fmla="*/ 3175 w 203200"/>
              <a:gd name="connsiteY0" fmla="*/ 698500 h 698500"/>
              <a:gd name="connsiteX1" fmla="*/ 0 w 203200"/>
              <a:gd name="connsiteY1" fmla="*/ 0 h 698500"/>
              <a:gd name="connsiteX2" fmla="*/ 203200 w 203200"/>
              <a:gd name="connsiteY2" fmla="*/ 3175 h 698500"/>
              <a:gd name="connsiteX3" fmla="*/ 200025 w 203200"/>
              <a:gd name="connsiteY3" fmla="*/ 692150 h 698500"/>
              <a:gd name="connsiteX0" fmla="*/ 306 w 200331"/>
              <a:gd name="connsiteY0" fmla="*/ 695325 h 695325"/>
              <a:gd name="connsiteX1" fmla="*/ 306 w 200331"/>
              <a:gd name="connsiteY1" fmla="*/ 6350 h 695325"/>
              <a:gd name="connsiteX2" fmla="*/ 200331 w 200331"/>
              <a:gd name="connsiteY2" fmla="*/ 0 h 695325"/>
              <a:gd name="connsiteX3" fmla="*/ 197156 w 200331"/>
              <a:gd name="connsiteY3" fmla="*/ 688975 h 695325"/>
              <a:gd name="connsiteX0" fmla="*/ 306 w 197247"/>
              <a:gd name="connsiteY0" fmla="*/ 688975 h 688975"/>
              <a:gd name="connsiteX1" fmla="*/ 306 w 197247"/>
              <a:gd name="connsiteY1" fmla="*/ 0 h 688975"/>
              <a:gd name="connsiteX2" fmla="*/ 190806 w 197247"/>
              <a:gd name="connsiteY2" fmla="*/ 0 h 688975"/>
              <a:gd name="connsiteX3" fmla="*/ 197156 w 197247"/>
              <a:gd name="connsiteY3" fmla="*/ 682625 h 688975"/>
              <a:gd name="connsiteX0" fmla="*/ 306 w 200331"/>
              <a:gd name="connsiteY0" fmla="*/ 688975 h 688975"/>
              <a:gd name="connsiteX1" fmla="*/ 306 w 200331"/>
              <a:gd name="connsiteY1" fmla="*/ 0 h 688975"/>
              <a:gd name="connsiteX2" fmla="*/ 200331 w 200331"/>
              <a:gd name="connsiteY2" fmla="*/ 0 h 688975"/>
              <a:gd name="connsiteX3" fmla="*/ 197156 w 200331"/>
              <a:gd name="connsiteY3" fmla="*/ 682625 h 688975"/>
              <a:gd name="connsiteX0" fmla="*/ 306 w 197461"/>
              <a:gd name="connsiteY0" fmla="*/ 688975 h 688975"/>
              <a:gd name="connsiteX1" fmla="*/ 306 w 197461"/>
              <a:gd name="connsiteY1" fmla="*/ 0 h 688975"/>
              <a:gd name="connsiteX2" fmla="*/ 197156 w 197461"/>
              <a:gd name="connsiteY2" fmla="*/ 3175 h 688975"/>
              <a:gd name="connsiteX3" fmla="*/ 197156 w 197461"/>
              <a:gd name="connsiteY3" fmla="*/ 682625 h 688975"/>
              <a:gd name="connsiteX0" fmla="*/ 306 w 197461"/>
              <a:gd name="connsiteY0" fmla="*/ 695325 h 695325"/>
              <a:gd name="connsiteX1" fmla="*/ 306 w 197461"/>
              <a:gd name="connsiteY1" fmla="*/ 6350 h 695325"/>
              <a:gd name="connsiteX2" fmla="*/ 197156 w 197461"/>
              <a:gd name="connsiteY2" fmla="*/ 0 h 695325"/>
              <a:gd name="connsiteX3" fmla="*/ 197156 w 197461"/>
              <a:gd name="connsiteY3" fmla="*/ 688975 h 695325"/>
              <a:gd name="connsiteX0" fmla="*/ 306 w 197461"/>
              <a:gd name="connsiteY0" fmla="*/ 698500 h 698500"/>
              <a:gd name="connsiteX1" fmla="*/ 306 w 197461"/>
              <a:gd name="connsiteY1" fmla="*/ 0 h 698500"/>
              <a:gd name="connsiteX2" fmla="*/ 197156 w 197461"/>
              <a:gd name="connsiteY2" fmla="*/ 3175 h 698500"/>
              <a:gd name="connsiteX3" fmla="*/ 197156 w 197461"/>
              <a:gd name="connsiteY3" fmla="*/ 692150 h 698500"/>
              <a:gd name="connsiteX0" fmla="*/ 3175 w 200330"/>
              <a:gd name="connsiteY0" fmla="*/ 695325 h 695325"/>
              <a:gd name="connsiteX1" fmla="*/ 0 w 200330"/>
              <a:gd name="connsiteY1" fmla="*/ 0 h 695325"/>
              <a:gd name="connsiteX2" fmla="*/ 200025 w 200330"/>
              <a:gd name="connsiteY2" fmla="*/ 0 h 695325"/>
              <a:gd name="connsiteX3" fmla="*/ 200025 w 200330"/>
              <a:gd name="connsiteY3" fmla="*/ 68897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330" h="695325">
                <a:moveTo>
                  <a:pt x="3175" y="695325"/>
                </a:moveTo>
                <a:cubicBezTo>
                  <a:pt x="2117" y="462492"/>
                  <a:pt x="1058" y="232833"/>
                  <a:pt x="0" y="0"/>
                </a:cubicBezTo>
                <a:lnTo>
                  <a:pt x="200025" y="0"/>
                </a:lnTo>
                <a:cubicBezTo>
                  <a:pt x="198967" y="229658"/>
                  <a:pt x="201083" y="459317"/>
                  <a:pt x="200025" y="688975"/>
                </a:cubicBezTo>
              </a:path>
            </a:pathLst>
          </a:custGeom>
          <a:ln>
            <a:solidFill>
              <a:srgbClr val="1290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8150620" y="3427648"/>
            <a:ext cx="200330" cy="695325"/>
          </a:xfrm>
          <a:custGeom>
            <a:avLst/>
            <a:gdLst>
              <a:gd name="connsiteX0" fmla="*/ 3175 w 203200"/>
              <a:gd name="connsiteY0" fmla="*/ 698500 h 698500"/>
              <a:gd name="connsiteX1" fmla="*/ 0 w 203200"/>
              <a:gd name="connsiteY1" fmla="*/ 0 h 698500"/>
              <a:gd name="connsiteX2" fmla="*/ 203200 w 203200"/>
              <a:gd name="connsiteY2" fmla="*/ 3175 h 698500"/>
              <a:gd name="connsiteX3" fmla="*/ 200025 w 203200"/>
              <a:gd name="connsiteY3" fmla="*/ 692150 h 698500"/>
              <a:gd name="connsiteX0" fmla="*/ 306 w 200331"/>
              <a:gd name="connsiteY0" fmla="*/ 695325 h 695325"/>
              <a:gd name="connsiteX1" fmla="*/ 306 w 200331"/>
              <a:gd name="connsiteY1" fmla="*/ 6350 h 695325"/>
              <a:gd name="connsiteX2" fmla="*/ 200331 w 200331"/>
              <a:gd name="connsiteY2" fmla="*/ 0 h 695325"/>
              <a:gd name="connsiteX3" fmla="*/ 197156 w 200331"/>
              <a:gd name="connsiteY3" fmla="*/ 688975 h 695325"/>
              <a:gd name="connsiteX0" fmla="*/ 306 w 197247"/>
              <a:gd name="connsiteY0" fmla="*/ 688975 h 688975"/>
              <a:gd name="connsiteX1" fmla="*/ 306 w 197247"/>
              <a:gd name="connsiteY1" fmla="*/ 0 h 688975"/>
              <a:gd name="connsiteX2" fmla="*/ 190806 w 197247"/>
              <a:gd name="connsiteY2" fmla="*/ 0 h 688975"/>
              <a:gd name="connsiteX3" fmla="*/ 197156 w 197247"/>
              <a:gd name="connsiteY3" fmla="*/ 682625 h 688975"/>
              <a:gd name="connsiteX0" fmla="*/ 306 w 200331"/>
              <a:gd name="connsiteY0" fmla="*/ 688975 h 688975"/>
              <a:gd name="connsiteX1" fmla="*/ 306 w 200331"/>
              <a:gd name="connsiteY1" fmla="*/ 0 h 688975"/>
              <a:gd name="connsiteX2" fmla="*/ 200331 w 200331"/>
              <a:gd name="connsiteY2" fmla="*/ 0 h 688975"/>
              <a:gd name="connsiteX3" fmla="*/ 197156 w 200331"/>
              <a:gd name="connsiteY3" fmla="*/ 682625 h 688975"/>
              <a:gd name="connsiteX0" fmla="*/ 306 w 197461"/>
              <a:gd name="connsiteY0" fmla="*/ 688975 h 688975"/>
              <a:gd name="connsiteX1" fmla="*/ 306 w 197461"/>
              <a:gd name="connsiteY1" fmla="*/ 0 h 688975"/>
              <a:gd name="connsiteX2" fmla="*/ 197156 w 197461"/>
              <a:gd name="connsiteY2" fmla="*/ 3175 h 688975"/>
              <a:gd name="connsiteX3" fmla="*/ 197156 w 197461"/>
              <a:gd name="connsiteY3" fmla="*/ 682625 h 688975"/>
              <a:gd name="connsiteX0" fmla="*/ 306 w 197461"/>
              <a:gd name="connsiteY0" fmla="*/ 695325 h 695325"/>
              <a:gd name="connsiteX1" fmla="*/ 306 w 197461"/>
              <a:gd name="connsiteY1" fmla="*/ 6350 h 695325"/>
              <a:gd name="connsiteX2" fmla="*/ 197156 w 197461"/>
              <a:gd name="connsiteY2" fmla="*/ 0 h 695325"/>
              <a:gd name="connsiteX3" fmla="*/ 197156 w 197461"/>
              <a:gd name="connsiteY3" fmla="*/ 688975 h 695325"/>
              <a:gd name="connsiteX0" fmla="*/ 306 w 197461"/>
              <a:gd name="connsiteY0" fmla="*/ 698500 h 698500"/>
              <a:gd name="connsiteX1" fmla="*/ 306 w 197461"/>
              <a:gd name="connsiteY1" fmla="*/ 0 h 698500"/>
              <a:gd name="connsiteX2" fmla="*/ 197156 w 197461"/>
              <a:gd name="connsiteY2" fmla="*/ 3175 h 698500"/>
              <a:gd name="connsiteX3" fmla="*/ 197156 w 197461"/>
              <a:gd name="connsiteY3" fmla="*/ 692150 h 698500"/>
              <a:gd name="connsiteX0" fmla="*/ 3175 w 200330"/>
              <a:gd name="connsiteY0" fmla="*/ 695325 h 695325"/>
              <a:gd name="connsiteX1" fmla="*/ 0 w 200330"/>
              <a:gd name="connsiteY1" fmla="*/ 0 h 695325"/>
              <a:gd name="connsiteX2" fmla="*/ 200025 w 200330"/>
              <a:gd name="connsiteY2" fmla="*/ 0 h 695325"/>
              <a:gd name="connsiteX3" fmla="*/ 200025 w 200330"/>
              <a:gd name="connsiteY3" fmla="*/ 68897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330" h="695325">
                <a:moveTo>
                  <a:pt x="3175" y="695325"/>
                </a:moveTo>
                <a:cubicBezTo>
                  <a:pt x="2117" y="462492"/>
                  <a:pt x="1058" y="232833"/>
                  <a:pt x="0" y="0"/>
                </a:cubicBezTo>
                <a:lnTo>
                  <a:pt x="200025" y="0"/>
                </a:lnTo>
                <a:cubicBezTo>
                  <a:pt x="198967" y="229658"/>
                  <a:pt x="201083" y="459317"/>
                  <a:pt x="200025" y="688975"/>
                </a:cubicBezTo>
              </a:path>
            </a:pathLst>
          </a:custGeom>
          <a:ln>
            <a:solidFill>
              <a:srgbClr val="1290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Screenshot 2016-01-14 12.45.32.png"/>
          <p:cNvPicPr>
            <a:picLocks noChangeAspect="1"/>
          </p:cNvPicPr>
          <p:nvPr/>
        </p:nvPicPr>
        <p:blipFill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13" y="4860450"/>
            <a:ext cx="2503613" cy="17655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42350" y="4787640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 Narrow" panose="020B0604020202020204" pitchFamily="34" charset="0"/>
                <a:cs typeface="Arial Narrow" panose="020B0604020202020204" pitchFamily="34" charset="0"/>
              </a:rPr>
              <a:t>1+2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619030" y="4787640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 Narrow" panose="020B0604020202020204" pitchFamily="34" charset="0"/>
                <a:cs typeface="Arial Narrow" panose="020B0604020202020204" pitchFamily="34" charset="0"/>
              </a:rPr>
              <a:t>2+3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50840" y="5671660"/>
            <a:ext cx="4523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 Narrow" panose="020B0604020202020204" pitchFamily="34" charset="0"/>
                <a:cs typeface="Arial Narrow" panose="020B0604020202020204" pitchFamily="34" charset="0"/>
              </a:rPr>
              <a:t>1+2+3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537030" y="5672858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 Narrow" panose="020B0604020202020204" pitchFamily="34" charset="0"/>
                <a:cs typeface="Arial Narrow" panose="020B0604020202020204" pitchFamily="34" charset="0"/>
              </a:rPr>
              <a:t>Lost</a:t>
            </a:r>
          </a:p>
        </p:txBody>
      </p:sp>
      <p:sp>
        <p:nvSpPr>
          <p:cNvPr id="15" name="Freeform 14"/>
          <p:cNvSpPr/>
          <p:nvPr/>
        </p:nvSpPr>
        <p:spPr>
          <a:xfrm>
            <a:off x="7950596" y="4992614"/>
            <a:ext cx="593725" cy="650875"/>
          </a:xfrm>
          <a:custGeom>
            <a:avLst/>
            <a:gdLst>
              <a:gd name="connsiteX0" fmla="*/ 0 w 593725"/>
              <a:gd name="connsiteY0" fmla="*/ 650875 h 650875"/>
              <a:gd name="connsiteX1" fmla="*/ 0 w 593725"/>
              <a:gd name="connsiteY1" fmla="*/ 473075 h 650875"/>
              <a:gd name="connsiteX2" fmla="*/ 193675 w 593725"/>
              <a:gd name="connsiteY2" fmla="*/ 466725 h 650875"/>
              <a:gd name="connsiteX3" fmla="*/ 200025 w 593725"/>
              <a:gd name="connsiteY3" fmla="*/ 0 h 650875"/>
              <a:gd name="connsiteX4" fmla="*/ 396875 w 593725"/>
              <a:gd name="connsiteY4" fmla="*/ 3175 h 650875"/>
              <a:gd name="connsiteX5" fmla="*/ 396875 w 593725"/>
              <a:gd name="connsiteY5" fmla="*/ 136525 h 650875"/>
              <a:gd name="connsiteX6" fmla="*/ 593725 w 593725"/>
              <a:gd name="connsiteY6" fmla="*/ 142875 h 650875"/>
              <a:gd name="connsiteX7" fmla="*/ 590550 w 593725"/>
              <a:gd name="connsiteY7" fmla="*/ 650875 h 650875"/>
              <a:gd name="connsiteX0" fmla="*/ 0 w 593725"/>
              <a:gd name="connsiteY0" fmla="*/ 650875 h 650875"/>
              <a:gd name="connsiteX1" fmla="*/ 0 w 593725"/>
              <a:gd name="connsiteY1" fmla="*/ 473075 h 650875"/>
              <a:gd name="connsiteX2" fmla="*/ 193675 w 593725"/>
              <a:gd name="connsiteY2" fmla="*/ 473075 h 650875"/>
              <a:gd name="connsiteX3" fmla="*/ 200025 w 593725"/>
              <a:gd name="connsiteY3" fmla="*/ 0 h 650875"/>
              <a:gd name="connsiteX4" fmla="*/ 396875 w 593725"/>
              <a:gd name="connsiteY4" fmla="*/ 3175 h 650875"/>
              <a:gd name="connsiteX5" fmla="*/ 396875 w 593725"/>
              <a:gd name="connsiteY5" fmla="*/ 136525 h 650875"/>
              <a:gd name="connsiteX6" fmla="*/ 593725 w 593725"/>
              <a:gd name="connsiteY6" fmla="*/ 142875 h 650875"/>
              <a:gd name="connsiteX7" fmla="*/ 590550 w 593725"/>
              <a:gd name="connsiteY7" fmla="*/ 650875 h 650875"/>
              <a:gd name="connsiteX0" fmla="*/ 0 w 593725"/>
              <a:gd name="connsiteY0" fmla="*/ 650875 h 650875"/>
              <a:gd name="connsiteX1" fmla="*/ 0 w 593725"/>
              <a:gd name="connsiteY1" fmla="*/ 473075 h 650875"/>
              <a:gd name="connsiteX2" fmla="*/ 193675 w 593725"/>
              <a:gd name="connsiteY2" fmla="*/ 473075 h 650875"/>
              <a:gd name="connsiteX3" fmla="*/ 200025 w 593725"/>
              <a:gd name="connsiteY3" fmla="*/ 0 h 650875"/>
              <a:gd name="connsiteX4" fmla="*/ 396875 w 593725"/>
              <a:gd name="connsiteY4" fmla="*/ 3175 h 650875"/>
              <a:gd name="connsiteX5" fmla="*/ 403225 w 593725"/>
              <a:gd name="connsiteY5" fmla="*/ 142875 h 650875"/>
              <a:gd name="connsiteX6" fmla="*/ 593725 w 593725"/>
              <a:gd name="connsiteY6" fmla="*/ 142875 h 650875"/>
              <a:gd name="connsiteX7" fmla="*/ 590550 w 593725"/>
              <a:gd name="connsiteY7" fmla="*/ 650875 h 650875"/>
              <a:gd name="connsiteX0" fmla="*/ 0 w 593725"/>
              <a:gd name="connsiteY0" fmla="*/ 650875 h 650875"/>
              <a:gd name="connsiteX1" fmla="*/ 0 w 593725"/>
              <a:gd name="connsiteY1" fmla="*/ 473075 h 650875"/>
              <a:gd name="connsiteX2" fmla="*/ 193675 w 593725"/>
              <a:gd name="connsiteY2" fmla="*/ 473075 h 650875"/>
              <a:gd name="connsiteX3" fmla="*/ 200025 w 593725"/>
              <a:gd name="connsiteY3" fmla="*/ 0 h 650875"/>
              <a:gd name="connsiteX4" fmla="*/ 396875 w 593725"/>
              <a:gd name="connsiteY4" fmla="*/ 3175 h 650875"/>
              <a:gd name="connsiteX5" fmla="*/ 393700 w 593725"/>
              <a:gd name="connsiteY5" fmla="*/ 136525 h 650875"/>
              <a:gd name="connsiteX6" fmla="*/ 593725 w 593725"/>
              <a:gd name="connsiteY6" fmla="*/ 142875 h 650875"/>
              <a:gd name="connsiteX7" fmla="*/ 590550 w 593725"/>
              <a:gd name="connsiteY7" fmla="*/ 650875 h 650875"/>
              <a:gd name="connsiteX0" fmla="*/ 0 w 593725"/>
              <a:gd name="connsiteY0" fmla="*/ 650875 h 650875"/>
              <a:gd name="connsiteX1" fmla="*/ 0 w 593725"/>
              <a:gd name="connsiteY1" fmla="*/ 473075 h 650875"/>
              <a:gd name="connsiteX2" fmla="*/ 193675 w 593725"/>
              <a:gd name="connsiteY2" fmla="*/ 473075 h 650875"/>
              <a:gd name="connsiteX3" fmla="*/ 200025 w 593725"/>
              <a:gd name="connsiteY3" fmla="*/ 0 h 650875"/>
              <a:gd name="connsiteX4" fmla="*/ 396875 w 593725"/>
              <a:gd name="connsiteY4" fmla="*/ 3175 h 650875"/>
              <a:gd name="connsiteX5" fmla="*/ 396875 w 593725"/>
              <a:gd name="connsiteY5" fmla="*/ 146050 h 650875"/>
              <a:gd name="connsiteX6" fmla="*/ 593725 w 593725"/>
              <a:gd name="connsiteY6" fmla="*/ 142875 h 650875"/>
              <a:gd name="connsiteX7" fmla="*/ 590550 w 593725"/>
              <a:gd name="connsiteY7" fmla="*/ 650875 h 6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725" h="650875">
                <a:moveTo>
                  <a:pt x="0" y="650875"/>
                </a:moveTo>
                <a:lnTo>
                  <a:pt x="0" y="473075"/>
                </a:lnTo>
                <a:lnTo>
                  <a:pt x="193675" y="473075"/>
                </a:lnTo>
                <a:cubicBezTo>
                  <a:pt x="195792" y="317500"/>
                  <a:pt x="197908" y="155575"/>
                  <a:pt x="200025" y="0"/>
                </a:cubicBezTo>
                <a:lnTo>
                  <a:pt x="396875" y="3175"/>
                </a:lnTo>
                <a:cubicBezTo>
                  <a:pt x="395817" y="47625"/>
                  <a:pt x="397933" y="101600"/>
                  <a:pt x="396875" y="146050"/>
                </a:cubicBezTo>
                <a:lnTo>
                  <a:pt x="593725" y="142875"/>
                </a:lnTo>
                <a:cubicBezTo>
                  <a:pt x="592667" y="312208"/>
                  <a:pt x="591608" y="481542"/>
                  <a:pt x="590550" y="650875"/>
                </a:cubicBezTo>
              </a:path>
            </a:pathLst>
          </a:custGeom>
          <a:ln>
            <a:solidFill>
              <a:srgbClr val="1290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9230121" y="4976739"/>
            <a:ext cx="606425" cy="663575"/>
          </a:xfrm>
          <a:custGeom>
            <a:avLst/>
            <a:gdLst>
              <a:gd name="connsiteX0" fmla="*/ 9525 w 603250"/>
              <a:gd name="connsiteY0" fmla="*/ 663575 h 663575"/>
              <a:gd name="connsiteX1" fmla="*/ 0 w 603250"/>
              <a:gd name="connsiteY1" fmla="*/ 0 h 663575"/>
              <a:gd name="connsiteX2" fmla="*/ 206375 w 603250"/>
              <a:gd name="connsiteY2" fmla="*/ 0 h 663575"/>
              <a:gd name="connsiteX3" fmla="*/ 209550 w 603250"/>
              <a:gd name="connsiteY3" fmla="*/ 79375 h 663575"/>
              <a:gd name="connsiteX4" fmla="*/ 406400 w 603250"/>
              <a:gd name="connsiteY4" fmla="*/ 82550 h 663575"/>
              <a:gd name="connsiteX5" fmla="*/ 403225 w 603250"/>
              <a:gd name="connsiteY5" fmla="*/ 139700 h 663575"/>
              <a:gd name="connsiteX6" fmla="*/ 603250 w 603250"/>
              <a:gd name="connsiteY6" fmla="*/ 136525 h 663575"/>
              <a:gd name="connsiteX7" fmla="*/ 603250 w 603250"/>
              <a:gd name="connsiteY7" fmla="*/ 660400 h 663575"/>
              <a:gd name="connsiteX0" fmla="*/ 9525 w 603250"/>
              <a:gd name="connsiteY0" fmla="*/ 663575 h 663575"/>
              <a:gd name="connsiteX1" fmla="*/ 0 w 603250"/>
              <a:gd name="connsiteY1" fmla="*/ 0 h 663575"/>
              <a:gd name="connsiteX2" fmla="*/ 206375 w 603250"/>
              <a:gd name="connsiteY2" fmla="*/ 0 h 663575"/>
              <a:gd name="connsiteX3" fmla="*/ 206375 w 603250"/>
              <a:gd name="connsiteY3" fmla="*/ 47625 h 663575"/>
              <a:gd name="connsiteX4" fmla="*/ 406400 w 603250"/>
              <a:gd name="connsiteY4" fmla="*/ 82550 h 663575"/>
              <a:gd name="connsiteX5" fmla="*/ 403225 w 603250"/>
              <a:gd name="connsiteY5" fmla="*/ 139700 h 663575"/>
              <a:gd name="connsiteX6" fmla="*/ 603250 w 603250"/>
              <a:gd name="connsiteY6" fmla="*/ 136525 h 663575"/>
              <a:gd name="connsiteX7" fmla="*/ 603250 w 603250"/>
              <a:gd name="connsiteY7" fmla="*/ 660400 h 663575"/>
              <a:gd name="connsiteX0" fmla="*/ 9525 w 603250"/>
              <a:gd name="connsiteY0" fmla="*/ 663575 h 663575"/>
              <a:gd name="connsiteX1" fmla="*/ 0 w 603250"/>
              <a:gd name="connsiteY1" fmla="*/ 0 h 663575"/>
              <a:gd name="connsiteX2" fmla="*/ 206375 w 603250"/>
              <a:gd name="connsiteY2" fmla="*/ 0 h 663575"/>
              <a:gd name="connsiteX3" fmla="*/ 206375 w 603250"/>
              <a:gd name="connsiteY3" fmla="*/ 47625 h 663575"/>
              <a:gd name="connsiteX4" fmla="*/ 409575 w 603250"/>
              <a:gd name="connsiteY4" fmla="*/ 50800 h 663575"/>
              <a:gd name="connsiteX5" fmla="*/ 403225 w 603250"/>
              <a:gd name="connsiteY5" fmla="*/ 139700 h 663575"/>
              <a:gd name="connsiteX6" fmla="*/ 603250 w 603250"/>
              <a:gd name="connsiteY6" fmla="*/ 136525 h 663575"/>
              <a:gd name="connsiteX7" fmla="*/ 603250 w 603250"/>
              <a:gd name="connsiteY7" fmla="*/ 660400 h 663575"/>
              <a:gd name="connsiteX0" fmla="*/ 9525 w 603250"/>
              <a:gd name="connsiteY0" fmla="*/ 663575 h 663575"/>
              <a:gd name="connsiteX1" fmla="*/ 0 w 603250"/>
              <a:gd name="connsiteY1" fmla="*/ 0 h 663575"/>
              <a:gd name="connsiteX2" fmla="*/ 206375 w 603250"/>
              <a:gd name="connsiteY2" fmla="*/ 0 h 663575"/>
              <a:gd name="connsiteX3" fmla="*/ 206375 w 603250"/>
              <a:gd name="connsiteY3" fmla="*/ 47625 h 663575"/>
              <a:gd name="connsiteX4" fmla="*/ 409575 w 603250"/>
              <a:gd name="connsiteY4" fmla="*/ 50800 h 663575"/>
              <a:gd name="connsiteX5" fmla="*/ 403225 w 603250"/>
              <a:gd name="connsiteY5" fmla="*/ 111125 h 663575"/>
              <a:gd name="connsiteX6" fmla="*/ 603250 w 603250"/>
              <a:gd name="connsiteY6" fmla="*/ 136525 h 663575"/>
              <a:gd name="connsiteX7" fmla="*/ 603250 w 603250"/>
              <a:gd name="connsiteY7" fmla="*/ 660400 h 663575"/>
              <a:gd name="connsiteX0" fmla="*/ 9525 w 606425"/>
              <a:gd name="connsiteY0" fmla="*/ 663575 h 663575"/>
              <a:gd name="connsiteX1" fmla="*/ 0 w 606425"/>
              <a:gd name="connsiteY1" fmla="*/ 0 h 663575"/>
              <a:gd name="connsiteX2" fmla="*/ 206375 w 606425"/>
              <a:gd name="connsiteY2" fmla="*/ 0 h 663575"/>
              <a:gd name="connsiteX3" fmla="*/ 206375 w 606425"/>
              <a:gd name="connsiteY3" fmla="*/ 47625 h 663575"/>
              <a:gd name="connsiteX4" fmla="*/ 409575 w 606425"/>
              <a:gd name="connsiteY4" fmla="*/ 50800 h 663575"/>
              <a:gd name="connsiteX5" fmla="*/ 403225 w 606425"/>
              <a:gd name="connsiteY5" fmla="*/ 111125 h 663575"/>
              <a:gd name="connsiteX6" fmla="*/ 606425 w 606425"/>
              <a:gd name="connsiteY6" fmla="*/ 107950 h 663575"/>
              <a:gd name="connsiteX7" fmla="*/ 603250 w 606425"/>
              <a:gd name="connsiteY7" fmla="*/ 660400 h 663575"/>
              <a:gd name="connsiteX0" fmla="*/ 9525 w 606425"/>
              <a:gd name="connsiteY0" fmla="*/ 663575 h 663575"/>
              <a:gd name="connsiteX1" fmla="*/ 0 w 606425"/>
              <a:gd name="connsiteY1" fmla="*/ 0 h 663575"/>
              <a:gd name="connsiteX2" fmla="*/ 206375 w 606425"/>
              <a:gd name="connsiteY2" fmla="*/ 0 h 663575"/>
              <a:gd name="connsiteX3" fmla="*/ 206375 w 606425"/>
              <a:gd name="connsiteY3" fmla="*/ 47625 h 663575"/>
              <a:gd name="connsiteX4" fmla="*/ 400050 w 606425"/>
              <a:gd name="connsiteY4" fmla="*/ 50800 h 663575"/>
              <a:gd name="connsiteX5" fmla="*/ 403225 w 606425"/>
              <a:gd name="connsiteY5" fmla="*/ 111125 h 663575"/>
              <a:gd name="connsiteX6" fmla="*/ 606425 w 606425"/>
              <a:gd name="connsiteY6" fmla="*/ 107950 h 663575"/>
              <a:gd name="connsiteX7" fmla="*/ 603250 w 606425"/>
              <a:gd name="connsiteY7" fmla="*/ 660400 h 66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6425" h="663575">
                <a:moveTo>
                  <a:pt x="9525" y="663575"/>
                </a:moveTo>
                <a:lnTo>
                  <a:pt x="0" y="0"/>
                </a:lnTo>
                <a:lnTo>
                  <a:pt x="206375" y="0"/>
                </a:lnTo>
                <a:lnTo>
                  <a:pt x="206375" y="47625"/>
                </a:lnTo>
                <a:lnTo>
                  <a:pt x="400050" y="50800"/>
                </a:lnTo>
                <a:lnTo>
                  <a:pt x="403225" y="111125"/>
                </a:lnTo>
                <a:lnTo>
                  <a:pt x="606425" y="107950"/>
                </a:lnTo>
                <a:cubicBezTo>
                  <a:pt x="605367" y="292100"/>
                  <a:pt x="604308" y="476250"/>
                  <a:pt x="603250" y="660400"/>
                </a:cubicBezTo>
              </a:path>
            </a:pathLst>
          </a:custGeom>
          <a:ln>
            <a:solidFill>
              <a:srgbClr val="1290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8144270" y="5894313"/>
            <a:ext cx="400050" cy="628650"/>
          </a:xfrm>
          <a:custGeom>
            <a:avLst/>
            <a:gdLst>
              <a:gd name="connsiteX0" fmla="*/ 0 w 400050"/>
              <a:gd name="connsiteY0" fmla="*/ 628650 h 628650"/>
              <a:gd name="connsiteX1" fmla="*/ 6350 w 400050"/>
              <a:gd name="connsiteY1" fmla="*/ 0 h 628650"/>
              <a:gd name="connsiteX2" fmla="*/ 203200 w 400050"/>
              <a:gd name="connsiteY2" fmla="*/ 3175 h 628650"/>
              <a:gd name="connsiteX3" fmla="*/ 203200 w 400050"/>
              <a:gd name="connsiteY3" fmla="*/ 82550 h 628650"/>
              <a:gd name="connsiteX4" fmla="*/ 400050 w 400050"/>
              <a:gd name="connsiteY4" fmla="*/ 85725 h 628650"/>
              <a:gd name="connsiteX5" fmla="*/ 396875 w 400050"/>
              <a:gd name="connsiteY5" fmla="*/ 62547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" h="628650">
                <a:moveTo>
                  <a:pt x="0" y="628650"/>
                </a:moveTo>
                <a:cubicBezTo>
                  <a:pt x="2117" y="419100"/>
                  <a:pt x="4233" y="209550"/>
                  <a:pt x="6350" y="0"/>
                </a:cubicBezTo>
                <a:lnTo>
                  <a:pt x="203200" y="3175"/>
                </a:lnTo>
                <a:lnTo>
                  <a:pt x="203200" y="82550"/>
                </a:lnTo>
                <a:lnTo>
                  <a:pt x="400050" y="85725"/>
                </a:lnTo>
                <a:cubicBezTo>
                  <a:pt x="398992" y="265642"/>
                  <a:pt x="397933" y="445558"/>
                  <a:pt x="396875" y="625475"/>
                </a:cubicBezTo>
              </a:path>
            </a:pathLst>
          </a:custGeom>
          <a:ln>
            <a:solidFill>
              <a:srgbClr val="1290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350840" y="4553293"/>
                <a:ext cx="8418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</m:oMath>
                </a14:m>
                <a:r>
                  <a:rPr lang="en-US" sz="14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events</a:t>
                </a: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840" y="4553293"/>
                <a:ext cx="841897" cy="307777"/>
              </a:xfrm>
              <a:prstGeom prst="rect">
                <a:avLst/>
              </a:prstGeom>
              <a:blipFill>
                <a:blip r:embed="rId5"/>
                <a:stretch>
                  <a:fillRect l="-1493" t="-4000" b="-1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1237988" y="5039899"/>
            <a:ext cx="4621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Need a veto detector covering the calorimeter </a:t>
            </a:r>
            <a:r>
              <a:rPr lang="en-GB" sz="1400" b="1">
                <a:latin typeface="Arial Narrow" panose="020B0604020202020204" pitchFamily="34" charset="0"/>
                <a:cs typeface="Arial Narrow" panose="020B0604020202020204" pitchFamily="34" charset="0"/>
              </a:rPr>
              <a:t>hole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:</a:t>
            </a:r>
          </a:p>
          <a:p>
            <a:pPr marL="525600" lvl="1" indent="-176400">
              <a:buFont typeface="Wingdings" charset="2"/>
              <a:buChar char="§"/>
            </a:pPr>
            <a:r>
              <a:rPr lang="en-GB" sz="14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Fast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 (pile-up translates in over-veto)</a:t>
            </a:r>
          </a:p>
          <a:p>
            <a:pPr marL="525600" lvl="1" indent="-176400">
              <a:buFont typeface="Wingdings" charset="2"/>
              <a:buChar char="§"/>
            </a:pP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Moderate energy resolution</a:t>
            </a: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E5B82623-1DB8-7D4A-B728-FC1856C7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5116"/>
          </a:xfrm>
        </p:spPr>
        <p:txBody>
          <a:bodyPr/>
          <a:lstStyle/>
          <a:p>
            <a:pPr algn="ctr"/>
            <a:r>
              <a:rPr lang="en-GB"/>
              <a:t>PADME: fighting the background</a:t>
            </a:r>
          </a:p>
        </p:txBody>
      </p:sp>
      <p:sp>
        <p:nvSpPr>
          <p:cNvPr id="52" name="Segnaposto numero diapositiva 3">
            <a:extLst>
              <a:ext uri="{FF2B5EF4-FFF2-40B4-BE49-F238E27FC236}">
                <a16:creationId xmlns:a16="http://schemas.microsoft.com/office/drawing/2014/main" id="{A499D546-4B15-034F-A23B-E39AEE31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80339" y="6186121"/>
            <a:ext cx="1310464" cy="677383"/>
          </a:xfrm>
        </p:spPr>
        <p:txBody>
          <a:bodyPr/>
          <a:lstStyle/>
          <a:p>
            <a:fld id="{6EA145E7-5FFF-194A-A2B2-88FFA467A51C}" type="slidenum">
              <a:rPr lang="it-IT" smtClean="0"/>
              <a:t>23</a:t>
            </a:fld>
            <a:endParaRPr lang="it-IT"/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A882733E-122E-624C-AC35-2D7076E608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2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247900" cy="120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29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74B65-43D1-7E41-AC81-284675E1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 final layout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837454-ECE8-0E4A-BFE1-7AF31AFB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24</a:t>
            </a:fld>
            <a:endParaRPr lang="it-IT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2131EDE5-78B0-B946-833B-9538592745CB}"/>
              </a:ext>
            </a:extLst>
          </p:cNvPr>
          <p:cNvSpPr txBox="1"/>
          <p:nvPr/>
        </p:nvSpPr>
        <p:spPr>
          <a:xfrm>
            <a:off x="3877218" y="3858323"/>
            <a:ext cx="963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8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Magnetic field</a:t>
            </a:r>
          </a:p>
          <a:p>
            <a:r>
              <a:rPr lang="en-US" sz="1200">
                <a:solidFill>
                  <a:srgbClr val="008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(dipole)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rgbClr val="008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 gap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rgbClr val="008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Uniformity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5F3640CD-1171-2444-80F9-5441BD2408C5}"/>
              </a:ext>
            </a:extLst>
          </p:cNvPr>
          <p:cNvSpPr/>
          <p:nvPr/>
        </p:nvSpPr>
        <p:spPr>
          <a:xfrm>
            <a:off x="936775" y="3824332"/>
            <a:ext cx="2996559" cy="1279101"/>
          </a:xfrm>
          <a:custGeom>
            <a:avLst/>
            <a:gdLst>
              <a:gd name="connsiteX0" fmla="*/ 0 w 2915536"/>
              <a:gd name="connsiteY0" fmla="*/ 646962 h 1198078"/>
              <a:gd name="connsiteX1" fmla="*/ 1238104 w 2915536"/>
              <a:gd name="connsiteY1" fmla="*/ 1198078 h 1198078"/>
              <a:gd name="connsiteX2" fmla="*/ 2915536 w 2915536"/>
              <a:gd name="connsiteY2" fmla="*/ 495205 h 1198078"/>
              <a:gd name="connsiteX3" fmla="*/ 1501701 w 2915536"/>
              <a:gd name="connsiteY3" fmla="*/ 0 h 1198078"/>
              <a:gd name="connsiteX4" fmla="*/ 0 w 2915536"/>
              <a:gd name="connsiteY4" fmla="*/ 646962 h 1198078"/>
              <a:gd name="connsiteX0" fmla="*/ 0 w 2915536"/>
              <a:gd name="connsiteY0" fmla="*/ 646962 h 1279101"/>
              <a:gd name="connsiteX1" fmla="*/ 1295977 w 2915536"/>
              <a:gd name="connsiteY1" fmla="*/ 1279101 h 1279101"/>
              <a:gd name="connsiteX2" fmla="*/ 2915536 w 2915536"/>
              <a:gd name="connsiteY2" fmla="*/ 495205 h 1279101"/>
              <a:gd name="connsiteX3" fmla="*/ 1501701 w 2915536"/>
              <a:gd name="connsiteY3" fmla="*/ 0 h 1279101"/>
              <a:gd name="connsiteX4" fmla="*/ 0 w 2915536"/>
              <a:gd name="connsiteY4" fmla="*/ 646962 h 1279101"/>
              <a:gd name="connsiteX0" fmla="*/ 0 w 2996559"/>
              <a:gd name="connsiteY0" fmla="*/ 646962 h 1279101"/>
              <a:gd name="connsiteX1" fmla="*/ 1295977 w 2996559"/>
              <a:gd name="connsiteY1" fmla="*/ 1279101 h 1279101"/>
              <a:gd name="connsiteX2" fmla="*/ 2996559 w 2996559"/>
              <a:gd name="connsiteY2" fmla="*/ 506780 h 1279101"/>
              <a:gd name="connsiteX3" fmla="*/ 1501701 w 2996559"/>
              <a:gd name="connsiteY3" fmla="*/ 0 h 1279101"/>
              <a:gd name="connsiteX4" fmla="*/ 0 w 2996559"/>
              <a:gd name="connsiteY4" fmla="*/ 646962 h 12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6559" h="1279101">
                <a:moveTo>
                  <a:pt x="0" y="646962"/>
                </a:moveTo>
                <a:lnTo>
                  <a:pt x="1295977" y="1279101"/>
                </a:lnTo>
                <a:lnTo>
                  <a:pt x="2996559" y="506780"/>
                </a:lnTo>
                <a:lnTo>
                  <a:pt x="1501701" y="0"/>
                </a:lnTo>
                <a:lnTo>
                  <a:pt x="0" y="646962"/>
                </a:lnTo>
                <a:close/>
              </a:path>
            </a:pathLst>
          </a:custGeom>
          <a:solidFill>
            <a:srgbClr val="008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4">
            <a:extLst>
              <a:ext uri="{FF2B5EF4-FFF2-40B4-BE49-F238E27FC236}">
                <a16:creationId xmlns:a16="http://schemas.microsoft.com/office/drawing/2014/main" id="{39EC44F0-A93C-E647-8A30-ECC16717AB4D}"/>
              </a:ext>
            </a:extLst>
          </p:cNvPr>
          <p:cNvSpPr/>
          <p:nvPr/>
        </p:nvSpPr>
        <p:spPr>
          <a:xfrm rot="20137285">
            <a:off x="6443814" y="1538924"/>
            <a:ext cx="539120" cy="755999"/>
          </a:xfrm>
          <a:prstGeom prst="cube">
            <a:avLst>
              <a:gd name="adj" fmla="val 52290"/>
            </a:avLst>
          </a:prstGeom>
          <a:solidFill>
            <a:schemeClr val="accent4">
              <a:alpha val="73000"/>
            </a:schemeClr>
          </a:solidFill>
          <a:ln>
            <a:noFill/>
          </a:ln>
          <a:scene3d>
            <a:camera prst="orthographicFront">
              <a:rot lat="19261217" lon="13504902" rev="5560738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27031596-28BD-FC4B-B52C-0B5F2620E6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alphaModFix amt="6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35" b="96904" l="7081" r="1000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97627" y="1279965"/>
            <a:ext cx="2596813" cy="2348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7">
                <a:extLst>
                  <a:ext uri="{FF2B5EF4-FFF2-40B4-BE49-F238E27FC236}">
                    <a16:creationId xmlns:a16="http://schemas.microsoft.com/office/drawing/2014/main" id="{BEA3AC4F-A06A-F849-A044-12964530A5AB}"/>
                  </a:ext>
                </a:extLst>
              </p:cNvPr>
              <p:cNvSpPr txBox="1"/>
              <p:nvPr/>
            </p:nvSpPr>
            <p:spPr>
              <a:xfrm>
                <a:off x="4570179" y="3307039"/>
                <a:ext cx="2936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Black"/>
                        </a:rPr>
                        <m:t>𝛾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  <a:latin typeface="Arial Black"/>
                  <a:cs typeface="Arial Black"/>
                </a:endParaRPr>
              </a:p>
            </p:txBody>
          </p:sp>
        </mc:Choice>
        <mc:Fallback xmlns="">
          <p:sp>
            <p:nvSpPr>
              <p:cNvPr id="10" name="TextBox 17">
                <a:extLst>
                  <a:ext uri="{FF2B5EF4-FFF2-40B4-BE49-F238E27FC236}">
                    <a16:creationId xmlns:a16="http://schemas.microsoft.com/office/drawing/2014/main" id="{BEA3AC4F-A06A-F849-A044-12964530A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79" y="3307039"/>
                <a:ext cx="293662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8">
                <a:extLst>
                  <a:ext uri="{FF2B5EF4-FFF2-40B4-BE49-F238E27FC236}">
                    <a16:creationId xmlns:a16="http://schemas.microsoft.com/office/drawing/2014/main" id="{F2968E6A-13F1-5C4E-AE00-AB2CEC070149}"/>
                  </a:ext>
                </a:extLst>
              </p:cNvPr>
              <p:cNvSpPr txBox="1"/>
              <p:nvPr/>
            </p:nvSpPr>
            <p:spPr>
              <a:xfrm>
                <a:off x="-25946" y="4306393"/>
                <a:ext cx="942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40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beam</a:t>
                </a:r>
              </a:p>
            </p:txBody>
          </p:sp>
        </mc:Choice>
        <mc:Fallback xmlns="">
          <p:sp>
            <p:nvSpPr>
              <p:cNvPr id="11" name="TextBox 18">
                <a:extLst>
                  <a:ext uri="{FF2B5EF4-FFF2-40B4-BE49-F238E27FC236}">
                    <a16:creationId xmlns:a16="http://schemas.microsoft.com/office/drawing/2014/main" id="{F2968E6A-13F1-5C4E-AE00-AB2CEC070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946" y="4306393"/>
                <a:ext cx="942666" cy="307777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9">
                <a:extLst>
                  <a:ext uri="{FF2B5EF4-FFF2-40B4-BE49-F238E27FC236}">
                    <a16:creationId xmlns:a16="http://schemas.microsoft.com/office/drawing/2014/main" id="{9B23A341-A6ED-4647-B559-D31D63200E0B}"/>
                  </a:ext>
                </a:extLst>
              </p:cNvPr>
              <p:cNvSpPr txBox="1"/>
              <p:nvPr/>
            </p:nvSpPr>
            <p:spPr>
              <a:xfrm>
                <a:off x="757853" y="5024445"/>
                <a:ext cx="1735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Active target</a:t>
                </a:r>
              </a:p>
              <a:p>
                <a:pPr marL="171450" indent="-171450">
                  <a:buFont typeface="Wingdings" pitchFamily="2" charset="2"/>
                  <a:buChar char="§"/>
                </a:pPr>
                <a:r>
                  <a:rPr lang="en-US" sz="12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100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𝜇</m:t>
                    </m:r>
                  </m:oMath>
                </a14:m>
                <a:r>
                  <a:rPr lang="en-US" sz="12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 diamond</a:t>
                </a:r>
              </a:p>
              <a:p>
                <a:pPr marL="171450" indent="-171450">
                  <a:buFont typeface="Wingdings" pitchFamily="2" charset="2"/>
                  <a:buChar char="§"/>
                </a:pPr>
                <a:r>
                  <a:rPr lang="en-US" sz="12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Graphitic strips</a:t>
                </a:r>
              </a:p>
            </p:txBody>
          </p:sp>
        </mc:Choice>
        <mc:Fallback xmlns="">
          <p:sp>
            <p:nvSpPr>
              <p:cNvPr id="12" name="TextBox 19">
                <a:extLst>
                  <a:ext uri="{FF2B5EF4-FFF2-40B4-BE49-F238E27FC236}">
                    <a16:creationId xmlns:a16="http://schemas.microsoft.com/office/drawing/2014/main" id="{9B23A341-A6ED-4647-B559-D31D63200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53" y="5024445"/>
                <a:ext cx="1735035" cy="646331"/>
              </a:xfrm>
              <a:prstGeom prst="rect">
                <a:avLst/>
              </a:prstGeom>
              <a:blipFill>
                <a:blip r:embed="rId6"/>
                <a:stretch>
                  <a:fillRect l="-735" t="-1961"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21">
            <a:extLst>
              <a:ext uri="{FF2B5EF4-FFF2-40B4-BE49-F238E27FC236}">
                <a16:creationId xmlns:a16="http://schemas.microsoft.com/office/drawing/2014/main" id="{C65ED9C9-3896-FD41-82B4-026CF3A8A813}"/>
              </a:ext>
            </a:extLst>
          </p:cNvPr>
          <p:cNvSpPr/>
          <p:nvPr/>
        </p:nvSpPr>
        <p:spPr>
          <a:xfrm>
            <a:off x="1215902" y="3418531"/>
            <a:ext cx="1429811" cy="958463"/>
          </a:xfrm>
          <a:custGeom>
            <a:avLst/>
            <a:gdLst>
              <a:gd name="connsiteX0" fmla="*/ 7988 w 1429811"/>
              <a:gd name="connsiteY0" fmla="*/ 902552 h 958463"/>
              <a:gd name="connsiteX1" fmla="*/ 0 w 1429811"/>
              <a:gd name="connsiteY1" fmla="*/ 638975 h 958463"/>
              <a:gd name="connsiteX2" fmla="*/ 1397860 w 1429811"/>
              <a:gd name="connsiteY2" fmla="*/ 0 h 958463"/>
              <a:gd name="connsiteX3" fmla="*/ 1429811 w 1429811"/>
              <a:gd name="connsiteY3" fmla="*/ 255590 h 958463"/>
              <a:gd name="connsiteX4" fmla="*/ 7988 w 1429811"/>
              <a:gd name="connsiteY4" fmla="*/ 958463 h 95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811" h="958463">
                <a:moveTo>
                  <a:pt x="7988" y="902552"/>
                </a:moveTo>
                <a:lnTo>
                  <a:pt x="0" y="638975"/>
                </a:lnTo>
                <a:lnTo>
                  <a:pt x="1397860" y="0"/>
                </a:lnTo>
                <a:lnTo>
                  <a:pt x="1429811" y="255590"/>
                </a:lnTo>
                <a:lnTo>
                  <a:pt x="7988" y="958463"/>
                </a:lnTo>
              </a:path>
            </a:pathLst>
          </a:custGeom>
          <a:solidFill>
            <a:srgbClr val="1F497D">
              <a:alpha val="36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A52A9836-B789-A945-83FF-DB5F97E03A0F}"/>
              </a:ext>
            </a:extLst>
          </p:cNvPr>
          <p:cNvSpPr/>
          <p:nvPr/>
        </p:nvSpPr>
        <p:spPr>
          <a:xfrm>
            <a:off x="3309099" y="2067721"/>
            <a:ext cx="607183" cy="447282"/>
          </a:xfrm>
          <a:custGeom>
            <a:avLst/>
            <a:gdLst>
              <a:gd name="connsiteX0" fmla="*/ 0 w 902618"/>
              <a:gd name="connsiteY0" fmla="*/ 0 h 471244"/>
              <a:gd name="connsiteX1" fmla="*/ 902618 w 902618"/>
              <a:gd name="connsiteY1" fmla="*/ 207667 h 471244"/>
              <a:gd name="connsiteX2" fmla="*/ 902618 w 902618"/>
              <a:gd name="connsiteY2" fmla="*/ 471244 h 471244"/>
              <a:gd name="connsiteX3" fmla="*/ 31951 w 902618"/>
              <a:gd name="connsiteY3" fmla="*/ 231629 h 471244"/>
              <a:gd name="connsiteX4" fmla="*/ 0 w 902618"/>
              <a:gd name="connsiteY4" fmla="*/ 0 h 471244"/>
              <a:gd name="connsiteX0" fmla="*/ 15976 w 870667"/>
              <a:gd name="connsiteY0" fmla="*/ 0 h 447282"/>
              <a:gd name="connsiteX1" fmla="*/ 870667 w 870667"/>
              <a:gd name="connsiteY1" fmla="*/ 183705 h 447282"/>
              <a:gd name="connsiteX2" fmla="*/ 870667 w 870667"/>
              <a:gd name="connsiteY2" fmla="*/ 447282 h 447282"/>
              <a:gd name="connsiteX3" fmla="*/ 0 w 870667"/>
              <a:gd name="connsiteY3" fmla="*/ 207667 h 447282"/>
              <a:gd name="connsiteX4" fmla="*/ 15976 w 870667"/>
              <a:gd name="connsiteY4" fmla="*/ 0 h 447282"/>
              <a:gd name="connsiteX0" fmla="*/ 0 w 878654"/>
              <a:gd name="connsiteY0" fmla="*/ 0 h 447282"/>
              <a:gd name="connsiteX1" fmla="*/ 878654 w 878654"/>
              <a:gd name="connsiteY1" fmla="*/ 183705 h 447282"/>
              <a:gd name="connsiteX2" fmla="*/ 878654 w 878654"/>
              <a:gd name="connsiteY2" fmla="*/ 447282 h 447282"/>
              <a:gd name="connsiteX3" fmla="*/ 7987 w 878654"/>
              <a:gd name="connsiteY3" fmla="*/ 207667 h 447282"/>
              <a:gd name="connsiteX4" fmla="*/ 0 w 878654"/>
              <a:gd name="connsiteY4" fmla="*/ 0 h 44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654" h="447282">
                <a:moveTo>
                  <a:pt x="0" y="0"/>
                </a:moveTo>
                <a:lnTo>
                  <a:pt x="878654" y="183705"/>
                </a:lnTo>
                <a:lnTo>
                  <a:pt x="878654" y="447282"/>
                </a:lnTo>
                <a:lnTo>
                  <a:pt x="7987" y="207667"/>
                </a:lnTo>
                <a:lnTo>
                  <a:pt x="0" y="0"/>
                </a:lnTo>
                <a:close/>
              </a:path>
            </a:pathLst>
          </a:custGeom>
          <a:solidFill>
            <a:srgbClr val="1F497D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A7991E99-4146-5841-8A59-8FDEFC1E00BE}"/>
              </a:ext>
            </a:extLst>
          </p:cNvPr>
          <p:cNvSpPr/>
          <p:nvPr/>
        </p:nvSpPr>
        <p:spPr>
          <a:xfrm>
            <a:off x="968762" y="2252403"/>
            <a:ext cx="2691879" cy="2396155"/>
          </a:xfrm>
          <a:custGeom>
            <a:avLst/>
            <a:gdLst>
              <a:gd name="connsiteX0" fmla="*/ 0 w 1094325"/>
              <a:gd name="connsiteY0" fmla="*/ 1230027 h 1230027"/>
              <a:gd name="connsiteX1" fmla="*/ 782802 w 1094325"/>
              <a:gd name="connsiteY1" fmla="*/ 686898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662986 w 1094325"/>
              <a:gd name="connsiteY1" fmla="*/ 742808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373980 w 1094325"/>
              <a:gd name="connsiteY1" fmla="*/ 923212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373980 w 1094325"/>
              <a:gd name="connsiteY1" fmla="*/ 923212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373980 w 1094325"/>
              <a:gd name="connsiteY1" fmla="*/ 923212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536343 w 1094325"/>
              <a:gd name="connsiteY1" fmla="*/ 771509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536343 w 1094325"/>
              <a:gd name="connsiteY1" fmla="*/ 771509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536343 w 1094325"/>
              <a:gd name="connsiteY1" fmla="*/ 771509 h 1230027"/>
              <a:gd name="connsiteX2" fmla="*/ 1094325 w 1094325"/>
              <a:gd name="connsiteY2" fmla="*/ 0 h 123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325" h="1230027">
                <a:moveTo>
                  <a:pt x="0" y="1230027"/>
                </a:moveTo>
                <a:cubicBezTo>
                  <a:pt x="300207" y="1060964"/>
                  <a:pt x="480599" y="824809"/>
                  <a:pt x="536343" y="771509"/>
                </a:cubicBezTo>
                <a:cubicBezTo>
                  <a:pt x="592087" y="718209"/>
                  <a:pt x="1094325" y="0"/>
                  <a:pt x="1094325" y="0"/>
                </a:cubicBezTo>
              </a:path>
            </a:pathLst>
          </a:custGeom>
          <a:ln w="127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25">
            <a:extLst>
              <a:ext uri="{FF2B5EF4-FFF2-40B4-BE49-F238E27FC236}">
                <a16:creationId xmlns:a16="http://schemas.microsoft.com/office/drawing/2014/main" id="{F2EB6051-E135-BA42-B211-A68C5B41D86F}"/>
              </a:ext>
            </a:extLst>
          </p:cNvPr>
          <p:cNvCxnSpPr/>
          <p:nvPr/>
        </p:nvCxnSpPr>
        <p:spPr>
          <a:xfrm flipV="1">
            <a:off x="911855" y="2811505"/>
            <a:ext cx="4850797" cy="1844448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6">
            <a:extLst>
              <a:ext uri="{FF2B5EF4-FFF2-40B4-BE49-F238E27FC236}">
                <a16:creationId xmlns:a16="http://schemas.microsoft.com/office/drawing/2014/main" id="{A240B308-E9CE-844E-9DA2-55C990B73FC9}"/>
              </a:ext>
            </a:extLst>
          </p:cNvPr>
          <p:cNvSpPr txBox="1"/>
          <p:nvPr/>
        </p:nvSpPr>
        <p:spPr>
          <a:xfrm>
            <a:off x="281966" y="3290855"/>
            <a:ext cx="19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Scintillators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Veto Bremsstrahlung (hard)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WLS fiber + </a:t>
            </a:r>
            <a:r>
              <a:rPr lang="en-US" sz="1200" b="1" err="1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SiPM</a:t>
            </a:r>
            <a:r>
              <a:rPr lang="en-US" sz="1200" b="1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21" name="TextBox 28">
            <a:extLst>
              <a:ext uri="{FF2B5EF4-FFF2-40B4-BE49-F238E27FC236}">
                <a16:creationId xmlns:a16="http://schemas.microsoft.com/office/drawing/2014/main" id="{8C581ABA-9BA5-FB4B-9F81-2AE0187B2749}"/>
              </a:ext>
            </a:extLst>
          </p:cNvPr>
          <p:cNvSpPr txBox="1"/>
          <p:nvPr/>
        </p:nvSpPr>
        <p:spPr>
          <a:xfrm>
            <a:off x="7068238" y="1271469"/>
            <a:ext cx="25074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Small-angle calorimeter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Veto Bremsstrahlung (hard)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Recover 3 photons events acceptance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Fast</a:t>
            </a:r>
            <a:r>
              <a:rPr lang="en-US" sz="1200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(Cherenkov)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Good light yield: </a:t>
            </a:r>
            <a:r>
              <a:rPr lang="en-US" sz="1200" b="1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PbF</a:t>
            </a:r>
            <a:r>
              <a:rPr lang="en-US" sz="1200" b="1" baseline="-25000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endParaRPr lang="en-US" sz="1200" b="1">
              <a:solidFill>
                <a:schemeClr val="accent4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C3B3AB4C-8715-9B46-BD5D-6DB3C3848A24}"/>
              </a:ext>
            </a:extLst>
          </p:cNvPr>
          <p:cNvSpPr txBox="1"/>
          <p:nvPr/>
        </p:nvSpPr>
        <p:spPr>
          <a:xfrm>
            <a:off x="5221620" y="3576317"/>
            <a:ext cx="2228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Main calorimeter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chemeClr val="accent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Very good </a:t>
            </a:r>
            <a:r>
              <a:rPr lang="en-US" sz="1200" b="1">
                <a:solidFill>
                  <a:schemeClr val="accent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energy resolution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chemeClr val="accent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Highly </a:t>
            </a:r>
            <a:r>
              <a:rPr lang="en-US" sz="1200" b="1">
                <a:solidFill>
                  <a:schemeClr val="accent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segmented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chemeClr val="accent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Compact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>
                <a:solidFill>
                  <a:schemeClr val="accent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BGO</a:t>
            </a:r>
            <a:r>
              <a:rPr lang="en-US" sz="1200">
                <a:solidFill>
                  <a:schemeClr val="accent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crystals, readout by PMT’s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200">
              <a:solidFill>
                <a:schemeClr val="accent2">
                  <a:lumMod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6066ED7A-29DB-C342-AFCE-FEEE7766D080}"/>
              </a:ext>
            </a:extLst>
          </p:cNvPr>
          <p:cNvSpPr/>
          <p:nvPr/>
        </p:nvSpPr>
        <p:spPr>
          <a:xfrm>
            <a:off x="869242" y="2284347"/>
            <a:ext cx="3550236" cy="2396155"/>
          </a:xfrm>
          <a:custGeom>
            <a:avLst/>
            <a:gdLst>
              <a:gd name="connsiteX0" fmla="*/ 0 w 1094325"/>
              <a:gd name="connsiteY0" fmla="*/ 1230027 h 1230027"/>
              <a:gd name="connsiteX1" fmla="*/ 782802 w 1094325"/>
              <a:gd name="connsiteY1" fmla="*/ 686898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662986 w 1094325"/>
              <a:gd name="connsiteY1" fmla="*/ 742808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373980 w 1094325"/>
              <a:gd name="connsiteY1" fmla="*/ 923212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373980 w 1094325"/>
              <a:gd name="connsiteY1" fmla="*/ 923212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373980 w 1094325"/>
              <a:gd name="connsiteY1" fmla="*/ 923212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536343 w 1094325"/>
              <a:gd name="connsiteY1" fmla="*/ 771509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536343 w 1094325"/>
              <a:gd name="connsiteY1" fmla="*/ 771509 h 1230027"/>
              <a:gd name="connsiteX2" fmla="*/ 1094325 w 1094325"/>
              <a:gd name="connsiteY2" fmla="*/ 0 h 1230027"/>
              <a:gd name="connsiteX0" fmla="*/ 0 w 1094325"/>
              <a:gd name="connsiteY0" fmla="*/ 1230027 h 1230027"/>
              <a:gd name="connsiteX1" fmla="*/ 536343 w 1094325"/>
              <a:gd name="connsiteY1" fmla="*/ 771509 h 1230027"/>
              <a:gd name="connsiteX2" fmla="*/ 1094325 w 1094325"/>
              <a:gd name="connsiteY2" fmla="*/ 0 h 123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325" h="1230027">
                <a:moveTo>
                  <a:pt x="0" y="1230027"/>
                </a:moveTo>
                <a:cubicBezTo>
                  <a:pt x="300207" y="1060964"/>
                  <a:pt x="480599" y="824809"/>
                  <a:pt x="536343" y="771509"/>
                </a:cubicBezTo>
                <a:cubicBezTo>
                  <a:pt x="592087" y="718209"/>
                  <a:pt x="1094325" y="0"/>
                  <a:pt x="1094325" y="0"/>
                </a:cubicBezTo>
              </a:path>
            </a:pathLst>
          </a:custGeom>
          <a:ln w="19050" cmpd="sng">
            <a:solidFill>
              <a:srgbClr val="FF0000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4DA2121C-082B-804A-B703-641838B00486}"/>
              </a:ext>
            </a:extLst>
          </p:cNvPr>
          <p:cNvSpPr/>
          <p:nvPr/>
        </p:nvSpPr>
        <p:spPr>
          <a:xfrm>
            <a:off x="766865" y="4484123"/>
            <a:ext cx="276701" cy="324055"/>
          </a:xfrm>
          <a:custGeom>
            <a:avLst/>
            <a:gdLst>
              <a:gd name="connsiteX0" fmla="*/ 0 w 273915"/>
              <a:gd name="connsiteY0" fmla="*/ 0 h 273905"/>
              <a:gd name="connsiteX1" fmla="*/ 273915 w 273915"/>
              <a:gd name="connsiteY1" fmla="*/ 83001 h 273905"/>
              <a:gd name="connsiteX2" fmla="*/ 273915 w 273915"/>
              <a:gd name="connsiteY2" fmla="*/ 273905 h 273905"/>
              <a:gd name="connsiteX3" fmla="*/ 24902 w 273915"/>
              <a:gd name="connsiteY3" fmla="*/ 199203 h 273905"/>
              <a:gd name="connsiteX4" fmla="*/ 16601 w 273915"/>
              <a:gd name="connsiteY4" fmla="*/ 58101 h 273905"/>
              <a:gd name="connsiteX0" fmla="*/ 257314 w 257314"/>
              <a:gd name="connsiteY0" fmla="*/ 24900 h 215804"/>
              <a:gd name="connsiteX1" fmla="*/ 257314 w 257314"/>
              <a:gd name="connsiteY1" fmla="*/ 215804 h 215804"/>
              <a:gd name="connsiteX2" fmla="*/ 8301 w 257314"/>
              <a:gd name="connsiteY2" fmla="*/ 141102 h 215804"/>
              <a:gd name="connsiteX3" fmla="*/ 0 w 257314"/>
              <a:gd name="connsiteY3" fmla="*/ 0 h 215804"/>
              <a:gd name="connsiteX0" fmla="*/ 250964 w 257314"/>
              <a:gd name="connsiteY0" fmla="*/ 75700 h 215804"/>
              <a:gd name="connsiteX1" fmla="*/ 257314 w 257314"/>
              <a:gd name="connsiteY1" fmla="*/ 215804 h 215804"/>
              <a:gd name="connsiteX2" fmla="*/ 8301 w 257314"/>
              <a:gd name="connsiteY2" fmla="*/ 141102 h 215804"/>
              <a:gd name="connsiteX3" fmla="*/ 0 w 257314"/>
              <a:gd name="connsiteY3" fmla="*/ 0 h 215804"/>
              <a:gd name="connsiteX0" fmla="*/ 190639 w 257314"/>
              <a:gd name="connsiteY0" fmla="*/ 59825 h 215804"/>
              <a:gd name="connsiteX1" fmla="*/ 257314 w 257314"/>
              <a:gd name="connsiteY1" fmla="*/ 215804 h 215804"/>
              <a:gd name="connsiteX2" fmla="*/ 8301 w 257314"/>
              <a:gd name="connsiteY2" fmla="*/ 141102 h 215804"/>
              <a:gd name="connsiteX3" fmla="*/ 0 w 257314"/>
              <a:gd name="connsiteY3" fmla="*/ 0 h 215804"/>
              <a:gd name="connsiteX0" fmla="*/ 190639 w 190639"/>
              <a:gd name="connsiteY0" fmla="*/ 59825 h 199929"/>
              <a:gd name="connsiteX1" fmla="*/ 184289 w 190639"/>
              <a:gd name="connsiteY1" fmla="*/ 199929 h 199929"/>
              <a:gd name="connsiteX2" fmla="*/ 8301 w 190639"/>
              <a:gd name="connsiteY2" fmla="*/ 141102 h 199929"/>
              <a:gd name="connsiteX3" fmla="*/ 0 w 190639"/>
              <a:gd name="connsiteY3" fmla="*/ 0 h 19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39" h="199929">
                <a:moveTo>
                  <a:pt x="190639" y="59825"/>
                </a:moveTo>
                <a:lnTo>
                  <a:pt x="184289" y="199929"/>
                </a:lnTo>
                <a:lnTo>
                  <a:pt x="8301" y="141102"/>
                </a:lnTo>
                <a:lnTo>
                  <a:pt x="0" y="0"/>
                </a:lnTo>
              </a:path>
            </a:pathLst>
          </a:custGeom>
          <a:solidFill>
            <a:srgbClr val="901F20">
              <a:alpha val="44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32">
            <a:extLst>
              <a:ext uri="{FF2B5EF4-FFF2-40B4-BE49-F238E27FC236}">
                <a16:creationId xmlns:a16="http://schemas.microsoft.com/office/drawing/2014/main" id="{5BE92D1D-2352-7344-B452-D644FBE70E6C}"/>
              </a:ext>
            </a:extLst>
          </p:cNvPr>
          <p:cNvCxnSpPr/>
          <p:nvPr/>
        </p:nvCxnSpPr>
        <p:spPr>
          <a:xfrm flipV="1">
            <a:off x="168420" y="4683001"/>
            <a:ext cx="680638" cy="31390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33">
            <a:extLst>
              <a:ext uri="{FF2B5EF4-FFF2-40B4-BE49-F238E27FC236}">
                <a16:creationId xmlns:a16="http://schemas.microsoft.com/office/drawing/2014/main" id="{BAB61FE2-2B23-774E-AEEE-FDDAF4ED6D36}"/>
              </a:ext>
            </a:extLst>
          </p:cNvPr>
          <p:cNvSpPr/>
          <p:nvPr/>
        </p:nvSpPr>
        <p:spPr>
          <a:xfrm>
            <a:off x="950493" y="3226845"/>
            <a:ext cx="2996559" cy="1267526"/>
          </a:xfrm>
          <a:custGeom>
            <a:avLst/>
            <a:gdLst>
              <a:gd name="connsiteX0" fmla="*/ 0 w 2915536"/>
              <a:gd name="connsiteY0" fmla="*/ 646962 h 1198078"/>
              <a:gd name="connsiteX1" fmla="*/ 1238104 w 2915536"/>
              <a:gd name="connsiteY1" fmla="*/ 1198078 h 1198078"/>
              <a:gd name="connsiteX2" fmla="*/ 2915536 w 2915536"/>
              <a:gd name="connsiteY2" fmla="*/ 495205 h 1198078"/>
              <a:gd name="connsiteX3" fmla="*/ 1501701 w 2915536"/>
              <a:gd name="connsiteY3" fmla="*/ 0 h 1198078"/>
              <a:gd name="connsiteX4" fmla="*/ 0 w 2915536"/>
              <a:gd name="connsiteY4" fmla="*/ 646962 h 1198078"/>
              <a:gd name="connsiteX0" fmla="*/ 0 w 2915536"/>
              <a:gd name="connsiteY0" fmla="*/ 646962 h 1267526"/>
              <a:gd name="connsiteX1" fmla="*/ 1353850 w 2915536"/>
              <a:gd name="connsiteY1" fmla="*/ 1267526 h 1267526"/>
              <a:gd name="connsiteX2" fmla="*/ 2915536 w 2915536"/>
              <a:gd name="connsiteY2" fmla="*/ 495205 h 1267526"/>
              <a:gd name="connsiteX3" fmla="*/ 1501701 w 2915536"/>
              <a:gd name="connsiteY3" fmla="*/ 0 h 1267526"/>
              <a:gd name="connsiteX4" fmla="*/ 0 w 2915536"/>
              <a:gd name="connsiteY4" fmla="*/ 646962 h 1267526"/>
              <a:gd name="connsiteX0" fmla="*/ 0 w 2996559"/>
              <a:gd name="connsiteY0" fmla="*/ 646962 h 1267526"/>
              <a:gd name="connsiteX1" fmla="*/ 1353850 w 2996559"/>
              <a:gd name="connsiteY1" fmla="*/ 1267526 h 1267526"/>
              <a:gd name="connsiteX2" fmla="*/ 2996559 w 2996559"/>
              <a:gd name="connsiteY2" fmla="*/ 518354 h 1267526"/>
              <a:gd name="connsiteX3" fmla="*/ 1501701 w 2996559"/>
              <a:gd name="connsiteY3" fmla="*/ 0 h 1267526"/>
              <a:gd name="connsiteX4" fmla="*/ 0 w 2996559"/>
              <a:gd name="connsiteY4" fmla="*/ 646962 h 126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6559" h="1267526">
                <a:moveTo>
                  <a:pt x="0" y="646962"/>
                </a:moveTo>
                <a:lnTo>
                  <a:pt x="1353850" y="1267526"/>
                </a:lnTo>
                <a:lnTo>
                  <a:pt x="2996559" y="518354"/>
                </a:lnTo>
                <a:lnTo>
                  <a:pt x="1501701" y="0"/>
                </a:lnTo>
                <a:lnTo>
                  <a:pt x="0" y="646962"/>
                </a:lnTo>
                <a:close/>
              </a:path>
            </a:pathLst>
          </a:custGeom>
          <a:solidFill>
            <a:srgbClr val="008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35">
            <a:extLst>
              <a:ext uri="{FF2B5EF4-FFF2-40B4-BE49-F238E27FC236}">
                <a16:creationId xmlns:a16="http://schemas.microsoft.com/office/drawing/2014/main" id="{58F450FA-59BA-FF41-BEE2-6E5C8C8C3E17}"/>
              </a:ext>
            </a:extLst>
          </p:cNvPr>
          <p:cNvSpPr/>
          <p:nvPr/>
        </p:nvSpPr>
        <p:spPr>
          <a:xfrm>
            <a:off x="1992795" y="3824332"/>
            <a:ext cx="1636905" cy="1098951"/>
          </a:xfrm>
          <a:custGeom>
            <a:avLst/>
            <a:gdLst>
              <a:gd name="connsiteX0" fmla="*/ 7988 w 1429811"/>
              <a:gd name="connsiteY0" fmla="*/ 902552 h 958463"/>
              <a:gd name="connsiteX1" fmla="*/ 0 w 1429811"/>
              <a:gd name="connsiteY1" fmla="*/ 638975 h 958463"/>
              <a:gd name="connsiteX2" fmla="*/ 1397860 w 1429811"/>
              <a:gd name="connsiteY2" fmla="*/ 0 h 958463"/>
              <a:gd name="connsiteX3" fmla="*/ 1429811 w 1429811"/>
              <a:gd name="connsiteY3" fmla="*/ 255590 h 958463"/>
              <a:gd name="connsiteX4" fmla="*/ 7988 w 1429811"/>
              <a:gd name="connsiteY4" fmla="*/ 958463 h 958463"/>
              <a:gd name="connsiteX0" fmla="*/ 7988 w 1397860"/>
              <a:gd name="connsiteY0" fmla="*/ 902552 h 958463"/>
              <a:gd name="connsiteX1" fmla="*/ 0 w 1397860"/>
              <a:gd name="connsiteY1" fmla="*/ 638975 h 958463"/>
              <a:gd name="connsiteX2" fmla="*/ 1397860 w 1397860"/>
              <a:gd name="connsiteY2" fmla="*/ 0 h 958463"/>
              <a:gd name="connsiteX3" fmla="*/ 1370505 w 1397860"/>
              <a:gd name="connsiteY3" fmla="*/ 346444 h 958463"/>
              <a:gd name="connsiteX4" fmla="*/ 7988 w 1397860"/>
              <a:gd name="connsiteY4" fmla="*/ 958463 h 958463"/>
              <a:gd name="connsiteX0" fmla="*/ 7988 w 1397860"/>
              <a:gd name="connsiteY0" fmla="*/ 902552 h 958463"/>
              <a:gd name="connsiteX1" fmla="*/ 0 w 1397860"/>
              <a:gd name="connsiteY1" fmla="*/ 638975 h 958463"/>
              <a:gd name="connsiteX2" fmla="*/ 1397860 w 1397860"/>
              <a:gd name="connsiteY2" fmla="*/ 0 h 958463"/>
              <a:gd name="connsiteX3" fmla="*/ 1370505 w 1397860"/>
              <a:gd name="connsiteY3" fmla="*/ 346444 h 958463"/>
              <a:gd name="connsiteX4" fmla="*/ 7988 w 1397860"/>
              <a:gd name="connsiteY4" fmla="*/ 958463 h 958463"/>
              <a:gd name="connsiteX0" fmla="*/ 7988 w 1397860"/>
              <a:gd name="connsiteY0" fmla="*/ 902552 h 998842"/>
              <a:gd name="connsiteX1" fmla="*/ 0 w 1397860"/>
              <a:gd name="connsiteY1" fmla="*/ 638975 h 998842"/>
              <a:gd name="connsiteX2" fmla="*/ 1397860 w 1397860"/>
              <a:gd name="connsiteY2" fmla="*/ 0 h 998842"/>
              <a:gd name="connsiteX3" fmla="*/ 1370505 w 1397860"/>
              <a:gd name="connsiteY3" fmla="*/ 346444 h 998842"/>
              <a:gd name="connsiteX4" fmla="*/ 7988 w 1397860"/>
              <a:gd name="connsiteY4" fmla="*/ 998842 h 998842"/>
              <a:gd name="connsiteX0" fmla="*/ 7988 w 1397860"/>
              <a:gd name="connsiteY0" fmla="*/ 902552 h 998842"/>
              <a:gd name="connsiteX1" fmla="*/ 0 w 1397860"/>
              <a:gd name="connsiteY1" fmla="*/ 638975 h 998842"/>
              <a:gd name="connsiteX2" fmla="*/ 1397860 w 1397860"/>
              <a:gd name="connsiteY2" fmla="*/ 0 h 998842"/>
              <a:gd name="connsiteX3" fmla="*/ 1370505 w 1397860"/>
              <a:gd name="connsiteY3" fmla="*/ 346444 h 998842"/>
              <a:gd name="connsiteX4" fmla="*/ 7988 w 1397860"/>
              <a:gd name="connsiteY4" fmla="*/ 998842 h 998842"/>
              <a:gd name="connsiteX0" fmla="*/ 7988 w 1397860"/>
              <a:gd name="connsiteY0" fmla="*/ 902552 h 998842"/>
              <a:gd name="connsiteX1" fmla="*/ 0 w 1397860"/>
              <a:gd name="connsiteY1" fmla="*/ 578405 h 998842"/>
              <a:gd name="connsiteX2" fmla="*/ 1397860 w 1397860"/>
              <a:gd name="connsiteY2" fmla="*/ 0 h 998842"/>
              <a:gd name="connsiteX3" fmla="*/ 1370505 w 1397860"/>
              <a:gd name="connsiteY3" fmla="*/ 346444 h 998842"/>
              <a:gd name="connsiteX4" fmla="*/ 7988 w 1397860"/>
              <a:gd name="connsiteY4" fmla="*/ 998842 h 998842"/>
              <a:gd name="connsiteX0" fmla="*/ 7988 w 1397860"/>
              <a:gd name="connsiteY0" fmla="*/ 902552 h 988748"/>
              <a:gd name="connsiteX1" fmla="*/ 0 w 1397860"/>
              <a:gd name="connsiteY1" fmla="*/ 578405 h 988748"/>
              <a:gd name="connsiteX2" fmla="*/ 1397860 w 1397860"/>
              <a:gd name="connsiteY2" fmla="*/ 0 h 988748"/>
              <a:gd name="connsiteX3" fmla="*/ 1370505 w 1397860"/>
              <a:gd name="connsiteY3" fmla="*/ 346444 h 988748"/>
              <a:gd name="connsiteX4" fmla="*/ 7988 w 1397860"/>
              <a:gd name="connsiteY4" fmla="*/ 988748 h 988748"/>
              <a:gd name="connsiteX0" fmla="*/ 7988 w 1397860"/>
              <a:gd name="connsiteY0" fmla="*/ 902552 h 988748"/>
              <a:gd name="connsiteX1" fmla="*/ 0 w 1397860"/>
              <a:gd name="connsiteY1" fmla="*/ 608690 h 988748"/>
              <a:gd name="connsiteX2" fmla="*/ 1397860 w 1397860"/>
              <a:gd name="connsiteY2" fmla="*/ 0 h 988748"/>
              <a:gd name="connsiteX3" fmla="*/ 1370505 w 1397860"/>
              <a:gd name="connsiteY3" fmla="*/ 346444 h 988748"/>
              <a:gd name="connsiteX4" fmla="*/ 7988 w 1397860"/>
              <a:gd name="connsiteY4" fmla="*/ 988748 h 988748"/>
              <a:gd name="connsiteX0" fmla="*/ 7988 w 1397860"/>
              <a:gd name="connsiteY0" fmla="*/ 902552 h 958463"/>
              <a:gd name="connsiteX1" fmla="*/ 0 w 1397860"/>
              <a:gd name="connsiteY1" fmla="*/ 608690 h 958463"/>
              <a:gd name="connsiteX2" fmla="*/ 1397860 w 1397860"/>
              <a:gd name="connsiteY2" fmla="*/ 0 h 958463"/>
              <a:gd name="connsiteX3" fmla="*/ 1370505 w 1397860"/>
              <a:gd name="connsiteY3" fmla="*/ 346444 h 958463"/>
              <a:gd name="connsiteX4" fmla="*/ 7988 w 1397860"/>
              <a:gd name="connsiteY4" fmla="*/ 958463 h 958463"/>
              <a:gd name="connsiteX0" fmla="*/ 7988 w 1397860"/>
              <a:gd name="connsiteY0" fmla="*/ 902552 h 958463"/>
              <a:gd name="connsiteX1" fmla="*/ 0 w 1397860"/>
              <a:gd name="connsiteY1" fmla="*/ 608690 h 958463"/>
              <a:gd name="connsiteX2" fmla="*/ 1397860 w 1397860"/>
              <a:gd name="connsiteY2" fmla="*/ 0 h 958463"/>
              <a:gd name="connsiteX3" fmla="*/ 1370505 w 1397860"/>
              <a:gd name="connsiteY3" fmla="*/ 376729 h 958463"/>
              <a:gd name="connsiteX4" fmla="*/ 7988 w 1397860"/>
              <a:gd name="connsiteY4" fmla="*/ 958463 h 95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860" h="958463">
                <a:moveTo>
                  <a:pt x="7988" y="902552"/>
                </a:moveTo>
                <a:lnTo>
                  <a:pt x="0" y="608690"/>
                </a:lnTo>
                <a:lnTo>
                  <a:pt x="1397860" y="0"/>
                </a:lnTo>
                <a:lnTo>
                  <a:pt x="1370505" y="376729"/>
                </a:lnTo>
                <a:cubicBezTo>
                  <a:pt x="1390783" y="358645"/>
                  <a:pt x="7479" y="956357"/>
                  <a:pt x="7988" y="958463"/>
                </a:cubicBezTo>
              </a:path>
            </a:pathLst>
          </a:custGeom>
          <a:solidFill>
            <a:srgbClr val="1F497D">
              <a:alpha val="36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48">
                <a:extLst>
                  <a:ext uri="{FF2B5EF4-FFF2-40B4-BE49-F238E27FC236}">
                    <a16:creationId xmlns:a16="http://schemas.microsoft.com/office/drawing/2014/main" id="{DDE96A54-B468-6D49-A574-9B2A32DE87A5}"/>
                  </a:ext>
                </a:extLst>
              </p:cNvPr>
              <p:cNvSpPr txBox="1"/>
              <p:nvPr/>
            </p:nvSpPr>
            <p:spPr>
              <a:xfrm>
                <a:off x="2237337" y="4662853"/>
                <a:ext cx="31313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chemeClr val="accent5">
                        <a:lumMod val="7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Scintillators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200">
                    <a:solidFill>
                      <a:schemeClr val="accent5">
                        <a:lumMod val="7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side)</a:t>
                </a:r>
              </a:p>
              <a:p>
                <a:pPr marL="171450" indent="-171450">
                  <a:buFont typeface="Wingdings" pitchFamily="2" charset="2"/>
                  <a:buChar char="§"/>
                </a:pPr>
                <a:r>
                  <a:rPr lang="en-US" sz="1200">
                    <a:solidFill>
                      <a:schemeClr val="accent5">
                        <a:lumMod val="7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Beam-induced background rejection</a:t>
                </a:r>
              </a:p>
              <a:p>
                <a:pPr marL="171450" indent="-171450">
                  <a:buFont typeface="Wingdings" pitchFamily="2" charset="2"/>
                  <a:buChar char="§"/>
                </a:pPr>
                <a:r>
                  <a:rPr lang="en-US" sz="1200">
                    <a:solidFill>
                      <a:schemeClr val="accent5">
                        <a:lumMod val="7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Detect visible decays: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𝐴</m:t>
                    </m:r>
                    <m:r>
                      <a:rPr lang="it-IT" sz="1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′→</m:t>
                    </m:r>
                    <m:sSup>
                      <m:sSupPr>
                        <m:ctrlPr>
                          <a:rPr lang="it-IT" sz="1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2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12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200">
                  <a:solidFill>
                    <a:schemeClr val="accent5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48">
                <a:extLst>
                  <a:ext uri="{FF2B5EF4-FFF2-40B4-BE49-F238E27FC236}">
                    <a16:creationId xmlns:a16="http://schemas.microsoft.com/office/drawing/2014/main" id="{DDE96A54-B468-6D49-A574-9B2A32DE8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337" y="4662853"/>
                <a:ext cx="3131370" cy="646331"/>
              </a:xfrm>
              <a:prstGeom prst="rect">
                <a:avLst/>
              </a:prstGeom>
              <a:blipFill>
                <a:blip r:embed="rId7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26">
            <a:extLst>
              <a:ext uri="{FF2B5EF4-FFF2-40B4-BE49-F238E27FC236}">
                <a16:creationId xmlns:a16="http://schemas.microsoft.com/office/drawing/2014/main" id="{843FB07B-4206-AB42-BCF8-FCB288041641}"/>
              </a:ext>
            </a:extLst>
          </p:cNvPr>
          <p:cNvSpPr txBox="1"/>
          <p:nvPr/>
        </p:nvSpPr>
        <p:spPr>
          <a:xfrm>
            <a:off x="1573440" y="2065690"/>
            <a:ext cx="208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Scintillators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Veto Bremsstrahlung (soft)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WLS fiber + </a:t>
            </a:r>
            <a:r>
              <a:rPr lang="en-US" sz="1200" b="1" err="1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SiPM</a:t>
            </a:r>
            <a:r>
              <a:rPr lang="en-US" sz="1200" b="1">
                <a:solidFill>
                  <a:schemeClr val="accent5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F2130B23-225F-B84E-A305-1DD8AC22A171}"/>
              </a:ext>
            </a:extLst>
          </p:cNvPr>
          <p:cNvSpPr/>
          <p:nvPr/>
        </p:nvSpPr>
        <p:spPr>
          <a:xfrm>
            <a:off x="4003283" y="2074817"/>
            <a:ext cx="437000" cy="277727"/>
          </a:xfrm>
          <a:custGeom>
            <a:avLst/>
            <a:gdLst>
              <a:gd name="connsiteX0" fmla="*/ 0 w 902618"/>
              <a:gd name="connsiteY0" fmla="*/ 0 h 471244"/>
              <a:gd name="connsiteX1" fmla="*/ 902618 w 902618"/>
              <a:gd name="connsiteY1" fmla="*/ 207667 h 471244"/>
              <a:gd name="connsiteX2" fmla="*/ 902618 w 902618"/>
              <a:gd name="connsiteY2" fmla="*/ 471244 h 471244"/>
              <a:gd name="connsiteX3" fmla="*/ 31951 w 902618"/>
              <a:gd name="connsiteY3" fmla="*/ 231629 h 471244"/>
              <a:gd name="connsiteX4" fmla="*/ 0 w 902618"/>
              <a:gd name="connsiteY4" fmla="*/ 0 h 471244"/>
              <a:gd name="connsiteX0" fmla="*/ 15976 w 870667"/>
              <a:gd name="connsiteY0" fmla="*/ 0 h 447282"/>
              <a:gd name="connsiteX1" fmla="*/ 870667 w 870667"/>
              <a:gd name="connsiteY1" fmla="*/ 183705 h 447282"/>
              <a:gd name="connsiteX2" fmla="*/ 870667 w 870667"/>
              <a:gd name="connsiteY2" fmla="*/ 447282 h 447282"/>
              <a:gd name="connsiteX3" fmla="*/ 0 w 870667"/>
              <a:gd name="connsiteY3" fmla="*/ 207667 h 447282"/>
              <a:gd name="connsiteX4" fmla="*/ 15976 w 870667"/>
              <a:gd name="connsiteY4" fmla="*/ 0 h 447282"/>
              <a:gd name="connsiteX0" fmla="*/ 0 w 878654"/>
              <a:gd name="connsiteY0" fmla="*/ 0 h 447282"/>
              <a:gd name="connsiteX1" fmla="*/ 878654 w 878654"/>
              <a:gd name="connsiteY1" fmla="*/ 183705 h 447282"/>
              <a:gd name="connsiteX2" fmla="*/ 878654 w 878654"/>
              <a:gd name="connsiteY2" fmla="*/ 447282 h 447282"/>
              <a:gd name="connsiteX3" fmla="*/ 7987 w 878654"/>
              <a:gd name="connsiteY3" fmla="*/ 207667 h 447282"/>
              <a:gd name="connsiteX4" fmla="*/ 0 w 878654"/>
              <a:gd name="connsiteY4" fmla="*/ 0 h 447282"/>
              <a:gd name="connsiteX0" fmla="*/ 11710 w 890364"/>
              <a:gd name="connsiteY0" fmla="*/ 0 h 447282"/>
              <a:gd name="connsiteX1" fmla="*/ 890364 w 890364"/>
              <a:gd name="connsiteY1" fmla="*/ 183705 h 447282"/>
              <a:gd name="connsiteX2" fmla="*/ 890364 w 890364"/>
              <a:gd name="connsiteY2" fmla="*/ 447282 h 447282"/>
              <a:gd name="connsiteX3" fmla="*/ 0 w 890364"/>
              <a:gd name="connsiteY3" fmla="*/ 233234 h 447282"/>
              <a:gd name="connsiteX4" fmla="*/ 11710 w 890364"/>
              <a:gd name="connsiteY4" fmla="*/ 0 h 447282"/>
              <a:gd name="connsiteX0" fmla="*/ 11710 w 919910"/>
              <a:gd name="connsiteY0" fmla="*/ 0 h 365468"/>
              <a:gd name="connsiteX1" fmla="*/ 890364 w 919910"/>
              <a:gd name="connsiteY1" fmla="*/ 183705 h 365468"/>
              <a:gd name="connsiteX2" fmla="*/ 919910 w 919910"/>
              <a:gd name="connsiteY2" fmla="*/ 365468 h 365468"/>
              <a:gd name="connsiteX3" fmla="*/ 0 w 919910"/>
              <a:gd name="connsiteY3" fmla="*/ 233234 h 365468"/>
              <a:gd name="connsiteX4" fmla="*/ 11710 w 919910"/>
              <a:gd name="connsiteY4" fmla="*/ 0 h 365468"/>
              <a:gd name="connsiteX0" fmla="*/ 11710 w 919910"/>
              <a:gd name="connsiteY0" fmla="*/ 0 h 365468"/>
              <a:gd name="connsiteX1" fmla="*/ 890364 w 919910"/>
              <a:gd name="connsiteY1" fmla="*/ 122344 h 365468"/>
              <a:gd name="connsiteX2" fmla="*/ 919910 w 919910"/>
              <a:gd name="connsiteY2" fmla="*/ 365468 h 365468"/>
              <a:gd name="connsiteX3" fmla="*/ 0 w 919910"/>
              <a:gd name="connsiteY3" fmla="*/ 233234 h 365468"/>
              <a:gd name="connsiteX4" fmla="*/ 11710 w 919910"/>
              <a:gd name="connsiteY4" fmla="*/ 0 h 365468"/>
              <a:gd name="connsiteX0" fmla="*/ 0 w 908200"/>
              <a:gd name="connsiteY0" fmla="*/ 0 h 365468"/>
              <a:gd name="connsiteX1" fmla="*/ 878654 w 908200"/>
              <a:gd name="connsiteY1" fmla="*/ 122344 h 365468"/>
              <a:gd name="connsiteX2" fmla="*/ 908200 w 908200"/>
              <a:gd name="connsiteY2" fmla="*/ 365468 h 365468"/>
              <a:gd name="connsiteX3" fmla="*/ 17836 w 908200"/>
              <a:gd name="connsiteY3" fmla="*/ 202554 h 365468"/>
              <a:gd name="connsiteX4" fmla="*/ 0 w 908200"/>
              <a:gd name="connsiteY4" fmla="*/ 0 h 365468"/>
              <a:gd name="connsiteX0" fmla="*/ 0 w 898351"/>
              <a:gd name="connsiteY0" fmla="*/ 0 h 380808"/>
              <a:gd name="connsiteX1" fmla="*/ 878654 w 898351"/>
              <a:gd name="connsiteY1" fmla="*/ 122344 h 380808"/>
              <a:gd name="connsiteX2" fmla="*/ 898351 w 898351"/>
              <a:gd name="connsiteY2" fmla="*/ 380808 h 380808"/>
              <a:gd name="connsiteX3" fmla="*/ 17836 w 898351"/>
              <a:gd name="connsiteY3" fmla="*/ 202554 h 380808"/>
              <a:gd name="connsiteX4" fmla="*/ 0 w 898351"/>
              <a:gd name="connsiteY4" fmla="*/ 0 h 380808"/>
              <a:gd name="connsiteX0" fmla="*/ 1356 w 880515"/>
              <a:gd name="connsiteY0" fmla="*/ 0 h 447282"/>
              <a:gd name="connsiteX1" fmla="*/ 860818 w 880515"/>
              <a:gd name="connsiteY1" fmla="*/ 188818 h 447282"/>
              <a:gd name="connsiteX2" fmla="*/ 880515 w 880515"/>
              <a:gd name="connsiteY2" fmla="*/ 447282 h 447282"/>
              <a:gd name="connsiteX3" fmla="*/ 0 w 880515"/>
              <a:gd name="connsiteY3" fmla="*/ 269028 h 447282"/>
              <a:gd name="connsiteX4" fmla="*/ 1356 w 880515"/>
              <a:gd name="connsiteY4" fmla="*/ 0 h 447282"/>
              <a:gd name="connsiteX0" fmla="*/ 1356 w 880515"/>
              <a:gd name="connsiteY0" fmla="*/ 0 h 447282"/>
              <a:gd name="connsiteX1" fmla="*/ 860818 w 880515"/>
              <a:gd name="connsiteY1" fmla="*/ 188818 h 447282"/>
              <a:gd name="connsiteX2" fmla="*/ 880515 w 880515"/>
              <a:gd name="connsiteY2" fmla="*/ 447282 h 447282"/>
              <a:gd name="connsiteX3" fmla="*/ 0 w 880515"/>
              <a:gd name="connsiteY3" fmla="*/ 217894 h 447282"/>
              <a:gd name="connsiteX4" fmla="*/ 1356 w 880515"/>
              <a:gd name="connsiteY4" fmla="*/ 0 h 44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515" h="447282">
                <a:moveTo>
                  <a:pt x="1356" y="0"/>
                </a:moveTo>
                <a:lnTo>
                  <a:pt x="860818" y="188818"/>
                </a:lnTo>
                <a:lnTo>
                  <a:pt x="880515" y="447282"/>
                </a:lnTo>
                <a:lnTo>
                  <a:pt x="0" y="217894"/>
                </a:lnTo>
                <a:lnTo>
                  <a:pt x="1356" y="0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157FB15D-D489-F44A-A47E-FF4E5F6AC576}"/>
              </a:ext>
            </a:extLst>
          </p:cNvPr>
          <p:cNvSpPr txBox="1"/>
          <p:nvPr/>
        </p:nvSpPr>
        <p:spPr>
          <a:xfrm>
            <a:off x="2416688" y="1210987"/>
            <a:ext cx="2320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 pixel detector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2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Veto Bremsstrahlung (very soft)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2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 monitor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2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 area, timing (</a:t>
            </a:r>
            <a:r>
              <a:rPr lang="en-GB" sz="1200" b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TimePIX3</a:t>
            </a:r>
            <a:r>
              <a:rPr lang="en-GB" sz="12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27">
                <a:extLst>
                  <a:ext uri="{FF2B5EF4-FFF2-40B4-BE49-F238E27FC236}">
                    <a16:creationId xmlns:a16="http://schemas.microsoft.com/office/drawing/2014/main" id="{91404068-E5CE-5846-9803-4A7793203AE3}"/>
                  </a:ext>
                </a:extLst>
              </p:cNvPr>
              <p:cNvSpPr txBox="1"/>
              <p:nvPr/>
            </p:nvSpPr>
            <p:spPr>
              <a:xfrm>
                <a:off x="7576074" y="3061084"/>
                <a:ext cx="4568107" cy="3731791"/>
              </a:xfrm>
              <a:prstGeom prst="rect">
                <a:avLst/>
              </a:prstGeom>
              <a:solidFill>
                <a:srgbClr val="B2D3CE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Design choices</a:t>
                </a:r>
              </a:p>
              <a:p>
                <a:pPr marL="179388" indent="-179388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intensity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×</m:t>
                    </m:r>
                  </m:oMath>
                </a14:m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target thickness = luminosity, it is limited by the maximum tolerable occupancy and veto probability: </a:t>
                </a:r>
                <a:r>
                  <a:rPr lang="en-US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pile-up</a:t>
                </a:r>
              </a:p>
              <a:p>
                <a:pPr marL="358775" lvl="1" indent="-179388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Driven by the distribution and </a:t>
                </a:r>
                <a:r>
                  <a:rPr lang="en-US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rate of photons </a:t>
                </a: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+ by the </a:t>
                </a:r>
                <a:r>
                  <a:rPr lang="en-US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timing resolution </a:t>
                </a: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of detectors</a:t>
                </a:r>
              </a:p>
              <a:p>
                <a:pPr marL="171450" indent="-171450">
                  <a:spcAft>
                    <a:spcPts val="300"/>
                  </a:spcAft>
                  <a:buFont typeface="Wingdings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𝑚𝑖𝑠𝑠</m:t>
                        </m:r>
                      </m:sub>
                    </m:sSub>
                  </m:oMath>
                </a14:m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resolution determined by </a:t>
                </a:r>
                <a:r>
                  <a:rPr lang="en-US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spatial </a:t>
                </a: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:r>
                  <a:rPr lang="en-US" sz="1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Moliére</a:t>
                </a: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radius) and </a:t>
                </a:r>
                <a:r>
                  <a:rPr lang="en-US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energetic resolution</a:t>
                </a: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of main calorimeter + </a:t>
                </a:r>
                <a:r>
                  <a:rPr lang="en-US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lever-arm</a:t>
                </a: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(calorimeter-to-target distance)</a:t>
                </a:r>
              </a:p>
              <a:p>
                <a:pPr marL="628650" lvl="1" indent="-1714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Aim at 4-5 MeV/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 Black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Arial Black"/>
                          </a:rPr>
                          <m:t>c</m:t>
                        </m:r>
                      </m:e>
                      <m:sup>
                        <m:r>
                          <a:rPr lang="it-I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cs typeface="Arial Black"/>
                          </a:rPr>
                          <m:t>2</m:t>
                        </m:r>
                      </m:sup>
                    </m:sSup>
                  </m:oMath>
                </a14:m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628650" lvl="1" indent="-1714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Distance + magnet </a:t>
                </a:r>
                <a:r>
                  <a:rPr lang="en-US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gap</a:t>
                </a: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fix the photon </a:t>
                </a:r>
                <a:r>
                  <a:rPr lang="en-US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acceptance</a:t>
                </a:r>
              </a:p>
              <a:p>
                <a:pPr marL="171450" indent="-1714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Hole in the main calorimeter (BGO) </a:t>
                </a:r>
              </a:p>
              <a:p>
                <a:pPr marL="628650" lvl="1" indent="-1714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To limit the Bremsstrahlung rate</a:t>
                </a:r>
              </a:p>
              <a:p>
                <a:pPr marL="628650" lvl="1" indent="-1714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Covered by fast, small-angle calorimeter (PbF</a:t>
                </a:r>
                <a:r>
                  <a:rPr lang="en-US" sz="1400" baseline="-25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  <a:p>
                <a:pPr marL="171450" indent="-1714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Everything in </a:t>
                </a:r>
                <a:r>
                  <a:rPr lang="en-US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vacuum</a:t>
                </a: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: avoid parasitic interactions of positrons (other than in target), losing photons, showering, etc.</a:t>
                </a:r>
              </a:p>
            </p:txBody>
          </p:sp>
        </mc:Choice>
        <mc:Fallback xmlns="">
          <p:sp>
            <p:nvSpPr>
              <p:cNvPr id="35" name="TextBox 27">
                <a:extLst>
                  <a:ext uri="{FF2B5EF4-FFF2-40B4-BE49-F238E27FC236}">
                    <a16:creationId xmlns:a16="http://schemas.microsoft.com/office/drawing/2014/main" id="{91404068-E5CE-5846-9803-4A7793203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074" y="3061084"/>
                <a:ext cx="4568107" cy="3731791"/>
              </a:xfrm>
              <a:prstGeom prst="rect">
                <a:avLst/>
              </a:prstGeom>
              <a:blipFill>
                <a:blip r:embed="rId8"/>
                <a:stretch>
                  <a:fillRect l="-1111" t="-339" r="-1111" b="-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18">
                <a:extLst>
                  <a:ext uri="{FF2B5EF4-FFF2-40B4-BE49-F238E27FC236}">
                    <a16:creationId xmlns:a16="http://schemas.microsoft.com/office/drawing/2014/main" id="{430ABE4B-B6CE-B24A-B8B3-D089324B8C05}"/>
                  </a:ext>
                </a:extLst>
              </p:cNvPr>
              <p:cNvSpPr txBox="1"/>
              <p:nvPr/>
            </p:nvSpPr>
            <p:spPr>
              <a:xfrm>
                <a:off x="4530314" y="3305784"/>
                <a:ext cx="44677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𝛾</m:t>
                      </m:r>
                    </m:oMath>
                  </m:oMathPara>
                </a14:m>
                <a:endParaRPr lang="en-US" sz="1600">
                  <a:solidFill>
                    <a:schemeClr val="accent5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18">
                <a:extLst>
                  <a:ext uri="{FF2B5EF4-FFF2-40B4-BE49-F238E27FC236}">
                    <a16:creationId xmlns:a16="http://schemas.microsoft.com/office/drawing/2014/main" id="{430ABE4B-B6CE-B24A-B8B3-D089324B8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314" y="3305784"/>
                <a:ext cx="446779" cy="338554"/>
              </a:xfrm>
              <a:prstGeom prst="rect">
                <a:avLst/>
              </a:prstGeom>
              <a:blipFill>
                <a:blip r:embed="rId9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CE631351-5139-7B41-A32E-7733795021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872" y="1801471"/>
            <a:ext cx="2384490" cy="11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8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0496FC-5C45-D243-B203-CE6A52C77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ALPs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PADME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E907E1-6D75-E04E-BE1C-9D373FF0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25</a:t>
            </a:fld>
            <a:endParaRPr lang="it-IT" dirty="0"/>
          </a:p>
        </p:txBody>
      </p:sp>
      <p:pic>
        <p:nvPicPr>
          <p:cNvPr id="5" name="Picture 8" descr="Figure-2-Primakoff-production-of-ALPs-in-proton-nucleus-collisions.png">
            <a:extLst>
              <a:ext uri="{FF2B5EF4-FFF2-40B4-BE49-F238E27FC236}">
                <a16:creationId xmlns:a16="http://schemas.microsoft.com/office/drawing/2014/main" id="{D0DCB677-E6BE-9C4E-9584-2C1A2F84B4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077" y="1976479"/>
            <a:ext cx="1586272" cy="918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D5141B69-5B32-FD4A-A034-D3C596EAA3B5}"/>
                  </a:ext>
                </a:extLst>
              </p:cNvPr>
              <p:cNvSpPr txBox="1"/>
              <p:nvPr/>
            </p:nvSpPr>
            <p:spPr>
              <a:xfrm>
                <a:off x="4492659" y="2141233"/>
                <a:ext cx="466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𝑎</m:t>
                      </m:r>
                    </m:oMath>
                  </m:oMathPara>
                </a14:m>
                <a:endParaRPr lang="en-US" sz="2400" i="1" dirty="0">
                  <a:solidFill>
                    <a:srgbClr val="3579E3"/>
                  </a:solidFill>
                  <a:latin typeface="Arial Black"/>
                  <a:cs typeface="Arial Black"/>
                </a:endParaRPr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D5141B69-5B32-FD4A-A034-D3C596EAA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659" y="2141233"/>
                <a:ext cx="46628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2">
            <a:extLst>
              <a:ext uri="{FF2B5EF4-FFF2-40B4-BE49-F238E27FC236}">
                <a16:creationId xmlns:a16="http://schemas.microsoft.com/office/drawing/2014/main" id="{87C6FF50-DA10-A14B-B6BB-A16640473036}"/>
              </a:ext>
            </a:extLst>
          </p:cNvPr>
          <p:cNvSpPr/>
          <p:nvPr/>
        </p:nvSpPr>
        <p:spPr>
          <a:xfrm>
            <a:off x="3835338" y="2404365"/>
            <a:ext cx="72000" cy="72000"/>
          </a:xfrm>
          <a:prstGeom prst="ellipse">
            <a:avLst/>
          </a:prstGeom>
          <a:solidFill>
            <a:srgbClr val="3579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4">
            <a:extLst>
              <a:ext uri="{FF2B5EF4-FFF2-40B4-BE49-F238E27FC236}">
                <a16:creationId xmlns:a16="http://schemas.microsoft.com/office/drawing/2014/main" id="{4A84BEA6-578F-E942-A877-D6EE78461A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126" y="1849306"/>
            <a:ext cx="1762419" cy="1172930"/>
          </a:xfrm>
          <a:prstGeom prst="rect">
            <a:avLst/>
          </a:prstGeom>
        </p:spPr>
      </p:pic>
      <p:sp>
        <p:nvSpPr>
          <p:cNvPr id="17" name="Oval 12">
            <a:extLst>
              <a:ext uri="{FF2B5EF4-FFF2-40B4-BE49-F238E27FC236}">
                <a16:creationId xmlns:a16="http://schemas.microsoft.com/office/drawing/2014/main" id="{11CF6873-B7FA-3B49-9E6F-4FCFB100D5C6}"/>
              </a:ext>
            </a:extLst>
          </p:cNvPr>
          <p:cNvSpPr/>
          <p:nvPr/>
        </p:nvSpPr>
        <p:spPr>
          <a:xfrm>
            <a:off x="6215335" y="2444456"/>
            <a:ext cx="72000" cy="72000"/>
          </a:xfrm>
          <a:prstGeom prst="ellipse">
            <a:avLst/>
          </a:prstGeom>
          <a:solidFill>
            <a:srgbClr val="3579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90DB104-2935-B74F-ADBA-C1AAA6FE7B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95" y="2109495"/>
            <a:ext cx="472625" cy="7270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A9B5EA7F-54B6-E44E-BB30-823C25DF0C2C}"/>
                  </a:ext>
                </a:extLst>
              </p:cNvPr>
              <p:cNvSpPr txBox="1"/>
              <p:nvPr/>
            </p:nvSpPr>
            <p:spPr>
              <a:xfrm>
                <a:off x="6630264" y="2213624"/>
                <a:ext cx="466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𝑎</m:t>
                      </m:r>
                    </m:oMath>
                  </m:oMathPara>
                </a14:m>
                <a:endParaRPr lang="en-US" sz="2400" i="1" dirty="0">
                  <a:solidFill>
                    <a:srgbClr val="3579E3"/>
                  </a:solidFill>
                  <a:latin typeface="Arial Black"/>
                  <a:cs typeface="Arial Black"/>
                </a:endParaRP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A9B5EA7F-54B6-E44E-BB30-823C25DF0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264" y="2213624"/>
                <a:ext cx="46628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1">
            <a:extLst>
              <a:ext uri="{FF2B5EF4-FFF2-40B4-BE49-F238E27FC236}">
                <a16:creationId xmlns:a16="http://schemas.microsoft.com/office/drawing/2014/main" id="{2C54B2E8-3E00-C341-812A-654379F53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30" y="1671331"/>
            <a:ext cx="2163899" cy="140147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7EE168A-0737-CB40-A19C-8742E87A80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71883">
            <a:off x="1913802" y="1550033"/>
            <a:ext cx="754553" cy="90322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4AC1F26-2D48-C648-8C20-4355934E563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71883" flipV="1">
            <a:off x="1537673" y="1937207"/>
            <a:ext cx="251185" cy="322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0C143734-D62C-9D4B-B34F-CD78171EB563}"/>
                  </a:ext>
                </a:extLst>
              </p:cNvPr>
              <p:cNvSpPr txBox="1"/>
              <p:nvPr/>
            </p:nvSpPr>
            <p:spPr>
              <a:xfrm>
                <a:off x="1817997" y="1753800"/>
                <a:ext cx="466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𝑎</m:t>
                      </m:r>
                    </m:oMath>
                  </m:oMathPara>
                </a14:m>
                <a:endParaRPr lang="en-US" sz="2400" i="1" dirty="0">
                  <a:solidFill>
                    <a:srgbClr val="3579E3"/>
                  </a:solidFill>
                  <a:latin typeface="Arial Black"/>
                  <a:cs typeface="Arial Black"/>
                </a:endParaRPr>
              </a:p>
            </p:txBody>
          </p:sp>
        </mc:Choice>
        <mc:Fallback xmlns=""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0C143734-D62C-9D4B-B34F-CD78171EB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997" y="1753800"/>
                <a:ext cx="46628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12">
            <a:extLst>
              <a:ext uri="{FF2B5EF4-FFF2-40B4-BE49-F238E27FC236}">
                <a16:creationId xmlns:a16="http://schemas.microsoft.com/office/drawing/2014/main" id="{B2588C49-0DD4-0540-A99A-FDF52F56B591}"/>
              </a:ext>
            </a:extLst>
          </p:cNvPr>
          <p:cNvSpPr/>
          <p:nvPr/>
        </p:nvSpPr>
        <p:spPr>
          <a:xfrm>
            <a:off x="1681213" y="2363771"/>
            <a:ext cx="72000" cy="72000"/>
          </a:xfrm>
          <a:prstGeom prst="ellipse">
            <a:avLst/>
          </a:prstGeom>
          <a:solidFill>
            <a:srgbClr val="3579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10">
                <a:extLst>
                  <a:ext uri="{FF2B5EF4-FFF2-40B4-BE49-F238E27FC236}">
                    <a16:creationId xmlns:a16="http://schemas.microsoft.com/office/drawing/2014/main" id="{6E91FF9F-12D9-4346-A19F-5DCD9C560EF0}"/>
                  </a:ext>
                </a:extLst>
              </p:cNvPr>
              <p:cNvSpPr/>
              <p:nvPr/>
            </p:nvSpPr>
            <p:spPr>
              <a:xfrm>
                <a:off x="1776644" y="2203579"/>
                <a:ext cx="566886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𝑔</m:t>
                      </m:r>
                      <m:r>
                        <a:rPr lang="en-US" sz="1600" i="1" baseline="-25000" dirty="0" err="1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𝑎</m:t>
                      </m:r>
                      <m:r>
                        <a:rPr lang="en-US" sz="1600" i="1" baseline="-25000" dirty="0" err="1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𝛾𝛾</m:t>
                      </m:r>
                    </m:oMath>
                  </m:oMathPara>
                </a14:m>
                <a:endParaRPr lang="en-US" sz="1600" baseline="-25000" dirty="0">
                  <a:solidFill>
                    <a:srgbClr val="3579E3"/>
                  </a:solidFill>
                </a:endParaRPr>
              </a:p>
            </p:txBody>
          </p:sp>
        </mc:Choice>
        <mc:Fallback xmlns="">
          <p:sp>
            <p:nvSpPr>
              <p:cNvPr id="27" name="Rectangle 10">
                <a:extLst>
                  <a:ext uri="{FF2B5EF4-FFF2-40B4-BE49-F238E27FC236}">
                    <a16:creationId xmlns:a16="http://schemas.microsoft.com/office/drawing/2014/main" id="{6E91FF9F-12D9-4346-A19F-5DCD9C560E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644" y="2203579"/>
                <a:ext cx="566886" cy="3329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6">
            <a:extLst>
              <a:ext uri="{FF2B5EF4-FFF2-40B4-BE49-F238E27FC236}">
                <a16:creationId xmlns:a16="http://schemas.microsoft.com/office/drawing/2014/main" id="{859332C8-9BDC-574D-AF6B-767222D05C6C}"/>
              </a:ext>
            </a:extLst>
          </p:cNvPr>
          <p:cNvGrpSpPr/>
          <p:nvPr/>
        </p:nvGrpSpPr>
        <p:grpSpPr>
          <a:xfrm>
            <a:off x="8141710" y="1644557"/>
            <a:ext cx="3868437" cy="3186865"/>
            <a:chOff x="5274681" y="1360401"/>
            <a:chExt cx="3868437" cy="3186865"/>
          </a:xfrm>
        </p:grpSpPr>
        <p:pic>
          <p:nvPicPr>
            <p:cNvPr id="30" name="Picture 12" descr="Screenshot 2016-01-19 17.00.18.png">
              <a:extLst>
                <a:ext uri="{FF2B5EF4-FFF2-40B4-BE49-F238E27FC236}">
                  <a16:creationId xmlns:a16="http://schemas.microsoft.com/office/drawing/2014/main" id="{C738916E-2DE9-9F47-B550-A1147533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4681" y="1360401"/>
              <a:ext cx="3868437" cy="3186865"/>
            </a:xfrm>
            <a:prstGeom prst="rect">
              <a:avLst/>
            </a:prstGeom>
          </p:spPr>
        </p:pic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BBB39F78-D1B5-AB42-A9E3-9233BD25E068}"/>
                </a:ext>
              </a:extLst>
            </p:cNvPr>
            <p:cNvSpPr/>
            <p:nvPr/>
          </p:nvSpPr>
          <p:spPr>
            <a:xfrm>
              <a:off x="6506422" y="1563626"/>
              <a:ext cx="1630414" cy="960675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21">
              <a:extLst>
                <a:ext uri="{FF2B5EF4-FFF2-40B4-BE49-F238E27FC236}">
                  <a16:creationId xmlns:a16="http://schemas.microsoft.com/office/drawing/2014/main" id="{EB9291AE-36B4-8241-8A30-636849C25631}"/>
                </a:ext>
              </a:extLst>
            </p:cNvPr>
            <p:cNvSpPr/>
            <p:nvPr/>
          </p:nvSpPr>
          <p:spPr>
            <a:xfrm>
              <a:off x="7966193" y="4270267"/>
              <a:ext cx="11769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arXiv:1512.03069</a:t>
              </a:r>
            </a:p>
          </p:txBody>
        </p:sp>
        <p:cxnSp>
          <p:nvCxnSpPr>
            <p:cNvPr id="33" name="Straight Connector 23">
              <a:extLst>
                <a:ext uri="{FF2B5EF4-FFF2-40B4-BE49-F238E27FC236}">
                  <a16:creationId xmlns:a16="http://schemas.microsoft.com/office/drawing/2014/main" id="{AF9E6DCD-8BBD-C144-82B6-CB8E00A58E72}"/>
                </a:ext>
              </a:extLst>
            </p:cNvPr>
            <p:cNvCxnSpPr/>
            <p:nvPr/>
          </p:nvCxnSpPr>
          <p:spPr>
            <a:xfrm flipH="1" flipV="1">
              <a:off x="7671587" y="1561343"/>
              <a:ext cx="9884" cy="988399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9C798DC-51BE-9C4D-BB73-87577899D8DE}"/>
              </a:ext>
            </a:extLst>
          </p:cNvPr>
          <p:cNvSpPr txBox="1"/>
          <p:nvPr/>
        </p:nvSpPr>
        <p:spPr>
          <a:xfrm>
            <a:off x="9428486" y="2819001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chemeClr val="accent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Region</a:t>
            </a:r>
            <a:r>
              <a:rPr lang="it-IT" sz="1400" dirty="0">
                <a:solidFill>
                  <a:schemeClr val="accent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sz="1400" dirty="0" err="1">
                <a:solidFill>
                  <a:schemeClr val="accent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interest</a:t>
            </a:r>
            <a:endParaRPr lang="it-IT" sz="1400" dirty="0">
              <a:solidFill>
                <a:schemeClr val="accent4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6" name="Picture 27" descr="Screenshot 2016-04-15 09.53.09.png">
            <a:extLst>
              <a:ext uri="{FF2B5EF4-FFF2-40B4-BE49-F238E27FC236}">
                <a16:creationId xmlns:a16="http://schemas.microsoft.com/office/drawing/2014/main" id="{1E3A2C9B-C0B2-E449-925F-E08EEE339CC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508" y="4882977"/>
            <a:ext cx="2613138" cy="1831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5E668823-BD05-F844-963C-6EAC9CCED504}"/>
                  </a:ext>
                </a:extLst>
              </p:cNvPr>
              <p:cNvSpPr/>
              <p:nvPr/>
            </p:nvSpPr>
            <p:spPr>
              <a:xfrm>
                <a:off x="107695" y="3215549"/>
                <a:ext cx="8381678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Final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states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observable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at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PADME:</a:t>
                </a:r>
              </a:p>
              <a:p>
                <a:pPr lvl="1"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it-IT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Visible</a:t>
                </a:r>
                <a:r>
                  <a:rPr lang="it-IT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ALP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decays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a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  <m:r>
                      <a:rPr lang="it-IT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  <a:sym typeface="Wingdings" pitchFamily="2" charset="2"/>
                  </a:rPr>
                  <a:t>):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a:rPr lang="it-IT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𝛾𝛾𝛾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Symbol" charset="2"/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it-IT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</a:rPr>
                  <a:t>,</a:t>
                </a:r>
                <a:r>
                  <a:rPr lang="it-IT" dirty="0">
                    <a:solidFill>
                      <a:srgbClr val="C00000"/>
                    </a:solidFill>
                    <a:latin typeface="Symbol" charset="2"/>
                    <a:cs typeface="Symbol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it-IT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endParaRPr lang="it-IT" dirty="0">
                  <a:solidFill>
                    <a:srgbClr val="C00000"/>
                  </a:solidFill>
                  <a:latin typeface="Symbol" charset="2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lvl="1"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it-IT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Invisible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ALP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decays</a:t>
                </a:r>
                <a:r>
                  <a:rPr lang="it-IT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+ </a:t>
                </a:r>
                <a:r>
                  <a:rPr lang="it-IT" dirty="0" err="1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missing</a:t>
                </a:r>
                <a:r>
                  <a:rPr lang="it-IT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mass</a:t>
                </a:r>
              </a:p>
              <a:p>
                <a:pPr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Main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background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is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but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limited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by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invariant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mass (24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MeV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  <a:p>
                <a:pPr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To be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studied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in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details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but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promising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good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granularity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resolution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of </a:t>
                </a:r>
                <a:r>
                  <a:rPr lang="it-IT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calorimeters</a:t>
                </a:r>
                <a:r>
                  <a:rPr lang="it-IT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5E668823-BD05-F844-963C-6EAC9CCED5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5" y="3215549"/>
                <a:ext cx="8381678" cy="1785104"/>
              </a:xfrm>
              <a:prstGeom prst="rect">
                <a:avLst/>
              </a:prstGeom>
              <a:blipFill>
                <a:blip r:embed="rId15"/>
                <a:stretch>
                  <a:fillRect l="-303" t="-704" b="-35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ttangolo 27">
            <a:extLst>
              <a:ext uri="{FF2B5EF4-FFF2-40B4-BE49-F238E27FC236}">
                <a16:creationId xmlns:a16="http://schemas.microsoft.com/office/drawing/2014/main" id="{45455E17-3967-9A45-BE98-4F648B527056}"/>
              </a:ext>
            </a:extLst>
          </p:cNvPr>
          <p:cNvSpPr/>
          <p:nvPr/>
        </p:nvSpPr>
        <p:spPr>
          <a:xfrm>
            <a:off x="114300" y="1262162"/>
            <a:ext cx="11513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For axion-like particles different production mechanisms: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annihilation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Primakov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photon fusion</a:t>
            </a:r>
          </a:p>
        </p:txBody>
      </p:sp>
    </p:spTree>
    <p:extLst>
      <p:ext uri="{BB962C8B-B14F-4D97-AF65-F5344CB8AC3E}">
        <p14:creationId xmlns:p14="http://schemas.microsoft.com/office/powerpoint/2010/main" val="564936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interni, automobile&#10;&#10;&#10;&#10;Descrizione generata automaticamente">
            <a:extLst>
              <a:ext uri="{FF2B5EF4-FFF2-40B4-BE49-F238E27FC236}">
                <a16:creationId xmlns:a16="http://schemas.microsoft.com/office/drawing/2014/main" id="{E6AFECE6-5FA7-D241-BB95-0249F9422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2B5C627-FF6B-004B-8D93-5F4DC2C1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949700"/>
            <a:ext cx="9144000" cy="11399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OK, let’s build it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DA4895CE-528D-A04B-BA69-5ECF3FB1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246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56A44-EBDD-7240-ADA5-03CC63F66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 squad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53952B-60CC-FA4B-B70F-C2BFB6FC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27</a:t>
            </a:fld>
            <a:endParaRPr lang="it-IT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FFD9BF4-5507-2F4E-B31B-F1932D0AC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344" y="2163677"/>
            <a:ext cx="868182" cy="71047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D16B3EF-6294-6E44-AB4F-A1C90A369C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"/>
          <a:stretch/>
        </p:blipFill>
        <p:spPr>
          <a:xfrm>
            <a:off x="9412778" y="2248129"/>
            <a:ext cx="2396114" cy="65664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B30667A-4CED-2142-87D9-1CFE1D5422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7616" y="2008371"/>
            <a:ext cx="918665" cy="95860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978F31-8674-D74C-BA04-78EDB4378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442" y="2088806"/>
            <a:ext cx="1014890" cy="6428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81C1D6E-6A17-D240-AD35-8878E6F6CF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490" y="3107996"/>
            <a:ext cx="1650086" cy="72956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74C8C3B-D749-2944-AC3A-56DCE03AD1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4487" y="4051323"/>
            <a:ext cx="849788" cy="76786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DE56AD1-DBA3-D648-ABA4-F4BA8786804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79" y="1031933"/>
            <a:ext cx="1337416" cy="8916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7BE4E58-B7E9-AA44-8A4F-48203F61E0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3640" y="1031933"/>
            <a:ext cx="1408319" cy="868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D3D9635-726D-FC4C-B6C8-09D25829C51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292" y="1031933"/>
            <a:ext cx="1299489" cy="868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01BB8D9-5857-2B4A-87DE-BB2C9DCE5CA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609" y="1031933"/>
            <a:ext cx="1309891" cy="868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AE13EED-F2A9-004D-91F4-03610AE115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027" y="3279513"/>
            <a:ext cx="1547091" cy="54263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00B2309-4437-6F46-ADF0-45893383AE6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90" y="5020025"/>
            <a:ext cx="1463386" cy="52729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F55ACF2-948C-374A-BD96-D54D8C9F421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4" y="4126224"/>
            <a:ext cx="1356341" cy="62297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F037B0A-FB06-E94A-9206-098C5ED0A8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82200" y="5813320"/>
            <a:ext cx="2209800" cy="104467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69EF808-8966-4A4C-92EA-E7CE3332BF3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970" y="4436465"/>
            <a:ext cx="6174505" cy="116708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B091DD7-BFAE-CF40-A9B7-40D522352687}"/>
              </a:ext>
            </a:extLst>
          </p:cNvPr>
          <p:cNvSpPr txBox="1"/>
          <p:nvPr/>
        </p:nvSpPr>
        <p:spPr>
          <a:xfrm>
            <a:off x="6452804" y="3059605"/>
            <a:ext cx="2521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Small angle calorimeter, </a:t>
            </a:r>
            <a:r>
              <a:rPr lang="en-GB" sz="1200" i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</a:t>
            </a:r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boson analysis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C035476-D199-524C-ACD3-249CD45C38F3}"/>
              </a:ext>
            </a:extLst>
          </p:cNvPr>
          <p:cNvSpPr txBox="1"/>
          <p:nvPr/>
        </p:nvSpPr>
        <p:spPr>
          <a:xfrm>
            <a:off x="3099852" y="3059605"/>
            <a:ext cx="312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Scintillating bars veto and electronics, DCS, analysis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8DD69D4-C776-7C43-83FB-17AA9D1B2F1C}"/>
              </a:ext>
            </a:extLst>
          </p:cNvPr>
          <p:cNvSpPr txBox="1"/>
          <p:nvPr/>
        </p:nvSpPr>
        <p:spPr>
          <a:xfrm>
            <a:off x="9785481" y="4918282"/>
            <a:ext cx="1806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Simulations</a:t>
            </a:r>
          </a:p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BGO calorimeter</a:t>
            </a:r>
          </a:p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Small angle calorimeter R&amp;D</a:t>
            </a:r>
          </a:p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Analysis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8109729-D304-4445-802F-548FE85CC380}"/>
              </a:ext>
            </a:extLst>
          </p:cNvPr>
          <p:cNvSpPr txBox="1"/>
          <p:nvPr/>
        </p:nvSpPr>
        <p:spPr>
          <a:xfrm>
            <a:off x="708638" y="5505713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Diamond target, analysis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8E914FE-3824-F74A-B6D2-26AC8CCB7E6E}"/>
              </a:ext>
            </a:extLst>
          </p:cNvPr>
          <p:cNvSpPr txBox="1"/>
          <p:nvPr/>
        </p:nvSpPr>
        <p:spPr>
          <a:xfrm>
            <a:off x="615119" y="3776183"/>
            <a:ext cx="185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Simulations, physics, analysis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2AAFED1-FF79-B24D-8733-672A83CA406B}"/>
              </a:ext>
            </a:extLst>
          </p:cNvPr>
          <p:cNvSpPr txBox="1"/>
          <p:nvPr/>
        </p:nvSpPr>
        <p:spPr>
          <a:xfrm>
            <a:off x="259352" y="2771481"/>
            <a:ext cx="28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Electronics, DAQ, trigger, mechanics, vacuum, </a:t>
            </a:r>
          </a:p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Beam, infrastructure, …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97E7998-9928-1F45-B92F-F6090F2173A3}"/>
              </a:ext>
            </a:extLst>
          </p:cNvPr>
          <p:cNvSpPr txBox="1"/>
          <p:nvPr/>
        </p:nvSpPr>
        <p:spPr>
          <a:xfrm>
            <a:off x="307986" y="4669832"/>
            <a:ext cx="2603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Software, calibrations, calorimeter, analysis</a:t>
            </a:r>
          </a:p>
        </p:txBody>
      </p:sp>
    </p:spTree>
    <p:extLst>
      <p:ext uri="{BB962C8B-B14F-4D97-AF65-F5344CB8AC3E}">
        <p14:creationId xmlns:p14="http://schemas.microsoft.com/office/powerpoint/2010/main" val="2906962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041FF3-C1B4-0148-B3D5-49702EEB6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5116"/>
          </a:xfrm>
        </p:spPr>
        <p:txBody>
          <a:bodyPr/>
          <a:lstStyle/>
          <a:p>
            <a:r>
              <a:rPr lang="en-GB"/>
              <a:t>Getting the positrons: BTF beam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5C96CF-E00A-C748-9D2E-91F2528E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28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969125-5F73-F342-8EF3-86DBB74CCC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41674" y="975272"/>
            <a:ext cx="2641321" cy="1455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3A86731-C791-6F4E-B60E-6D6C6C6B97B1}"/>
                  </a:ext>
                </a:extLst>
              </p:cNvPr>
              <p:cNvSpPr txBox="1"/>
              <p:nvPr/>
            </p:nvSpPr>
            <p:spPr>
              <a:xfrm>
                <a:off x="4452773" y="3660250"/>
                <a:ext cx="6422055" cy="236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parameters: 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electrons/</a:t>
                </a:r>
                <a:r>
                  <a:rPr lang="en-GB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positrons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from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Φ</m:t>
                    </m:r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NE </a:t>
                </a:r>
                <a:r>
                  <a:rPr lang="en-GB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Linac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at </a:t>
                </a:r>
                <a:r>
                  <a:rPr lang="en-GB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50 Hz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Up to 750/</a:t>
                </a:r>
                <a:r>
                  <a:rPr lang="en-GB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550 MeV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Intercepted by Cu target, energy-selected by </a:t>
                </a:r>
                <a:r>
                  <a:rPr lang="en-GB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dipole+slits</a:t>
                </a:r>
                <a:endParaRPr lang="en-GB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Collimated and focussed on BTF beam-line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Variable length pulses, 1.5 up to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350 ns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ED7C3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en-GB" baseline="30000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4</a:t>
                </a:r>
                <a:r>
                  <a:rPr lang="en-GB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positrons/pulse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𝑥𝑦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 mm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𝜗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 </a:t>
                </a:r>
                <a:r>
                  <a:rPr lang="en-GB" err="1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mrad</a:t>
                </a:r>
                <a:endParaRPr lang="en-GB">
                  <a:solidFill>
                    <a:srgbClr val="ED7C3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3A86731-C791-6F4E-B60E-6D6C6C6B9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773" y="3660250"/>
                <a:ext cx="6422055" cy="2361031"/>
              </a:xfrm>
              <a:prstGeom prst="rect">
                <a:avLst/>
              </a:prstGeom>
              <a:blipFill>
                <a:blip r:embed="rId3"/>
                <a:stretch>
                  <a:fillRect l="-988" t="-1613" b="-2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64596B9B-D99B-4B4C-B0EC-5286F1D32971}"/>
              </a:ext>
            </a:extLst>
          </p:cNvPr>
          <p:cNvCxnSpPr>
            <a:cxnSpLocks/>
          </p:cNvCxnSpPr>
          <p:nvPr/>
        </p:nvCxnSpPr>
        <p:spPr>
          <a:xfrm>
            <a:off x="3974252" y="1864486"/>
            <a:ext cx="404548" cy="36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DDA20323-771A-6C4A-988C-DEDAD2C02DD6}"/>
              </a:ext>
            </a:extLst>
          </p:cNvPr>
          <p:cNvSpPr/>
          <p:nvPr/>
        </p:nvSpPr>
        <p:spPr>
          <a:xfrm>
            <a:off x="10204451" y="2302386"/>
            <a:ext cx="1343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BTF-1 </a:t>
            </a:r>
            <a:r>
              <a:rPr lang="it-IT" err="1">
                <a:latin typeface="Arial Narrow" panose="020B0604020202020204" pitchFamily="34" charset="0"/>
                <a:cs typeface="Arial Narrow" panose="020B0604020202020204" pitchFamily="34" charset="0"/>
              </a:rPr>
              <a:t>branch</a:t>
            </a:r>
            <a:endParaRPr lang="it-IT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it-IT" sz="1400">
                <a:latin typeface="Arial Narrow" panose="020B0604020202020204" pitchFamily="34" charset="0"/>
                <a:cs typeface="Arial Narrow" panose="020B0604020202020204" pitchFamily="34" charset="0"/>
              </a:rPr>
              <a:t>(PADME)</a:t>
            </a:r>
            <a:endParaRPr lang="it-IT" sz="1400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2E20CBDD-CE2B-0546-8200-1E60599FB6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773" y="925106"/>
            <a:ext cx="5677705" cy="2735144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459B8B10-9E23-B240-AC94-447D8D098A5A}"/>
              </a:ext>
            </a:extLst>
          </p:cNvPr>
          <p:cNvSpPr/>
          <p:nvPr/>
        </p:nvSpPr>
        <p:spPr>
          <a:xfrm>
            <a:off x="8121711" y="1376674"/>
            <a:ext cx="134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BTF-2 </a:t>
            </a:r>
            <a:r>
              <a:rPr lang="it-IT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branch</a:t>
            </a:r>
            <a:endParaRPr lang="it-IT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FC2396C-0852-C544-A3A3-B0E93EDF49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51" y="5519057"/>
            <a:ext cx="3465681" cy="11235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80D55D0-50A1-E346-9D2A-3FE5E22D1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216" y="3429000"/>
            <a:ext cx="1836150" cy="135062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FFE43A-7DFE-D546-9ACD-5B68955615C7}"/>
              </a:ext>
            </a:extLst>
          </p:cNvPr>
          <p:cNvSpPr txBox="1"/>
          <p:nvPr/>
        </p:nvSpPr>
        <p:spPr>
          <a:xfrm>
            <a:off x="1274084" y="3240999"/>
            <a:ext cx="11416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Arial Narrow" panose="020B0604020202020204" pitchFamily="34" charset="0"/>
                <a:cs typeface="Arial Narrow" panose="020B0604020202020204" pitchFamily="34" charset="0"/>
              </a:rPr>
              <a:t>Beam spot at target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6F20095-FAF6-4346-8C1B-48C095AEB863}"/>
              </a:ext>
            </a:extLst>
          </p:cNvPr>
          <p:cNvSpPr txBox="1"/>
          <p:nvPr/>
        </p:nvSpPr>
        <p:spPr>
          <a:xfrm>
            <a:off x="1245136" y="5080882"/>
            <a:ext cx="14237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Arial Narrow" panose="020B0604020202020204" pitchFamily="34" charset="0"/>
                <a:cs typeface="Arial Narrow" panose="020B0604020202020204" pitchFamily="34" charset="0"/>
              </a:rPr>
              <a:t>Beam pulse length (SAC)</a:t>
            </a:r>
          </a:p>
        </p:txBody>
      </p:sp>
    </p:spTree>
    <p:extLst>
      <p:ext uri="{BB962C8B-B14F-4D97-AF65-F5344CB8AC3E}">
        <p14:creationId xmlns:p14="http://schemas.microsoft.com/office/powerpoint/2010/main" val="2848017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15A321-6A4D-654A-8B42-021A6AF59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 components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9476D7-C126-3A4E-844F-680D81F4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29</a:t>
            </a:fld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C2635A5-AF22-C14C-A173-81C5268133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44191" y="3689226"/>
            <a:ext cx="3948018" cy="2382595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BB067A5-31CB-604A-963C-6DD90F97052B}"/>
              </a:ext>
            </a:extLst>
          </p:cNvPr>
          <p:cNvCxnSpPr>
            <a:cxnSpLocks/>
          </p:cNvCxnSpPr>
          <p:nvPr/>
        </p:nvCxnSpPr>
        <p:spPr>
          <a:xfrm flipH="1" flipV="1">
            <a:off x="5157856" y="3500423"/>
            <a:ext cx="67730" cy="34244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BE460169-FB41-4540-AD85-B0D0E2DB38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333" y="1357450"/>
            <a:ext cx="1723532" cy="1965995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662A833-DF97-D746-BFEF-CC07F44EA1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354" y="4688331"/>
            <a:ext cx="2709646" cy="1424982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85C2993D-B600-E048-B84E-B6C75CA9FFEE}"/>
              </a:ext>
            </a:extLst>
          </p:cNvPr>
          <p:cNvCxnSpPr>
            <a:cxnSpLocks/>
          </p:cNvCxnSpPr>
          <p:nvPr/>
        </p:nvCxnSpPr>
        <p:spPr>
          <a:xfrm>
            <a:off x="7724244" y="4447800"/>
            <a:ext cx="1519907" cy="43272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9116F219-26BA-D942-B735-4313764ED1DC}"/>
              </a:ext>
            </a:extLst>
          </p:cNvPr>
          <p:cNvCxnSpPr>
            <a:cxnSpLocks/>
          </p:cNvCxnSpPr>
          <p:nvPr/>
        </p:nvCxnSpPr>
        <p:spPr>
          <a:xfrm flipV="1">
            <a:off x="7553612" y="3712423"/>
            <a:ext cx="1485607" cy="46886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magine 42">
            <a:extLst>
              <a:ext uri="{FF2B5EF4-FFF2-40B4-BE49-F238E27FC236}">
                <a16:creationId xmlns:a16="http://schemas.microsoft.com/office/drawing/2014/main" id="{9DA2D567-ED2B-A043-984F-1E54BF1739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23806" y="1987788"/>
            <a:ext cx="1980138" cy="1724635"/>
          </a:xfrm>
          <a:prstGeom prst="rect">
            <a:avLst/>
          </a:prstGeom>
        </p:spPr>
      </p:pic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34FB53F6-A45D-7D4B-8767-B416E63315FD}"/>
              </a:ext>
            </a:extLst>
          </p:cNvPr>
          <p:cNvCxnSpPr>
            <a:cxnSpLocks/>
          </p:cNvCxnSpPr>
          <p:nvPr/>
        </p:nvCxnSpPr>
        <p:spPr>
          <a:xfrm flipV="1">
            <a:off x="7003479" y="3750523"/>
            <a:ext cx="28274" cy="23294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magine 45">
            <a:extLst>
              <a:ext uri="{FF2B5EF4-FFF2-40B4-BE49-F238E27FC236}">
                <a16:creationId xmlns:a16="http://schemas.microsoft.com/office/drawing/2014/main" id="{D1787164-DA5B-9A49-B05B-653D8BA6DD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" y="4956723"/>
            <a:ext cx="3210535" cy="1674349"/>
          </a:xfrm>
          <a:prstGeom prst="rect">
            <a:avLst/>
          </a:prstGeom>
        </p:spPr>
      </p:pic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9AFC9C26-AB71-EE4C-BE58-1710F4583D40}"/>
              </a:ext>
            </a:extLst>
          </p:cNvPr>
          <p:cNvCxnSpPr>
            <a:cxnSpLocks/>
          </p:cNvCxnSpPr>
          <p:nvPr/>
        </p:nvCxnSpPr>
        <p:spPr>
          <a:xfrm flipH="1">
            <a:off x="3677163" y="5016500"/>
            <a:ext cx="2025137" cy="10045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magine 50">
            <a:extLst>
              <a:ext uri="{FF2B5EF4-FFF2-40B4-BE49-F238E27FC236}">
                <a16:creationId xmlns:a16="http://schemas.microsoft.com/office/drawing/2014/main" id="{1A92F457-F31D-C648-9650-DBDBDA09EB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48483" y="2990039"/>
            <a:ext cx="1203343" cy="1354444"/>
          </a:xfrm>
          <a:prstGeom prst="rect">
            <a:avLst/>
          </a:prstGeom>
        </p:spPr>
      </p:pic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F719CDD6-1A9C-5142-81D6-58A6352C8825}"/>
              </a:ext>
            </a:extLst>
          </p:cNvPr>
          <p:cNvCxnSpPr>
            <a:cxnSpLocks/>
          </p:cNvCxnSpPr>
          <p:nvPr/>
        </p:nvCxnSpPr>
        <p:spPr>
          <a:xfrm flipH="1" flipV="1">
            <a:off x="2660890" y="3816848"/>
            <a:ext cx="1582916" cy="75952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C9AFD67-3517-DA4F-ACFA-1BFE00FC3D1D}"/>
              </a:ext>
            </a:extLst>
          </p:cNvPr>
          <p:cNvSpPr txBox="1"/>
          <p:nvPr/>
        </p:nvSpPr>
        <p:spPr>
          <a:xfrm>
            <a:off x="1051497" y="2497022"/>
            <a:ext cx="164019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Active target </a:t>
            </a:r>
          </a:p>
          <a:p>
            <a:r>
              <a:rPr lang="en-GB" sz="11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diamond with graphitic strips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431EDF3D-0313-254B-BE42-3562681C5A65}"/>
              </a:ext>
            </a:extLst>
          </p:cNvPr>
          <p:cNvSpPr txBox="1"/>
          <p:nvPr/>
        </p:nvSpPr>
        <p:spPr>
          <a:xfrm>
            <a:off x="652268" y="4576373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In-vacuum veto scintillators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E1D3F736-07CA-FF4C-85F5-87030DD418F4}"/>
              </a:ext>
            </a:extLst>
          </p:cNvPr>
          <p:cNvSpPr txBox="1"/>
          <p:nvPr/>
        </p:nvSpPr>
        <p:spPr>
          <a:xfrm>
            <a:off x="4456396" y="982859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Dipole magnet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DE3CAAF-E826-F34B-91B9-34E9C4CED91D}"/>
              </a:ext>
            </a:extLst>
          </p:cNvPr>
          <p:cNvSpPr txBox="1"/>
          <p:nvPr/>
        </p:nvSpPr>
        <p:spPr>
          <a:xfrm>
            <a:off x="6759142" y="1354687"/>
            <a:ext cx="2180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C-</a:t>
            </a:r>
            <a:r>
              <a:rPr lang="en-GB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fiber</a:t>
            </a:r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window </a:t>
            </a:r>
          </a:p>
          <a:p>
            <a:r>
              <a:rPr lang="en-GB" sz="14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front of the main calorimeter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CE6FB86F-BD01-9B49-A950-EEA4B001B02B}"/>
              </a:ext>
            </a:extLst>
          </p:cNvPr>
          <p:cNvSpPr txBox="1"/>
          <p:nvPr/>
        </p:nvSpPr>
        <p:spPr>
          <a:xfrm>
            <a:off x="9219552" y="606396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Main calorimeter (BGO crystals)</a:t>
            </a:r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AE366A7B-8948-DB44-BFCD-5B7AE4FB6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976" y="5794527"/>
            <a:ext cx="2306195" cy="1022529"/>
          </a:xfrm>
          <a:prstGeom prst="rect">
            <a:avLst/>
          </a:prstGeom>
        </p:spPr>
      </p:pic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B7167C7C-29FD-4641-A331-CA3836B66113}"/>
              </a:ext>
            </a:extLst>
          </p:cNvPr>
          <p:cNvSpPr txBox="1"/>
          <p:nvPr/>
        </p:nvSpPr>
        <p:spPr>
          <a:xfrm>
            <a:off x="7897286" y="5419932"/>
            <a:ext cx="90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TimePIX</a:t>
            </a:r>
            <a:endParaRPr lang="it-IT" baseline="-250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8D236F89-FA0A-DB4C-8CE2-36D380A7C055}"/>
              </a:ext>
            </a:extLst>
          </p:cNvPr>
          <p:cNvCxnSpPr>
            <a:cxnSpLocks/>
          </p:cNvCxnSpPr>
          <p:nvPr/>
        </p:nvCxnSpPr>
        <p:spPr>
          <a:xfrm>
            <a:off x="7115208" y="5096121"/>
            <a:ext cx="617114" cy="66814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>
            <a:extLst>
              <a:ext uri="{FF2B5EF4-FFF2-40B4-BE49-F238E27FC236}">
                <a16:creationId xmlns:a16="http://schemas.microsoft.com/office/drawing/2014/main" id="{497A2819-B20A-0347-9D8D-42EF82DD86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806" y="1045115"/>
            <a:ext cx="2773383" cy="3012528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447FB49-40F4-2F42-9918-40ECE8A43E2C}"/>
              </a:ext>
            </a:extLst>
          </p:cNvPr>
          <p:cNvSpPr txBox="1"/>
          <p:nvPr/>
        </p:nvSpPr>
        <p:spPr>
          <a:xfrm>
            <a:off x="9416287" y="4318999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Fast calorimeter (PbF</a:t>
            </a:r>
            <a:r>
              <a:rPr lang="en-GB" baseline="-25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crystals)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67C3F4EE-CFE9-C949-8CB1-9DFD6440790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1" y="886767"/>
            <a:ext cx="1295308" cy="1334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834B2EB-A760-1F47-AE57-DC5ECEDC57C9}"/>
                  </a:ext>
                </a:extLst>
              </p:cNvPr>
              <p:cNvSpPr txBox="1"/>
              <p:nvPr/>
            </p:nvSpPr>
            <p:spPr>
              <a:xfrm>
                <a:off x="1244065" y="872068"/>
                <a:ext cx="316793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All detectors sampled by waveform digitizers at 1 or 2.5 GS/s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trigger at 50 Hz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On-line zero suppression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L0-L1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data recording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834B2EB-A760-1F47-AE57-DC5ECEDC5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065" y="872068"/>
                <a:ext cx="3167936" cy="1323439"/>
              </a:xfrm>
              <a:prstGeom prst="rect">
                <a:avLst/>
              </a:prstGeom>
              <a:blipFill>
                <a:blip r:embed="rId12"/>
                <a:stretch>
                  <a:fillRect l="-400" t="-952" b="-4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o 5">
            <a:extLst>
              <a:ext uri="{FF2B5EF4-FFF2-40B4-BE49-F238E27FC236}">
                <a16:creationId xmlns:a16="http://schemas.microsoft.com/office/drawing/2014/main" id="{09E150E0-8415-094A-841B-8E72C36BE1CE}"/>
              </a:ext>
            </a:extLst>
          </p:cNvPr>
          <p:cNvGrpSpPr/>
          <p:nvPr/>
        </p:nvGrpSpPr>
        <p:grpSpPr>
          <a:xfrm rot="16200000">
            <a:off x="2412002" y="1583119"/>
            <a:ext cx="2879035" cy="565925"/>
            <a:chOff x="3476862" y="3015255"/>
            <a:chExt cx="2879035" cy="565925"/>
          </a:xfrm>
        </p:grpSpPr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2B8DF3BA-9E09-3940-A681-3987F15713E5}"/>
                </a:ext>
              </a:extLst>
            </p:cNvPr>
            <p:cNvSpPr txBox="1"/>
            <p:nvPr/>
          </p:nvSpPr>
          <p:spPr>
            <a:xfrm>
              <a:off x="4023622" y="3273403"/>
              <a:ext cx="2332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rgbClr val="3B75D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TE/MSC-MNC</a:t>
              </a:r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2434B7F-4C17-7344-812B-31566BD7A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6862" y="3015255"/>
              <a:ext cx="574214" cy="560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48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BC527-E1AE-0147-AF6A-940E3256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466364" cy="1223888"/>
          </a:xfrm>
        </p:spPr>
        <p:txBody>
          <a:bodyPr/>
          <a:lstStyle/>
          <a:p>
            <a:r>
              <a:rPr lang="en-GB"/>
              <a:t>Relic density and WIMP’s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7D7D4D4-2FD3-EE40-A647-46A3D8BA3DD0}"/>
                  </a:ext>
                </a:extLst>
              </p:cNvPr>
              <p:cNvSpPr txBox="1"/>
              <p:nvPr/>
            </p:nvSpPr>
            <p:spPr>
              <a:xfrm>
                <a:off x="0" y="1225810"/>
                <a:ext cx="8068236" cy="1400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</a:t>
                </a:r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dark matter relic density 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is determined by the thermodynamic evolution of the Universe and by the DM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↔</m:t>
                    </m:r>
                  </m:oMath>
                </a14:m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SM particles interaction cross-section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2000" b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If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the coupling is through the </a:t>
                </a:r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weak interaction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the mass scale has to be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𝑂</m:t>
                    </m:r>
                  </m:oMath>
                </a14:m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(TeV), but </a:t>
                </a:r>
                <a:r>
                  <a:rPr lang="en-GB" sz="2000" b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no candidate 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for WIMP dark matter so far (DAMA-LIBRA still un-confirmed)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7D7D4D4-2FD3-EE40-A647-46A3D8BA3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25810"/>
                <a:ext cx="8068236" cy="1400383"/>
              </a:xfrm>
              <a:prstGeom prst="rect">
                <a:avLst/>
              </a:prstGeom>
              <a:blipFill>
                <a:blip r:embed="rId2"/>
                <a:stretch>
                  <a:fillRect l="-472" t="-1802" r="-472" b="-63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A168B42F-56E3-DE41-8917-27809F99F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56" y="1359986"/>
            <a:ext cx="1789244" cy="12376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B773A6-8280-AD43-B015-2A86F2692C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606" y="2627465"/>
            <a:ext cx="3058787" cy="194208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416D10-665E-9F4F-AA26-3D45D82BBED8}"/>
              </a:ext>
            </a:extLst>
          </p:cNvPr>
          <p:cNvSpPr txBox="1"/>
          <p:nvPr/>
        </p:nvSpPr>
        <p:spPr>
          <a:xfrm>
            <a:off x="0" y="5074521"/>
            <a:ext cx="4688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Not exclusively «thermic» production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A </a:t>
            </a:r>
            <a:r>
              <a:rPr lang="en-GB" sz="2000" b="1">
                <a:latin typeface="Arial Narrow" panose="020B0604020202020204" pitchFamily="34" charset="0"/>
                <a:cs typeface="Arial Narrow" panose="020B0604020202020204" pitchFamily="34" charset="0"/>
              </a:rPr>
              <a:t>new</a:t>
            </a: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 (and </a:t>
            </a:r>
            <a:r>
              <a:rPr lang="en-GB" sz="2000" b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weaker</a:t>
            </a: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) fundamental interaction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67F82814-9591-7D4F-986A-79A09496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60F99EC-E54F-9A4C-A0E0-D75D4AF2DC3E}"/>
              </a:ext>
            </a:extLst>
          </p:cNvPr>
          <p:cNvSpPr/>
          <p:nvPr/>
        </p:nvSpPr>
        <p:spPr>
          <a:xfrm>
            <a:off x="105818" y="4549221"/>
            <a:ext cx="4554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But this is </a:t>
            </a:r>
            <a:r>
              <a:rPr lang="en-GB" sz="2800" b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not</a:t>
            </a:r>
            <a:r>
              <a:rPr lang="en-GB" sz="28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the only possibility:</a:t>
            </a:r>
          </a:p>
        </p:txBody>
      </p:sp>
      <p:sp>
        <p:nvSpPr>
          <p:cNvPr id="13" name="Freccia destra 12">
            <a:extLst>
              <a:ext uri="{FF2B5EF4-FFF2-40B4-BE49-F238E27FC236}">
                <a16:creationId xmlns:a16="http://schemas.microsoft.com/office/drawing/2014/main" id="{563ECCFC-A477-7241-BD23-838E02D002BA}"/>
              </a:ext>
            </a:extLst>
          </p:cNvPr>
          <p:cNvSpPr/>
          <p:nvPr/>
        </p:nvSpPr>
        <p:spPr>
          <a:xfrm rot="7651806">
            <a:off x="9134613" y="3048253"/>
            <a:ext cx="1327586" cy="551260"/>
          </a:xfrm>
          <a:prstGeom prst="rightArrow">
            <a:avLst>
              <a:gd name="adj1" fmla="val 58312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perspectiveHeroicExtremeLeftFacing" fov="7200000">
              <a:rot lat="167942" lon="2958000" rev="21362069"/>
            </a:camera>
            <a:lightRig rig="threePt" dir="t"/>
          </a:scene3d>
          <a:sp3d z="965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C507E2C-1968-9D47-ACE9-3D45BD7490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385" y="2816108"/>
            <a:ext cx="3054297" cy="2143524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0700DF6-F79E-9946-9C4C-F1983E0877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196" y="1245711"/>
            <a:ext cx="1107299" cy="7026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466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48B06B-C274-1540-B544-263D6108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 installed and commissioned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84BCCE-6258-994F-81C0-A32BAD01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30</a:t>
            </a:fld>
            <a:endParaRPr lang="it-IT"/>
          </a:p>
        </p:txBody>
      </p:sp>
      <p:pic>
        <p:nvPicPr>
          <p:cNvPr id="6" name="Immagine 5" descr="Immagine che contiene edificio, interni, terra&#10;&#10;&#10;&#10;Descrizione generata automaticamente">
            <a:extLst>
              <a:ext uri="{FF2B5EF4-FFF2-40B4-BE49-F238E27FC236}">
                <a16:creationId xmlns:a16="http://schemas.microsoft.com/office/drawing/2014/main" id="{9DFCDD16-74DB-034B-9D8B-E2A2C1B557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5117"/>
            <a:ext cx="12192000" cy="290987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62191AC-4082-C945-984E-D05A53BC03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205" y="4502114"/>
            <a:ext cx="2459113" cy="164230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83F107-2642-5849-ACB3-3942249FCA71}"/>
              </a:ext>
            </a:extLst>
          </p:cNvPr>
          <p:cNvSpPr txBox="1"/>
          <p:nvPr/>
        </p:nvSpPr>
        <p:spPr>
          <a:xfrm>
            <a:off x="6161318" y="5800155"/>
            <a:ext cx="28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Oct. 4th, 2018: data taking start</a:t>
            </a:r>
          </a:p>
        </p:txBody>
      </p:sp>
    </p:spTree>
    <p:extLst>
      <p:ext uri="{BB962C8B-B14F-4D97-AF65-F5344CB8AC3E}">
        <p14:creationId xmlns:p14="http://schemas.microsoft.com/office/powerpoint/2010/main" val="350654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5AEEF-ED22-2E4D-B7E2-843C1D74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PADME: </a:t>
            </a:r>
            <a:r>
              <a:rPr lang="it-IT" err="1"/>
              <a:t>active</a:t>
            </a:r>
            <a:r>
              <a:rPr lang="it-IT"/>
              <a:t> target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398F3D-33D6-8049-9DDA-DD831211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31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CE38BE-20C6-B840-BBC5-761F33B53A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35454" y="1045909"/>
            <a:ext cx="5170598" cy="28672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57552BA-12AB-4F4D-825F-F91C2CA6B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59714" y="1359862"/>
            <a:ext cx="2849782" cy="2221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39B688C-D485-CD4D-AC7A-B059E8123559}"/>
                  </a:ext>
                </a:extLst>
              </p:cNvPr>
              <p:cNvSpPr txBox="1"/>
              <p:nvPr/>
            </p:nvSpPr>
            <p:spPr>
              <a:xfrm>
                <a:off x="8184819" y="1508148"/>
                <a:ext cx="3482044" cy="233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CVD diamond, detector grade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1 mm graphitic strips (laser-burning)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𝑥</m:t>
                    </m:r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𝑦</m:t>
                    </m:r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views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Pre-amplified analog signals sampled by waveform digitizer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Gives </a:t>
                </a:r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spot position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size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 </a:t>
                </a:r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intensity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pulse by pulse</a:t>
                </a:r>
                <a:endParaRPr lang="en-GB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39B688C-D485-CD4D-AC7A-B059E8123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819" y="1508148"/>
                <a:ext cx="3482044" cy="2339102"/>
              </a:xfrm>
              <a:prstGeom prst="rect">
                <a:avLst/>
              </a:prstGeom>
              <a:blipFill>
                <a:blip r:embed="rId4"/>
                <a:stretch>
                  <a:fillRect l="-725" t="-1081" r="-725" b="-27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tangolo 12">
            <a:extLst>
              <a:ext uri="{FF2B5EF4-FFF2-40B4-BE49-F238E27FC236}">
                <a16:creationId xmlns:a16="http://schemas.microsoft.com/office/drawing/2014/main" id="{CFD17138-5648-DB4C-924E-D7186B0D45B9}"/>
              </a:ext>
            </a:extLst>
          </p:cNvPr>
          <p:cNvSpPr/>
          <p:nvPr/>
        </p:nvSpPr>
        <p:spPr>
          <a:xfrm>
            <a:off x="94553" y="4609906"/>
            <a:ext cx="19094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Charge-weighted strips</a:t>
            </a:r>
            <a:endParaRPr lang="en-GB" sz="1600">
              <a:solidFill>
                <a:schemeClr val="accent2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FB9E84C-8D32-F145-8767-F3D55D005A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186" y="5135012"/>
            <a:ext cx="10058352" cy="1682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EE877FF0-C6F0-3F4C-B081-F31181B8B107}"/>
                  </a:ext>
                </a:extLst>
              </p:cNvPr>
              <p:cNvSpPr/>
              <p:nvPr/>
            </p:nvSpPr>
            <p:spPr>
              <a:xfrm>
                <a:off x="4170488" y="4609906"/>
                <a:ext cx="241970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Average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𝑥</m:t>
                    </m:r>
                  </m:oMath>
                </a14:m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𝑦</m:t>
                    </m:r>
                  </m:oMath>
                </a14:m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coordinates </a:t>
                </a:r>
                <a:endParaRPr lang="en-GB" sz="160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EE877FF0-C6F0-3F4C-B081-F31181B8B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488" y="4609906"/>
                <a:ext cx="2419701" cy="338554"/>
              </a:xfrm>
              <a:prstGeom prst="rect">
                <a:avLst/>
              </a:prstGeom>
              <a:blipFill>
                <a:blip r:embed="rId6"/>
                <a:stretch>
                  <a:fillRect l="-1042" t="-7143" b="-17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tangolo 16">
            <a:extLst>
              <a:ext uri="{FF2B5EF4-FFF2-40B4-BE49-F238E27FC236}">
                <a16:creationId xmlns:a16="http://schemas.microsoft.com/office/drawing/2014/main" id="{BBDFB980-30BF-2048-9647-6D10E0D4D8C0}"/>
              </a:ext>
            </a:extLst>
          </p:cNvPr>
          <p:cNvSpPr/>
          <p:nvPr/>
        </p:nvSpPr>
        <p:spPr>
          <a:xfrm>
            <a:off x="7277514" y="4609906"/>
            <a:ext cx="125707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Intensity/pulse</a:t>
            </a:r>
            <a:endParaRPr lang="en-GB" sz="1600">
              <a:solidFill>
                <a:schemeClr val="accent2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9EE01C3-703C-8A48-8B0D-51DD8F36477A}"/>
              </a:ext>
            </a:extLst>
          </p:cNvPr>
          <p:cNvSpPr/>
          <p:nvPr/>
        </p:nvSpPr>
        <p:spPr>
          <a:xfrm>
            <a:off x="9464223" y="4609906"/>
            <a:ext cx="209416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Average intensity vs. time</a:t>
            </a:r>
            <a:endParaRPr lang="en-GB" sz="1600">
              <a:solidFill>
                <a:schemeClr val="accent2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98AF17B-605A-E04C-AD2B-45B754FE32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907" y="4179004"/>
            <a:ext cx="1420122" cy="120511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ED87AF1-46BC-C641-86F6-AD27657BD8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03966" y="5364878"/>
            <a:ext cx="1360182" cy="1154251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9C383501-1C14-A24A-A116-74BA591B8345}"/>
              </a:ext>
            </a:extLst>
          </p:cNvPr>
          <p:cNvSpPr/>
          <p:nvPr/>
        </p:nvSpPr>
        <p:spPr>
          <a:xfrm>
            <a:off x="154235" y="5942003"/>
            <a:ext cx="752696" cy="87592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336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reenshot&#10;&#10;&#10;&#10;Descrizione generata automaticamente">
            <a:extLst>
              <a:ext uri="{FF2B5EF4-FFF2-40B4-BE49-F238E27FC236}">
                <a16:creationId xmlns:a16="http://schemas.microsoft.com/office/drawing/2014/main" id="{86429E04-E153-5049-A5FA-BA8592447973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clrChange>
              <a:clrFrom>
                <a:srgbClr val="050AAC"/>
              </a:clrFrom>
              <a:clrTo>
                <a:srgbClr val="050A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5167" y="3344847"/>
            <a:ext cx="2493948" cy="22940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9F7C3FC-F559-6647-899F-46FB9A08B551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clrChange>
              <a:clrFrom>
                <a:srgbClr val="050AAC"/>
              </a:clrFrom>
              <a:clrTo>
                <a:srgbClr val="050AAC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0112" y="3349384"/>
            <a:ext cx="2421105" cy="229402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6933D45-DC13-8F4D-8D12-5C1C6763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/>
              <a:t>PADME: BGO calorimeter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28F57D-CA58-D849-95C0-37721ED0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32</a:t>
            </a:fld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50134A4-6ADD-5D4D-A80F-D728AE1FBA29}"/>
              </a:ext>
            </a:extLst>
          </p:cNvPr>
          <p:cNvSpPr txBox="1"/>
          <p:nvPr/>
        </p:nvSpPr>
        <p:spPr>
          <a:xfrm rot="16200000">
            <a:off x="11441398" y="4191252"/>
            <a:ext cx="1245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GeV (1000 events)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E93F927-10D0-7543-A917-6418CE09DAE7}"/>
              </a:ext>
            </a:extLst>
          </p:cNvPr>
          <p:cNvSpPr txBox="1"/>
          <p:nvPr/>
        </p:nvSpPr>
        <p:spPr>
          <a:xfrm rot="16200000">
            <a:off x="9228025" y="4191253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GeV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E75FE07-9628-5D4C-B53A-A8E5C62016DA}"/>
              </a:ext>
            </a:extLst>
          </p:cNvPr>
          <p:cNvSpPr txBox="1"/>
          <p:nvPr/>
        </p:nvSpPr>
        <p:spPr>
          <a:xfrm>
            <a:off x="6969097" y="2997288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 beam, </a:t>
            </a:r>
            <a:r>
              <a:rPr lang="en-GB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cosmics</a:t>
            </a:r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trigger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585D59B-175D-444F-A8F8-9B255B70E22E}"/>
              </a:ext>
            </a:extLst>
          </p:cNvPr>
          <p:cNvSpPr txBox="1"/>
          <p:nvPr/>
        </p:nvSpPr>
        <p:spPr>
          <a:xfrm>
            <a:off x="10047592" y="2997288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 on target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05E7B6A-2884-1241-9A21-3D01A60BC7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" y="2968704"/>
            <a:ext cx="3387750" cy="254833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34268E0-F5C4-A643-840A-351AED52FD7D}"/>
              </a:ext>
            </a:extLst>
          </p:cNvPr>
          <p:cNvSpPr txBox="1"/>
          <p:nvPr/>
        </p:nvSpPr>
        <p:spPr>
          <a:xfrm>
            <a:off x="1117942" y="5510442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Readout side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6A6B5C7-29B3-B643-8CD7-49D52BD3AF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592" y="3344847"/>
            <a:ext cx="2535747" cy="226049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0E026FA-8999-8247-9DE4-775484AFD5F5}"/>
              </a:ext>
            </a:extLst>
          </p:cNvPr>
          <p:cNvSpPr txBox="1"/>
          <p:nvPr/>
        </p:nvSpPr>
        <p:spPr>
          <a:xfrm>
            <a:off x="4488751" y="2997288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BGO crystal signal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B23010A-6262-8D45-8370-C3BEA8AAF26F}"/>
              </a:ext>
            </a:extLst>
          </p:cNvPr>
          <p:cNvSpPr txBox="1"/>
          <p:nvPr/>
        </p:nvSpPr>
        <p:spPr>
          <a:xfrm>
            <a:off x="4917113" y="5436066"/>
            <a:ext cx="9762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sample  #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221DE39E-4F8C-324A-9B9B-44272C705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8" y="1"/>
            <a:ext cx="4045578" cy="2875722"/>
          </a:xfrm>
          <a:prstGeom prst="rect">
            <a:avLst/>
          </a:prstGeom>
        </p:spPr>
      </p:pic>
      <p:sp>
        <p:nvSpPr>
          <p:cNvPr id="27" name="Freccia destra 26">
            <a:extLst>
              <a:ext uri="{FF2B5EF4-FFF2-40B4-BE49-F238E27FC236}">
                <a16:creationId xmlns:a16="http://schemas.microsoft.com/office/drawing/2014/main" id="{BC750992-5D22-2441-BE8D-01C82BB368BC}"/>
              </a:ext>
            </a:extLst>
          </p:cNvPr>
          <p:cNvSpPr/>
          <p:nvPr/>
        </p:nvSpPr>
        <p:spPr>
          <a:xfrm>
            <a:off x="3565083" y="4110782"/>
            <a:ext cx="431234" cy="43794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destra 27">
            <a:extLst>
              <a:ext uri="{FF2B5EF4-FFF2-40B4-BE49-F238E27FC236}">
                <a16:creationId xmlns:a16="http://schemas.microsoft.com/office/drawing/2014/main" id="{A872B422-BD09-3845-9B3A-C190DD4310CD}"/>
              </a:ext>
            </a:extLst>
          </p:cNvPr>
          <p:cNvSpPr/>
          <p:nvPr/>
        </p:nvSpPr>
        <p:spPr>
          <a:xfrm>
            <a:off x="6492049" y="4110782"/>
            <a:ext cx="431234" cy="43794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94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D760B-A4D1-7A48-801C-AD3A94C30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PADME: small angle calorimeter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9813EF-B631-D24E-B6AC-3A63F9FF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33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7F8597B-A398-C745-852E-FF8B1D2FF9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61575" y="1531979"/>
            <a:ext cx="1628239" cy="1641750"/>
          </a:xfrm>
          <a:prstGeom prst="rect">
            <a:avLst/>
          </a:prstGeom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2611D1B0-6D53-C047-B456-0B05237D0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38" y="1538734"/>
            <a:ext cx="1242416" cy="1121649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4221D7F6-D4D9-9B41-BEFA-1E7F220A5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37" y="2881806"/>
            <a:ext cx="2958963" cy="3754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FDF4A1D1-4B9A-3140-A39C-C0D4C7BD2D96}"/>
                  </a:ext>
                </a:extLst>
              </p:cNvPr>
              <p:cNvSpPr txBox="1"/>
              <p:nvPr/>
            </p:nvSpPr>
            <p:spPr>
              <a:xfrm>
                <a:off x="3354819" y="3271829"/>
                <a:ext cx="36849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it-IT" sz="16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5 PbF</a:t>
                </a:r>
                <a:r>
                  <a:rPr lang="it-IT" sz="1600" baseline="-25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it-IT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crystals, 30</a:t>
                </a:r>
                <a14:m>
                  <m:oMath xmlns:m="http://schemas.openxmlformats.org/officeDocument/2006/math">
                    <m:r>
                      <a:rPr lang="it-IT" sz="16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30 mm</a:t>
                </a:r>
                <a:r>
                  <a:rPr lang="it-IT" sz="1600" baseline="30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it-IT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, fast 1’’ </a:t>
                </a:r>
                <a:r>
                  <a:rPr lang="it-IT" sz="1600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PMT’s</a:t>
                </a:r>
                <a:r>
                  <a:rPr lang="it-IT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FDF4A1D1-4B9A-3140-A39C-C0D4C7BD2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819" y="3271829"/>
                <a:ext cx="3684983" cy="338554"/>
              </a:xfrm>
              <a:prstGeom prst="rect">
                <a:avLst/>
              </a:prstGeom>
              <a:blipFill>
                <a:blip r:embed="rId5"/>
                <a:stretch>
                  <a:fillRect l="-1034" t="-3704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magine 25">
            <a:extLst>
              <a:ext uri="{FF2B5EF4-FFF2-40B4-BE49-F238E27FC236}">
                <a16:creationId xmlns:a16="http://schemas.microsoft.com/office/drawing/2014/main" id="{8CEAAA01-BB97-2741-A63C-9023B65489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21"/>
          <a:stretch/>
        </p:blipFill>
        <p:spPr>
          <a:xfrm>
            <a:off x="8234419" y="898112"/>
            <a:ext cx="3445285" cy="22779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4B4EE47-3D46-954B-B636-7441A69337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59"/>
          <a:stretch/>
        </p:blipFill>
        <p:spPr>
          <a:xfrm>
            <a:off x="8284285" y="3982314"/>
            <a:ext cx="3565333" cy="20893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D6C7541-73C5-CF49-B7F2-3FEB93BF09A5}"/>
              </a:ext>
            </a:extLst>
          </p:cNvPr>
          <p:cNvSpPr txBox="1"/>
          <p:nvPr/>
        </p:nvSpPr>
        <p:spPr>
          <a:xfrm>
            <a:off x="9660704" y="3102552"/>
            <a:ext cx="976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sample  #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17E82B7-FD84-C048-B065-1D3B494398EE}"/>
              </a:ext>
            </a:extLst>
          </p:cNvPr>
          <p:cNvSpPr txBox="1"/>
          <p:nvPr/>
        </p:nvSpPr>
        <p:spPr>
          <a:xfrm>
            <a:off x="9790049" y="5767285"/>
            <a:ext cx="362600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8227817-EACF-804D-BA62-1F95BD30B423}"/>
              </a:ext>
            </a:extLst>
          </p:cNvPr>
          <p:cNvSpPr txBox="1"/>
          <p:nvPr/>
        </p:nvSpPr>
        <p:spPr>
          <a:xfrm>
            <a:off x="9661230" y="898112"/>
            <a:ext cx="811441" cy="307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 </a:t>
            </a:r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crystal</a:t>
            </a:r>
            <a:endParaRPr lang="it-IT" sz="16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4BF3906-83BE-5740-81FB-46B052C97538}"/>
              </a:ext>
            </a:extLst>
          </p:cNvPr>
          <p:cNvSpPr txBox="1"/>
          <p:nvPr/>
        </p:nvSpPr>
        <p:spPr>
          <a:xfrm>
            <a:off x="9017701" y="3677469"/>
            <a:ext cx="2241319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Cumulative time </a:t>
            </a:r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distribution</a:t>
            </a:r>
            <a:endParaRPr lang="it-IT" sz="16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5DA6626B-5642-B140-B614-15AEC75387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497" y="1596293"/>
            <a:ext cx="1713624" cy="155500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ECDEA6F-AE63-B448-9166-332913B33508}"/>
              </a:ext>
            </a:extLst>
          </p:cNvPr>
          <p:cNvSpPr txBox="1"/>
          <p:nvPr/>
        </p:nvSpPr>
        <p:spPr>
          <a:xfrm rot="16200000">
            <a:off x="2166938" y="4839177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BGO </a:t>
            </a:r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calorimeter</a:t>
            </a:r>
            <a:endParaRPr lang="it-IT" sz="16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98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FAD7E4B-1818-A24F-918A-0BE673A60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02" r="-7098"/>
          <a:stretch/>
        </p:blipFill>
        <p:spPr>
          <a:xfrm>
            <a:off x="0" y="5546199"/>
            <a:ext cx="12192000" cy="12940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5B79008-D1FD-E44F-B515-0CD58579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PADME: scintillating bar veto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4703E0-FE1C-4840-9E5B-027591F5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34</a:t>
            </a:fld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EE1471FB-6694-0D4B-88DC-EF9C74CE958E}"/>
              </a:ext>
            </a:extLst>
          </p:cNvPr>
          <p:cNvGrpSpPr>
            <a:grpSpLocks noChangeAspect="1"/>
          </p:cNvGrpSpPr>
          <p:nvPr/>
        </p:nvGrpSpPr>
        <p:grpSpPr>
          <a:xfrm>
            <a:off x="1151617" y="827436"/>
            <a:ext cx="7570273" cy="4733395"/>
            <a:chOff x="1405563" y="979386"/>
            <a:chExt cx="8327300" cy="520673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409F123-EB32-0040-80D5-7BB54B3AF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5563" y="979386"/>
              <a:ext cx="8327300" cy="358331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434B4BD-3F09-1D4A-8B1C-5BB889296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2073" y="3782435"/>
              <a:ext cx="2502427" cy="2403686"/>
            </a:xfrm>
            <a:prstGeom prst="rect">
              <a:avLst/>
            </a:prstGeom>
          </p:spPr>
        </p:pic>
        <p:sp>
          <p:nvSpPr>
            <p:cNvPr id="8" name="Figura a mano libera 7">
              <a:extLst>
                <a:ext uri="{FF2B5EF4-FFF2-40B4-BE49-F238E27FC236}">
                  <a16:creationId xmlns:a16="http://schemas.microsoft.com/office/drawing/2014/main" id="{C39DEECB-154E-C147-BEB5-7E4596CA7F50}"/>
                </a:ext>
              </a:extLst>
            </p:cNvPr>
            <p:cNvSpPr/>
            <p:nvPr/>
          </p:nvSpPr>
          <p:spPr>
            <a:xfrm>
              <a:off x="5584828" y="2688901"/>
              <a:ext cx="1209673" cy="127323"/>
            </a:xfrm>
            <a:custGeom>
              <a:avLst/>
              <a:gdLst>
                <a:gd name="connsiteX0" fmla="*/ 457214 w 457214"/>
                <a:gd name="connsiteY0" fmla="*/ 0 h 3352800"/>
                <a:gd name="connsiteX1" fmla="*/ 14 w 457214"/>
                <a:gd name="connsiteY1" fmla="*/ 787400 h 3352800"/>
                <a:gd name="connsiteX2" fmla="*/ 444514 w 457214"/>
                <a:gd name="connsiteY2" fmla="*/ 3352800 h 3352800"/>
                <a:gd name="connsiteX0" fmla="*/ 459109 w 618691"/>
                <a:gd name="connsiteY0" fmla="*/ 0 h 4061388"/>
                <a:gd name="connsiteX1" fmla="*/ 1909 w 618691"/>
                <a:gd name="connsiteY1" fmla="*/ 787400 h 4061388"/>
                <a:gd name="connsiteX2" fmla="*/ 618691 w 618691"/>
                <a:gd name="connsiteY2" fmla="*/ 4061388 h 4061388"/>
                <a:gd name="connsiteX0" fmla="*/ 459109 w 618691"/>
                <a:gd name="connsiteY0" fmla="*/ 0 h 4061388"/>
                <a:gd name="connsiteX1" fmla="*/ 1909 w 618691"/>
                <a:gd name="connsiteY1" fmla="*/ 787400 h 4061388"/>
                <a:gd name="connsiteX2" fmla="*/ 618691 w 618691"/>
                <a:gd name="connsiteY2" fmla="*/ 4061388 h 4061388"/>
                <a:gd name="connsiteX0" fmla="*/ 480204 w 639786"/>
                <a:gd name="connsiteY0" fmla="*/ 0 h 4061388"/>
                <a:gd name="connsiteX1" fmla="*/ 164630 w 639786"/>
                <a:gd name="connsiteY1" fmla="*/ 177147 h 4061388"/>
                <a:gd name="connsiteX2" fmla="*/ 23004 w 639786"/>
                <a:gd name="connsiteY2" fmla="*/ 787400 h 4061388"/>
                <a:gd name="connsiteX3" fmla="*/ 639786 w 639786"/>
                <a:gd name="connsiteY3" fmla="*/ 4061388 h 4061388"/>
                <a:gd name="connsiteX0" fmla="*/ 317296 w 476878"/>
                <a:gd name="connsiteY0" fmla="*/ 169173 h 4230561"/>
                <a:gd name="connsiteX1" fmla="*/ 1722 w 476878"/>
                <a:gd name="connsiteY1" fmla="*/ 346320 h 4230561"/>
                <a:gd name="connsiteX2" fmla="*/ 476878 w 476878"/>
                <a:gd name="connsiteY2" fmla="*/ 4230561 h 4230561"/>
                <a:gd name="connsiteX0" fmla="*/ 317296 w 317296"/>
                <a:gd name="connsiteY0" fmla="*/ 169173 h 346320"/>
                <a:gd name="connsiteX1" fmla="*/ 1722 w 317296"/>
                <a:gd name="connsiteY1" fmla="*/ 346320 h 346320"/>
                <a:gd name="connsiteX0" fmla="*/ 315574 w 315574"/>
                <a:gd name="connsiteY0" fmla="*/ 0 h 177147"/>
                <a:gd name="connsiteX1" fmla="*/ 0 w 315574"/>
                <a:gd name="connsiteY1" fmla="*/ 177147 h 177147"/>
                <a:gd name="connsiteX0" fmla="*/ 315574 w 315574"/>
                <a:gd name="connsiteY0" fmla="*/ 451 h 177598"/>
                <a:gd name="connsiteX1" fmla="*/ 0 w 315574"/>
                <a:gd name="connsiteY1" fmla="*/ 177598 h 177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5574" h="177598">
                  <a:moveTo>
                    <a:pt x="315574" y="451"/>
                  </a:moveTo>
                  <a:cubicBezTo>
                    <a:pt x="236473" y="-9884"/>
                    <a:pt x="736" y="160574"/>
                    <a:pt x="0" y="177598"/>
                  </a:cubicBezTo>
                </a:path>
              </a:pathLst>
            </a:custGeom>
            <a:noFill/>
            <a:ln w="127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Figura a mano libera 8">
              <a:extLst>
                <a:ext uri="{FF2B5EF4-FFF2-40B4-BE49-F238E27FC236}">
                  <a16:creationId xmlns:a16="http://schemas.microsoft.com/office/drawing/2014/main" id="{E8C60756-A2B8-2F47-9DDE-8EF319490EC2}"/>
                </a:ext>
              </a:extLst>
            </p:cNvPr>
            <p:cNvSpPr/>
            <p:nvPr/>
          </p:nvSpPr>
          <p:spPr>
            <a:xfrm>
              <a:off x="5033007" y="2816225"/>
              <a:ext cx="742317" cy="1355725"/>
            </a:xfrm>
            <a:custGeom>
              <a:avLst/>
              <a:gdLst>
                <a:gd name="connsiteX0" fmla="*/ 457214 w 457214"/>
                <a:gd name="connsiteY0" fmla="*/ 0 h 3352800"/>
                <a:gd name="connsiteX1" fmla="*/ 14 w 457214"/>
                <a:gd name="connsiteY1" fmla="*/ 787400 h 3352800"/>
                <a:gd name="connsiteX2" fmla="*/ 444514 w 457214"/>
                <a:gd name="connsiteY2" fmla="*/ 3352800 h 3352800"/>
                <a:gd name="connsiteX0" fmla="*/ 459109 w 618691"/>
                <a:gd name="connsiteY0" fmla="*/ 0 h 4061388"/>
                <a:gd name="connsiteX1" fmla="*/ 1909 w 618691"/>
                <a:gd name="connsiteY1" fmla="*/ 787400 h 4061388"/>
                <a:gd name="connsiteX2" fmla="*/ 618691 w 618691"/>
                <a:gd name="connsiteY2" fmla="*/ 4061388 h 4061388"/>
                <a:gd name="connsiteX0" fmla="*/ 459109 w 618691"/>
                <a:gd name="connsiteY0" fmla="*/ 0 h 4061388"/>
                <a:gd name="connsiteX1" fmla="*/ 1909 w 618691"/>
                <a:gd name="connsiteY1" fmla="*/ 787400 h 4061388"/>
                <a:gd name="connsiteX2" fmla="*/ 618691 w 618691"/>
                <a:gd name="connsiteY2" fmla="*/ 4061388 h 4061388"/>
                <a:gd name="connsiteX0" fmla="*/ 480783 w 640365"/>
                <a:gd name="connsiteY0" fmla="*/ 0 h 4061388"/>
                <a:gd name="connsiteX1" fmla="*/ 161895 w 640365"/>
                <a:gd name="connsiteY1" fmla="*/ 172718 h 4061388"/>
                <a:gd name="connsiteX2" fmla="*/ 23583 w 640365"/>
                <a:gd name="connsiteY2" fmla="*/ 787400 h 4061388"/>
                <a:gd name="connsiteX3" fmla="*/ 640365 w 640365"/>
                <a:gd name="connsiteY3" fmla="*/ 4061388 h 4061388"/>
                <a:gd name="connsiteX0" fmla="*/ 474789 w 634371"/>
                <a:gd name="connsiteY0" fmla="*/ 0 h 4061388"/>
                <a:gd name="connsiteX1" fmla="*/ 155901 w 634371"/>
                <a:gd name="connsiteY1" fmla="*/ 172718 h 4061388"/>
                <a:gd name="connsiteX2" fmla="*/ 17589 w 634371"/>
                <a:gd name="connsiteY2" fmla="*/ 787400 h 4061388"/>
                <a:gd name="connsiteX3" fmla="*/ 634371 w 634371"/>
                <a:gd name="connsiteY3" fmla="*/ 4061388 h 4061388"/>
                <a:gd name="connsiteX0" fmla="*/ 474789 w 634371"/>
                <a:gd name="connsiteY0" fmla="*/ 0 h 4061388"/>
                <a:gd name="connsiteX1" fmla="*/ 155901 w 634371"/>
                <a:gd name="connsiteY1" fmla="*/ 172718 h 4061388"/>
                <a:gd name="connsiteX2" fmla="*/ 17589 w 634371"/>
                <a:gd name="connsiteY2" fmla="*/ 787400 h 4061388"/>
                <a:gd name="connsiteX3" fmla="*/ 634371 w 634371"/>
                <a:gd name="connsiteY3" fmla="*/ 4061388 h 4061388"/>
                <a:gd name="connsiteX0" fmla="*/ 459530 w 619112"/>
                <a:gd name="connsiteY0" fmla="*/ 0 h 4061388"/>
                <a:gd name="connsiteX1" fmla="*/ 140642 w 619112"/>
                <a:gd name="connsiteY1" fmla="*/ 172718 h 4061388"/>
                <a:gd name="connsiteX2" fmla="*/ 2330 w 619112"/>
                <a:gd name="connsiteY2" fmla="*/ 787400 h 4061388"/>
                <a:gd name="connsiteX3" fmla="*/ 619112 w 619112"/>
                <a:gd name="connsiteY3" fmla="*/ 4061388 h 4061388"/>
                <a:gd name="connsiteX0" fmla="*/ 140642 w 619112"/>
                <a:gd name="connsiteY0" fmla="*/ 0 h 3888670"/>
                <a:gd name="connsiteX1" fmla="*/ 2330 w 619112"/>
                <a:gd name="connsiteY1" fmla="*/ 614682 h 3888670"/>
                <a:gd name="connsiteX2" fmla="*/ 619112 w 619112"/>
                <a:gd name="connsiteY2" fmla="*/ 3888670 h 3888670"/>
                <a:gd name="connsiteX0" fmla="*/ 140642 w 619112"/>
                <a:gd name="connsiteY0" fmla="*/ 0 h 3888670"/>
                <a:gd name="connsiteX1" fmla="*/ 2330 w 619112"/>
                <a:gd name="connsiteY1" fmla="*/ 614682 h 3888670"/>
                <a:gd name="connsiteX2" fmla="*/ 193652 w 619112"/>
                <a:gd name="connsiteY2" fmla="*/ 1891044 h 3888670"/>
                <a:gd name="connsiteX3" fmla="*/ 619112 w 619112"/>
                <a:gd name="connsiteY3" fmla="*/ 3888670 h 3888670"/>
                <a:gd name="connsiteX0" fmla="*/ 140642 w 193652"/>
                <a:gd name="connsiteY0" fmla="*/ 0 h 1891044"/>
                <a:gd name="connsiteX1" fmla="*/ 2330 w 193652"/>
                <a:gd name="connsiteY1" fmla="*/ 614682 h 1891044"/>
                <a:gd name="connsiteX2" fmla="*/ 193652 w 193652"/>
                <a:gd name="connsiteY2" fmla="*/ 1891044 h 189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652" h="1891044">
                  <a:moveTo>
                    <a:pt x="140642" y="0"/>
                  </a:moveTo>
                  <a:cubicBezTo>
                    <a:pt x="139815" y="7230"/>
                    <a:pt x="-21092" y="117145"/>
                    <a:pt x="2330" y="614682"/>
                  </a:cubicBezTo>
                  <a:cubicBezTo>
                    <a:pt x="11165" y="929856"/>
                    <a:pt x="90855" y="1345379"/>
                    <a:pt x="193652" y="1891044"/>
                  </a:cubicBezTo>
                </a:path>
              </a:pathLst>
            </a:cu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ED4A497A-F1C9-E444-81C4-342727361FAA}"/>
                </a:ext>
              </a:extLst>
            </p:cNvPr>
            <p:cNvCxnSpPr/>
            <p:nvPr/>
          </p:nvCxnSpPr>
          <p:spPr>
            <a:xfrm>
              <a:off x="5772150" y="4171950"/>
              <a:ext cx="727075" cy="815503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igura a mano libera 12">
              <a:extLst>
                <a:ext uri="{FF2B5EF4-FFF2-40B4-BE49-F238E27FC236}">
                  <a16:creationId xmlns:a16="http://schemas.microsoft.com/office/drawing/2014/main" id="{8CB06F8E-A0C0-7947-95DA-96698B5870FF}"/>
                </a:ext>
              </a:extLst>
            </p:cNvPr>
            <p:cNvSpPr/>
            <p:nvPr/>
          </p:nvSpPr>
          <p:spPr>
            <a:xfrm>
              <a:off x="4643610" y="2816224"/>
              <a:ext cx="952609" cy="2082800"/>
            </a:xfrm>
            <a:custGeom>
              <a:avLst/>
              <a:gdLst>
                <a:gd name="connsiteX0" fmla="*/ 457214 w 457214"/>
                <a:gd name="connsiteY0" fmla="*/ 0 h 3352800"/>
                <a:gd name="connsiteX1" fmla="*/ 14 w 457214"/>
                <a:gd name="connsiteY1" fmla="*/ 787400 h 3352800"/>
                <a:gd name="connsiteX2" fmla="*/ 444514 w 457214"/>
                <a:gd name="connsiteY2" fmla="*/ 3352800 h 3352800"/>
                <a:gd name="connsiteX0" fmla="*/ 459109 w 618691"/>
                <a:gd name="connsiteY0" fmla="*/ 0 h 4061388"/>
                <a:gd name="connsiteX1" fmla="*/ 1909 w 618691"/>
                <a:gd name="connsiteY1" fmla="*/ 787400 h 4061388"/>
                <a:gd name="connsiteX2" fmla="*/ 618691 w 618691"/>
                <a:gd name="connsiteY2" fmla="*/ 4061388 h 4061388"/>
                <a:gd name="connsiteX0" fmla="*/ 459109 w 618691"/>
                <a:gd name="connsiteY0" fmla="*/ 0 h 4061388"/>
                <a:gd name="connsiteX1" fmla="*/ 1909 w 618691"/>
                <a:gd name="connsiteY1" fmla="*/ 787400 h 4061388"/>
                <a:gd name="connsiteX2" fmla="*/ 618691 w 618691"/>
                <a:gd name="connsiteY2" fmla="*/ 4061388 h 4061388"/>
                <a:gd name="connsiteX0" fmla="*/ 480783 w 640365"/>
                <a:gd name="connsiteY0" fmla="*/ 0 h 4061388"/>
                <a:gd name="connsiteX1" fmla="*/ 161895 w 640365"/>
                <a:gd name="connsiteY1" fmla="*/ 172718 h 4061388"/>
                <a:gd name="connsiteX2" fmla="*/ 23583 w 640365"/>
                <a:gd name="connsiteY2" fmla="*/ 787400 h 4061388"/>
                <a:gd name="connsiteX3" fmla="*/ 640365 w 640365"/>
                <a:gd name="connsiteY3" fmla="*/ 4061388 h 4061388"/>
                <a:gd name="connsiteX0" fmla="*/ 474789 w 634371"/>
                <a:gd name="connsiteY0" fmla="*/ 0 h 4061388"/>
                <a:gd name="connsiteX1" fmla="*/ 155901 w 634371"/>
                <a:gd name="connsiteY1" fmla="*/ 172718 h 4061388"/>
                <a:gd name="connsiteX2" fmla="*/ 17589 w 634371"/>
                <a:gd name="connsiteY2" fmla="*/ 787400 h 4061388"/>
                <a:gd name="connsiteX3" fmla="*/ 634371 w 634371"/>
                <a:gd name="connsiteY3" fmla="*/ 4061388 h 4061388"/>
                <a:gd name="connsiteX0" fmla="*/ 474789 w 634371"/>
                <a:gd name="connsiteY0" fmla="*/ 0 h 4061388"/>
                <a:gd name="connsiteX1" fmla="*/ 155901 w 634371"/>
                <a:gd name="connsiteY1" fmla="*/ 172718 h 4061388"/>
                <a:gd name="connsiteX2" fmla="*/ 17589 w 634371"/>
                <a:gd name="connsiteY2" fmla="*/ 787400 h 4061388"/>
                <a:gd name="connsiteX3" fmla="*/ 634371 w 634371"/>
                <a:gd name="connsiteY3" fmla="*/ 4061388 h 4061388"/>
                <a:gd name="connsiteX0" fmla="*/ 459530 w 619112"/>
                <a:gd name="connsiteY0" fmla="*/ 0 h 4061388"/>
                <a:gd name="connsiteX1" fmla="*/ 140642 w 619112"/>
                <a:gd name="connsiteY1" fmla="*/ 172718 h 4061388"/>
                <a:gd name="connsiteX2" fmla="*/ 2330 w 619112"/>
                <a:gd name="connsiteY2" fmla="*/ 787400 h 4061388"/>
                <a:gd name="connsiteX3" fmla="*/ 619112 w 619112"/>
                <a:gd name="connsiteY3" fmla="*/ 4061388 h 4061388"/>
                <a:gd name="connsiteX0" fmla="*/ 140642 w 619112"/>
                <a:gd name="connsiteY0" fmla="*/ 0 h 3888670"/>
                <a:gd name="connsiteX1" fmla="*/ 2330 w 619112"/>
                <a:gd name="connsiteY1" fmla="*/ 614682 h 3888670"/>
                <a:gd name="connsiteX2" fmla="*/ 619112 w 619112"/>
                <a:gd name="connsiteY2" fmla="*/ 3888670 h 3888670"/>
                <a:gd name="connsiteX0" fmla="*/ 140642 w 619112"/>
                <a:gd name="connsiteY0" fmla="*/ 0 h 3888670"/>
                <a:gd name="connsiteX1" fmla="*/ 2330 w 619112"/>
                <a:gd name="connsiteY1" fmla="*/ 614682 h 3888670"/>
                <a:gd name="connsiteX2" fmla="*/ 193652 w 619112"/>
                <a:gd name="connsiteY2" fmla="*/ 1891044 h 3888670"/>
                <a:gd name="connsiteX3" fmla="*/ 619112 w 619112"/>
                <a:gd name="connsiteY3" fmla="*/ 3888670 h 3888670"/>
                <a:gd name="connsiteX0" fmla="*/ 140642 w 193652"/>
                <a:gd name="connsiteY0" fmla="*/ 0 h 1891044"/>
                <a:gd name="connsiteX1" fmla="*/ 2330 w 193652"/>
                <a:gd name="connsiteY1" fmla="*/ 614682 h 1891044"/>
                <a:gd name="connsiteX2" fmla="*/ 193652 w 193652"/>
                <a:gd name="connsiteY2" fmla="*/ 1891044 h 1891044"/>
                <a:gd name="connsiteX0" fmla="*/ 141221 w 141221"/>
                <a:gd name="connsiteY0" fmla="*/ 0 h 2891924"/>
                <a:gd name="connsiteX1" fmla="*/ 2909 w 141221"/>
                <a:gd name="connsiteY1" fmla="*/ 614682 h 2891924"/>
                <a:gd name="connsiteX2" fmla="*/ 97181 w 141221"/>
                <a:gd name="connsiteY2" fmla="*/ 2891924 h 2891924"/>
                <a:gd name="connsiteX0" fmla="*/ 138689 w 138689"/>
                <a:gd name="connsiteY0" fmla="*/ 0 h 2891924"/>
                <a:gd name="connsiteX1" fmla="*/ 377 w 138689"/>
                <a:gd name="connsiteY1" fmla="*/ 614682 h 2891924"/>
                <a:gd name="connsiteX2" fmla="*/ 94649 w 138689"/>
                <a:gd name="connsiteY2" fmla="*/ 2891924 h 2891924"/>
                <a:gd name="connsiteX0" fmla="*/ 149325 w 149325"/>
                <a:gd name="connsiteY0" fmla="*/ 0 h 2905210"/>
                <a:gd name="connsiteX1" fmla="*/ 561 w 149325"/>
                <a:gd name="connsiteY1" fmla="*/ 627968 h 2905210"/>
                <a:gd name="connsiteX2" fmla="*/ 94833 w 149325"/>
                <a:gd name="connsiteY2" fmla="*/ 2905210 h 290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325" h="2905210">
                  <a:moveTo>
                    <a:pt x="149325" y="0"/>
                  </a:moveTo>
                  <a:cubicBezTo>
                    <a:pt x="148498" y="7230"/>
                    <a:pt x="9643" y="143766"/>
                    <a:pt x="561" y="627968"/>
                  </a:cubicBezTo>
                  <a:cubicBezTo>
                    <a:pt x="-8521" y="1112170"/>
                    <a:pt x="95556" y="2895415"/>
                    <a:pt x="94833" y="2905210"/>
                  </a:cubicBezTo>
                </a:path>
              </a:pathLst>
            </a:cu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FF03518-E0F1-4E47-A14C-7D0D0F284199}"/>
                </a:ext>
              </a:extLst>
            </p:cNvPr>
            <p:cNvSpPr txBox="1"/>
            <p:nvPr/>
          </p:nvSpPr>
          <p:spPr>
            <a:xfrm>
              <a:off x="4804936" y="5080907"/>
              <a:ext cx="98780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Beam core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C826205-3A71-094E-9E4A-3C69CBDF2180}"/>
                </a:ext>
              </a:extLst>
            </p:cNvPr>
            <p:cNvSpPr txBox="1"/>
            <p:nvPr/>
          </p:nvSpPr>
          <p:spPr>
            <a:xfrm>
              <a:off x="6794500" y="4956733"/>
              <a:ext cx="1788343" cy="575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Radiative tail</a:t>
              </a:r>
            </a:p>
            <a:p>
              <a:r>
                <a:rPr lang="en-GB" sz="140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High-energy positrons</a:t>
              </a: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25136C6C-2ABE-664E-8A24-F9AFFE435A1A}"/>
                </a:ext>
              </a:extLst>
            </p:cNvPr>
            <p:cNvSpPr/>
            <p:nvPr/>
          </p:nvSpPr>
          <p:spPr>
            <a:xfrm>
              <a:off x="4862557" y="4835044"/>
              <a:ext cx="782763" cy="201642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33FE6D6-3958-A341-8752-92052D14C805}"/>
                </a:ext>
              </a:extLst>
            </p:cNvPr>
            <p:cNvSpPr txBox="1"/>
            <p:nvPr/>
          </p:nvSpPr>
          <p:spPr>
            <a:xfrm>
              <a:off x="4274100" y="4777792"/>
              <a:ext cx="666882" cy="279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err="1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TimePIX</a:t>
              </a:r>
              <a:endParaRPr lang="en-GB" sz="105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F4E08F7F-4753-0840-91D2-452E2BC392D5}"/>
              </a:ext>
            </a:extLst>
          </p:cNvPr>
          <p:cNvSpPr/>
          <p:nvPr/>
        </p:nvSpPr>
        <p:spPr>
          <a:xfrm>
            <a:off x="5140648" y="2715598"/>
            <a:ext cx="12875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Low-energy positrons</a:t>
            </a:r>
          </a:p>
        </p:txBody>
      </p:sp>
    </p:spTree>
    <p:extLst>
      <p:ext uri="{BB962C8B-B14F-4D97-AF65-F5344CB8AC3E}">
        <p14:creationId xmlns:p14="http://schemas.microsoft.com/office/powerpoint/2010/main" val="2286335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5F3EF-859D-3F47-86D4-A88D7E85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PADME: </a:t>
            </a:r>
            <a:r>
              <a:rPr lang="en-GB" err="1"/>
              <a:t>TimePIX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427A2A-EA79-944F-8CA4-672DEC2E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35</a:t>
            </a:fld>
            <a:endParaRPr lang="it-IT"/>
          </a:p>
        </p:txBody>
      </p:sp>
      <p:pic>
        <p:nvPicPr>
          <p:cNvPr id="7" name="Picture 13" descr="Screenshot 2016-11-15 16.28.07.png">
            <a:extLst>
              <a:ext uri="{FF2B5EF4-FFF2-40B4-BE49-F238E27FC236}">
                <a16:creationId xmlns:a16="http://schemas.microsoft.com/office/drawing/2014/main" id="{4EA25DDF-1FF4-8D43-B4BF-C07D05328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5828" y="1207495"/>
            <a:ext cx="6379744" cy="19167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3B2DE3C-539A-3943-9EE9-9D1C8477D9FE}"/>
                  </a:ext>
                </a:extLst>
              </p:cNvPr>
              <p:cNvSpPr txBox="1"/>
              <p:nvPr/>
            </p:nvSpPr>
            <p:spPr>
              <a:xfrm>
                <a:off x="7414703" y="238344"/>
                <a:ext cx="2263633" cy="948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Monte Carlo</a:t>
                </a:r>
              </a:p>
              <a:p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1% energy spread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=1 </a:t>
                </a:r>
                <a:r>
                  <a:rPr lang="en-GB" err="1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mrad</a:t>
                </a:r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=1 </a:t>
                </a:r>
                <a:r>
                  <a:rPr lang="en-GB" err="1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mrad</a:t>
                </a:r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3B2DE3C-539A-3943-9EE9-9D1C8477D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703" y="238344"/>
                <a:ext cx="2263633" cy="948849"/>
              </a:xfrm>
              <a:prstGeom prst="rect">
                <a:avLst/>
              </a:prstGeom>
              <a:blipFill>
                <a:blip r:embed="rId4"/>
                <a:stretch>
                  <a:fillRect l="-2235" t="-2667" b="-5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0F2D6E8-8EE5-EB41-B1DA-B5CF41871EB0}"/>
                  </a:ext>
                </a:extLst>
              </p:cNvPr>
              <p:cNvSpPr txBox="1"/>
              <p:nvPr/>
            </p:nvSpPr>
            <p:spPr>
              <a:xfrm>
                <a:off x="6905486" y="3381388"/>
                <a:ext cx="15520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Data 5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×</m:t>
                    </m:r>
                  </m:oMath>
                </a14:m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 array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0F2D6E8-8EE5-EB41-B1DA-B5CF41871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486" y="3381388"/>
                <a:ext cx="1552028" cy="369332"/>
              </a:xfrm>
              <a:prstGeom prst="rect">
                <a:avLst/>
              </a:prstGeom>
              <a:blipFill>
                <a:blip r:embed="rId5"/>
                <a:stretch>
                  <a:fillRect l="-3252" t="-3333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C81432-0067-5F4B-A0F8-1020FB17088E}"/>
              </a:ext>
            </a:extLst>
          </p:cNvPr>
          <p:cNvSpPr txBox="1"/>
          <p:nvPr/>
        </p:nvSpPr>
        <p:spPr>
          <a:xfrm>
            <a:off x="4000500" y="276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9A95F7C-0BBF-5447-9142-252F6D31EA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78" y="1569483"/>
            <a:ext cx="2147045" cy="198651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C58A35-C099-6D45-BE87-DAA4AB262540}"/>
              </a:ext>
            </a:extLst>
          </p:cNvPr>
          <p:cNvSpPr txBox="1"/>
          <p:nvPr/>
        </p:nvSpPr>
        <p:spPr>
          <a:xfrm>
            <a:off x="935194" y="1200151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Chip side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F1BC893-DA97-7240-94EE-C9F92943651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78" y="4226711"/>
            <a:ext cx="2151720" cy="237761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4A17A78-56F9-6247-84CD-7E8C4EA20406}"/>
              </a:ext>
            </a:extLst>
          </p:cNvPr>
          <p:cNvSpPr txBox="1"/>
          <p:nvPr/>
        </p:nvSpPr>
        <p:spPr>
          <a:xfrm>
            <a:off x="763826" y="3857379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Readout side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C82D54-97AC-264E-B6EE-0CE5300078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363" y="3768644"/>
            <a:ext cx="5450673" cy="180566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A1B6A36-D63D-AA4F-94FB-84BD4C29A7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57986" y="872573"/>
            <a:ext cx="911478" cy="901781"/>
          </a:xfrm>
          <a:prstGeom prst="rect">
            <a:avLst/>
          </a:prstGeom>
        </p:spPr>
      </p:pic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0C4A8E20-0D82-834F-B479-BECD26DB18A0}"/>
              </a:ext>
            </a:extLst>
          </p:cNvPr>
          <p:cNvSpPr/>
          <p:nvPr/>
        </p:nvSpPr>
        <p:spPr>
          <a:xfrm>
            <a:off x="4185231" y="1689101"/>
            <a:ext cx="1977765" cy="2079544"/>
          </a:xfrm>
          <a:custGeom>
            <a:avLst/>
            <a:gdLst>
              <a:gd name="connsiteX0" fmla="*/ 6896 w 1238796"/>
              <a:gd name="connsiteY0" fmla="*/ 0 h 1016000"/>
              <a:gd name="connsiteX1" fmla="*/ 184696 w 1238796"/>
              <a:gd name="connsiteY1" fmla="*/ 711200 h 1016000"/>
              <a:gd name="connsiteX2" fmla="*/ 1238796 w 1238796"/>
              <a:gd name="connsiteY2" fmla="*/ 1016000 h 1016000"/>
              <a:gd name="connsiteX0" fmla="*/ 1280 w 1233180"/>
              <a:gd name="connsiteY0" fmla="*/ 0 h 1016000"/>
              <a:gd name="connsiteX1" fmla="*/ 179080 w 1233180"/>
              <a:gd name="connsiteY1" fmla="*/ 711200 h 1016000"/>
              <a:gd name="connsiteX2" fmla="*/ 1233180 w 1233180"/>
              <a:gd name="connsiteY2" fmla="*/ 1016000 h 1016000"/>
              <a:gd name="connsiteX0" fmla="*/ 1026 w 1232926"/>
              <a:gd name="connsiteY0" fmla="*/ 0 h 1016000"/>
              <a:gd name="connsiteX1" fmla="*/ 178826 w 1232926"/>
              <a:gd name="connsiteY1" fmla="*/ 711200 h 1016000"/>
              <a:gd name="connsiteX2" fmla="*/ 1232926 w 1232926"/>
              <a:gd name="connsiteY2" fmla="*/ 1016000 h 1016000"/>
              <a:gd name="connsiteX0" fmla="*/ 6896 w 1238796"/>
              <a:gd name="connsiteY0" fmla="*/ 0 h 1016000"/>
              <a:gd name="connsiteX1" fmla="*/ 184696 w 1238796"/>
              <a:gd name="connsiteY1" fmla="*/ 711200 h 1016000"/>
              <a:gd name="connsiteX2" fmla="*/ 1238796 w 1238796"/>
              <a:gd name="connsiteY2" fmla="*/ 1016000 h 1016000"/>
              <a:gd name="connsiteX0" fmla="*/ 6896 w 1238796"/>
              <a:gd name="connsiteY0" fmla="*/ 0 h 1016000"/>
              <a:gd name="connsiteX1" fmla="*/ 184696 w 1238796"/>
              <a:gd name="connsiteY1" fmla="*/ 835634 h 1016000"/>
              <a:gd name="connsiteX2" fmla="*/ 1238796 w 1238796"/>
              <a:gd name="connsiteY2" fmla="*/ 1016000 h 1016000"/>
              <a:gd name="connsiteX0" fmla="*/ 6259 w 1209789"/>
              <a:gd name="connsiteY0" fmla="*/ 0 h 1210428"/>
              <a:gd name="connsiteX1" fmla="*/ 184059 w 1209789"/>
              <a:gd name="connsiteY1" fmla="*/ 835634 h 1210428"/>
              <a:gd name="connsiteX2" fmla="*/ 1209788 w 1209789"/>
              <a:gd name="connsiteY2" fmla="*/ 1210428 h 121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789" h="1210428">
                <a:moveTo>
                  <a:pt x="6259" y="0"/>
                </a:moveTo>
                <a:cubicBezTo>
                  <a:pt x="-7500" y="270933"/>
                  <a:pt x="-16529" y="633896"/>
                  <a:pt x="184059" y="835634"/>
                </a:cubicBezTo>
                <a:cubicBezTo>
                  <a:pt x="384647" y="1037372"/>
                  <a:pt x="785396" y="1142694"/>
                  <a:pt x="1209788" y="1210428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68D0A5-23A0-F545-9649-A06C977BD6C3}"/>
              </a:ext>
            </a:extLst>
          </p:cNvPr>
          <p:cNvSpPr txBox="1"/>
          <p:nvPr/>
        </p:nvSpPr>
        <p:spPr>
          <a:xfrm>
            <a:off x="3881856" y="197983"/>
            <a:ext cx="217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BTF single </a:t>
            </a:r>
            <a:r>
              <a:rPr lang="en-GB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TimePIX</a:t>
            </a:r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3.5 m upstream</a:t>
            </a:r>
          </a:p>
        </p:txBody>
      </p:sp>
    </p:spTree>
    <p:extLst>
      <p:ext uri="{BB962C8B-B14F-4D97-AF65-F5344CB8AC3E}">
        <p14:creationId xmlns:p14="http://schemas.microsoft.com/office/powerpoint/2010/main" val="1566113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EB887CA8-FA7F-BD4C-B116-6C89B9896C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642" y="1205117"/>
            <a:ext cx="4885033" cy="4608000"/>
          </a:xfrm>
          <a:prstGeom prst="rect">
            <a:avLst/>
          </a:prstGeom>
        </p:spPr>
      </p:pic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F465B3E2-86A2-EA46-9D03-8A9A0772902C}"/>
              </a:ext>
            </a:extLst>
          </p:cNvPr>
          <p:cNvSpPr/>
          <p:nvPr/>
        </p:nvSpPr>
        <p:spPr>
          <a:xfrm>
            <a:off x="7479822" y="1400955"/>
            <a:ext cx="1245292" cy="2726616"/>
          </a:xfrm>
          <a:custGeom>
            <a:avLst/>
            <a:gdLst>
              <a:gd name="connsiteX0" fmla="*/ 0 w 1246445"/>
              <a:gd name="connsiteY0" fmla="*/ 1930967 h 2717658"/>
              <a:gd name="connsiteX1" fmla="*/ 178793 w 1246445"/>
              <a:gd name="connsiteY1" fmla="*/ 1941184 h 2717658"/>
              <a:gd name="connsiteX2" fmla="*/ 643656 w 1246445"/>
              <a:gd name="connsiteY2" fmla="*/ 1982051 h 2717658"/>
              <a:gd name="connsiteX3" fmla="*/ 745824 w 1246445"/>
              <a:gd name="connsiteY3" fmla="*/ 2012702 h 2717658"/>
              <a:gd name="connsiteX4" fmla="*/ 873533 w 1246445"/>
              <a:gd name="connsiteY4" fmla="*/ 2063785 h 2717658"/>
              <a:gd name="connsiteX5" fmla="*/ 980809 w 1246445"/>
              <a:gd name="connsiteY5" fmla="*/ 2119978 h 2717658"/>
              <a:gd name="connsiteX6" fmla="*/ 1067652 w 1246445"/>
              <a:gd name="connsiteY6" fmla="*/ 2222145 h 2717658"/>
              <a:gd name="connsiteX7" fmla="*/ 1134060 w 1246445"/>
              <a:gd name="connsiteY7" fmla="*/ 2314096 h 2717658"/>
              <a:gd name="connsiteX8" fmla="*/ 1185144 w 1246445"/>
              <a:gd name="connsiteY8" fmla="*/ 2436697 h 2717658"/>
              <a:gd name="connsiteX9" fmla="*/ 1215795 w 1246445"/>
              <a:gd name="connsiteY9" fmla="*/ 2579732 h 2717658"/>
              <a:gd name="connsiteX10" fmla="*/ 1246445 w 1246445"/>
              <a:gd name="connsiteY10" fmla="*/ 2717658 h 2717658"/>
              <a:gd name="connsiteX11" fmla="*/ 1231120 w 1246445"/>
              <a:gd name="connsiteY11" fmla="*/ 0 h 2717658"/>
              <a:gd name="connsiteX0" fmla="*/ 0 w 1246445"/>
              <a:gd name="connsiteY0" fmla="*/ 1930967 h 2717658"/>
              <a:gd name="connsiteX1" fmla="*/ 27032 w 1246445"/>
              <a:gd name="connsiteY1" fmla="*/ 1930187 h 2717658"/>
              <a:gd name="connsiteX2" fmla="*/ 178793 w 1246445"/>
              <a:gd name="connsiteY2" fmla="*/ 1941184 h 2717658"/>
              <a:gd name="connsiteX3" fmla="*/ 643656 w 1246445"/>
              <a:gd name="connsiteY3" fmla="*/ 1982051 h 2717658"/>
              <a:gd name="connsiteX4" fmla="*/ 745824 w 1246445"/>
              <a:gd name="connsiteY4" fmla="*/ 2012702 h 2717658"/>
              <a:gd name="connsiteX5" fmla="*/ 873533 w 1246445"/>
              <a:gd name="connsiteY5" fmla="*/ 2063785 h 2717658"/>
              <a:gd name="connsiteX6" fmla="*/ 980809 w 1246445"/>
              <a:gd name="connsiteY6" fmla="*/ 2119978 h 2717658"/>
              <a:gd name="connsiteX7" fmla="*/ 1067652 w 1246445"/>
              <a:gd name="connsiteY7" fmla="*/ 2222145 h 2717658"/>
              <a:gd name="connsiteX8" fmla="*/ 1134060 w 1246445"/>
              <a:gd name="connsiteY8" fmla="*/ 2314096 h 2717658"/>
              <a:gd name="connsiteX9" fmla="*/ 1185144 w 1246445"/>
              <a:gd name="connsiteY9" fmla="*/ 2436697 h 2717658"/>
              <a:gd name="connsiteX10" fmla="*/ 1215795 w 1246445"/>
              <a:gd name="connsiteY10" fmla="*/ 2579732 h 2717658"/>
              <a:gd name="connsiteX11" fmla="*/ 1246445 w 1246445"/>
              <a:gd name="connsiteY11" fmla="*/ 2717658 h 2717658"/>
              <a:gd name="connsiteX12" fmla="*/ 1231120 w 1246445"/>
              <a:gd name="connsiteY12" fmla="*/ 0 h 2717658"/>
              <a:gd name="connsiteX0" fmla="*/ 0 w 1316295"/>
              <a:gd name="connsiteY0" fmla="*/ 1934142 h 2717658"/>
              <a:gd name="connsiteX1" fmla="*/ 96882 w 1316295"/>
              <a:gd name="connsiteY1" fmla="*/ 1930187 h 2717658"/>
              <a:gd name="connsiteX2" fmla="*/ 248643 w 1316295"/>
              <a:gd name="connsiteY2" fmla="*/ 1941184 h 2717658"/>
              <a:gd name="connsiteX3" fmla="*/ 713506 w 1316295"/>
              <a:gd name="connsiteY3" fmla="*/ 1982051 h 2717658"/>
              <a:gd name="connsiteX4" fmla="*/ 815674 w 1316295"/>
              <a:gd name="connsiteY4" fmla="*/ 2012702 h 2717658"/>
              <a:gd name="connsiteX5" fmla="*/ 943383 w 1316295"/>
              <a:gd name="connsiteY5" fmla="*/ 2063785 h 2717658"/>
              <a:gd name="connsiteX6" fmla="*/ 1050659 w 1316295"/>
              <a:gd name="connsiteY6" fmla="*/ 2119978 h 2717658"/>
              <a:gd name="connsiteX7" fmla="*/ 1137502 w 1316295"/>
              <a:gd name="connsiteY7" fmla="*/ 2222145 h 2717658"/>
              <a:gd name="connsiteX8" fmla="*/ 1203910 w 1316295"/>
              <a:gd name="connsiteY8" fmla="*/ 2314096 h 2717658"/>
              <a:gd name="connsiteX9" fmla="*/ 1254994 w 1316295"/>
              <a:gd name="connsiteY9" fmla="*/ 2436697 h 2717658"/>
              <a:gd name="connsiteX10" fmla="*/ 1285645 w 1316295"/>
              <a:gd name="connsiteY10" fmla="*/ 2579732 h 2717658"/>
              <a:gd name="connsiteX11" fmla="*/ 1316295 w 1316295"/>
              <a:gd name="connsiteY11" fmla="*/ 2717658 h 2717658"/>
              <a:gd name="connsiteX12" fmla="*/ 1300970 w 1316295"/>
              <a:gd name="connsiteY12" fmla="*/ 0 h 2717658"/>
              <a:gd name="connsiteX0" fmla="*/ 0 w 1316295"/>
              <a:gd name="connsiteY0" fmla="*/ 1934142 h 2717658"/>
              <a:gd name="connsiteX1" fmla="*/ 74657 w 1316295"/>
              <a:gd name="connsiteY1" fmla="*/ 1930187 h 2717658"/>
              <a:gd name="connsiteX2" fmla="*/ 248643 w 1316295"/>
              <a:gd name="connsiteY2" fmla="*/ 1941184 h 2717658"/>
              <a:gd name="connsiteX3" fmla="*/ 713506 w 1316295"/>
              <a:gd name="connsiteY3" fmla="*/ 1982051 h 2717658"/>
              <a:gd name="connsiteX4" fmla="*/ 815674 w 1316295"/>
              <a:gd name="connsiteY4" fmla="*/ 2012702 h 2717658"/>
              <a:gd name="connsiteX5" fmla="*/ 943383 w 1316295"/>
              <a:gd name="connsiteY5" fmla="*/ 2063785 h 2717658"/>
              <a:gd name="connsiteX6" fmla="*/ 1050659 w 1316295"/>
              <a:gd name="connsiteY6" fmla="*/ 2119978 h 2717658"/>
              <a:gd name="connsiteX7" fmla="*/ 1137502 w 1316295"/>
              <a:gd name="connsiteY7" fmla="*/ 2222145 h 2717658"/>
              <a:gd name="connsiteX8" fmla="*/ 1203910 w 1316295"/>
              <a:gd name="connsiteY8" fmla="*/ 2314096 h 2717658"/>
              <a:gd name="connsiteX9" fmla="*/ 1254994 w 1316295"/>
              <a:gd name="connsiteY9" fmla="*/ 2436697 h 2717658"/>
              <a:gd name="connsiteX10" fmla="*/ 1285645 w 1316295"/>
              <a:gd name="connsiteY10" fmla="*/ 2579732 h 2717658"/>
              <a:gd name="connsiteX11" fmla="*/ 1316295 w 1316295"/>
              <a:gd name="connsiteY11" fmla="*/ 2717658 h 2717658"/>
              <a:gd name="connsiteX12" fmla="*/ 1300970 w 1316295"/>
              <a:gd name="connsiteY12" fmla="*/ 0 h 2717658"/>
              <a:gd name="connsiteX0" fmla="*/ 5197 w 1245292"/>
              <a:gd name="connsiteY0" fmla="*/ 222817 h 2717658"/>
              <a:gd name="connsiteX1" fmla="*/ 3654 w 1245292"/>
              <a:gd name="connsiteY1" fmla="*/ 1930187 h 2717658"/>
              <a:gd name="connsiteX2" fmla="*/ 177640 w 1245292"/>
              <a:gd name="connsiteY2" fmla="*/ 1941184 h 2717658"/>
              <a:gd name="connsiteX3" fmla="*/ 642503 w 1245292"/>
              <a:gd name="connsiteY3" fmla="*/ 1982051 h 2717658"/>
              <a:gd name="connsiteX4" fmla="*/ 744671 w 1245292"/>
              <a:gd name="connsiteY4" fmla="*/ 2012702 h 2717658"/>
              <a:gd name="connsiteX5" fmla="*/ 872380 w 1245292"/>
              <a:gd name="connsiteY5" fmla="*/ 2063785 h 2717658"/>
              <a:gd name="connsiteX6" fmla="*/ 979656 w 1245292"/>
              <a:gd name="connsiteY6" fmla="*/ 2119978 h 2717658"/>
              <a:gd name="connsiteX7" fmla="*/ 1066499 w 1245292"/>
              <a:gd name="connsiteY7" fmla="*/ 2222145 h 2717658"/>
              <a:gd name="connsiteX8" fmla="*/ 1132907 w 1245292"/>
              <a:gd name="connsiteY8" fmla="*/ 2314096 h 2717658"/>
              <a:gd name="connsiteX9" fmla="*/ 1183991 w 1245292"/>
              <a:gd name="connsiteY9" fmla="*/ 2436697 h 2717658"/>
              <a:gd name="connsiteX10" fmla="*/ 1214642 w 1245292"/>
              <a:gd name="connsiteY10" fmla="*/ 2579732 h 2717658"/>
              <a:gd name="connsiteX11" fmla="*/ 1245292 w 1245292"/>
              <a:gd name="connsiteY11" fmla="*/ 2717658 h 2717658"/>
              <a:gd name="connsiteX12" fmla="*/ 1229967 w 1245292"/>
              <a:gd name="connsiteY12" fmla="*/ 0 h 2717658"/>
              <a:gd name="connsiteX0" fmla="*/ 5197 w 1245292"/>
              <a:gd name="connsiteY0" fmla="*/ 0 h 2726616"/>
              <a:gd name="connsiteX1" fmla="*/ 3654 w 1245292"/>
              <a:gd name="connsiteY1" fmla="*/ 1939145 h 2726616"/>
              <a:gd name="connsiteX2" fmla="*/ 177640 w 1245292"/>
              <a:gd name="connsiteY2" fmla="*/ 1950142 h 2726616"/>
              <a:gd name="connsiteX3" fmla="*/ 642503 w 1245292"/>
              <a:gd name="connsiteY3" fmla="*/ 1991009 h 2726616"/>
              <a:gd name="connsiteX4" fmla="*/ 744671 w 1245292"/>
              <a:gd name="connsiteY4" fmla="*/ 2021660 h 2726616"/>
              <a:gd name="connsiteX5" fmla="*/ 872380 w 1245292"/>
              <a:gd name="connsiteY5" fmla="*/ 2072743 h 2726616"/>
              <a:gd name="connsiteX6" fmla="*/ 979656 w 1245292"/>
              <a:gd name="connsiteY6" fmla="*/ 2128936 h 2726616"/>
              <a:gd name="connsiteX7" fmla="*/ 1066499 w 1245292"/>
              <a:gd name="connsiteY7" fmla="*/ 2231103 h 2726616"/>
              <a:gd name="connsiteX8" fmla="*/ 1132907 w 1245292"/>
              <a:gd name="connsiteY8" fmla="*/ 2323054 h 2726616"/>
              <a:gd name="connsiteX9" fmla="*/ 1183991 w 1245292"/>
              <a:gd name="connsiteY9" fmla="*/ 2445655 h 2726616"/>
              <a:gd name="connsiteX10" fmla="*/ 1214642 w 1245292"/>
              <a:gd name="connsiteY10" fmla="*/ 2588690 h 2726616"/>
              <a:gd name="connsiteX11" fmla="*/ 1245292 w 1245292"/>
              <a:gd name="connsiteY11" fmla="*/ 2726616 h 2726616"/>
              <a:gd name="connsiteX12" fmla="*/ 1229967 w 1245292"/>
              <a:gd name="connsiteY12" fmla="*/ 8958 h 272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45292" h="2726616">
                <a:moveTo>
                  <a:pt x="5197" y="0"/>
                </a:moveTo>
                <a:cubicBezTo>
                  <a:pt x="18441" y="-1318"/>
                  <a:pt x="-9590" y="1940463"/>
                  <a:pt x="3654" y="1939145"/>
                </a:cubicBezTo>
                <a:cubicBezTo>
                  <a:pt x="54241" y="1942811"/>
                  <a:pt x="71165" y="1941498"/>
                  <a:pt x="177640" y="1950142"/>
                </a:cubicBezTo>
                <a:lnTo>
                  <a:pt x="642503" y="1991009"/>
                </a:lnTo>
                <a:lnTo>
                  <a:pt x="744671" y="2021660"/>
                </a:lnTo>
                <a:lnTo>
                  <a:pt x="872380" y="2072743"/>
                </a:lnTo>
                <a:lnTo>
                  <a:pt x="979656" y="2128936"/>
                </a:lnTo>
                <a:lnTo>
                  <a:pt x="1066499" y="2231103"/>
                </a:lnTo>
                <a:lnTo>
                  <a:pt x="1132907" y="2323054"/>
                </a:lnTo>
                <a:lnTo>
                  <a:pt x="1183991" y="2445655"/>
                </a:lnTo>
                <a:lnTo>
                  <a:pt x="1214642" y="2588690"/>
                </a:lnTo>
                <a:lnTo>
                  <a:pt x="1245292" y="2726616"/>
                </a:lnTo>
                <a:cubicBezTo>
                  <a:pt x="1240184" y="1820730"/>
                  <a:pt x="1235075" y="914844"/>
                  <a:pt x="1229967" y="8958"/>
                </a:cubicBezTo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BF564CC1-1AF9-7744-805B-3176EB804505}"/>
              </a:ext>
            </a:extLst>
          </p:cNvPr>
          <p:cNvSpPr/>
          <p:nvPr/>
        </p:nvSpPr>
        <p:spPr>
          <a:xfrm>
            <a:off x="7480300" y="1389717"/>
            <a:ext cx="1233913" cy="1516284"/>
          </a:xfrm>
          <a:custGeom>
            <a:avLst/>
            <a:gdLst>
              <a:gd name="connsiteX0" fmla="*/ 0 w 1246445"/>
              <a:gd name="connsiteY0" fmla="*/ 1220903 h 1317962"/>
              <a:gd name="connsiteX1" fmla="*/ 567031 w 1246445"/>
              <a:gd name="connsiteY1" fmla="*/ 1226012 h 1317962"/>
              <a:gd name="connsiteX2" fmla="*/ 689632 w 1246445"/>
              <a:gd name="connsiteY2" fmla="*/ 1251554 h 1317962"/>
              <a:gd name="connsiteX3" fmla="*/ 725390 w 1246445"/>
              <a:gd name="connsiteY3" fmla="*/ 1271987 h 1317962"/>
              <a:gd name="connsiteX4" fmla="*/ 827558 w 1246445"/>
              <a:gd name="connsiteY4" fmla="*/ 1271987 h 1317962"/>
              <a:gd name="connsiteX5" fmla="*/ 919509 w 1246445"/>
              <a:gd name="connsiteY5" fmla="*/ 1317962 h 1317962"/>
              <a:gd name="connsiteX6" fmla="*/ 1057435 w 1246445"/>
              <a:gd name="connsiteY6" fmla="*/ 1200470 h 1317962"/>
              <a:gd name="connsiteX7" fmla="*/ 1118736 w 1246445"/>
              <a:gd name="connsiteY7" fmla="*/ 1195361 h 1317962"/>
              <a:gd name="connsiteX8" fmla="*/ 1185145 w 1246445"/>
              <a:gd name="connsiteY8" fmla="*/ 1164711 h 1317962"/>
              <a:gd name="connsiteX9" fmla="*/ 1236228 w 1246445"/>
              <a:gd name="connsiteY9" fmla="*/ 1082977 h 1317962"/>
              <a:gd name="connsiteX10" fmla="*/ 1246445 w 1246445"/>
              <a:gd name="connsiteY10" fmla="*/ 0 h 1317962"/>
              <a:gd name="connsiteX0" fmla="*/ 0 w 1259145"/>
              <a:gd name="connsiteY0" fmla="*/ 1224078 h 1317962"/>
              <a:gd name="connsiteX1" fmla="*/ 579731 w 1259145"/>
              <a:gd name="connsiteY1" fmla="*/ 1226012 h 1317962"/>
              <a:gd name="connsiteX2" fmla="*/ 702332 w 1259145"/>
              <a:gd name="connsiteY2" fmla="*/ 1251554 h 1317962"/>
              <a:gd name="connsiteX3" fmla="*/ 738090 w 1259145"/>
              <a:gd name="connsiteY3" fmla="*/ 1271987 h 1317962"/>
              <a:gd name="connsiteX4" fmla="*/ 840258 w 1259145"/>
              <a:gd name="connsiteY4" fmla="*/ 1271987 h 1317962"/>
              <a:gd name="connsiteX5" fmla="*/ 932209 w 1259145"/>
              <a:gd name="connsiteY5" fmla="*/ 1317962 h 1317962"/>
              <a:gd name="connsiteX6" fmla="*/ 1070135 w 1259145"/>
              <a:gd name="connsiteY6" fmla="*/ 1200470 h 1317962"/>
              <a:gd name="connsiteX7" fmla="*/ 1131436 w 1259145"/>
              <a:gd name="connsiteY7" fmla="*/ 1195361 h 1317962"/>
              <a:gd name="connsiteX8" fmla="*/ 1197845 w 1259145"/>
              <a:gd name="connsiteY8" fmla="*/ 1164711 h 1317962"/>
              <a:gd name="connsiteX9" fmla="*/ 1248928 w 1259145"/>
              <a:gd name="connsiteY9" fmla="*/ 1082977 h 1317962"/>
              <a:gd name="connsiteX10" fmla="*/ 1259145 w 1259145"/>
              <a:gd name="connsiteY10" fmla="*/ 0 h 1317962"/>
              <a:gd name="connsiteX0" fmla="*/ 0 w 1259145"/>
              <a:gd name="connsiteY0" fmla="*/ 1224078 h 1317962"/>
              <a:gd name="connsiteX1" fmla="*/ 25232 w 1259145"/>
              <a:gd name="connsiteY1" fmla="*/ 1225011 h 1317962"/>
              <a:gd name="connsiteX2" fmla="*/ 579731 w 1259145"/>
              <a:gd name="connsiteY2" fmla="*/ 1226012 h 1317962"/>
              <a:gd name="connsiteX3" fmla="*/ 702332 w 1259145"/>
              <a:gd name="connsiteY3" fmla="*/ 1251554 h 1317962"/>
              <a:gd name="connsiteX4" fmla="*/ 738090 w 1259145"/>
              <a:gd name="connsiteY4" fmla="*/ 1271987 h 1317962"/>
              <a:gd name="connsiteX5" fmla="*/ 840258 w 1259145"/>
              <a:gd name="connsiteY5" fmla="*/ 1271987 h 1317962"/>
              <a:gd name="connsiteX6" fmla="*/ 932209 w 1259145"/>
              <a:gd name="connsiteY6" fmla="*/ 1317962 h 1317962"/>
              <a:gd name="connsiteX7" fmla="*/ 1070135 w 1259145"/>
              <a:gd name="connsiteY7" fmla="*/ 1200470 h 1317962"/>
              <a:gd name="connsiteX8" fmla="*/ 1131436 w 1259145"/>
              <a:gd name="connsiteY8" fmla="*/ 1195361 h 1317962"/>
              <a:gd name="connsiteX9" fmla="*/ 1197845 w 1259145"/>
              <a:gd name="connsiteY9" fmla="*/ 1164711 h 1317962"/>
              <a:gd name="connsiteX10" fmla="*/ 1248928 w 1259145"/>
              <a:gd name="connsiteY10" fmla="*/ 1082977 h 1317962"/>
              <a:gd name="connsiteX11" fmla="*/ 1259145 w 1259145"/>
              <a:gd name="connsiteY11" fmla="*/ 0 h 1317962"/>
              <a:gd name="connsiteX0" fmla="*/ 10520 w 1244265"/>
              <a:gd name="connsiteY0" fmla="*/ 0 h 1516284"/>
              <a:gd name="connsiteX1" fmla="*/ 10352 w 1244265"/>
              <a:gd name="connsiteY1" fmla="*/ 1423333 h 1516284"/>
              <a:gd name="connsiteX2" fmla="*/ 564851 w 1244265"/>
              <a:gd name="connsiteY2" fmla="*/ 1424334 h 1516284"/>
              <a:gd name="connsiteX3" fmla="*/ 687452 w 1244265"/>
              <a:gd name="connsiteY3" fmla="*/ 1449876 h 1516284"/>
              <a:gd name="connsiteX4" fmla="*/ 723210 w 1244265"/>
              <a:gd name="connsiteY4" fmla="*/ 1470309 h 1516284"/>
              <a:gd name="connsiteX5" fmla="*/ 825378 w 1244265"/>
              <a:gd name="connsiteY5" fmla="*/ 1470309 h 1516284"/>
              <a:gd name="connsiteX6" fmla="*/ 917329 w 1244265"/>
              <a:gd name="connsiteY6" fmla="*/ 1516284 h 1516284"/>
              <a:gd name="connsiteX7" fmla="*/ 1055255 w 1244265"/>
              <a:gd name="connsiteY7" fmla="*/ 1398792 h 1516284"/>
              <a:gd name="connsiteX8" fmla="*/ 1116556 w 1244265"/>
              <a:gd name="connsiteY8" fmla="*/ 1393683 h 1516284"/>
              <a:gd name="connsiteX9" fmla="*/ 1182965 w 1244265"/>
              <a:gd name="connsiteY9" fmla="*/ 1363033 h 1516284"/>
              <a:gd name="connsiteX10" fmla="*/ 1234048 w 1244265"/>
              <a:gd name="connsiteY10" fmla="*/ 1281299 h 1516284"/>
              <a:gd name="connsiteX11" fmla="*/ 1244265 w 1244265"/>
              <a:gd name="connsiteY11" fmla="*/ 198322 h 1516284"/>
              <a:gd name="connsiteX0" fmla="*/ 168 w 1233913"/>
              <a:gd name="connsiteY0" fmla="*/ 0 h 1516284"/>
              <a:gd name="connsiteX1" fmla="*/ 0 w 1233913"/>
              <a:gd name="connsiteY1" fmla="*/ 1423333 h 1516284"/>
              <a:gd name="connsiteX2" fmla="*/ 554499 w 1233913"/>
              <a:gd name="connsiteY2" fmla="*/ 1424334 h 1516284"/>
              <a:gd name="connsiteX3" fmla="*/ 677100 w 1233913"/>
              <a:gd name="connsiteY3" fmla="*/ 1449876 h 1516284"/>
              <a:gd name="connsiteX4" fmla="*/ 712858 w 1233913"/>
              <a:gd name="connsiteY4" fmla="*/ 1470309 h 1516284"/>
              <a:gd name="connsiteX5" fmla="*/ 815026 w 1233913"/>
              <a:gd name="connsiteY5" fmla="*/ 1470309 h 1516284"/>
              <a:gd name="connsiteX6" fmla="*/ 906977 w 1233913"/>
              <a:gd name="connsiteY6" fmla="*/ 1516284 h 1516284"/>
              <a:gd name="connsiteX7" fmla="*/ 1044903 w 1233913"/>
              <a:gd name="connsiteY7" fmla="*/ 1398792 h 1516284"/>
              <a:gd name="connsiteX8" fmla="*/ 1106204 w 1233913"/>
              <a:gd name="connsiteY8" fmla="*/ 1393683 h 1516284"/>
              <a:gd name="connsiteX9" fmla="*/ 1172613 w 1233913"/>
              <a:gd name="connsiteY9" fmla="*/ 1363033 h 1516284"/>
              <a:gd name="connsiteX10" fmla="*/ 1223696 w 1233913"/>
              <a:gd name="connsiteY10" fmla="*/ 1281299 h 1516284"/>
              <a:gd name="connsiteX11" fmla="*/ 1233913 w 1233913"/>
              <a:gd name="connsiteY11" fmla="*/ 198322 h 1516284"/>
              <a:gd name="connsiteX0" fmla="*/ 168 w 1233913"/>
              <a:gd name="connsiteY0" fmla="*/ 0 h 1516284"/>
              <a:gd name="connsiteX1" fmla="*/ 0 w 1233913"/>
              <a:gd name="connsiteY1" fmla="*/ 1423333 h 1516284"/>
              <a:gd name="connsiteX2" fmla="*/ 554499 w 1233913"/>
              <a:gd name="connsiteY2" fmla="*/ 1424334 h 1516284"/>
              <a:gd name="connsiteX3" fmla="*/ 677100 w 1233913"/>
              <a:gd name="connsiteY3" fmla="*/ 1449876 h 1516284"/>
              <a:gd name="connsiteX4" fmla="*/ 712858 w 1233913"/>
              <a:gd name="connsiteY4" fmla="*/ 1470309 h 1516284"/>
              <a:gd name="connsiteX5" fmla="*/ 815026 w 1233913"/>
              <a:gd name="connsiteY5" fmla="*/ 1470309 h 1516284"/>
              <a:gd name="connsiteX6" fmla="*/ 906977 w 1233913"/>
              <a:gd name="connsiteY6" fmla="*/ 1516284 h 1516284"/>
              <a:gd name="connsiteX7" fmla="*/ 1044903 w 1233913"/>
              <a:gd name="connsiteY7" fmla="*/ 1398792 h 1516284"/>
              <a:gd name="connsiteX8" fmla="*/ 1106204 w 1233913"/>
              <a:gd name="connsiteY8" fmla="*/ 1393683 h 1516284"/>
              <a:gd name="connsiteX9" fmla="*/ 1172613 w 1233913"/>
              <a:gd name="connsiteY9" fmla="*/ 1363033 h 1516284"/>
              <a:gd name="connsiteX10" fmla="*/ 1223696 w 1233913"/>
              <a:gd name="connsiteY10" fmla="*/ 1281299 h 1516284"/>
              <a:gd name="connsiteX11" fmla="*/ 1233913 w 1233913"/>
              <a:gd name="connsiteY11" fmla="*/ 14172 h 151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3913" h="1516284">
                <a:moveTo>
                  <a:pt x="168" y="0"/>
                </a:moveTo>
                <a:cubicBezTo>
                  <a:pt x="36095" y="-747"/>
                  <a:pt x="2173" y="1420905"/>
                  <a:pt x="0" y="1423333"/>
                </a:cubicBezTo>
                <a:lnTo>
                  <a:pt x="554499" y="1424334"/>
                </a:lnTo>
                <a:lnTo>
                  <a:pt x="677100" y="1449876"/>
                </a:lnTo>
                <a:lnTo>
                  <a:pt x="712858" y="1470309"/>
                </a:lnTo>
                <a:lnTo>
                  <a:pt x="815026" y="1470309"/>
                </a:lnTo>
                <a:lnTo>
                  <a:pt x="906977" y="1516284"/>
                </a:lnTo>
                <a:lnTo>
                  <a:pt x="1044903" y="1398792"/>
                </a:lnTo>
                <a:lnTo>
                  <a:pt x="1106204" y="1393683"/>
                </a:lnTo>
                <a:lnTo>
                  <a:pt x="1172613" y="1363033"/>
                </a:lnTo>
                <a:lnTo>
                  <a:pt x="1223696" y="1281299"/>
                </a:lnTo>
                <a:cubicBezTo>
                  <a:pt x="1227102" y="920307"/>
                  <a:pt x="1230507" y="375164"/>
                  <a:pt x="1233913" y="14172"/>
                </a:cubicBezTo>
              </a:path>
            </a:pathLst>
          </a:custGeom>
          <a:solidFill>
            <a:srgbClr val="FF7F82">
              <a:alpha val="25098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9ABBF60-0A55-E548-8850-2DF251EE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PADME expected sensitivity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F290CD5-B0E6-A44D-AED1-4097799A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35BE51B-03E9-6D40-B641-5B4107E917AE}"/>
                  </a:ext>
                </a:extLst>
              </p:cNvPr>
              <p:cNvSpPr txBox="1"/>
              <p:nvPr/>
            </p:nvSpPr>
            <p:spPr>
              <a:xfrm>
                <a:off x="42569" y="1451668"/>
                <a:ext cx="6978912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Maximum beam intensity limited by </a:t>
                </a:r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pile-up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Given the 50 Hz repetition rate, advantage in </a:t>
                </a:r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diluting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the positron beam in long pulses: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en-GB" sz="2000" b="1" baseline="30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13</a:t>
                </a:r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on target 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</a:t>
                </a:r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∙</m:t>
                    </m:r>
                  </m:oMath>
                </a14:m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en-GB" sz="2000" b="1" baseline="30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4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/pulse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×</m:t>
                    </m:r>
                  </m:oMath>
                </a14:m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49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pulses/s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×</m:t>
                    </m:r>
                  </m:oMath>
                </a14:m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en-GB" sz="2000" b="1" baseline="30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7</a:t>
                </a:r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s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effective running time (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200 ns long pulses)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 the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Φ</m:t>
                    </m:r>
                  </m:oMath>
                </a14:m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NE case, the </a:t>
                </a:r>
                <a:r>
                  <a:rPr lang="en-GB" sz="20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Linac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was optimized for 10 ns pulses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35BE51B-03E9-6D40-B641-5B4107E91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9" y="1451668"/>
                <a:ext cx="6978912" cy="2169825"/>
              </a:xfrm>
              <a:prstGeom prst="rect">
                <a:avLst/>
              </a:prstGeom>
              <a:blipFill>
                <a:blip r:embed="rId4"/>
                <a:stretch>
                  <a:fillRect l="-363" t="-1163" b="-40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tangolo 13">
            <a:extLst>
              <a:ext uri="{FF2B5EF4-FFF2-40B4-BE49-F238E27FC236}">
                <a16:creationId xmlns:a16="http://schemas.microsoft.com/office/drawing/2014/main" id="{67B8D92D-3FE1-044C-ADDF-F434B2FDDCFB}"/>
              </a:ext>
            </a:extLst>
          </p:cNvPr>
          <p:cNvSpPr/>
          <p:nvPr/>
        </p:nvSpPr>
        <p:spPr>
          <a:xfrm>
            <a:off x="9904539" y="3282939"/>
            <a:ext cx="1301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Garamond" panose="02020404030301010803" pitchFamily="18" charset="0"/>
              </a:rPr>
              <a:t>Belle-II</a:t>
            </a:r>
          </a:p>
          <a:p>
            <a:r>
              <a:rPr lang="en-GB" sz="1400" dirty="0">
                <a:solidFill>
                  <a:srgbClr val="0070C0"/>
                </a:solidFill>
                <a:latin typeface="Garamond" panose="02020404030301010803" pitchFamily="18" charset="0"/>
              </a:rPr>
              <a:t>stat only, 20 fb</a:t>
            </a:r>
            <a:r>
              <a:rPr lang="en-GB" sz="1400" baseline="30000" dirty="0">
                <a:solidFill>
                  <a:srgbClr val="0070C0"/>
                </a:solidFill>
                <a:latin typeface="Garamond" panose="02020404030301010803" pitchFamily="18" charset="0"/>
              </a:rPr>
              <a:t>-1</a:t>
            </a:r>
            <a:endParaRPr lang="it-IT" sz="1400" baseline="30000" dirty="0">
              <a:solidFill>
                <a:srgbClr val="0070C0"/>
              </a:solidFill>
            </a:endParaRPr>
          </a:p>
        </p:txBody>
      </p:sp>
      <p:sp>
        <p:nvSpPr>
          <p:cNvPr id="15" name="Figura a mano libera 14">
            <a:extLst>
              <a:ext uri="{FF2B5EF4-FFF2-40B4-BE49-F238E27FC236}">
                <a16:creationId xmlns:a16="http://schemas.microsoft.com/office/drawing/2014/main" id="{BB4B03C3-FA54-D146-B032-724B14EF4AF5}"/>
              </a:ext>
            </a:extLst>
          </p:cNvPr>
          <p:cNvSpPr/>
          <p:nvPr/>
        </p:nvSpPr>
        <p:spPr>
          <a:xfrm>
            <a:off x="7470476" y="2750834"/>
            <a:ext cx="3560030" cy="532105"/>
          </a:xfrm>
          <a:custGeom>
            <a:avLst/>
            <a:gdLst>
              <a:gd name="connsiteX0" fmla="*/ 0 w 3172177"/>
              <a:gd name="connsiteY0" fmla="*/ 455319 h 474134"/>
              <a:gd name="connsiteX1" fmla="*/ 1614311 w 3172177"/>
              <a:gd name="connsiteY1" fmla="*/ 455319 h 474134"/>
              <a:gd name="connsiteX2" fmla="*/ 2190044 w 3172177"/>
              <a:gd name="connsiteY2" fmla="*/ 455319 h 474134"/>
              <a:gd name="connsiteX3" fmla="*/ 2442163 w 3172177"/>
              <a:gd name="connsiteY3" fmla="*/ 474134 h 474134"/>
              <a:gd name="connsiteX4" fmla="*/ 2682992 w 3172177"/>
              <a:gd name="connsiteY4" fmla="*/ 466608 h 474134"/>
              <a:gd name="connsiteX5" fmla="*/ 2822222 w 3172177"/>
              <a:gd name="connsiteY5" fmla="*/ 278460 h 474134"/>
              <a:gd name="connsiteX6" fmla="*/ 2931348 w 3172177"/>
              <a:gd name="connsiteY6" fmla="*/ 259645 h 474134"/>
              <a:gd name="connsiteX7" fmla="*/ 3014133 w 3172177"/>
              <a:gd name="connsiteY7" fmla="*/ 248356 h 474134"/>
              <a:gd name="connsiteX8" fmla="*/ 3078103 w 3172177"/>
              <a:gd name="connsiteY8" fmla="*/ 184386 h 474134"/>
              <a:gd name="connsiteX9" fmla="*/ 3127022 w 3172177"/>
              <a:gd name="connsiteY9" fmla="*/ 0 h 474134"/>
              <a:gd name="connsiteX10" fmla="*/ 3172177 w 3172177"/>
              <a:gd name="connsiteY10" fmla="*/ 94074 h 47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72177" h="474134">
                <a:moveTo>
                  <a:pt x="0" y="455319"/>
                </a:moveTo>
                <a:lnTo>
                  <a:pt x="1614311" y="455319"/>
                </a:lnTo>
                <a:lnTo>
                  <a:pt x="2190044" y="455319"/>
                </a:lnTo>
                <a:lnTo>
                  <a:pt x="2442163" y="474134"/>
                </a:lnTo>
                <a:lnTo>
                  <a:pt x="2682992" y="466608"/>
                </a:lnTo>
                <a:lnTo>
                  <a:pt x="2822222" y="278460"/>
                </a:lnTo>
                <a:lnTo>
                  <a:pt x="2931348" y="259645"/>
                </a:lnTo>
                <a:lnTo>
                  <a:pt x="3014133" y="248356"/>
                </a:lnTo>
                <a:lnTo>
                  <a:pt x="3078103" y="184386"/>
                </a:lnTo>
                <a:lnTo>
                  <a:pt x="3127022" y="0"/>
                </a:lnTo>
                <a:lnTo>
                  <a:pt x="3172177" y="94074"/>
                </a:lnTo>
              </a:path>
            </a:pathLst>
          </a:cu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1CBE766E-6984-3447-9FCA-CC0C10871036}"/>
              </a:ext>
            </a:extLst>
          </p:cNvPr>
          <p:cNvSpPr/>
          <p:nvPr/>
        </p:nvSpPr>
        <p:spPr>
          <a:xfrm>
            <a:off x="7477977" y="1387456"/>
            <a:ext cx="1236920" cy="1335309"/>
          </a:xfrm>
          <a:custGeom>
            <a:avLst/>
            <a:gdLst>
              <a:gd name="connsiteX0" fmla="*/ 0 w 1246445"/>
              <a:gd name="connsiteY0" fmla="*/ 1220903 h 1317962"/>
              <a:gd name="connsiteX1" fmla="*/ 567031 w 1246445"/>
              <a:gd name="connsiteY1" fmla="*/ 1226012 h 1317962"/>
              <a:gd name="connsiteX2" fmla="*/ 689632 w 1246445"/>
              <a:gd name="connsiteY2" fmla="*/ 1251554 h 1317962"/>
              <a:gd name="connsiteX3" fmla="*/ 725390 w 1246445"/>
              <a:gd name="connsiteY3" fmla="*/ 1271987 h 1317962"/>
              <a:gd name="connsiteX4" fmla="*/ 827558 w 1246445"/>
              <a:gd name="connsiteY4" fmla="*/ 1271987 h 1317962"/>
              <a:gd name="connsiteX5" fmla="*/ 919509 w 1246445"/>
              <a:gd name="connsiteY5" fmla="*/ 1317962 h 1317962"/>
              <a:gd name="connsiteX6" fmla="*/ 1057435 w 1246445"/>
              <a:gd name="connsiteY6" fmla="*/ 1200470 h 1317962"/>
              <a:gd name="connsiteX7" fmla="*/ 1118736 w 1246445"/>
              <a:gd name="connsiteY7" fmla="*/ 1195361 h 1317962"/>
              <a:gd name="connsiteX8" fmla="*/ 1185145 w 1246445"/>
              <a:gd name="connsiteY8" fmla="*/ 1164711 h 1317962"/>
              <a:gd name="connsiteX9" fmla="*/ 1236228 w 1246445"/>
              <a:gd name="connsiteY9" fmla="*/ 1082977 h 1317962"/>
              <a:gd name="connsiteX10" fmla="*/ 1246445 w 1246445"/>
              <a:gd name="connsiteY10" fmla="*/ 0 h 1317962"/>
              <a:gd name="connsiteX0" fmla="*/ 0 w 1265495"/>
              <a:gd name="connsiteY0" fmla="*/ 1224078 h 1317962"/>
              <a:gd name="connsiteX1" fmla="*/ 586081 w 1265495"/>
              <a:gd name="connsiteY1" fmla="*/ 1226012 h 1317962"/>
              <a:gd name="connsiteX2" fmla="*/ 708682 w 1265495"/>
              <a:gd name="connsiteY2" fmla="*/ 1251554 h 1317962"/>
              <a:gd name="connsiteX3" fmla="*/ 744440 w 1265495"/>
              <a:gd name="connsiteY3" fmla="*/ 1271987 h 1317962"/>
              <a:gd name="connsiteX4" fmla="*/ 846608 w 1265495"/>
              <a:gd name="connsiteY4" fmla="*/ 1271987 h 1317962"/>
              <a:gd name="connsiteX5" fmla="*/ 938559 w 1265495"/>
              <a:gd name="connsiteY5" fmla="*/ 1317962 h 1317962"/>
              <a:gd name="connsiteX6" fmla="*/ 1076485 w 1265495"/>
              <a:gd name="connsiteY6" fmla="*/ 1200470 h 1317962"/>
              <a:gd name="connsiteX7" fmla="*/ 1137786 w 1265495"/>
              <a:gd name="connsiteY7" fmla="*/ 1195361 h 1317962"/>
              <a:gd name="connsiteX8" fmla="*/ 1204195 w 1265495"/>
              <a:gd name="connsiteY8" fmla="*/ 1164711 h 1317962"/>
              <a:gd name="connsiteX9" fmla="*/ 1255278 w 1265495"/>
              <a:gd name="connsiteY9" fmla="*/ 1082977 h 1317962"/>
              <a:gd name="connsiteX10" fmla="*/ 1265495 w 1265495"/>
              <a:gd name="connsiteY10" fmla="*/ 0 h 1317962"/>
              <a:gd name="connsiteX0" fmla="*/ 0 w 1265495"/>
              <a:gd name="connsiteY0" fmla="*/ 1224078 h 1317962"/>
              <a:gd name="connsiteX1" fmla="*/ 30899 w 1265495"/>
              <a:gd name="connsiteY1" fmla="*/ 1220921 h 1317962"/>
              <a:gd name="connsiteX2" fmla="*/ 586081 w 1265495"/>
              <a:gd name="connsiteY2" fmla="*/ 1226012 h 1317962"/>
              <a:gd name="connsiteX3" fmla="*/ 708682 w 1265495"/>
              <a:gd name="connsiteY3" fmla="*/ 1251554 h 1317962"/>
              <a:gd name="connsiteX4" fmla="*/ 744440 w 1265495"/>
              <a:gd name="connsiteY4" fmla="*/ 1271987 h 1317962"/>
              <a:gd name="connsiteX5" fmla="*/ 846608 w 1265495"/>
              <a:gd name="connsiteY5" fmla="*/ 1271987 h 1317962"/>
              <a:gd name="connsiteX6" fmla="*/ 938559 w 1265495"/>
              <a:gd name="connsiteY6" fmla="*/ 1317962 h 1317962"/>
              <a:gd name="connsiteX7" fmla="*/ 1076485 w 1265495"/>
              <a:gd name="connsiteY7" fmla="*/ 1200470 h 1317962"/>
              <a:gd name="connsiteX8" fmla="*/ 1137786 w 1265495"/>
              <a:gd name="connsiteY8" fmla="*/ 1195361 h 1317962"/>
              <a:gd name="connsiteX9" fmla="*/ 1204195 w 1265495"/>
              <a:gd name="connsiteY9" fmla="*/ 1164711 h 1317962"/>
              <a:gd name="connsiteX10" fmla="*/ 1255278 w 1265495"/>
              <a:gd name="connsiteY10" fmla="*/ 1082977 h 1317962"/>
              <a:gd name="connsiteX11" fmla="*/ 1265495 w 1265495"/>
              <a:gd name="connsiteY11" fmla="*/ 0 h 1317962"/>
              <a:gd name="connsiteX0" fmla="*/ 3376 w 1240296"/>
              <a:gd name="connsiteY0" fmla="*/ 0 h 1335309"/>
              <a:gd name="connsiteX1" fmla="*/ 5700 w 1240296"/>
              <a:gd name="connsiteY1" fmla="*/ 1238268 h 1335309"/>
              <a:gd name="connsiteX2" fmla="*/ 560882 w 1240296"/>
              <a:gd name="connsiteY2" fmla="*/ 1243359 h 1335309"/>
              <a:gd name="connsiteX3" fmla="*/ 683483 w 1240296"/>
              <a:gd name="connsiteY3" fmla="*/ 1268901 h 1335309"/>
              <a:gd name="connsiteX4" fmla="*/ 719241 w 1240296"/>
              <a:gd name="connsiteY4" fmla="*/ 1289334 h 1335309"/>
              <a:gd name="connsiteX5" fmla="*/ 821409 w 1240296"/>
              <a:gd name="connsiteY5" fmla="*/ 1289334 h 1335309"/>
              <a:gd name="connsiteX6" fmla="*/ 913360 w 1240296"/>
              <a:gd name="connsiteY6" fmla="*/ 1335309 h 1335309"/>
              <a:gd name="connsiteX7" fmla="*/ 1051286 w 1240296"/>
              <a:gd name="connsiteY7" fmla="*/ 1217817 h 1335309"/>
              <a:gd name="connsiteX8" fmla="*/ 1112587 w 1240296"/>
              <a:gd name="connsiteY8" fmla="*/ 1212708 h 1335309"/>
              <a:gd name="connsiteX9" fmla="*/ 1178996 w 1240296"/>
              <a:gd name="connsiteY9" fmla="*/ 1182058 h 1335309"/>
              <a:gd name="connsiteX10" fmla="*/ 1230079 w 1240296"/>
              <a:gd name="connsiteY10" fmla="*/ 1100324 h 1335309"/>
              <a:gd name="connsiteX11" fmla="*/ 1240296 w 1240296"/>
              <a:gd name="connsiteY11" fmla="*/ 17347 h 1335309"/>
              <a:gd name="connsiteX0" fmla="*/ 0 w 1236920"/>
              <a:gd name="connsiteY0" fmla="*/ 0 h 1335309"/>
              <a:gd name="connsiteX1" fmla="*/ 2324 w 1236920"/>
              <a:gd name="connsiteY1" fmla="*/ 1238268 h 1335309"/>
              <a:gd name="connsiteX2" fmla="*/ 557506 w 1236920"/>
              <a:gd name="connsiteY2" fmla="*/ 1243359 h 1335309"/>
              <a:gd name="connsiteX3" fmla="*/ 680107 w 1236920"/>
              <a:gd name="connsiteY3" fmla="*/ 1268901 h 1335309"/>
              <a:gd name="connsiteX4" fmla="*/ 715865 w 1236920"/>
              <a:gd name="connsiteY4" fmla="*/ 1289334 h 1335309"/>
              <a:gd name="connsiteX5" fmla="*/ 818033 w 1236920"/>
              <a:gd name="connsiteY5" fmla="*/ 1289334 h 1335309"/>
              <a:gd name="connsiteX6" fmla="*/ 909984 w 1236920"/>
              <a:gd name="connsiteY6" fmla="*/ 1335309 h 1335309"/>
              <a:gd name="connsiteX7" fmla="*/ 1047910 w 1236920"/>
              <a:gd name="connsiteY7" fmla="*/ 1217817 h 1335309"/>
              <a:gd name="connsiteX8" fmla="*/ 1109211 w 1236920"/>
              <a:gd name="connsiteY8" fmla="*/ 1212708 h 1335309"/>
              <a:gd name="connsiteX9" fmla="*/ 1175620 w 1236920"/>
              <a:gd name="connsiteY9" fmla="*/ 1182058 h 1335309"/>
              <a:gd name="connsiteX10" fmla="*/ 1226703 w 1236920"/>
              <a:gd name="connsiteY10" fmla="*/ 1100324 h 1335309"/>
              <a:gd name="connsiteX11" fmla="*/ 1236920 w 1236920"/>
              <a:gd name="connsiteY11" fmla="*/ 17347 h 13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920" h="1335309">
                <a:moveTo>
                  <a:pt x="0" y="0"/>
                </a:moveTo>
                <a:cubicBezTo>
                  <a:pt x="18766" y="-1052"/>
                  <a:pt x="2608" y="1242495"/>
                  <a:pt x="2324" y="1238268"/>
                </a:cubicBezTo>
                <a:lnTo>
                  <a:pt x="557506" y="1243359"/>
                </a:lnTo>
                <a:lnTo>
                  <a:pt x="680107" y="1268901"/>
                </a:lnTo>
                <a:lnTo>
                  <a:pt x="715865" y="1289334"/>
                </a:lnTo>
                <a:lnTo>
                  <a:pt x="818033" y="1289334"/>
                </a:lnTo>
                <a:lnTo>
                  <a:pt x="909984" y="1335309"/>
                </a:lnTo>
                <a:lnTo>
                  <a:pt x="1047910" y="1217817"/>
                </a:lnTo>
                <a:lnTo>
                  <a:pt x="1109211" y="1212708"/>
                </a:lnTo>
                <a:lnTo>
                  <a:pt x="1175620" y="1182058"/>
                </a:lnTo>
                <a:lnTo>
                  <a:pt x="1226703" y="1100324"/>
                </a:lnTo>
                <a:cubicBezTo>
                  <a:pt x="1230109" y="739332"/>
                  <a:pt x="1233514" y="378339"/>
                  <a:pt x="1236920" y="17347"/>
                </a:cubicBezTo>
              </a:path>
            </a:pathLst>
          </a:cu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44A147-32C7-8641-9A13-FC10CFDA47E0}"/>
              </a:ext>
            </a:extLst>
          </p:cNvPr>
          <p:cNvSpPr txBox="1"/>
          <p:nvPr/>
        </p:nvSpPr>
        <p:spPr>
          <a:xfrm>
            <a:off x="8681729" y="2374484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</a:t>
            </a:r>
            <a:r>
              <a:rPr lang="it-IT" sz="1400" baseline="300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13</a:t>
            </a:r>
            <a:endParaRPr lang="it-IT" sz="140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F3762CB-9B10-204F-9295-88F3A9E506FB}"/>
                  </a:ext>
                </a:extLst>
              </p:cNvPr>
              <p:cNvSpPr txBox="1"/>
              <p:nvPr/>
            </p:nvSpPr>
            <p:spPr>
              <a:xfrm>
                <a:off x="8697604" y="2604740"/>
                <a:ext cx="5902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4</a:t>
                </a:r>
                <a14:m>
                  <m:oMath xmlns:m="http://schemas.openxmlformats.org/officeDocument/2006/math">
                    <m:r>
                      <a:rPr lang="it-IT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it-IT" sz="140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it-IT" sz="1400" baseline="3000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13</a:t>
                </a:r>
                <a:endParaRPr lang="it-IT" sz="140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F3762CB-9B10-204F-9295-88F3A9E50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604" y="2604740"/>
                <a:ext cx="590226" cy="307777"/>
              </a:xfrm>
              <a:prstGeom prst="rect">
                <a:avLst/>
              </a:prstGeom>
              <a:blipFill>
                <a:blip r:embed="rId5"/>
                <a:stretch>
                  <a:fillRect l="-2128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90D4521-F6FC-1D46-A527-F774E4F22FBA}"/>
              </a:ext>
            </a:extLst>
          </p:cNvPr>
          <p:cNvSpPr txBox="1"/>
          <p:nvPr/>
        </p:nvSpPr>
        <p:spPr>
          <a:xfrm>
            <a:off x="8697604" y="3929774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0-background</a:t>
            </a:r>
          </a:p>
        </p:txBody>
      </p:sp>
    </p:spTree>
    <p:extLst>
      <p:ext uri="{BB962C8B-B14F-4D97-AF65-F5344CB8AC3E}">
        <p14:creationId xmlns:p14="http://schemas.microsoft.com/office/powerpoint/2010/main" val="789152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916E1E-A43A-824B-A5B1-060CD8394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Acquired statistics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20E9F6-0AEF-DE46-B728-71722941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80B4D9-432C-F741-B341-EA64DA3BF8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061" y="1220023"/>
            <a:ext cx="6086833" cy="44179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B276814-D98A-7642-A1E3-2324F8F4A98D}"/>
                  </a:ext>
                </a:extLst>
              </p:cNvPr>
              <p:cNvSpPr txBox="1"/>
              <p:nvPr/>
            </p:nvSpPr>
            <p:spPr>
              <a:xfrm>
                <a:off x="6690803" y="2576849"/>
                <a:ext cx="2715808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November ’18: </a:t>
                </a:r>
                <a:endParaRPr lang="it-IT" b="0" i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1.5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∙</m:t>
                    </m:r>
                  </m:oMath>
                </a14:m>
                <a:r>
                  <a:rPr lang="it-IT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it-IT" baseline="3000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12</a:t>
                </a:r>
                <a:r>
                  <a:rPr lang="it-IT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err="1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positrons</a:t>
                </a:r>
                <a:r>
                  <a:rPr lang="it-IT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on target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B276814-D98A-7642-A1E3-2324F8F4A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803" y="2576849"/>
                <a:ext cx="2715808" cy="646331"/>
              </a:xfrm>
              <a:prstGeom prst="rect">
                <a:avLst/>
              </a:prstGeom>
              <a:blipFill>
                <a:blip r:embed="rId4"/>
                <a:stretch>
                  <a:fillRect l="-1852" t="-5660" b="-9434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Immagine 62">
            <a:extLst>
              <a:ext uri="{FF2B5EF4-FFF2-40B4-BE49-F238E27FC236}">
                <a16:creationId xmlns:a16="http://schemas.microsoft.com/office/drawing/2014/main" id="{24F334C4-BFA5-C749-8A44-CCF4733D02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62" y="1657009"/>
            <a:ext cx="5159507" cy="2944194"/>
          </a:xfrm>
          <a:prstGeom prst="rect">
            <a:avLst/>
          </a:prstGeom>
        </p:spPr>
      </p:pic>
      <p:sp>
        <p:nvSpPr>
          <p:cNvPr id="64" name="Rettangolo 63">
            <a:extLst>
              <a:ext uri="{FF2B5EF4-FFF2-40B4-BE49-F238E27FC236}">
                <a16:creationId xmlns:a16="http://schemas.microsoft.com/office/drawing/2014/main" id="{8F3CC3DF-A7B2-BC48-BF97-2F8741B1F37E}"/>
              </a:ext>
            </a:extLst>
          </p:cNvPr>
          <p:cNvSpPr/>
          <p:nvPr/>
        </p:nvSpPr>
        <p:spPr>
          <a:xfrm>
            <a:off x="3844925" y="1657009"/>
            <a:ext cx="1543344" cy="8629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16197AAC-E743-6949-A4AB-BDD35634E01B}"/>
              </a:ext>
            </a:extLst>
          </p:cNvPr>
          <p:cNvCxnSpPr>
            <a:cxnSpLocks/>
          </p:cNvCxnSpPr>
          <p:nvPr/>
        </p:nvCxnSpPr>
        <p:spPr>
          <a:xfrm>
            <a:off x="7614743" y="3223180"/>
            <a:ext cx="0" cy="1637888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ccia destra 71">
            <a:extLst>
              <a:ext uri="{FF2B5EF4-FFF2-40B4-BE49-F238E27FC236}">
                <a16:creationId xmlns:a16="http://schemas.microsoft.com/office/drawing/2014/main" id="{0DDD103B-1928-F442-92BC-DBE80074B2B7}"/>
              </a:ext>
            </a:extLst>
          </p:cNvPr>
          <p:cNvSpPr/>
          <p:nvPr/>
        </p:nvSpPr>
        <p:spPr>
          <a:xfrm rot="997166">
            <a:off x="5606424" y="2422654"/>
            <a:ext cx="522862" cy="43794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281B5517-7B17-7246-9C9B-9F393D59389B}"/>
              </a:ext>
            </a:extLst>
          </p:cNvPr>
          <p:cNvSpPr/>
          <p:nvPr/>
        </p:nvSpPr>
        <p:spPr>
          <a:xfrm>
            <a:off x="116478" y="4782133"/>
            <a:ext cx="59795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Estimate of positrons on target from diamond target charge signal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Calibrated </a:t>
            </a:r>
            <a:r>
              <a:rPr lang="en-GB" err="1">
                <a:latin typeface="Arial Narrow" panose="020B0604020202020204" pitchFamily="34" charset="0"/>
                <a:cs typeface="Arial Narrow" panose="020B0604020202020204" pitchFamily="34" charset="0"/>
              </a:rPr>
              <a:t>wrt</a:t>
            </a: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 err="1">
                <a:latin typeface="Arial Narrow" panose="020B0604020202020204" pitchFamily="34" charset="0"/>
                <a:cs typeface="Arial Narrow" panose="020B0604020202020204" pitchFamily="34" charset="0"/>
              </a:rPr>
              <a:t>FitPIX</a:t>
            </a: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Based on online reconstruction </a:t>
            </a:r>
          </a:p>
        </p:txBody>
      </p:sp>
    </p:spTree>
    <p:extLst>
      <p:ext uri="{BB962C8B-B14F-4D97-AF65-F5344CB8AC3E}">
        <p14:creationId xmlns:p14="http://schemas.microsoft.com/office/powerpoint/2010/main" val="2161198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FAED8-F90B-3D4C-ADF7-BDCB2C54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Beryllium-8 </a:t>
            </a:r>
            <a:r>
              <a:rPr lang="it-IT" err="1"/>
              <a:t>anomaly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CB8219-472A-4741-A574-DEA121AA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80339" y="5901114"/>
            <a:ext cx="1310464" cy="677383"/>
          </a:xfrm>
        </p:spPr>
        <p:txBody>
          <a:bodyPr/>
          <a:lstStyle/>
          <a:p>
            <a:fld id="{6EA145E7-5FFF-194A-A2B2-88FFA467A51C}" type="slidenum">
              <a:rPr lang="it-IT" smtClean="0"/>
              <a:t>38</a:t>
            </a:fld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D4A5CCD-EDF1-B74D-A5D2-76EF6C75B6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8" y="1205117"/>
            <a:ext cx="4692318" cy="260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90BF417-A36F-6C47-B444-57E68200CE0D}"/>
                  </a:ext>
                </a:extLst>
              </p:cNvPr>
              <p:cNvSpPr txBox="1"/>
              <p:nvPr/>
            </p:nvSpPr>
            <p:spPr>
              <a:xfrm>
                <a:off x="5197309" y="1205117"/>
                <a:ext cx="696537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§"/>
                </a:pP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Anomalous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bump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in the</a:t>
                </a:r>
                <a:r>
                  <a:rPr lang="it-IT" sz="20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opening angle, in radiative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transitions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with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Internal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Pair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Conversion of </a:t>
                </a:r>
                <a:r>
                  <a:rPr lang="it-IT" sz="2000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8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Be*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excited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nuclei 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Anomaly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shows up </a:t>
                </a:r>
                <a:r>
                  <a:rPr lang="it-IT" sz="2000" dirty="0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only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if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the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excited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energy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level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above</a:t>
                </a:r>
                <a:r>
                  <a:rPr lang="it-IT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17 </a:t>
                </a:r>
                <a:r>
                  <a:rPr lang="it-IT" sz="2000" dirty="0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MeV</a:t>
                </a:r>
                <a:endParaRPr lang="it-IT" sz="2000" dirty="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endParaRPr lang="it-IT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 new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boson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not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the «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classical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» dark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photon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advocated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with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coupling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to </a:t>
                </a:r>
                <a:r>
                  <a:rPr lang="it-IT" sz="2000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quarks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suppressed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wrt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leptons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: proto-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phobic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boson</a:t>
                </a:r>
                <a:endParaRPr lang="it-IT" sz="2000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90BF417-A36F-6C47-B444-57E68200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09" y="1205117"/>
                <a:ext cx="6965374" cy="1938992"/>
              </a:xfrm>
              <a:prstGeom prst="rect">
                <a:avLst/>
              </a:prstGeom>
              <a:blipFill>
                <a:blip r:embed="rId3"/>
                <a:stretch>
                  <a:fillRect l="-545" t="-1299" b="-38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AD4DF3BC-9117-4747-ABCF-BD128BCCD5C8}"/>
              </a:ext>
            </a:extLst>
          </p:cNvPr>
          <p:cNvSpPr/>
          <p:nvPr/>
        </p:nvSpPr>
        <p:spPr>
          <a:xfrm>
            <a:off x="3509196" y="3144109"/>
            <a:ext cx="20000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PRL 116, 042501 (2016)</a:t>
            </a:r>
          </a:p>
        </p:txBody>
      </p:sp>
      <p:pic>
        <p:nvPicPr>
          <p:cNvPr id="9" name="Tartalom helye 6">
            <a:extLst>
              <a:ext uri="{FF2B5EF4-FFF2-40B4-BE49-F238E27FC236}">
                <a16:creationId xmlns:a16="http://schemas.microsoft.com/office/drawing/2014/main" id="{05DFFED0-1D23-9C4F-B227-F6FD25EB5FA1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9148"/>
          <a:stretch/>
        </p:blipFill>
        <p:spPr>
          <a:xfrm>
            <a:off x="2924163" y="4414302"/>
            <a:ext cx="2273145" cy="23071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Tartalom helye 5">
            <a:extLst>
              <a:ext uri="{FF2B5EF4-FFF2-40B4-BE49-F238E27FC236}">
                <a16:creationId xmlns:a16="http://schemas.microsoft.com/office/drawing/2014/main" id="{C2019252-426F-D847-82DF-33E088A81803}"/>
              </a:ext>
            </a:extLst>
          </p:cNvPr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41"/>
          <a:stretch/>
        </p:blipFill>
        <p:spPr>
          <a:xfrm>
            <a:off x="5170602" y="4414777"/>
            <a:ext cx="2108210" cy="23066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C70C69-E7E7-D24B-A14E-B0E6F4453BE3}"/>
              </a:ext>
            </a:extLst>
          </p:cNvPr>
          <p:cNvSpPr/>
          <p:nvPr/>
        </p:nvSpPr>
        <p:spPr>
          <a:xfrm>
            <a:off x="3468775" y="4158950"/>
            <a:ext cx="11794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>
                <a:latin typeface="Futura"/>
                <a:cs typeface="Futura"/>
              </a:rPr>
              <a:t>E</a:t>
            </a:r>
            <a:r>
              <a:rPr lang="hu-HU" sz="1200" baseline="-25000">
                <a:latin typeface="Futura"/>
                <a:cs typeface="Futura"/>
              </a:rPr>
              <a:t>p</a:t>
            </a:r>
            <a:r>
              <a:rPr lang="hu-HU" sz="1200">
                <a:latin typeface="Futura"/>
                <a:cs typeface="Futura"/>
              </a:rPr>
              <a:t>=1.04 MeV </a:t>
            </a:r>
            <a:endParaRPr lang="en-US" sz="1200">
              <a:latin typeface="Futura"/>
              <a:cs typeface="Futur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6BCAC0-B97F-364A-9D0C-DC702B3EF583}"/>
              </a:ext>
            </a:extLst>
          </p:cNvPr>
          <p:cNvSpPr/>
          <p:nvPr/>
        </p:nvSpPr>
        <p:spPr>
          <a:xfrm>
            <a:off x="5749658" y="4158950"/>
            <a:ext cx="1160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>
                <a:latin typeface="Futura"/>
                <a:cs typeface="Futura"/>
              </a:rPr>
              <a:t>E</a:t>
            </a:r>
            <a:r>
              <a:rPr lang="hu-HU" sz="1200" baseline="-25000">
                <a:latin typeface="Futura"/>
                <a:cs typeface="Futura"/>
              </a:rPr>
              <a:t>p</a:t>
            </a:r>
            <a:r>
              <a:rPr lang="hu-HU" sz="1200">
                <a:latin typeface="Futura"/>
                <a:cs typeface="Futura"/>
              </a:rPr>
              <a:t>=1.10 MeV </a:t>
            </a:r>
            <a:endParaRPr lang="en-US" sz="1200">
              <a:latin typeface="Futura"/>
              <a:cs typeface="Futura"/>
            </a:endParaRPr>
          </a:p>
        </p:txBody>
      </p:sp>
      <p:pic>
        <p:nvPicPr>
          <p:cNvPr id="13" name="Kép 6">
            <a:extLst>
              <a:ext uri="{FF2B5EF4-FFF2-40B4-BE49-F238E27FC236}">
                <a16:creationId xmlns:a16="http://schemas.microsoft.com/office/drawing/2014/main" id="{156BD1A2-375D-584A-AA12-56648F96A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05" b="-19062"/>
          <a:stretch/>
        </p:blipFill>
        <p:spPr>
          <a:xfrm>
            <a:off x="180235" y="4405604"/>
            <a:ext cx="2743928" cy="23158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AD164A0-64A4-3349-B30F-AD0043762A1F}"/>
              </a:ext>
            </a:extLst>
          </p:cNvPr>
          <p:cNvSpPr/>
          <p:nvPr/>
        </p:nvSpPr>
        <p:spPr>
          <a:xfrm>
            <a:off x="935073" y="4153303"/>
            <a:ext cx="1096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>
                <a:latin typeface="Futura"/>
                <a:cs typeface="Futura"/>
              </a:rPr>
              <a:t>E</a:t>
            </a:r>
            <a:r>
              <a:rPr lang="hu-HU" sz="1200" baseline="-25000">
                <a:latin typeface="Futura"/>
                <a:cs typeface="Futura"/>
              </a:rPr>
              <a:t>p</a:t>
            </a:r>
            <a:r>
              <a:rPr lang="hu-HU" sz="1200">
                <a:latin typeface="Futura"/>
                <a:cs typeface="Futura"/>
              </a:rPr>
              <a:t>=0.8 MeV </a:t>
            </a:r>
            <a:endParaRPr lang="en-US" sz="1200">
              <a:latin typeface="Futura"/>
              <a:cs typeface="Futura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0F77AFD-8A10-764B-A6D5-20CB87B79B94}"/>
              </a:ext>
            </a:extLst>
          </p:cNvPr>
          <p:cNvCxnSpPr>
            <a:cxnSpLocks/>
          </p:cNvCxnSpPr>
          <p:nvPr/>
        </p:nvCxnSpPr>
        <p:spPr>
          <a:xfrm flipV="1">
            <a:off x="6833680" y="6261001"/>
            <a:ext cx="0" cy="314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B237858-0AC2-8C45-A219-FEAEA46A61E4}"/>
              </a:ext>
            </a:extLst>
          </p:cNvPr>
          <p:cNvCxnSpPr>
            <a:cxnSpLocks/>
          </p:cNvCxnSpPr>
          <p:nvPr/>
        </p:nvCxnSpPr>
        <p:spPr>
          <a:xfrm flipV="1">
            <a:off x="4600640" y="6258672"/>
            <a:ext cx="0" cy="314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DBDA028-6F1C-764C-A299-5B0E12B50D25}"/>
              </a:ext>
            </a:extLst>
          </p:cNvPr>
          <p:cNvCxnSpPr>
            <a:cxnSpLocks/>
          </p:cNvCxnSpPr>
          <p:nvPr/>
        </p:nvCxnSpPr>
        <p:spPr>
          <a:xfrm flipV="1">
            <a:off x="1911415" y="6258672"/>
            <a:ext cx="0" cy="314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:a16="http://schemas.microsoft.com/office/drawing/2014/main" id="{A705F9CF-10E4-DD40-AE74-AE3BBEED56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231" y="3765332"/>
            <a:ext cx="3276774" cy="30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48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1FE35-5067-6A44-89A2-C1E2FFCF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Resonant production at PADME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E3D25C-0B2B-9041-BCF5-94C7E760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39</a:t>
            </a:fld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97FABA0-3790-BA45-B55F-32C31869DA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72" y="1307308"/>
            <a:ext cx="3356943" cy="2281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9F406361-70B0-394F-ADCA-47EA94A084E1}"/>
                  </a:ext>
                </a:extLst>
              </p:cNvPr>
              <p:cNvSpPr/>
              <p:nvPr/>
            </p:nvSpPr>
            <p:spPr>
              <a:xfrm>
                <a:off x="3524791" y="1326095"/>
                <a:ext cx="7871090" cy="2371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7800" indent="-177800">
                  <a:buFont typeface="Wingdings" charset="2"/>
                  <a:buChar char="§"/>
                </a:pPr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Exploit</a:t>
                </a:r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knowledge of the mass</a:t>
                </a:r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17 MeV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GB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177800" indent="-177800"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Exploit the possibility of </a:t>
                </a:r>
                <a:r>
                  <a:rPr lang="en-GB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tuning the beam energy </a:t>
                </a:r>
                <a:r>
                  <a:rPr lang="en-GB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at BTF for sitting on the resonance: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GB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GB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282.7 MeV</a:t>
                </a:r>
                <a:endParaRPr lang="en-GB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177800" indent="-177800">
                  <a:buFont typeface="Wingdings" charset="2"/>
                  <a:buChar char="§"/>
                </a:pPr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Produced</a:t>
                </a:r>
                <a:r>
                  <a:rPr lang="en-GB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on-shell </a:t>
                </a:r>
                <a:r>
                  <a:rPr lang="en-GB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throught</a:t>
                </a:r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the direct annihilation diagram</a:t>
                </a:r>
              </a:p>
              <a:p>
                <a:pPr marL="635000" lvl="1" indent="-177800">
                  <a:buFont typeface="Wingdings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Parametric enhancement of </a:t>
                </a:r>
                <a:r>
                  <a:rPr lang="en-GB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cross section </a:t>
                </a:r>
                <a:r>
                  <a:rPr lang="en-GB" sz="16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wrt</a:t>
                </a:r>
                <a:r>
                  <a:rPr lang="en-GB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600" i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635000" lvl="1" indent="-177800"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Effect of </a:t>
                </a:r>
                <a:r>
                  <a:rPr lang="en-GB" sz="16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threshold crossing </a:t>
                </a:r>
                <a:r>
                  <a:rPr lang="en-GB" sz="16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can provide solid evidence (if the boson does exist…)</a:t>
                </a:r>
              </a:p>
              <a:p>
                <a:pPr marL="177800" indent="-177800">
                  <a:buFont typeface="Wingdings" charset="2"/>
                  <a:buChar char="§"/>
                </a:pPr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electro-magnetic shower background must be absorbed</a:t>
                </a:r>
              </a:p>
              <a:p>
                <a:pPr marL="635000" lvl="1" indent="-177800">
                  <a:buFont typeface="Wingdings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Optimization of the target (thickness, material)</a:t>
                </a:r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9F406361-70B0-394F-ADCA-47EA94A08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791" y="1326095"/>
                <a:ext cx="7871090" cy="2371227"/>
              </a:xfrm>
              <a:prstGeom prst="rect">
                <a:avLst/>
              </a:prstGeom>
              <a:blipFill>
                <a:blip r:embed="rId3"/>
                <a:stretch>
                  <a:fillRect l="-484" t="-532" b="-21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C3BF3F04-61F2-FD4F-B943-E2BAA4877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31" y="3884626"/>
            <a:ext cx="3094183" cy="1743365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47CC8DB-0291-0945-B155-62AD4A4E26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0198" y="3665751"/>
            <a:ext cx="4610932" cy="31877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9B30776-22A9-3347-9EFC-A1F46E59CDEB}"/>
              </a:ext>
            </a:extLst>
          </p:cNvPr>
          <p:cNvSpPr txBox="1"/>
          <p:nvPr/>
        </p:nvSpPr>
        <p:spPr>
          <a:xfrm>
            <a:off x="223993" y="3665750"/>
            <a:ext cx="354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E. Nardi et al. </a:t>
            </a:r>
            <a:r>
              <a:rPr lang="it-IT" sz="140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Phys.Rev</a:t>
            </a:r>
            <a:r>
              <a:rPr lang="it-IT" sz="1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D97 (2018) no.9, 095004  </a:t>
            </a:r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E360BAB7-A32B-5C44-955C-7AAB347148F8}"/>
              </a:ext>
            </a:extLst>
          </p:cNvPr>
          <p:cNvSpPr txBox="1">
            <a:spLocks/>
          </p:cNvSpPr>
          <p:nvPr/>
        </p:nvSpPr>
        <p:spPr>
          <a:xfrm>
            <a:off x="5532739" y="6338521"/>
            <a:ext cx="1310464" cy="677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4000" kern="1200">
                <a:solidFill>
                  <a:schemeClr val="bg1">
                    <a:lumMod val="85000"/>
                  </a:schemeClr>
                </a:solidFill>
                <a:latin typeface="Segoe Script" panose="020B0804020000000003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A145E7-5FFF-194A-A2B2-88FFA467A51C}" type="slidenum">
              <a:rPr lang="it-IT" smtClean="0"/>
              <a:pPr/>
              <a:t>39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2F957629-33B0-FC41-B751-589C9CC3CFD7}"/>
                  </a:ext>
                </a:extLst>
              </p:cNvPr>
              <p:cNvSpPr txBox="1"/>
              <p:nvPr/>
            </p:nvSpPr>
            <p:spPr>
              <a:xfrm rot="16200000">
                <a:off x="-602075" y="2045592"/>
                <a:ext cx="171331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2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Number of </a:t>
                </a:r>
                <a14:m>
                  <m:oMath xmlns:m="http://schemas.openxmlformats.org/officeDocument/2006/math">
                    <m:r>
                      <a:rPr lang="it-IT" sz="12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𝑋</m:t>
                    </m:r>
                  </m:oMath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it-IT" sz="12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it-IT" sz="1200" baseline="30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18</a:t>
                </a:r>
                <a:r>
                  <a:rPr lang="it-IT" sz="12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12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positrons</a:t>
                </a:r>
                <a:r>
                  <a:rPr lang="it-IT" sz="12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on target</a:t>
                </a:r>
              </a:p>
            </p:txBody>
          </p:sp>
        </mc:Choice>
        <mc:Fallback xmlns="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2F957629-33B0-FC41-B751-589C9CC3C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02075" y="2045592"/>
                <a:ext cx="1713315" cy="461665"/>
              </a:xfrm>
              <a:prstGeom prst="rect">
                <a:avLst/>
              </a:prstGeom>
              <a:blipFill>
                <a:blip r:embed="rId6"/>
                <a:stretch>
                  <a:fillRect r="-81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1">
            <a:extLst>
              <a:ext uri="{FF2B5EF4-FFF2-40B4-BE49-F238E27FC236}">
                <a16:creationId xmlns:a16="http://schemas.microsoft.com/office/drawing/2014/main" id="{9714BE44-05A0-6F44-9F48-761657FD07A8}"/>
              </a:ext>
            </a:extLst>
          </p:cNvPr>
          <p:cNvSpPr txBox="1"/>
          <p:nvPr/>
        </p:nvSpPr>
        <p:spPr>
          <a:xfrm>
            <a:off x="1032845" y="3369684"/>
            <a:ext cx="24822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>
                <a:latin typeface="Arial Narrow" panose="020B0604020202020204" pitchFamily="34" charset="0"/>
                <a:cs typeface="Arial Narrow" panose="020B0604020202020204" pitchFamily="34" charset="0"/>
              </a:rPr>
              <a:t>Energy of </a:t>
            </a:r>
            <a:r>
              <a:rPr lang="it-IT" sz="1200" err="1">
                <a:latin typeface="Arial Narrow" panose="020B0604020202020204" pitchFamily="34" charset="0"/>
                <a:cs typeface="Arial Narrow" panose="020B0604020202020204" pitchFamily="34" charset="0"/>
              </a:rPr>
              <a:t>positron</a:t>
            </a:r>
            <a:r>
              <a:rPr lang="it-IT" sz="12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err="1">
                <a:latin typeface="Arial Narrow" panose="020B0604020202020204" pitchFamily="34" charset="0"/>
                <a:cs typeface="Arial Narrow" panose="020B0604020202020204" pitchFamily="34" charset="0"/>
              </a:rPr>
              <a:t>beam</a:t>
            </a:r>
            <a:r>
              <a:rPr lang="it-IT" sz="120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it-IT" sz="1200" err="1">
                <a:latin typeface="Arial Narrow" panose="020B0604020202020204" pitchFamily="34" charset="0"/>
                <a:cs typeface="Arial Narrow" panose="020B0604020202020204" pitchFamily="34" charset="0"/>
              </a:rPr>
              <a:t>MeV</a:t>
            </a:r>
            <a:r>
              <a:rPr lang="it-IT" sz="120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  <a:endParaRPr lang="it-IT" sz="1200" i="1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15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EF5992-541F-064B-A414-0D0FA5FF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085850" cy="1205116"/>
          </a:xfrm>
        </p:spPr>
        <p:txBody>
          <a:bodyPr/>
          <a:lstStyle/>
          <a:p>
            <a:r>
              <a:rPr lang="en-GB"/>
              <a:t>Why LDM? Dark sector and new interactions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B8802DE-0495-4B4A-9F68-E0ADDDCBF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2314" r="-5785" b="-831"/>
          <a:stretch/>
        </p:blipFill>
        <p:spPr>
          <a:xfrm>
            <a:off x="1355488" y="1200564"/>
            <a:ext cx="6185531" cy="32177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E61C976-38AC-084C-9D09-67C136525C15}"/>
              </a:ext>
            </a:extLst>
          </p:cNvPr>
          <p:cNvSpPr txBox="1"/>
          <p:nvPr/>
        </p:nvSpPr>
        <p:spPr>
          <a:xfrm>
            <a:off x="236404" y="3923463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Josh Ruderman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F8A934B-6ED0-A946-93C2-B813B90A68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723" y="3557374"/>
            <a:ext cx="1407954" cy="665518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56568F1-7D2F-CD4E-9CF9-F1EADBF78ED3}"/>
              </a:ext>
            </a:extLst>
          </p:cNvPr>
          <p:cNvSpPr txBox="1"/>
          <p:nvPr/>
        </p:nvSpPr>
        <p:spPr>
          <a:xfrm>
            <a:off x="8224847" y="3754186"/>
            <a:ext cx="1026944" cy="338554"/>
          </a:xfrm>
          <a:prstGeom prst="rect">
            <a:avLst/>
          </a:prstGeom>
          <a:solidFill>
            <a:srgbClr val="D5ACD5"/>
          </a:solidFill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80378"/>
                </a:solidFill>
              </a:rPr>
              <a:t>forbidden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D92D451A-F80D-344B-87B4-4DB0D01388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207" y="1909345"/>
            <a:ext cx="1415114" cy="829168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4E38AD9D-1DBD-B342-A72D-A8C82BB6F4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275" y="1173003"/>
            <a:ext cx="1107299" cy="702640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FB221A69-0DC8-0944-B035-2C9A4F087F2F}"/>
              </a:ext>
            </a:extLst>
          </p:cNvPr>
          <p:cNvSpPr txBox="1"/>
          <p:nvPr/>
        </p:nvSpPr>
        <p:spPr>
          <a:xfrm>
            <a:off x="8537935" y="1301636"/>
            <a:ext cx="713857" cy="338554"/>
          </a:xfrm>
          <a:prstGeom prst="rect">
            <a:avLst/>
          </a:prstGeom>
          <a:solidFill>
            <a:srgbClr val="ACE9AB"/>
          </a:solidFill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16A902"/>
                </a:solidFill>
              </a:rPr>
              <a:t>WIMP</a:t>
            </a: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D2BAE562-D732-2C45-8B54-C3C8DB94B7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2018" y="2801836"/>
            <a:ext cx="1397980" cy="638741"/>
          </a:xfrm>
          <a:prstGeom prst="rect">
            <a:avLst/>
          </a:prstGeom>
        </p:spPr>
      </p:pic>
      <p:sp>
        <p:nvSpPr>
          <p:cNvPr id="13" name="TextBox 23">
            <a:extLst>
              <a:ext uri="{FF2B5EF4-FFF2-40B4-BE49-F238E27FC236}">
                <a16:creationId xmlns:a16="http://schemas.microsoft.com/office/drawing/2014/main" id="{DB7D5518-D82F-E040-B5CF-A980883CB849}"/>
              </a:ext>
            </a:extLst>
          </p:cNvPr>
          <p:cNvSpPr txBox="1"/>
          <p:nvPr/>
        </p:nvSpPr>
        <p:spPr>
          <a:xfrm>
            <a:off x="8184806" y="2985285"/>
            <a:ext cx="1046480" cy="338554"/>
          </a:xfrm>
          <a:prstGeom prst="rect">
            <a:avLst/>
          </a:prstGeom>
          <a:solidFill>
            <a:srgbClr val="FECC95"/>
          </a:solidFill>
        </p:spPr>
        <p:txBody>
          <a:bodyPr wrap="none" rtlCol="0">
            <a:spAutoFit/>
          </a:bodyPr>
          <a:lstStyle/>
          <a:p>
            <a:r>
              <a:rPr lang="en-US" sz="1600" b="1" err="1">
                <a:solidFill>
                  <a:srgbClr val="F27B08"/>
                </a:solidFill>
              </a:rPr>
              <a:t>ultraweak</a:t>
            </a:r>
            <a:endParaRPr lang="en-US" sz="1600" b="1">
              <a:solidFill>
                <a:srgbClr val="F27B08"/>
              </a:solidFill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B55757CF-85B9-5346-A68A-B79932F4FDCF}"/>
              </a:ext>
            </a:extLst>
          </p:cNvPr>
          <p:cNvSpPr txBox="1"/>
          <p:nvPr/>
        </p:nvSpPr>
        <p:spPr>
          <a:xfrm>
            <a:off x="8606396" y="2066870"/>
            <a:ext cx="624891" cy="338554"/>
          </a:xfrm>
          <a:prstGeom prst="rect">
            <a:avLst/>
          </a:prstGeom>
          <a:solidFill>
            <a:srgbClr val="CCC0CC"/>
          </a:solidFill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696663"/>
                </a:solidFill>
              </a:rPr>
              <a:t>SIMP</a:t>
            </a:r>
          </a:p>
        </p:txBody>
      </p:sp>
      <p:sp>
        <p:nvSpPr>
          <p:cNvPr id="16" name="Parentesi graffa aperta 15">
            <a:extLst>
              <a:ext uri="{FF2B5EF4-FFF2-40B4-BE49-F238E27FC236}">
                <a16:creationId xmlns:a16="http://schemas.microsoft.com/office/drawing/2014/main" id="{81D81710-CD61-E541-BC2F-D507BDD426AF}"/>
              </a:ext>
            </a:extLst>
          </p:cNvPr>
          <p:cNvSpPr/>
          <p:nvPr/>
        </p:nvSpPr>
        <p:spPr>
          <a:xfrm>
            <a:off x="7919884" y="2782759"/>
            <a:ext cx="193990" cy="1454882"/>
          </a:xfrm>
          <a:prstGeom prst="leftBrace">
            <a:avLst>
              <a:gd name="adj1" fmla="val 8851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C7F39CB-5FC3-BC49-B2BF-2FBF2C2C5D1C}"/>
                  </a:ext>
                </a:extLst>
              </p:cNvPr>
              <p:cNvSpPr txBox="1"/>
              <p:nvPr/>
            </p:nvSpPr>
            <p:spPr>
              <a:xfrm>
                <a:off x="0" y="4421600"/>
                <a:ext cx="11641540" cy="1400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DM particles (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𝜒</m:t>
                    </m:r>
                  </m:oMath>
                </a14:m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interact among them through a </a:t>
                </a:r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dark force 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(or more than one) with coupling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𝑑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</a:t>
                </a:r>
                <a:endParaRPr lang="en-GB" sz="200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 entire, new </a:t>
                </a:r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dark sector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could exist, containing a number of DM particles that could be</a:t>
                </a:r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completely decoupled 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from ordinary matter</a:t>
                </a:r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except a mediator particle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(or more than one)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DM to SM coupling can be very weak: parametrized by a </a:t>
                </a:r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reduced strength interaction 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𝜖</m:t>
                    </m:r>
                  </m:oMath>
                </a14:m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times the electro-weak one)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C7F39CB-5FC3-BC49-B2BF-2FBF2C2C5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21600"/>
                <a:ext cx="11641540" cy="1400383"/>
              </a:xfrm>
              <a:prstGeom prst="rect">
                <a:avLst/>
              </a:prstGeom>
              <a:blipFill>
                <a:blip r:embed="rId7"/>
                <a:stretch>
                  <a:fillRect l="-327" t="-2727" r="-218" b="-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2">
            <a:extLst>
              <a:ext uri="{FF2B5EF4-FFF2-40B4-BE49-F238E27FC236}">
                <a16:creationId xmlns:a16="http://schemas.microsoft.com/office/drawing/2014/main" id="{9B03488D-EF24-7642-A152-8991222A95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4993" y="2842053"/>
            <a:ext cx="1381238" cy="639741"/>
          </a:xfrm>
          <a:prstGeom prst="rect">
            <a:avLst/>
          </a:prstGeom>
        </p:spPr>
      </p:pic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DD7D574F-0616-BA4E-B2F4-29C2CC32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4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D6BBC4E-433B-5A49-9A2B-F9737F08509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11" y="2975767"/>
            <a:ext cx="920523" cy="9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5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0496FC-5C45-D243-B203-CE6A52C77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ALP’s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PADME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E907E1-6D75-E04E-BE1C-9D373FF0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40</a:t>
            </a:fld>
            <a:endParaRPr lang="it-IT"/>
          </a:p>
        </p:txBody>
      </p:sp>
      <p:pic>
        <p:nvPicPr>
          <p:cNvPr id="5" name="Picture 8" descr="Figure-2-Primakoff-production-of-ALPs-in-proton-nucleus-collisions.png">
            <a:extLst>
              <a:ext uri="{FF2B5EF4-FFF2-40B4-BE49-F238E27FC236}">
                <a16:creationId xmlns:a16="http://schemas.microsoft.com/office/drawing/2014/main" id="{D0DCB677-E6BE-9C4E-9584-2C1A2F84B4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077" y="1976479"/>
            <a:ext cx="1586272" cy="918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D5141B69-5B32-FD4A-A034-D3C596EAA3B5}"/>
                  </a:ext>
                </a:extLst>
              </p:cNvPr>
              <p:cNvSpPr txBox="1"/>
              <p:nvPr/>
            </p:nvSpPr>
            <p:spPr>
              <a:xfrm>
                <a:off x="4492659" y="2141233"/>
                <a:ext cx="466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𝑎</m:t>
                      </m:r>
                    </m:oMath>
                  </m:oMathPara>
                </a14:m>
                <a:endParaRPr lang="en-US" sz="2400" i="1">
                  <a:solidFill>
                    <a:srgbClr val="3579E3"/>
                  </a:solidFill>
                  <a:latin typeface="Arial Black"/>
                  <a:cs typeface="Arial Black"/>
                </a:endParaRPr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D5141B69-5B32-FD4A-A034-D3C596EAA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659" y="2141233"/>
                <a:ext cx="46628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2">
            <a:extLst>
              <a:ext uri="{FF2B5EF4-FFF2-40B4-BE49-F238E27FC236}">
                <a16:creationId xmlns:a16="http://schemas.microsoft.com/office/drawing/2014/main" id="{87C6FF50-DA10-A14B-B6BB-A16640473036}"/>
              </a:ext>
            </a:extLst>
          </p:cNvPr>
          <p:cNvSpPr/>
          <p:nvPr/>
        </p:nvSpPr>
        <p:spPr>
          <a:xfrm>
            <a:off x="3835338" y="2404365"/>
            <a:ext cx="72000" cy="72000"/>
          </a:xfrm>
          <a:prstGeom prst="ellipse">
            <a:avLst/>
          </a:prstGeom>
          <a:solidFill>
            <a:srgbClr val="3579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4">
            <a:extLst>
              <a:ext uri="{FF2B5EF4-FFF2-40B4-BE49-F238E27FC236}">
                <a16:creationId xmlns:a16="http://schemas.microsoft.com/office/drawing/2014/main" id="{4A84BEA6-578F-E942-A877-D6EE78461A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126" y="1849306"/>
            <a:ext cx="1762419" cy="1172930"/>
          </a:xfrm>
          <a:prstGeom prst="rect">
            <a:avLst/>
          </a:prstGeom>
        </p:spPr>
      </p:pic>
      <p:sp>
        <p:nvSpPr>
          <p:cNvPr id="17" name="Oval 12">
            <a:extLst>
              <a:ext uri="{FF2B5EF4-FFF2-40B4-BE49-F238E27FC236}">
                <a16:creationId xmlns:a16="http://schemas.microsoft.com/office/drawing/2014/main" id="{11CF6873-B7FA-3B49-9E6F-4FCFB100D5C6}"/>
              </a:ext>
            </a:extLst>
          </p:cNvPr>
          <p:cNvSpPr/>
          <p:nvPr/>
        </p:nvSpPr>
        <p:spPr>
          <a:xfrm>
            <a:off x="6215335" y="2444456"/>
            <a:ext cx="72000" cy="72000"/>
          </a:xfrm>
          <a:prstGeom prst="ellipse">
            <a:avLst/>
          </a:prstGeom>
          <a:solidFill>
            <a:srgbClr val="3579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90DB104-2935-B74F-ADBA-C1AAA6FE7B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95" y="2109495"/>
            <a:ext cx="472625" cy="7270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A9B5EA7F-54B6-E44E-BB30-823C25DF0C2C}"/>
                  </a:ext>
                </a:extLst>
              </p:cNvPr>
              <p:cNvSpPr txBox="1"/>
              <p:nvPr/>
            </p:nvSpPr>
            <p:spPr>
              <a:xfrm>
                <a:off x="6630264" y="2213624"/>
                <a:ext cx="466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𝑎</m:t>
                      </m:r>
                    </m:oMath>
                  </m:oMathPara>
                </a14:m>
                <a:endParaRPr lang="en-US" sz="2400" i="1">
                  <a:solidFill>
                    <a:srgbClr val="3579E3"/>
                  </a:solidFill>
                  <a:latin typeface="Arial Black"/>
                  <a:cs typeface="Arial Black"/>
                </a:endParaRP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A9B5EA7F-54B6-E44E-BB30-823C25DF0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264" y="2213624"/>
                <a:ext cx="46628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1">
            <a:extLst>
              <a:ext uri="{FF2B5EF4-FFF2-40B4-BE49-F238E27FC236}">
                <a16:creationId xmlns:a16="http://schemas.microsoft.com/office/drawing/2014/main" id="{2C54B2E8-3E00-C341-812A-654379F53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30" y="1671331"/>
            <a:ext cx="2163899" cy="140147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7EE168A-0737-CB40-A19C-8742E87A80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71883">
            <a:off x="1913802" y="1550033"/>
            <a:ext cx="754553" cy="90322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4AC1F26-2D48-C648-8C20-4355934E563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71883" flipV="1">
            <a:off x="1537673" y="1937207"/>
            <a:ext cx="251185" cy="322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0C143734-D62C-9D4B-B34F-CD78171EB563}"/>
                  </a:ext>
                </a:extLst>
              </p:cNvPr>
              <p:cNvSpPr txBox="1"/>
              <p:nvPr/>
            </p:nvSpPr>
            <p:spPr>
              <a:xfrm>
                <a:off x="1817997" y="1753800"/>
                <a:ext cx="466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𝑎</m:t>
                      </m:r>
                    </m:oMath>
                  </m:oMathPara>
                </a14:m>
                <a:endParaRPr lang="en-US" sz="2400" i="1">
                  <a:solidFill>
                    <a:srgbClr val="3579E3"/>
                  </a:solidFill>
                  <a:latin typeface="Arial Black"/>
                  <a:cs typeface="Arial Black"/>
                </a:endParaRPr>
              </a:p>
            </p:txBody>
          </p:sp>
        </mc:Choice>
        <mc:Fallback xmlns=""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0C143734-D62C-9D4B-B34F-CD78171EB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997" y="1753800"/>
                <a:ext cx="46628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12">
            <a:extLst>
              <a:ext uri="{FF2B5EF4-FFF2-40B4-BE49-F238E27FC236}">
                <a16:creationId xmlns:a16="http://schemas.microsoft.com/office/drawing/2014/main" id="{B2588C49-0DD4-0540-A99A-FDF52F56B591}"/>
              </a:ext>
            </a:extLst>
          </p:cNvPr>
          <p:cNvSpPr/>
          <p:nvPr/>
        </p:nvSpPr>
        <p:spPr>
          <a:xfrm>
            <a:off x="1681213" y="2363771"/>
            <a:ext cx="72000" cy="72000"/>
          </a:xfrm>
          <a:prstGeom prst="ellipse">
            <a:avLst/>
          </a:prstGeom>
          <a:solidFill>
            <a:srgbClr val="3579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10">
                <a:extLst>
                  <a:ext uri="{FF2B5EF4-FFF2-40B4-BE49-F238E27FC236}">
                    <a16:creationId xmlns:a16="http://schemas.microsoft.com/office/drawing/2014/main" id="{6E91FF9F-12D9-4346-A19F-5DCD9C560EF0}"/>
                  </a:ext>
                </a:extLst>
              </p:cNvPr>
              <p:cNvSpPr/>
              <p:nvPr/>
            </p:nvSpPr>
            <p:spPr>
              <a:xfrm>
                <a:off x="1776644" y="2203579"/>
                <a:ext cx="566886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𝑔</m:t>
                      </m:r>
                      <m:r>
                        <a:rPr lang="en-US" sz="1600" i="1" baseline="-25000" err="1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𝑎</m:t>
                      </m:r>
                      <m:r>
                        <a:rPr lang="en-US" sz="1600" i="1" baseline="-25000" err="1">
                          <a:solidFill>
                            <a:srgbClr val="3579E3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𝛾𝛾</m:t>
                      </m:r>
                    </m:oMath>
                  </m:oMathPara>
                </a14:m>
                <a:endParaRPr lang="en-US" sz="1600" baseline="-25000">
                  <a:solidFill>
                    <a:srgbClr val="3579E3"/>
                  </a:solidFill>
                </a:endParaRPr>
              </a:p>
            </p:txBody>
          </p:sp>
        </mc:Choice>
        <mc:Fallback xmlns="">
          <p:sp>
            <p:nvSpPr>
              <p:cNvPr id="27" name="Rectangle 10">
                <a:extLst>
                  <a:ext uri="{FF2B5EF4-FFF2-40B4-BE49-F238E27FC236}">
                    <a16:creationId xmlns:a16="http://schemas.microsoft.com/office/drawing/2014/main" id="{6E91FF9F-12D9-4346-A19F-5DCD9C560E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644" y="2203579"/>
                <a:ext cx="566886" cy="3329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6">
            <a:extLst>
              <a:ext uri="{FF2B5EF4-FFF2-40B4-BE49-F238E27FC236}">
                <a16:creationId xmlns:a16="http://schemas.microsoft.com/office/drawing/2014/main" id="{859332C8-9BDC-574D-AF6B-767222D05C6C}"/>
              </a:ext>
            </a:extLst>
          </p:cNvPr>
          <p:cNvGrpSpPr/>
          <p:nvPr/>
        </p:nvGrpSpPr>
        <p:grpSpPr>
          <a:xfrm>
            <a:off x="8141710" y="1644557"/>
            <a:ext cx="3868437" cy="3186865"/>
            <a:chOff x="5274681" y="1360401"/>
            <a:chExt cx="3868437" cy="3186865"/>
          </a:xfrm>
        </p:grpSpPr>
        <p:pic>
          <p:nvPicPr>
            <p:cNvPr id="30" name="Picture 12" descr="Screenshot 2016-01-19 17.00.18.png">
              <a:extLst>
                <a:ext uri="{FF2B5EF4-FFF2-40B4-BE49-F238E27FC236}">
                  <a16:creationId xmlns:a16="http://schemas.microsoft.com/office/drawing/2014/main" id="{C738916E-2DE9-9F47-B550-A1147533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4681" y="1360401"/>
              <a:ext cx="3868437" cy="3186865"/>
            </a:xfrm>
            <a:prstGeom prst="rect">
              <a:avLst/>
            </a:prstGeom>
          </p:spPr>
        </p:pic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BBB39F78-D1B5-AB42-A9E3-9233BD25E068}"/>
                </a:ext>
              </a:extLst>
            </p:cNvPr>
            <p:cNvSpPr/>
            <p:nvPr/>
          </p:nvSpPr>
          <p:spPr>
            <a:xfrm>
              <a:off x="6506422" y="1563626"/>
              <a:ext cx="1630414" cy="960675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21">
              <a:extLst>
                <a:ext uri="{FF2B5EF4-FFF2-40B4-BE49-F238E27FC236}">
                  <a16:creationId xmlns:a16="http://schemas.microsoft.com/office/drawing/2014/main" id="{EB9291AE-36B4-8241-8A30-636849C25631}"/>
                </a:ext>
              </a:extLst>
            </p:cNvPr>
            <p:cNvSpPr/>
            <p:nvPr/>
          </p:nvSpPr>
          <p:spPr>
            <a:xfrm>
              <a:off x="7966193" y="4270267"/>
              <a:ext cx="11769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>
                  <a:latin typeface="Arial Narrow" panose="020B0604020202020204" pitchFamily="34" charset="0"/>
                  <a:cs typeface="Arial Narrow" panose="020B0604020202020204" pitchFamily="34" charset="0"/>
                </a:rPr>
                <a:t>arXiv:1512.03069</a:t>
              </a:r>
            </a:p>
          </p:txBody>
        </p:sp>
        <p:cxnSp>
          <p:nvCxnSpPr>
            <p:cNvPr id="33" name="Straight Connector 23">
              <a:extLst>
                <a:ext uri="{FF2B5EF4-FFF2-40B4-BE49-F238E27FC236}">
                  <a16:creationId xmlns:a16="http://schemas.microsoft.com/office/drawing/2014/main" id="{AF9E6DCD-8BBD-C144-82B6-CB8E00A58E72}"/>
                </a:ext>
              </a:extLst>
            </p:cNvPr>
            <p:cNvCxnSpPr/>
            <p:nvPr/>
          </p:nvCxnSpPr>
          <p:spPr>
            <a:xfrm flipH="1" flipV="1">
              <a:off x="7671587" y="1561343"/>
              <a:ext cx="9884" cy="988399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9C798DC-51BE-9C4D-BB73-87577899D8DE}"/>
              </a:ext>
            </a:extLst>
          </p:cNvPr>
          <p:cNvSpPr txBox="1"/>
          <p:nvPr/>
        </p:nvSpPr>
        <p:spPr>
          <a:xfrm>
            <a:off x="9225286" y="2819001"/>
            <a:ext cx="1837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PADME </a:t>
            </a:r>
            <a:r>
              <a:rPr lang="it-IT" sz="14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region</a:t>
            </a:r>
            <a:r>
              <a:rPr lang="it-IT" sz="14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sz="14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interest</a:t>
            </a:r>
            <a:endParaRPr lang="it-IT" sz="14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6" name="Picture 27" descr="Screenshot 2016-04-15 09.53.09.png">
            <a:extLst>
              <a:ext uri="{FF2B5EF4-FFF2-40B4-BE49-F238E27FC236}">
                <a16:creationId xmlns:a16="http://schemas.microsoft.com/office/drawing/2014/main" id="{1E3A2C9B-C0B2-E449-925F-E08EEE339CC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508" y="4882977"/>
            <a:ext cx="2613138" cy="1831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5E668823-BD05-F844-963C-6EAC9CCED504}"/>
                  </a:ext>
                </a:extLst>
              </p:cNvPr>
              <p:cNvSpPr/>
              <p:nvPr/>
            </p:nvSpPr>
            <p:spPr>
              <a:xfrm>
                <a:off x="107695" y="3215549"/>
                <a:ext cx="8381678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Final states accessible at PADME:</a:t>
                </a:r>
              </a:p>
              <a:p>
                <a:pPr lvl="1"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Visible 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decays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a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  <a:sym typeface="Wingdings" pitchFamily="2" charset="2"/>
                  </a:rPr>
                  <a:t>):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𝛾𝛾𝛾</m:t>
                    </m:r>
                  </m:oMath>
                </a14:m>
                <a:r>
                  <a:rPr lang="en-GB">
                    <a:solidFill>
                      <a:srgbClr val="C00000"/>
                    </a:solidFill>
                    <a:latin typeface="Symbol" charset="2"/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en-GB">
                    <a:solidFill>
                      <a:srgbClr val="C00000"/>
                    </a:solidFill>
                  </a:rPr>
                  <a:t>,</a:t>
                </a:r>
                <a:r>
                  <a:rPr lang="en-GB">
                    <a:solidFill>
                      <a:srgbClr val="C00000"/>
                    </a:solidFill>
                    <a:latin typeface="Symbol" charset="2"/>
                    <a:cs typeface="Symbol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endParaRPr lang="en-GB">
                  <a:solidFill>
                    <a:srgbClr val="C00000"/>
                  </a:solidFill>
                  <a:latin typeface="Symbol" charset="2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lvl="1"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Invisible 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decays: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</m:oMath>
                </a14:m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+ missing mass</a:t>
                </a:r>
              </a:p>
              <a:p>
                <a:pPr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Main background is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: limited to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24 MeV/</a:t>
                </a:r>
                <a:r>
                  <a:rPr lang="en-GB" i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c</a:t>
                </a:r>
                <a:r>
                  <a:rPr lang="en-GB" baseline="30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invariant mass!</a:t>
                </a:r>
              </a:p>
              <a:p>
                <a:pPr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To be studied in details, but promising (good calorimeters granularity and resolution)</a:t>
                </a:r>
              </a:p>
            </p:txBody>
          </p:sp>
        </mc:Choice>
        <mc:Fallback xmlns=""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5E668823-BD05-F844-963C-6EAC9CCED5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5" y="3215549"/>
                <a:ext cx="8381678" cy="1785104"/>
              </a:xfrm>
              <a:prstGeom prst="rect">
                <a:avLst/>
              </a:prstGeom>
              <a:blipFill>
                <a:blip r:embed="rId15"/>
                <a:stretch>
                  <a:fillRect l="-303" t="-704" b="-35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ttangolo 27">
            <a:extLst>
              <a:ext uri="{FF2B5EF4-FFF2-40B4-BE49-F238E27FC236}">
                <a16:creationId xmlns:a16="http://schemas.microsoft.com/office/drawing/2014/main" id="{45455E17-3967-9A45-BE98-4F648B527056}"/>
              </a:ext>
            </a:extLst>
          </p:cNvPr>
          <p:cNvSpPr/>
          <p:nvPr/>
        </p:nvSpPr>
        <p:spPr>
          <a:xfrm>
            <a:off x="114300" y="1262162"/>
            <a:ext cx="11513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 In the case of axion-like particles different production mechanisms are at work: </a:t>
            </a:r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annihilation</a:t>
            </a: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Primakov production </a:t>
            </a: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photon fusion</a:t>
            </a:r>
          </a:p>
        </p:txBody>
      </p:sp>
    </p:spTree>
    <p:extLst>
      <p:ext uri="{BB962C8B-B14F-4D97-AF65-F5344CB8AC3E}">
        <p14:creationId xmlns:p14="http://schemas.microsoft.com/office/powerpoint/2010/main" val="4027261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261D9E-83B9-824F-9F90-BDE296DCF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Think bigger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EDDDCE-5966-E14A-A3AE-33360ADF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41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8D530A-1A9F-7F4D-B276-4B37F77F4C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977" y="738106"/>
            <a:ext cx="3296223" cy="2472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C8DD3C5-B644-8743-BCA3-B6804BC82C44}"/>
                  </a:ext>
                </a:extLst>
              </p:cNvPr>
              <p:cNvSpPr txBox="1"/>
              <p:nvPr/>
            </p:nvSpPr>
            <p:spPr>
              <a:xfrm>
                <a:off x="228810" y="1650681"/>
                <a:ext cx="7209220" cy="2939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Increase luminosity, i.e. </a:t>
                </a:r>
                <a:r>
                  <a:rPr lang="en-GB" sz="2000" b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extend the beam pulse length </a:t>
                </a:r>
              </a:p>
              <a:p>
                <a:r>
                  <a:rPr lang="en-GB" sz="2000" b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and/or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b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increase the positron beam energy</a:t>
                </a: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: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PADME at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NE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PADME at Cornell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PADME at JLAB</a:t>
                </a:r>
              </a:p>
              <a:p>
                <a:endParaRPr lang="en-GB" sz="2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GB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To be compared with future invisible dark photon experiments, in particular Belle-II and LDMX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C8DD3C5-B644-8743-BCA3-B6804BC82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10" y="1650681"/>
                <a:ext cx="7209220" cy="2939266"/>
              </a:xfrm>
              <a:prstGeom prst="rect">
                <a:avLst/>
              </a:prstGeom>
              <a:blipFill>
                <a:blip r:embed="rId3"/>
                <a:stretch>
                  <a:fillRect l="-879" t="-862" b="-25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885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E42DA4C-4F39-B34B-A559-B766258039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6202"/>
            <a:ext cx="6539345" cy="3792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07C767C-1907-494C-A00D-46512450D59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10266218" cy="1205116"/>
              </a:xfrm>
            </p:spPr>
            <p:txBody>
              <a:bodyPr/>
              <a:lstStyle/>
              <a:p>
                <a:r>
                  <a:rPr lang="en-GB"/>
                  <a:t>Positron extraction from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/>
                  <a:t>NE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07C767C-1907-494C-A00D-46512450D5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10266218" cy="1205116"/>
              </a:xfrm>
              <a:blipFill>
                <a:blip r:embed="rId3"/>
                <a:stretch>
                  <a:fillRect l="-1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A4D1AC-A64A-544D-959A-FD4CF656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42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649E57-AFDA-D947-BA7D-908B4DD0B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948" y="1216941"/>
            <a:ext cx="3128818" cy="2667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ECB08F-9D06-9746-95D6-F540B41D236C}"/>
              </a:ext>
            </a:extLst>
          </p:cNvPr>
          <p:cNvSpPr txBox="1"/>
          <p:nvPr/>
        </p:nvSpPr>
        <p:spPr>
          <a:xfrm>
            <a:off x="9755875" y="3210014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S. Guiducci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96EF3EB-6BF3-E747-8D66-AF1A5EE6B564}"/>
                  </a:ext>
                </a:extLst>
              </p:cNvPr>
              <p:cNvSpPr txBox="1"/>
              <p:nvPr/>
            </p:nvSpPr>
            <p:spPr>
              <a:xfrm>
                <a:off x="-13063" y="1205117"/>
                <a:ext cx="9260040" cy="1980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Create two regions in the phase space: an island of stability (a triangle,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) and an unstable region outside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Change the </a:t>
                </a:r>
                <a:r>
                  <a:rPr lang="en-GB" sz="16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betatron</a:t>
                </a: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tune to drive particles outside the stable region, towards a septum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 the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NE case, exploit the synchrotron radiation energy loss (through </a:t>
                </a:r>
                <a:r>
                  <a:rPr lang="en-GB" sz="16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cromaticity</a:t>
                </a: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extracted beam spill length will depend on the energy spread of injected beam: 0.2 to</a:t>
                </a:r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0.4 </a:t>
                </a:r>
                <a:r>
                  <a:rPr lang="en-GB" sz="1600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ms</a:t>
                </a: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δE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1% and with – </a:t>
                </a:r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without</a:t>
                </a: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wigglers.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Two candidate extraction regions: dispersion </a:t>
                </a:r>
                <a14:m>
                  <m:oMath xmlns:m="http://schemas.openxmlformats.org/officeDocument/2006/math">
                    <m:r>
                      <a:rPr lang="en-GB" sz="16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en-GB" sz="16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maximum)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96EF3EB-6BF3-E747-8D66-AF1A5EE6B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063" y="1205117"/>
                <a:ext cx="9260040" cy="1980157"/>
              </a:xfrm>
              <a:prstGeom prst="rect">
                <a:avLst/>
              </a:prstGeom>
              <a:blipFill>
                <a:blip r:embed="rId5"/>
                <a:stretch>
                  <a:fillRect l="-137" b="-31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ED7927-2EAF-EA48-A779-E5509B360B08}"/>
              </a:ext>
            </a:extLst>
          </p:cNvPr>
          <p:cNvSpPr txBox="1"/>
          <p:nvPr/>
        </p:nvSpPr>
        <p:spPr>
          <a:xfrm>
            <a:off x="6560173" y="4216113"/>
            <a:ext cx="560134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Maximum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positron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energy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limited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to 500-550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MeV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(RF,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dipoles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, etc.)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Same</a:t>
            </a:r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PADME setup 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with some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modifications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to </a:t>
            </a:r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trigger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sz="16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readout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for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coping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with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much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longer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beam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pulses</a:t>
            </a:r>
            <a:endParaRPr lang="it-IT" sz="16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Moderate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cost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for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extraction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line and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operations</a:t>
            </a:r>
            <a:endParaRPr lang="it-IT" sz="16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Gain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factor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in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luminosity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huge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: 0.4 </a:t>
            </a:r>
            <a:r>
              <a:rPr lang="it-IT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ms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/200 ns = </a:t>
            </a:r>
            <a:r>
              <a:rPr lang="it-IT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2000</a:t>
            </a:r>
            <a:r>
              <a:rPr lang="it-IT" sz="16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3581090-7C6A-0D49-B222-728430862F5E}"/>
              </a:ext>
            </a:extLst>
          </p:cNvPr>
          <p:cNvSpPr/>
          <p:nvPr/>
        </p:nvSpPr>
        <p:spPr>
          <a:xfrm>
            <a:off x="6877389" y="3085734"/>
            <a:ext cx="1658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arXiv:1711.06877,</a:t>
            </a:r>
          </a:p>
          <a:p>
            <a:r>
              <a:rPr lang="it-IT" sz="1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IPAC2018-THPAK023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0207AB5-D1B1-E741-A045-B8022186AE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572" y="678634"/>
            <a:ext cx="1398529" cy="50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9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384A22-473E-4A4A-947C-4139C8A9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 at Cornell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4D9786-6E36-C048-99B9-8ADE8B55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43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9DA079-15C1-5B49-8B6E-899E395987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753" y="3429000"/>
            <a:ext cx="5687658" cy="20028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7D1B352-7CC0-474C-9759-7C5246F2B7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587" y="18627"/>
            <a:ext cx="2603859" cy="2780954"/>
          </a:xfrm>
          <a:prstGeom prst="rect">
            <a:avLst/>
          </a:prstGeom>
          <a:noFill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A34E7A-7DDE-234F-B4BA-5B05F8F75F83}"/>
              </a:ext>
            </a:extLst>
          </p:cNvPr>
          <p:cNvSpPr txBox="1"/>
          <p:nvPr/>
        </p:nvSpPr>
        <p:spPr>
          <a:xfrm>
            <a:off x="6750311" y="5332509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D. </a:t>
            </a:r>
            <a:r>
              <a:rPr lang="it-IT" sz="140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Rubin</a:t>
            </a:r>
            <a:endParaRPr lang="it-IT" sz="1400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D1771093-8952-8143-867D-FFC5101E4F1A}"/>
                  </a:ext>
                </a:extLst>
              </p:cNvPr>
              <p:cNvSpPr/>
              <p:nvPr/>
            </p:nvSpPr>
            <p:spPr>
              <a:xfrm>
                <a:off x="2628690" y="1834536"/>
                <a:ext cx="6934619" cy="1918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150 MeV positrons from </a:t>
                </a:r>
                <a:r>
                  <a:rPr lang="en-GB" sz="16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Linac</a:t>
                </a:r>
                <a:endParaRPr lang="en-GB" sz="16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Injected into the synchrotron and accelerated 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Up to 5.3 GeV, now </a:t>
                </a:r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6.0 GeV</a:t>
                </a:r>
                <a:endParaRPr lang="en-GB" sz="16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Transferred and accumulated into the CESR storage ring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Synchrotron radiation in the CHESS facility (South, Wilson Hall)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Detailed study of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GB" sz="160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60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resonant extraction performed 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Up to 2 </a:t>
                </a:r>
                <a:r>
                  <a:rPr lang="en-GB" sz="16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ms</a:t>
                </a: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long spills (variable energy)</a:t>
                </a:r>
              </a:p>
            </p:txBody>
          </p:sp>
        </mc:Choice>
        <mc:Fallback xmlns=""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D1771093-8952-8143-867D-FFC5101E4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690" y="1834536"/>
                <a:ext cx="6934619" cy="1918602"/>
              </a:xfrm>
              <a:prstGeom prst="rect">
                <a:avLst/>
              </a:prstGeom>
              <a:blipFill>
                <a:blip r:embed="rId5"/>
                <a:stretch>
                  <a:fillRect l="-366" t="-658" b="-2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64E71BDD-5235-674A-804C-5E1613847B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3" y="1649446"/>
            <a:ext cx="2556347" cy="240164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DF8B5811-5581-2A4F-8D40-27F8FDB73562}"/>
              </a:ext>
            </a:extLst>
          </p:cNvPr>
          <p:cNvSpPr/>
          <p:nvPr/>
        </p:nvSpPr>
        <p:spPr>
          <a:xfrm>
            <a:off x="0" y="4069045"/>
            <a:ext cx="65217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Background studies (MMAPS proposal, very similar to PADME)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PADME Monte Carlo for 6 GeV positron beam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Variable energy could actually </a:t>
            </a:r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improve sensitivity </a:t>
            </a: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at lower dark photon masses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Higher energy and larger target-to-calorimeter distance should </a:t>
            </a:r>
            <a:r>
              <a:rPr lang="en-GB" sz="16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actually improve the missing mass resolution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b="1">
                <a:latin typeface="Arial Narrow" panose="020B0604020202020204" pitchFamily="34" charset="0"/>
                <a:cs typeface="Arial Narrow" panose="020B0604020202020204" pitchFamily="34" charset="0"/>
              </a:rPr>
              <a:t>To do</a:t>
            </a: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: detailed studies of </a:t>
            </a:r>
            <a:r>
              <a:rPr lang="en-GB" sz="1600" b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pile-up</a:t>
            </a: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 and a completely new  </a:t>
            </a:r>
            <a:r>
              <a:rPr lang="en-GB" sz="1600" b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trigger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CFACD3A-92FB-6A4D-B087-CEEFAA2BFB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848" y="201827"/>
            <a:ext cx="2727824" cy="17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81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66F581-389B-D04F-AC54-FBD11590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PADME-next sensitivity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9A6B4-2CDE-0B47-AE34-7C8D8559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44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9586F2-7D98-9143-B689-0563DB40BF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819" y="897036"/>
            <a:ext cx="6565630" cy="544132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517DED-7314-4843-B3CA-49B4B52480CD}"/>
              </a:ext>
            </a:extLst>
          </p:cNvPr>
          <p:cNvSpPr txBox="1"/>
          <p:nvPr/>
        </p:nvSpPr>
        <p:spPr>
          <a:xfrm>
            <a:off x="6690803" y="3895922"/>
            <a:ext cx="47123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rgbClr val="F7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JLAB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letter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intent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for PADME-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like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experiment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using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the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proposed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>
                <a:solidFill>
                  <a:srgbClr val="F7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11 </a:t>
            </a:r>
            <a:r>
              <a:rPr lang="it-IT" sz="1400" dirty="0" err="1">
                <a:solidFill>
                  <a:srgbClr val="F7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GeV</a:t>
            </a:r>
            <a:r>
              <a:rPr lang="it-IT" sz="1400" dirty="0">
                <a:solidFill>
                  <a:srgbClr val="F7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solidFill>
                  <a:srgbClr val="F7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positron</a:t>
            </a:r>
            <a:r>
              <a:rPr lang="it-IT" sz="1400" dirty="0">
                <a:solidFill>
                  <a:srgbClr val="F7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beam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extracted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from CEBAF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Monte Carlo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11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GeV</a:t>
            </a:r>
            <a:endParaRPr lang="it-IT" sz="1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Sensitivity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for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lower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current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(10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nA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), up to 100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nA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possible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Same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PADME setup and target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simulated</a:t>
            </a:r>
            <a:endParaRPr lang="it-IT" sz="1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https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://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wiki.jlab.org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pwgwiki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/images/7/74/PAC46-LOI.pdf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CE1092-6990-DB4E-A5BA-35E8B41129AC}"/>
              </a:ext>
            </a:extLst>
          </p:cNvPr>
          <p:cNvSpPr txBox="1"/>
          <p:nvPr/>
        </p:nvSpPr>
        <p:spPr>
          <a:xfrm>
            <a:off x="6690803" y="2935240"/>
            <a:ext cx="5671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 err="1">
                <a:solidFill>
                  <a:srgbClr val="ED7C3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Cornell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essentially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the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same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setup of PADME@BTF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Monte Carlo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6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GeV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fixed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energy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Beryllium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target (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thicker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6273FA-1014-3042-89FC-C5E0DDBA7B98}"/>
              </a:ext>
            </a:extLst>
          </p:cNvPr>
          <p:cNvSpPr txBox="1"/>
          <p:nvPr/>
        </p:nvSpPr>
        <p:spPr>
          <a:xfrm>
            <a:off x="6520811" y="2364893"/>
            <a:ext cx="5360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Poseydon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rescaled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PADME@BTF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only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for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statistics</a:t>
            </a:r>
            <a:endParaRPr lang="it-IT" sz="1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17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B1A69F-2B59-2F4C-B249-7CBFB9A0E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PADME status summary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679550-04A7-6649-82EC-C40D4A32D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45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AE170B9-CF87-4941-B618-DA8D242D78CB}"/>
                  </a:ext>
                </a:extLst>
              </p:cNvPr>
              <p:cNvSpPr txBox="1"/>
              <p:nvPr/>
            </p:nvSpPr>
            <p:spPr>
              <a:xfrm>
                <a:off x="5886" y="1207418"/>
                <a:ext cx="7779757" cy="3724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All detectors </a:t>
                </a:r>
                <a:r>
                  <a:rPr lang="en-GB" sz="2400" dirty="0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installed and working</a:t>
                </a:r>
                <a:endParaRPr lang="en-GB" sz="24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BTF-1 </a:t>
                </a:r>
                <a:r>
                  <a:rPr lang="en-GB" sz="2400" dirty="0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commissioning</a:t>
                </a:r>
                <a:r>
                  <a:rPr lang="en-GB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 optimization for </a:t>
                </a:r>
                <a:r>
                  <a:rPr lang="en-GB" sz="24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long beam pulse </a:t>
                </a:r>
                <a:r>
                  <a:rPr lang="en-GB" sz="24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done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2400" dirty="0">
                    <a:solidFill>
                      <a:srgbClr val="ED7C3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Stable data taking since Oct. 2018 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Aim at 10</a:t>
                </a:r>
                <a:r>
                  <a:rPr lang="en-GB" sz="2000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13</a:t>
                </a: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positrons on target for </a:t>
                </a:r>
                <a:r>
                  <a:rPr lang="en-GB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Run-1</a:t>
                </a:r>
                <a:endParaRPr lang="en-GB" sz="2400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Future </a:t>
                </a:r>
                <a:r>
                  <a:rPr lang="en-GB" sz="24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perpectives</a:t>
                </a:r>
                <a:endParaRPr lang="en-GB" sz="24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Run-2 </a:t>
                </a: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before the end of 2019?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Increase statistics by a factor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 sz="2000" b="1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  <a:r>
                  <a:rPr lang="en-GB" sz="2000" b="1" baseline="30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3</a:t>
                </a: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: </a:t>
                </a:r>
                <a:r>
                  <a:rPr lang="en-GB" sz="2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resonant extraction from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Φ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NE</a:t>
                </a:r>
                <a:endParaRPr lang="en-GB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Further increase of statistics (one order of magnitude at least) and </a:t>
                </a:r>
                <a:r>
                  <a:rPr lang="en-GB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increase mass sensitivity </a:t>
                </a: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 sz="2000" b="1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78 MeV</a:t>
                </a:r>
                <a:r>
                  <a:rPr lang="en-GB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: </a:t>
                </a:r>
                <a:r>
                  <a:rPr lang="en-GB" sz="2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positron beam from Cornell synchrotron (6 GeV)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AE170B9-CF87-4941-B618-DA8D242D7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" y="1207418"/>
                <a:ext cx="7779757" cy="3724096"/>
              </a:xfrm>
              <a:prstGeom prst="rect">
                <a:avLst/>
              </a:prstGeom>
              <a:blipFill>
                <a:blip r:embed="rId3"/>
                <a:stretch>
                  <a:fillRect l="-979" t="-1020" r="-489" b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11A13572-36E0-9E48-9947-AB2859E901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4735" y="1294065"/>
            <a:ext cx="4241646" cy="31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32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4E876F-F579-7940-BCE9-22067701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80339" y="6186121"/>
            <a:ext cx="1310464" cy="677383"/>
          </a:xfrm>
        </p:spPr>
        <p:txBody>
          <a:bodyPr/>
          <a:lstStyle/>
          <a:p>
            <a:fld id="{6EA145E7-5FFF-194A-A2B2-88FFA467A51C}" type="slidenum">
              <a:rPr lang="it-IT" smtClean="0"/>
              <a:t>46</a:t>
            </a:fld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C3B4F14-6ACB-3643-BAEF-07E576235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8558" y="1542911"/>
            <a:ext cx="5205950" cy="39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43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441172-1E94-A044-B13C-FEC28FA5A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Freeze-in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A833B8-738B-184D-A348-5747232D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47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F6AC306-1516-9A4D-B597-D8DECF8A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3556"/>
            <a:ext cx="4089400" cy="434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8F4E459-A1B5-8549-8787-C6CE206F6F1D}"/>
                  </a:ext>
                </a:extLst>
              </p:cNvPr>
              <p:cNvSpPr txBox="1"/>
              <p:nvPr/>
            </p:nvSpPr>
            <p:spPr>
              <a:xfrm>
                <a:off x="235298" y="2147143"/>
                <a:ext cx="5196935" cy="1251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AutoNum type="arabicParenR"/>
                </a:pPr>
                <a:r>
                  <a:rPr lang="en-GB"/>
                  <a:t>Thermal equilibrium: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en-GB"/>
              </a:p>
              <a:p>
                <a:pPr marL="342900" indent="-342900">
                  <a:spcAft>
                    <a:spcPts val="1200"/>
                  </a:spcAft>
                  <a:buAutoNum type="arabicParenR"/>
                </a:pPr>
                <a:r>
                  <a:rPr lang="en-GB"/>
                  <a:t>Universe cools: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GB"/>
                  <a:t> and </a:t>
                </a:r>
                <a:r>
                  <a:rPr lang="en-GB">
                    <a:solidFill>
                      <a:srgbClr val="C00000"/>
                    </a:solidFill>
                  </a:rPr>
                  <a:t>not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en-GB">
                  <a:solidFill>
                    <a:srgbClr val="C00000"/>
                  </a:solidFill>
                </a:endParaRPr>
              </a:p>
              <a:p>
                <a:pPr marL="342900" indent="-342900">
                  <a:spcAft>
                    <a:spcPts val="1200"/>
                  </a:spcAft>
                  <a:buAutoNum type="arabicParenR"/>
                </a:pPr>
                <a:r>
                  <a:rPr lang="en-GB"/>
                  <a:t>Universe expands: </a:t>
                </a:r>
                <a:r>
                  <a:rPr lang="en-GB">
                    <a:solidFill>
                      <a:srgbClr val="C00000"/>
                    </a:solidFill>
                  </a:rPr>
                  <a:t>neither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GB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</m:oMath>
                </a14:m>
                <a:r>
                  <a:rPr lang="en-GB">
                    <a:solidFill>
                      <a:srgbClr val="C00000"/>
                    </a:solidFill>
                  </a:rPr>
                  <a:t> nor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GB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8F4E459-A1B5-8549-8787-C6CE206F6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98" y="2147143"/>
                <a:ext cx="5196935" cy="1251305"/>
              </a:xfrm>
              <a:prstGeom prst="rect">
                <a:avLst/>
              </a:prstGeom>
              <a:blipFill>
                <a:blip r:embed="rId3"/>
                <a:stretch>
                  <a:fillRect l="-976" b="-7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0279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A40E53-ABCF-0742-87CD-B207F54A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Choosing a portal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06B02D-18D3-794F-88CA-B8860C32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48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A07A5D-1B11-4F46-BFFC-8BFE5AF7A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559" y="1682110"/>
            <a:ext cx="2967780" cy="29771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EC5A777-CDE5-B645-BECB-92727CC4201F}"/>
              </a:ext>
            </a:extLst>
          </p:cNvPr>
          <p:cNvSpPr txBox="1"/>
          <p:nvPr/>
        </p:nvSpPr>
        <p:spPr>
          <a:xfrm>
            <a:off x="0" y="1201911"/>
            <a:ext cx="1253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Patrick </a:t>
            </a:r>
            <a:r>
              <a:rPr lang="en-US" sz="120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deNiverville</a:t>
            </a:r>
            <a:endParaRPr lang="en-US" sz="1200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4276AFC-EE1C-D549-8960-3FD72BE88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371" y="1662177"/>
            <a:ext cx="2967780" cy="33758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C96C012-6396-7043-B298-81D5145FAE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619" y="3903599"/>
            <a:ext cx="3662654" cy="66924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7502CB3-97AD-5C43-B01A-AEB63E8A2F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96" y="2889479"/>
            <a:ext cx="3741322" cy="83635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355D6E2-B7C9-B44B-ACD4-034A19C245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035" y="1680575"/>
            <a:ext cx="1384300" cy="342899"/>
          </a:xfrm>
          <a:prstGeom prst="rect">
            <a:avLst/>
          </a:prstGeom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6DD923D-3BA4-1E42-AE6A-2DD49172B6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946" y="4885218"/>
            <a:ext cx="3757116" cy="38104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68F9FCA-3A8E-5045-A1B0-082656ABF2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314" y="2889479"/>
            <a:ext cx="3671857" cy="53661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4D1B8F1-3E88-0C46-ACFC-C1A8A2B2128B}"/>
              </a:ext>
            </a:extLst>
          </p:cNvPr>
          <p:cNvCxnSpPr>
            <a:stCxn id="5" idx="2"/>
            <a:endCxn id="11" idx="0"/>
          </p:cNvCxnSpPr>
          <p:nvPr/>
        </p:nvCxnSpPr>
        <p:spPr>
          <a:xfrm flipH="1">
            <a:off x="1980757" y="1979825"/>
            <a:ext cx="1915692" cy="90965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1F85CE3-F10F-5D42-A588-BF1B87223792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3896449" y="1979825"/>
            <a:ext cx="1128497" cy="192377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76217BA-13F9-6040-910D-0A910238D3A8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flipH="1">
            <a:off x="6903504" y="1999757"/>
            <a:ext cx="1558757" cy="28854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17D01D02-3EEE-C34D-938E-4460623095AC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8462261" y="1999757"/>
            <a:ext cx="1748982" cy="88972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626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7F52181F-31AA-684C-8232-51BD80315B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31" y="2851438"/>
            <a:ext cx="915903" cy="1081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portal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315A9-49B5-FE48-939C-B27D5AAA1BEA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51" b="-96061"/>
          <a:stretch/>
        </p:blipFill>
        <p:spPr>
          <a:xfrm>
            <a:off x="2915876" y="819313"/>
            <a:ext cx="4473150" cy="216927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10" t="-1" r="-9412" b="-52554"/>
          <a:stretch/>
        </p:blipFill>
        <p:spPr>
          <a:xfrm>
            <a:off x="7568041" y="821167"/>
            <a:ext cx="4444944" cy="219084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7" t="-4642" r="-1686" b="-7679"/>
          <a:stretch/>
        </p:blipFill>
        <p:spPr>
          <a:xfrm>
            <a:off x="2915876" y="2145119"/>
            <a:ext cx="4473150" cy="154609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8041" y="3012017"/>
            <a:ext cx="4444944" cy="1546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812" y="4850670"/>
            <a:ext cx="3756651" cy="743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812" y="5599739"/>
            <a:ext cx="1224100" cy="758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339" b="-1"/>
          <a:stretch/>
        </p:blipFill>
        <p:spPr>
          <a:xfrm>
            <a:off x="6824156" y="5599739"/>
            <a:ext cx="2529307" cy="75894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8451" y="2253818"/>
            <a:ext cx="1475174" cy="742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38"/>
          <a:stretch/>
        </p:blipFill>
        <p:spPr>
          <a:xfrm>
            <a:off x="9816209" y="2253818"/>
            <a:ext cx="1475174" cy="74222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7777470-2246-144F-A6BF-E4BE2C0A4C02}"/>
              </a:ext>
            </a:extLst>
          </p:cNvPr>
          <p:cNvSpPr/>
          <p:nvPr/>
        </p:nvSpPr>
        <p:spPr>
          <a:xfrm>
            <a:off x="2915876" y="796528"/>
            <a:ext cx="4473150" cy="38586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C91027A-2FFB-9E4A-92C7-123A8BAB20D5}"/>
              </a:ext>
            </a:extLst>
          </p:cNvPr>
          <p:cNvSpPr/>
          <p:nvPr/>
        </p:nvSpPr>
        <p:spPr>
          <a:xfrm>
            <a:off x="7539835" y="796528"/>
            <a:ext cx="4473150" cy="38586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5944091-841A-CC47-99CF-F48374B66950}"/>
              </a:ext>
            </a:extLst>
          </p:cNvPr>
          <p:cNvSpPr/>
          <p:nvPr/>
        </p:nvSpPr>
        <p:spPr>
          <a:xfrm>
            <a:off x="5596812" y="4812582"/>
            <a:ext cx="3756651" cy="154609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0DD5E6EA-8B3D-4645-9F32-1BC1B33E5169}"/>
              </a:ext>
            </a:extLst>
          </p:cNvPr>
          <p:cNvSpPr txBox="1"/>
          <p:nvPr/>
        </p:nvSpPr>
        <p:spPr>
          <a:xfrm>
            <a:off x="236404" y="3923463"/>
            <a:ext cx="1111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Maxim </a:t>
            </a:r>
            <a:r>
              <a:rPr lang="en-US" sz="120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Pospelov</a:t>
            </a:r>
            <a:endParaRPr lang="en-US" sz="1200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6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24D08A2-F1A3-284C-A32A-0F090FC333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291" y="921819"/>
            <a:ext cx="7984517" cy="1794876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F12BDE8-F789-AF44-8E54-39BAC520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132142" cy="1205116"/>
          </a:xfrm>
        </p:spPr>
        <p:txBody>
          <a:bodyPr/>
          <a:lstStyle/>
          <a:p>
            <a:r>
              <a:rPr lang="en-GB"/>
              <a:t>Dark matter, dark sector, and dark forces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83374B-B649-1740-9309-9FE3A059DD34}"/>
              </a:ext>
            </a:extLst>
          </p:cNvPr>
          <p:cNvSpPr txBox="1"/>
          <p:nvPr/>
        </p:nvSpPr>
        <p:spPr>
          <a:xfrm>
            <a:off x="84050" y="1260365"/>
            <a:ext cx="313098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kind of mediator?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Vector (dark photon)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Scalar (dark Higgs)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Axion (or ALP)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Fermion (sterile neutrino, HNL)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6C3C27D-A25D-6045-85A8-243DF8DA680D}"/>
                  </a:ext>
                </a:extLst>
              </p:cNvPr>
              <p:cNvSpPr txBox="1"/>
              <p:nvPr/>
            </p:nvSpPr>
            <p:spPr>
              <a:xfrm>
                <a:off x="84050" y="2819455"/>
                <a:ext cx="11316453" cy="3007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More advantages of the dark sector paradigm: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Can solve other problems,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𝑔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−2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)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b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anomaly, strong CP, etc.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dark mediator not required to be itself the necessary CDM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allowed mass range is greatly extended 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A weak but not vanishing coupling to ordinary matter allows producing the mediator at accelerators</a:t>
                </a:r>
              </a:p>
              <a:p>
                <a:endParaRPr lang="en-GB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Concentrating on the </a:t>
                </a:r>
                <a:r>
                  <a:rPr lang="en-GB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dark photon </a:t>
                </a:r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𝑈</m:t>
                    </m:r>
                  </m:oMath>
                </a14:m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boson or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𝐴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’</m:t>
                    </m:r>
                  </m:oMath>
                </a14:m>
                <a:r>
                  <a:rPr lang="en-GB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Simple model, described by a new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𝑈</m:t>
                    </m:r>
                    <m:r>
                      <a:rPr lang="en-GB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(1)’</m:t>
                    </m:r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symmetry, and with just </a:t>
                </a:r>
                <a:r>
                  <a:rPr lang="en-GB" b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two parameters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: 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dark photon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𝐴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’</m:t>
                        </m:r>
                      </m:sub>
                    </m:sSub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coupling to the </a:t>
                </a:r>
                <a:r>
                  <a:rPr lang="en-GB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e.m</a:t>
                </a:r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. field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𝜖</m:t>
                    </m:r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𝜖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𝜇𝜈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 </m:t>
                        </m:r>
                      </m:sup>
                    </m:sSup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𝐹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′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GB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6C3C27D-A25D-6045-85A8-243DF8DA6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0" y="2819455"/>
                <a:ext cx="11316453" cy="3007555"/>
              </a:xfrm>
              <a:prstGeom prst="rect">
                <a:avLst/>
              </a:prstGeom>
              <a:blipFill>
                <a:blip r:embed="rId3"/>
                <a:stretch>
                  <a:fillRect l="-561" t="-8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6BA91CFD-CD61-074A-89F0-1DC38ABD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028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21774F-55C0-4143-A9D5-6BAC954E8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Simple dark matter model with dark photon and dark Higgs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485F58-BAC8-FF41-AAC7-1D0502F0D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50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53BF35-0AE1-A04B-A737-85E66CB33B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226" y="1203928"/>
            <a:ext cx="6882066" cy="21802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D12829-5AFA-D049-8FDE-E12280C060D4}"/>
              </a:ext>
            </a:extLst>
          </p:cNvPr>
          <p:cNvSpPr txBox="1"/>
          <p:nvPr/>
        </p:nvSpPr>
        <p:spPr>
          <a:xfrm>
            <a:off x="11056230" y="847580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Luc</a:t>
            </a:r>
            <a:r>
              <a:rPr lang="it-IT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Darmé</a:t>
            </a:r>
            <a:endParaRPr lang="it-IT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144093-6014-7F4E-A042-38DD4CB6073B}"/>
              </a:ext>
            </a:extLst>
          </p:cNvPr>
          <p:cNvSpPr txBox="1"/>
          <p:nvPr/>
        </p:nvSpPr>
        <p:spPr>
          <a:xfrm>
            <a:off x="-1" y="1965768"/>
            <a:ext cx="488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Kinetic mixing with photon + scalar potential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3475BD28-0272-B84A-B18D-EA77366BD58C}"/>
                  </a:ext>
                </a:extLst>
              </p:cNvPr>
              <p:cNvSpPr/>
              <p:nvPr/>
            </p:nvSpPr>
            <p:spPr>
              <a:xfrm>
                <a:off x="9864163" y="1530486"/>
                <a:ext cx="45076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solidFill>
                            <a:srgbClr val="C65B2C"/>
                          </a:solidFill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600" i="1" smtClean="0">
                          <a:solidFill>
                            <a:srgbClr val="C65B2C"/>
                          </a:solidFill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 </m:t>
                      </m:r>
                    </m:oMath>
                  </m:oMathPara>
                </a14:m>
                <a:endParaRPr lang="it-IT" sz="1600">
                  <a:solidFill>
                    <a:srgbClr val="C65B2C"/>
                  </a:solidFill>
                </a:endParaRPr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3475BD28-0272-B84A-B18D-EA77366BD5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163" y="1530486"/>
                <a:ext cx="450764" cy="338554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D97A7C63-454E-7D4F-96E4-85FEDE2A94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342" y="3965112"/>
            <a:ext cx="5687658" cy="353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04E44B6-5125-9345-A0A2-E4014B79FC1C}"/>
                  </a:ext>
                </a:extLst>
              </p:cNvPr>
              <p:cNvSpPr/>
              <p:nvPr/>
            </p:nvSpPr>
            <p:spPr>
              <a:xfrm>
                <a:off x="0" y="3102937"/>
                <a:ext cx="71316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 startAt="2"/>
                </a:pPr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After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𝑈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(1)’ </m:t>
                    </m:r>
                  </m:oMath>
                </a14:m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is broken </a:t>
                </a:r>
                <a14:m>
                  <m:oMath xmlns:m="http://schemas.openxmlformats.org/officeDocument/2006/math">
                    <m:r>
                      <a:rPr lang="en-GB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massive light dark photon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𝐴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’ </m:t>
                    </m:r>
                  </m:oMath>
                </a14:m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and light dark Higgs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𝑆</m:t>
                    </m:r>
                  </m:oMath>
                </a14:m>
                <a:endParaRPr lang="en-GB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04E44B6-5125-9345-A0A2-E4014B79FC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02937"/>
                <a:ext cx="7131606" cy="369332"/>
              </a:xfrm>
              <a:prstGeom prst="rect">
                <a:avLst/>
              </a:prstGeom>
              <a:blipFill>
                <a:blip r:embed="rId5"/>
                <a:stretch>
                  <a:fillRect l="-356" t="-3333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E2C511A3-CEE2-6A45-B743-A93EB7A4738A}"/>
              </a:ext>
            </a:extLst>
          </p:cNvPr>
          <p:cNvSpPr/>
          <p:nvPr/>
        </p:nvSpPr>
        <p:spPr>
          <a:xfrm>
            <a:off x="0" y="3968951"/>
            <a:ext cx="6410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Introduce a Dirac fermion DM with Yukawa couplings to the dark Higgs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0BE5ADB4-2105-9D47-B06C-DB51A550E308}"/>
                  </a:ext>
                </a:extLst>
              </p:cNvPr>
              <p:cNvSpPr/>
              <p:nvPr/>
            </p:nvSpPr>
            <p:spPr>
              <a:xfrm>
                <a:off x="-1" y="4588438"/>
                <a:ext cx="5209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+mj-lt"/>
                  <a:buAutoNum type="arabicPeriod" startAt="4"/>
                </a:pPr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After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𝑈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(1)’ </m:t>
                    </m:r>
                  </m:oMath>
                </a14:m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is broken </a:t>
                </a:r>
                <a14:m>
                  <m:oMath xmlns:m="http://schemas.openxmlformats.org/officeDocument/2006/math">
                    <m:r>
                      <a:rPr lang="en-GB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DM acquires a Majorana mass</a:t>
                </a: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0BE5ADB4-2105-9D47-B06C-DB51A550E3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588438"/>
                <a:ext cx="5209760" cy="369332"/>
              </a:xfrm>
              <a:prstGeom prst="rect">
                <a:avLst/>
              </a:prstGeom>
              <a:blipFill>
                <a:blip r:embed="rId6"/>
                <a:stretch>
                  <a:fillRect l="-488" t="-3333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1654BB4B-02DE-E443-8793-A6008D8B4E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971" y="4292213"/>
            <a:ext cx="2593808" cy="931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47FB00B1-7231-2744-8C37-1DAA56C0B3F6}"/>
                  </a:ext>
                </a:extLst>
              </p:cNvPr>
              <p:cNvSpPr/>
              <p:nvPr/>
            </p:nvSpPr>
            <p:spPr>
              <a:xfrm>
                <a:off x="-1" y="5207925"/>
                <a:ext cx="7845288" cy="1631216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 startAt="5"/>
                </a:pPr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After diagonalization </a:t>
                </a:r>
                <a14:m>
                  <m:oMath xmlns:m="http://schemas.openxmlformats.org/officeDocument/2006/math">
                    <m:r>
                      <a:rPr lang="en-GB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2 </a:t>
                </a:r>
                <a:r>
                  <a:rPr lang="en-GB" err="1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Majorana</a:t>
                </a:r>
                <a:r>
                  <a:rPr lang="en-GB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fermions with variable mass splitting:</a:t>
                </a:r>
              </a:p>
              <a:p>
                <a:endParaRPr lang="en-GB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60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is</a:t>
                </a: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the lightest, the dark matter candidate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will decay to lighter dark sector fields </a:t>
                </a:r>
              </a:p>
              <a:p>
                <a:endParaRPr lang="en-GB" sz="160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endParaRPr lang="en-GB" sz="160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47FB00B1-7231-2744-8C37-1DAA56C0B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207925"/>
                <a:ext cx="7845288" cy="1631216"/>
              </a:xfrm>
              <a:prstGeom prst="rect">
                <a:avLst/>
              </a:prstGeom>
              <a:blipFill>
                <a:blip r:embed="rId8"/>
                <a:stretch>
                  <a:fillRect l="-324" t="-7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A0DB652F-D2C2-4248-936E-E53FDD29C3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896" y="5568438"/>
            <a:ext cx="1960987" cy="11247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3579A88-2B94-1B4F-A517-1641D1905D0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125" y="5562599"/>
            <a:ext cx="1580203" cy="11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0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2ED610-1E55-F74E-8463-8EFD742DE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Simple dark matter model with dark photon and dark Higgs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512272-5456-9A4A-A3EC-44E9F4AD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51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0385CE-438A-F74C-AE59-54CAAD806A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041" y="1396101"/>
            <a:ext cx="7570273" cy="33604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D32D94-90B4-1547-95A6-55469D615C2D}"/>
              </a:ext>
            </a:extLst>
          </p:cNvPr>
          <p:cNvSpPr txBox="1"/>
          <p:nvPr/>
        </p:nvSpPr>
        <p:spPr>
          <a:xfrm>
            <a:off x="11056230" y="847580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Luc</a:t>
            </a:r>
            <a:r>
              <a:rPr lang="it-IT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Darmé</a:t>
            </a:r>
            <a:endParaRPr lang="it-IT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5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D791DF-87E2-8F4A-9DEB-94FC87F8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constraints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BE2202-005D-2842-9E63-E4F60E9E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52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D1092F-19AF-6F42-A4A4-F8E01B190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6275" y="1439428"/>
            <a:ext cx="5116017" cy="414030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A3A84-3656-BA46-BB4F-B288BB79A2AD}"/>
              </a:ext>
            </a:extLst>
          </p:cNvPr>
          <p:cNvSpPr txBox="1"/>
          <p:nvPr/>
        </p:nvSpPr>
        <p:spPr>
          <a:xfrm>
            <a:off x="3916909" y="5328928"/>
            <a:ext cx="1237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Toro, Krnjaic</a:t>
            </a:r>
          </a:p>
        </p:txBody>
      </p:sp>
    </p:spTree>
    <p:extLst>
      <p:ext uri="{BB962C8B-B14F-4D97-AF65-F5344CB8AC3E}">
        <p14:creationId xmlns:p14="http://schemas.microsoft.com/office/powerpoint/2010/main" val="853640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842EB1-DC1C-3F4A-9BEF-18F5522A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physics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0E50BA-1184-234C-97F8-3FA8D552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53</a:t>
            </a:fld>
            <a:endParaRPr lang="it-IT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A271CF8-528D-5C44-A18B-FD33B9EC2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720" y="1205117"/>
            <a:ext cx="7736153" cy="4624642"/>
          </a:xfrm>
        </p:spPr>
      </p:pic>
    </p:spTree>
    <p:extLst>
      <p:ext uri="{BB962C8B-B14F-4D97-AF65-F5344CB8AC3E}">
        <p14:creationId xmlns:p14="http://schemas.microsoft.com/office/powerpoint/2010/main" val="1355140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D8EF08-AB75-0443-8710-DD02D0B2E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Semi-visible decays of dark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7D349AE-15F5-4C4B-A78F-5B0A913E3316}"/>
                  </a:ext>
                </a:extLst>
              </p:cNvPr>
              <p:cNvSpPr txBox="1"/>
              <p:nvPr/>
            </p:nvSpPr>
            <p:spPr>
              <a:xfrm>
                <a:off x="5451850" y="1111043"/>
                <a:ext cx="6531154" cy="1277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Missing energy approach assuming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𝐴</m:t>
                    </m:r>
                    <m:r>
                      <a:rPr lang="en-GB" i="1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’ </m:t>
                    </m:r>
                  </m:oMath>
                </a14:m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brings away all four-momentum in a </a:t>
                </a:r>
                <a:r>
                  <a:rPr lang="en-GB" b="1" dirty="0">
                    <a:solidFill>
                      <a:srgbClr val="0070C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totally invisible</a:t>
                </a:r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way: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𝐴</m:t>
                    </m:r>
                    <m:r>
                      <a:rPr lang="en-GB" i="1" dirty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’→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𝜒𝜒</m:t>
                    </m:r>
                  </m:oMath>
                </a14:m>
                <a:endParaRPr lang="en-GB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 case of a </a:t>
                </a:r>
                <a:r>
                  <a:rPr lang="en-GB" b="1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non-minimal dark sector</a:t>
                </a:r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: semi-visible decays: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𝐴</m:t>
                    </m:r>
                    <m:r>
                      <a:rPr lang="en-GB" i="1" dirty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’→</m:t>
                    </m:r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with the heavier state decaying in: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it-IT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7D349AE-15F5-4C4B-A78F-5B0A913E3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850" y="1111043"/>
                <a:ext cx="6531154" cy="1277273"/>
              </a:xfrm>
              <a:prstGeom prst="rect">
                <a:avLst/>
              </a:prstGeom>
              <a:blipFill>
                <a:blip r:embed="rId2"/>
                <a:stretch>
                  <a:fillRect l="-388" t="-980"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BD5359E0-5304-8B43-8A7C-3D5E6AE22E17}"/>
                  </a:ext>
                </a:extLst>
              </p:cNvPr>
              <p:cNvSpPr/>
              <p:nvPr/>
            </p:nvSpPr>
            <p:spPr>
              <a:xfrm>
                <a:off x="5451849" y="3544595"/>
                <a:ext cx="663983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Missing mass approach more general, but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can veto single photons</a:t>
                </a:r>
              </a:p>
            </p:txBody>
          </p:sp>
        </mc:Choice>
        <mc:Fallback xmlns=""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BD5359E0-5304-8B43-8A7C-3D5E6AE22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849" y="3544595"/>
                <a:ext cx="6639835" cy="369332"/>
              </a:xfrm>
              <a:prstGeom prst="rect">
                <a:avLst/>
              </a:prstGeom>
              <a:blipFill>
                <a:blip r:embed="rId3"/>
                <a:stretch>
                  <a:fillRect l="-382" t="-6667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Immagine 39">
            <a:extLst>
              <a:ext uri="{FF2B5EF4-FFF2-40B4-BE49-F238E27FC236}">
                <a16:creationId xmlns:a16="http://schemas.microsoft.com/office/drawing/2014/main" id="{9BF2DF9B-C30E-664E-A04C-93C7435B38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207" y="2399170"/>
            <a:ext cx="1990001" cy="1014347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04CA5836-3101-8144-BEBB-C3CF63761F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8126"/>
            <a:ext cx="5380340" cy="3743463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D666F82-C411-9E48-A86A-107E4E2B4D38}"/>
              </a:ext>
            </a:extLst>
          </p:cNvPr>
          <p:cNvSpPr txBox="1"/>
          <p:nvPr/>
        </p:nvSpPr>
        <p:spPr>
          <a:xfrm>
            <a:off x="3142298" y="6232670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Gopolang</a:t>
            </a:r>
            <a:r>
              <a:rPr lang="it-IT" sz="1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Mohlabeng</a:t>
            </a:r>
            <a:endParaRPr lang="it-IT" sz="1400" dirty="0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3B89683E-ABFA-C34F-8363-8901D0B0A9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514" y="5109660"/>
            <a:ext cx="1093588" cy="1110310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F8837FF4-CAE8-784E-8301-A3EFC7A53604}"/>
              </a:ext>
            </a:extLst>
          </p:cNvPr>
          <p:cNvSpPr/>
          <p:nvPr/>
        </p:nvSpPr>
        <p:spPr>
          <a:xfrm>
            <a:off x="5451849" y="3974177"/>
            <a:ext cx="6639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Also electron beam dump experiments</a:t>
            </a:r>
            <a:r>
              <a:rPr lang="en-GB" dirty="0">
                <a:solidFill>
                  <a:srgbClr val="2070C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affected through </a:t>
            </a:r>
            <a:r>
              <a:rPr lang="en-GB" b="1" dirty="0">
                <a:solidFill>
                  <a:srgbClr val="2070C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up-scattering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6B296094-8580-1F41-9DCE-4B89D24D170D}"/>
              </a:ext>
            </a:extLst>
          </p:cNvPr>
          <p:cNvSpPr txBox="1"/>
          <p:nvPr/>
        </p:nvSpPr>
        <p:spPr>
          <a:xfrm>
            <a:off x="9737292" y="3096392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Co-annihilation</a:t>
            </a:r>
          </a:p>
        </p:txBody>
      </p:sp>
      <p:pic>
        <p:nvPicPr>
          <p:cNvPr id="95" name="Immagine 94">
            <a:extLst>
              <a:ext uri="{FF2B5EF4-FFF2-40B4-BE49-F238E27FC236}">
                <a16:creationId xmlns:a16="http://schemas.microsoft.com/office/drawing/2014/main" id="{32DD55A4-ECFF-754F-BE26-A0C438260D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5" y="2500709"/>
            <a:ext cx="2163318" cy="609824"/>
          </a:xfrm>
          <a:prstGeom prst="rect">
            <a:avLst/>
          </a:prstGeom>
        </p:spPr>
      </p:pic>
      <p:pic>
        <p:nvPicPr>
          <p:cNvPr id="105" name="Immagine 104">
            <a:extLst>
              <a:ext uri="{FF2B5EF4-FFF2-40B4-BE49-F238E27FC236}">
                <a16:creationId xmlns:a16="http://schemas.microsoft.com/office/drawing/2014/main" id="{3FA7B31B-E48A-3049-8643-BD69C1B782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980" y="4569796"/>
            <a:ext cx="6639438" cy="228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279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FE827-4FC8-3B44-A88B-89D3E37E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BDX </a:t>
            </a:r>
            <a:r>
              <a:rPr lang="it-IT" dirty="0" err="1"/>
              <a:t>inelastic</a:t>
            </a:r>
            <a:r>
              <a:rPr lang="it-IT" dirty="0"/>
              <a:t> DM </a:t>
            </a:r>
            <a:r>
              <a:rPr lang="it-IT" dirty="0" err="1"/>
              <a:t>scattering</a:t>
            </a:r>
            <a:r>
              <a:rPr lang="it-IT" dirty="0"/>
              <a:t> and </a:t>
            </a:r>
            <a:r>
              <a:rPr lang="it-IT" dirty="0" err="1"/>
              <a:t>decay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C703D1-322A-9041-A40C-21E924EA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55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37B09B-6932-B24E-9093-3FEB0E400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49" y="1387999"/>
            <a:ext cx="10330304" cy="43243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0908BF1-BB3C-9E4B-B474-BE579AF99A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370" y="1281542"/>
            <a:ext cx="1742740" cy="21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14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72DFF0-D221-5C4B-860B-B570A676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HPS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A9E418-B506-8449-B300-C75AB7E9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56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D5DB0021-56A3-A848-B1E6-E762385DAC8E}"/>
                  </a:ext>
                </a:extLst>
              </p:cNvPr>
              <p:cNvSpPr txBox="1"/>
              <p:nvPr/>
            </p:nvSpPr>
            <p:spPr>
              <a:xfrm>
                <a:off x="154101" y="1429494"/>
                <a:ext cx="5318063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Look for displaced vertex</a:t>
                </a:r>
              </a:p>
              <a:p>
                <a:pPr marL="285750" indent="-28575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𝜗</m:t>
                    </m:r>
                  </m:oMath>
                </a14:m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of the decay is small: 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put detectors as close as possible, good forward coverage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Aim at minimum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𝜗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baseline="-250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</a:t>
                </a:r>
                <a:r>
                  <a:rPr lang="en-US" sz="2000" baseline="-25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’</a:t>
                </a: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≈ 15 </a:t>
                </a:r>
                <a:r>
                  <a:rPr lang="en-US" sz="20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mrad</a:t>
                </a:r>
                <a:endParaRPr lang="en-US" sz="2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D5DB0021-56A3-A848-B1E6-E762385DA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01" y="1429494"/>
                <a:ext cx="5318063" cy="1631216"/>
              </a:xfrm>
              <a:prstGeom prst="rect">
                <a:avLst/>
              </a:prstGeom>
              <a:blipFill>
                <a:blip r:embed="rId2"/>
                <a:stretch>
                  <a:fillRect l="-955" t="-2326" b="-54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5B9E88D7-F993-334F-8D69-08AE0AE26C24}"/>
                  </a:ext>
                </a:extLst>
              </p:cNvPr>
              <p:cNvSpPr txBox="1"/>
              <p:nvPr/>
            </p:nvSpPr>
            <p:spPr>
              <a:xfrm>
                <a:off x="154101" y="3135571"/>
                <a:ext cx="556594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Bump hunting needs good momentum/mass resolution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Good tracking and analyzing magnet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Aim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Δ</m:t>
                    </m:r>
                    <m:r>
                      <a:rPr lang="en-US" sz="20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𝑚</m:t>
                    </m:r>
                    <m:r>
                      <a:rPr lang="en-US" sz="20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/</m:t>
                    </m:r>
                    <m:r>
                      <a:rPr lang="en-US" sz="20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𝑚</m:t>
                    </m:r>
                    <m:r>
                      <a:rPr lang="en-US" sz="20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≈ </m:t>
                    </m:r>
                  </m:oMath>
                </a14:m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1%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Δ</m:t>
                    </m:r>
                    <m:r>
                      <a:rPr lang="en-US" sz="20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𝑧</m:t>
                    </m:r>
                    <m:r>
                      <a:rPr lang="en-US" sz="20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≈ </m:t>
                    </m:r>
                  </m:oMath>
                </a14:m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 mm</a:t>
                </a:r>
              </a:p>
              <a:p>
                <a:endParaRPr lang="en-US" sz="2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5B9E88D7-F993-334F-8D69-08AE0AE26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01" y="3135571"/>
                <a:ext cx="5565947" cy="1323439"/>
              </a:xfrm>
              <a:prstGeom prst="rect">
                <a:avLst/>
              </a:prstGeom>
              <a:blipFill>
                <a:blip r:embed="rId3"/>
                <a:stretch>
                  <a:fillRect l="-913" t="-1905" r="-2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495420B4-E560-9D42-961F-43D099367A41}"/>
                  </a:ext>
                </a:extLst>
              </p:cNvPr>
              <p:cNvSpPr/>
              <p:nvPr/>
            </p:nvSpPr>
            <p:spPr>
              <a:xfrm>
                <a:off x="154101" y="4352167"/>
                <a:ext cx="459427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Trigger with a high rate ECAL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Magnet+ECAL</a:t>
                </a: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to select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Magnet+muon</a:t>
                </a:r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detector to select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</a:t>
                </a:r>
                <a:r>
                  <a:rPr lang="en-US" sz="2000"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495420B4-E560-9D42-961F-43D099367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01" y="4352167"/>
                <a:ext cx="4594271" cy="1015663"/>
              </a:xfrm>
              <a:prstGeom prst="rect">
                <a:avLst/>
              </a:prstGeom>
              <a:blipFill>
                <a:blip r:embed="rId4"/>
                <a:stretch>
                  <a:fillRect l="-1105" t="-3704" b="-74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4">
            <a:extLst>
              <a:ext uri="{FF2B5EF4-FFF2-40B4-BE49-F238E27FC236}">
                <a16:creationId xmlns:a16="http://schemas.microsoft.com/office/drawing/2014/main" id="{DCBC6EF4-604D-1440-B88C-FE08A67A22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660" y="4172719"/>
            <a:ext cx="4574430" cy="1546286"/>
          </a:xfrm>
          <a:prstGeom prst="rect">
            <a:avLst/>
          </a:prstGeom>
          <a:ln>
            <a:noFill/>
          </a:ln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23167FD6-1D86-864D-AF72-1BC6112F67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59" y="768872"/>
            <a:ext cx="5517702" cy="194405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A297E4F-383F-F84C-97D2-6B00E6FEDF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519" y="2398763"/>
            <a:ext cx="3525408" cy="1667789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A5AF7649-94E8-5445-99D0-C96C6A8732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640" y="2423121"/>
            <a:ext cx="2467786" cy="1674568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3139274-8818-E14F-BF38-F470A6F18A1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601" y="2106553"/>
            <a:ext cx="1007188" cy="2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49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64475E-FE4C-5D42-A77D-0DE299FD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BGO </a:t>
            </a:r>
            <a:r>
              <a:rPr lang="it-IT" err="1"/>
              <a:t>calorimeter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C139E9-653D-8A46-A625-84F25352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57</a:t>
            </a:fld>
            <a:endParaRPr lang="it-IT"/>
          </a:p>
        </p:txBody>
      </p:sp>
      <p:pic>
        <p:nvPicPr>
          <p:cNvPr id="5" name="Picture 14" descr="Foto 08-06-16, 10 50 23.jpg">
            <a:extLst>
              <a:ext uri="{FF2B5EF4-FFF2-40B4-BE49-F238E27FC236}">
                <a16:creationId xmlns:a16="http://schemas.microsoft.com/office/drawing/2014/main" id="{1BBE8AD2-069B-F84B-995B-080E322B2D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88329" y="2426460"/>
            <a:ext cx="3658723" cy="2453156"/>
          </a:xfrm>
          <a:prstGeom prst="rect">
            <a:avLst/>
          </a:prstGeom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96BD9E-0323-134D-8EAC-C2B579EDEE5A}"/>
              </a:ext>
            </a:extLst>
          </p:cNvPr>
          <p:cNvSpPr txBox="1"/>
          <p:nvPr/>
        </p:nvSpPr>
        <p:spPr>
          <a:xfrm>
            <a:off x="114454" y="1132429"/>
            <a:ext cx="3228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700 BGO crystals extracted from L3 </a:t>
            </a:r>
            <a:r>
              <a:rPr lang="en-GB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e.m</a:t>
            </a: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. calorimeter endcap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85829-D770-D143-82EC-5969CA0FCA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97727" y="1760296"/>
            <a:ext cx="1617354" cy="1744114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CAAB1EA-884C-7A40-AED8-0EB2101983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"/>
          <a:stretch/>
        </p:blipFill>
        <p:spPr>
          <a:xfrm>
            <a:off x="2730777" y="3715971"/>
            <a:ext cx="1745979" cy="1766429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DCDF260-B48C-864C-8D39-5F497507BC66}"/>
              </a:ext>
            </a:extLst>
          </p:cNvPr>
          <p:cNvCxnSpPr>
            <a:cxnSpLocks/>
          </p:cNvCxnSpPr>
          <p:nvPr/>
        </p:nvCxnSpPr>
        <p:spPr>
          <a:xfrm flipV="1">
            <a:off x="4260514" y="3224656"/>
            <a:ext cx="553123" cy="12230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39C7E432-6391-BC45-9E22-EF319A745F8A}"/>
              </a:ext>
            </a:extLst>
          </p:cNvPr>
          <p:cNvSpPr/>
          <p:nvPr/>
        </p:nvSpPr>
        <p:spPr>
          <a:xfrm>
            <a:off x="4797286" y="3096136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Glue PMT; </a:t>
            </a:r>
          </a:p>
          <a:p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Optical paint</a:t>
            </a:r>
          </a:p>
        </p:txBody>
      </p:sp>
      <p:pic>
        <p:nvPicPr>
          <p:cNvPr id="11" name="Picture 52">
            <a:extLst>
              <a:ext uri="{FF2B5EF4-FFF2-40B4-BE49-F238E27FC236}">
                <a16:creationId xmlns:a16="http://schemas.microsoft.com/office/drawing/2014/main" id="{7BC5D97A-A418-C44B-9F67-55CE219DD9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27" y="1126085"/>
            <a:ext cx="2319555" cy="191187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6880729-5DF6-F041-94ED-D3932AB7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3197" y="1552912"/>
            <a:ext cx="2089445" cy="224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269A497-AFEB-9C41-876D-AE1200D8CC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9508" y="449581"/>
            <a:ext cx="1504938" cy="1103331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CEB86F30-03D1-A047-989A-396E7C9F9AB2}"/>
              </a:ext>
            </a:extLst>
          </p:cNvPr>
          <p:cNvSpPr/>
          <p:nvPr/>
        </p:nvSpPr>
        <p:spPr>
          <a:xfrm>
            <a:off x="7804454" y="1660351"/>
            <a:ext cx="2254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Calibration: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 511 </a:t>
            </a:r>
            <a:r>
              <a:rPr lang="en-GB" sz="1400" err="1">
                <a:latin typeface="Arial Narrow" panose="020B0604020202020204" pitchFamily="34" charset="0"/>
                <a:cs typeface="Arial Narrow" panose="020B0604020202020204" pitchFamily="34" charset="0"/>
              </a:rPr>
              <a:t>keV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en-GB" sz="1400" baseline="30000">
                <a:latin typeface="Arial Narrow" panose="020B0604020202020204" pitchFamily="34" charset="0"/>
                <a:cs typeface="Arial Narrow" panose="020B0604020202020204" pitchFamily="34" charset="0"/>
              </a:rPr>
              <a:t>22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Na);</a:t>
            </a:r>
            <a:endParaRPr lang="en-GB" sz="16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Calibration: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 18 MeV (</a:t>
            </a:r>
            <a:r>
              <a:rPr lang="en-GB" sz="1400" err="1">
                <a:latin typeface="Arial Narrow" panose="020B0604020202020204" pitchFamily="34" charset="0"/>
                <a:cs typeface="Arial Narrow" panose="020B0604020202020204" pitchFamily="34" charset="0"/>
              </a:rPr>
              <a:t>cosmics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</p:txBody>
      </p:sp>
      <p:pic>
        <p:nvPicPr>
          <p:cNvPr id="16" name="Picture 23">
            <a:extLst>
              <a:ext uri="{FF2B5EF4-FFF2-40B4-BE49-F238E27FC236}">
                <a16:creationId xmlns:a16="http://schemas.microsoft.com/office/drawing/2014/main" id="{3A938908-19F9-244B-8E38-6C7A07257B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9207" y="294802"/>
            <a:ext cx="1368713" cy="1395482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83955451-D1AB-F845-A179-3CCAE322C4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659" y="4246652"/>
            <a:ext cx="2258182" cy="1672171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0D5D38E1-E27C-5349-813D-D439864525B4}"/>
              </a:ext>
            </a:extLst>
          </p:cNvPr>
          <p:cNvSpPr/>
          <p:nvPr/>
        </p:nvSpPr>
        <p:spPr>
          <a:xfrm>
            <a:off x="5393322" y="3729437"/>
            <a:ext cx="1701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Beam-testing:</a:t>
            </a:r>
          </a:p>
          <a:p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2% resolution at 1 GeV</a:t>
            </a:r>
          </a:p>
        </p:txBody>
      </p:sp>
      <p:pic>
        <p:nvPicPr>
          <p:cNvPr id="19" name="Picture 35">
            <a:extLst>
              <a:ext uri="{FF2B5EF4-FFF2-40B4-BE49-F238E27FC236}">
                <a16:creationId xmlns:a16="http://schemas.microsoft.com/office/drawing/2014/main" id="{976C96E2-C301-B94E-9CB8-8EE336317E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808" y="3599099"/>
            <a:ext cx="1321624" cy="876228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13FC4EAB-44DF-4642-92B6-BC6471E806B0}"/>
              </a:ext>
            </a:extLst>
          </p:cNvPr>
          <p:cNvCxnSpPr>
            <a:cxnSpLocks/>
          </p:cNvCxnSpPr>
          <p:nvPr/>
        </p:nvCxnSpPr>
        <p:spPr>
          <a:xfrm>
            <a:off x="2147482" y="3207800"/>
            <a:ext cx="58686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9D8DC1C-2E5E-6042-BECB-AAD155BEDAAD}"/>
              </a:ext>
            </a:extLst>
          </p:cNvPr>
          <p:cNvCxnSpPr>
            <a:cxnSpLocks/>
          </p:cNvCxnSpPr>
          <p:nvPr/>
        </p:nvCxnSpPr>
        <p:spPr>
          <a:xfrm>
            <a:off x="2904492" y="3351190"/>
            <a:ext cx="0" cy="3018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2EB57E9A-97A0-2742-8849-C4D67DE404D2}"/>
              </a:ext>
            </a:extLst>
          </p:cNvPr>
          <p:cNvSpPr/>
          <p:nvPr/>
        </p:nvSpPr>
        <p:spPr>
          <a:xfrm>
            <a:off x="2682990" y="5545333"/>
            <a:ext cx="1845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Remove </a:t>
            </a:r>
            <a:r>
              <a:rPr lang="en-GB" sz="1400" err="1">
                <a:latin typeface="Arial Narrow" panose="020B0604020202020204" pitchFamily="34" charset="0"/>
                <a:cs typeface="Arial Narrow" panose="020B0604020202020204" pitchFamily="34" charset="0"/>
              </a:rPr>
              <a:t>photosensor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;</a:t>
            </a:r>
          </a:p>
          <a:p>
            <a:r>
              <a:rPr lang="en-GB" sz="1400" err="1">
                <a:latin typeface="Arial Narrow" panose="020B0604020202020204" pitchFamily="34" charset="0"/>
                <a:cs typeface="Arial Narrow" panose="020B0604020202020204" pitchFamily="34" charset="0"/>
              </a:rPr>
              <a:t>Anneale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; Machine; Polish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9E1F576-8457-9243-BC08-DCE2FF4CD09A}"/>
              </a:ext>
            </a:extLst>
          </p:cNvPr>
          <p:cNvCxnSpPr>
            <a:cxnSpLocks/>
          </p:cNvCxnSpPr>
          <p:nvPr/>
        </p:nvCxnSpPr>
        <p:spPr>
          <a:xfrm>
            <a:off x="7092909" y="1242500"/>
            <a:ext cx="75989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220E9061-8B95-254A-817C-2BF7BC879E63}"/>
              </a:ext>
            </a:extLst>
          </p:cNvPr>
          <p:cNvCxnSpPr>
            <a:cxnSpLocks/>
          </p:cNvCxnSpPr>
          <p:nvPr/>
        </p:nvCxnSpPr>
        <p:spPr>
          <a:xfrm>
            <a:off x="6688036" y="2898283"/>
            <a:ext cx="0" cy="7826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5">
            <a:extLst>
              <a:ext uri="{FF2B5EF4-FFF2-40B4-BE49-F238E27FC236}">
                <a16:creationId xmlns:a16="http://schemas.microsoft.com/office/drawing/2014/main" id="{8C8B1F97-E0BF-D54A-A15E-8D581D3FF0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399" y="4410692"/>
            <a:ext cx="2620831" cy="2369050"/>
          </a:xfrm>
          <a:prstGeom prst="rect">
            <a:avLst/>
          </a:prstGeom>
        </p:spPr>
      </p:pic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214EC6FD-ED79-5846-B2F2-C8E066B1730C}"/>
              </a:ext>
            </a:extLst>
          </p:cNvPr>
          <p:cNvCxnSpPr>
            <a:cxnSpLocks/>
          </p:cNvCxnSpPr>
          <p:nvPr/>
        </p:nvCxnSpPr>
        <p:spPr>
          <a:xfrm flipV="1">
            <a:off x="7561523" y="3357746"/>
            <a:ext cx="1673184" cy="127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>
            <a:extLst>
              <a:ext uri="{FF2B5EF4-FFF2-40B4-BE49-F238E27FC236}">
                <a16:creationId xmlns:a16="http://schemas.microsoft.com/office/drawing/2014/main" id="{0A51AEDA-3930-0C4C-99CB-4AEFDF0065EB}"/>
              </a:ext>
            </a:extLst>
          </p:cNvPr>
          <p:cNvSpPr/>
          <p:nvPr/>
        </p:nvSpPr>
        <p:spPr>
          <a:xfrm>
            <a:off x="7804454" y="3037958"/>
            <a:ext cx="20762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Assembly and installation</a:t>
            </a:r>
            <a:endParaRPr lang="en-GB" sz="14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747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3A08B5-D66B-C445-8DA8-F1B4C62B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PADME trigger e DAQ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4D295A-7AB3-2D43-8D1C-CBDF269F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58</a:t>
            </a:fld>
            <a:endParaRPr lang="it-I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F10E1A-7434-D946-958E-C8856A733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174" y="1247990"/>
            <a:ext cx="6407497" cy="316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latin typeface="Arial Narrow" panose="020B0604020202020204" pitchFamily="34" charset="0"/>
                <a:cs typeface="Arial Narrow" panose="020B0604020202020204" pitchFamily="34" charset="0"/>
              </a:rPr>
              <a:t>Trigger is produced using two boards</a:t>
            </a:r>
          </a:p>
          <a:p>
            <a:pPr marL="231775" lvl="1" indent="0">
              <a:buNone/>
            </a:pP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CPU trigger Board</a:t>
            </a:r>
          </a:p>
          <a:p>
            <a:pPr marL="231775" lvl="1" indent="0">
              <a:buNone/>
            </a:pP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2 Trigger distribution boards (32 channels each) </a:t>
            </a:r>
          </a:p>
          <a:p>
            <a:pPr marL="0" indent="0">
              <a:buNone/>
            </a:pPr>
            <a:r>
              <a:rPr lang="en-GB" sz="1800">
                <a:latin typeface="Arial Narrow" panose="020B0604020202020204" pitchFamily="34" charset="0"/>
                <a:cs typeface="Arial Narrow" panose="020B0604020202020204" pitchFamily="34" charset="0"/>
              </a:rPr>
              <a:t>The CPU Trigger Board generates the trigger signal based on 3 different trigger sources (up to 6 possible)</a:t>
            </a:r>
          </a:p>
          <a:p>
            <a:pPr marL="231775" lvl="1" indent="0">
              <a:buNone/>
            </a:pP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Physics (BTF bunch trigger)</a:t>
            </a:r>
          </a:p>
          <a:p>
            <a:pPr marL="231775" lvl="1" indent="0">
              <a:buNone/>
            </a:pP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Cosmic (</a:t>
            </a:r>
            <a:r>
              <a:rPr lang="en-GB" sz="1400" err="1">
                <a:latin typeface="Arial Narrow" panose="020B0604020202020204" pitchFamily="34" charset="0"/>
                <a:cs typeface="Arial Narrow" panose="020B0604020202020204" pitchFamily="34" charset="0"/>
              </a:rPr>
              <a:t>Ecal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 calibration trigger)</a:t>
            </a:r>
          </a:p>
          <a:p>
            <a:pPr marL="231775" lvl="1" indent="0">
              <a:buNone/>
            </a:pP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Random (</a:t>
            </a:r>
            <a:r>
              <a:rPr lang="en-GB" sz="1400" err="1">
                <a:latin typeface="Arial Narrow" panose="020B0604020202020204" pitchFamily="34" charset="0"/>
                <a:cs typeface="Arial Narrow" panose="020B0604020202020204" pitchFamily="34" charset="0"/>
              </a:rPr>
              <a:t>Ecal</a:t>
            </a:r>
            <a:r>
              <a:rPr lang="en-GB" sz="1400">
                <a:latin typeface="Arial Narrow" panose="020B0604020202020204" pitchFamily="34" charset="0"/>
                <a:cs typeface="Arial Narrow" panose="020B0604020202020204" pitchFamily="34" charset="0"/>
              </a:rPr>
              <a:t> pedestal trigger)</a:t>
            </a:r>
          </a:p>
          <a:p>
            <a:pPr marL="231775" lvl="1" indent="0">
              <a:buNone/>
            </a:pPr>
            <a:endParaRPr lang="en-GB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A7937C-B1EF-A549-ADB9-3C0167DF9AFB}"/>
              </a:ext>
            </a:extLst>
          </p:cNvPr>
          <p:cNvSpPr txBox="1">
            <a:spLocks/>
          </p:cNvSpPr>
          <p:nvPr/>
        </p:nvSpPr>
        <p:spPr>
          <a:xfrm>
            <a:off x="5049174" y="3541660"/>
            <a:ext cx="6807547" cy="2631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Data collected by two level readout system</a:t>
            </a:r>
          </a:p>
          <a:p>
            <a:pPr marL="231775" lvl="1" indent="0">
              <a:buNone/>
            </a:pPr>
            <a:r>
              <a:rPr lang="en-GB" sz="14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L0 PCs perform data collection from single boards and zero suppression</a:t>
            </a:r>
          </a:p>
          <a:p>
            <a:pPr marL="231775" lvl="1" indent="0">
              <a:spcBef>
                <a:spcPts val="0"/>
              </a:spcBef>
              <a:buNone/>
            </a:pPr>
            <a:r>
              <a:rPr lang="en-GB" sz="14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L1 PCs perform event merging and eventually further selection based on full event information</a:t>
            </a:r>
          </a:p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Everything is already assembled and tested first real full data stream this week.</a:t>
            </a:r>
          </a:p>
          <a:p>
            <a:pPr marL="231775" lvl="1" indent="0">
              <a:buNone/>
            </a:pPr>
            <a:r>
              <a:rPr lang="en-GB" sz="14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Test with the full system performed with empty events</a:t>
            </a:r>
          </a:p>
          <a:p>
            <a:pPr marL="231775" lvl="1" indent="0">
              <a:buNone/>
            </a:pPr>
            <a:r>
              <a:rPr lang="en-GB" sz="14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Data transfer Ok and boards pedestal measured for calibration purpose</a:t>
            </a:r>
          </a:p>
          <a:p>
            <a:pPr marL="231775" lvl="1" indent="0">
              <a:buNone/>
            </a:pPr>
            <a:r>
              <a:rPr lang="en-GB" sz="14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 noisy or faulty channels identified in the system so far</a:t>
            </a:r>
          </a:p>
          <a:p>
            <a:pPr marL="231775" lvl="1" indent="0">
              <a:buNone/>
            </a:pPr>
            <a:endParaRPr lang="en-GB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BFD12B8-2B9F-384E-B6DE-4DC36806E9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34" y="979702"/>
            <a:ext cx="3586176" cy="47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54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9E1D0A-EA0F-6448-8230-36480EC3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5116"/>
          </a:xfrm>
        </p:spPr>
        <p:txBody>
          <a:bodyPr/>
          <a:lstStyle/>
          <a:p>
            <a:r>
              <a:rPr lang="it-IT"/>
              <a:t>PADME TimePIX3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2209876-0DFF-884E-94C0-E5C3C53A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80339" y="6186121"/>
            <a:ext cx="1310464" cy="677383"/>
          </a:xfrm>
        </p:spPr>
        <p:txBody>
          <a:bodyPr/>
          <a:lstStyle/>
          <a:p>
            <a:fld id="{6EA145E7-5FFF-194A-A2B2-88FFA467A51C}" type="slidenum">
              <a:rPr lang="it-IT" smtClean="0"/>
              <a:t>59</a:t>
            </a:fld>
            <a:endParaRPr lang="it-IT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44F31B8-3A75-3E46-ABD8-FA592F08A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5117"/>
            <a:ext cx="9144000" cy="2734624"/>
          </a:xfrm>
        </p:spPr>
        <p:txBody>
          <a:bodyPr>
            <a:normAutofit/>
          </a:bodyPr>
          <a:lstStyle/>
          <a:p>
            <a:pPr marL="215900" indent="-215900"/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Imaging of the beam at the end of the setup to capture beam images</a:t>
            </a:r>
          </a:p>
          <a:p>
            <a:pPr marL="446088" lvl="1" indent="-217488"/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Provides measurements of beam divergence, beam time structure and beam intensity bunch by bunch</a:t>
            </a:r>
          </a:p>
          <a:p>
            <a:pPr marL="215900" indent="-215900"/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2x6 array of 14x14 mm</a:t>
            </a:r>
            <a:r>
              <a:rPr lang="en-GB" sz="2000" baseline="30000">
                <a:latin typeface="Arial Narrow" panose="020B0604020202020204" pitchFamily="34" charset="0"/>
                <a:cs typeface="Arial Narrow" panose="020B0604020202020204" pitchFamily="34" charset="0"/>
              </a:rPr>
              <a:t>2 </a:t>
            </a: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Si</a:t>
            </a:r>
            <a:r>
              <a:rPr lang="en-GB" sz="2000" baseline="300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sensors readout by CERN TimePix3 chip.</a:t>
            </a:r>
          </a:p>
          <a:p>
            <a:pPr marL="444500" lvl="1" indent="-228600"/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256x256 55</a:t>
            </a:r>
            <a:r>
              <a:rPr lang="en-GB" sz="1600">
                <a:latin typeface="Arial Narrow" panose="020B0604020202020204" pitchFamily="34" charset="0"/>
                <a:ea typeface="Symbol" charset="2"/>
                <a:cs typeface="Arial Narrow" panose="020B0604020202020204" pitchFamily="34" charset="0"/>
              </a:rPr>
              <a:t>m</a:t>
            </a: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m pixels with 1.6ns time resolution</a:t>
            </a:r>
          </a:p>
          <a:p>
            <a:pPr marL="444500" lvl="1" indent="-228600"/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256x256x12 ~ 800K pixels </a:t>
            </a:r>
          </a:p>
          <a:p>
            <a:pPr marL="444500" lvl="1" indent="-228600"/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Biggest array of Timepix3 detector ever build so far!</a:t>
            </a:r>
          </a:p>
          <a:p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Construction in collaboration with ADVACAM</a:t>
            </a:r>
          </a:p>
          <a:p>
            <a:pPr lvl="1"/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Readout by 12 credit card </a:t>
            </a:r>
            <a:r>
              <a:rPr lang="en-GB" sz="1600" err="1">
                <a:latin typeface="Arial Narrow" panose="020B0604020202020204" pitchFamily="34" charset="0"/>
                <a:cs typeface="Arial Narrow" panose="020B0604020202020204" pitchFamily="34" charset="0"/>
              </a:rPr>
              <a:t>PC+merger</a:t>
            </a:r>
            <a:r>
              <a:rPr lang="en-GB" sz="1600">
                <a:latin typeface="Arial Narrow" panose="020B0604020202020204" pitchFamily="34" charset="0"/>
                <a:cs typeface="Arial Narrow" panose="020B0604020202020204" pitchFamily="34" charset="0"/>
              </a:rPr>
              <a:t> PC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AC04EC7-EACE-294A-AFA0-46FF6DB2F0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6012" y="2716632"/>
            <a:ext cx="3006015" cy="311727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F0677A3A-751B-5540-B1E6-040D47F59B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000" y="2716632"/>
            <a:ext cx="3937000" cy="31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2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558098-F949-BE41-863A-62693794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LDM? Mass scales for DM and anomalies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4EF69D4-81E3-CC45-A0D3-7A18DFC9A3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8579" y="1058755"/>
            <a:ext cx="7357605" cy="5006529"/>
          </a:xfrm>
          <a:prstGeom prst="rect">
            <a:avLst/>
          </a:prstGeom>
        </p:spPr>
      </p:pic>
      <p:sp>
        <p:nvSpPr>
          <p:cNvPr id="5" name="Freccia giù 4">
            <a:extLst>
              <a:ext uri="{FF2B5EF4-FFF2-40B4-BE49-F238E27FC236}">
                <a16:creationId xmlns:a16="http://schemas.microsoft.com/office/drawing/2014/main" id="{32BD7B0A-B494-014C-BB81-E7B97945DEBC}"/>
              </a:ext>
            </a:extLst>
          </p:cNvPr>
          <p:cNvSpPr/>
          <p:nvPr/>
        </p:nvSpPr>
        <p:spPr>
          <a:xfrm flipV="1">
            <a:off x="6053458" y="5104263"/>
            <a:ext cx="735614" cy="1081858"/>
          </a:xfrm>
          <a:prstGeom prst="downArrow">
            <a:avLst>
              <a:gd name="adj1" fmla="val 68462"/>
              <a:gd name="adj2" fmla="val 50000"/>
            </a:avLst>
          </a:prstGeom>
          <a:solidFill>
            <a:srgbClr val="ED7C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4172F1-4155-4C43-A0C3-6AA3B4A7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6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68CCAF4-6839-8045-A0DB-045A0AC5BC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46" b="95794" l="9155" r="89437">
                        <a14:foregroundMark x1="38028" y1="87850" x2="61268" y2="87850"/>
                        <a14:foregroundMark x1="63380" y1="88318" x2="38028" y2="95327"/>
                        <a14:foregroundMark x1="38028" y1="95327" x2="33099" y2="92523"/>
                        <a14:foregroundMark x1="61972" y1="89720" x2="68310" y2="91589"/>
                        <a14:foregroundMark x1="66901" y1="90187" x2="69014" y2="89252"/>
                        <a14:foregroundMark x1="67606" y1="90654" x2="76761" y2="89252"/>
                        <a14:foregroundMark x1="61972" y1="92523" x2="59859" y2="93458"/>
                        <a14:foregroundMark x1="50000" y1="95794" x2="57042" y2="94860"/>
                        <a14:foregroundMark x1="34507" y1="91589" x2="34507" y2="8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179" y="3562019"/>
            <a:ext cx="1119770" cy="168754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B12F58-9E10-554A-ADEE-9015EAECFC85}"/>
              </a:ext>
            </a:extLst>
          </p:cNvPr>
          <p:cNvSpPr txBox="1"/>
          <p:nvPr/>
        </p:nvSpPr>
        <p:spPr>
          <a:xfrm>
            <a:off x="8308573" y="4194572"/>
            <a:ext cx="358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Strong interest in the MeV – GeV region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D1BEC69-0AE6-6042-AF3F-615420D3908B}"/>
              </a:ext>
            </a:extLst>
          </p:cNvPr>
          <p:cNvSpPr/>
          <p:nvPr/>
        </p:nvSpPr>
        <p:spPr>
          <a:xfrm>
            <a:off x="118449" y="4240738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latin typeface="Arial Narrow" panose="020B0604020202020204" pitchFamily="34" charset="0"/>
                <a:cs typeface="Arial Narrow" panose="020B0604020202020204" pitchFamily="34" charset="0"/>
              </a:rPr>
              <a:t> arXiv:1707.04591</a:t>
            </a:r>
          </a:p>
        </p:txBody>
      </p:sp>
    </p:spTree>
    <p:extLst>
      <p:ext uri="{BB962C8B-B14F-4D97-AF65-F5344CB8AC3E}">
        <p14:creationId xmlns:p14="http://schemas.microsoft.com/office/powerpoint/2010/main" val="9017779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CD7E4-6C39-B449-A9F7-CF6BB1159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PADME small angle </a:t>
            </a:r>
            <a:r>
              <a:rPr lang="it-IT" err="1"/>
              <a:t>calorimeter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30138C-5E46-B04F-8EC7-AFDDCB14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60</a:t>
            </a:fld>
            <a:endParaRPr lang="it-I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F9AAF1-58A0-AD44-BA75-FC2B4912A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431" y="1470104"/>
            <a:ext cx="5367219" cy="239465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Detector made of 25 PbF</a:t>
            </a:r>
            <a:r>
              <a:rPr lang="en-GB" sz="2000" baseline="-2500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 crystals</a:t>
            </a:r>
          </a:p>
          <a:p>
            <a:pPr lvl="1">
              <a:buFont typeface="Wingdings" pitchFamily="2" charset="2"/>
              <a:buChar char="§"/>
            </a:pPr>
            <a:r>
              <a:rPr lang="en-GB" sz="1800">
                <a:latin typeface="Arial Narrow" panose="020B0604020202020204" pitchFamily="34" charset="0"/>
                <a:cs typeface="Arial Narrow" panose="020B0604020202020204" pitchFamily="34" charset="0"/>
              </a:rPr>
              <a:t>30x30x140 mm</a:t>
            </a:r>
            <a:r>
              <a:rPr lang="en-GB" sz="1800" baseline="30000"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</a:p>
          <a:p>
            <a:pPr lvl="1">
              <a:buFont typeface="Wingdings" pitchFamily="2" charset="2"/>
              <a:buChar char="§"/>
            </a:pPr>
            <a:r>
              <a:rPr lang="en-GB" sz="1800">
                <a:latin typeface="Arial Narrow" panose="020B0604020202020204" pitchFamily="34" charset="0"/>
                <a:cs typeface="Arial Narrow" panose="020B0604020202020204" pitchFamily="34" charset="0"/>
              </a:rPr>
              <a:t>Very dense Cherenkov radiators </a:t>
            </a:r>
          </a:p>
          <a:p>
            <a:pPr>
              <a:buFont typeface="Wingdings" pitchFamily="2" charset="2"/>
              <a:buChar char="§"/>
            </a:pP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Crystal wrapped with black </a:t>
            </a:r>
            <a:r>
              <a:rPr lang="en-GB" sz="2000" err="1">
                <a:latin typeface="Arial Narrow" panose="020B0604020202020204" pitchFamily="34" charset="0"/>
                <a:cs typeface="Arial Narrow" panose="020B0604020202020204" pitchFamily="34" charset="0"/>
              </a:rPr>
              <a:t>tedlar</a:t>
            </a: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 to avoid reflections and obtain shorter signals</a:t>
            </a:r>
          </a:p>
          <a:p>
            <a:pPr>
              <a:buFont typeface="Wingdings" pitchFamily="2" charset="2"/>
              <a:buChar char="§"/>
            </a:pPr>
            <a:r>
              <a:rPr lang="en-GB" sz="2000">
                <a:latin typeface="Arial Narrow" panose="020B0604020202020204" pitchFamily="34" charset="0"/>
                <a:cs typeface="Arial Narrow" panose="020B0604020202020204" pitchFamily="34" charset="0"/>
              </a:rPr>
              <a:t>Detector coupled to very fast Hamamatsu PMT   (~1ns rise and fall time)</a:t>
            </a:r>
          </a:p>
        </p:txBody>
      </p:sp>
      <p:pic>
        <p:nvPicPr>
          <p:cNvPr id="6" name="Picture 2" descr="https://lh3.googleusercontent.com/LuDx5SkYQ7AXv4mIA5aA-qsJF2POLeZkWB-qn6dmJxU0oMPbytdh9HOBF2DV-mQhd__Jrmy9UwHgyDe7JYSPKjMxRFz0C2NkmWHEMsExCcq2i9kHPP58V4DRJnPavw2sjj4XnzwE1PizNolp-L8pVlUv-d-bHorm9jsRyzB3S55xOrUqW6JOATTIU08GMGrDl-5Jc_iO1raDiRbqOONXG0U2cg8lLFU0QJKYAVpm6vcUM_0wGM_BoUUjgrhi0Wq_v8u3geXpkotgpf_GZVSdKSsIED1ks7m7-AFnlK7Tvios_wt3FOHcBjV5MWpCZdnEJE1syJmSc3LjgXYXhkavNEEa13M82EYlBfIZ_jygGy9uVnnBszjSiUnHW1siRcWpBRDtRaNlgOaV4zUS5wQvYix4VBP5bsAtwUFKezvJ9UYA2GH6AY5wLxGC1fHqlmvxqD5AjUI-T0r_UyIqexk-r-6_YBjEDTg1wZ09JeAkCmusB8c-e-JopKgem-RRvdxnizx5kNpSxHc9w6aVYVIwQmqB23WG33JmtNhkLwIT8SlbWThl_WCp13LLylY6FaND3y8IbkInReVsEAWJGJXXlaQ9J8nsEzqge1koIwFU2SDyL_tVpnE4FCxargB8Q4IFHGBgjYvVGDQsod2OSc-5bfN8u8wZazh1IQ=w1600-h1200-no">
            <a:extLst>
              <a:ext uri="{FF2B5EF4-FFF2-40B4-BE49-F238E27FC236}">
                <a16:creationId xmlns:a16="http://schemas.microsoft.com/office/drawing/2014/main" id="{A094EE42-0469-2A4E-9CAD-53627EFDF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64" y="922976"/>
            <a:ext cx="3215967" cy="288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5CF1A-6D06-6D4B-878C-C12C157FFE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394" y="4173752"/>
            <a:ext cx="3426641" cy="1929703"/>
          </a:xfrm>
          <a:prstGeom prst="rect">
            <a:avLst/>
          </a:prstGeom>
          <a:ln>
            <a:noFill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9EBE636-6F1E-B345-A625-09FA5B21A5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6819" y="922976"/>
            <a:ext cx="3034623" cy="26192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4E08B4E-7CB7-434C-A597-8188FC8629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136" y="4000499"/>
            <a:ext cx="2977011" cy="21029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83B578-4172-1342-8135-7F97F95F13F9}"/>
              </a:ext>
            </a:extLst>
          </p:cNvPr>
          <p:cNvSpPr txBox="1"/>
          <p:nvPr/>
        </p:nvSpPr>
        <p:spPr>
          <a:xfrm>
            <a:off x="8629650" y="3807231"/>
            <a:ext cx="2534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chemeClr val="accent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Photon</a:t>
            </a:r>
            <a:r>
              <a:rPr lang="it-IT">
                <a:solidFill>
                  <a:schemeClr val="accent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err="1">
                <a:solidFill>
                  <a:schemeClr val="accent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energy</a:t>
            </a:r>
            <a:r>
              <a:rPr lang="it-IT">
                <a:solidFill>
                  <a:schemeClr val="accent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in SAC (MC)</a:t>
            </a:r>
          </a:p>
        </p:txBody>
      </p:sp>
    </p:spTree>
    <p:extLst>
      <p:ext uri="{BB962C8B-B14F-4D97-AF65-F5344CB8AC3E}">
        <p14:creationId xmlns:p14="http://schemas.microsoft.com/office/powerpoint/2010/main" val="1501669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7BE8A-05BD-2147-B0CE-D2A686B14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PADME </a:t>
            </a:r>
            <a:r>
              <a:rPr lang="it-IT" err="1"/>
              <a:t>vacuum</a:t>
            </a:r>
            <a:r>
              <a:rPr lang="it-IT"/>
              <a:t> </a:t>
            </a:r>
            <a:r>
              <a:rPr lang="it-IT" err="1"/>
              <a:t>system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51594F-BD81-7F4F-8DF0-93363B90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61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5E361-75F4-D248-BB66-068D7957BC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985" y="1551068"/>
            <a:ext cx="3525408" cy="2644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7E355F-15CA-C54B-A74B-2B3FF25C2D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981" y="4693621"/>
            <a:ext cx="1119375" cy="14925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D7CFA51-BBB8-594E-ABDE-97443296BE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27373" y="1914029"/>
            <a:ext cx="5119424" cy="442627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8EC41B0-11FD-C941-812F-D987103E29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86630" y="1551412"/>
            <a:ext cx="3854034" cy="26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924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4A7844-9D08-7441-9AF0-000F4689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Beryllium-8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1E923C-1B78-0D45-8835-F3CD43CA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62</a:t>
            </a:fld>
            <a:endParaRPr lang="it-IT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DCE0F28-8026-DA48-BE0B-03A197FEE5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759" y="1320434"/>
            <a:ext cx="6711912" cy="4429816"/>
          </a:xfrm>
          <a:prstGeom prst="rect">
            <a:avLst/>
          </a:prstGeom>
        </p:spPr>
      </p:pic>
      <p:pic>
        <p:nvPicPr>
          <p:cNvPr id="6" name="Kép 2">
            <a:extLst>
              <a:ext uri="{FF2B5EF4-FFF2-40B4-BE49-F238E27FC236}">
                <a16:creationId xmlns:a16="http://schemas.microsoft.com/office/drawing/2014/main" id="{B7422B15-DDBB-A54A-BA07-8FFF7693E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531" y="1446959"/>
            <a:ext cx="3461239" cy="419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7248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6655FE-E68D-7945-9457-FC393FC3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PADME@Cornell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CD251E-DCA6-634F-BBC3-7FC7F8DE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63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16CC5D-9E4B-4544-9AF9-23EAC2EB07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30" y="1473118"/>
            <a:ext cx="6401612" cy="372126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BB5B688-5118-1847-961D-F311C2C5F739}"/>
              </a:ext>
            </a:extLst>
          </p:cNvPr>
          <p:cNvSpPr/>
          <p:nvPr/>
        </p:nvSpPr>
        <p:spPr>
          <a:xfrm>
            <a:off x="10794078" y="251051"/>
            <a:ext cx="419000" cy="277410"/>
          </a:xfrm>
          <a:prstGeom prst="rect">
            <a:avLst/>
          </a:prstGeom>
          <a:solidFill>
            <a:srgbClr val="404040">
              <a:alpha val="50196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F0B1244-38A6-8947-86EE-BD07284C7A39}"/>
              </a:ext>
            </a:extLst>
          </p:cNvPr>
          <p:cNvCxnSpPr>
            <a:cxnSpLocks/>
          </p:cNvCxnSpPr>
          <p:nvPr/>
        </p:nvCxnSpPr>
        <p:spPr>
          <a:xfrm flipH="1">
            <a:off x="5198346" y="1234132"/>
            <a:ext cx="255580" cy="2278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CB3AFD3E-6C8B-534E-ADCB-22F290FA44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3980" y="37273"/>
            <a:ext cx="2962030" cy="3296477"/>
          </a:xfrm>
          <a:prstGeom prst="rect">
            <a:avLst/>
          </a:prstGeom>
          <a:ln>
            <a:noFill/>
          </a:ln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492F92C-FA08-644A-962F-FC4FDF29998C}"/>
              </a:ext>
            </a:extLst>
          </p:cNvPr>
          <p:cNvCxnSpPr>
            <a:cxnSpLocks/>
          </p:cNvCxnSpPr>
          <p:nvPr/>
        </p:nvCxnSpPr>
        <p:spPr>
          <a:xfrm flipV="1">
            <a:off x="6622442" y="528461"/>
            <a:ext cx="3998666" cy="199200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1214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15546-8BEA-BF4A-88F4-AC1A5390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PADME@Cornell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2DEC38-3643-FA43-967B-242EC54C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64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540FC-E84E-FC47-BE17-BA25F4083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8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39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6101"/>
            <a:ext cx="8963937" cy="3498974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1179EA3C-A054-9F45-8E5D-AF6111218A2A}"/>
              </a:ext>
            </a:extLst>
          </p:cNvPr>
          <p:cNvCxnSpPr/>
          <p:nvPr/>
        </p:nvCxnSpPr>
        <p:spPr>
          <a:xfrm flipH="1">
            <a:off x="5868568" y="2524297"/>
            <a:ext cx="1348824" cy="41808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BE9ADF80-A796-AC4F-8FA7-48FE69487C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3980" y="37273"/>
            <a:ext cx="2962030" cy="3296477"/>
          </a:xfrm>
          <a:prstGeom prst="rect">
            <a:avLst/>
          </a:prstGeom>
          <a:ln>
            <a:noFill/>
          </a:ln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E072492-79F8-0245-B7D6-6887C464CCC9}"/>
              </a:ext>
            </a:extLst>
          </p:cNvPr>
          <p:cNvCxnSpPr>
            <a:cxnSpLocks/>
          </p:cNvCxnSpPr>
          <p:nvPr/>
        </p:nvCxnSpPr>
        <p:spPr>
          <a:xfrm>
            <a:off x="8963937" y="2524297"/>
            <a:ext cx="1903355" cy="28924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970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214A403-BB37-204F-B7D7-4EEC90D5E7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125"/>
          <a:stretch/>
        </p:blipFill>
        <p:spPr>
          <a:xfrm>
            <a:off x="395285" y="1222829"/>
            <a:ext cx="7905685" cy="51439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7F19767-9EE9-A648-B4EA-40525EAF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Beam</a:t>
            </a:r>
            <a:r>
              <a:rPr lang="it-IT"/>
              <a:t>-Test </a:t>
            </a:r>
            <a:r>
              <a:rPr lang="it-IT" err="1"/>
              <a:t>Facility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EC28B4-4FDD-504B-8246-6F2709DB4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65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10">
                <a:extLst>
                  <a:ext uri="{FF2B5EF4-FFF2-40B4-BE49-F238E27FC236}">
                    <a16:creationId xmlns:a16="http://schemas.microsoft.com/office/drawing/2014/main" id="{BF6409D3-61EF-154D-8789-3D89BC62F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0260535"/>
                  </p:ext>
                </p:extLst>
              </p:nvPr>
            </p:nvGraphicFramePr>
            <p:xfrm>
              <a:off x="8741224" y="718166"/>
              <a:ext cx="3362060" cy="355330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5332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7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71538">
                      <a:extLst>
                        <a:ext uri="{9D8B030D-6E8A-4147-A177-3AD203B41FA5}">
                          <a16:colId xmlns:a16="http://schemas.microsoft.com/office/drawing/2014/main" val="3295933746"/>
                        </a:ext>
                      </a:extLst>
                    </a:gridCol>
                  </a:tblGrid>
                  <a:tr h="42485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endParaRPr lang="en-US" sz="160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b="1">
                              <a:solidFill>
                                <a:schemeClr val="bg1"/>
                              </a:solidFill>
                            </a:rPr>
                            <a:t>electrons</a:t>
                          </a:r>
                          <a:endParaRPr lang="en-US" sz="1200" b="1" baseline="30000">
                            <a:solidFill>
                              <a:schemeClr val="bg1"/>
                            </a:solidFill>
                            <a:latin typeface="Symbol" charset="2"/>
                            <a:cs typeface="Symbol" charset="2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>
                              <a:solidFill>
                                <a:schemeClr val="bg1"/>
                              </a:solidFill>
                            </a:rPr>
                            <a:t>positrons</a:t>
                          </a:r>
                          <a:endParaRPr lang="en-US" sz="1200" b="1" baseline="30000">
                            <a:solidFill>
                              <a:schemeClr val="bg1"/>
                            </a:solidFill>
                            <a:latin typeface="Symbol" charset="2"/>
                            <a:cs typeface="Symbol" charset="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141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/>
                            <a:t>Maximum beam</a:t>
                          </a:r>
                          <a:r>
                            <a:rPr lang="en-US" sz="1200" baseline="0"/>
                            <a:t> energy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/>
                            <a:t>50-750 MeV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50-650</a:t>
                          </a:r>
                          <a:r>
                            <a:rPr lang="en-US" sz="1200" baseline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 </a:t>
                          </a:r>
                          <a:r>
                            <a:rPr lang="en-US" sz="120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 MeV</a:t>
                          </a:r>
                          <a:endParaRPr lang="en-US" sz="120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 baseline="0"/>
                            <a:t>Energy spread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2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200" i="1" baseline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i="1" baseline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200" i="1" baseline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200" baseline="0"/>
                            <a:t>]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/>
                            <a:t>0.5%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/>
                            <a:t>Typical</a:t>
                          </a:r>
                          <a:r>
                            <a:rPr lang="en-US" sz="1200" baseline="0"/>
                            <a:t> </a:t>
                          </a:r>
                          <a:r>
                            <a:rPr lang="en-US" sz="1200"/>
                            <a:t>Charge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/>
                            <a:t>2 </a:t>
                          </a:r>
                          <a:r>
                            <a:rPr lang="en-US" sz="1200" err="1"/>
                            <a:t>nC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0.85 </a:t>
                          </a:r>
                          <a:r>
                            <a:rPr lang="en-US" sz="1200" err="1"/>
                            <a:t>nC</a:t>
                          </a:r>
                          <a:endParaRPr lang="en-US" sz="120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/>
                            <a:t>Bunch</a:t>
                          </a:r>
                          <a:r>
                            <a:rPr lang="en-US" sz="1200" baseline="0"/>
                            <a:t> length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/>
                            <a:t>1.5</a:t>
                          </a:r>
                          <a:r>
                            <a:rPr lang="en-US" sz="1200" baseline="0"/>
                            <a:t> – 200 ns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 err="1"/>
                            <a:t>Linac</a:t>
                          </a:r>
                          <a:r>
                            <a:rPr lang="en-US" sz="1200"/>
                            <a:t> Repetition rate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/>
                            <a:t>1-50</a:t>
                          </a:r>
                          <a:r>
                            <a:rPr lang="en-US" sz="1200" baseline="0"/>
                            <a:t> Hz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1-50 Hz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2141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/>
                            <a:t>Typical </a:t>
                          </a:r>
                          <a:r>
                            <a:rPr lang="en-US" sz="1200" err="1"/>
                            <a:t>emittance</a:t>
                          </a:r>
                          <a:r>
                            <a:rPr lang="en-US" sz="1200"/>
                            <a:t> [mm</a:t>
                          </a:r>
                          <a:r>
                            <a:rPr lang="en-US" sz="1200" baseline="0"/>
                            <a:t> </a:t>
                          </a:r>
                          <a:r>
                            <a:rPr lang="en-US" sz="1200" baseline="0" err="1"/>
                            <a:t>mrad</a:t>
                          </a:r>
                          <a:r>
                            <a:rPr lang="en-US" sz="1200" baseline="0"/>
                            <a:t>]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~1.5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/>
                            <a:t>Beam</a:t>
                          </a:r>
                          <a:r>
                            <a:rPr lang="en-US" sz="1200" baseline="0"/>
                            <a:t> spot s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/>
                            <a:t>&lt;1 mm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/>
                            <a:t>Beam</a:t>
                          </a:r>
                          <a:r>
                            <a:rPr lang="en-US" sz="1200" baseline="0"/>
                            <a:t> divergence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/>
                            <a:t>1-1.5 </a:t>
                          </a:r>
                          <a:r>
                            <a:rPr lang="en-US" sz="1200" err="1"/>
                            <a:t>mrad</a:t>
                          </a:r>
                          <a:endParaRPr lang="en-US" sz="120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10">
                <a:extLst>
                  <a:ext uri="{FF2B5EF4-FFF2-40B4-BE49-F238E27FC236}">
                    <a16:creationId xmlns:a16="http://schemas.microsoft.com/office/drawing/2014/main" id="{BF6409D3-61EF-154D-8789-3D89BC62F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0260535"/>
                  </p:ext>
                </p:extLst>
              </p:nvPr>
            </p:nvGraphicFramePr>
            <p:xfrm>
              <a:off x="8741224" y="718166"/>
              <a:ext cx="3362060" cy="355330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5332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7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71538">
                      <a:extLst>
                        <a:ext uri="{9D8B030D-6E8A-4147-A177-3AD203B41FA5}">
                          <a16:colId xmlns:a16="http://schemas.microsoft.com/office/drawing/2014/main" val="3295933746"/>
                        </a:ext>
                      </a:extLst>
                    </a:gridCol>
                  </a:tblGrid>
                  <a:tr h="42485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</a:rPr>
                            <a:t>electrons</a:t>
                          </a:r>
                          <a:endParaRPr lang="en-US" sz="1200" b="1" baseline="30000" dirty="0">
                            <a:solidFill>
                              <a:schemeClr val="bg1"/>
                            </a:solidFill>
                            <a:latin typeface="Symbol" charset="2"/>
                            <a:cs typeface="Symbol" charset="2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>
                              <a:solidFill>
                                <a:schemeClr val="bg1"/>
                              </a:solidFill>
                            </a:rPr>
                            <a:t>positrons</a:t>
                          </a:r>
                          <a:endParaRPr lang="en-US" sz="1200" b="1" baseline="30000" dirty="0">
                            <a:solidFill>
                              <a:schemeClr val="bg1"/>
                            </a:solidFill>
                            <a:latin typeface="Symbol" charset="2"/>
                            <a:cs typeface="Symbol" charset="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141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Maximum beam</a:t>
                          </a:r>
                          <a:r>
                            <a:rPr lang="en-US" sz="1200" baseline="0" dirty="0"/>
                            <a:t> energy</a:t>
                          </a:r>
                          <a:endParaRPr lang="en-US" sz="12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dirty="0"/>
                            <a:t>50-750 MeV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50-650</a:t>
                          </a:r>
                          <a:r>
                            <a:rPr lang="en-US" sz="1200" baseline="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 </a:t>
                          </a:r>
                          <a:r>
                            <a:rPr lang="en-US" sz="120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 MeV</a:t>
                          </a:r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7605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6" t="-281481" r="-120661" b="-66296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dirty="0"/>
                            <a:t>0.5%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1%</a:t>
                          </a:r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Typical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dirty="0"/>
                            <a:t>Charge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dirty="0"/>
                            <a:t>2 </a:t>
                          </a:r>
                          <a:r>
                            <a:rPr lang="en-US" sz="1200" dirty="0" err="1"/>
                            <a:t>nC</a:t>
                          </a:r>
                          <a:endParaRPr lang="en-US" sz="12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0.85 </a:t>
                          </a:r>
                          <a:r>
                            <a:rPr lang="en-US" sz="1200" dirty="0" err="1"/>
                            <a:t>nC</a:t>
                          </a:r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Bunch</a:t>
                          </a:r>
                          <a:r>
                            <a:rPr lang="en-US" sz="1200" baseline="0" dirty="0"/>
                            <a:t> length</a:t>
                          </a:r>
                          <a:endParaRPr lang="en-US" sz="12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dirty="0"/>
                            <a:t>1.5</a:t>
                          </a:r>
                          <a:r>
                            <a:rPr lang="en-US" sz="1200" baseline="0" dirty="0"/>
                            <a:t> – 200 ns</a:t>
                          </a:r>
                          <a:endParaRPr lang="en-US" sz="12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 dirty="0" err="1"/>
                            <a:t>Linac</a:t>
                          </a:r>
                          <a:r>
                            <a:rPr lang="en-US" sz="1200" dirty="0"/>
                            <a:t> Repetition rate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dirty="0"/>
                            <a:t>1-50</a:t>
                          </a:r>
                          <a:r>
                            <a:rPr lang="en-US" sz="1200" baseline="0" dirty="0"/>
                            <a:t> Hz</a:t>
                          </a:r>
                          <a:endParaRPr lang="en-US" sz="12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/>
                            <a:t>1-50 Hz</a:t>
                          </a:r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2141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Typical </a:t>
                          </a:r>
                          <a:r>
                            <a:rPr lang="en-US" sz="1200" dirty="0" err="1"/>
                            <a:t>emittance</a:t>
                          </a:r>
                          <a:r>
                            <a:rPr lang="en-US" sz="1200" dirty="0"/>
                            <a:t> [mm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baseline="0" dirty="0" err="1"/>
                            <a:t>mrad</a:t>
                          </a:r>
                          <a:r>
                            <a:rPr lang="en-US" sz="1200" baseline="0" dirty="0"/>
                            <a:t>]</a:t>
                          </a:r>
                          <a:endParaRPr lang="en-US" sz="12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~1.5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Beam</a:t>
                          </a:r>
                          <a:r>
                            <a:rPr lang="en-US" sz="1200" baseline="0" dirty="0"/>
                            <a:t> spot s</a:t>
                          </a:r>
                          <a:endParaRPr lang="en-US" sz="12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dirty="0"/>
                            <a:t>&lt;1 mm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4760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sz="1200" dirty="0"/>
                            <a:t>Beam</a:t>
                          </a:r>
                          <a:r>
                            <a:rPr lang="en-US" sz="1200" baseline="0" dirty="0"/>
                            <a:t> divergence</a:t>
                          </a:r>
                          <a:endParaRPr lang="en-US" sz="12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dirty="0"/>
                            <a:t>1-1.5 </a:t>
                          </a:r>
                          <a:r>
                            <a:rPr lang="en-US" sz="1200" dirty="0" err="1"/>
                            <a:t>mrad</a:t>
                          </a:r>
                          <a:endParaRPr lang="en-US" sz="12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40F1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14">
            <a:extLst>
              <a:ext uri="{FF2B5EF4-FFF2-40B4-BE49-F238E27FC236}">
                <a16:creationId xmlns:a16="http://schemas.microsoft.com/office/drawing/2014/main" id="{9A3069AD-CDB0-B64E-842B-71F1415B7C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583" y="4497049"/>
            <a:ext cx="2980940" cy="2300991"/>
          </a:xfrm>
          <a:prstGeom prst="rect">
            <a:avLst/>
          </a:prstGeom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F79E4D6-1ED5-9048-9D9E-EA53EBBAC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0588"/>
            <a:ext cx="2470624" cy="1265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88A43B2-9E1E-0045-8083-32B47763CF89}"/>
                  </a:ext>
                </a:extLst>
              </p:cNvPr>
              <p:cNvSpPr txBox="1"/>
              <p:nvPr/>
            </p:nvSpPr>
            <p:spPr>
              <a:xfrm>
                <a:off x="232694" y="5537388"/>
                <a:ext cx="5266429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 possible positron production targets can be used: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Positron converter, electrons at 220 MeV on 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GB" sz="16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GB" sz="1600" b="0" i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, </m:t>
                    </m:r>
                  </m:oMath>
                </a14:m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W-Re target: </a:t>
                </a:r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limited energy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500 MeV</a:t>
                </a: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maximum intensity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BTF target, highest possible electrons on 1.7</a:t>
                </a:r>
                <a:r>
                  <a:rPr lang="en-GB" sz="1600"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GB" sz="16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GB" sz="160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,</m:t>
                    </m:r>
                  </m:oMath>
                </a14:m>
                <a:r>
                  <a:rPr lang="en-GB" sz="16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Cu target, </a:t>
                </a:r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higher maximum energy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650 MeV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88A43B2-9E1E-0045-8083-32B47763C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4" y="5537388"/>
                <a:ext cx="5266429" cy="1323439"/>
              </a:xfrm>
              <a:prstGeom prst="rect">
                <a:avLst/>
              </a:prstGeom>
              <a:blipFill>
                <a:blip r:embed="rId6"/>
                <a:stretch>
                  <a:fillRect l="-481" t="-952" b="-4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05C0CEE6-851B-C743-857C-29E2A1B2D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3613" y="1838974"/>
            <a:ext cx="896022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6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31">
            <a:extLst>
              <a:ext uri="{FF2B5EF4-FFF2-40B4-BE49-F238E27FC236}">
                <a16:creationId xmlns:a16="http://schemas.microsoft.com/office/drawing/2014/main" id="{F8D101BF-D793-3944-8D42-74A078D04AE4}"/>
              </a:ext>
            </a:extLst>
          </p:cNvPr>
          <p:cNvSpPr/>
          <p:nvPr/>
        </p:nvSpPr>
        <p:spPr>
          <a:xfrm>
            <a:off x="0" y="1205117"/>
            <a:ext cx="12192000" cy="2073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818081-992D-2A46-BBBB-54AA3C6A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… all things, visible and invisible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A87495-3A52-0E46-B4B0-10057E59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C8F220-1689-5340-833F-7AB6E371F1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1" y="3276615"/>
            <a:ext cx="11083636" cy="13673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DECA8F-F588-0E41-9F78-B0208A3E0027}"/>
              </a:ext>
            </a:extLst>
          </p:cNvPr>
          <p:cNvSpPr txBox="1"/>
          <p:nvPr/>
        </p:nvSpPr>
        <p:spPr>
          <a:xfrm>
            <a:off x="1177705" y="4647011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Kinetic mixing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56D1D3-8A93-4040-9004-B1BE69D9472D}"/>
              </a:ext>
            </a:extLst>
          </p:cNvPr>
          <p:cNvSpPr txBox="1"/>
          <p:nvPr/>
        </p:nvSpPr>
        <p:spPr>
          <a:xfrm>
            <a:off x="6210275" y="4647011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Invisible </a:t>
            </a:r>
            <a:r>
              <a:rPr lang="en-GB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coupling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097857-EB13-8949-B134-BC4E89374FD5}"/>
              </a:ext>
            </a:extLst>
          </p:cNvPr>
          <p:cNvSpPr txBox="1"/>
          <p:nvPr/>
        </p:nvSpPr>
        <p:spPr>
          <a:xfrm>
            <a:off x="9079481" y="4647011"/>
            <a:ext cx="149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Visible coupling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F8E50DD-FFA9-8B4F-B52C-3E267DAC3563}"/>
              </a:ext>
            </a:extLst>
          </p:cNvPr>
          <p:cNvGrpSpPr/>
          <p:nvPr/>
        </p:nvGrpSpPr>
        <p:grpSpPr>
          <a:xfrm>
            <a:off x="8631911" y="446854"/>
            <a:ext cx="2931332" cy="3863584"/>
            <a:chOff x="8631911" y="446854"/>
            <a:chExt cx="2931332" cy="3863584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EA178BC4-1164-B642-AC1B-8F073B0F6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3696">
              <a:off x="8947754" y="1019985"/>
              <a:ext cx="2615489" cy="3290453"/>
            </a:xfrm>
            <a:prstGeom prst="rect">
              <a:avLst/>
            </a:prstGeom>
            <a:scene3d>
              <a:camera prst="isometricOffAxis2Top">
                <a:rot lat="18000000" lon="3951743" rev="18068243"/>
              </a:camera>
              <a:lightRig rig="threePt" dir="t"/>
            </a:scene3d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54B3880D-8137-FB4F-9416-8994E1A9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91" b="92891" l="7692" r="89744">
                          <a14:foregroundMark x1="63691" y1="17205" x2="67138" y2="18330"/>
                          <a14:foregroundMark x1="48718" y1="12322" x2="61890" y2="16619"/>
                          <a14:foregroundMark x1="69293" y1="33258" x2="68590" y2="41232"/>
                          <a14:foregroundMark x1="68590" y1="41232" x2="82692" y2="76777"/>
                          <a14:foregroundMark x1="58089" y1="75003" x2="56410" y2="74882"/>
                          <a14:foregroundMark x1="64239" y1="75446" x2="60129" y2="75150"/>
                          <a14:foregroundMark x1="70997" y1="75934" x2="69200" y2="75804"/>
                          <a14:foregroundMark x1="82692" y1="76777" x2="71351" y2="75959"/>
                          <a14:foregroundMark x1="35632" y1="85725" x2="34615" y2="86256"/>
                          <a14:foregroundMark x1="37104" y1="84957" x2="36982" y2="85021"/>
                          <a14:foregroundMark x1="56410" y1="74882" x2="55108" y2="75562"/>
                          <a14:foregroundMark x1="33162" y1="72639" x2="32692" y2="68246"/>
                          <a14:foregroundMark x1="33784" y1="78470" x2="33522" y2="76019"/>
                          <a14:foregroundMark x1="34388" y1="84131" x2="34355" y2="83821"/>
                          <a14:foregroundMark x1="34615" y1="86256" x2="34518" y2="85343"/>
                          <a14:foregroundMark x1="32692" y1="68246" x2="47436" y2="40284"/>
                          <a14:foregroundMark x1="51282" y1="8057" x2="62179" y2="8531"/>
                          <a14:foregroundMark x1="57051" y1="4739" x2="53310" y2="5016"/>
                          <a14:foregroundMark x1="50178" y1="10295" x2="51282" y2="9479"/>
                          <a14:foregroundMark x1="48718" y1="11374" x2="49097" y2="11094"/>
                          <a14:foregroundMark x1="25641" y1="90047" x2="29487" y2="90995"/>
                          <a14:foregroundMark x1="76923" y1="92891" x2="88462" y2="87204"/>
                          <a14:foregroundMark x1="46795" y1="71564" x2="57692" y2="30806"/>
                          <a14:foregroundMark x1="57692" y1="30806" x2="41667" y2="65403"/>
                          <a14:foregroundMark x1="60256" y1="18009" x2="66667" y2="29858"/>
                          <a14:backgroundMark x1="39103" y1="86256" x2="52564" y2="79621"/>
                          <a14:backgroundMark x1="42308" y1="81991" x2="39103" y2="85782"/>
                          <a14:backgroundMark x1="37821" y1="85308" x2="37179" y2="86256"/>
                          <a14:backgroundMark x1="32051" y1="73934" x2="32051" y2="75355"/>
                          <a14:backgroundMark x1="30769" y1="73460" x2="32692" y2="76303"/>
                          <a14:backgroundMark x1="69231" y1="76777" x2="65385" y2="76777"/>
                          <a14:backgroundMark x1="70513" y1="76777" x2="71154" y2="76303"/>
                          <a14:backgroundMark x1="69231" y1="75829" x2="67949" y2="76303"/>
                          <a14:backgroundMark x1="63462" y1="77725" x2="64103" y2="76777"/>
                          <a14:backgroundMark x1="61538" y1="76303" x2="60256" y2="76777"/>
                          <a14:backgroundMark x1="69108" y1="29171" x2="71154" y2="32701"/>
                          <a14:backgroundMark x1="69872" y1="33649" x2="69872" y2="33175"/>
                          <a14:backgroundMark x1="61538" y1="17536" x2="61649" y2="17618"/>
                          <a14:backgroundMark x1="60897" y1="17536" x2="61453" y2="17673"/>
                          <a14:backgroundMark x1="48077" y1="5213" x2="54487" y2="3318"/>
                          <a14:backgroundMark x1="46795" y1="10427" x2="48077" y2="104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31911" y="446854"/>
              <a:ext cx="1981200" cy="2679700"/>
            </a:xfrm>
            <a:prstGeom prst="rect">
              <a:avLst/>
            </a:prstGeom>
          </p:spPr>
        </p:pic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9B0B0B92-62DC-234B-8260-7686D0F6BB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3696">
            <a:off x="5941205" y="1019985"/>
            <a:ext cx="2615489" cy="3290453"/>
          </a:xfrm>
          <a:prstGeom prst="rect">
            <a:avLst/>
          </a:prstGeom>
          <a:scene3d>
            <a:camera prst="isometricOffAxis2Top">
              <a:rot lat="18000000" lon="3951743" rev="18068243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0458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ccia destra 2">
            <a:extLst>
              <a:ext uri="{FF2B5EF4-FFF2-40B4-BE49-F238E27FC236}">
                <a16:creationId xmlns:a16="http://schemas.microsoft.com/office/drawing/2014/main" id="{08AD8A3D-33FE-0844-9A2C-C0669759B649}"/>
              </a:ext>
            </a:extLst>
          </p:cNvPr>
          <p:cNvSpPr/>
          <p:nvPr/>
        </p:nvSpPr>
        <p:spPr>
          <a:xfrm>
            <a:off x="0" y="1205117"/>
            <a:ext cx="8044543" cy="4979213"/>
          </a:xfrm>
          <a:prstGeom prst="rightArrow">
            <a:avLst>
              <a:gd name="adj1" fmla="val 85569"/>
              <a:gd name="adj2" fmla="val 256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C07EBA-D14A-7145-B1AB-FA5EB1E4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5116"/>
          </a:xfrm>
        </p:spPr>
        <p:txBody>
          <a:bodyPr/>
          <a:lstStyle/>
          <a:p>
            <a:pPr algn="ctr"/>
            <a:r>
              <a:rPr lang="en-GB" sz="3600"/>
              <a:t>Dark photon production and decays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21CE1D-F6E0-D14D-9E37-CD460443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en-GB" smtClean="0"/>
              <a:t>8</a:t>
            </a:fld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A8C3E1-DAE1-7342-BC6A-5E4386FF9037}"/>
              </a:ext>
            </a:extLst>
          </p:cNvPr>
          <p:cNvSpPr txBox="1"/>
          <p:nvPr/>
        </p:nvSpPr>
        <p:spPr>
          <a:xfrm>
            <a:off x="4215584" y="1125017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Proton accelerators</a:t>
            </a:r>
          </a:p>
        </p:txBody>
      </p:sp>
      <p:sp>
        <p:nvSpPr>
          <p:cNvPr id="153" name="CasellaDiTesto 152">
            <a:extLst>
              <a:ext uri="{FF2B5EF4-FFF2-40B4-BE49-F238E27FC236}">
                <a16:creationId xmlns:a16="http://schemas.microsoft.com/office/drawing/2014/main" id="{770839EE-DA0E-3343-A25F-32A5CF9A8BFB}"/>
              </a:ext>
            </a:extLst>
          </p:cNvPr>
          <p:cNvSpPr txBox="1"/>
          <p:nvPr/>
        </p:nvSpPr>
        <p:spPr>
          <a:xfrm>
            <a:off x="41468" y="1123226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 accelerators</a:t>
            </a:r>
          </a:p>
        </p:txBody>
      </p:sp>
      <p:sp>
        <p:nvSpPr>
          <p:cNvPr id="154" name="CasellaDiTesto 153">
            <a:extLst>
              <a:ext uri="{FF2B5EF4-FFF2-40B4-BE49-F238E27FC236}">
                <a16:creationId xmlns:a16="http://schemas.microsoft.com/office/drawing/2014/main" id="{ACA21358-3EA9-5F46-A589-106672AA31A9}"/>
              </a:ext>
            </a:extLst>
          </p:cNvPr>
          <p:cNvSpPr txBox="1"/>
          <p:nvPr/>
        </p:nvSpPr>
        <p:spPr>
          <a:xfrm>
            <a:off x="2913946" y="1698530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Meson decay</a:t>
            </a:r>
          </a:p>
        </p:txBody>
      </p:sp>
      <p:pic>
        <p:nvPicPr>
          <p:cNvPr id="98" name="Immagine 97">
            <a:extLst>
              <a:ext uri="{FF2B5EF4-FFF2-40B4-BE49-F238E27FC236}">
                <a16:creationId xmlns:a16="http://schemas.microsoft.com/office/drawing/2014/main" id="{E1E36AE4-F561-8847-A863-B55F52F9C4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388" y="1965370"/>
            <a:ext cx="1557589" cy="1016668"/>
          </a:xfrm>
          <a:prstGeom prst="rect">
            <a:avLst/>
          </a:prstGeom>
        </p:spPr>
      </p:pic>
      <p:pic>
        <p:nvPicPr>
          <p:cNvPr id="99" name="Immagine 98">
            <a:extLst>
              <a:ext uri="{FF2B5EF4-FFF2-40B4-BE49-F238E27FC236}">
                <a16:creationId xmlns:a16="http://schemas.microsoft.com/office/drawing/2014/main" id="{3A4CB3D2-A111-C64F-9786-B0DD975E33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61" y="2861924"/>
            <a:ext cx="1533354" cy="1526598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A246CA99-B375-6347-90F9-E4FABE28AA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429" y="3019930"/>
            <a:ext cx="1538037" cy="1368592"/>
          </a:xfrm>
          <a:prstGeom prst="rect">
            <a:avLst/>
          </a:prstGeom>
        </p:spPr>
      </p:pic>
      <p:pic>
        <p:nvPicPr>
          <p:cNvPr id="109" name="Immagine 108">
            <a:extLst>
              <a:ext uri="{FF2B5EF4-FFF2-40B4-BE49-F238E27FC236}">
                <a16:creationId xmlns:a16="http://schemas.microsoft.com/office/drawing/2014/main" id="{6981625B-507E-E542-B5A9-1CA9B1AF37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311" y="4731053"/>
            <a:ext cx="2196266" cy="1085679"/>
          </a:xfrm>
          <a:prstGeom prst="rect">
            <a:avLst/>
          </a:prstGeom>
        </p:spPr>
      </p:pic>
      <p:sp>
        <p:nvSpPr>
          <p:cNvPr id="157" name="CasellaDiTesto 156">
            <a:extLst>
              <a:ext uri="{FF2B5EF4-FFF2-40B4-BE49-F238E27FC236}">
                <a16:creationId xmlns:a16="http://schemas.microsoft.com/office/drawing/2014/main" id="{BA272477-9490-D04A-9B72-2C62585103EB}"/>
              </a:ext>
            </a:extLst>
          </p:cNvPr>
          <p:cNvSpPr txBox="1"/>
          <p:nvPr/>
        </p:nvSpPr>
        <p:spPr>
          <a:xfrm>
            <a:off x="5054564" y="4570250"/>
            <a:ext cx="701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Drell-Yan</a:t>
            </a:r>
          </a:p>
        </p:txBody>
      </p:sp>
      <p:sp>
        <p:nvSpPr>
          <p:cNvPr id="158" name="CasellaDiTesto 157">
            <a:extLst>
              <a:ext uri="{FF2B5EF4-FFF2-40B4-BE49-F238E27FC236}">
                <a16:creationId xmlns:a16="http://schemas.microsoft.com/office/drawing/2014/main" id="{805C0CCC-22BB-2942-A6AD-37F42CC95FF2}"/>
              </a:ext>
            </a:extLst>
          </p:cNvPr>
          <p:cNvSpPr txBox="1"/>
          <p:nvPr/>
        </p:nvSpPr>
        <p:spPr>
          <a:xfrm>
            <a:off x="212164" y="4570250"/>
            <a:ext cx="1846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Electron-positron annihilation </a:t>
            </a:r>
          </a:p>
        </p:txBody>
      </p:sp>
      <p:pic>
        <p:nvPicPr>
          <p:cNvPr id="120" name="Immagine 119">
            <a:extLst>
              <a:ext uri="{FF2B5EF4-FFF2-40B4-BE49-F238E27FC236}">
                <a16:creationId xmlns:a16="http://schemas.microsoft.com/office/drawing/2014/main" id="{B2EDB984-9F3E-5F49-9059-310A1B7215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36" y="4816864"/>
            <a:ext cx="1925509" cy="977566"/>
          </a:xfrm>
          <a:prstGeom prst="rect">
            <a:avLst/>
          </a:prstGeom>
        </p:spPr>
      </p:pic>
      <p:sp>
        <p:nvSpPr>
          <p:cNvPr id="159" name="CasellaDiTesto 158">
            <a:extLst>
              <a:ext uri="{FF2B5EF4-FFF2-40B4-BE49-F238E27FC236}">
                <a16:creationId xmlns:a16="http://schemas.microsoft.com/office/drawing/2014/main" id="{EB366EF8-C669-CE4B-B2DF-7D75CAA6A5C6}"/>
              </a:ext>
            </a:extLst>
          </p:cNvPr>
          <p:cNvSpPr txBox="1"/>
          <p:nvPr/>
        </p:nvSpPr>
        <p:spPr>
          <a:xfrm>
            <a:off x="276613" y="2629224"/>
            <a:ext cx="1568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 Bremsstrahlung</a:t>
            </a:r>
          </a:p>
        </p:txBody>
      </p:sp>
      <p:sp>
        <p:nvSpPr>
          <p:cNvPr id="160" name="CasellaDiTesto 159">
            <a:extLst>
              <a:ext uri="{FF2B5EF4-FFF2-40B4-BE49-F238E27FC236}">
                <a16:creationId xmlns:a16="http://schemas.microsoft.com/office/drawing/2014/main" id="{BBB3FA9D-B1B1-534F-BCCC-F7515F500BC7}"/>
              </a:ext>
            </a:extLst>
          </p:cNvPr>
          <p:cNvSpPr txBox="1"/>
          <p:nvPr/>
        </p:nvSpPr>
        <p:spPr>
          <a:xfrm>
            <a:off x="4814561" y="2624659"/>
            <a:ext cx="1478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Proton Bremsstrahlung</a:t>
            </a:r>
          </a:p>
        </p:txBody>
      </p:sp>
      <p:sp>
        <p:nvSpPr>
          <p:cNvPr id="177" name="CasellaDiTesto 176">
            <a:extLst>
              <a:ext uri="{FF2B5EF4-FFF2-40B4-BE49-F238E27FC236}">
                <a16:creationId xmlns:a16="http://schemas.microsoft.com/office/drawing/2014/main" id="{3696AFB5-8815-F54B-BF39-9BC8E2C0511C}"/>
              </a:ext>
            </a:extLst>
          </p:cNvPr>
          <p:cNvSpPr txBox="1"/>
          <p:nvPr/>
        </p:nvSpPr>
        <p:spPr>
          <a:xfrm>
            <a:off x="8631100" y="2599882"/>
            <a:ext cx="925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Visible</a:t>
            </a:r>
          </a:p>
        </p:txBody>
      </p:sp>
      <p:sp>
        <p:nvSpPr>
          <p:cNvPr id="178" name="CasellaDiTesto 177">
            <a:extLst>
              <a:ext uri="{FF2B5EF4-FFF2-40B4-BE49-F238E27FC236}">
                <a16:creationId xmlns:a16="http://schemas.microsoft.com/office/drawing/2014/main" id="{DFDA2B74-4619-7F4A-8FE9-D18CE15756A2}"/>
              </a:ext>
            </a:extLst>
          </p:cNvPr>
          <p:cNvSpPr txBox="1"/>
          <p:nvPr/>
        </p:nvSpPr>
        <p:spPr>
          <a:xfrm>
            <a:off x="10703894" y="2593237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Invisible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CasellaDiTesto 180">
                <a:extLst>
                  <a:ext uri="{FF2B5EF4-FFF2-40B4-BE49-F238E27FC236}">
                    <a16:creationId xmlns:a16="http://schemas.microsoft.com/office/drawing/2014/main" id="{90620852-AE57-F540-BFDD-F21B9B5885CE}"/>
                  </a:ext>
                </a:extLst>
              </p:cNvPr>
              <p:cNvSpPr txBox="1"/>
              <p:nvPr/>
            </p:nvSpPr>
            <p:spPr>
              <a:xfrm>
                <a:off x="10094932" y="4553470"/>
                <a:ext cx="2044149" cy="360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Dominant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𝐴</m:t>
                        </m:r>
                        <m:r>
                          <a:rPr lang="en-GB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’</m:t>
                        </m:r>
                      </m:sub>
                    </m:sSub>
                    <m:r>
                      <a:rPr lang="en-GB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&gt;2</m:t>
                    </m:r>
                    <m:sSub>
                      <m:sSubPr>
                        <m:ctrlPr>
                          <a:rPr lang="en-GB" sz="16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sz="16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sub>
                    </m:sSub>
                  </m:oMath>
                </a14:m>
                <a:endParaRPr lang="en-GB" sz="160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81" name="CasellaDiTesto 180">
                <a:extLst>
                  <a:ext uri="{FF2B5EF4-FFF2-40B4-BE49-F238E27FC236}">
                    <a16:creationId xmlns:a16="http://schemas.microsoft.com/office/drawing/2014/main" id="{90620852-AE57-F540-BFDD-F21B9B588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932" y="4553470"/>
                <a:ext cx="2044149" cy="360291"/>
              </a:xfrm>
              <a:prstGeom prst="rect">
                <a:avLst/>
              </a:prstGeom>
              <a:blipFill>
                <a:blip r:embed="rId7"/>
                <a:stretch>
                  <a:fillRect l="-1235" t="-6897" b="-103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4FFBBB9D-52CA-4848-9D7C-1AB1152A4B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3961" y="3230238"/>
            <a:ext cx="1688880" cy="9446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D44FDD-EA15-9F40-924F-AB3944B328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1648" y="3262941"/>
            <a:ext cx="1259506" cy="99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94">
            <a:extLst>
              <a:ext uri="{FF2B5EF4-FFF2-40B4-BE49-F238E27FC236}">
                <a16:creationId xmlns:a16="http://schemas.microsoft.com/office/drawing/2014/main" id="{15224D05-39C5-2E49-B084-FA4ADD8B473C}"/>
              </a:ext>
            </a:extLst>
          </p:cNvPr>
          <p:cNvSpPr/>
          <p:nvPr/>
        </p:nvSpPr>
        <p:spPr>
          <a:xfrm rot="5400000">
            <a:off x="10102104" y="2268370"/>
            <a:ext cx="212859" cy="1704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C07EBA-D14A-7145-B1AB-FA5EB1E4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5116"/>
          </a:xfrm>
        </p:spPr>
        <p:txBody>
          <a:bodyPr/>
          <a:lstStyle/>
          <a:p>
            <a:pPr algn="ctr"/>
            <a:r>
              <a:rPr lang="en-GB"/>
              <a:t>What kind of experiment?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21CE1D-F6E0-D14D-9E37-CD460443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9</a:t>
            </a:fld>
            <a:endParaRPr lang="it-IT"/>
          </a:p>
        </p:txBody>
      </p:sp>
      <p:sp>
        <p:nvSpPr>
          <p:cNvPr id="5" name="Freeform 37">
            <a:extLst>
              <a:ext uri="{FF2B5EF4-FFF2-40B4-BE49-F238E27FC236}">
                <a16:creationId xmlns:a16="http://schemas.microsoft.com/office/drawing/2014/main" id="{32E55C00-BD01-D44F-94D6-4F4E55481A9E}"/>
              </a:ext>
            </a:extLst>
          </p:cNvPr>
          <p:cNvSpPr/>
          <p:nvPr/>
        </p:nvSpPr>
        <p:spPr>
          <a:xfrm>
            <a:off x="8728587" y="4712223"/>
            <a:ext cx="787400" cy="113309"/>
          </a:xfrm>
          <a:custGeom>
            <a:avLst/>
            <a:gdLst>
              <a:gd name="connsiteX0" fmla="*/ 0 w 787400"/>
              <a:gd name="connsiteY0" fmla="*/ 0 h 113309"/>
              <a:gd name="connsiteX1" fmla="*/ 444500 w 787400"/>
              <a:gd name="connsiteY1" fmla="*/ 101600 h 113309"/>
              <a:gd name="connsiteX2" fmla="*/ 787400 w 787400"/>
              <a:gd name="connsiteY2" fmla="*/ 111125 h 11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400" h="113309">
                <a:moveTo>
                  <a:pt x="0" y="0"/>
                </a:moveTo>
                <a:cubicBezTo>
                  <a:pt x="156633" y="41539"/>
                  <a:pt x="313267" y="83079"/>
                  <a:pt x="444500" y="101600"/>
                </a:cubicBezTo>
                <a:cubicBezTo>
                  <a:pt x="575733" y="120121"/>
                  <a:pt x="787400" y="111125"/>
                  <a:pt x="787400" y="111125"/>
                </a:cubicBezTo>
              </a:path>
            </a:pathLst>
          </a:custGeom>
          <a:ln>
            <a:solidFill>
              <a:schemeClr val="accent5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4DE05E51-A3E3-714C-AFBF-60F83E434AF9}"/>
              </a:ext>
            </a:extLst>
          </p:cNvPr>
          <p:cNvSpPr/>
          <p:nvPr/>
        </p:nvSpPr>
        <p:spPr>
          <a:xfrm>
            <a:off x="9541388" y="4467747"/>
            <a:ext cx="1793875" cy="355600"/>
          </a:xfrm>
          <a:custGeom>
            <a:avLst/>
            <a:gdLst>
              <a:gd name="connsiteX0" fmla="*/ 0 w 1793875"/>
              <a:gd name="connsiteY0" fmla="*/ 355600 h 355600"/>
              <a:gd name="connsiteX1" fmla="*/ 879475 w 1793875"/>
              <a:gd name="connsiteY1" fmla="*/ 263525 h 355600"/>
              <a:gd name="connsiteX2" fmla="*/ 1793875 w 1793875"/>
              <a:gd name="connsiteY2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3875" h="355600">
                <a:moveTo>
                  <a:pt x="0" y="355600"/>
                </a:moveTo>
                <a:cubicBezTo>
                  <a:pt x="290248" y="339196"/>
                  <a:pt x="580496" y="322792"/>
                  <a:pt x="879475" y="263525"/>
                </a:cubicBezTo>
                <a:cubicBezTo>
                  <a:pt x="1178454" y="204258"/>
                  <a:pt x="1486164" y="102129"/>
                  <a:pt x="1793875" y="0"/>
                </a:cubicBezTo>
              </a:path>
            </a:pathLst>
          </a:custGeom>
          <a:ln>
            <a:solidFill>
              <a:schemeClr val="accent5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97">
            <a:extLst>
              <a:ext uri="{FF2B5EF4-FFF2-40B4-BE49-F238E27FC236}">
                <a16:creationId xmlns:a16="http://schemas.microsoft.com/office/drawing/2014/main" id="{C0B8485F-9418-1043-B834-E08F864F56B3}"/>
              </a:ext>
            </a:extLst>
          </p:cNvPr>
          <p:cNvCxnSpPr/>
          <p:nvPr/>
        </p:nvCxnSpPr>
        <p:spPr>
          <a:xfrm>
            <a:off x="5631800" y="4775193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8">
            <a:extLst>
              <a:ext uri="{FF2B5EF4-FFF2-40B4-BE49-F238E27FC236}">
                <a16:creationId xmlns:a16="http://schemas.microsoft.com/office/drawing/2014/main" id="{41E54B38-A3DE-D24F-AF31-FB2944B1FC42}"/>
              </a:ext>
            </a:extLst>
          </p:cNvPr>
          <p:cNvCxnSpPr/>
          <p:nvPr/>
        </p:nvCxnSpPr>
        <p:spPr>
          <a:xfrm flipV="1">
            <a:off x="442265" y="4678568"/>
            <a:ext cx="563594" cy="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1">
            <a:extLst>
              <a:ext uri="{FF2B5EF4-FFF2-40B4-BE49-F238E27FC236}">
                <a16:creationId xmlns:a16="http://schemas.microsoft.com/office/drawing/2014/main" id="{7F848364-0ABF-BF4B-ABDD-F68A6749B97E}"/>
              </a:ext>
            </a:extLst>
          </p:cNvPr>
          <p:cNvCxnSpPr/>
          <p:nvPr/>
        </p:nvCxnSpPr>
        <p:spPr>
          <a:xfrm>
            <a:off x="1008939" y="4688194"/>
            <a:ext cx="251231" cy="1248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A9B7A078-BD70-564D-8946-E41FE5F3B6C2}"/>
              </a:ext>
            </a:extLst>
          </p:cNvPr>
          <p:cNvCxnSpPr/>
          <p:nvPr/>
        </p:nvCxnSpPr>
        <p:spPr>
          <a:xfrm>
            <a:off x="1008938" y="4534049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20">
            <a:extLst>
              <a:ext uri="{FF2B5EF4-FFF2-40B4-BE49-F238E27FC236}">
                <a16:creationId xmlns:a16="http://schemas.microsoft.com/office/drawing/2014/main" id="{37A44961-C6BE-2649-8969-64D8D46DF2EA}"/>
              </a:ext>
            </a:extLst>
          </p:cNvPr>
          <p:cNvSpPr/>
          <p:nvPr/>
        </p:nvSpPr>
        <p:spPr>
          <a:xfrm>
            <a:off x="2973468" y="4139744"/>
            <a:ext cx="41157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40">
            <a:extLst>
              <a:ext uri="{FF2B5EF4-FFF2-40B4-BE49-F238E27FC236}">
                <a16:creationId xmlns:a16="http://schemas.microsoft.com/office/drawing/2014/main" id="{7C3C722E-11EC-E442-B7A5-E54BEFD6E67B}"/>
              </a:ext>
            </a:extLst>
          </p:cNvPr>
          <p:cNvCxnSpPr/>
          <p:nvPr/>
        </p:nvCxnSpPr>
        <p:spPr>
          <a:xfrm>
            <a:off x="442265" y="2393086"/>
            <a:ext cx="550894" cy="1744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44">
                <a:extLst>
                  <a:ext uri="{FF2B5EF4-FFF2-40B4-BE49-F238E27FC236}">
                    <a16:creationId xmlns:a16="http://schemas.microsoft.com/office/drawing/2014/main" id="{581ED7DF-1EEB-8748-AA14-6E766788A721}"/>
                  </a:ext>
                </a:extLst>
              </p:cNvPr>
              <p:cNvSpPr/>
              <p:nvPr/>
            </p:nvSpPr>
            <p:spPr>
              <a:xfrm>
                <a:off x="207886" y="2873819"/>
                <a:ext cx="1186607" cy="272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err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𝑍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 </m:t>
                          </m:r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err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𝑍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 </m:t>
                      </m:r>
                    </m:oMath>
                  </m:oMathPara>
                </a14:m>
                <a:endParaRPr lang="it-IT" sz="12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44">
                <a:extLst>
                  <a:ext uri="{FF2B5EF4-FFF2-40B4-BE49-F238E27FC236}">
                    <a16:creationId xmlns:a16="http://schemas.microsoft.com/office/drawing/2014/main" id="{581ED7DF-1EEB-8748-AA14-6E766788A7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86" y="2873819"/>
                <a:ext cx="1186607" cy="272767"/>
              </a:xfrm>
              <a:prstGeom prst="rect">
                <a:avLst/>
              </a:prstGeom>
              <a:blipFill>
                <a:blip r:embed="rId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64">
            <a:extLst>
              <a:ext uri="{FF2B5EF4-FFF2-40B4-BE49-F238E27FC236}">
                <a16:creationId xmlns:a16="http://schemas.microsoft.com/office/drawing/2014/main" id="{E1C9FAA0-D3F3-5142-AD50-770169DDC96C}"/>
              </a:ext>
            </a:extLst>
          </p:cNvPr>
          <p:cNvCxnSpPr/>
          <p:nvPr/>
        </p:nvCxnSpPr>
        <p:spPr>
          <a:xfrm>
            <a:off x="1008938" y="2414075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65">
            <a:extLst>
              <a:ext uri="{FF2B5EF4-FFF2-40B4-BE49-F238E27FC236}">
                <a16:creationId xmlns:a16="http://schemas.microsoft.com/office/drawing/2014/main" id="{82A5AF6A-A233-E94C-B36E-F01254EB39F1}"/>
              </a:ext>
            </a:extLst>
          </p:cNvPr>
          <p:cNvSpPr/>
          <p:nvPr/>
        </p:nvSpPr>
        <p:spPr>
          <a:xfrm>
            <a:off x="2963320" y="1865626"/>
            <a:ext cx="41157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2FBF1C92-D977-594E-A30A-443B93C2B701}"/>
              </a:ext>
            </a:extLst>
          </p:cNvPr>
          <p:cNvSpPr/>
          <p:nvPr/>
        </p:nvSpPr>
        <p:spPr>
          <a:xfrm>
            <a:off x="993159" y="2250309"/>
            <a:ext cx="315026" cy="279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72">
            <a:extLst>
              <a:ext uri="{FF2B5EF4-FFF2-40B4-BE49-F238E27FC236}">
                <a16:creationId xmlns:a16="http://schemas.microsoft.com/office/drawing/2014/main" id="{FF43E57F-EB4A-054C-817C-1A600977A7C0}"/>
              </a:ext>
            </a:extLst>
          </p:cNvPr>
          <p:cNvCxnSpPr/>
          <p:nvPr/>
        </p:nvCxnSpPr>
        <p:spPr>
          <a:xfrm>
            <a:off x="4986934" y="2454888"/>
            <a:ext cx="549698" cy="14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4">
            <a:extLst>
              <a:ext uri="{FF2B5EF4-FFF2-40B4-BE49-F238E27FC236}">
                <a16:creationId xmlns:a16="http://schemas.microsoft.com/office/drawing/2014/main" id="{FE0E8135-356D-324D-9062-A83BB7F4BAC7}"/>
              </a:ext>
            </a:extLst>
          </p:cNvPr>
          <p:cNvSpPr/>
          <p:nvPr/>
        </p:nvSpPr>
        <p:spPr>
          <a:xfrm>
            <a:off x="6406979" y="1865627"/>
            <a:ext cx="1179535" cy="11353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75">
            <a:extLst>
              <a:ext uri="{FF2B5EF4-FFF2-40B4-BE49-F238E27FC236}">
                <a16:creationId xmlns:a16="http://schemas.microsoft.com/office/drawing/2014/main" id="{98B2083B-A290-B542-92E2-D3F2F22DC041}"/>
              </a:ext>
            </a:extLst>
          </p:cNvPr>
          <p:cNvCxnSpPr/>
          <p:nvPr/>
        </p:nvCxnSpPr>
        <p:spPr>
          <a:xfrm>
            <a:off x="5552411" y="2474276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77">
            <a:extLst>
              <a:ext uri="{FF2B5EF4-FFF2-40B4-BE49-F238E27FC236}">
                <a16:creationId xmlns:a16="http://schemas.microsoft.com/office/drawing/2014/main" id="{2A59B1A6-55A5-B748-830F-6F038CCD8D9D}"/>
              </a:ext>
            </a:extLst>
          </p:cNvPr>
          <p:cNvCxnSpPr/>
          <p:nvPr/>
        </p:nvCxnSpPr>
        <p:spPr>
          <a:xfrm flipV="1">
            <a:off x="6327590" y="2476020"/>
            <a:ext cx="564231" cy="314230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78">
            <a:extLst>
              <a:ext uri="{FF2B5EF4-FFF2-40B4-BE49-F238E27FC236}">
                <a16:creationId xmlns:a16="http://schemas.microsoft.com/office/drawing/2014/main" id="{992D039C-CBAA-E448-9DFA-468086D7E6AD}"/>
              </a:ext>
            </a:extLst>
          </p:cNvPr>
          <p:cNvCxnSpPr/>
          <p:nvPr/>
        </p:nvCxnSpPr>
        <p:spPr>
          <a:xfrm>
            <a:off x="6327589" y="2790248"/>
            <a:ext cx="538352" cy="4259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82">
            <a:extLst>
              <a:ext uri="{FF2B5EF4-FFF2-40B4-BE49-F238E27FC236}">
                <a16:creationId xmlns:a16="http://schemas.microsoft.com/office/drawing/2014/main" id="{2A0FFBCC-4027-884B-BCEA-9E4ED2965FB7}"/>
              </a:ext>
            </a:extLst>
          </p:cNvPr>
          <p:cNvSpPr/>
          <p:nvPr/>
        </p:nvSpPr>
        <p:spPr>
          <a:xfrm>
            <a:off x="5536632" y="2310510"/>
            <a:ext cx="315026" cy="279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84">
            <a:extLst>
              <a:ext uri="{FF2B5EF4-FFF2-40B4-BE49-F238E27FC236}">
                <a16:creationId xmlns:a16="http://schemas.microsoft.com/office/drawing/2014/main" id="{482207AC-4274-124A-A7CE-D88B108ABBA8}"/>
              </a:ext>
            </a:extLst>
          </p:cNvPr>
          <p:cNvSpPr/>
          <p:nvPr/>
        </p:nvSpPr>
        <p:spPr>
          <a:xfrm>
            <a:off x="6926665" y="2422274"/>
            <a:ext cx="72000" cy="7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03">
            <a:extLst>
              <a:ext uri="{FF2B5EF4-FFF2-40B4-BE49-F238E27FC236}">
                <a16:creationId xmlns:a16="http://schemas.microsoft.com/office/drawing/2014/main" id="{6F00245A-53EC-A644-9C39-E2CDB7848B9E}"/>
              </a:ext>
            </a:extLst>
          </p:cNvPr>
          <p:cNvSpPr txBox="1"/>
          <p:nvPr/>
        </p:nvSpPr>
        <p:spPr>
          <a:xfrm>
            <a:off x="717939" y="5514043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Thin target</a:t>
            </a:r>
          </a:p>
        </p:txBody>
      </p:sp>
      <p:sp>
        <p:nvSpPr>
          <p:cNvPr id="26" name="TextBox 105">
            <a:extLst>
              <a:ext uri="{FF2B5EF4-FFF2-40B4-BE49-F238E27FC236}">
                <a16:creationId xmlns:a16="http://schemas.microsoft.com/office/drawing/2014/main" id="{0C90A17C-FDFE-AE43-9F9E-DFB0458789B8}"/>
              </a:ext>
            </a:extLst>
          </p:cNvPr>
          <p:cNvSpPr txBox="1"/>
          <p:nvPr/>
        </p:nvSpPr>
        <p:spPr>
          <a:xfrm>
            <a:off x="872221" y="3339367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Dump</a:t>
            </a:r>
          </a:p>
        </p:txBody>
      </p:sp>
      <p:sp>
        <p:nvSpPr>
          <p:cNvPr id="27" name="TextBox 106">
            <a:extLst>
              <a:ext uri="{FF2B5EF4-FFF2-40B4-BE49-F238E27FC236}">
                <a16:creationId xmlns:a16="http://schemas.microsoft.com/office/drawing/2014/main" id="{E9833881-70B8-1745-A006-A00126953F8E}"/>
              </a:ext>
            </a:extLst>
          </p:cNvPr>
          <p:cNvSpPr txBox="1"/>
          <p:nvPr/>
        </p:nvSpPr>
        <p:spPr>
          <a:xfrm>
            <a:off x="5374182" y="3331229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Dump + recoil</a:t>
            </a:r>
          </a:p>
        </p:txBody>
      </p:sp>
      <p:cxnSp>
        <p:nvCxnSpPr>
          <p:cNvPr id="28" name="Straight Arrow Connector 112">
            <a:extLst>
              <a:ext uri="{FF2B5EF4-FFF2-40B4-BE49-F238E27FC236}">
                <a16:creationId xmlns:a16="http://schemas.microsoft.com/office/drawing/2014/main" id="{CB222FF8-9D93-3349-85DB-9D805C064986}"/>
              </a:ext>
            </a:extLst>
          </p:cNvPr>
          <p:cNvCxnSpPr/>
          <p:nvPr/>
        </p:nvCxnSpPr>
        <p:spPr>
          <a:xfrm flipV="1">
            <a:off x="1018560" y="4534048"/>
            <a:ext cx="549585" cy="15414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18">
            <a:extLst>
              <a:ext uri="{FF2B5EF4-FFF2-40B4-BE49-F238E27FC236}">
                <a16:creationId xmlns:a16="http://schemas.microsoft.com/office/drawing/2014/main" id="{07A26F01-C450-2F48-B993-3F82D08A0F96}"/>
              </a:ext>
            </a:extLst>
          </p:cNvPr>
          <p:cNvCxnSpPr/>
          <p:nvPr/>
        </p:nvCxnSpPr>
        <p:spPr>
          <a:xfrm>
            <a:off x="1018559" y="4534048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21">
            <a:extLst>
              <a:ext uri="{FF2B5EF4-FFF2-40B4-BE49-F238E27FC236}">
                <a16:creationId xmlns:a16="http://schemas.microsoft.com/office/drawing/2014/main" id="{C4F439CC-0967-694C-B6BF-B41A3955ADA9}"/>
              </a:ext>
            </a:extLst>
          </p:cNvPr>
          <p:cNvCxnSpPr/>
          <p:nvPr/>
        </p:nvCxnSpPr>
        <p:spPr>
          <a:xfrm flipV="1">
            <a:off x="1260169" y="4606207"/>
            <a:ext cx="1713298" cy="2291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122">
            <a:extLst>
              <a:ext uri="{FF2B5EF4-FFF2-40B4-BE49-F238E27FC236}">
                <a16:creationId xmlns:a16="http://schemas.microsoft.com/office/drawing/2014/main" id="{BAE6E9EA-62AE-D74E-9720-3760B046225F}"/>
              </a:ext>
            </a:extLst>
          </p:cNvPr>
          <p:cNvCxnSpPr/>
          <p:nvPr/>
        </p:nvCxnSpPr>
        <p:spPr>
          <a:xfrm>
            <a:off x="1260169" y="4835308"/>
            <a:ext cx="1713298" cy="3143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23">
            <a:extLst>
              <a:ext uri="{FF2B5EF4-FFF2-40B4-BE49-F238E27FC236}">
                <a16:creationId xmlns:a16="http://schemas.microsoft.com/office/drawing/2014/main" id="{0523F7C6-C7B5-064C-9CE7-A81CD51DEE17}"/>
              </a:ext>
            </a:extLst>
          </p:cNvPr>
          <p:cNvCxnSpPr/>
          <p:nvPr/>
        </p:nvCxnSpPr>
        <p:spPr>
          <a:xfrm>
            <a:off x="2505725" y="4139743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24">
            <a:extLst>
              <a:ext uri="{FF2B5EF4-FFF2-40B4-BE49-F238E27FC236}">
                <a16:creationId xmlns:a16="http://schemas.microsoft.com/office/drawing/2014/main" id="{83263DE7-6BC7-2047-9FBC-718B26AE721F}"/>
              </a:ext>
            </a:extLst>
          </p:cNvPr>
          <p:cNvCxnSpPr/>
          <p:nvPr/>
        </p:nvCxnSpPr>
        <p:spPr>
          <a:xfrm>
            <a:off x="2359859" y="4139743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25">
            <a:extLst>
              <a:ext uri="{FF2B5EF4-FFF2-40B4-BE49-F238E27FC236}">
                <a16:creationId xmlns:a16="http://schemas.microsoft.com/office/drawing/2014/main" id="{54F36F37-E341-0C41-8C6B-204B0A4554ED}"/>
              </a:ext>
            </a:extLst>
          </p:cNvPr>
          <p:cNvCxnSpPr/>
          <p:nvPr/>
        </p:nvCxnSpPr>
        <p:spPr>
          <a:xfrm>
            <a:off x="2658125" y="4149365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127">
            <a:extLst>
              <a:ext uri="{FF2B5EF4-FFF2-40B4-BE49-F238E27FC236}">
                <a16:creationId xmlns:a16="http://schemas.microsoft.com/office/drawing/2014/main" id="{7BB8ACB6-16A2-2845-80A0-D88F7F616778}"/>
              </a:ext>
            </a:extLst>
          </p:cNvPr>
          <p:cNvSpPr>
            <a:spLocks noChangeAspect="1"/>
          </p:cNvSpPr>
          <p:nvPr/>
        </p:nvSpPr>
        <p:spPr>
          <a:xfrm>
            <a:off x="2343006" y="4677375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28">
            <a:extLst>
              <a:ext uri="{FF2B5EF4-FFF2-40B4-BE49-F238E27FC236}">
                <a16:creationId xmlns:a16="http://schemas.microsoft.com/office/drawing/2014/main" id="{C54CD163-8921-B04F-8A00-36F7A4A285DD}"/>
              </a:ext>
            </a:extLst>
          </p:cNvPr>
          <p:cNvSpPr/>
          <p:nvPr/>
        </p:nvSpPr>
        <p:spPr>
          <a:xfrm>
            <a:off x="2495222" y="4647725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29">
            <a:extLst>
              <a:ext uri="{FF2B5EF4-FFF2-40B4-BE49-F238E27FC236}">
                <a16:creationId xmlns:a16="http://schemas.microsoft.com/office/drawing/2014/main" id="{3607C299-510F-8C4C-A727-808CBE6C2F85}"/>
              </a:ext>
            </a:extLst>
          </p:cNvPr>
          <p:cNvSpPr>
            <a:spLocks noChangeAspect="1"/>
          </p:cNvSpPr>
          <p:nvPr/>
        </p:nvSpPr>
        <p:spPr>
          <a:xfrm>
            <a:off x="2644447" y="461940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30">
            <a:extLst>
              <a:ext uri="{FF2B5EF4-FFF2-40B4-BE49-F238E27FC236}">
                <a16:creationId xmlns:a16="http://schemas.microsoft.com/office/drawing/2014/main" id="{50ACEC27-A81E-8846-878C-D440FC3968D1}"/>
              </a:ext>
            </a:extLst>
          </p:cNvPr>
          <p:cNvSpPr>
            <a:spLocks noChangeAspect="1"/>
          </p:cNvSpPr>
          <p:nvPr/>
        </p:nvSpPr>
        <p:spPr>
          <a:xfrm>
            <a:off x="2498581" y="5058375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31">
            <a:extLst>
              <a:ext uri="{FF2B5EF4-FFF2-40B4-BE49-F238E27FC236}">
                <a16:creationId xmlns:a16="http://schemas.microsoft.com/office/drawing/2014/main" id="{EC7BAB33-3561-904E-8057-7565378094CA}"/>
              </a:ext>
            </a:extLst>
          </p:cNvPr>
          <p:cNvSpPr>
            <a:spLocks noChangeAspect="1"/>
          </p:cNvSpPr>
          <p:nvPr/>
        </p:nvSpPr>
        <p:spPr>
          <a:xfrm>
            <a:off x="2650981" y="5080600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32">
            <a:extLst>
              <a:ext uri="{FF2B5EF4-FFF2-40B4-BE49-F238E27FC236}">
                <a16:creationId xmlns:a16="http://schemas.microsoft.com/office/drawing/2014/main" id="{D5FDC094-F1AE-D34F-BBB8-8066BD9067CC}"/>
              </a:ext>
            </a:extLst>
          </p:cNvPr>
          <p:cNvSpPr>
            <a:spLocks noChangeAspect="1"/>
          </p:cNvSpPr>
          <p:nvPr/>
        </p:nvSpPr>
        <p:spPr>
          <a:xfrm>
            <a:off x="2352531" y="5029800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144">
            <a:extLst>
              <a:ext uri="{FF2B5EF4-FFF2-40B4-BE49-F238E27FC236}">
                <a16:creationId xmlns:a16="http://schemas.microsoft.com/office/drawing/2014/main" id="{590B5F82-1771-2347-B525-B40741C4443D}"/>
              </a:ext>
            </a:extLst>
          </p:cNvPr>
          <p:cNvCxnSpPr>
            <a:endCxn id="54" idx="1"/>
          </p:cNvCxnSpPr>
          <p:nvPr/>
        </p:nvCxnSpPr>
        <p:spPr>
          <a:xfrm flipV="1">
            <a:off x="1793737" y="2524254"/>
            <a:ext cx="1182282" cy="20579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5">
            <a:extLst>
              <a:ext uri="{FF2B5EF4-FFF2-40B4-BE49-F238E27FC236}">
                <a16:creationId xmlns:a16="http://schemas.microsoft.com/office/drawing/2014/main" id="{8E784C20-A315-4A45-A9B9-51B65D62AAEF}"/>
              </a:ext>
            </a:extLst>
          </p:cNvPr>
          <p:cNvCxnSpPr/>
          <p:nvPr/>
        </p:nvCxnSpPr>
        <p:spPr>
          <a:xfrm>
            <a:off x="1796817" y="2730047"/>
            <a:ext cx="1166503" cy="164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46">
            <a:extLst>
              <a:ext uri="{FF2B5EF4-FFF2-40B4-BE49-F238E27FC236}">
                <a16:creationId xmlns:a16="http://schemas.microsoft.com/office/drawing/2014/main" id="{F586097C-D8F4-5C4E-B165-CE0D74EA6DC5}"/>
              </a:ext>
            </a:extLst>
          </p:cNvPr>
          <p:cNvCxnSpPr/>
          <p:nvPr/>
        </p:nvCxnSpPr>
        <p:spPr>
          <a:xfrm>
            <a:off x="2505725" y="1865625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47">
            <a:extLst>
              <a:ext uri="{FF2B5EF4-FFF2-40B4-BE49-F238E27FC236}">
                <a16:creationId xmlns:a16="http://schemas.microsoft.com/office/drawing/2014/main" id="{27E84562-264E-7A43-908E-286692DFC42F}"/>
              </a:ext>
            </a:extLst>
          </p:cNvPr>
          <p:cNvCxnSpPr/>
          <p:nvPr/>
        </p:nvCxnSpPr>
        <p:spPr>
          <a:xfrm>
            <a:off x="2359859" y="1865625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48">
            <a:extLst>
              <a:ext uri="{FF2B5EF4-FFF2-40B4-BE49-F238E27FC236}">
                <a16:creationId xmlns:a16="http://schemas.microsoft.com/office/drawing/2014/main" id="{CEA87D5D-7CBD-D441-A414-40CFF53E8C61}"/>
              </a:ext>
            </a:extLst>
          </p:cNvPr>
          <p:cNvCxnSpPr/>
          <p:nvPr/>
        </p:nvCxnSpPr>
        <p:spPr>
          <a:xfrm>
            <a:off x="2658125" y="1875247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149">
            <a:extLst>
              <a:ext uri="{FF2B5EF4-FFF2-40B4-BE49-F238E27FC236}">
                <a16:creationId xmlns:a16="http://schemas.microsoft.com/office/drawing/2014/main" id="{989E47F5-05D4-F44E-A80E-DDBE1D6A8A41}"/>
              </a:ext>
            </a:extLst>
          </p:cNvPr>
          <p:cNvSpPr>
            <a:spLocks noChangeAspect="1"/>
          </p:cNvSpPr>
          <p:nvPr/>
        </p:nvSpPr>
        <p:spPr>
          <a:xfrm>
            <a:off x="2343006" y="261915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50">
            <a:extLst>
              <a:ext uri="{FF2B5EF4-FFF2-40B4-BE49-F238E27FC236}">
                <a16:creationId xmlns:a16="http://schemas.microsoft.com/office/drawing/2014/main" id="{4749BEB1-635D-5A49-B547-26DD05B899CC}"/>
              </a:ext>
            </a:extLst>
          </p:cNvPr>
          <p:cNvSpPr/>
          <p:nvPr/>
        </p:nvSpPr>
        <p:spPr>
          <a:xfrm>
            <a:off x="2495222" y="258950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51">
            <a:extLst>
              <a:ext uri="{FF2B5EF4-FFF2-40B4-BE49-F238E27FC236}">
                <a16:creationId xmlns:a16="http://schemas.microsoft.com/office/drawing/2014/main" id="{D3E9030C-2B69-FE4D-81DA-34B97D7C2E0C}"/>
              </a:ext>
            </a:extLst>
          </p:cNvPr>
          <p:cNvSpPr>
            <a:spLocks noChangeAspect="1"/>
          </p:cNvSpPr>
          <p:nvPr/>
        </p:nvSpPr>
        <p:spPr>
          <a:xfrm>
            <a:off x="2644447" y="2561189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152">
            <a:extLst>
              <a:ext uri="{FF2B5EF4-FFF2-40B4-BE49-F238E27FC236}">
                <a16:creationId xmlns:a16="http://schemas.microsoft.com/office/drawing/2014/main" id="{68E9C9A3-CE8C-F143-8056-45F1736A8285}"/>
              </a:ext>
            </a:extLst>
          </p:cNvPr>
          <p:cNvSpPr>
            <a:spLocks noChangeAspect="1"/>
          </p:cNvSpPr>
          <p:nvPr/>
        </p:nvSpPr>
        <p:spPr>
          <a:xfrm>
            <a:off x="2498581" y="2819182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153">
            <a:extLst>
              <a:ext uri="{FF2B5EF4-FFF2-40B4-BE49-F238E27FC236}">
                <a16:creationId xmlns:a16="http://schemas.microsoft.com/office/drawing/2014/main" id="{7CE28663-93D8-824F-813C-B37211F1AA31}"/>
              </a:ext>
            </a:extLst>
          </p:cNvPr>
          <p:cNvSpPr>
            <a:spLocks noChangeAspect="1"/>
          </p:cNvSpPr>
          <p:nvPr/>
        </p:nvSpPr>
        <p:spPr>
          <a:xfrm>
            <a:off x="2650981" y="284140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54">
            <a:extLst>
              <a:ext uri="{FF2B5EF4-FFF2-40B4-BE49-F238E27FC236}">
                <a16:creationId xmlns:a16="http://schemas.microsoft.com/office/drawing/2014/main" id="{7EF71D3D-EE84-9447-BB6F-49D4BA9F4502}"/>
              </a:ext>
            </a:extLst>
          </p:cNvPr>
          <p:cNvSpPr>
            <a:spLocks noChangeAspect="1"/>
          </p:cNvSpPr>
          <p:nvPr/>
        </p:nvSpPr>
        <p:spPr>
          <a:xfrm>
            <a:off x="2352531" y="279060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55">
            <a:extLst>
              <a:ext uri="{FF2B5EF4-FFF2-40B4-BE49-F238E27FC236}">
                <a16:creationId xmlns:a16="http://schemas.microsoft.com/office/drawing/2014/main" id="{CF10943C-22F8-3040-AB1B-3F895054BD6F}"/>
              </a:ext>
            </a:extLst>
          </p:cNvPr>
          <p:cNvSpPr/>
          <p:nvPr/>
        </p:nvSpPr>
        <p:spPr>
          <a:xfrm>
            <a:off x="2976019" y="4543572"/>
            <a:ext cx="107402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56">
            <a:extLst>
              <a:ext uri="{FF2B5EF4-FFF2-40B4-BE49-F238E27FC236}">
                <a16:creationId xmlns:a16="http://schemas.microsoft.com/office/drawing/2014/main" id="{6332B610-036E-424B-A4B8-CEE18AB8C580}"/>
              </a:ext>
            </a:extLst>
          </p:cNvPr>
          <p:cNvSpPr/>
          <p:nvPr/>
        </p:nvSpPr>
        <p:spPr>
          <a:xfrm>
            <a:off x="2973467" y="5094566"/>
            <a:ext cx="109954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4" name="Rectangle 157">
            <a:extLst>
              <a:ext uri="{FF2B5EF4-FFF2-40B4-BE49-F238E27FC236}">
                <a16:creationId xmlns:a16="http://schemas.microsoft.com/office/drawing/2014/main" id="{8A976332-26BE-B74A-84AB-2F548709FFE9}"/>
              </a:ext>
            </a:extLst>
          </p:cNvPr>
          <p:cNvSpPr/>
          <p:nvPr/>
        </p:nvSpPr>
        <p:spPr>
          <a:xfrm>
            <a:off x="2976019" y="2470253"/>
            <a:ext cx="108000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159">
            <a:extLst>
              <a:ext uri="{FF2B5EF4-FFF2-40B4-BE49-F238E27FC236}">
                <a16:creationId xmlns:a16="http://schemas.microsoft.com/office/drawing/2014/main" id="{B0B43FDD-AF08-7F4A-9BBF-DECC55D8971B}"/>
              </a:ext>
            </a:extLst>
          </p:cNvPr>
          <p:cNvSpPr txBox="1"/>
          <p:nvPr/>
        </p:nvSpPr>
        <p:spPr>
          <a:xfrm>
            <a:off x="2052370" y="5534348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APEX, HPS, A1</a:t>
            </a:r>
          </a:p>
        </p:txBody>
      </p:sp>
      <p:sp>
        <p:nvSpPr>
          <p:cNvPr id="56" name="TextBox 160">
            <a:extLst>
              <a:ext uri="{FF2B5EF4-FFF2-40B4-BE49-F238E27FC236}">
                <a16:creationId xmlns:a16="http://schemas.microsoft.com/office/drawing/2014/main" id="{D83ADCC9-32B1-EF4C-9C9A-8745D594702A}"/>
              </a:ext>
            </a:extLst>
          </p:cNvPr>
          <p:cNvSpPr txBox="1"/>
          <p:nvPr/>
        </p:nvSpPr>
        <p:spPr>
          <a:xfrm>
            <a:off x="1630437" y="3372677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E-137, E-141, E-774, Orsay, …</a:t>
            </a:r>
          </a:p>
        </p:txBody>
      </p:sp>
      <p:sp>
        <p:nvSpPr>
          <p:cNvPr id="57" name="TextBox 161">
            <a:extLst>
              <a:ext uri="{FF2B5EF4-FFF2-40B4-BE49-F238E27FC236}">
                <a16:creationId xmlns:a16="http://schemas.microsoft.com/office/drawing/2014/main" id="{AC32567A-38A1-2242-8BD2-E0C4C61103A1}"/>
              </a:ext>
            </a:extLst>
          </p:cNvPr>
          <p:cNvSpPr txBox="1"/>
          <p:nvPr/>
        </p:nvSpPr>
        <p:spPr>
          <a:xfrm>
            <a:off x="6657145" y="3369857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(BDX)</a:t>
            </a:r>
          </a:p>
        </p:txBody>
      </p:sp>
      <p:sp>
        <p:nvSpPr>
          <p:cNvPr id="58" name="Rectangle 63">
            <a:extLst>
              <a:ext uri="{FF2B5EF4-FFF2-40B4-BE49-F238E27FC236}">
                <a16:creationId xmlns:a16="http://schemas.microsoft.com/office/drawing/2014/main" id="{421117CE-9FD2-6D48-8FE1-BEF32A61B672}"/>
              </a:ext>
            </a:extLst>
          </p:cNvPr>
          <p:cNvSpPr/>
          <p:nvPr/>
        </p:nvSpPr>
        <p:spPr>
          <a:xfrm>
            <a:off x="6522838" y="4207501"/>
            <a:ext cx="39586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60">
            <a:extLst>
              <a:ext uri="{FF2B5EF4-FFF2-40B4-BE49-F238E27FC236}">
                <a16:creationId xmlns:a16="http://schemas.microsoft.com/office/drawing/2014/main" id="{CBCB12F8-2904-2542-AF12-A32DBC492B8C}"/>
              </a:ext>
            </a:extLst>
          </p:cNvPr>
          <p:cNvCxnSpPr/>
          <p:nvPr/>
        </p:nvCxnSpPr>
        <p:spPr>
          <a:xfrm flipV="1">
            <a:off x="4972425" y="4757426"/>
            <a:ext cx="561033" cy="9628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66">
            <a:extLst>
              <a:ext uri="{FF2B5EF4-FFF2-40B4-BE49-F238E27FC236}">
                <a16:creationId xmlns:a16="http://schemas.microsoft.com/office/drawing/2014/main" id="{35E87E5D-5363-A348-85D1-0BA3F8EE473D}"/>
              </a:ext>
            </a:extLst>
          </p:cNvPr>
          <p:cNvSpPr txBox="1"/>
          <p:nvPr/>
        </p:nvSpPr>
        <p:spPr>
          <a:xfrm>
            <a:off x="5354451" y="5505449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 energy</a:t>
            </a:r>
          </a:p>
        </p:txBody>
      </p:sp>
      <p:cxnSp>
        <p:nvCxnSpPr>
          <p:cNvPr id="61" name="Straight Arrow Connector 67">
            <a:extLst>
              <a:ext uri="{FF2B5EF4-FFF2-40B4-BE49-F238E27FC236}">
                <a16:creationId xmlns:a16="http://schemas.microsoft.com/office/drawing/2014/main" id="{FE72C615-08F7-664B-9250-4ADC1DA345B5}"/>
              </a:ext>
            </a:extLst>
          </p:cNvPr>
          <p:cNvCxnSpPr/>
          <p:nvPr/>
        </p:nvCxnSpPr>
        <p:spPr>
          <a:xfrm flipV="1">
            <a:off x="5728459" y="4623776"/>
            <a:ext cx="794378" cy="14327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91">
            <a:extLst>
              <a:ext uri="{FF2B5EF4-FFF2-40B4-BE49-F238E27FC236}">
                <a16:creationId xmlns:a16="http://schemas.microsoft.com/office/drawing/2014/main" id="{19DA1C2F-979F-D24E-9A9E-4E3D1B645661}"/>
              </a:ext>
            </a:extLst>
          </p:cNvPr>
          <p:cNvSpPr/>
          <p:nvPr/>
        </p:nvSpPr>
        <p:spPr>
          <a:xfrm>
            <a:off x="6522837" y="4548486"/>
            <a:ext cx="108000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94">
            <a:extLst>
              <a:ext uri="{FF2B5EF4-FFF2-40B4-BE49-F238E27FC236}">
                <a16:creationId xmlns:a16="http://schemas.microsoft.com/office/drawing/2014/main" id="{0162EB1E-68D9-8949-81AA-5118613AEBB9}"/>
              </a:ext>
            </a:extLst>
          </p:cNvPr>
          <p:cNvSpPr/>
          <p:nvPr/>
        </p:nvSpPr>
        <p:spPr>
          <a:xfrm>
            <a:off x="5533458" y="4211183"/>
            <a:ext cx="108267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100">
            <a:extLst>
              <a:ext uri="{FF2B5EF4-FFF2-40B4-BE49-F238E27FC236}">
                <a16:creationId xmlns:a16="http://schemas.microsoft.com/office/drawing/2014/main" id="{7D7C9E50-9DFF-4C4E-ACF2-7FBD0B5A8616}"/>
              </a:ext>
            </a:extLst>
          </p:cNvPr>
          <p:cNvCxnSpPr/>
          <p:nvPr/>
        </p:nvCxnSpPr>
        <p:spPr>
          <a:xfrm flipV="1">
            <a:off x="5647581" y="4717226"/>
            <a:ext cx="875256" cy="827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01">
            <a:extLst>
              <a:ext uri="{FF2B5EF4-FFF2-40B4-BE49-F238E27FC236}">
                <a16:creationId xmlns:a16="http://schemas.microsoft.com/office/drawing/2014/main" id="{C411FFBD-6443-064C-8485-298D487F48E1}"/>
              </a:ext>
            </a:extLst>
          </p:cNvPr>
          <p:cNvCxnSpPr>
            <a:stCxn id="63" idx="3"/>
          </p:cNvCxnSpPr>
          <p:nvPr/>
        </p:nvCxnSpPr>
        <p:spPr>
          <a:xfrm>
            <a:off x="5641725" y="4778875"/>
            <a:ext cx="881113" cy="11825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115">
            <a:extLst>
              <a:ext uri="{FF2B5EF4-FFF2-40B4-BE49-F238E27FC236}">
                <a16:creationId xmlns:a16="http://schemas.microsoft.com/office/drawing/2014/main" id="{E6D7A7B3-10E2-BD4A-955F-BBB8CFDEDF51}"/>
              </a:ext>
            </a:extLst>
          </p:cNvPr>
          <p:cNvSpPr/>
          <p:nvPr/>
        </p:nvSpPr>
        <p:spPr>
          <a:xfrm>
            <a:off x="6522837" y="4851105"/>
            <a:ext cx="108000" cy="10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cxnSp>
        <p:nvCxnSpPr>
          <p:cNvPr id="67" name="Straight Arrow Connector 117">
            <a:extLst>
              <a:ext uri="{FF2B5EF4-FFF2-40B4-BE49-F238E27FC236}">
                <a16:creationId xmlns:a16="http://schemas.microsoft.com/office/drawing/2014/main" id="{905A3AE2-4AC7-3845-9597-17217448BF7C}"/>
              </a:ext>
            </a:extLst>
          </p:cNvPr>
          <p:cNvCxnSpPr/>
          <p:nvPr/>
        </p:nvCxnSpPr>
        <p:spPr>
          <a:xfrm flipV="1">
            <a:off x="6406979" y="5073333"/>
            <a:ext cx="771509" cy="1783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119">
            <a:extLst>
              <a:ext uri="{FF2B5EF4-FFF2-40B4-BE49-F238E27FC236}">
                <a16:creationId xmlns:a16="http://schemas.microsoft.com/office/drawing/2014/main" id="{269E2078-9CC7-174F-99CC-4BEFA4E0A46D}"/>
              </a:ext>
            </a:extLst>
          </p:cNvPr>
          <p:cNvCxnSpPr/>
          <p:nvPr/>
        </p:nvCxnSpPr>
        <p:spPr>
          <a:xfrm>
            <a:off x="6406978" y="5091165"/>
            <a:ext cx="742460" cy="2453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133">
            <a:extLst>
              <a:ext uri="{FF2B5EF4-FFF2-40B4-BE49-F238E27FC236}">
                <a16:creationId xmlns:a16="http://schemas.microsoft.com/office/drawing/2014/main" id="{4A91D7D4-8ADA-3248-9B29-BB93D225374D}"/>
              </a:ext>
            </a:extLst>
          </p:cNvPr>
          <p:cNvCxnSpPr/>
          <p:nvPr/>
        </p:nvCxnSpPr>
        <p:spPr>
          <a:xfrm>
            <a:off x="9533125" y="4677649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134">
            <a:extLst>
              <a:ext uri="{FF2B5EF4-FFF2-40B4-BE49-F238E27FC236}">
                <a16:creationId xmlns:a16="http://schemas.microsoft.com/office/drawing/2014/main" id="{814697DC-BEB1-9A40-A6E9-047C5C7973F2}"/>
              </a:ext>
            </a:extLst>
          </p:cNvPr>
          <p:cNvSpPr/>
          <p:nvPr/>
        </p:nvSpPr>
        <p:spPr>
          <a:xfrm>
            <a:off x="11334418" y="4220900"/>
            <a:ext cx="18009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135">
            <a:extLst>
              <a:ext uri="{FF2B5EF4-FFF2-40B4-BE49-F238E27FC236}">
                <a16:creationId xmlns:a16="http://schemas.microsoft.com/office/drawing/2014/main" id="{212AC064-B0AB-D54E-A669-89D178EBB5C0}"/>
              </a:ext>
            </a:extLst>
          </p:cNvPr>
          <p:cNvSpPr txBox="1"/>
          <p:nvPr/>
        </p:nvSpPr>
        <p:spPr>
          <a:xfrm>
            <a:off x="9189266" y="5507748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 momentum</a:t>
            </a:r>
          </a:p>
        </p:txBody>
      </p:sp>
      <p:cxnSp>
        <p:nvCxnSpPr>
          <p:cNvPr id="72" name="Straight Connector 137">
            <a:extLst>
              <a:ext uri="{FF2B5EF4-FFF2-40B4-BE49-F238E27FC236}">
                <a16:creationId xmlns:a16="http://schemas.microsoft.com/office/drawing/2014/main" id="{DE81D28A-D56C-7442-B628-895F7C5B1DC2}"/>
              </a:ext>
            </a:extLst>
          </p:cNvPr>
          <p:cNvCxnSpPr/>
          <p:nvPr/>
        </p:nvCxnSpPr>
        <p:spPr>
          <a:xfrm>
            <a:off x="9542746" y="4677648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140">
            <a:extLst>
              <a:ext uri="{FF2B5EF4-FFF2-40B4-BE49-F238E27FC236}">
                <a16:creationId xmlns:a16="http://schemas.microsoft.com/office/drawing/2014/main" id="{03430976-1DEE-0A42-A9D5-2773C0D5D039}"/>
              </a:ext>
            </a:extLst>
          </p:cNvPr>
          <p:cNvCxnSpPr/>
          <p:nvPr/>
        </p:nvCxnSpPr>
        <p:spPr>
          <a:xfrm>
            <a:off x="10543922" y="4220899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41">
            <a:extLst>
              <a:ext uri="{FF2B5EF4-FFF2-40B4-BE49-F238E27FC236}">
                <a16:creationId xmlns:a16="http://schemas.microsoft.com/office/drawing/2014/main" id="{631CF81E-E841-8643-9FFC-885DB7B7DAF6}"/>
              </a:ext>
            </a:extLst>
          </p:cNvPr>
          <p:cNvCxnSpPr/>
          <p:nvPr/>
        </p:nvCxnSpPr>
        <p:spPr>
          <a:xfrm>
            <a:off x="10398056" y="4220899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42">
            <a:extLst>
              <a:ext uri="{FF2B5EF4-FFF2-40B4-BE49-F238E27FC236}">
                <a16:creationId xmlns:a16="http://schemas.microsoft.com/office/drawing/2014/main" id="{16FABE63-EFF4-6241-98C7-91F1786CED64}"/>
              </a:ext>
            </a:extLst>
          </p:cNvPr>
          <p:cNvCxnSpPr/>
          <p:nvPr/>
        </p:nvCxnSpPr>
        <p:spPr>
          <a:xfrm>
            <a:off x="10696322" y="4230521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143">
            <a:extLst>
              <a:ext uri="{FF2B5EF4-FFF2-40B4-BE49-F238E27FC236}">
                <a16:creationId xmlns:a16="http://schemas.microsoft.com/office/drawing/2014/main" id="{FF7E0EF9-DFCC-B045-817C-F2B4EE83C125}"/>
              </a:ext>
            </a:extLst>
          </p:cNvPr>
          <p:cNvSpPr>
            <a:spLocks noChangeAspect="1"/>
          </p:cNvSpPr>
          <p:nvPr/>
        </p:nvSpPr>
        <p:spPr>
          <a:xfrm>
            <a:off x="10381203" y="4717396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164">
            <a:extLst>
              <a:ext uri="{FF2B5EF4-FFF2-40B4-BE49-F238E27FC236}">
                <a16:creationId xmlns:a16="http://schemas.microsoft.com/office/drawing/2014/main" id="{683B0DB8-8D40-1940-87DF-610424B77B71}"/>
              </a:ext>
            </a:extLst>
          </p:cNvPr>
          <p:cNvSpPr/>
          <p:nvPr/>
        </p:nvSpPr>
        <p:spPr>
          <a:xfrm>
            <a:off x="10530244" y="469028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165">
            <a:extLst>
              <a:ext uri="{FF2B5EF4-FFF2-40B4-BE49-F238E27FC236}">
                <a16:creationId xmlns:a16="http://schemas.microsoft.com/office/drawing/2014/main" id="{168791E1-A6A6-2A48-A67A-26C6E1E83EB0}"/>
              </a:ext>
            </a:extLst>
          </p:cNvPr>
          <p:cNvSpPr>
            <a:spLocks noChangeAspect="1"/>
          </p:cNvSpPr>
          <p:nvPr/>
        </p:nvSpPr>
        <p:spPr>
          <a:xfrm>
            <a:off x="10678322" y="4648530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170">
            <a:extLst>
              <a:ext uri="{FF2B5EF4-FFF2-40B4-BE49-F238E27FC236}">
                <a16:creationId xmlns:a16="http://schemas.microsoft.com/office/drawing/2014/main" id="{A4C44C65-3420-8A43-AD88-E3A5200076DE}"/>
              </a:ext>
            </a:extLst>
          </p:cNvPr>
          <p:cNvSpPr/>
          <p:nvPr/>
        </p:nvSpPr>
        <p:spPr>
          <a:xfrm>
            <a:off x="11344324" y="4398385"/>
            <a:ext cx="166830" cy="92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0" name="TextBox 171">
            <a:extLst>
              <a:ext uri="{FF2B5EF4-FFF2-40B4-BE49-F238E27FC236}">
                <a16:creationId xmlns:a16="http://schemas.microsoft.com/office/drawing/2014/main" id="{954BBEAE-F59C-8A4D-9DAF-D224535A5285}"/>
              </a:ext>
            </a:extLst>
          </p:cNvPr>
          <p:cNvSpPr txBox="1"/>
          <p:nvPr/>
        </p:nvSpPr>
        <p:spPr>
          <a:xfrm>
            <a:off x="11110305" y="5546543"/>
            <a:ext cx="5822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(LDMX)</a:t>
            </a:r>
          </a:p>
        </p:txBody>
      </p:sp>
      <p:cxnSp>
        <p:nvCxnSpPr>
          <p:cNvPr id="81" name="Straight Connector 172">
            <a:extLst>
              <a:ext uri="{FF2B5EF4-FFF2-40B4-BE49-F238E27FC236}">
                <a16:creationId xmlns:a16="http://schemas.microsoft.com/office/drawing/2014/main" id="{690D45D2-333E-FC45-BD30-3F7BB8ABCD97}"/>
              </a:ext>
            </a:extLst>
          </p:cNvPr>
          <p:cNvCxnSpPr/>
          <p:nvPr/>
        </p:nvCxnSpPr>
        <p:spPr>
          <a:xfrm>
            <a:off x="9206810" y="4220899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173">
            <a:extLst>
              <a:ext uri="{FF2B5EF4-FFF2-40B4-BE49-F238E27FC236}">
                <a16:creationId xmlns:a16="http://schemas.microsoft.com/office/drawing/2014/main" id="{C1E2A78D-86D8-8744-9955-7C01729607F0}"/>
              </a:ext>
            </a:extLst>
          </p:cNvPr>
          <p:cNvCxnSpPr/>
          <p:nvPr/>
        </p:nvCxnSpPr>
        <p:spPr>
          <a:xfrm>
            <a:off x="9060944" y="4220899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174">
            <a:extLst>
              <a:ext uri="{FF2B5EF4-FFF2-40B4-BE49-F238E27FC236}">
                <a16:creationId xmlns:a16="http://schemas.microsoft.com/office/drawing/2014/main" id="{981EF7CD-0BD7-FB48-9DF5-B0CE7EB753EB}"/>
              </a:ext>
            </a:extLst>
          </p:cNvPr>
          <p:cNvCxnSpPr/>
          <p:nvPr/>
        </p:nvCxnSpPr>
        <p:spPr>
          <a:xfrm>
            <a:off x="9359210" y="4230521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175">
            <a:extLst>
              <a:ext uri="{FF2B5EF4-FFF2-40B4-BE49-F238E27FC236}">
                <a16:creationId xmlns:a16="http://schemas.microsoft.com/office/drawing/2014/main" id="{3631ECDD-7CCD-CC48-9E10-6935C2513246}"/>
              </a:ext>
            </a:extLst>
          </p:cNvPr>
          <p:cNvSpPr>
            <a:spLocks noChangeAspect="1"/>
          </p:cNvSpPr>
          <p:nvPr/>
        </p:nvSpPr>
        <p:spPr>
          <a:xfrm>
            <a:off x="9044091" y="4767764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176">
            <a:extLst>
              <a:ext uri="{FF2B5EF4-FFF2-40B4-BE49-F238E27FC236}">
                <a16:creationId xmlns:a16="http://schemas.microsoft.com/office/drawing/2014/main" id="{A03F80C4-7C4D-E742-9182-DC62B4DE6D73}"/>
              </a:ext>
            </a:extLst>
          </p:cNvPr>
          <p:cNvSpPr/>
          <p:nvPr/>
        </p:nvSpPr>
        <p:spPr>
          <a:xfrm>
            <a:off x="9193132" y="4795390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177">
            <a:extLst>
              <a:ext uri="{FF2B5EF4-FFF2-40B4-BE49-F238E27FC236}">
                <a16:creationId xmlns:a16="http://schemas.microsoft.com/office/drawing/2014/main" id="{D2A2F324-6F0D-FF4A-9B98-60989EF213FE}"/>
              </a:ext>
            </a:extLst>
          </p:cNvPr>
          <p:cNvSpPr>
            <a:spLocks noChangeAspect="1"/>
          </p:cNvSpPr>
          <p:nvPr/>
        </p:nvSpPr>
        <p:spPr>
          <a:xfrm>
            <a:off x="9340711" y="4806086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187">
            <a:extLst>
              <a:ext uri="{FF2B5EF4-FFF2-40B4-BE49-F238E27FC236}">
                <a16:creationId xmlns:a16="http://schemas.microsoft.com/office/drawing/2014/main" id="{8CB43B75-1FF4-8048-9900-CBE54EC4845D}"/>
              </a:ext>
            </a:extLst>
          </p:cNvPr>
          <p:cNvCxnSpPr/>
          <p:nvPr/>
        </p:nvCxnSpPr>
        <p:spPr>
          <a:xfrm>
            <a:off x="9533125" y="4839058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188">
            <a:extLst>
              <a:ext uri="{FF2B5EF4-FFF2-40B4-BE49-F238E27FC236}">
                <a16:creationId xmlns:a16="http://schemas.microsoft.com/office/drawing/2014/main" id="{33DEC982-53BC-A845-B015-64EA9EE4673A}"/>
              </a:ext>
            </a:extLst>
          </p:cNvPr>
          <p:cNvCxnSpPr/>
          <p:nvPr/>
        </p:nvCxnSpPr>
        <p:spPr>
          <a:xfrm flipV="1">
            <a:off x="10308304" y="5073332"/>
            <a:ext cx="631909" cy="817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189">
            <a:extLst>
              <a:ext uri="{FF2B5EF4-FFF2-40B4-BE49-F238E27FC236}">
                <a16:creationId xmlns:a16="http://schemas.microsoft.com/office/drawing/2014/main" id="{3B8328FF-E06C-B142-A663-0121154EEC11}"/>
              </a:ext>
            </a:extLst>
          </p:cNvPr>
          <p:cNvCxnSpPr/>
          <p:nvPr/>
        </p:nvCxnSpPr>
        <p:spPr>
          <a:xfrm>
            <a:off x="10308304" y="5155029"/>
            <a:ext cx="631909" cy="2724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48">
            <a:extLst>
              <a:ext uri="{FF2B5EF4-FFF2-40B4-BE49-F238E27FC236}">
                <a16:creationId xmlns:a16="http://schemas.microsoft.com/office/drawing/2014/main" id="{2C8CC2B9-B5B3-BC41-8C44-E3D211077E4C}"/>
              </a:ext>
            </a:extLst>
          </p:cNvPr>
          <p:cNvSpPr/>
          <p:nvPr/>
        </p:nvSpPr>
        <p:spPr>
          <a:xfrm>
            <a:off x="7018289" y="4135674"/>
            <a:ext cx="1104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sz="1200" baseline="-25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+ E</a:t>
            </a:r>
            <a:r>
              <a:rPr lang="en-US" sz="1200" baseline="-25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&lt;&lt; </a:t>
            </a:r>
            <a:r>
              <a:rPr lang="en-US" sz="12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sz="1200" baseline="-250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</a:t>
            </a:r>
            <a:endParaRPr lang="en-US" sz="1050" baseline="-250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1" name="Rectangle 190">
            <a:extLst>
              <a:ext uri="{FF2B5EF4-FFF2-40B4-BE49-F238E27FC236}">
                <a16:creationId xmlns:a16="http://schemas.microsoft.com/office/drawing/2014/main" id="{727E5298-D943-FA49-BAB3-A5583F12910D}"/>
              </a:ext>
            </a:extLst>
          </p:cNvPr>
          <p:cNvSpPr/>
          <p:nvPr/>
        </p:nvSpPr>
        <p:spPr>
          <a:xfrm>
            <a:off x="9528274" y="4128723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</a:t>
            </a:r>
            <a:r>
              <a:rPr lang="en-US" sz="1200" baseline="-25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&lt;&lt; </a:t>
            </a:r>
            <a:r>
              <a:rPr lang="en-US" sz="12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</a:t>
            </a:r>
            <a:r>
              <a:rPr lang="en-US" sz="1200" baseline="-250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</a:t>
            </a:r>
            <a:endParaRPr lang="en-US" sz="1050" baseline="-250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2" name="Rectangle 191">
            <a:extLst>
              <a:ext uri="{FF2B5EF4-FFF2-40B4-BE49-F238E27FC236}">
                <a16:creationId xmlns:a16="http://schemas.microsoft.com/office/drawing/2014/main" id="{8C665E63-EFA6-F84B-A3C4-2812D94DBAFA}"/>
              </a:ext>
            </a:extLst>
          </p:cNvPr>
          <p:cNvSpPr/>
          <p:nvPr/>
        </p:nvSpPr>
        <p:spPr>
          <a:xfrm>
            <a:off x="6814067" y="2145276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Recoil</a:t>
            </a:r>
            <a:endParaRPr lang="en-US" sz="1050" baseline="-2500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3" name="Rectangle 102">
            <a:extLst>
              <a:ext uri="{FF2B5EF4-FFF2-40B4-BE49-F238E27FC236}">
                <a16:creationId xmlns:a16="http://schemas.microsoft.com/office/drawing/2014/main" id="{CBA010C2-88D2-F746-8181-F88E2EA242D9}"/>
              </a:ext>
            </a:extLst>
          </p:cNvPr>
          <p:cNvSpPr/>
          <p:nvPr/>
        </p:nvSpPr>
        <p:spPr>
          <a:xfrm>
            <a:off x="5536633" y="4635231"/>
            <a:ext cx="110949" cy="102290"/>
          </a:xfrm>
          <a:prstGeom prst="rect">
            <a:avLst/>
          </a:prstGeom>
          <a:solidFill>
            <a:srgbClr val="FEBB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104">
            <a:extLst>
              <a:ext uri="{FF2B5EF4-FFF2-40B4-BE49-F238E27FC236}">
                <a16:creationId xmlns:a16="http://schemas.microsoft.com/office/drawing/2014/main" id="{0719C67E-8CD6-674B-B5C2-69CBB49ADF1B}"/>
              </a:ext>
            </a:extLst>
          </p:cNvPr>
          <p:cNvSpPr/>
          <p:nvPr/>
        </p:nvSpPr>
        <p:spPr>
          <a:xfrm>
            <a:off x="5536633" y="4741361"/>
            <a:ext cx="110949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107">
            <a:extLst>
              <a:ext uri="{FF2B5EF4-FFF2-40B4-BE49-F238E27FC236}">
                <a16:creationId xmlns:a16="http://schemas.microsoft.com/office/drawing/2014/main" id="{59D3E29E-30CF-4749-9F86-231E13FBBE06}"/>
              </a:ext>
            </a:extLst>
          </p:cNvPr>
          <p:cNvSpPr/>
          <p:nvPr/>
        </p:nvSpPr>
        <p:spPr>
          <a:xfrm>
            <a:off x="6522837" y="4666052"/>
            <a:ext cx="108000" cy="10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110">
            <a:extLst>
              <a:ext uri="{FF2B5EF4-FFF2-40B4-BE49-F238E27FC236}">
                <a16:creationId xmlns:a16="http://schemas.microsoft.com/office/drawing/2014/main" id="{FB0744B5-E200-7B47-AC70-62C59D0C861D}"/>
              </a:ext>
            </a:extLst>
          </p:cNvPr>
          <p:cNvSpPr/>
          <p:nvPr/>
        </p:nvSpPr>
        <p:spPr>
          <a:xfrm>
            <a:off x="2963319" y="2841407"/>
            <a:ext cx="108000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208">
            <a:extLst>
              <a:ext uri="{FF2B5EF4-FFF2-40B4-BE49-F238E27FC236}">
                <a16:creationId xmlns:a16="http://schemas.microsoft.com/office/drawing/2014/main" id="{D9B53856-FECC-FF42-9A45-307699DA8700}"/>
              </a:ext>
            </a:extLst>
          </p:cNvPr>
          <p:cNvSpPr/>
          <p:nvPr/>
        </p:nvSpPr>
        <p:spPr>
          <a:xfrm>
            <a:off x="906799" y="1263645"/>
            <a:ext cx="1527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accent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Visible decays</a:t>
            </a:r>
          </a:p>
        </p:txBody>
      </p:sp>
      <p:sp>
        <p:nvSpPr>
          <p:cNvPr id="102" name="Rectangle 209">
            <a:extLst>
              <a:ext uri="{FF2B5EF4-FFF2-40B4-BE49-F238E27FC236}">
                <a16:creationId xmlns:a16="http://schemas.microsoft.com/office/drawing/2014/main" id="{E8E8C8D3-601E-3B46-996B-3186B6E03721}"/>
              </a:ext>
            </a:extLst>
          </p:cNvPr>
          <p:cNvSpPr/>
          <p:nvPr/>
        </p:nvSpPr>
        <p:spPr>
          <a:xfrm>
            <a:off x="7553793" y="1265201"/>
            <a:ext cx="1670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accent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Invisible decays</a:t>
            </a:r>
          </a:p>
        </p:txBody>
      </p:sp>
      <p:sp>
        <p:nvSpPr>
          <p:cNvPr id="103" name="TextBox 210">
            <a:extLst>
              <a:ext uri="{FF2B5EF4-FFF2-40B4-BE49-F238E27FC236}">
                <a16:creationId xmlns:a16="http://schemas.microsoft.com/office/drawing/2014/main" id="{2EBCD8AF-18E1-D74B-BD88-7706DFE8AFEC}"/>
              </a:ext>
            </a:extLst>
          </p:cNvPr>
          <p:cNvSpPr txBox="1"/>
          <p:nvPr/>
        </p:nvSpPr>
        <p:spPr>
          <a:xfrm>
            <a:off x="6676824" y="5528532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NA64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ttangolo 103">
                <a:extLst>
                  <a:ext uri="{FF2B5EF4-FFF2-40B4-BE49-F238E27FC236}">
                    <a16:creationId xmlns:a16="http://schemas.microsoft.com/office/drawing/2014/main" id="{8B9196B6-A739-054D-9767-CAF387B9C141}"/>
                  </a:ext>
                </a:extLst>
              </p:cNvPr>
              <p:cNvSpPr/>
              <p:nvPr/>
            </p:nvSpPr>
            <p:spPr>
              <a:xfrm>
                <a:off x="5733636" y="5129808"/>
                <a:ext cx="6543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4" name="Rettangolo 103">
                <a:extLst>
                  <a:ext uri="{FF2B5EF4-FFF2-40B4-BE49-F238E27FC236}">
                    <a16:creationId xmlns:a16="http://schemas.microsoft.com/office/drawing/2014/main" id="{8B9196B6-A739-054D-9767-CAF387B9C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636" y="5129808"/>
                <a:ext cx="65434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ttangolo 104">
                <a:extLst>
                  <a:ext uri="{FF2B5EF4-FFF2-40B4-BE49-F238E27FC236}">
                    <a16:creationId xmlns:a16="http://schemas.microsoft.com/office/drawing/2014/main" id="{EEF1BBD2-EC33-6045-A691-4E1500F3AFBC}"/>
                  </a:ext>
                </a:extLst>
              </p:cNvPr>
              <p:cNvSpPr/>
              <p:nvPr/>
            </p:nvSpPr>
            <p:spPr>
              <a:xfrm>
                <a:off x="9535290" y="5126481"/>
                <a:ext cx="6543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5" name="Rettangolo 104">
                <a:extLst>
                  <a:ext uri="{FF2B5EF4-FFF2-40B4-BE49-F238E27FC236}">
                    <a16:creationId xmlns:a16="http://schemas.microsoft.com/office/drawing/2014/main" id="{EEF1BBD2-EC33-6045-A691-4E1500F3A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290" y="5126481"/>
                <a:ext cx="65434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ttangolo 105">
                <a:extLst>
                  <a:ext uri="{FF2B5EF4-FFF2-40B4-BE49-F238E27FC236}">
                    <a16:creationId xmlns:a16="http://schemas.microsoft.com/office/drawing/2014/main" id="{4072BB1B-2765-6243-8DFE-2431F3093EE8}"/>
                  </a:ext>
                </a:extLst>
              </p:cNvPr>
              <p:cNvSpPr/>
              <p:nvPr/>
            </p:nvSpPr>
            <p:spPr>
              <a:xfrm>
                <a:off x="968141" y="4904008"/>
                <a:ext cx="8969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200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𝐴</m:t>
                    </m:r>
                    <m:r>
                      <a:rPr lang="it-IT" sz="12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’ </m:t>
                    </m:r>
                  </m:oMath>
                </a14:m>
                <a:r>
                  <a:rPr lang="it-IT" sz="120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/>
                  </a:rPr>
                  <a:t>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2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1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sz="12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6" name="Rettangolo 105">
                <a:extLst>
                  <a:ext uri="{FF2B5EF4-FFF2-40B4-BE49-F238E27FC236}">
                    <a16:creationId xmlns:a16="http://schemas.microsoft.com/office/drawing/2014/main" id="{4072BB1B-2765-6243-8DFE-2431F3093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41" y="4904008"/>
                <a:ext cx="896912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asellaDiTesto 106">
                <a:extLst>
                  <a:ext uri="{FF2B5EF4-FFF2-40B4-BE49-F238E27FC236}">
                    <a16:creationId xmlns:a16="http://schemas.microsoft.com/office/drawing/2014/main" id="{DE7BA92A-C3C6-4442-9AF8-DB1641C9EAFF}"/>
                  </a:ext>
                </a:extLst>
              </p:cNvPr>
              <p:cNvSpPr txBox="1"/>
              <p:nvPr/>
            </p:nvSpPr>
            <p:spPr>
              <a:xfrm>
                <a:off x="7599462" y="2524874"/>
                <a:ext cx="1335622" cy="478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Parametri aggiuntivi</a:t>
                </a:r>
                <a:r>
                  <a:rPr lang="it-IT" sz="1200" i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it-IT" sz="12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it-IT" sz="1200" i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7" name="CasellaDiTesto 106">
                <a:extLst>
                  <a:ext uri="{FF2B5EF4-FFF2-40B4-BE49-F238E27FC236}">
                    <a16:creationId xmlns:a16="http://schemas.microsoft.com/office/drawing/2014/main" id="{DE7BA92A-C3C6-4442-9AF8-DB1641C9E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462" y="2524874"/>
                <a:ext cx="1335622" cy="478080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44">
                <a:extLst>
                  <a:ext uri="{FF2B5EF4-FFF2-40B4-BE49-F238E27FC236}">
                    <a16:creationId xmlns:a16="http://schemas.microsoft.com/office/drawing/2014/main" id="{36313307-E860-394E-A6A0-5018E1C77F51}"/>
                  </a:ext>
                </a:extLst>
              </p:cNvPr>
              <p:cNvSpPr/>
              <p:nvPr/>
            </p:nvSpPr>
            <p:spPr>
              <a:xfrm>
                <a:off x="4784583" y="2857270"/>
                <a:ext cx="1186607" cy="272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err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𝑍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 </m:t>
                          </m:r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err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𝑍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 </m:t>
                      </m:r>
                    </m:oMath>
                  </m:oMathPara>
                </a14:m>
                <a:endParaRPr lang="it-IT" sz="12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Rectangle 44">
                <a:extLst>
                  <a:ext uri="{FF2B5EF4-FFF2-40B4-BE49-F238E27FC236}">
                    <a16:creationId xmlns:a16="http://schemas.microsoft.com/office/drawing/2014/main" id="{36313307-E860-394E-A6A0-5018E1C77F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583" y="2857270"/>
                <a:ext cx="1186607" cy="272767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tangolo 109">
                <a:extLst>
                  <a:ext uri="{FF2B5EF4-FFF2-40B4-BE49-F238E27FC236}">
                    <a16:creationId xmlns:a16="http://schemas.microsoft.com/office/drawing/2014/main" id="{B2140A69-DF44-0E48-92EC-EE06749F587F}"/>
                  </a:ext>
                </a:extLst>
              </p:cNvPr>
              <p:cNvSpPr/>
              <p:nvPr/>
            </p:nvSpPr>
            <p:spPr>
              <a:xfrm>
                <a:off x="5918494" y="3039401"/>
                <a:ext cx="6543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Rettangolo 109">
                <a:extLst>
                  <a:ext uri="{FF2B5EF4-FFF2-40B4-BE49-F238E27FC236}">
                    <a16:creationId xmlns:a16="http://schemas.microsoft.com/office/drawing/2014/main" id="{B2140A69-DF44-0E48-92EC-EE06749F5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494" y="3039401"/>
                <a:ext cx="654346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ttangolo 110">
                <a:extLst>
                  <a:ext uri="{FF2B5EF4-FFF2-40B4-BE49-F238E27FC236}">
                    <a16:creationId xmlns:a16="http://schemas.microsoft.com/office/drawing/2014/main" id="{8EDFFEAE-A5DC-BA4E-A78D-5F438A43B3CA}"/>
                  </a:ext>
                </a:extLst>
              </p:cNvPr>
              <p:cNvSpPr/>
              <p:nvPr/>
            </p:nvSpPr>
            <p:spPr>
              <a:xfrm>
                <a:off x="1470573" y="3044890"/>
                <a:ext cx="9065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baseline="30000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 dirty="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 </m:t>
                          </m:r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111" name="Rettangolo 110">
                <a:extLst>
                  <a:ext uri="{FF2B5EF4-FFF2-40B4-BE49-F238E27FC236}">
                    <a16:creationId xmlns:a16="http://schemas.microsoft.com/office/drawing/2014/main" id="{8EDFFEAE-A5DC-BA4E-A78D-5F438A43B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573" y="3044890"/>
                <a:ext cx="906530" cy="276999"/>
              </a:xfrm>
              <a:prstGeom prst="rect">
                <a:avLst/>
              </a:prstGeom>
              <a:blipFill>
                <a:blip r:embed="rId9"/>
                <a:stretch>
                  <a:fillRect t="-9091" b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2" name="Straight Arrow Connector 72">
            <a:extLst>
              <a:ext uri="{FF2B5EF4-FFF2-40B4-BE49-F238E27FC236}">
                <a16:creationId xmlns:a16="http://schemas.microsoft.com/office/drawing/2014/main" id="{6FBC72C1-CDFC-8644-BE44-EC8E83FD7903}"/>
              </a:ext>
            </a:extLst>
          </p:cNvPr>
          <p:cNvCxnSpPr/>
          <p:nvPr/>
        </p:nvCxnSpPr>
        <p:spPr>
          <a:xfrm>
            <a:off x="9633472" y="2455475"/>
            <a:ext cx="549698" cy="14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72">
            <a:extLst>
              <a:ext uri="{FF2B5EF4-FFF2-40B4-BE49-F238E27FC236}">
                <a16:creationId xmlns:a16="http://schemas.microsoft.com/office/drawing/2014/main" id="{E00B3E68-D267-AE41-B463-4FE410F6D6DD}"/>
              </a:ext>
            </a:extLst>
          </p:cNvPr>
          <p:cNvCxnSpPr/>
          <p:nvPr/>
        </p:nvCxnSpPr>
        <p:spPr>
          <a:xfrm>
            <a:off x="10183170" y="2457553"/>
            <a:ext cx="549698" cy="142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64">
            <a:extLst>
              <a:ext uri="{FF2B5EF4-FFF2-40B4-BE49-F238E27FC236}">
                <a16:creationId xmlns:a16="http://schemas.microsoft.com/office/drawing/2014/main" id="{5C9B3CC1-DEE8-A447-A615-2C73457D681F}"/>
              </a:ext>
            </a:extLst>
          </p:cNvPr>
          <p:cNvCxnSpPr/>
          <p:nvPr/>
        </p:nvCxnSpPr>
        <p:spPr>
          <a:xfrm>
            <a:off x="10183170" y="2476916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77">
            <a:extLst>
              <a:ext uri="{FF2B5EF4-FFF2-40B4-BE49-F238E27FC236}">
                <a16:creationId xmlns:a16="http://schemas.microsoft.com/office/drawing/2014/main" id="{713B4EA5-325F-6E4A-9C5A-D5527B461273}"/>
              </a:ext>
            </a:extLst>
          </p:cNvPr>
          <p:cNvCxnSpPr/>
          <p:nvPr/>
        </p:nvCxnSpPr>
        <p:spPr>
          <a:xfrm flipV="1">
            <a:off x="10960147" y="2489807"/>
            <a:ext cx="564231" cy="31423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78">
            <a:extLst>
              <a:ext uri="{FF2B5EF4-FFF2-40B4-BE49-F238E27FC236}">
                <a16:creationId xmlns:a16="http://schemas.microsoft.com/office/drawing/2014/main" id="{AF9A8459-8D23-C44F-96C1-87C434CC542D}"/>
              </a:ext>
            </a:extLst>
          </p:cNvPr>
          <p:cNvCxnSpPr/>
          <p:nvPr/>
        </p:nvCxnSpPr>
        <p:spPr>
          <a:xfrm>
            <a:off x="10960146" y="2804035"/>
            <a:ext cx="538352" cy="4259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ttangolo 116">
                <a:extLst>
                  <a:ext uri="{FF2B5EF4-FFF2-40B4-BE49-F238E27FC236}">
                    <a16:creationId xmlns:a16="http://schemas.microsoft.com/office/drawing/2014/main" id="{81486C23-6DF1-3E41-8F42-6BE12A0632EF}"/>
                  </a:ext>
                </a:extLst>
              </p:cNvPr>
              <p:cNvSpPr/>
              <p:nvPr/>
            </p:nvSpPr>
            <p:spPr>
              <a:xfrm>
                <a:off x="11292437" y="2671935"/>
                <a:ext cx="6543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17" name="Rettangolo 116">
                <a:extLst>
                  <a:ext uri="{FF2B5EF4-FFF2-40B4-BE49-F238E27FC236}">
                    <a16:creationId xmlns:a16="http://schemas.microsoft.com/office/drawing/2014/main" id="{81486C23-6DF1-3E41-8F42-6BE12A0632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2437" y="2671935"/>
                <a:ext cx="654346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44">
                <a:extLst>
                  <a:ext uri="{FF2B5EF4-FFF2-40B4-BE49-F238E27FC236}">
                    <a16:creationId xmlns:a16="http://schemas.microsoft.com/office/drawing/2014/main" id="{BD400B1E-73A2-834E-BEC7-C8A83FF0F505}"/>
                  </a:ext>
                </a:extLst>
              </p:cNvPr>
              <p:cNvSpPr/>
              <p:nvPr/>
            </p:nvSpPr>
            <p:spPr>
              <a:xfrm>
                <a:off x="9388335" y="2541228"/>
                <a:ext cx="1013226" cy="272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𝛾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 </m:t>
                      </m:r>
                    </m:oMath>
                  </m:oMathPara>
                </a14:m>
                <a:endParaRPr lang="it-IT" sz="12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18" name="Rectangle 44">
                <a:extLst>
                  <a:ext uri="{FF2B5EF4-FFF2-40B4-BE49-F238E27FC236}">
                    <a16:creationId xmlns:a16="http://schemas.microsoft.com/office/drawing/2014/main" id="{BD400B1E-73A2-834E-BEC7-C8A83FF0F5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335" y="2541228"/>
                <a:ext cx="1013226" cy="272767"/>
              </a:xfrm>
              <a:prstGeom prst="rect">
                <a:avLst/>
              </a:prstGeom>
              <a:blipFill>
                <a:blip r:embed="rId11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64">
            <a:extLst>
              <a:ext uri="{FF2B5EF4-FFF2-40B4-BE49-F238E27FC236}">
                <a16:creationId xmlns:a16="http://schemas.microsoft.com/office/drawing/2014/main" id="{815D45DD-1C1A-1E4E-9365-2F714CD7D85E}"/>
              </a:ext>
            </a:extLst>
          </p:cNvPr>
          <p:cNvCxnSpPr>
            <a:cxnSpLocks/>
          </p:cNvCxnSpPr>
          <p:nvPr/>
        </p:nvCxnSpPr>
        <p:spPr>
          <a:xfrm flipH="1" flipV="1">
            <a:off x="9715104" y="1922305"/>
            <a:ext cx="458620" cy="515988"/>
          </a:xfrm>
          <a:prstGeom prst="straightConnector1">
            <a:avLst/>
          </a:prstGeom>
          <a:ln>
            <a:solidFill>
              <a:schemeClr val="accent6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94">
            <a:extLst>
              <a:ext uri="{FF2B5EF4-FFF2-40B4-BE49-F238E27FC236}">
                <a16:creationId xmlns:a16="http://schemas.microsoft.com/office/drawing/2014/main" id="{CBEE863C-DB61-8741-AD90-2EF6F04AB86D}"/>
              </a:ext>
            </a:extLst>
          </p:cNvPr>
          <p:cNvSpPr/>
          <p:nvPr/>
        </p:nvSpPr>
        <p:spPr>
          <a:xfrm rot="5400000">
            <a:off x="10102106" y="940987"/>
            <a:ext cx="212859" cy="1704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02">
            <a:extLst>
              <a:ext uri="{FF2B5EF4-FFF2-40B4-BE49-F238E27FC236}">
                <a16:creationId xmlns:a16="http://schemas.microsoft.com/office/drawing/2014/main" id="{33C1B83C-46B9-124D-86B1-A970145CE597}"/>
              </a:ext>
            </a:extLst>
          </p:cNvPr>
          <p:cNvSpPr/>
          <p:nvPr/>
        </p:nvSpPr>
        <p:spPr>
          <a:xfrm rot="5400000">
            <a:off x="9698070" y="1794290"/>
            <a:ext cx="110949" cy="102290"/>
          </a:xfrm>
          <a:prstGeom prst="rect">
            <a:avLst/>
          </a:prstGeom>
          <a:solidFill>
            <a:srgbClr val="FEBB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04">
            <a:extLst>
              <a:ext uri="{FF2B5EF4-FFF2-40B4-BE49-F238E27FC236}">
                <a16:creationId xmlns:a16="http://schemas.microsoft.com/office/drawing/2014/main" id="{E709DACF-419F-0241-9F7D-7A2CBCF9C4CB}"/>
              </a:ext>
            </a:extLst>
          </p:cNvPr>
          <p:cNvSpPr/>
          <p:nvPr/>
        </p:nvSpPr>
        <p:spPr>
          <a:xfrm rot="5400000">
            <a:off x="9590804" y="1793604"/>
            <a:ext cx="110949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06">
            <a:extLst>
              <a:ext uri="{FF2B5EF4-FFF2-40B4-BE49-F238E27FC236}">
                <a16:creationId xmlns:a16="http://schemas.microsoft.com/office/drawing/2014/main" id="{E02074AB-872B-9B4C-B265-A6E7B6B1A0A6}"/>
              </a:ext>
            </a:extLst>
          </p:cNvPr>
          <p:cNvSpPr txBox="1"/>
          <p:nvPr/>
        </p:nvSpPr>
        <p:spPr>
          <a:xfrm>
            <a:off x="9261912" y="3344360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 mass</a:t>
            </a:r>
          </a:p>
        </p:txBody>
      </p:sp>
      <p:sp>
        <p:nvSpPr>
          <p:cNvPr id="132" name="TextBox 161">
            <a:extLst>
              <a:ext uri="{FF2B5EF4-FFF2-40B4-BE49-F238E27FC236}">
                <a16:creationId xmlns:a16="http://schemas.microsoft.com/office/drawing/2014/main" id="{F6994860-FFB6-AC42-8DD8-9638940D6FBD}"/>
              </a:ext>
            </a:extLst>
          </p:cNvPr>
          <p:cNvSpPr txBox="1"/>
          <p:nvPr/>
        </p:nvSpPr>
        <p:spPr>
          <a:xfrm>
            <a:off x="10731474" y="3382557"/>
            <a:ext cx="14478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BaBar</a:t>
            </a:r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KLOE-2, Belle-II</a:t>
            </a:r>
          </a:p>
          <a:p>
            <a:endParaRPr lang="en-US" sz="1100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5" name="Rectangle 102">
            <a:extLst>
              <a:ext uri="{FF2B5EF4-FFF2-40B4-BE49-F238E27FC236}">
                <a16:creationId xmlns:a16="http://schemas.microsoft.com/office/drawing/2014/main" id="{C8A75801-3A11-3849-B5F0-86BE4A564B1D}"/>
              </a:ext>
            </a:extLst>
          </p:cNvPr>
          <p:cNvSpPr/>
          <p:nvPr/>
        </p:nvSpPr>
        <p:spPr>
          <a:xfrm rot="5400000">
            <a:off x="9590803" y="1681765"/>
            <a:ext cx="110949" cy="102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02">
            <a:extLst>
              <a:ext uri="{FF2B5EF4-FFF2-40B4-BE49-F238E27FC236}">
                <a16:creationId xmlns:a16="http://schemas.microsoft.com/office/drawing/2014/main" id="{6D2D4315-A193-EC4A-84CF-18C5CB83F399}"/>
              </a:ext>
            </a:extLst>
          </p:cNvPr>
          <p:cNvSpPr/>
          <p:nvPr/>
        </p:nvSpPr>
        <p:spPr>
          <a:xfrm rot="5400000">
            <a:off x="9487078" y="1793788"/>
            <a:ext cx="110949" cy="102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02">
            <a:extLst>
              <a:ext uri="{FF2B5EF4-FFF2-40B4-BE49-F238E27FC236}">
                <a16:creationId xmlns:a16="http://schemas.microsoft.com/office/drawing/2014/main" id="{630EBE8F-BDBC-9F4D-BEC0-FBDD2B4698EB}"/>
              </a:ext>
            </a:extLst>
          </p:cNvPr>
          <p:cNvSpPr/>
          <p:nvPr/>
        </p:nvSpPr>
        <p:spPr>
          <a:xfrm rot="5400000">
            <a:off x="9489222" y="1681766"/>
            <a:ext cx="110949" cy="102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23">
            <a:extLst>
              <a:ext uri="{FF2B5EF4-FFF2-40B4-BE49-F238E27FC236}">
                <a16:creationId xmlns:a16="http://schemas.microsoft.com/office/drawing/2014/main" id="{73112C44-ACB5-2E4A-BFF5-5EC9D61DA6AD}"/>
              </a:ext>
            </a:extLst>
          </p:cNvPr>
          <p:cNvCxnSpPr>
            <a:cxnSpLocks/>
          </p:cNvCxnSpPr>
          <p:nvPr/>
        </p:nvCxnSpPr>
        <p:spPr>
          <a:xfrm flipH="1">
            <a:off x="4784583" y="3876414"/>
            <a:ext cx="7317247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91C28E10-4917-4345-989C-468D62297B95}"/>
              </a:ext>
            </a:extLst>
          </p:cNvPr>
          <p:cNvSpPr txBox="1"/>
          <p:nvPr/>
        </p:nvSpPr>
        <p:spPr>
          <a:xfrm>
            <a:off x="235746" y="3671053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Positive evidence</a:t>
            </a:r>
          </a:p>
          <a:p>
            <a:r>
              <a:rPr lang="en-GB" sz="140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(bump hunt, displaced vertex)</a:t>
            </a:r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03E8D4DD-E136-A446-8690-91D58259B61B}"/>
              </a:ext>
            </a:extLst>
          </p:cNvPr>
          <p:cNvSpPr txBox="1"/>
          <p:nvPr/>
        </p:nvSpPr>
        <p:spPr>
          <a:xfrm>
            <a:off x="7557131" y="3206148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Positive evidence</a:t>
            </a:r>
          </a:p>
        </p:txBody>
      </p:sp>
      <p:sp>
        <p:nvSpPr>
          <p:cNvPr id="139" name="CasellaDiTesto 138">
            <a:extLst>
              <a:ext uri="{FF2B5EF4-FFF2-40B4-BE49-F238E27FC236}">
                <a16:creationId xmlns:a16="http://schemas.microsoft.com/office/drawing/2014/main" id="{4E97C31E-49F0-3145-9266-8E13B652BDBF}"/>
              </a:ext>
            </a:extLst>
          </p:cNvPr>
          <p:cNvSpPr txBox="1"/>
          <p:nvPr/>
        </p:nvSpPr>
        <p:spPr>
          <a:xfrm>
            <a:off x="7667811" y="4895408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Exclusion only</a:t>
            </a:r>
          </a:p>
        </p:txBody>
      </p:sp>
      <p:pic>
        <p:nvPicPr>
          <p:cNvPr id="130" name="Immagine 129">
            <a:extLst>
              <a:ext uri="{FF2B5EF4-FFF2-40B4-BE49-F238E27FC236}">
                <a16:creationId xmlns:a16="http://schemas.microsoft.com/office/drawing/2014/main" id="{F315BE96-D68A-844D-BC88-3912A983D6E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3696">
            <a:off x="8457764" y="281612"/>
            <a:ext cx="1109223" cy="1395474"/>
          </a:xfrm>
          <a:prstGeom prst="rect">
            <a:avLst/>
          </a:prstGeom>
          <a:scene3d>
            <a:camera prst="isometricOffAxis2Top">
              <a:rot lat="18000000" lon="3951743" rev="18068243"/>
            </a:camera>
            <a:lightRig rig="threePt" dir="t"/>
          </a:scene3d>
        </p:spPr>
      </p:pic>
      <p:grpSp>
        <p:nvGrpSpPr>
          <p:cNvPr id="133" name="Gruppo 132">
            <a:extLst>
              <a:ext uri="{FF2B5EF4-FFF2-40B4-BE49-F238E27FC236}">
                <a16:creationId xmlns:a16="http://schemas.microsoft.com/office/drawing/2014/main" id="{C1CDA7A4-2FC7-EC49-85CD-1D05CAE622EE}"/>
              </a:ext>
            </a:extLst>
          </p:cNvPr>
          <p:cNvGrpSpPr>
            <a:grpSpLocks noChangeAspect="1"/>
          </p:cNvGrpSpPr>
          <p:nvPr/>
        </p:nvGrpSpPr>
        <p:grpSpPr>
          <a:xfrm>
            <a:off x="982990" y="81064"/>
            <a:ext cx="1243170" cy="1638537"/>
            <a:chOff x="8631911" y="446854"/>
            <a:chExt cx="2931332" cy="3863584"/>
          </a:xfrm>
        </p:grpSpPr>
        <p:pic>
          <p:nvPicPr>
            <p:cNvPr id="140" name="Immagine 139">
              <a:extLst>
                <a:ext uri="{FF2B5EF4-FFF2-40B4-BE49-F238E27FC236}">
                  <a16:creationId xmlns:a16="http://schemas.microsoft.com/office/drawing/2014/main" id="{0B4A5A9C-DC02-1A47-B88D-40D5198A3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3696">
              <a:off x="8947754" y="1019985"/>
              <a:ext cx="2615489" cy="3290453"/>
            </a:xfrm>
            <a:prstGeom prst="rect">
              <a:avLst/>
            </a:prstGeom>
            <a:scene3d>
              <a:camera prst="isometricOffAxis2Top">
                <a:rot lat="18000000" lon="3951743" rev="18068243"/>
              </a:camera>
              <a:lightRig rig="threePt" dir="t"/>
            </a:scene3d>
          </p:spPr>
        </p:pic>
        <p:pic>
          <p:nvPicPr>
            <p:cNvPr id="141" name="Immagine 140">
              <a:extLst>
                <a:ext uri="{FF2B5EF4-FFF2-40B4-BE49-F238E27FC236}">
                  <a16:creationId xmlns:a16="http://schemas.microsoft.com/office/drawing/2014/main" id="{556EB107-FE2F-8A47-8AFB-C57007B2F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791" b="92891" l="7692" r="89744">
                          <a14:foregroundMark x1="63691" y1="17205" x2="67138" y2="18330"/>
                          <a14:foregroundMark x1="48718" y1="12322" x2="61890" y2="16619"/>
                          <a14:foregroundMark x1="69293" y1="33258" x2="68590" y2="41232"/>
                          <a14:foregroundMark x1="68590" y1="41232" x2="82692" y2="76777"/>
                          <a14:foregroundMark x1="58089" y1="75003" x2="56410" y2="74882"/>
                          <a14:foregroundMark x1="64239" y1="75446" x2="60129" y2="75150"/>
                          <a14:foregroundMark x1="70997" y1="75934" x2="69200" y2="75804"/>
                          <a14:foregroundMark x1="82692" y1="76777" x2="71351" y2="75959"/>
                          <a14:foregroundMark x1="35632" y1="85725" x2="34615" y2="86256"/>
                          <a14:foregroundMark x1="37104" y1="84957" x2="36982" y2="85021"/>
                          <a14:foregroundMark x1="56410" y1="74882" x2="55108" y2="75562"/>
                          <a14:foregroundMark x1="33162" y1="72639" x2="32692" y2="68246"/>
                          <a14:foregroundMark x1="33784" y1="78470" x2="33522" y2="76019"/>
                          <a14:foregroundMark x1="34388" y1="84131" x2="34355" y2="83821"/>
                          <a14:foregroundMark x1="34615" y1="86256" x2="34518" y2="85343"/>
                          <a14:foregroundMark x1="32692" y1="68246" x2="47436" y2="40284"/>
                          <a14:foregroundMark x1="51282" y1="8057" x2="62179" y2="8531"/>
                          <a14:foregroundMark x1="57051" y1="4739" x2="53310" y2="5016"/>
                          <a14:foregroundMark x1="50178" y1="10295" x2="51282" y2="9479"/>
                          <a14:foregroundMark x1="48718" y1="11374" x2="49097" y2="11094"/>
                          <a14:foregroundMark x1="25641" y1="90047" x2="29487" y2="90995"/>
                          <a14:foregroundMark x1="76923" y1="92891" x2="88462" y2="87204"/>
                          <a14:foregroundMark x1="46795" y1="71564" x2="57692" y2="30806"/>
                          <a14:foregroundMark x1="57692" y1="30806" x2="41667" y2="65403"/>
                          <a14:foregroundMark x1="60256" y1="18009" x2="66667" y2="29858"/>
                          <a14:backgroundMark x1="39103" y1="86256" x2="52564" y2="79621"/>
                          <a14:backgroundMark x1="42308" y1="81991" x2="39103" y2="85782"/>
                          <a14:backgroundMark x1="37821" y1="85308" x2="37179" y2="86256"/>
                          <a14:backgroundMark x1="32051" y1="73934" x2="32051" y2="75355"/>
                          <a14:backgroundMark x1="30769" y1="73460" x2="32692" y2="76303"/>
                          <a14:backgroundMark x1="69231" y1="76777" x2="65385" y2="76777"/>
                          <a14:backgroundMark x1="70513" y1="76777" x2="71154" y2="76303"/>
                          <a14:backgroundMark x1="69231" y1="75829" x2="67949" y2="76303"/>
                          <a14:backgroundMark x1="63462" y1="77725" x2="64103" y2="76777"/>
                          <a14:backgroundMark x1="61538" y1="76303" x2="60256" y2="76777"/>
                          <a14:backgroundMark x1="69108" y1="29171" x2="71154" y2="32701"/>
                          <a14:backgroundMark x1="69872" y1="33649" x2="69872" y2="33175"/>
                          <a14:backgroundMark x1="61538" y1="17536" x2="61649" y2="17618"/>
                          <a14:backgroundMark x1="60897" y1="17536" x2="61453" y2="17673"/>
                          <a14:backgroundMark x1="48077" y1="5213" x2="54487" y2="3318"/>
                          <a14:backgroundMark x1="46795" y1="10427" x2="48077" y2="10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1911" y="446854"/>
              <a:ext cx="1981200" cy="2679700"/>
            </a:xfrm>
            <a:prstGeom prst="rect">
              <a:avLst/>
            </a:prstGeom>
          </p:spPr>
        </p:pic>
      </p:grpSp>
      <p:grpSp>
        <p:nvGrpSpPr>
          <p:cNvPr id="142" name="Gruppo 141">
            <a:extLst>
              <a:ext uri="{FF2B5EF4-FFF2-40B4-BE49-F238E27FC236}">
                <a16:creationId xmlns:a16="http://schemas.microsoft.com/office/drawing/2014/main" id="{67BAED89-4853-2F46-B681-D7B84CF68EC7}"/>
              </a:ext>
            </a:extLst>
          </p:cNvPr>
          <p:cNvGrpSpPr>
            <a:grpSpLocks noChangeAspect="1"/>
          </p:cNvGrpSpPr>
          <p:nvPr/>
        </p:nvGrpSpPr>
        <p:grpSpPr>
          <a:xfrm>
            <a:off x="1989331" y="-15772"/>
            <a:ext cx="1027414" cy="1354163"/>
            <a:chOff x="8631911" y="446854"/>
            <a:chExt cx="2931332" cy="3863584"/>
          </a:xfrm>
        </p:grpSpPr>
        <p:pic>
          <p:nvPicPr>
            <p:cNvPr id="143" name="Immagine 142">
              <a:extLst>
                <a:ext uri="{FF2B5EF4-FFF2-40B4-BE49-F238E27FC236}">
                  <a16:creationId xmlns:a16="http://schemas.microsoft.com/office/drawing/2014/main" id="{20C3B6D6-9CB0-4848-985A-6FDE67C2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3696">
              <a:off x="8947754" y="1019985"/>
              <a:ext cx="2615489" cy="3290453"/>
            </a:xfrm>
            <a:prstGeom prst="rect">
              <a:avLst/>
            </a:prstGeom>
            <a:scene3d>
              <a:camera prst="isometricOffAxis2Top">
                <a:rot lat="18000000" lon="3951743" rev="18068243"/>
              </a:camera>
              <a:lightRig rig="threePt" dir="t"/>
            </a:scene3d>
          </p:spPr>
        </p:pic>
        <p:pic>
          <p:nvPicPr>
            <p:cNvPr id="144" name="Immagine 143">
              <a:extLst>
                <a:ext uri="{FF2B5EF4-FFF2-40B4-BE49-F238E27FC236}">
                  <a16:creationId xmlns:a16="http://schemas.microsoft.com/office/drawing/2014/main" id="{0615A008-9218-774D-8F3C-45B256B7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791" b="92891" l="7692" r="89744">
                          <a14:foregroundMark x1="63691" y1="17205" x2="67138" y2="18330"/>
                          <a14:foregroundMark x1="48718" y1="12322" x2="61890" y2="16619"/>
                          <a14:foregroundMark x1="69293" y1="33258" x2="68590" y2="41232"/>
                          <a14:foregroundMark x1="68590" y1="41232" x2="82692" y2="76777"/>
                          <a14:foregroundMark x1="58089" y1="75003" x2="56410" y2="74882"/>
                          <a14:foregroundMark x1="64239" y1="75446" x2="60129" y2="75150"/>
                          <a14:foregroundMark x1="70997" y1="75934" x2="69200" y2="75804"/>
                          <a14:foregroundMark x1="82692" y1="76777" x2="71351" y2="75959"/>
                          <a14:foregroundMark x1="35632" y1="85725" x2="34615" y2="86256"/>
                          <a14:foregroundMark x1="37104" y1="84957" x2="36982" y2="85021"/>
                          <a14:foregroundMark x1="56410" y1="74882" x2="55108" y2="75562"/>
                          <a14:foregroundMark x1="33162" y1="72639" x2="32692" y2="68246"/>
                          <a14:foregroundMark x1="33784" y1="78470" x2="33522" y2="76019"/>
                          <a14:foregroundMark x1="34388" y1="84131" x2="34355" y2="83821"/>
                          <a14:foregroundMark x1="34615" y1="86256" x2="34518" y2="85343"/>
                          <a14:foregroundMark x1="32692" y1="68246" x2="47436" y2="40284"/>
                          <a14:foregroundMark x1="51282" y1="8057" x2="62179" y2="8531"/>
                          <a14:foregroundMark x1="57051" y1="4739" x2="53310" y2="5016"/>
                          <a14:foregroundMark x1="50178" y1="10295" x2="51282" y2="9479"/>
                          <a14:foregroundMark x1="48718" y1="11374" x2="49097" y2="11094"/>
                          <a14:foregroundMark x1="25641" y1="90047" x2="29487" y2="90995"/>
                          <a14:foregroundMark x1="76923" y1="92891" x2="88462" y2="87204"/>
                          <a14:foregroundMark x1="46795" y1="71564" x2="57692" y2="30806"/>
                          <a14:foregroundMark x1="57692" y1="30806" x2="41667" y2="65403"/>
                          <a14:foregroundMark x1="60256" y1="18009" x2="66667" y2="29858"/>
                          <a14:backgroundMark x1="39103" y1="86256" x2="52564" y2="79621"/>
                          <a14:backgroundMark x1="42308" y1="81991" x2="39103" y2="85782"/>
                          <a14:backgroundMark x1="37821" y1="85308" x2="37179" y2="86256"/>
                          <a14:backgroundMark x1="32051" y1="73934" x2="32051" y2="75355"/>
                          <a14:backgroundMark x1="30769" y1="73460" x2="32692" y2="76303"/>
                          <a14:backgroundMark x1="69231" y1="76777" x2="65385" y2="76777"/>
                          <a14:backgroundMark x1="70513" y1="76777" x2="71154" y2="76303"/>
                          <a14:backgroundMark x1="69231" y1="75829" x2="67949" y2="76303"/>
                          <a14:backgroundMark x1="63462" y1="77725" x2="64103" y2="76777"/>
                          <a14:backgroundMark x1="61538" y1="76303" x2="60256" y2="76777"/>
                          <a14:backgroundMark x1="69108" y1="29171" x2="71154" y2="32701"/>
                          <a14:backgroundMark x1="69872" y1="33649" x2="69872" y2="33175"/>
                          <a14:backgroundMark x1="61538" y1="17536" x2="61649" y2="17618"/>
                          <a14:backgroundMark x1="60897" y1="17536" x2="61453" y2="17673"/>
                          <a14:backgroundMark x1="48077" y1="5213" x2="54487" y2="3318"/>
                          <a14:backgroundMark x1="46795" y1="10427" x2="48077" y2="10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1911" y="446854"/>
              <a:ext cx="1981200" cy="2679700"/>
            </a:xfrm>
            <a:prstGeom prst="rect">
              <a:avLst/>
            </a:prstGeom>
          </p:spPr>
        </p:pic>
      </p:grpSp>
      <p:pic>
        <p:nvPicPr>
          <p:cNvPr id="145" name="Immagine 144">
            <a:extLst>
              <a:ext uri="{FF2B5EF4-FFF2-40B4-BE49-F238E27FC236}">
                <a16:creationId xmlns:a16="http://schemas.microsoft.com/office/drawing/2014/main" id="{CD71DFE1-2E67-8743-AAB2-90C3C30988A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3696">
            <a:off x="9403635" y="149200"/>
            <a:ext cx="833376" cy="1048441"/>
          </a:xfrm>
          <a:prstGeom prst="rect">
            <a:avLst/>
          </a:prstGeom>
          <a:scene3d>
            <a:camera prst="isometricOffAxis2Top">
              <a:rot lat="18000000" lon="3951743" rev="18068243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57360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6224</TotalTime>
  <Words>3905</Words>
  <Application>Microsoft Macintosh PowerPoint</Application>
  <PresentationFormat>Widescreen</PresentationFormat>
  <Paragraphs>691</Paragraphs>
  <Slides>65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78" baseType="lpstr">
      <vt:lpstr>Arial</vt:lpstr>
      <vt:lpstr>Arial Black</vt:lpstr>
      <vt:lpstr>Arial Narrow</vt:lpstr>
      <vt:lpstr>Bradley Hand</vt:lpstr>
      <vt:lpstr>Calibri</vt:lpstr>
      <vt:lpstr>Cambria Math</vt:lpstr>
      <vt:lpstr>Futura</vt:lpstr>
      <vt:lpstr>Garamond</vt:lpstr>
      <vt:lpstr>Segoe Script</vt:lpstr>
      <vt:lpstr>Symbol</vt:lpstr>
      <vt:lpstr>Wingdings</vt:lpstr>
      <vt:lpstr>Wingdings 2</vt:lpstr>
      <vt:lpstr>Tema di Office</vt:lpstr>
      <vt:lpstr>Light dark matter searches at fixed-target experiments</vt:lpstr>
      <vt:lpstr>Presentazione standard di PowerPoint</vt:lpstr>
      <vt:lpstr>Relic density and WIMP’s</vt:lpstr>
      <vt:lpstr>Why LDM? Dark sector and new interactions </vt:lpstr>
      <vt:lpstr>Dark matter, dark sector, and dark forces</vt:lpstr>
      <vt:lpstr>Why LDM? Mass scales for DM and anomalies</vt:lpstr>
      <vt:lpstr>… all things, visible and invisible</vt:lpstr>
      <vt:lpstr>Dark photon production and decays</vt:lpstr>
      <vt:lpstr>What kind of experiment?</vt:lpstr>
      <vt:lpstr>Visible decays status</vt:lpstr>
      <vt:lpstr>LHCb Run-3 predictions (2021-2023)</vt:lpstr>
      <vt:lpstr>What kind of experiment? Proton beam dump</vt:lpstr>
      <vt:lpstr>Invisible decays status</vt:lpstr>
      <vt:lpstr>Invisible decays status</vt:lpstr>
      <vt:lpstr>LDM at neutrino experiments</vt:lpstr>
      <vt:lpstr>LDM at neutrino experiments</vt:lpstr>
      <vt:lpstr>Future experiments: LDMX</vt:lpstr>
      <vt:lpstr>Future experiments: BDX</vt:lpstr>
      <vt:lpstr>Future experiments sensitivity</vt:lpstr>
      <vt:lpstr>Missing mass in fixed target positron annihilations: the PADME concept</vt:lpstr>
      <vt:lpstr>Signal vs. backgrounds</vt:lpstr>
      <vt:lpstr>PADME: fighting the background</vt:lpstr>
      <vt:lpstr>PADME: fighting the background</vt:lpstr>
      <vt:lpstr>PADME final layout</vt:lpstr>
      <vt:lpstr>ALPs at PADME</vt:lpstr>
      <vt:lpstr>OK, let’s build it</vt:lpstr>
      <vt:lpstr>PADME squad</vt:lpstr>
      <vt:lpstr>Getting the positrons: BTF beam</vt:lpstr>
      <vt:lpstr>PADME components</vt:lpstr>
      <vt:lpstr>PADME installed and commissioned</vt:lpstr>
      <vt:lpstr>PADME: active target</vt:lpstr>
      <vt:lpstr>PADME: BGO calorimeter</vt:lpstr>
      <vt:lpstr>PADME: small angle calorimeter</vt:lpstr>
      <vt:lpstr>PADME: scintillating bar veto</vt:lpstr>
      <vt:lpstr>PADME: TimePIX</vt:lpstr>
      <vt:lpstr>PADME expected sensitivity</vt:lpstr>
      <vt:lpstr>Acquired statistics</vt:lpstr>
      <vt:lpstr>Beryllium-8 anomaly</vt:lpstr>
      <vt:lpstr>Resonant production at PADME</vt:lpstr>
      <vt:lpstr>ALP’s at PADME</vt:lpstr>
      <vt:lpstr>Think bigger</vt:lpstr>
      <vt:lpstr>Positron extraction from DAΦNE</vt:lpstr>
      <vt:lpstr>PADME at Cornell</vt:lpstr>
      <vt:lpstr>PADME-next sensitivity</vt:lpstr>
      <vt:lpstr>PADME status summary</vt:lpstr>
      <vt:lpstr>Presentazione standard di PowerPoint</vt:lpstr>
      <vt:lpstr>Freeze-in</vt:lpstr>
      <vt:lpstr>Choosing a portal</vt:lpstr>
      <vt:lpstr>Choosing a portal</vt:lpstr>
      <vt:lpstr>Simple dark matter model with dark photon and dark Higgs</vt:lpstr>
      <vt:lpstr>Simple dark matter model with dark photon and dark Higgs</vt:lpstr>
      <vt:lpstr>Current constraints</vt:lpstr>
      <vt:lpstr>More physics</vt:lpstr>
      <vt:lpstr>Semi-visible decays of dark photon</vt:lpstr>
      <vt:lpstr>BDX inelastic DM scattering and decay</vt:lpstr>
      <vt:lpstr>HPS</vt:lpstr>
      <vt:lpstr>BGO calorimeter</vt:lpstr>
      <vt:lpstr>PADME trigger e DAQ</vt:lpstr>
      <vt:lpstr>PADME TimePIX3</vt:lpstr>
      <vt:lpstr>PADME small angle calorimeter</vt:lpstr>
      <vt:lpstr>PADME vacuum system</vt:lpstr>
      <vt:lpstr>Beryllium-8</vt:lpstr>
      <vt:lpstr>PADME@Cornell</vt:lpstr>
      <vt:lpstr>PADME@Cornell</vt:lpstr>
      <vt:lpstr>Beam-Test Facility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dark matter searches at fixed-target experiments</dc:title>
  <dc:creator>paolo valente</dc:creator>
  <cp:lastModifiedBy>paolo valente</cp:lastModifiedBy>
  <cp:revision>146</cp:revision>
  <dcterms:created xsi:type="dcterms:W3CDTF">2018-11-28T15:34:45Z</dcterms:created>
  <dcterms:modified xsi:type="dcterms:W3CDTF">2018-12-03T11:25:00Z</dcterms:modified>
</cp:coreProperties>
</file>