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32"/>
  </p:notesMasterIdLst>
  <p:handoutMasterIdLst>
    <p:handoutMasterId r:id="rId33"/>
  </p:handoutMasterIdLst>
  <p:sldIdLst>
    <p:sldId id="387" r:id="rId5"/>
    <p:sldId id="306" r:id="rId6"/>
    <p:sldId id="371" r:id="rId7"/>
    <p:sldId id="386" r:id="rId8"/>
    <p:sldId id="383" r:id="rId9"/>
    <p:sldId id="390" r:id="rId10"/>
    <p:sldId id="391" r:id="rId11"/>
    <p:sldId id="393" r:id="rId12"/>
    <p:sldId id="397" r:id="rId13"/>
    <p:sldId id="404" r:id="rId14"/>
    <p:sldId id="264" r:id="rId15"/>
    <p:sldId id="355" r:id="rId16"/>
    <p:sldId id="408" r:id="rId17"/>
    <p:sldId id="261" r:id="rId18"/>
    <p:sldId id="290" r:id="rId19"/>
    <p:sldId id="266" r:id="rId20"/>
    <p:sldId id="832" r:id="rId21"/>
    <p:sldId id="268" r:id="rId22"/>
    <p:sldId id="276" r:id="rId23"/>
    <p:sldId id="396" r:id="rId24"/>
    <p:sldId id="403" r:id="rId25"/>
    <p:sldId id="401" r:id="rId26"/>
    <p:sldId id="262" r:id="rId27"/>
    <p:sldId id="267" r:id="rId28"/>
    <p:sldId id="269" r:id="rId29"/>
    <p:sldId id="280" r:id="rId30"/>
    <p:sldId id="388" r:id="rId31"/>
  </p:sldIdLst>
  <p:sldSz cx="9144000" cy="6858000" type="screen4x3"/>
  <p:notesSz cx="6797675" cy="9928225"/>
  <p:defaultTextStyle>
    <a:defPPr>
      <a:defRPr lang="en-GB"/>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011B35"/>
    <a:srgbClr val="012545"/>
    <a:srgbClr val="EFC951"/>
    <a:srgbClr val="FFC8B4"/>
    <a:srgbClr val="1A72C0"/>
    <a:srgbClr val="235D81"/>
    <a:srgbClr val="7AA5BF"/>
    <a:srgbClr val="58BB4F"/>
    <a:srgbClr val="EA3F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4"/>
    <p:restoredTop sz="84880" autoAdjust="0"/>
  </p:normalViewPr>
  <p:slideViewPr>
    <p:cSldViewPr>
      <p:cViewPr varScale="1">
        <p:scale>
          <a:sx n="97" d="100"/>
          <a:sy n="97" d="100"/>
        </p:scale>
        <p:origin x="18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mlosasso:Documents:KT_0:HI-LUMI:hi_lumi_proc.xlsx" TargetMode="External"/><Relationship Id="rId1" Type="http://schemas.openxmlformats.org/officeDocument/2006/relationships/image" Target="../media/image3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3937100257167"/>
          <c:y val="2.1145374449339199E-2"/>
          <c:w val="0.84114799612216795"/>
          <c:h val="0.60592295473504998"/>
        </c:manualLayout>
      </c:layout>
      <c:barChart>
        <c:barDir val="col"/>
        <c:grouping val="clustered"/>
        <c:varyColors val="0"/>
        <c:ser>
          <c:idx val="0"/>
          <c:order val="0"/>
          <c:spPr>
            <a:blipFill>
              <a:blip xmlns:r="http://schemas.openxmlformats.org/officeDocument/2006/relationships" r:embed="rId1"/>
              <a:tile tx="0" ty="0" sx="100000" sy="100000" flip="none" algn="tl"/>
            </a:blipFill>
          </c:spPr>
          <c:invertIfNegative val="0"/>
          <c:cat>
            <c:strRef>
              <c:f>Sheet5!$D$9:$D$16</c:f>
              <c:strCache>
                <c:ptCount val="8"/>
                <c:pt idx="0">
                  <c:v>Ion implantation</c:v>
                </c:pt>
                <c:pt idx="1">
                  <c:v>E-beam material processing</c:v>
                </c:pt>
                <c:pt idx="2">
                  <c:v>E-beam irradiation</c:v>
                </c:pt>
                <c:pt idx="3">
                  <c:v>NDI</c:v>
                </c:pt>
                <c:pt idx="4">
                  <c:v>Neutron Generator</c:v>
                </c:pt>
                <c:pt idx="5">
                  <c:v>Radioisotope production</c:v>
                </c:pt>
                <c:pt idx="6">
                  <c:v>Ion Beam Analysis</c:v>
                </c:pt>
                <c:pt idx="7">
                  <c:v>Synchrotron Radiation</c:v>
                </c:pt>
              </c:strCache>
            </c:strRef>
          </c:cat>
          <c:val>
            <c:numRef>
              <c:f>Sheet5!$E$9:$E$16</c:f>
              <c:numCache>
                <c:formatCode>General</c:formatCode>
                <c:ptCount val="8"/>
                <c:pt idx="0">
                  <c:v>10200</c:v>
                </c:pt>
                <c:pt idx="1">
                  <c:v>7000</c:v>
                </c:pt>
                <c:pt idx="2">
                  <c:v>2600</c:v>
                </c:pt>
                <c:pt idx="3">
                  <c:v>1500</c:v>
                </c:pt>
                <c:pt idx="4">
                  <c:v>1500</c:v>
                </c:pt>
                <c:pt idx="5">
                  <c:v>1000</c:v>
                </c:pt>
                <c:pt idx="6">
                  <c:v>250</c:v>
                </c:pt>
                <c:pt idx="7">
                  <c:v>70</c:v>
                </c:pt>
              </c:numCache>
            </c:numRef>
          </c:val>
          <c:extLst>
            <c:ext xmlns:c16="http://schemas.microsoft.com/office/drawing/2014/chart" uri="{C3380CC4-5D6E-409C-BE32-E72D297353CC}">
              <c16:uniqueId val="{00000000-068E-284D-ADF4-86547B568E2D}"/>
            </c:ext>
          </c:extLst>
        </c:ser>
        <c:dLbls>
          <c:showLegendKey val="0"/>
          <c:showVal val="0"/>
          <c:showCatName val="0"/>
          <c:showSerName val="0"/>
          <c:showPercent val="0"/>
          <c:showBubbleSize val="0"/>
        </c:dLbls>
        <c:gapWidth val="366"/>
        <c:overlap val="70"/>
        <c:axId val="2124502296"/>
        <c:axId val="2078808824"/>
      </c:barChart>
      <c:catAx>
        <c:axId val="2124502296"/>
        <c:scaling>
          <c:orientation val="minMax"/>
        </c:scaling>
        <c:delete val="0"/>
        <c:axPos val="b"/>
        <c:numFmt formatCode="General" sourceLinked="0"/>
        <c:majorTickMark val="out"/>
        <c:minorTickMark val="none"/>
        <c:tickLblPos val="nextTo"/>
        <c:txPr>
          <a:bodyPr/>
          <a:lstStyle/>
          <a:p>
            <a:pPr>
              <a:defRPr b="1"/>
            </a:pPr>
            <a:endParaRPr lang="en-US"/>
          </a:p>
        </c:txPr>
        <c:crossAx val="2078808824"/>
        <c:crosses val="autoZero"/>
        <c:auto val="1"/>
        <c:lblAlgn val="ctr"/>
        <c:lblOffset val="100"/>
        <c:noMultiLvlLbl val="0"/>
      </c:catAx>
      <c:valAx>
        <c:axId val="2078808824"/>
        <c:scaling>
          <c:orientation val="minMax"/>
        </c:scaling>
        <c:delete val="0"/>
        <c:axPos val="l"/>
        <c:majorGridlines/>
        <c:title>
          <c:tx>
            <c:rich>
              <a:bodyPr rot="-5400000" vert="horz"/>
              <a:lstStyle/>
              <a:p>
                <a:pPr>
                  <a:defRPr sz="1600" b="1"/>
                </a:pPr>
                <a:r>
                  <a:rPr lang="en-US" sz="1600" b="1"/>
                  <a:t>system built</a:t>
                </a:r>
              </a:p>
            </c:rich>
          </c:tx>
          <c:overlay val="0"/>
        </c:title>
        <c:numFmt formatCode="General" sourceLinked="1"/>
        <c:majorTickMark val="out"/>
        <c:minorTickMark val="none"/>
        <c:tickLblPos val="nextTo"/>
        <c:crossAx val="2124502296"/>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pitchFamily="-111" charset="0"/>
                <a:ea typeface="ＭＳ Ｐゴシック" pitchFamily="-111" charset="-128"/>
                <a:cs typeface="ＭＳ Ｐゴシック" pitchFamily="-111" charset="-128"/>
              </a:defRPr>
            </a:lvl1pPr>
          </a:lstStyle>
          <a:p>
            <a:pPr>
              <a:defRPr/>
            </a:pPr>
            <a:fld id="{F2DA3026-DFE3-0D43-906D-11E2EF175628}" type="datetime1">
              <a:rPr lang="en-US"/>
              <a:pPr>
                <a:defRPr/>
              </a:pPr>
              <a:t>3/1/19</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pitchFamily="-111" charset="0"/>
                <a:ea typeface="ＭＳ Ｐゴシック" pitchFamily="-111" charset="-128"/>
                <a:cs typeface="ＭＳ Ｐゴシック" pitchFamily="-111" charset="-128"/>
              </a:defRPr>
            </a:lvl1pPr>
          </a:lstStyle>
          <a:p>
            <a:pPr>
              <a:defRPr/>
            </a:pPr>
            <a:fld id="{D71CAD20-510B-704C-AD99-F8A02DBD45F3}" type="slidenum">
              <a:rPr lang="en-GB"/>
              <a:pPr>
                <a:defRPr/>
              </a:pPr>
              <a:t>‹#›</a:t>
            </a:fld>
            <a:endParaRPr lang="en-GB"/>
          </a:p>
        </p:txBody>
      </p:sp>
    </p:spTree>
    <p:extLst>
      <p:ext uri="{BB962C8B-B14F-4D97-AF65-F5344CB8AC3E}">
        <p14:creationId xmlns:p14="http://schemas.microsoft.com/office/powerpoint/2010/main" val="2178844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45659" cy="496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1">
                <a:latin typeface="Arial" pitchFamily="-111" charset="0"/>
                <a:ea typeface="ＭＳ Ｐゴシック" pitchFamily="-111" charset="-128"/>
                <a:cs typeface="ＭＳ Ｐゴシック" pitchFamily="-111" charset="-128"/>
              </a:defRPr>
            </a:lvl1pPr>
          </a:lstStyle>
          <a:p>
            <a:pPr>
              <a:defRPr/>
            </a:pPr>
            <a:endParaRPr lang="en-US"/>
          </a:p>
        </p:txBody>
      </p:sp>
      <p:sp>
        <p:nvSpPr>
          <p:cNvPr id="1027" name="Rectangle 3"/>
          <p:cNvSpPr>
            <a:spLocks noGrp="1" noChangeArrowheads="1"/>
          </p:cNvSpPr>
          <p:nvPr>
            <p:ph type="dt" idx="1"/>
          </p:nvPr>
        </p:nvSpPr>
        <p:spPr bwMode="auto">
          <a:xfrm>
            <a:off x="3852016" y="0"/>
            <a:ext cx="2945659" cy="496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1">
                <a:latin typeface="Arial" pitchFamily="-111" charset="0"/>
                <a:ea typeface="ＭＳ Ｐゴシック" pitchFamily="-111" charset="-128"/>
                <a:cs typeface="ＭＳ Ｐゴシック" pitchFamily="-111" charset="-128"/>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06357" y="4715907"/>
            <a:ext cx="4984962" cy="4467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30" name="Rectangle 6"/>
          <p:cNvSpPr>
            <a:spLocks noGrp="1" noChangeArrowheads="1"/>
          </p:cNvSpPr>
          <p:nvPr>
            <p:ph type="ftr" sz="quarter" idx="4"/>
          </p:nvPr>
        </p:nvSpPr>
        <p:spPr bwMode="auto">
          <a:xfrm>
            <a:off x="0" y="9431814"/>
            <a:ext cx="2945659" cy="49641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b="1">
                <a:latin typeface="Arial" pitchFamily="-111" charset="0"/>
                <a:ea typeface="ＭＳ Ｐゴシック" pitchFamily="-111" charset="-128"/>
                <a:cs typeface="ＭＳ Ｐゴシック" pitchFamily="-111" charset="-128"/>
              </a:defRPr>
            </a:lvl1pPr>
          </a:lstStyle>
          <a:p>
            <a:pPr>
              <a:defRPr/>
            </a:pPr>
            <a:endParaRPr lang="en-US"/>
          </a:p>
        </p:txBody>
      </p:sp>
      <p:sp>
        <p:nvSpPr>
          <p:cNvPr id="1031" name="Rectangle 7"/>
          <p:cNvSpPr>
            <a:spLocks noGrp="1" noChangeArrowheads="1"/>
          </p:cNvSpPr>
          <p:nvPr>
            <p:ph type="sldNum" sz="quarter" idx="5"/>
          </p:nvPr>
        </p:nvSpPr>
        <p:spPr bwMode="auto">
          <a:xfrm>
            <a:off x="3852016" y="9431814"/>
            <a:ext cx="2945659" cy="49641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b="1">
                <a:latin typeface="Arial" pitchFamily="-111" charset="0"/>
                <a:ea typeface="ＭＳ Ｐゴシック" pitchFamily="-111" charset="-128"/>
                <a:cs typeface="ＭＳ Ｐゴシック" pitchFamily="-111" charset="-128"/>
              </a:defRPr>
            </a:lvl1pPr>
          </a:lstStyle>
          <a:p>
            <a:pPr>
              <a:defRPr/>
            </a:pPr>
            <a:fld id="{5A4206D7-E259-824F-8228-47AC672375DD}" type="slidenum">
              <a:rPr lang="en-GB"/>
              <a:pPr>
                <a:defRPr/>
              </a:pPr>
              <a:t>‹#›</a:t>
            </a:fld>
            <a:endParaRPr lang="en-GB"/>
          </a:p>
        </p:txBody>
      </p:sp>
    </p:spTree>
    <p:extLst>
      <p:ext uri="{BB962C8B-B14F-4D97-AF65-F5344CB8AC3E}">
        <p14:creationId xmlns:p14="http://schemas.microsoft.com/office/powerpoint/2010/main" val="281098065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ＭＳ Ｐゴシック" pitchFamily="19" charset="-128"/>
      </a:defRPr>
    </a:lvl1pPr>
    <a:lvl2pPr marL="4572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latin typeface="Arial" charset="0"/>
                <a:ea typeface="ＭＳ Ｐゴシック" charset="-128"/>
                <a:cs typeface="ＭＳ Ｐゴシック" charset="-128"/>
              </a:rPr>
              <a:pPr/>
              <a:t>1</a:t>
            </a:fld>
            <a:endParaRPr lang="en-GB" dirty="0">
              <a:latin typeface="Arial" charset="0"/>
              <a:ea typeface="ＭＳ Ｐゴシック" charset="-128"/>
              <a:cs typeface="ＭＳ Ｐゴシック" charset="-128"/>
            </a:endParaRPr>
          </a:p>
        </p:txBody>
      </p:sp>
      <p:sp>
        <p:nvSpPr>
          <p:cNvPr id="28675" name="Rectangle 7"/>
          <p:cNvSpPr txBox="1">
            <a:spLocks noGrp="1" noChangeArrowheads="1"/>
          </p:cNvSpPr>
          <p:nvPr/>
        </p:nvSpPr>
        <p:spPr bwMode="auto">
          <a:xfrm>
            <a:off x="3852017" y="9431815"/>
            <a:ext cx="2945659" cy="496411"/>
          </a:xfrm>
          <a:prstGeom prst="rect">
            <a:avLst/>
          </a:prstGeom>
          <a:noFill/>
          <a:ln w="9525">
            <a:noFill/>
            <a:miter lim="800000"/>
            <a:headEnd/>
            <a:tailEnd/>
          </a:ln>
        </p:spPr>
        <p:txBody>
          <a:bodyPr anchor="b">
            <a:prstTxWarp prst="textNoShape">
              <a:avLst/>
            </a:prstTxWarp>
          </a:bodyPr>
          <a:lstStyle/>
          <a:p>
            <a:pPr algn="r" eaLnBrk="0" hangingPunct="0"/>
            <a:fld id="{B68E2002-60AE-2145-B876-134F9FFAC958}" type="slidenum">
              <a:rPr lang="en-GB" sz="1200"/>
              <a:pPr algn="r" eaLnBrk="0" hangingPunct="0"/>
              <a:t>1</a:t>
            </a:fld>
            <a:endParaRPr lang="en-GB" sz="1200" dirty="0"/>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dirty="0"/>
              <a:t>Example 1 - </a:t>
            </a:r>
            <a:r>
              <a:rPr dirty="0" err="1"/>
              <a:t>Medtech</a:t>
            </a:r>
            <a:endParaRPr dirty="0"/>
          </a:p>
          <a:p>
            <a:r>
              <a:rPr dirty="0"/>
              <a:t>CERN experts train Sanofi in machine learning - potential application in their vaccine production </a:t>
            </a:r>
          </a:p>
          <a:p>
            <a:r>
              <a:rPr dirty="0"/>
              <a:t>Training was in 2017</a:t>
            </a:r>
          </a:p>
        </p:txBody>
      </p:sp>
    </p:spTree>
    <p:extLst>
      <p:ext uri="{BB962C8B-B14F-4D97-AF65-F5344CB8AC3E}">
        <p14:creationId xmlns:p14="http://schemas.microsoft.com/office/powerpoint/2010/main" val="290384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67785E5-0F1D-4F68-9E58-1244B824460A}" type="slidenum">
              <a:rPr lang="en-US" smtClean="0">
                <a:solidFill>
                  <a:prstClr val="black"/>
                </a:solidFill>
                <a:latin typeface="Calibri"/>
                <a:ea typeface=""/>
                <a:cs typeface=""/>
              </a:rPr>
              <a:pPr/>
              <a:t>15</a:t>
            </a:fld>
            <a:endParaRPr lang="en-US">
              <a:solidFill>
                <a:prstClr val="black"/>
              </a:solidFill>
              <a:latin typeface="Calibri"/>
              <a:ea typeface=""/>
              <a:cs typeface=""/>
            </a:endParaRPr>
          </a:p>
        </p:txBody>
      </p:sp>
    </p:spTree>
    <p:extLst>
      <p:ext uri="{BB962C8B-B14F-4D97-AF65-F5344CB8AC3E}">
        <p14:creationId xmlns:p14="http://schemas.microsoft.com/office/powerpoint/2010/main" val="2114496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dirty="0"/>
              <a:t>#</a:t>
            </a:r>
            <a:r>
              <a:rPr dirty="0" err="1"/>
              <a:t>EuropeForCulture</a:t>
            </a:r>
            <a:r>
              <a:rPr dirty="0"/>
              <a:t> = because 2018 is the European Year for Cultural Heritage. </a:t>
            </a:r>
          </a:p>
          <a:p>
            <a:endParaRPr dirty="0"/>
          </a:p>
          <a:p>
            <a:r>
              <a:rPr dirty="0"/>
              <a:t>Note: Cultural Heritage is defined as: “Cultural heritage takes many forms: from the tangible legacy of monuments, artwork and books, to digital resources, either newly created or used to ensure cultural preservation. The concept also includes intangible (such as language and oral traditions) and natural elements (such as flora and fauna). This heritage may seem remotely connected to CERN's technological advances, yet the opposite is true: in 2018, several projects related to art restoration and digital preservation are using CERN technology.”</a:t>
            </a:r>
          </a:p>
        </p:txBody>
      </p:sp>
    </p:spTree>
    <p:extLst>
      <p:ext uri="{BB962C8B-B14F-4D97-AF65-F5344CB8AC3E}">
        <p14:creationId xmlns:p14="http://schemas.microsoft.com/office/powerpoint/2010/main" val="1725678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169C9736-8028-0A49-8695-76A650F613F1}" type="slidenum">
              <a:rPr lang="en-GB" smtClean="0"/>
              <a:pPr>
                <a:defRPr/>
              </a:pPr>
              <a:t>17</a:t>
            </a:fld>
            <a:endParaRPr lang="en-GB"/>
          </a:p>
        </p:txBody>
      </p:sp>
    </p:spTree>
    <p:extLst>
      <p:ext uri="{BB962C8B-B14F-4D97-AF65-F5344CB8AC3E}">
        <p14:creationId xmlns:p14="http://schemas.microsoft.com/office/powerpoint/2010/main" val="1001202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This slide needs to be updated</a:t>
            </a:r>
          </a:p>
        </p:txBody>
      </p:sp>
    </p:spTree>
    <p:extLst>
      <p:ext uri="{BB962C8B-B14F-4D97-AF65-F5344CB8AC3E}">
        <p14:creationId xmlns:p14="http://schemas.microsoft.com/office/powerpoint/2010/main" val="191548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FCE86C-9688-7246-9EA7-D3C068D730FF}" type="slidenum">
              <a:rPr lang="en-US" smtClean="0"/>
              <a:t>22</a:t>
            </a:fld>
            <a:endParaRPr lang="en-US"/>
          </a:p>
        </p:txBody>
      </p:sp>
    </p:spTree>
    <p:extLst>
      <p:ext uri="{BB962C8B-B14F-4D97-AF65-F5344CB8AC3E}">
        <p14:creationId xmlns:p14="http://schemas.microsoft.com/office/powerpoint/2010/main" val="2222979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4206D7-E259-824F-8228-47AC672375DD}" type="slidenum">
              <a:rPr lang="en-GB" smtClean="0"/>
              <a:pPr>
                <a:defRPr/>
              </a:pPr>
              <a:t>25</a:t>
            </a:fld>
            <a:endParaRPr lang="en-GB"/>
          </a:p>
        </p:txBody>
      </p:sp>
    </p:spTree>
    <p:extLst>
      <p:ext uri="{BB962C8B-B14F-4D97-AF65-F5344CB8AC3E}">
        <p14:creationId xmlns:p14="http://schemas.microsoft.com/office/powerpoint/2010/main" val="257745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D27DD5D-0689-774E-8C17-783F37D428AD}" type="slidenum">
              <a:rPr lang="en-GB">
                <a:latin typeface="Arial" charset="0"/>
                <a:ea typeface="ＭＳ Ｐゴシック" charset="-128"/>
                <a:cs typeface="ＭＳ Ｐゴシック" charset="-128"/>
              </a:rPr>
              <a:pPr/>
              <a:t>27</a:t>
            </a:fld>
            <a:endParaRPr lang="en-GB" dirty="0">
              <a:latin typeface="Arial" charset="0"/>
              <a:ea typeface="ＭＳ Ｐゴシック" charset="-128"/>
              <a:cs typeface="ＭＳ Ｐゴシック" charset="-128"/>
            </a:endParaRPr>
          </a:p>
        </p:txBody>
      </p:sp>
      <p:sp>
        <p:nvSpPr>
          <p:cNvPr id="59395" name="Rectangle 7"/>
          <p:cNvSpPr txBox="1">
            <a:spLocks noGrp="1" noChangeArrowheads="1"/>
          </p:cNvSpPr>
          <p:nvPr/>
        </p:nvSpPr>
        <p:spPr bwMode="auto">
          <a:xfrm>
            <a:off x="3852017" y="9431814"/>
            <a:ext cx="2945659" cy="496411"/>
          </a:xfrm>
          <a:prstGeom prst="rect">
            <a:avLst/>
          </a:prstGeom>
          <a:noFill/>
          <a:ln w="9525">
            <a:noFill/>
            <a:miter lim="800000"/>
            <a:headEnd/>
            <a:tailEnd/>
          </a:ln>
        </p:spPr>
        <p:txBody>
          <a:bodyPr anchor="b">
            <a:prstTxWarp prst="textNoShape">
              <a:avLst/>
            </a:prstTxWarp>
          </a:bodyPr>
          <a:lstStyle/>
          <a:p>
            <a:pPr algn="r" eaLnBrk="0" hangingPunct="0"/>
            <a:fld id="{63067146-9EED-8349-9667-F0A4C566D693}" type="slidenum">
              <a:rPr lang="en-GB" sz="1200"/>
              <a:pPr algn="r" eaLnBrk="0" hangingPunct="0"/>
              <a:t>27</a:t>
            </a:fld>
            <a:endParaRPr lang="en-GB" sz="1200" dirty="0"/>
          </a:p>
        </p:txBody>
      </p:sp>
      <p:sp>
        <p:nvSpPr>
          <p:cNvPr id="59396" name="Rectangle 2"/>
          <p:cNvSpPr>
            <a:spLocks noGrp="1" noRot="1" noChangeAspect="1" noChangeArrowheads="1" noTextEdit="1"/>
          </p:cNvSpPr>
          <p:nvPr>
            <p:ph type="sldImg"/>
          </p:nvPr>
        </p:nvSpPr>
        <p:spPr>
          <a:solidFill>
            <a:srgbClr val="FFFFFF"/>
          </a:solidFill>
          <a:ln/>
        </p:spPr>
      </p:sp>
      <p:sp>
        <p:nvSpPr>
          <p:cNvPr id="593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0349B39-E793-CC40-A333-C35A31BEFB22}" type="slidenum">
              <a:rPr lang="en-GB"/>
              <a:pPr/>
              <a:t>2</a:t>
            </a:fld>
            <a:endParaRPr lang="en-GB" dirty="0"/>
          </a:p>
        </p:txBody>
      </p:sp>
      <p:sp>
        <p:nvSpPr>
          <p:cNvPr id="17411"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algn="r"/>
            <a:fld id="{66ABDDD2-2266-1E4D-AD49-39AAE94C9749}" type="slidenum">
              <a:rPr lang="en-GB" sz="1200"/>
              <a:pPr algn="r"/>
              <a:t>2</a:t>
            </a:fld>
            <a:endParaRPr lang="en-GB" sz="1200" dirty="0"/>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latin typeface="Arial" charset="0"/>
                <a:ea typeface="ＭＳ Ｐゴシック" charset="-128"/>
                <a:cs typeface="ＭＳ Ｐゴシック" charset="-128"/>
              </a:rPr>
              <a:pPr/>
              <a:t>3</a:t>
            </a:fld>
            <a:endParaRPr lang="en-GB" dirty="0">
              <a:latin typeface="Arial" charset="0"/>
              <a:ea typeface="ＭＳ Ｐゴシック" charset="-128"/>
              <a:cs typeface="ＭＳ Ｐゴシック" charset="-128"/>
            </a:endParaRPr>
          </a:p>
        </p:txBody>
      </p:sp>
      <p:sp>
        <p:nvSpPr>
          <p:cNvPr id="28675"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algn="r" eaLnBrk="0" hangingPunct="0"/>
            <a:fld id="{B68E2002-60AE-2145-B876-134F9FFAC958}" type="slidenum">
              <a:rPr lang="en-GB" sz="1200"/>
              <a:pPr algn="r" eaLnBrk="0" hangingPunct="0"/>
              <a:t>3</a:t>
            </a:fld>
            <a:endParaRPr lang="en-GB" sz="1200" dirty="0"/>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6FEB48-A73F-DF40-B351-798596E54F83}" type="slidenum">
              <a:rPr lang="en-GB">
                <a:latin typeface="Arial" charset="0"/>
                <a:ea typeface="ＭＳ Ｐゴシック" charset="-128"/>
                <a:cs typeface="ＭＳ Ｐゴシック" charset="-128"/>
              </a:rPr>
              <a:pPr/>
              <a:t>4</a:t>
            </a:fld>
            <a:endParaRPr lang="en-GB">
              <a:latin typeface="Arial" charset="0"/>
              <a:ea typeface="ＭＳ Ｐゴシック" charset="-128"/>
              <a:cs typeface="ＭＳ Ｐゴシック" charset="-128"/>
            </a:endParaRPr>
          </a:p>
        </p:txBody>
      </p:sp>
      <p:sp>
        <p:nvSpPr>
          <p:cNvPr id="34819"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algn="r" eaLnBrk="0" hangingPunct="0"/>
            <a:fld id="{454A460E-CC64-D142-BCBF-9AD3FECBD24F}" type="slidenum">
              <a:rPr lang="en-GB" sz="1200"/>
              <a:pPr algn="r" eaLnBrk="0" hangingPunct="0"/>
              <a:t>4</a:t>
            </a:fld>
            <a:endParaRPr lang="en-GB" sz="1200"/>
          </a:p>
        </p:txBody>
      </p:sp>
      <p:sp>
        <p:nvSpPr>
          <p:cNvPr id="34820" name="Rectangle 2"/>
          <p:cNvSpPr>
            <a:spLocks noGrp="1" noRot="1" noChangeAspect="1" noChangeArrowheads="1" noTextEdit="1"/>
          </p:cNvSpPr>
          <p:nvPr>
            <p:ph type="sldImg"/>
          </p:nvPr>
        </p:nvSpPr>
        <p:spPr>
          <a:solidFill>
            <a:srgbClr val="FFFFFF"/>
          </a:solidFill>
          <a:ln/>
        </p:spPr>
      </p:sp>
      <p:sp>
        <p:nvSpPr>
          <p:cNvPr id="34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dirty="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97CB41C-0744-6743-8CF0-B2273F0D3840}" type="slidenum">
              <a:rPr lang="en-GB">
                <a:latin typeface="Arial" charset="0"/>
                <a:ea typeface="ＭＳ Ｐゴシック" charset="-128"/>
                <a:cs typeface="ＭＳ Ｐゴシック" charset="-128"/>
              </a:rPr>
              <a:pPr/>
              <a:t>5</a:t>
            </a:fld>
            <a:endParaRPr lang="en-GB">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7</a:t>
            </a:fld>
            <a:endParaRPr lang="en-GB"/>
          </a:p>
        </p:txBody>
      </p:sp>
    </p:spTree>
    <p:extLst>
      <p:ext uri="{BB962C8B-B14F-4D97-AF65-F5344CB8AC3E}">
        <p14:creationId xmlns:p14="http://schemas.microsoft.com/office/powerpoint/2010/main" val="6573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Advances</a:t>
            </a:r>
            <a:r>
              <a:rPr lang="en-US" baseline="0" dirty="0"/>
              <a:t> in accelerator technologies advance the energy level by factor 10 every 6 y</a:t>
            </a:r>
          </a:p>
          <a:p>
            <a:endParaRPr lang="en-US" dirty="0"/>
          </a:p>
        </p:txBody>
      </p:sp>
      <p:sp>
        <p:nvSpPr>
          <p:cNvPr id="4" name="Slide Number Placeholder 3"/>
          <p:cNvSpPr>
            <a:spLocks noGrp="1"/>
          </p:cNvSpPr>
          <p:nvPr>
            <p:ph type="sldNum" sz="quarter" idx="10"/>
          </p:nvPr>
        </p:nvSpPr>
        <p:spPr/>
        <p:txBody>
          <a:bodyPr/>
          <a:lstStyle/>
          <a:p>
            <a:fld id="{5AAD5AE1-8DAA-4720-851B-5749129BDBE5}" type="slidenum">
              <a:rPr lang="en-GB" smtClean="0"/>
              <a:t>10</a:t>
            </a:fld>
            <a:endParaRPr lang="en-GB"/>
          </a:p>
        </p:txBody>
      </p:sp>
    </p:spTree>
    <p:extLst>
      <p:ext uri="{BB962C8B-B14F-4D97-AF65-F5344CB8AC3E}">
        <p14:creationId xmlns:p14="http://schemas.microsoft.com/office/powerpoint/2010/main" val="17901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Advances</a:t>
            </a:r>
            <a:r>
              <a:rPr lang="en-US" baseline="0" dirty="0"/>
              <a:t> in accelerator technologies advance the energy level by factor 10 every 6 y</a:t>
            </a:r>
          </a:p>
          <a:p>
            <a:endParaRPr lang="en-US" dirty="0"/>
          </a:p>
        </p:txBody>
      </p:sp>
      <p:sp>
        <p:nvSpPr>
          <p:cNvPr id="4" name="Slide Number Placeholder 3"/>
          <p:cNvSpPr>
            <a:spLocks noGrp="1"/>
          </p:cNvSpPr>
          <p:nvPr>
            <p:ph type="sldNum" sz="quarter" idx="10"/>
          </p:nvPr>
        </p:nvSpPr>
        <p:spPr/>
        <p:txBody>
          <a:bodyPr/>
          <a:lstStyle/>
          <a:p>
            <a:fld id="{03FCE86C-9688-7246-9EA7-D3C068D730FF}" type="slidenum">
              <a:rPr lang="en-US" smtClean="0"/>
              <a:t>11</a:t>
            </a:fld>
            <a:endParaRPr lang="en-US"/>
          </a:p>
        </p:txBody>
      </p:sp>
    </p:spTree>
    <p:extLst>
      <p:ext uri="{BB962C8B-B14F-4D97-AF65-F5344CB8AC3E}">
        <p14:creationId xmlns:p14="http://schemas.microsoft.com/office/powerpoint/2010/main" val="290927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0349B39-E793-CC40-A333-C35A31BEFB22}" type="slidenum">
              <a:rPr lang="en-GB"/>
              <a:pPr/>
              <a:t>12</a:t>
            </a:fld>
            <a:endParaRPr lang="en-GB"/>
          </a:p>
        </p:txBody>
      </p:sp>
      <p:sp>
        <p:nvSpPr>
          <p:cNvPr id="17411" name="Rectangle 7"/>
          <p:cNvSpPr txBox="1">
            <a:spLocks noGrp="1" noChangeArrowheads="1"/>
          </p:cNvSpPr>
          <p:nvPr/>
        </p:nvSpPr>
        <p:spPr bwMode="auto">
          <a:xfrm>
            <a:off x="3852016" y="9431814"/>
            <a:ext cx="2945659" cy="496411"/>
          </a:xfrm>
          <a:prstGeom prst="rect">
            <a:avLst/>
          </a:prstGeom>
          <a:noFill/>
          <a:ln w="9525">
            <a:noFill/>
            <a:miter lim="800000"/>
            <a:headEnd/>
            <a:tailEnd/>
          </a:ln>
        </p:spPr>
        <p:txBody>
          <a:bodyPr anchor="b">
            <a:prstTxWarp prst="textNoShape">
              <a:avLst/>
            </a:prstTxWarp>
          </a:bodyPr>
          <a:lstStyle/>
          <a:p>
            <a:pPr algn="r"/>
            <a:fld id="{66ABDDD2-2266-1E4D-AD49-39AAE94C9749}" type="slidenum">
              <a:rPr lang="en-GB" sz="1200"/>
              <a:pPr algn="r"/>
              <a:t>12</a:t>
            </a:fld>
            <a:endParaRPr lang="en-GB" sz="1200"/>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14A9040A-0D32-0045-9AFA-0C331E9A75CC}"/>
              </a:ext>
            </a:extLst>
          </p:cNvPr>
          <p:cNvSpPr>
            <a:spLocks noGrp="1"/>
          </p:cNvSpPr>
          <p:nvPr>
            <p:ph type="ftr" sz="quarter" idx="10"/>
          </p:nvPr>
        </p:nvSpPr>
        <p:spPr/>
        <p:txBody>
          <a:bodyPr/>
          <a:lstStyle/>
          <a:p>
            <a:pPr>
              <a:defRPr/>
            </a:pPr>
            <a:r>
              <a:rPr lang="en-US"/>
              <a:t>M.Losasso CERN/KT - 01.03.2019</a:t>
            </a:r>
            <a:endParaRPr lang="en-US" dirty="0"/>
          </a:p>
        </p:txBody>
      </p:sp>
      <p:sp>
        <p:nvSpPr>
          <p:cNvPr id="5" name="Slide Number Placeholder 4">
            <a:extLst>
              <a:ext uri="{FF2B5EF4-FFF2-40B4-BE49-F238E27FC236}">
                <a16:creationId xmlns:a16="http://schemas.microsoft.com/office/drawing/2014/main" id="{4124DEC2-B4B5-BA47-BCF8-A294BBF37AC7}"/>
              </a:ext>
            </a:extLst>
          </p:cNvPr>
          <p:cNvSpPr>
            <a:spLocks noGrp="1"/>
          </p:cNvSpPr>
          <p:nvPr>
            <p:ph type="sldNum" sz="quarter" idx="11"/>
          </p:nvPr>
        </p:nvSpPr>
        <p:spPr/>
        <p:txBody>
          <a:bodyPr/>
          <a:lstStyle/>
          <a:p>
            <a:pPr>
              <a:defRPr/>
            </a:pPr>
            <a:fld id="{BCD80EBE-9844-8249-A766-B820430A377D}"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152400"/>
            <a:ext cx="1952625"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71538" y="152400"/>
            <a:ext cx="5710237"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94363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Espace réservé pour une image  4"/>
          <p:cNvSpPr>
            <a:spLocks noGrp="1"/>
          </p:cNvSpPr>
          <p:nvPr>
            <p:ph type="pic" sz="quarter" idx="10" hasCustomPrompt="1"/>
          </p:nvPr>
        </p:nvSpPr>
        <p:spPr>
          <a:xfrm>
            <a:off x="996950" y="6210301"/>
            <a:ext cx="7687104" cy="552450"/>
          </a:xfrm>
        </p:spPr>
        <p:txBody>
          <a:bodyPr/>
          <a:lstStyle/>
          <a:p>
            <a:r>
              <a:rPr lang="fr-FR" dirty="0"/>
              <a:t>LOGO</a:t>
            </a:r>
          </a:p>
        </p:txBody>
      </p:sp>
    </p:spTree>
    <p:extLst>
      <p:ext uri="{BB962C8B-B14F-4D97-AF65-F5344CB8AC3E}">
        <p14:creationId xmlns:p14="http://schemas.microsoft.com/office/powerpoint/2010/main" val="2630709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21698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2813"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5213" y="1295400"/>
            <a:ext cx="38115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8"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813" y="1295400"/>
            <a:ext cx="7773987"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667000" y="6400800"/>
            <a:ext cx="3352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a:defRPr/>
            </a:pPr>
            <a:r>
              <a:rPr lang="en-US"/>
              <a:t>M.Losasso CERN/KT - 01.03.2019</a:t>
            </a:r>
            <a:endParaRPr lang="en-US" dirty="0"/>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a:t>
            </a:fld>
            <a:endParaRPr lang="en-US"/>
          </a:p>
        </p:txBody>
      </p:sp>
      <p:pic>
        <p:nvPicPr>
          <p:cNvPr id="1030" name="Picture 17" descr="CERNlogo-bleu"/>
          <p:cNvPicPr>
            <a:picLocks noChangeAspect="1" noChangeArrowheads="1"/>
          </p:cNvPicPr>
          <p:nvPr userDrawn="1"/>
        </p:nvPicPr>
        <p:blipFill>
          <a:blip r:embed="rId15">
            <a:clrChange>
              <a:clrFrom>
                <a:srgbClr val="FFFFFF"/>
              </a:clrFrom>
              <a:clrTo>
                <a:srgbClr val="FFFFFF">
                  <a:alpha val="0"/>
                </a:srgbClr>
              </a:clrTo>
            </a:clrChange>
          </a:blip>
          <a:srcRect/>
          <a:stretch>
            <a:fillRect/>
          </a:stretch>
        </p:blipFill>
        <p:spPr bwMode="auto">
          <a:xfrm>
            <a:off x="381000" y="6324600"/>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0" y="6324600"/>
            <a:ext cx="7239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7018338"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175"/>
            <a:ext cx="9144000" cy="68580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dirty="0"/>
          </a:p>
        </p:txBody>
      </p:sp>
      <p:pic>
        <p:nvPicPr>
          <p:cNvPr id="12" name="Picture 11" descr="cern_logo_1.png"/>
          <p:cNvPicPr>
            <a:picLocks noChangeAspect="1"/>
          </p:cNvPicPr>
          <p:nvPr userDrawn="1"/>
        </p:nvPicPr>
        <p:blipFill>
          <a:blip r:embed="rId16" cstate="print">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sldNum="0" hd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3000" indent="-228600"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200" indent="-228600"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6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8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90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2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shipmap.or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hyperlink" Target="https://www.shipmap.org/#https:/www.shipmap.org/" TargetMode="Externa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blip>
          <a:stretch>
            <a:fillRect/>
          </a:stretch>
        </p:blipFill>
        <p:spPr>
          <a:xfrm>
            <a:off x="47454" y="27103"/>
            <a:ext cx="9180513" cy="6885384"/>
          </a:xfrm>
          <a:prstGeom prst="rect">
            <a:avLst/>
          </a:prstGeom>
        </p:spPr>
      </p:pic>
      <p:sp>
        <p:nvSpPr>
          <p:cNvPr id="6" name="Text Box 3"/>
          <p:cNvSpPr txBox="1">
            <a:spLocks noChangeArrowheads="1"/>
          </p:cNvSpPr>
          <p:nvPr/>
        </p:nvSpPr>
        <p:spPr bwMode="auto">
          <a:xfrm>
            <a:off x="395536" y="1303217"/>
            <a:ext cx="8151440" cy="646331"/>
          </a:xfrm>
          <a:prstGeom prst="rect">
            <a:avLst/>
          </a:prstGeom>
          <a:noFill/>
          <a:ln w="9525">
            <a:noFill/>
            <a:miter lim="800000"/>
            <a:headEnd/>
            <a:tailEnd/>
          </a:ln>
          <a:effectLst>
            <a:outerShdw blurRad="63500" dist="38099" dir="2700000" algn="ctr" rotWithShape="0">
              <a:srgbClr val="000000">
                <a:alpha val="74997"/>
              </a:srgbClr>
            </a:outerShdw>
          </a:effectLst>
        </p:spPr>
        <p:txBody>
          <a:bodyPr wrap="square">
            <a:prstTxWarp prst="textNoShape">
              <a:avLst/>
            </a:prstTxWarp>
            <a:spAutoFit/>
          </a:bodyPr>
          <a:lstStyle/>
          <a:p>
            <a:pPr algn="ctr"/>
            <a:r>
              <a:rPr lang="en-GB" sz="36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Welcome to Varese industries</a:t>
            </a:r>
            <a:r>
              <a:rPr lang="en-US" altLang="ko-KR" sz="3600" b="1" dirty="0">
                <a:solidFill>
                  <a:srgbClr val="FFFFFF"/>
                </a:solidFill>
                <a:effectLst>
                  <a:outerShdw blurRad="38100" dist="38100" dir="2700000" algn="tl" rotWithShape="0">
                    <a:prstClr val="black"/>
                  </a:outerShdw>
                </a:effectLst>
                <a:latin typeface="Arial" pitchFamily="34" charset="0"/>
                <a:ea typeface="ＭＳ Ｐゴシック" pitchFamily="-111" charset="-128"/>
                <a:cs typeface="Arial" pitchFamily="34" charset="0"/>
              </a:rPr>
              <a:t> </a:t>
            </a:r>
            <a:endParaRPr lang="ja-JP" altLang="en-US" sz="3600" b="1" i="1" dirty="0">
              <a:solidFill>
                <a:srgbClr val="FFFFFF"/>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endParaRPr>
          </a:p>
        </p:txBody>
      </p:sp>
      <p:sp>
        <p:nvSpPr>
          <p:cNvPr id="27659" name="TextBox 12"/>
          <p:cNvSpPr txBox="1">
            <a:spLocks noChangeArrowheads="1"/>
          </p:cNvSpPr>
          <p:nvPr/>
        </p:nvSpPr>
        <p:spPr bwMode="auto">
          <a:xfrm>
            <a:off x="503040" y="3146630"/>
            <a:ext cx="8640960" cy="646331"/>
          </a:xfrm>
          <a:prstGeom prst="rect">
            <a:avLst/>
          </a:prstGeom>
          <a:noFill/>
          <a:ln w="9525">
            <a:noFill/>
            <a:miter lim="800000"/>
            <a:headEnd/>
            <a:tailEnd/>
          </a:ln>
          <a:effectLst>
            <a:outerShdw blurRad="38100" dist="38100" dir="2700000" algn="tl" rotWithShape="0">
              <a:prstClr val="black"/>
            </a:outerShdw>
          </a:effectLst>
        </p:spPr>
        <p:txBody>
          <a:bodyPr wrap="square">
            <a:prstTxWarp prst="textNoShape">
              <a:avLst/>
            </a:prstTxWarp>
            <a:spAutoFit/>
          </a:bodyPr>
          <a:lstStyle/>
          <a:p>
            <a:pPr algn="ctr"/>
            <a:r>
              <a:rPr lang="en-US" sz="3600" dirty="0">
                <a:solidFill>
                  <a:srgbClr val="FFFF00"/>
                </a:solidFill>
              </a:rPr>
              <a:t>Visit to CERN</a:t>
            </a:r>
          </a:p>
        </p:txBody>
      </p:sp>
      <p:sp>
        <p:nvSpPr>
          <p:cNvPr id="13" name="Text Box 3"/>
          <p:cNvSpPr txBox="1">
            <a:spLocks noChangeArrowheads="1"/>
          </p:cNvSpPr>
          <p:nvPr/>
        </p:nvSpPr>
        <p:spPr bwMode="auto">
          <a:xfrm>
            <a:off x="47454" y="5398189"/>
            <a:ext cx="9144000" cy="1446550"/>
          </a:xfrm>
          <a:prstGeom prst="rect">
            <a:avLst/>
          </a:prstGeom>
          <a:noFill/>
          <a:ln w="9525">
            <a:noFill/>
            <a:miter lim="800000"/>
            <a:headEnd/>
            <a:tailEnd/>
          </a:ln>
          <a:effectLst>
            <a:outerShdw blurRad="63500" dist="38099" dir="2700000" algn="ctr" rotWithShape="0">
              <a:srgbClr val="000000">
                <a:alpha val="74997"/>
              </a:srgbClr>
            </a:outerShdw>
          </a:effectLst>
        </p:spPr>
        <p:txBody>
          <a:bodyPr wrap="square">
            <a:prstTxWarp prst="textNoShape">
              <a:avLst/>
            </a:prstTxWarp>
            <a:spAutoFit/>
          </a:bodyPr>
          <a:lstStyle/>
          <a:p>
            <a:pPr>
              <a:defRPr/>
            </a:pPr>
            <a:endParaRPr lang="en-GB" sz="28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a:p>
            <a:pPr algn="ctr">
              <a:defRPr/>
            </a:pPr>
            <a:r>
              <a:rPr lang="en-GB" sz="20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Marcello Losasso CERN /KT- 01.03.2019</a:t>
            </a:r>
          </a:p>
          <a:p>
            <a:pPr algn="ctr">
              <a:defRPr/>
            </a:pPr>
            <a:endParaRPr lang="en-GB" sz="20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a:p>
            <a:pPr algn="ctr">
              <a:defRPr/>
            </a:pPr>
            <a:r>
              <a:rPr lang="en-GB" sz="1800" b="1" i="1" dirty="0" err="1">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Marcello.Losasso@cern.ch</a:t>
            </a:r>
            <a:endParaRPr lang="en-GB" sz="1800" b="1" i="1" dirty="0">
              <a:solidFill>
                <a:schemeClr val="accent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pic>
        <p:nvPicPr>
          <p:cNvPr id="7" name="Picture 6" descr="cern_logo_1.png"/>
          <p:cNvPicPr>
            <a:picLocks noChangeAspect="1"/>
          </p:cNvPicPr>
          <p:nvPr/>
        </p:nvPicPr>
        <p:blipFill>
          <a:blip r:embed="rId4">
            <a:lum bright="100000" contrast="-100000"/>
          </a:blip>
          <a:stretch>
            <a:fillRect/>
          </a:stretch>
        </p:blipFill>
        <p:spPr>
          <a:xfrm>
            <a:off x="6012160" y="260648"/>
            <a:ext cx="1019176" cy="1002190"/>
          </a:xfrm>
          <a:prstGeom prst="rect">
            <a:avLst/>
          </a:prstGeom>
          <a:effectLst>
            <a:outerShdw blurRad="38100" dist="38100" dir="2700000" algn="tl" rotWithShape="0">
              <a:prstClr val="black"/>
            </a:outerShdw>
          </a:effectLst>
        </p:spPr>
      </p:pic>
    </p:spTree>
    <p:extLst>
      <p:ext uri="{BB962C8B-B14F-4D97-AF65-F5344CB8AC3E}">
        <p14:creationId xmlns:p14="http://schemas.microsoft.com/office/powerpoint/2010/main" val="365919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fographie_1_update.pdf">
            <a:extLst>
              <a:ext uri="{FF2B5EF4-FFF2-40B4-BE49-F238E27FC236}">
                <a16:creationId xmlns:a16="http://schemas.microsoft.com/office/drawing/2014/main" id="{EE19DE7C-3A47-224B-951C-CE87658F67D9}"/>
              </a:ext>
            </a:extLst>
          </p:cNvPr>
          <p:cNvPicPr>
            <a:picLocks noChangeAspect="1"/>
          </p:cNvPicPr>
          <p:nvPr/>
        </p:nvPicPr>
        <p:blipFill>
          <a:blip r:embed="rId3">
            <a:extLst/>
          </a:blip>
          <a:stretch>
            <a:fillRect/>
          </a:stretch>
        </p:blipFill>
        <p:spPr>
          <a:xfrm>
            <a:off x="1058419" y="320638"/>
            <a:ext cx="7185989" cy="5988682"/>
          </a:xfrm>
          <a:prstGeom prst="rect">
            <a:avLst/>
          </a:prstGeom>
          <a:ln w="12700">
            <a:miter lim="400000"/>
          </a:ln>
        </p:spPr>
      </p:pic>
    </p:spTree>
    <p:extLst>
      <p:ext uri="{BB962C8B-B14F-4D97-AF65-F5344CB8AC3E}">
        <p14:creationId xmlns:p14="http://schemas.microsoft.com/office/powerpoint/2010/main" val="98499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8"/>
          <p:cNvSpPr/>
          <p:nvPr/>
        </p:nvSpPr>
        <p:spPr>
          <a:xfrm>
            <a:off x="181945" y="3967558"/>
            <a:ext cx="1440160" cy="1080120"/>
          </a:xfrm>
          <a:prstGeom prst="rect">
            <a:avLst/>
          </a:prstGeom>
          <a:solidFill>
            <a:srgbClr val="0070C0"/>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a:t>High Energy Physics</a:t>
            </a:r>
          </a:p>
        </p:txBody>
      </p:sp>
      <p:sp>
        <p:nvSpPr>
          <p:cNvPr id="5" name="Rettangolo 8"/>
          <p:cNvSpPr/>
          <p:nvPr/>
        </p:nvSpPr>
        <p:spPr>
          <a:xfrm>
            <a:off x="3545938" y="3950366"/>
            <a:ext cx="1728192" cy="1080120"/>
          </a:xfrm>
          <a:prstGeom prst="rect">
            <a:avLst/>
          </a:prstGeom>
          <a:solidFill>
            <a:srgbClr val="0070C0"/>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a:t>Medical Applications</a:t>
            </a:r>
          </a:p>
        </p:txBody>
      </p:sp>
      <p:sp>
        <p:nvSpPr>
          <p:cNvPr id="6" name="Rettangolo 8"/>
          <p:cNvSpPr/>
          <p:nvPr/>
        </p:nvSpPr>
        <p:spPr>
          <a:xfrm>
            <a:off x="109381" y="5203880"/>
            <a:ext cx="1944216" cy="1584176"/>
          </a:xfrm>
          <a:prstGeom prst="rect">
            <a:avLst/>
          </a:prstGeom>
          <a:solidFill>
            <a:srgbClr val="0070C0"/>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a:t>Industrial processes</a:t>
            </a:r>
          </a:p>
        </p:txBody>
      </p:sp>
      <p:sp>
        <p:nvSpPr>
          <p:cNvPr id="7" name="Rettangolo 11"/>
          <p:cNvSpPr/>
          <p:nvPr/>
        </p:nvSpPr>
        <p:spPr>
          <a:xfrm>
            <a:off x="3476921" y="5376058"/>
            <a:ext cx="1728192" cy="1152128"/>
          </a:xfrm>
          <a:prstGeom prst="rect">
            <a:avLst/>
          </a:prstGeom>
          <a:solidFill>
            <a:srgbClr val="6699FF"/>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a:t>...not yet fully exploited areas</a:t>
            </a:r>
          </a:p>
        </p:txBody>
      </p:sp>
      <p:sp>
        <p:nvSpPr>
          <p:cNvPr id="9" name="Ovale 43"/>
          <p:cNvSpPr/>
          <p:nvPr/>
        </p:nvSpPr>
        <p:spPr>
          <a:xfrm>
            <a:off x="1518506" y="4192324"/>
            <a:ext cx="2232248" cy="1512168"/>
          </a:xfrm>
          <a:prstGeom prst="ellipse">
            <a:avLst/>
          </a:prstGeom>
          <a:solidFill>
            <a:srgbClr val="99CC0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err="1">
                <a:solidFill>
                  <a:schemeClr val="bg1"/>
                </a:solidFill>
                <a:latin typeface="MV Boli" pitchFamily="2" charset="0"/>
                <a:cs typeface="MV Boli" pitchFamily="2" charset="0"/>
              </a:rPr>
              <a:t>Particle</a:t>
            </a:r>
            <a:r>
              <a:rPr lang="it-IT" sz="2000" b="1" dirty="0">
                <a:solidFill>
                  <a:schemeClr val="bg1"/>
                </a:solidFill>
                <a:latin typeface="MV Boli" pitchFamily="2" charset="0"/>
                <a:cs typeface="MV Boli" pitchFamily="2" charset="0"/>
              </a:rPr>
              <a:t> </a:t>
            </a:r>
            <a:r>
              <a:rPr lang="it-IT" sz="2000" b="1" dirty="0" err="1">
                <a:solidFill>
                  <a:schemeClr val="bg1"/>
                </a:solidFill>
                <a:latin typeface="MV Boli" pitchFamily="2" charset="0"/>
                <a:cs typeface="MV Boli" pitchFamily="2" charset="0"/>
              </a:rPr>
              <a:t>acclerators</a:t>
            </a:r>
            <a:endParaRPr lang="it-IT" sz="2000" b="1" dirty="0">
              <a:solidFill>
                <a:schemeClr val="bg1"/>
              </a:solidFill>
              <a:latin typeface="MV Boli" pitchFamily="2" charset="0"/>
              <a:cs typeface="MV Boli" pitchFamily="2" charset="0"/>
            </a:endParaRPr>
          </a:p>
        </p:txBody>
      </p:sp>
      <p:sp>
        <p:nvSpPr>
          <p:cNvPr id="2" name="Rectangle 1"/>
          <p:cNvSpPr/>
          <p:nvPr/>
        </p:nvSpPr>
        <p:spPr>
          <a:xfrm>
            <a:off x="5796136" y="4102040"/>
            <a:ext cx="2987824" cy="1631216"/>
          </a:xfrm>
          <a:prstGeom prst="rect">
            <a:avLst/>
          </a:prstGeom>
        </p:spPr>
        <p:txBody>
          <a:bodyPr wrap="square">
            <a:spAutoFit/>
          </a:bodyPr>
          <a:lstStyle/>
          <a:p>
            <a:r>
              <a:rPr lang="en-US" sz="2000" dirty="0"/>
              <a:t>more than 30000 accelerator installed in the world - 1100 new systems deployed every year for about US$ 3.2B.</a:t>
            </a:r>
          </a:p>
        </p:txBody>
      </p:sp>
      <p:sp>
        <p:nvSpPr>
          <p:cNvPr id="8" name="Rectangle 7"/>
          <p:cNvSpPr/>
          <p:nvPr/>
        </p:nvSpPr>
        <p:spPr>
          <a:xfrm>
            <a:off x="1907704" y="260648"/>
            <a:ext cx="4390946" cy="369332"/>
          </a:xfrm>
          <a:prstGeom prst="rect">
            <a:avLst/>
          </a:prstGeom>
        </p:spPr>
        <p:txBody>
          <a:bodyPr wrap="none">
            <a:spAutoFit/>
          </a:bodyPr>
          <a:lstStyle/>
          <a:p>
            <a:r>
              <a:rPr lang="en-GB" dirty="0">
                <a:solidFill>
                  <a:srgbClr val="FF0000"/>
                </a:solidFill>
              </a:rPr>
              <a:t>accelerators in Science,  Industry and Society</a:t>
            </a:r>
          </a:p>
        </p:txBody>
      </p:sp>
      <p:graphicFrame>
        <p:nvGraphicFramePr>
          <p:cNvPr id="10" name="Chart 9"/>
          <p:cNvGraphicFramePr>
            <a:graphicFrameLocks/>
          </p:cNvGraphicFramePr>
          <p:nvPr>
            <p:extLst>
              <p:ext uri="{D42A27DB-BD31-4B8C-83A1-F6EECF244321}">
                <p14:modId xmlns:p14="http://schemas.microsoft.com/office/powerpoint/2010/main" val="3586194971"/>
              </p:ext>
            </p:extLst>
          </p:nvPr>
        </p:nvGraphicFramePr>
        <p:xfrm>
          <a:off x="179512" y="692696"/>
          <a:ext cx="6264696" cy="32677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522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1027"/>
          <p:cNvSpPr>
            <a:spLocks noGrp="1" noChangeArrowheads="1"/>
          </p:cNvSpPr>
          <p:nvPr>
            <p:ph type="title" idx="4294967295"/>
          </p:nvPr>
        </p:nvSpPr>
        <p:spPr>
          <a:xfrm>
            <a:off x="0" y="76200"/>
            <a:ext cx="9144000" cy="904528"/>
          </a:xfrm>
        </p:spPr>
        <p:style>
          <a:lnRef idx="1">
            <a:schemeClr val="accent1"/>
          </a:lnRef>
          <a:fillRef idx="2">
            <a:schemeClr val="accent1"/>
          </a:fillRef>
          <a:effectRef idx="1">
            <a:schemeClr val="accent1"/>
          </a:effectRef>
          <a:fontRef idx="minor">
            <a:schemeClr val="dk1"/>
          </a:fontRef>
        </p:style>
        <p:txBody>
          <a:bodyPr anchor="ctr"/>
          <a:lstStyle/>
          <a:p>
            <a:pPr marL="342900" indent="-342900" algn="ctr">
              <a:spcBef>
                <a:spcPct val="20000"/>
              </a:spcBef>
              <a:spcAft>
                <a:spcPts val="1200"/>
              </a:spcAft>
              <a:defRPr/>
            </a:pPr>
            <a:r>
              <a:rPr lang="en-US" sz="2400" dirty="0">
                <a:solidFill>
                  <a:schemeClr val="tx1"/>
                </a:solidFill>
                <a:sym typeface="Wingdings"/>
              </a:rPr>
              <a:t>Medical Application as an Example of Particle Physics Spin-off</a:t>
            </a:r>
            <a:endParaRPr lang="en-US" sz="2400" dirty="0">
              <a:solidFill>
                <a:schemeClr val="tx1"/>
              </a:solidFill>
            </a:endParaRPr>
          </a:p>
        </p:txBody>
      </p:sp>
      <p:sp>
        <p:nvSpPr>
          <p:cNvPr id="27" name="TextBox 26"/>
          <p:cNvSpPr txBox="1"/>
          <p:nvPr/>
        </p:nvSpPr>
        <p:spPr>
          <a:xfrm>
            <a:off x="642494" y="1049477"/>
            <a:ext cx="7859011" cy="43088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2200" dirty="0">
                <a:solidFill>
                  <a:schemeClr val="tx1"/>
                </a:solidFill>
              </a:rPr>
              <a:t>Combining Physics, ICT, Biology and Medicine to fight cancer</a:t>
            </a:r>
          </a:p>
        </p:txBody>
      </p:sp>
      <p:grpSp>
        <p:nvGrpSpPr>
          <p:cNvPr id="2" name="Group 45"/>
          <p:cNvGrpSpPr/>
          <p:nvPr/>
        </p:nvGrpSpPr>
        <p:grpSpPr>
          <a:xfrm>
            <a:off x="0" y="1822316"/>
            <a:ext cx="9144000" cy="2303323"/>
            <a:chOff x="0" y="1811477"/>
            <a:chExt cx="9144000" cy="2303323"/>
          </a:xfrm>
        </p:grpSpPr>
        <p:pic>
          <p:nvPicPr>
            <p:cNvPr id="15" name="Picture 2" descr="Capture-003924web"/>
            <p:cNvPicPr>
              <a:picLocks noChangeAspect="1" noChangeArrowheads="1"/>
            </p:cNvPicPr>
            <p:nvPr/>
          </p:nvPicPr>
          <p:blipFill>
            <a:blip r:embed="rId3"/>
            <a:srcRect/>
            <a:stretch>
              <a:fillRect/>
            </a:stretch>
          </p:blipFill>
          <p:spPr bwMode="auto">
            <a:xfrm>
              <a:off x="457200" y="1828800"/>
              <a:ext cx="2138192" cy="1469350"/>
            </a:xfrm>
            <a:prstGeom prst="rect">
              <a:avLst/>
            </a:prstGeom>
            <a:noFill/>
            <a:ln w="9525">
              <a:noFill/>
              <a:miter lim="800000"/>
              <a:headEnd/>
              <a:tailEnd/>
            </a:ln>
            <a:effectLst>
              <a:outerShdw blurRad="50800" dist="38100" dir="2700000">
                <a:srgbClr val="000000">
                  <a:alpha val="43000"/>
                </a:srgbClr>
              </a:outerShdw>
            </a:effectLst>
          </p:spPr>
        </p:pic>
        <p:sp>
          <p:nvSpPr>
            <p:cNvPr id="20" name="TextBox 19"/>
            <p:cNvSpPr txBox="1"/>
            <p:nvPr/>
          </p:nvSpPr>
          <p:spPr>
            <a:xfrm>
              <a:off x="0" y="3276600"/>
              <a:ext cx="32766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a:solidFill>
                    <a:schemeClr val="tx1"/>
                  </a:solidFill>
                </a:rPr>
                <a:t>Accelerating particle beams</a:t>
              </a:r>
            </a:p>
            <a:p>
              <a:pPr algn="ctr"/>
              <a:r>
                <a:rPr lang="en-US" sz="1600" dirty="0">
                  <a:solidFill>
                    <a:schemeClr val="tx1"/>
                  </a:solidFill>
                </a:rPr>
                <a:t>~30’000 accelerators worldwide</a:t>
              </a:r>
            </a:p>
            <a:p>
              <a:pPr algn="ctr"/>
              <a:r>
                <a:rPr lang="en-US" sz="1600" dirty="0">
                  <a:solidFill>
                    <a:schemeClr val="tx1"/>
                  </a:solidFill>
                </a:rPr>
                <a:t>~17’000 used for medicine</a:t>
              </a:r>
            </a:p>
          </p:txBody>
        </p:sp>
        <p:sp>
          <p:nvSpPr>
            <p:cNvPr id="19" name="TextBox 18"/>
            <p:cNvSpPr txBox="1"/>
            <p:nvPr/>
          </p:nvSpPr>
          <p:spPr>
            <a:xfrm>
              <a:off x="3268700" y="1811477"/>
              <a:ext cx="2772864" cy="523220"/>
            </a:xfrm>
            <a:prstGeom prst="rect">
              <a:avLst/>
            </a:prstGeom>
            <a:noFill/>
          </p:spPr>
          <p:txBody>
            <a:bodyPr wrap="none" rtlCol="0">
              <a:spAutoFit/>
            </a:bodyPr>
            <a:lstStyle/>
            <a:p>
              <a:r>
                <a:rPr lang="en-GB" sz="2800" dirty="0">
                  <a:solidFill>
                    <a:srgbClr val="FFFF00"/>
                  </a:solidFill>
                  <a:effectLst>
                    <a:outerShdw blurRad="38100" dist="38100" dir="2700000" algn="tl" rotWithShape="0">
                      <a:prstClr val="black"/>
                    </a:outerShdw>
                  </a:effectLst>
                </a:rPr>
                <a:t>Hadron Therapy</a:t>
              </a:r>
            </a:p>
          </p:txBody>
        </p:sp>
        <p:pic>
          <p:nvPicPr>
            <p:cNvPr id="42" name="Picture 41" descr="Screen shot 2011-04-17 at 23.47.59.png"/>
            <p:cNvPicPr>
              <a:picLocks noChangeAspect="1"/>
            </p:cNvPicPr>
            <p:nvPr/>
          </p:nvPicPr>
          <p:blipFill>
            <a:blip r:embed="rId4"/>
            <a:stretch>
              <a:fillRect/>
            </a:stretch>
          </p:blipFill>
          <p:spPr>
            <a:xfrm>
              <a:off x="5181600" y="2438401"/>
              <a:ext cx="1178821" cy="1143000"/>
            </a:xfrm>
            <a:prstGeom prst="rect">
              <a:avLst/>
            </a:prstGeom>
          </p:spPr>
        </p:pic>
        <p:pic>
          <p:nvPicPr>
            <p:cNvPr id="43" name="Picture 42" descr="Screen shot 2011-04-17 at 23.48.11.png"/>
            <p:cNvPicPr>
              <a:picLocks noChangeAspect="1"/>
            </p:cNvPicPr>
            <p:nvPr/>
          </p:nvPicPr>
          <p:blipFill>
            <a:blip r:embed="rId5"/>
            <a:stretch>
              <a:fillRect/>
            </a:stretch>
          </p:blipFill>
          <p:spPr>
            <a:xfrm>
              <a:off x="6400799" y="2438400"/>
              <a:ext cx="1136633" cy="1143000"/>
            </a:xfrm>
            <a:prstGeom prst="rect">
              <a:avLst/>
            </a:prstGeom>
          </p:spPr>
        </p:pic>
        <p:sp>
          <p:nvSpPr>
            <p:cNvPr id="23" name="TextBox 22"/>
            <p:cNvSpPr txBox="1"/>
            <p:nvPr/>
          </p:nvSpPr>
          <p:spPr>
            <a:xfrm>
              <a:off x="7620000" y="2438400"/>
              <a:ext cx="1524000" cy="1169551"/>
            </a:xfrm>
            <a:prstGeom prst="rect">
              <a:avLst/>
            </a:prstGeom>
            <a:noFill/>
          </p:spPr>
          <p:txBody>
            <a:bodyPr wrap="square" rtlCol="0">
              <a:spAutoFit/>
            </a:bodyPr>
            <a:lstStyle/>
            <a:p>
              <a:pPr algn="ctr"/>
              <a:r>
                <a:rPr lang="en-US" sz="1400" dirty="0">
                  <a:latin typeface="+mn-lt"/>
                  <a:ea typeface="+mn-ea"/>
                  <a:cs typeface="+mn-cs"/>
                </a:rPr>
                <a:t>Leadership in Ion Beam Therapy now in Europe and Japan</a:t>
              </a:r>
              <a:endParaRPr lang="en-GB" sz="1400" dirty="0">
                <a:latin typeface="+mn-lt"/>
                <a:ea typeface="+mn-ea"/>
                <a:cs typeface="+mn-cs"/>
              </a:endParaRPr>
            </a:p>
          </p:txBody>
        </p:sp>
        <p:sp>
          <p:nvSpPr>
            <p:cNvPr id="25" name="Left-Right Arrow 24"/>
            <p:cNvSpPr/>
            <p:nvPr/>
          </p:nvSpPr>
          <p:spPr bwMode="auto">
            <a:xfrm>
              <a:off x="2627784" y="1890000"/>
              <a:ext cx="658800" cy="396000"/>
            </a:xfrm>
            <a:prstGeom prst="leftRightArrow">
              <a:avLst/>
            </a:prstGeom>
            <a:gradFill flip="none" rotWithShape="1">
              <a:gsLst>
                <a:gs pos="21000">
                  <a:schemeClr val="tx2">
                    <a:lumMod val="20000"/>
                    <a:lumOff val="80000"/>
                  </a:schemeClr>
                </a:gs>
                <a:gs pos="100000">
                  <a:srgbClr val="FFFF00"/>
                </a:gs>
              </a:gsLst>
              <a:lin ang="0" scaled="1"/>
              <a:tileRect/>
            </a:gradFill>
            <a:ln w="9525"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3" name="Group 31"/>
            <p:cNvGrpSpPr/>
            <p:nvPr/>
          </p:nvGrpSpPr>
          <p:grpSpPr>
            <a:xfrm>
              <a:off x="3423998" y="2438400"/>
              <a:ext cx="1630315" cy="1219200"/>
              <a:chOff x="3347798" y="2438400"/>
              <a:chExt cx="1630315" cy="1219200"/>
            </a:xfrm>
          </p:grpSpPr>
          <p:grpSp>
            <p:nvGrpSpPr>
              <p:cNvPr id="4" name="Group 43"/>
              <p:cNvGrpSpPr/>
              <p:nvPr/>
            </p:nvGrpSpPr>
            <p:grpSpPr>
              <a:xfrm>
                <a:off x="3352800" y="2438400"/>
                <a:ext cx="1625313" cy="1219200"/>
                <a:chOff x="6705600" y="2209518"/>
                <a:chExt cx="1625313" cy="1219200"/>
              </a:xfrm>
            </p:grpSpPr>
            <p:pic>
              <p:nvPicPr>
                <p:cNvPr id="39" name="Picture 8" descr="single_spot"/>
                <p:cNvPicPr>
                  <a:picLocks noChangeAspect="1" noChangeArrowheads="1"/>
                </p:cNvPicPr>
                <p:nvPr/>
              </p:nvPicPr>
              <p:blipFill>
                <a:blip r:embed="rId6"/>
                <a:srcRect/>
                <a:stretch>
                  <a:fillRect/>
                </a:stretch>
              </p:blipFill>
              <p:spPr bwMode="auto">
                <a:xfrm>
                  <a:off x="6705600" y="2209518"/>
                  <a:ext cx="1625313" cy="1219200"/>
                </a:xfrm>
                <a:prstGeom prst="rect">
                  <a:avLst/>
                </a:prstGeom>
                <a:noFill/>
                <a:ln w="9525">
                  <a:noFill/>
                  <a:miter lim="800000"/>
                  <a:headEnd/>
                  <a:tailEnd/>
                </a:ln>
              </p:spPr>
            </p:pic>
            <p:sp>
              <p:nvSpPr>
                <p:cNvPr id="41" name="Rectangle 40"/>
                <p:cNvSpPr/>
                <p:nvPr/>
              </p:nvSpPr>
              <p:spPr>
                <a:xfrm>
                  <a:off x="7315200" y="2209518"/>
                  <a:ext cx="990600" cy="523220"/>
                </a:xfrm>
                <a:prstGeom prst="rect">
                  <a:avLst/>
                </a:prstGeom>
              </p:spPr>
              <p:txBody>
                <a:bodyPr wrap="square">
                  <a:spAutoFit/>
                </a:bodyPr>
                <a:lstStyle/>
                <a:p>
                  <a:pPr algn="ctr" eaLnBrk="1" hangingPunct="1"/>
                  <a:r>
                    <a:rPr lang="en-GB" sz="1400" dirty="0">
                      <a:solidFill>
                        <a:srgbClr val="FFFF00"/>
                      </a:solidFill>
                      <a:effectLst>
                        <a:outerShdw blurRad="38100" dist="38100" dir="2700000" algn="tl" rotWithShape="0">
                          <a:prstClr val="black"/>
                        </a:outerShdw>
                      </a:effectLst>
                    </a:rPr>
                    <a:t>Tumour Target</a:t>
                  </a:r>
                </a:p>
              </p:txBody>
            </p:sp>
          </p:grpSp>
          <p:sp>
            <p:nvSpPr>
              <p:cNvPr id="26" name="TextBox 25"/>
              <p:cNvSpPr txBox="1"/>
              <p:nvPr/>
            </p:nvSpPr>
            <p:spPr>
              <a:xfrm>
                <a:off x="3347798" y="3048000"/>
                <a:ext cx="690802" cy="400110"/>
              </a:xfrm>
              <a:prstGeom prst="rect">
                <a:avLst/>
              </a:prstGeom>
              <a:noFill/>
            </p:spPr>
            <p:txBody>
              <a:bodyPr wrap="none" rtlCol="0">
                <a:spAutoFit/>
              </a:bodyPr>
              <a:lstStyle/>
              <a:p>
                <a:r>
                  <a:rPr lang="en-GB" sz="1000" dirty="0">
                    <a:solidFill>
                      <a:schemeClr val="accent1"/>
                    </a:solidFill>
                    <a:effectLst>
                      <a:outerShdw blurRad="38100" dist="38100" dir="2700000" algn="tl" rotWithShape="0">
                        <a:prstClr val="black"/>
                      </a:outerShdw>
                    </a:effectLst>
                  </a:rPr>
                  <a:t>Protons</a:t>
                </a:r>
              </a:p>
              <a:p>
                <a:r>
                  <a:rPr lang="en-GB" sz="1000" dirty="0">
                    <a:solidFill>
                      <a:schemeClr val="accent1"/>
                    </a:solidFill>
                    <a:effectLst>
                      <a:outerShdw blurRad="38100" dist="38100" dir="2700000" algn="tl" rotWithShape="0">
                        <a:prstClr val="black"/>
                      </a:outerShdw>
                    </a:effectLst>
                  </a:rPr>
                  <a:t>light ions</a:t>
                </a:r>
              </a:p>
            </p:txBody>
          </p:sp>
        </p:grpSp>
        <p:sp>
          <p:nvSpPr>
            <p:cNvPr id="35" name="TextBox 34"/>
            <p:cNvSpPr txBox="1"/>
            <p:nvPr/>
          </p:nvSpPr>
          <p:spPr>
            <a:xfrm>
              <a:off x="3352800" y="3591580"/>
              <a:ext cx="4267200" cy="523220"/>
            </a:xfrm>
            <a:prstGeom prst="rect">
              <a:avLst/>
            </a:prstGeom>
            <a:noFill/>
          </p:spPr>
          <p:txBody>
            <a:bodyPr wrap="square" rtlCol="0">
              <a:spAutoFit/>
            </a:bodyPr>
            <a:lstStyle/>
            <a:p>
              <a:r>
                <a:rPr lang="en-US" sz="1400" dirty="0">
                  <a:solidFill>
                    <a:srgbClr val="FFFF00"/>
                  </a:solidFill>
                  <a:effectLst>
                    <a:outerShdw blurRad="38100" dist="38100" dir="2700000" algn="tl" rotWithShape="0">
                      <a:prstClr val="black"/>
                    </a:outerShdw>
                  </a:effectLst>
                </a:rPr>
                <a:t>&gt;100’000 patients treated worldwide  (45 facilities)</a:t>
              </a:r>
            </a:p>
            <a:p>
              <a:r>
                <a:rPr lang="en-US" sz="1400" dirty="0">
                  <a:solidFill>
                    <a:srgbClr val="FFFF00"/>
                  </a:solidFill>
                  <a:effectLst>
                    <a:outerShdw blurRad="38100" dist="38100" dir="2700000" algn="tl" rotWithShape="0">
                      <a:prstClr val="black"/>
                    </a:outerShdw>
                  </a:effectLst>
                </a:rPr>
                <a:t>&gt;50’000 patients treated in Europe  (14 facilities)</a:t>
              </a:r>
            </a:p>
          </p:txBody>
        </p:sp>
        <p:sp>
          <p:nvSpPr>
            <p:cNvPr id="40" name="TextBox 39"/>
            <p:cNvSpPr txBox="1"/>
            <p:nvPr/>
          </p:nvSpPr>
          <p:spPr>
            <a:xfrm>
              <a:off x="5486400" y="3352800"/>
              <a:ext cx="552330" cy="276999"/>
            </a:xfrm>
            <a:prstGeom prst="rect">
              <a:avLst/>
            </a:prstGeom>
            <a:noFill/>
          </p:spPr>
          <p:txBody>
            <a:bodyPr wrap="none" rtlCol="0">
              <a:spAutoFit/>
            </a:bodyPr>
            <a:lstStyle/>
            <a:p>
              <a:r>
                <a:rPr lang="en-GB" sz="1200" dirty="0">
                  <a:solidFill>
                    <a:srgbClr val="FFFFFF"/>
                  </a:solidFill>
                  <a:effectLst>
                    <a:outerShdw blurRad="38100" dist="38100" dir="2700000">
                      <a:srgbClr val="000000"/>
                    </a:outerShdw>
                  </a:effectLst>
                </a:rPr>
                <a:t>X-ray</a:t>
              </a:r>
            </a:p>
          </p:txBody>
        </p:sp>
        <p:sp>
          <p:nvSpPr>
            <p:cNvPr id="45" name="TextBox 44"/>
            <p:cNvSpPr txBox="1"/>
            <p:nvPr/>
          </p:nvSpPr>
          <p:spPr>
            <a:xfrm>
              <a:off x="6617248" y="3380601"/>
              <a:ext cx="697952" cy="276999"/>
            </a:xfrm>
            <a:prstGeom prst="rect">
              <a:avLst/>
            </a:prstGeom>
            <a:noFill/>
          </p:spPr>
          <p:txBody>
            <a:bodyPr wrap="none" rtlCol="0">
              <a:spAutoFit/>
            </a:bodyPr>
            <a:lstStyle/>
            <a:p>
              <a:r>
                <a:rPr lang="en-GB" sz="1200" dirty="0">
                  <a:solidFill>
                    <a:srgbClr val="FFFFFF"/>
                  </a:solidFill>
                  <a:effectLst>
                    <a:outerShdw blurRad="38100" dist="38100" dir="2700000">
                      <a:srgbClr val="000000"/>
                    </a:outerShdw>
                  </a:effectLst>
                </a:rPr>
                <a:t>protons</a:t>
              </a:r>
            </a:p>
          </p:txBody>
        </p:sp>
      </p:grpSp>
      <p:grpSp>
        <p:nvGrpSpPr>
          <p:cNvPr id="5" name="Group 2"/>
          <p:cNvGrpSpPr/>
          <p:nvPr/>
        </p:nvGrpSpPr>
        <p:grpSpPr>
          <a:xfrm>
            <a:off x="402744" y="4195860"/>
            <a:ext cx="8590592" cy="2257365"/>
            <a:chOff x="441180" y="4194253"/>
            <a:chExt cx="8590592" cy="2257365"/>
          </a:xfrm>
        </p:grpSpPr>
        <p:grpSp>
          <p:nvGrpSpPr>
            <p:cNvPr id="6" name="Group 46"/>
            <p:cNvGrpSpPr/>
            <p:nvPr/>
          </p:nvGrpSpPr>
          <p:grpSpPr>
            <a:xfrm>
              <a:off x="441180" y="4465984"/>
              <a:ext cx="8590592" cy="1985634"/>
              <a:chOff x="441180" y="4465984"/>
              <a:chExt cx="8590592" cy="1985634"/>
            </a:xfrm>
          </p:grpSpPr>
          <p:sp>
            <p:nvSpPr>
              <p:cNvPr id="29" name="TextBox 28"/>
              <p:cNvSpPr txBox="1"/>
              <p:nvPr/>
            </p:nvSpPr>
            <p:spPr>
              <a:xfrm>
                <a:off x="441180" y="6113064"/>
                <a:ext cx="2438400" cy="338554"/>
              </a:xfrm>
              <a:prstGeom prst="rect">
                <a:avLst/>
              </a:prstGeom>
              <a:noFill/>
            </p:spPr>
            <p:txBody>
              <a:bodyPr wrap="square" rtlCol="0">
                <a:spAutoFit/>
              </a:bodyPr>
              <a:lstStyle/>
              <a:p>
                <a:pPr algn="ctr"/>
                <a:r>
                  <a:rPr lang="en-US" sz="1600" dirty="0">
                    <a:latin typeface="+mn-lt"/>
                    <a:ea typeface="+mn-ea"/>
                    <a:cs typeface="+mn-cs"/>
                  </a:rPr>
                  <a:t>Detecting particles </a:t>
                </a:r>
              </a:p>
            </p:txBody>
          </p:sp>
          <p:sp>
            <p:nvSpPr>
              <p:cNvPr id="30" name="Left-Right Arrow 29"/>
              <p:cNvSpPr/>
              <p:nvPr/>
            </p:nvSpPr>
            <p:spPr bwMode="auto">
              <a:xfrm>
                <a:off x="2859572" y="4559006"/>
                <a:ext cx="658800" cy="396000"/>
              </a:xfrm>
              <a:prstGeom prst="leftRightArrow">
                <a:avLst/>
              </a:prstGeom>
              <a:gradFill flip="none" rotWithShape="1">
                <a:gsLst>
                  <a:gs pos="21000">
                    <a:schemeClr val="tx2">
                      <a:lumMod val="20000"/>
                      <a:lumOff val="80000"/>
                    </a:schemeClr>
                  </a:gs>
                  <a:gs pos="100000">
                    <a:srgbClr val="FFFF00"/>
                  </a:gs>
                </a:gsLst>
                <a:lin ang="0" scaled="1"/>
                <a:tileRect/>
              </a:gradFill>
              <a:ln w="9525" cap="flat" cmpd="sng" algn="ctr">
                <a:solidFill>
                  <a:schemeClr val="bg2"/>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TextBox 30"/>
              <p:cNvSpPr txBox="1"/>
              <p:nvPr/>
            </p:nvSpPr>
            <p:spPr>
              <a:xfrm>
                <a:off x="3546392" y="4465984"/>
                <a:ext cx="1462109" cy="523220"/>
              </a:xfrm>
              <a:prstGeom prst="rect">
                <a:avLst/>
              </a:prstGeom>
              <a:noFill/>
            </p:spPr>
            <p:txBody>
              <a:bodyPr wrap="none" rtlCol="0">
                <a:spAutoFit/>
              </a:bodyPr>
              <a:lstStyle/>
              <a:p>
                <a:r>
                  <a:rPr lang="en-GB" sz="2800" dirty="0">
                    <a:solidFill>
                      <a:srgbClr val="FFFF00"/>
                    </a:solidFill>
                    <a:effectLst>
                      <a:outerShdw blurRad="38100" dist="38100" dir="2700000" algn="tl" rotWithShape="0">
                        <a:prstClr val="black"/>
                      </a:outerShdw>
                    </a:effectLst>
                  </a:rPr>
                  <a:t>Imaging</a:t>
                </a:r>
              </a:p>
            </p:txBody>
          </p:sp>
          <p:pic>
            <p:nvPicPr>
              <p:cNvPr id="33" name="Picture 32" descr="Screen shot 2011-04-17 at 23.19.02.png"/>
              <p:cNvPicPr>
                <a:picLocks noChangeAspect="1"/>
              </p:cNvPicPr>
              <p:nvPr/>
            </p:nvPicPr>
            <p:blipFill>
              <a:blip r:embed="rId7">
                <a:clrChange>
                  <a:clrFrom>
                    <a:srgbClr val="FFFFFF"/>
                  </a:clrFrom>
                  <a:clrTo>
                    <a:srgbClr val="FFFFFF">
                      <a:alpha val="0"/>
                    </a:srgbClr>
                  </a:clrTo>
                </a:clrChange>
              </a:blip>
              <a:stretch>
                <a:fillRect/>
              </a:stretch>
            </p:blipFill>
            <p:spPr>
              <a:xfrm>
                <a:off x="5526572" y="5081659"/>
                <a:ext cx="1101946" cy="1153747"/>
              </a:xfrm>
              <a:prstGeom prst="rect">
                <a:avLst/>
              </a:prstGeom>
            </p:spPr>
          </p:pic>
          <p:sp>
            <p:nvSpPr>
              <p:cNvPr id="34" name="TextBox 33"/>
              <p:cNvSpPr txBox="1"/>
              <p:nvPr/>
            </p:nvSpPr>
            <p:spPr>
              <a:xfrm>
                <a:off x="5265136" y="4635206"/>
                <a:ext cx="1556836" cy="369332"/>
              </a:xfrm>
              <a:prstGeom prst="rect">
                <a:avLst/>
              </a:prstGeom>
              <a:noFill/>
            </p:spPr>
            <p:txBody>
              <a:bodyPr wrap="none" rtlCol="0">
                <a:spAutoFit/>
              </a:bodyPr>
              <a:lstStyle/>
              <a:p>
                <a:r>
                  <a:rPr lang="en-GB" sz="1800" dirty="0">
                    <a:solidFill>
                      <a:srgbClr val="CCFFCC"/>
                    </a:solidFill>
                    <a:effectLst>
                      <a:outerShdw blurRad="38100" dist="38100" dir="2700000" algn="tl" rotWithShape="0">
                        <a:prstClr val="black"/>
                      </a:outerShdw>
                    </a:effectLst>
                  </a:rPr>
                  <a:t>PET Scanner</a:t>
                </a:r>
              </a:p>
            </p:txBody>
          </p:sp>
          <p:pic>
            <p:nvPicPr>
              <p:cNvPr id="38" name="Picture 1032" descr="PET_Alzheimer"/>
              <p:cNvPicPr>
                <a:picLocks noChangeAspect="1" noChangeArrowheads="1"/>
              </p:cNvPicPr>
              <p:nvPr/>
            </p:nvPicPr>
            <p:blipFill>
              <a:blip r:embed="rId8"/>
              <a:srcRect/>
              <a:stretch>
                <a:fillRect/>
              </a:stretch>
            </p:blipFill>
            <p:spPr bwMode="auto">
              <a:xfrm>
                <a:off x="6796572" y="4711406"/>
                <a:ext cx="2235200" cy="1676400"/>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36" name="TextBox 35"/>
              <p:cNvSpPr txBox="1"/>
              <p:nvPr/>
            </p:nvSpPr>
            <p:spPr>
              <a:xfrm>
                <a:off x="2955988" y="5016206"/>
                <a:ext cx="2570584" cy="954107"/>
              </a:xfrm>
              <a:prstGeom prst="rect">
                <a:avLst/>
              </a:prstGeom>
              <a:noFill/>
            </p:spPr>
            <p:txBody>
              <a:bodyPr wrap="square" rtlCol="0">
                <a:spAutoFit/>
              </a:bodyPr>
              <a:lstStyle/>
              <a:p>
                <a:pPr algn="ctr"/>
                <a:r>
                  <a:rPr lang="en-US" sz="1400" dirty="0">
                    <a:latin typeface="+mn-lt"/>
                    <a:ea typeface="+mn-ea"/>
                    <a:cs typeface="+mn-cs"/>
                  </a:rPr>
                  <a:t>Clinical trial in Portugal, France and Italy for new breast imaging system (</a:t>
                </a:r>
                <a:r>
                  <a:rPr lang="en-US" sz="1400" dirty="0" err="1">
                    <a:latin typeface="+mn-lt"/>
                    <a:ea typeface="+mn-ea"/>
                    <a:cs typeface="+mn-cs"/>
                  </a:rPr>
                  <a:t>ClearPEM</a:t>
                </a:r>
                <a:r>
                  <a:rPr lang="en-US" sz="1400" dirty="0">
                    <a:latin typeface="+mn-lt"/>
                    <a:ea typeface="+mn-ea"/>
                    <a:cs typeface="+mn-cs"/>
                  </a:rPr>
                  <a:t>)</a:t>
                </a:r>
                <a:endParaRPr lang="en-GB" sz="1400" dirty="0">
                  <a:latin typeface="+mn-lt"/>
                  <a:ea typeface="+mn-ea"/>
                  <a:cs typeface="+mn-cs"/>
                </a:endParaRPr>
              </a:p>
            </p:txBody>
          </p:sp>
          <p:pic>
            <p:nvPicPr>
              <p:cNvPr id="37" name="Picture 36" descr="Screen shot 2011-04-18 at 11.02.26.png"/>
              <p:cNvPicPr>
                <a:picLocks noChangeAspect="1"/>
              </p:cNvPicPr>
              <p:nvPr/>
            </p:nvPicPr>
            <p:blipFill>
              <a:blip r:embed="rId9"/>
              <a:stretch>
                <a:fillRect/>
              </a:stretch>
            </p:blipFill>
            <p:spPr>
              <a:xfrm>
                <a:off x="3567332" y="5702005"/>
                <a:ext cx="1371600" cy="724181"/>
              </a:xfrm>
              <a:prstGeom prst="rect">
                <a:avLst/>
              </a:prstGeom>
            </p:spPr>
          </p:pic>
        </p:grpSp>
        <p:pic>
          <p:nvPicPr>
            <p:cNvPr id="48" name="Picture 47" descr="cms_event.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132" y="4194253"/>
              <a:ext cx="1944216" cy="1849995"/>
            </a:xfrm>
            <a:prstGeom prst="rect">
              <a:avLst/>
            </a:prstGeom>
          </p:spPr>
        </p:pic>
      </p:grpSp>
    </p:spTree>
    <p:extLst>
      <p:ext uri="{BB962C8B-B14F-4D97-AF65-F5344CB8AC3E}">
        <p14:creationId xmlns:p14="http://schemas.microsoft.com/office/powerpoint/2010/main" val="10711574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asted-image.png"/>
          <p:cNvPicPr>
            <a:picLocks noChangeAspect="1"/>
          </p:cNvPicPr>
          <p:nvPr/>
        </p:nvPicPr>
        <p:blipFill>
          <a:blip r:embed="rId2">
            <a:extLst/>
          </a:blip>
          <a:stretch>
            <a:fillRect/>
          </a:stretch>
        </p:blipFill>
        <p:spPr>
          <a:xfrm>
            <a:off x="-571311" y="3446"/>
            <a:ext cx="10276295" cy="6858001"/>
          </a:xfrm>
          <a:prstGeom prst="rect">
            <a:avLst/>
          </a:prstGeom>
          <a:ln w="12700">
            <a:miter lim="400000"/>
          </a:ln>
        </p:spPr>
      </p:pic>
      <p:pic>
        <p:nvPicPr>
          <p:cNvPr id="158" name="Screen Shot 2018-03-06 at 20.10.5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0303" y="604969"/>
            <a:ext cx="4061663" cy="2401185"/>
          </a:xfrm>
          <a:prstGeom prst="rect">
            <a:avLst/>
          </a:prstGeom>
          <a:ln w="12700">
            <a:miter lim="400000"/>
          </a:ln>
        </p:spPr>
      </p:pic>
      <p:sp>
        <p:nvSpPr>
          <p:cNvPr id="159" name="Shape 159"/>
          <p:cNvSpPr>
            <a:spLocks noGrp="1"/>
          </p:cNvSpPr>
          <p:nvPr>
            <p:ph type="title" idx="4294967295"/>
          </p:nvPr>
        </p:nvSpPr>
        <p:spPr>
          <a:xfrm>
            <a:off x="154015" y="5204230"/>
            <a:ext cx="4086000" cy="1406955"/>
          </a:xfrm>
          <a:prstGeom prst="rect">
            <a:avLst/>
          </a:prstGeom>
          <a:solidFill>
            <a:srgbClr val="DCDEE0"/>
          </a:solidFill>
        </p:spPr>
        <p:txBody>
          <a:bodyPr anchor="b">
            <a:normAutofit/>
          </a:bodyPr>
          <a:lstStyle/>
          <a:p>
            <a:pPr defTabSz="213590">
              <a:defRPr sz="4160"/>
            </a:pPr>
            <a:r>
              <a:rPr sz="2800" dirty="0"/>
              <a:t>CERN-MEDICIS </a:t>
            </a:r>
          </a:p>
          <a:p>
            <a:pPr defTabSz="213590">
              <a:defRPr sz="4160"/>
            </a:pPr>
            <a:r>
              <a:rPr sz="2800" dirty="0"/>
              <a:t>First medical isotopes produced </a:t>
            </a:r>
          </a:p>
        </p:txBody>
      </p:sp>
    </p:spTree>
    <p:extLst>
      <p:ext uri="{BB962C8B-B14F-4D97-AF65-F5344CB8AC3E}">
        <p14:creationId xmlns:p14="http://schemas.microsoft.com/office/powerpoint/2010/main" val="101300290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11.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471" y="-4886"/>
            <a:ext cx="10300375" cy="6867774"/>
          </a:xfrm>
          <a:prstGeom prst="rect">
            <a:avLst/>
          </a:prstGeom>
          <a:ln w="12700">
            <a:miter lim="400000"/>
          </a:ln>
        </p:spPr>
      </p:pic>
      <p:sp>
        <p:nvSpPr>
          <p:cNvPr id="153" name="Shape 153"/>
          <p:cNvSpPr>
            <a:spLocks noGrp="1"/>
          </p:cNvSpPr>
          <p:nvPr>
            <p:ph type="title" idx="4294967295"/>
          </p:nvPr>
        </p:nvSpPr>
        <p:spPr>
          <a:xfrm>
            <a:off x="-1129471" y="4437112"/>
            <a:ext cx="4086000" cy="2321719"/>
          </a:xfrm>
          <a:prstGeom prst="rect">
            <a:avLst/>
          </a:prstGeom>
          <a:solidFill>
            <a:srgbClr val="DCDEE0"/>
          </a:solidFill>
        </p:spPr>
        <p:txBody>
          <a:bodyPr anchor="b"/>
          <a:lstStyle/>
          <a:p>
            <a:pPr defTabSz="213590">
              <a:defRPr sz="4160"/>
            </a:pPr>
            <a:r>
              <a:rPr dirty="0"/>
              <a:t>“</a:t>
            </a:r>
            <a:r>
              <a:rPr sz="2400" dirty="0"/>
              <a:t>How can machine learning improve vaccine production?”</a:t>
            </a:r>
          </a:p>
          <a:p>
            <a:pPr defTabSz="213590">
              <a:defRPr sz="4160"/>
            </a:pPr>
            <a:endParaRPr sz="2400" dirty="0"/>
          </a:p>
          <a:p>
            <a:pPr defTabSz="213590">
              <a:defRPr sz="4160"/>
            </a:pPr>
            <a:r>
              <a:rPr sz="2400" dirty="0"/>
              <a:t>CERN - Sanofi</a:t>
            </a:r>
          </a:p>
        </p:txBody>
      </p:sp>
    </p:spTree>
    <p:extLst>
      <p:ext uri="{BB962C8B-B14F-4D97-AF65-F5344CB8AC3E}">
        <p14:creationId xmlns:p14="http://schemas.microsoft.com/office/powerpoint/2010/main" val="198666966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59" y="-517485"/>
            <a:ext cx="11304537" cy="7531692"/>
          </a:xfrm>
          <a:prstGeom prst="rect">
            <a:avLst/>
          </a:prstGeom>
          <a:noFill/>
          <a:ln>
            <a:noFill/>
          </a:ln>
        </p:spPr>
      </p:pic>
    </p:spTree>
    <p:extLst>
      <p:ext uri="{BB962C8B-B14F-4D97-AF65-F5344CB8AC3E}">
        <p14:creationId xmlns:p14="http://schemas.microsoft.com/office/powerpoint/2010/main" val="2496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asted-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0966"/>
            <a:ext cx="9316489" cy="6968770"/>
          </a:xfrm>
          <a:prstGeom prst="rect">
            <a:avLst/>
          </a:prstGeom>
          <a:ln w="12700">
            <a:miter lim="400000"/>
          </a:ln>
        </p:spPr>
      </p:pic>
      <p:sp>
        <p:nvSpPr>
          <p:cNvPr id="173" name="Shape 173"/>
          <p:cNvSpPr>
            <a:spLocks noGrp="1"/>
          </p:cNvSpPr>
          <p:nvPr>
            <p:ph type="title" idx="4294967295"/>
          </p:nvPr>
        </p:nvSpPr>
        <p:spPr>
          <a:xfrm>
            <a:off x="154015" y="4289466"/>
            <a:ext cx="4086000" cy="2321719"/>
          </a:xfrm>
          <a:prstGeom prst="rect">
            <a:avLst/>
          </a:prstGeom>
          <a:solidFill>
            <a:srgbClr val="DCDEE0"/>
          </a:solidFill>
        </p:spPr>
        <p:txBody>
          <a:bodyPr anchor="b"/>
          <a:lstStyle/>
          <a:p>
            <a:pPr defTabSz="221806">
              <a:defRPr sz="4320"/>
            </a:pPr>
            <a:endParaRPr dirty="0"/>
          </a:p>
          <a:p>
            <a:pPr defTabSz="221806">
              <a:defRPr sz="4320"/>
            </a:pPr>
            <a:r>
              <a:rPr dirty="0"/>
              <a:t>X-ray eyes for cultural heritage - </a:t>
            </a:r>
            <a:r>
              <a:rPr dirty="0" err="1"/>
              <a:t>Medipix</a:t>
            </a:r>
            <a:r>
              <a:rPr dirty="0"/>
              <a:t> chip</a:t>
            </a:r>
          </a:p>
        </p:txBody>
      </p:sp>
    </p:spTree>
    <p:extLst>
      <p:ext uri="{BB962C8B-B14F-4D97-AF65-F5344CB8AC3E}">
        <p14:creationId xmlns:p14="http://schemas.microsoft.com/office/powerpoint/2010/main" val="230088793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C3962B5-DA47-B14D-B067-B492354DF0A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9" y="0"/>
            <a:ext cx="9144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txBox="1">
            <a:spLocks noChangeArrowheads="1"/>
          </p:cNvSpPr>
          <p:nvPr/>
        </p:nvSpPr>
        <p:spPr bwMode="auto">
          <a:xfrm>
            <a:off x="6108737" y="3732253"/>
            <a:ext cx="3035263" cy="3887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24" indent="-514324">
              <a:spcBef>
                <a:spcPct val="20000"/>
              </a:spcBef>
              <a:defRPr/>
            </a:pPr>
            <a:r>
              <a:rPr lang="en-US" sz="1200" dirty="0">
                <a:solidFill>
                  <a:schemeClr val="bg1">
                    <a:lumMod val="95000"/>
                  </a:schemeClr>
                </a:solidFill>
                <a:latin typeface="Verdana" pitchFamily="34" charset="0"/>
              </a:rPr>
              <a:t>(courtesy of </a:t>
            </a:r>
            <a:r>
              <a:rPr lang="en-GB" sz="1200" dirty="0">
                <a:solidFill>
                  <a:schemeClr val="bg1">
                    <a:lumMod val="95000"/>
                  </a:schemeClr>
                </a:solidFill>
              </a:rPr>
              <a:t>MARS </a:t>
            </a:r>
            <a:r>
              <a:rPr lang="en-GB" sz="1200" dirty="0" err="1">
                <a:solidFill>
                  <a:schemeClr val="bg1">
                    <a:lumMod val="95000"/>
                  </a:schemeClr>
                </a:solidFill>
              </a:rPr>
              <a:t>Bioimaging</a:t>
            </a:r>
            <a:r>
              <a:rPr lang="en-GB" sz="1200" dirty="0">
                <a:solidFill>
                  <a:schemeClr val="bg1">
                    <a:lumMod val="95000"/>
                  </a:schemeClr>
                </a:solidFill>
              </a:rPr>
              <a:t> Ltd</a:t>
            </a:r>
            <a:r>
              <a:rPr lang="en-US" sz="1200" dirty="0">
                <a:solidFill>
                  <a:schemeClr val="bg1">
                    <a:lumMod val="95000"/>
                  </a:schemeClr>
                </a:solidFill>
                <a:latin typeface="Verdana" pitchFamily="34" charset="0"/>
              </a:rPr>
              <a:t>) </a:t>
            </a:r>
          </a:p>
          <a:p>
            <a:pPr marL="514324" indent="-514324" defTabSz="914353">
              <a:spcBef>
                <a:spcPct val="20000"/>
              </a:spcBef>
              <a:buFont typeface="Wingdings" pitchFamily="2" charset="2"/>
              <a:buChar char="Ø"/>
              <a:defRPr/>
            </a:pPr>
            <a:endParaRPr lang="en-US" sz="1400" dirty="0">
              <a:solidFill>
                <a:schemeClr val="bg1">
                  <a:lumMod val="95000"/>
                </a:schemeClr>
              </a:solidFill>
              <a:latin typeface="Verdana" pitchFamily="34" charset="0"/>
            </a:endParaRPr>
          </a:p>
        </p:txBody>
      </p:sp>
      <p:pic>
        <p:nvPicPr>
          <p:cNvPr id="5" name="Picture 4">
            <a:extLst>
              <a:ext uri="{FF2B5EF4-FFF2-40B4-BE49-F238E27FC236}">
                <a16:creationId xmlns:a16="http://schemas.microsoft.com/office/drawing/2014/main" id="{C56B4F4C-37CA-DC40-B711-D0AEB9AC1B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18" y="3902089"/>
            <a:ext cx="4729458" cy="2955911"/>
          </a:xfrm>
          <a:prstGeom prst="rect">
            <a:avLst/>
          </a:prstGeom>
        </p:spPr>
      </p:pic>
      <p:pic>
        <p:nvPicPr>
          <p:cNvPr id="6" name="Ankle_movie.mp4">
            <a:hlinkClick r:id="" action="ppaction://media"/>
            <a:extLst>
              <a:ext uri="{FF2B5EF4-FFF2-40B4-BE49-F238E27FC236}">
                <a16:creationId xmlns:a16="http://schemas.microsoft.com/office/drawing/2014/main" id="{26E09218-161D-6040-A901-1E096A99F99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57069" y="3996601"/>
            <a:ext cx="5086931" cy="2861399"/>
          </a:xfrm>
          <a:prstGeom prst="rect">
            <a:avLst/>
          </a:prstGeom>
        </p:spPr>
      </p:pic>
    </p:spTree>
    <p:extLst>
      <p:ext uri="{BB962C8B-B14F-4D97-AF65-F5344CB8AC3E}">
        <p14:creationId xmlns:p14="http://schemas.microsoft.com/office/powerpoint/2010/main" val="106944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unknown.png"/>
          <p:cNvPicPr>
            <a:picLocks noChangeAspect="1"/>
          </p:cNvPicPr>
          <p:nvPr/>
        </p:nvPicPr>
        <p:blipFill>
          <a:blip r:embed="rId3">
            <a:extLst/>
          </a:blip>
          <a:stretch>
            <a:fillRect/>
          </a:stretch>
        </p:blipFill>
        <p:spPr>
          <a:xfrm>
            <a:off x="-709675" y="-753767"/>
            <a:ext cx="10313731" cy="8862222"/>
          </a:xfrm>
          <a:prstGeom prst="rect">
            <a:avLst/>
          </a:prstGeom>
          <a:ln w="12700">
            <a:miter lim="400000"/>
          </a:ln>
        </p:spPr>
      </p:pic>
    </p:spTree>
    <p:extLst>
      <p:ext uri="{BB962C8B-B14F-4D97-AF65-F5344CB8AC3E}">
        <p14:creationId xmlns:p14="http://schemas.microsoft.com/office/powerpoint/2010/main" val="186506987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body" sz="quarter" idx="4294967295"/>
          </p:nvPr>
        </p:nvSpPr>
        <p:spPr>
          <a:xfrm>
            <a:off x="173536" y="310864"/>
            <a:ext cx="2807585" cy="2870582"/>
          </a:xfrm>
          <a:prstGeom prst="rect">
            <a:avLst/>
          </a:prstGeom>
        </p:spPr>
        <p:txBody>
          <a:bodyPr>
            <a:normAutofit fontScale="77500" lnSpcReduction="20000"/>
          </a:bodyPr>
          <a:lstStyle/>
          <a:p>
            <a:pPr marL="0" indent="0" defTabSz="386106">
              <a:spcBef>
                <a:spcPts val="2742"/>
              </a:spcBef>
              <a:buSzTx/>
              <a:buNone/>
              <a:defRPr sz="4606"/>
            </a:pPr>
            <a:r>
              <a:rPr dirty="0"/>
              <a:t>CERN BICs</a:t>
            </a:r>
          </a:p>
          <a:p>
            <a:pPr marL="0" indent="0" defTabSz="386106">
              <a:spcBef>
                <a:spcPts val="2742"/>
              </a:spcBef>
              <a:buSzTx/>
              <a:buNone/>
              <a:defRPr sz="3666"/>
            </a:pPr>
            <a:r>
              <a:rPr dirty="0"/>
              <a:t>CERN Network of </a:t>
            </a:r>
            <a:r>
              <a:rPr lang="en-US" dirty="0"/>
              <a:t>10</a:t>
            </a:r>
            <a:r>
              <a:rPr dirty="0"/>
              <a:t> Member State Business Incubation </a:t>
            </a:r>
            <a:r>
              <a:rPr dirty="0" err="1"/>
              <a:t>Centres</a:t>
            </a:r>
            <a:endParaRPr dirty="0"/>
          </a:p>
        </p:txBody>
      </p:sp>
      <p:pic>
        <p:nvPicPr>
          <p:cNvPr id="3" name="Picture 2">
            <a:extLst>
              <a:ext uri="{FF2B5EF4-FFF2-40B4-BE49-F238E27FC236}">
                <a16:creationId xmlns:a16="http://schemas.microsoft.com/office/drawing/2014/main" id="{81F1F85D-0BE7-564C-9156-D54D0A53F1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2683" y="173236"/>
            <a:ext cx="6493669" cy="6493669"/>
          </a:xfrm>
          <a:prstGeom prst="rect">
            <a:avLst/>
          </a:prstGeom>
        </p:spPr>
      </p:pic>
    </p:spTree>
    <p:extLst>
      <p:ext uri="{BB962C8B-B14F-4D97-AF65-F5344CB8AC3E}">
        <p14:creationId xmlns:p14="http://schemas.microsoft.com/office/powerpoint/2010/main" val="193015558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1027"/>
          <p:cNvSpPr>
            <a:spLocks noGrp="1" noChangeArrowheads="1"/>
          </p:cNvSpPr>
          <p:nvPr>
            <p:ph type="title" idx="4294967295"/>
          </p:nvPr>
        </p:nvSpPr>
        <p:spPr>
          <a:xfrm>
            <a:off x="1752600" y="228600"/>
            <a:ext cx="6705600" cy="685800"/>
          </a:xfrm>
          <a:effectLst>
            <a:outerShdw blurRad="63500" dist="38099" dir="2700000" algn="ctr" rotWithShape="0">
              <a:schemeClr val="tx1">
                <a:alpha val="74997"/>
              </a:schemeClr>
            </a:outerShdw>
          </a:effectLst>
        </p:spPr>
        <p:txBody>
          <a:bodyPr anchor="ctr"/>
          <a:lstStyle/>
          <a:p>
            <a:pPr eaLnBrk="1" hangingPunct="1">
              <a:defRPr/>
            </a:pPr>
            <a:r>
              <a:rPr lang="en-GB" dirty="0">
                <a:solidFill>
                  <a:schemeClr val="tx1"/>
                </a:solidFill>
                <a:ea typeface="+mj-ea"/>
                <a:cs typeface="+mj-cs"/>
              </a:rPr>
              <a:t>The Mission of CERN</a:t>
            </a:r>
          </a:p>
        </p:txBody>
      </p:sp>
      <p:sp>
        <p:nvSpPr>
          <p:cNvPr id="37892" name="Rectangle 1028"/>
          <p:cNvSpPr>
            <a:spLocks noGrp="1" noChangeArrowheads="1"/>
          </p:cNvSpPr>
          <p:nvPr>
            <p:ph type="body" idx="4294967295"/>
          </p:nvPr>
        </p:nvSpPr>
        <p:spPr>
          <a:xfrm>
            <a:off x="273050" y="1046581"/>
            <a:ext cx="6172200" cy="5181600"/>
          </a:xfrm>
        </p:spPr>
        <p:style>
          <a:lnRef idx="1">
            <a:schemeClr val="accent1"/>
          </a:lnRef>
          <a:fillRef idx="2">
            <a:schemeClr val="accent1"/>
          </a:fillRef>
          <a:effectRef idx="1">
            <a:schemeClr val="accent1"/>
          </a:effectRef>
          <a:fontRef idx="minor">
            <a:schemeClr val="dk1"/>
          </a:fontRef>
        </p:style>
        <p:txBody>
          <a:bodyPr/>
          <a:lstStyle/>
          <a:p>
            <a:pPr eaLnBrk="1" hangingPunct="1">
              <a:lnSpc>
                <a:spcPct val="90000"/>
              </a:lnSpc>
              <a:buClrTx/>
              <a:buFont typeface="Wingdings" charset="2"/>
              <a:buChar char="q"/>
              <a:defRPr/>
            </a:pPr>
            <a:r>
              <a:rPr lang="en-GB" sz="2400" dirty="0">
                <a:solidFill>
                  <a:schemeClr val="tx1"/>
                </a:solidFill>
                <a:ea typeface="+mn-ea"/>
                <a:cs typeface="+mn-cs"/>
              </a:rPr>
              <a:t>Push back the frontiers of knowledge</a:t>
            </a:r>
          </a:p>
          <a:p>
            <a:pPr eaLnBrk="1" hangingPunct="1">
              <a:lnSpc>
                <a:spcPct val="90000"/>
              </a:lnSpc>
              <a:buClrTx/>
              <a:buFont typeface="Wingdings" pitchFamily="-112" charset="2"/>
              <a:buNone/>
              <a:defRPr/>
            </a:pPr>
            <a:r>
              <a:rPr lang="en-GB" sz="2400" dirty="0">
                <a:solidFill>
                  <a:schemeClr val="tx1"/>
                </a:solidFill>
                <a:ea typeface="+mn-ea"/>
                <a:cs typeface="+mn-cs"/>
              </a:rPr>
              <a:t>	</a:t>
            </a:r>
            <a:r>
              <a:rPr lang="en-GB" sz="1600" dirty="0">
                <a:solidFill>
                  <a:schemeClr val="tx1"/>
                </a:solidFill>
                <a:ea typeface="+mn-ea"/>
                <a:cs typeface="+mn-cs"/>
              </a:rPr>
              <a:t>E.g. the secrets of the Big Bang …what was the matter like within the first moments of the Universe’s existence?</a:t>
            </a:r>
          </a:p>
          <a:p>
            <a:pPr eaLnBrk="1" hangingPunct="1">
              <a:lnSpc>
                <a:spcPct val="90000"/>
              </a:lnSpc>
              <a:buClrTx/>
              <a:defRPr/>
            </a:pPr>
            <a:endParaRPr lang="en-GB" sz="1600" dirty="0">
              <a:solidFill>
                <a:schemeClr val="tx1"/>
              </a:solidFill>
              <a:ea typeface="+mn-ea"/>
              <a:cs typeface="+mn-cs"/>
            </a:endParaRPr>
          </a:p>
          <a:p>
            <a:pPr eaLnBrk="1" hangingPunct="1">
              <a:lnSpc>
                <a:spcPct val="90000"/>
              </a:lnSpc>
              <a:buClrTx/>
              <a:buFont typeface="Wingdings" charset="2"/>
              <a:buChar char="q"/>
              <a:defRPr/>
            </a:pPr>
            <a:r>
              <a:rPr lang="en-GB" sz="2400" dirty="0">
                <a:solidFill>
                  <a:schemeClr val="tx1"/>
                </a:solidFill>
                <a:ea typeface="+mn-ea"/>
                <a:cs typeface="+mn-cs"/>
              </a:rPr>
              <a:t>Develop new technologies for accelerators and detectors</a:t>
            </a:r>
          </a:p>
          <a:p>
            <a:pPr eaLnBrk="1" hangingPunct="1">
              <a:lnSpc>
                <a:spcPct val="90000"/>
              </a:lnSpc>
              <a:buClrTx/>
              <a:buFont typeface="Wingdings" pitchFamily="-112" charset="2"/>
              <a:buNone/>
              <a:defRPr/>
            </a:pPr>
            <a:r>
              <a:rPr lang="en-GB" sz="2400" dirty="0">
                <a:solidFill>
                  <a:schemeClr val="tx1"/>
                </a:solidFill>
                <a:ea typeface="+mn-ea"/>
                <a:cs typeface="+mn-cs"/>
              </a:rPr>
              <a:t>	</a:t>
            </a:r>
            <a:r>
              <a:rPr lang="en-GB" sz="1600" dirty="0">
                <a:solidFill>
                  <a:schemeClr val="tx1"/>
                </a:solidFill>
                <a:ea typeface="+mn-ea"/>
                <a:cs typeface="+mn-cs"/>
              </a:rPr>
              <a:t>Information technology - the Web and the GRID</a:t>
            </a:r>
          </a:p>
          <a:p>
            <a:pPr eaLnBrk="1" hangingPunct="1">
              <a:lnSpc>
                <a:spcPct val="90000"/>
              </a:lnSpc>
              <a:buClrTx/>
              <a:buFont typeface="Wingdings" pitchFamily="-112" charset="2"/>
              <a:buNone/>
              <a:defRPr/>
            </a:pPr>
            <a:r>
              <a:rPr lang="en-GB" sz="1600" dirty="0">
                <a:solidFill>
                  <a:schemeClr val="tx1"/>
                </a:solidFill>
                <a:ea typeface="+mn-ea"/>
                <a:cs typeface="+mn-cs"/>
              </a:rPr>
              <a:t>	Medicine - diagnosis and therapy</a:t>
            </a:r>
            <a:endParaRPr lang="en-GB" sz="2400" dirty="0">
              <a:solidFill>
                <a:schemeClr val="tx1"/>
              </a:solidFill>
              <a:ea typeface="+mn-ea"/>
              <a:cs typeface="+mn-cs"/>
            </a:endParaRPr>
          </a:p>
          <a:p>
            <a:pPr eaLnBrk="1" hangingPunct="1">
              <a:lnSpc>
                <a:spcPct val="90000"/>
              </a:lnSpc>
              <a:buClrTx/>
              <a:defRPr/>
            </a:pPr>
            <a:endParaRPr lang="en-GB" sz="2400" dirty="0">
              <a:solidFill>
                <a:schemeClr val="tx1"/>
              </a:solidFill>
              <a:ea typeface="+mn-ea"/>
              <a:cs typeface="+mn-cs"/>
            </a:endParaRPr>
          </a:p>
          <a:p>
            <a:pPr eaLnBrk="1" hangingPunct="1">
              <a:lnSpc>
                <a:spcPct val="90000"/>
              </a:lnSpc>
              <a:buClrTx/>
              <a:buFont typeface="Wingdings" charset="2"/>
              <a:buChar char="q"/>
              <a:defRPr/>
            </a:pPr>
            <a:r>
              <a:rPr lang="en-GB" sz="2400" dirty="0">
                <a:solidFill>
                  <a:schemeClr val="tx1"/>
                </a:solidFill>
                <a:ea typeface="+mn-ea"/>
                <a:cs typeface="+mn-cs"/>
              </a:rPr>
              <a:t>Train scientists and engineers of tomorrow</a:t>
            </a:r>
          </a:p>
          <a:p>
            <a:pPr eaLnBrk="1" hangingPunct="1">
              <a:lnSpc>
                <a:spcPct val="90000"/>
              </a:lnSpc>
              <a:buClrTx/>
              <a:defRPr/>
            </a:pPr>
            <a:endParaRPr lang="en-GB" sz="2400" dirty="0">
              <a:solidFill>
                <a:schemeClr val="tx1"/>
              </a:solidFill>
              <a:ea typeface="+mn-ea"/>
              <a:cs typeface="+mn-cs"/>
            </a:endParaRPr>
          </a:p>
          <a:p>
            <a:pPr eaLnBrk="1" hangingPunct="1">
              <a:lnSpc>
                <a:spcPct val="90000"/>
              </a:lnSpc>
              <a:buClrTx/>
              <a:buFont typeface="Wingdings" charset="2"/>
              <a:buChar char="q"/>
              <a:defRPr/>
            </a:pPr>
            <a:r>
              <a:rPr lang="en-GB" sz="2400" dirty="0">
                <a:solidFill>
                  <a:schemeClr val="tx1"/>
                </a:solidFill>
                <a:ea typeface="+mn-ea"/>
                <a:cs typeface="+mn-cs"/>
              </a:rPr>
              <a:t>Unite people from different countries and cultures</a:t>
            </a:r>
            <a:endParaRPr lang="en-GB" sz="2000" dirty="0">
              <a:solidFill>
                <a:schemeClr val="tx1"/>
              </a:solidFill>
              <a:ea typeface="+mn-ea"/>
              <a:cs typeface="+mn-cs"/>
            </a:endParaRPr>
          </a:p>
        </p:txBody>
      </p:sp>
      <p:pic>
        <p:nvPicPr>
          <p:cNvPr id="37894" name="Picture 1030" descr="einstein-1"/>
          <p:cNvPicPr>
            <a:picLocks noChangeAspect="1" noChangeArrowheads="1"/>
          </p:cNvPicPr>
          <p:nvPr/>
        </p:nvPicPr>
        <p:blipFill>
          <a:blip r:embed="rId3"/>
          <a:srcRect/>
          <a:stretch>
            <a:fillRect/>
          </a:stretch>
        </p:blipFill>
        <p:spPr bwMode="auto">
          <a:xfrm>
            <a:off x="7618413" y="990600"/>
            <a:ext cx="1217612" cy="16764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6" name="Picture 1032" descr="PET_Alzheimer"/>
          <p:cNvPicPr>
            <a:picLocks noChangeAspect="1" noChangeArrowheads="1"/>
          </p:cNvPicPr>
          <p:nvPr/>
        </p:nvPicPr>
        <p:blipFill>
          <a:blip r:embed="rId4"/>
          <a:srcRect/>
          <a:stretch>
            <a:fillRect/>
          </a:stretch>
        </p:blipFill>
        <p:spPr bwMode="auto">
          <a:xfrm>
            <a:off x="7159625" y="2838450"/>
            <a:ext cx="1828800" cy="13716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7" name="Picture 1033" descr="Grid_globe_V1"/>
          <p:cNvPicPr>
            <a:picLocks noChangeAspect="1" noChangeArrowheads="1"/>
          </p:cNvPicPr>
          <p:nvPr/>
        </p:nvPicPr>
        <p:blipFill>
          <a:blip r:embed="rId5"/>
          <a:srcRect/>
          <a:stretch>
            <a:fillRect/>
          </a:stretch>
        </p:blipFill>
        <p:spPr bwMode="auto">
          <a:xfrm>
            <a:off x="5483225" y="2819400"/>
            <a:ext cx="1600200" cy="1349375"/>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8" name="Picture 1034" descr="Picture 1"/>
          <p:cNvPicPr>
            <a:picLocks noChangeAspect="1" noChangeArrowheads="1"/>
          </p:cNvPicPr>
          <p:nvPr/>
        </p:nvPicPr>
        <p:blipFill>
          <a:blip r:embed="rId6"/>
          <a:srcRect/>
          <a:stretch>
            <a:fillRect/>
          </a:stretch>
        </p:blipFill>
        <p:spPr bwMode="auto">
          <a:xfrm>
            <a:off x="5867400" y="4425950"/>
            <a:ext cx="1447800" cy="10588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3" name="Picture 1039" descr="Picture 1"/>
          <p:cNvPicPr>
            <a:picLocks noChangeAspect="1" noChangeArrowheads="1"/>
          </p:cNvPicPr>
          <p:nvPr/>
        </p:nvPicPr>
        <p:blipFill>
          <a:blip r:embed="rId7"/>
          <a:srcRect/>
          <a:stretch>
            <a:fillRect/>
          </a:stretch>
        </p:blipFill>
        <p:spPr bwMode="auto">
          <a:xfrm>
            <a:off x="6553200" y="5638800"/>
            <a:ext cx="2057400" cy="11096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4" name="Picture 1040" descr="Picture 3"/>
          <p:cNvPicPr>
            <a:picLocks noChangeAspect="1" noChangeArrowheads="1"/>
          </p:cNvPicPr>
          <p:nvPr/>
        </p:nvPicPr>
        <p:blipFill>
          <a:blip r:embed="rId8"/>
          <a:srcRect/>
          <a:stretch>
            <a:fillRect/>
          </a:stretch>
        </p:blipFill>
        <p:spPr bwMode="auto">
          <a:xfrm>
            <a:off x="7423150" y="4427538"/>
            <a:ext cx="1568450" cy="1058862"/>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5" name="Picture 1041" descr="Picture 2"/>
          <p:cNvPicPr>
            <a:picLocks noChangeAspect="1" noChangeArrowheads="1"/>
          </p:cNvPicPr>
          <p:nvPr/>
        </p:nvPicPr>
        <p:blipFill>
          <a:blip r:embed="rId9"/>
          <a:srcRect/>
          <a:stretch>
            <a:fillRect/>
          </a:stretch>
        </p:blipFill>
        <p:spPr bwMode="auto">
          <a:xfrm>
            <a:off x="6248400" y="1219200"/>
            <a:ext cx="1265238" cy="1255713"/>
          </a:xfrm>
          <a:prstGeom prst="rect">
            <a:avLst/>
          </a:prstGeom>
          <a:noFill/>
          <a:ln w="9525">
            <a:noFill/>
            <a:miter lim="800000"/>
            <a:headEnd/>
            <a:tailEnd/>
          </a:ln>
          <a:effectLst>
            <a:outerShdw blurRad="63500" dist="38099" dir="2700000" algn="ctr" rotWithShape="0">
              <a:srgbClr val="000000">
                <a:alpha val="74997"/>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fade">
                                      <p:cBhvr>
                                        <p:cTn id="7" dur="1000"/>
                                        <p:tgtEl>
                                          <p:spTgt spid="3789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animEffect transition="in" filter="fade">
                                      <p:cBhvr>
                                        <p:cTn id="11" dur="1000"/>
                                        <p:tgtEl>
                                          <p:spTgt spid="3789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7905"/>
                                        </p:tgtEl>
                                        <p:attrNameLst>
                                          <p:attrName>style.visibility</p:attrName>
                                        </p:attrNameLst>
                                      </p:cBhvr>
                                      <p:to>
                                        <p:strVal val="visible"/>
                                      </p:to>
                                    </p:set>
                                    <p:animEffect transition="in" filter="fade">
                                      <p:cBhvr>
                                        <p:cTn id="14" dur="1000"/>
                                        <p:tgtEl>
                                          <p:spTgt spid="37905"/>
                                        </p:tgtEl>
                                      </p:cBhvr>
                                    </p:animEffect>
                                  </p:childTnLst>
                                </p:cTn>
                              </p:par>
                              <p:par>
                                <p:cTn id="15" presetID="10" presetClass="entr" presetSubtype="0" fill="hold" nodeType="withEffect">
                                  <p:stCondLst>
                                    <p:cond delay="0"/>
                                  </p:stCondLst>
                                  <p:childTnLst>
                                    <p:set>
                                      <p:cBhvr>
                                        <p:cTn id="16" dur="1" fill="hold">
                                          <p:stCondLst>
                                            <p:cond delay="0"/>
                                          </p:stCondLst>
                                        </p:cTn>
                                        <p:tgtEl>
                                          <p:spTgt spid="37894"/>
                                        </p:tgtEl>
                                        <p:attrNameLst>
                                          <p:attrName>style.visibility</p:attrName>
                                        </p:attrNameLst>
                                      </p:cBhvr>
                                      <p:to>
                                        <p:strVal val="visible"/>
                                      </p:to>
                                    </p:set>
                                    <p:animEffect transition="in" filter="fade">
                                      <p:cBhvr>
                                        <p:cTn id="17" dur="1000"/>
                                        <p:tgtEl>
                                          <p:spTgt spid="378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fade">
                                      <p:cBhvr>
                                        <p:cTn id="22" dur="1000"/>
                                        <p:tgtEl>
                                          <p:spTgt spid="37892">
                                            <p:txEl>
                                              <p:pRg st="3" end="3"/>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7892">
                                            <p:txEl>
                                              <p:pRg st="4" end="4"/>
                                            </p:txEl>
                                          </p:spTgt>
                                        </p:tgtEl>
                                        <p:attrNameLst>
                                          <p:attrName>style.visibility</p:attrName>
                                        </p:attrNameLst>
                                      </p:cBhvr>
                                      <p:to>
                                        <p:strVal val="visible"/>
                                      </p:to>
                                    </p:set>
                                    <p:animEffect transition="in" filter="fade">
                                      <p:cBhvr>
                                        <p:cTn id="26" dur="1000"/>
                                        <p:tgtEl>
                                          <p:spTgt spid="3789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7897"/>
                                        </p:tgtEl>
                                        <p:attrNameLst>
                                          <p:attrName>style.visibility</p:attrName>
                                        </p:attrNameLst>
                                      </p:cBhvr>
                                      <p:to>
                                        <p:strVal val="visible"/>
                                      </p:to>
                                    </p:set>
                                    <p:animEffect transition="in" filter="fade">
                                      <p:cBhvr>
                                        <p:cTn id="29" dur="1000"/>
                                        <p:tgtEl>
                                          <p:spTgt spid="37897"/>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7892">
                                            <p:txEl>
                                              <p:pRg st="5" end="5"/>
                                            </p:txEl>
                                          </p:spTgt>
                                        </p:tgtEl>
                                        <p:attrNameLst>
                                          <p:attrName>style.visibility</p:attrName>
                                        </p:attrNameLst>
                                      </p:cBhvr>
                                      <p:to>
                                        <p:strVal val="visible"/>
                                      </p:to>
                                    </p:set>
                                    <p:animEffect transition="in" filter="fade">
                                      <p:cBhvr>
                                        <p:cTn id="33" dur="1000"/>
                                        <p:tgtEl>
                                          <p:spTgt spid="37892">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7896"/>
                                        </p:tgtEl>
                                        <p:attrNameLst>
                                          <p:attrName>style.visibility</p:attrName>
                                        </p:attrNameLst>
                                      </p:cBhvr>
                                      <p:to>
                                        <p:strVal val="visible"/>
                                      </p:to>
                                    </p:set>
                                    <p:animEffect transition="in" filter="fade">
                                      <p:cBhvr>
                                        <p:cTn id="36" dur="1000"/>
                                        <p:tgtEl>
                                          <p:spTgt spid="3789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892">
                                            <p:txEl>
                                              <p:pRg st="7" end="7"/>
                                            </p:txEl>
                                          </p:spTgt>
                                        </p:tgtEl>
                                        <p:attrNameLst>
                                          <p:attrName>style.visibility</p:attrName>
                                        </p:attrNameLst>
                                      </p:cBhvr>
                                      <p:to>
                                        <p:strVal val="visible"/>
                                      </p:to>
                                    </p:set>
                                    <p:animEffect transition="in" filter="fade">
                                      <p:cBhvr>
                                        <p:cTn id="41" dur="1000"/>
                                        <p:tgtEl>
                                          <p:spTgt spid="37892">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7898"/>
                                        </p:tgtEl>
                                        <p:attrNameLst>
                                          <p:attrName>style.visibility</p:attrName>
                                        </p:attrNameLst>
                                      </p:cBhvr>
                                      <p:to>
                                        <p:strVal val="visible"/>
                                      </p:to>
                                    </p:set>
                                    <p:animEffect transition="in" filter="fade">
                                      <p:cBhvr>
                                        <p:cTn id="44" dur="1000"/>
                                        <p:tgtEl>
                                          <p:spTgt spid="37898"/>
                                        </p:tgtEl>
                                      </p:cBhvr>
                                    </p:animEffect>
                                  </p:childTnLst>
                                </p:cTn>
                              </p:par>
                              <p:par>
                                <p:cTn id="45" presetID="10" presetClass="entr" presetSubtype="0" fill="hold" nodeType="withEffect">
                                  <p:stCondLst>
                                    <p:cond delay="0"/>
                                  </p:stCondLst>
                                  <p:childTnLst>
                                    <p:set>
                                      <p:cBhvr>
                                        <p:cTn id="46" dur="1" fill="hold">
                                          <p:stCondLst>
                                            <p:cond delay="0"/>
                                          </p:stCondLst>
                                        </p:cTn>
                                        <p:tgtEl>
                                          <p:spTgt spid="37904"/>
                                        </p:tgtEl>
                                        <p:attrNameLst>
                                          <p:attrName>style.visibility</p:attrName>
                                        </p:attrNameLst>
                                      </p:cBhvr>
                                      <p:to>
                                        <p:strVal val="visible"/>
                                      </p:to>
                                    </p:set>
                                    <p:animEffect transition="in" filter="fade">
                                      <p:cBhvr>
                                        <p:cTn id="47" dur="1000"/>
                                        <p:tgtEl>
                                          <p:spTgt spid="379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892">
                                            <p:txEl>
                                              <p:pRg st="9" end="9"/>
                                            </p:txEl>
                                          </p:spTgt>
                                        </p:tgtEl>
                                        <p:attrNameLst>
                                          <p:attrName>style.visibility</p:attrName>
                                        </p:attrNameLst>
                                      </p:cBhvr>
                                      <p:to>
                                        <p:strVal val="visible"/>
                                      </p:to>
                                    </p:set>
                                    <p:animEffect transition="in" filter="fade">
                                      <p:cBhvr>
                                        <p:cTn id="52" dur="1000"/>
                                        <p:tgtEl>
                                          <p:spTgt spid="37892">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7903"/>
                                        </p:tgtEl>
                                        <p:attrNameLst>
                                          <p:attrName>style.visibility</p:attrName>
                                        </p:attrNameLst>
                                      </p:cBhvr>
                                      <p:to>
                                        <p:strVal val="visible"/>
                                      </p:to>
                                    </p:set>
                                    <p:animEffect transition="in" filter="fade">
                                      <p:cBhvr>
                                        <p:cTn id="55" dur="10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07504" y="391639"/>
            <a:ext cx="9036495" cy="5324535"/>
          </a:xfrm>
          <a:prstGeom prst="rect">
            <a:avLst/>
          </a:prstGeom>
        </p:spPr>
        <p:txBody>
          <a:bodyPr wrap="square">
            <a:spAutoFit/>
          </a:bodyPr>
          <a:lstStyle/>
          <a:p>
            <a:r>
              <a:rPr lang="en-US" sz="2000" dirty="0"/>
              <a:t>KT participates / coordinates the submission of H2020 Call for Proposal</a:t>
            </a:r>
          </a:p>
          <a:p>
            <a:endParaRPr lang="en-US" sz="2000" dirty="0"/>
          </a:p>
          <a:p>
            <a:r>
              <a:rPr lang="en-US" sz="2000" dirty="0"/>
              <a:t>KT currently engaged in coordinating, or participating in different H2020 projects (AIDA-2020, ARIES, QUACO, CYCLADS,…)</a:t>
            </a:r>
          </a:p>
          <a:p>
            <a:endParaRPr lang="en-US" sz="2000" dirty="0"/>
          </a:p>
          <a:p>
            <a:pPr marL="800100" lvl="1" indent="-342900">
              <a:buFont typeface="Wingdings" pitchFamily="2" charset="2"/>
              <a:buChar char="ü"/>
            </a:pPr>
            <a:r>
              <a:rPr lang="en-US" sz="2000" dirty="0"/>
              <a:t>Advanced Infrastructure for Detectors Accelerator</a:t>
            </a:r>
            <a:br>
              <a:rPr lang="en-US" sz="2000" dirty="0"/>
            </a:br>
            <a:endParaRPr lang="en-US" sz="2000" dirty="0"/>
          </a:p>
          <a:p>
            <a:pPr marL="800100" lvl="1" indent="-342900">
              <a:buFont typeface="Wingdings" pitchFamily="2" charset="2"/>
              <a:buChar char="ü"/>
            </a:pPr>
            <a:r>
              <a:rPr lang="en-US" sz="2000" dirty="0"/>
              <a:t>Accelerator technology</a:t>
            </a:r>
          </a:p>
          <a:p>
            <a:pPr marL="800100" lvl="1" indent="-342900">
              <a:buFont typeface="Wingdings" pitchFamily="2" charset="2"/>
              <a:buChar char="ü"/>
            </a:pPr>
            <a:endParaRPr lang="en-US" sz="2000" dirty="0"/>
          </a:p>
          <a:p>
            <a:pPr marL="800100" lvl="1" indent="-342900">
              <a:buFont typeface="Wingdings" pitchFamily="2" charset="2"/>
              <a:buChar char="ü"/>
            </a:pPr>
            <a:r>
              <a:rPr lang="en-US" sz="2000" dirty="0"/>
              <a:t>Nuclear technology</a:t>
            </a:r>
          </a:p>
          <a:p>
            <a:br>
              <a:rPr lang="en-US" sz="2000" dirty="0"/>
            </a:br>
            <a:r>
              <a:rPr lang="en-US" sz="2000" dirty="0"/>
              <a:t>KT coordinates a Proof-of-Concept funds</a:t>
            </a:r>
          </a:p>
          <a:p>
            <a:br>
              <a:rPr lang="en-US" sz="2000" dirty="0"/>
            </a:br>
            <a:r>
              <a:rPr lang="en-US" sz="2000" dirty="0"/>
              <a:t>It means:</a:t>
            </a:r>
            <a:br>
              <a:rPr lang="en-US" sz="2000" dirty="0"/>
            </a:br>
            <a:r>
              <a:rPr lang="en-US" sz="2000" dirty="0"/>
              <a:t>- identification of projects potentially entitled for funding</a:t>
            </a:r>
            <a:br>
              <a:rPr lang="en-US" sz="2000" dirty="0"/>
            </a:br>
            <a:r>
              <a:rPr lang="en-US" sz="2000" dirty="0"/>
              <a:t>-  selection &amp; award for the Proof – of – Concept fund </a:t>
            </a:r>
            <a:br>
              <a:rPr lang="en-US" sz="2000" dirty="0"/>
            </a:br>
            <a:r>
              <a:rPr lang="en-US" sz="2000" dirty="0"/>
              <a:t>- management of the fund. </a:t>
            </a:r>
          </a:p>
        </p:txBody>
      </p:sp>
    </p:spTree>
    <p:extLst>
      <p:ext uri="{BB962C8B-B14F-4D97-AF65-F5344CB8AC3E}">
        <p14:creationId xmlns:p14="http://schemas.microsoft.com/office/powerpoint/2010/main" val="403137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11560" y="1772816"/>
            <a:ext cx="8064896" cy="3477875"/>
          </a:xfrm>
          <a:prstGeom prst="rect">
            <a:avLst/>
          </a:prstGeom>
        </p:spPr>
        <p:txBody>
          <a:bodyPr wrap="square">
            <a:spAutoFit/>
          </a:bodyPr>
          <a:lstStyle/>
          <a:p>
            <a:pPr lvl="1"/>
            <a:r>
              <a:rPr lang="en-US" sz="2000" b="1" dirty="0"/>
              <a:t>KT promotes CERN currently used technologies for commercial exploitation.</a:t>
            </a:r>
          </a:p>
          <a:p>
            <a:endParaRPr lang="en-US" sz="2000" b="1" dirty="0"/>
          </a:p>
          <a:p>
            <a:pPr lvl="4"/>
            <a:r>
              <a:rPr lang="en-US" sz="2000" b="1" dirty="0"/>
              <a:t>But, more interestingly,</a:t>
            </a:r>
          </a:p>
          <a:p>
            <a:endParaRPr lang="en-US" sz="2000" b="1" dirty="0"/>
          </a:p>
          <a:p>
            <a:pPr lvl="1"/>
            <a:r>
              <a:rPr lang="en-US" sz="2000" b="1" dirty="0"/>
              <a:t>KT promotes, jointly with industrial partners and academia, technologies originated in CERN that are </a:t>
            </a:r>
            <a:r>
              <a:rPr lang="en-US" sz="2000" b="1" u="sng" dirty="0"/>
              <a:t>not yet </a:t>
            </a:r>
            <a:r>
              <a:rPr lang="en-US" sz="2000" b="1" dirty="0"/>
              <a:t>applied in societal context</a:t>
            </a:r>
          </a:p>
          <a:p>
            <a:endParaRPr lang="en-US" sz="2000" b="1" dirty="0"/>
          </a:p>
          <a:p>
            <a:endParaRPr lang="en-US" sz="2000" b="1" dirty="0"/>
          </a:p>
          <a:p>
            <a:r>
              <a:rPr lang="en-US" sz="2000" b="1" dirty="0"/>
              <a:t>Few examples follow:</a:t>
            </a:r>
          </a:p>
        </p:txBody>
      </p:sp>
    </p:spTree>
    <p:extLst>
      <p:ext uri="{BB962C8B-B14F-4D97-AF65-F5344CB8AC3E}">
        <p14:creationId xmlns:p14="http://schemas.microsoft.com/office/powerpoint/2010/main" val="367448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39705" y="3016940"/>
            <a:ext cx="4018133" cy="2810806"/>
          </a:xfrm>
          <a:prstGeom prst="rect">
            <a:avLst/>
          </a:prstGeom>
        </p:spPr>
      </p:pic>
      <p:sp>
        <p:nvSpPr>
          <p:cNvPr id="3" name="TextBox 2"/>
          <p:cNvSpPr txBox="1"/>
          <p:nvPr/>
        </p:nvSpPr>
        <p:spPr>
          <a:xfrm>
            <a:off x="5436096" y="5816024"/>
            <a:ext cx="3681204" cy="830997"/>
          </a:xfrm>
          <a:prstGeom prst="rect">
            <a:avLst/>
          </a:prstGeom>
          <a:noFill/>
        </p:spPr>
        <p:txBody>
          <a:bodyPr wrap="square" rtlCol="0">
            <a:spAutoFit/>
          </a:bodyPr>
          <a:lstStyle/>
          <a:p>
            <a:pPr algn="just"/>
            <a:r>
              <a:rPr lang="en-US" sz="1600" i="1" dirty="0"/>
              <a:t>It is possible to reduce the lifetime of most dangerous waste from ≈200,000 y  to  ≈500 y  </a:t>
            </a:r>
          </a:p>
        </p:txBody>
      </p:sp>
      <p:pic>
        <p:nvPicPr>
          <p:cNvPr id="4" name="Content Placeholder 8"/>
          <p:cNvPicPr>
            <a:picLocks noChangeAspect="1"/>
          </p:cNvPicPr>
          <p:nvPr/>
        </p:nvPicPr>
        <p:blipFill>
          <a:blip r:embed="rId4" cstate="print">
            <a:extLst>
              <a:ext uri="{28A0092B-C50C-407E-A947-70E740481C1C}">
                <a14:useLocalDpi xmlns:a14="http://schemas.microsoft.com/office/drawing/2010/main"/>
              </a:ext>
            </a:extLst>
          </a:blip>
          <a:srcRect l="-3652" r="-3652"/>
          <a:stretch>
            <a:fillRect/>
          </a:stretch>
        </p:blipFill>
        <p:spPr>
          <a:xfrm>
            <a:off x="-1461" y="3325667"/>
            <a:ext cx="4115878" cy="2263574"/>
          </a:xfrm>
          <a:prstGeom prst="rect">
            <a:avLst/>
          </a:prstGeom>
        </p:spPr>
      </p:pic>
      <p:sp>
        <p:nvSpPr>
          <p:cNvPr id="5" name="TextBox 4"/>
          <p:cNvSpPr txBox="1"/>
          <p:nvPr/>
        </p:nvSpPr>
        <p:spPr>
          <a:xfrm>
            <a:off x="200854" y="2433662"/>
            <a:ext cx="8856984" cy="923330"/>
          </a:xfrm>
          <a:prstGeom prst="rect">
            <a:avLst/>
          </a:prstGeom>
          <a:noFill/>
        </p:spPr>
        <p:txBody>
          <a:bodyPr wrap="square" rtlCol="0">
            <a:spAutoFit/>
          </a:bodyPr>
          <a:lstStyle/>
          <a:p>
            <a:r>
              <a:rPr lang="en-US" sz="1800" dirty="0"/>
              <a:t>High intensity beams from accelerators can provide neutrons able to:</a:t>
            </a:r>
          </a:p>
          <a:p>
            <a:pPr marL="285750" indent="-285750">
              <a:buFontTx/>
              <a:buChar char="-"/>
            </a:pPr>
            <a:r>
              <a:rPr lang="en-US" sz="1800" dirty="0"/>
              <a:t>“drive” a subcritical reactor to produce nuclear energy (Accelerator Driven System)</a:t>
            </a:r>
          </a:p>
          <a:p>
            <a:pPr marL="285750" indent="-285750">
              <a:buFontTx/>
              <a:buChar char="-"/>
            </a:pPr>
            <a:r>
              <a:rPr lang="en-US" sz="1800" dirty="0"/>
              <a:t>transmute radioactive waste into less dangerous elements</a:t>
            </a:r>
          </a:p>
        </p:txBody>
      </p:sp>
      <p:sp>
        <p:nvSpPr>
          <p:cNvPr id="6" name="TextBox 5"/>
          <p:cNvSpPr txBox="1"/>
          <p:nvPr/>
        </p:nvSpPr>
        <p:spPr>
          <a:xfrm>
            <a:off x="107504" y="5684282"/>
            <a:ext cx="4006913" cy="830997"/>
          </a:xfrm>
          <a:prstGeom prst="rect">
            <a:avLst/>
          </a:prstGeom>
          <a:noFill/>
        </p:spPr>
        <p:txBody>
          <a:bodyPr wrap="square" rtlCol="0">
            <a:spAutoFit/>
          </a:bodyPr>
          <a:lstStyle/>
          <a:p>
            <a:pPr algn="just"/>
            <a:r>
              <a:rPr lang="en-US" sz="1600" i="1" dirty="0"/>
              <a:t>the world still would need to address the safe, economic and definitive management of all the waste produced in the last 60 years. </a:t>
            </a:r>
          </a:p>
        </p:txBody>
      </p:sp>
      <p:sp>
        <p:nvSpPr>
          <p:cNvPr id="7" name="Rectangle 2"/>
          <p:cNvSpPr txBox="1">
            <a:spLocks noChangeArrowheads="1"/>
          </p:cNvSpPr>
          <p:nvPr/>
        </p:nvSpPr>
        <p:spPr>
          <a:xfrm>
            <a:off x="880145" y="58428"/>
            <a:ext cx="7092280" cy="548457"/>
          </a:xfrm>
          <a:prstGeom prst="rect">
            <a:avLst/>
          </a:prstGeom>
        </p:spPr>
        <p:txBody>
          <a:bodyPr vert="horz" lIns="80165" tIns="40083" rIns="80165" bIns="40083" rtlCol="0" anchor="b">
            <a:normAutofit/>
          </a:bodyPr>
          <a:lstStyle>
            <a:lvl1pPr algn="ctr" defTabSz="883664" rtl="0" eaLnBrk="1" latinLnBrk="0" hangingPunct="1">
              <a:lnSpc>
                <a:spcPct val="90000"/>
              </a:lnSpc>
              <a:spcBef>
                <a:spcPct val="0"/>
              </a:spcBef>
              <a:buNone/>
              <a:defRPr sz="5800" kern="1200">
                <a:solidFill>
                  <a:schemeClr val="tx1"/>
                </a:solidFill>
                <a:latin typeface="+mj-lt"/>
                <a:ea typeface="+mj-ea"/>
                <a:cs typeface="+mj-cs"/>
              </a:defRPr>
            </a:lvl1pPr>
          </a:lstStyle>
          <a:p>
            <a:r>
              <a:rPr lang="en-GB" sz="2400" b="1" dirty="0"/>
              <a:t>ADS &amp; </a:t>
            </a:r>
            <a:r>
              <a:rPr lang="en-GB" sz="2400" dirty="0">
                <a:ea typeface="+mn-ea"/>
                <a:cs typeface="+mn-cs"/>
              </a:rPr>
              <a:t>waste</a:t>
            </a:r>
            <a:r>
              <a:rPr lang="en-GB" sz="2400" b="1" dirty="0"/>
              <a:t> transmutation</a:t>
            </a:r>
            <a:endParaRPr lang="en-US" sz="2400" b="1" dirty="0"/>
          </a:p>
        </p:txBody>
      </p:sp>
      <p:sp>
        <p:nvSpPr>
          <p:cNvPr id="8" name="TextBox 7"/>
          <p:cNvSpPr txBox="1"/>
          <p:nvPr/>
        </p:nvSpPr>
        <p:spPr>
          <a:xfrm>
            <a:off x="195278" y="626180"/>
            <a:ext cx="8568952" cy="1754326"/>
          </a:xfrm>
          <a:prstGeom prst="rect">
            <a:avLst/>
          </a:prstGeom>
          <a:noFill/>
        </p:spPr>
        <p:txBody>
          <a:bodyPr wrap="square" rtlCol="0">
            <a:spAutoFit/>
          </a:bodyPr>
          <a:lstStyle/>
          <a:p>
            <a:pPr algn="just"/>
            <a:r>
              <a:rPr lang="en-US" sz="1800" dirty="0"/>
              <a:t>According to the World Energy Council, global energy demand is expected to increase between 30% - 60% by 2050. This means a surge in electricity production of 120% to 150%. Replacing fossils will bring the value of the market to at least 10 trillion US$/y. Nuclear power potentiality is limited with present PWR technology (because of limited U reserves and because of public opposition to the expansion of nuclear).   </a:t>
            </a:r>
          </a:p>
        </p:txBody>
      </p:sp>
    </p:spTree>
    <p:extLst>
      <p:ext uri="{BB962C8B-B14F-4D97-AF65-F5344CB8AC3E}">
        <p14:creationId xmlns:p14="http://schemas.microsoft.com/office/powerpoint/2010/main" val="19121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48680"/>
            <a:ext cx="8496944" cy="1200329"/>
          </a:xfrm>
          <a:prstGeom prst="rect">
            <a:avLst/>
          </a:prstGeom>
          <a:noFill/>
        </p:spPr>
        <p:txBody>
          <a:bodyPr wrap="square" rtlCol="0">
            <a:spAutoFit/>
          </a:bodyPr>
          <a:lstStyle/>
          <a:p>
            <a:pPr algn="just"/>
            <a:r>
              <a:rPr lang="en-US" sz="1800" dirty="0"/>
              <a:t>It is possible to achieve nuclear waste transmutation and/or nuclear energy generation  using a high energetic proton beam hitting a target. The generated intense flux of spallation neutrons will be used to transmute in stable or short-lived isotopes the long-lived nuclear waste, or even to produce energy.</a:t>
            </a:r>
          </a:p>
        </p:txBody>
      </p:sp>
      <p:pic>
        <p:nvPicPr>
          <p:cNvPr id="3" name="Picture 2"/>
          <p:cNvPicPr>
            <a:picLocks noChangeAspect="1"/>
          </p:cNvPicPr>
          <p:nvPr/>
        </p:nvPicPr>
        <p:blipFill>
          <a:blip r:embed="rId2"/>
          <a:stretch>
            <a:fillRect/>
          </a:stretch>
        </p:blipFill>
        <p:spPr>
          <a:xfrm>
            <a:off x="323528" y="1980582"/>
            <a:ext cx="3856000" cy="4006236"/>
          </a:xfrm>
          <a:prstGeom prst="rect">
            <a:avLst/>
          </a:prstGeom>
        </p:spPr>
      </p:pic>
      <p:sp>
        <p:nvSpPr>
          <p:cNvPr id="4" name="TextBox 3"/>
          <p:cNvSpPr txBox="1"/>
          <p:nvPr/>
        </p:nvSpPr>
        <p:spPr>
          <a:xfrm>
            <a:off x="4644008" y="1751886"/>
            <a:ext cx="4499992" cy="4801314"/>
          </a:xfrm>
          <a:prstGeom prst="rect">
            <a:avLst/>
          </a:prstGeom>
          <a:noFill/>
        </p:spPr>
        <p:txBody>
          <a:bodyPr wrap="square" rtlCol="0">
            <a:spAutoFit/>
          </a:bodyPr>
          <a:lstStyle/>
          <a:p>
            <a:r>
              <a:rPr lang="en-GB" sz="1800" b="1" dirty="0">
                <a:solidFill>
                  <a:srgbClr val="FF0000"/>
                </a:solidFill>
              </a:rPr>
              <a:t>Great potential to eliminate  criticality (K&lt;1) accidents by making the system subcritical</a:t>
            </a:r>
          </a:p>
          <a:p>
            <a:r>
              <a:rPr lang="en-GB" sz="1800" i="1" dirty="0"/>
              <a:t>Ex</a:t>
            </a:r>
            <a:r>
              <a:rPr lang="en-US" sz="1800" i="1" dirty="0"/>
              <a:t>.:t</a:t>
            </a:r>
            <a:r>
              <a:rPr lang="en-GB" sz="1800" i="1" dirty="0">
                <a:solidFill>
                  <a:prstClr val="black"/>
                </a:solidFill>
              </a:rPr>
              <a:t>he CERN LHC beam can be switched off in 270µs</a:t>
            </a:r>
          </a:p>
          <a:p>
            <a:endParaRPr lang="en-GB" sz="1800" b="1" i="1" dirty="0">
              <a:solidFill>
                <a:prstClr val="black"/>
              </a:solidFill>
            </a:endParaRPr>
          </a:p>
          <a:p>
            <a:r>
              <a:rPr lang="en-GB" sz="1800" b="1" dirty="0">
                <a:solidFill>
                  <a:srgbClr val="FF0000"/>
                </a:solidFill>
              </a:rPr>
              <a:t>Great potential to </a:t>
            </a:r>
            <a:r>
              <a:rPr lang="en-US" sz="1800" b="1" dirty="0">
                <a:solidFill>
                  <a:srgbClr val="FF0000"/>
                </a:solidFill>
              </a:rPr>
              <a:t>m</a:t>
            </a:r>
            <a:r>
              <a:rPr lang="en-GB" sz="1800" b="1" dirty="0" err="1">
                <a:solidFill>
                  <a:srgbClr val="FF0000"/>
                </a:solidFill>
              </a:rPr>
              <a:t>inimize</a:t>
            </a:r>
            <a:r>
              <a:rPr lang="en-GB" sz="1800" b="1" dirty="0">
                <a:solidFill>
                  <a:srgbClr val="FF0000"/>
                </a:solidFill>
              </a:rPr>
              <a:t> long-lived waste and recycling of long-lived transuranic actinides (TRU). </a:t>
            </a:r>
            <a:r>
              <a:rPr lang="en-US" sz="1800" i="1" dirty="0" err="1"/>
              <a:t>Th</a:t>
            </a:r>
            <a:r>
              <a:rPr lang="en-US" sz="1800" i="1" dirty="0"/>
              <a:t>/U-233 long term fuel activity has only trace quantities of </a:t>
            </a:r>
            <a:r>
              <a:rPr lang="en-US" sz="1800" i="1" dirty="0" err="1"/>
              <a:t>transuranics</a:t>
            </a:r>
            <a:r>
              <a:rPr lang="en-US" sz="1800" i="1" dirty="0"/>
              <a:t> and therefore lower </a:t>
            </a:r>
            <a:r>
              <a:rPr lang="en-US" sz="1800" i="1" dirty="0" err="1"/>
              <a:t>radiotoxicity</a:t>
            </a:r>
            <a:r>
              <a:rPr lang="en-US" sz="1800" i="1" dirty="0"/>
              <a:t> after 500 years</a:t>
            </a:r>
            <a:endParaRPr lang="en-GB" sz="1800" b="1" i="1" dirty="0">
              <a:solidFill>
                <a:srgbClr val="FF0000"/>
              </a:solidFill>
            </a:endParaRPr>
          </a:p>
          <a:p>
            <a:endParaRPr lang="en-GB" sz="1800" b="1" i="1" dirty="0">
              <a:solidFill>
                <a:srgbClr val="FF0000"/>
              </a:solidFill>
            </a:endParaRPr>
          </a:p>
          <a:p>
            <a:r>
              <a:rPr lang="en-GB" sz="1800" b="1" dirty="0">
                <a:solidFill>
                  <a:srgbClr val="FF0000"/>
                </a:solidFill>
              </a:rPr>
              <a:t>Great potential to control military proliferation because thorium fuel can only have small </a:t>
            </a:r>
            <a:r>
              <a:rPr lang="en-GB" sz="1800" b="1" dirty="0" err="1">
                <a:solidFill>
                  <a:srgbClr val="FF0000"/>
                </a:solidFill>
              </a:rPr>
              <a:t>Pu</a:t>
            </a:r>
            <a:r>
              <a:rPr lang="en-GB" sz="1800" b="1" dirty="0">
                <a:solidFill>
                  <a:srgbClr val="FF0000"/>
                </a:solidFill>
              </a:rPr>
              <a:t> production and 233U very difficult mixture</a:t>
            </a:r>
          </a:p>
        </p:txBody>
      </p:sp>
    </p:spTree>
    <p:extLst>
      <p:ext uri="{BB962C8B-B14F-4D97-AF65-F5344CB8AC3E}">
        <p14:creationId xmlns:p14="http://schemas.microsoft.com/office/powerpoint/2010/main" val="5450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620688"/>
            <a:ext cx="9036496" cy="5078313"/>
          </a:xfrm>
          <a:prstGeom prst="rect">
            <a:avLst/>
          </a:prstGeom>
          <a:noFill/>
        </p:spPr>
        <p:txBody>
          <a:bodyPr wrap="square" rtlCol="0">
            <a:spAutoFit/>
          </a:bodyPr>
          <a:lstStyle/>
          <a:p>
            <a:pPr marL="285750" indent="-285750">
              <a:buFont typeface="Arial"/>
              <a:buChar char="•"/>
            </a:pPr>
            <a:r>
              <a:rPr lang="en-US" sz="1800" dirty="0"/>
              <a:t>Combustion of fossil fuel produces </a:t>
            </a:r>
            <a:r>
              <a:rPr lang="en-US" sz="1800" dirty="0" err="1"/>
              <a:t>SO</a:t>
            </a:r>
            <a:r>
              <a:rPr lang="en-US" sz="1800" baseline="-25000" dirty="0" err="1"/>
              <a:t>x</a:t>
            </a:r>
            <a:r>
              <a:rPr lang="en-US" sz="1800" dirty="0"/>
              <a:t> and </a:t>
            </a:r>
            <a:r>
              <a:rPr lang="en-US" sz="1800" dirty="0" err="1"/>
              <a:t>No</a:t>
            </a:r>
            <a:r>
              <a:rPr lang="en-US" sz="1800" baseline="-25000" dirty="0" err="1"/>
              <a:t>x</a:t>
            </a:r>
            <a:r>
              <a:rPr lang="en-US" sz="1800" baseline="-25000" dirty="0"/>
              <a:t> . </a:t>
            </a:r>
            <a:r>
              <a:rPr lang="en-US" sz="1800" dirty="0"/>
              <a:t>Deposition of these pollutants leads to acidification of the environment.</a:t>
            </a:r>
          </a:p>
          <a:p>
            <a:pPr marL="285750" indent="-285750">
              <a:buFont typeface="Arial"/>
              <a:buChar char="•"/>
            </a:pPr>
            <a:endParaRPr lang="en-US" sz="1800" dirty="0"/>
          </a:p>
          <a:p>
            <a:pPr marL="285750" indent="-285750">
              <a:buFont typeface="Arial"/>
              <a:buChar char="•"/>
            </a:pPr>
            <a:r>
              <a:rPr lang="en-US" sz="1800" dirty="0"/>
              <a:t>Electron Beam can </a:t>
            </a:r>
            <a:r>
              <a:rPr lang="en-US" sz="1800" dirty="0">
                <a:solidFill>
                  <a:srgbClr val="FF0000"/>
                </a:solidFill>
              </a:rPr>
              <a:t>simultaneously remove </a:t>
            </a:r>
            <a:r>
              <a:rPr lang="en-US" sz="1800" dirty="0"/>
              <a:t>SO</a:t>
            </a:r>
            <a:r>
              <a:rPr lang="en-US" sz="1800" baseline="-25000" dirty="0"/>
              <a:t>2</a:t>
            </a:r>
            <a:r>
              <a:rPr lang="en-US" sz="1800" dirty="0"/>
              <a:t> and </a:t>
            </a:r>
            <a:r>
              <a:rPr lang="en-US" sz="1800" dirty="0" err="1"/>
              <a:t>No</a:t>
            </a:r>
            <a:r>
              <a:rPr lang="en-US" sz="1800" baseline="-25000" dirty="0" err="1"/>
              <a:t>x</a:t>
            </a:r>
            <a:r>
              <a:rPr lang="en-US" sz="1800" dirty="0"/>
              <a:t> in exhaust gas</a:t>
            </a:r>
          </a:p>
          <a:p>
            <a:pPr marL="285750" indent="-285750">
              <a:buFont typeface="Arial"/>
              <a:buChar char="•"/>
            </a:pPr>
            <a:endParaRPr lang="en-US" sz="1800" dirty="0"/>
          </a:p>
          <a:p>
            <a:pPr marL="285750" indent="-285750">
              <a:buFont typeface="Arial"/>
              <a:buChar char="•"/>
            </a:pPr>
            <a:r>
              <a:rPr lang="en-US" sz="1800" dirty="0"/>
              <a:t>Conventional technique only transfer the contaminant from gas (or liquid) to solid phase.  The remains of the conventional processes still need to be stored/decontaminated.</a:t>
            </a:r>
          </a:p>
          <a:p>
            <a:pPr marL="285750" indent="-285750">
              <a:buFont typeface="Arial"/>
              <a:buChar char="•"/>
            </a:pPr>
            <a:endParaRPr lang="en-US" sz="1800" dirty="0"/>
          </a:p>
          <a:p>
            <a:pPr marL="285750" indent="-285750">
              <a:buFont typeface="Arial"/>
              <a:buChar char="•"/>
            </a:pPr>
            <a:r>
              <a:rPr lang="en-US" sz="1800" dirty="0"/>
              <a:t>Instead the only by-product of EB can be used for production of commercial agricultural fertilizer</a:t>
            </a:r>
          </a:p>
          <a:p>
            <a:pPr marL="285750" indent="-285750">
              <a:buFont typeface="Arial"/>
              <a:buChar char="•"/>
            </a:pPr>
            <a:endParaRPr lang="en-US" sz="1800" dirty="0"/>
          </a:p>
          <a:p>
            <a:pPr marL="285750" indent="-285750">
              <a:buFont typeface="Arial"/>
              <a:buChar char="•"/>
            </a:pPr>
            <a:r>
              <a:rPr lang="en-US" sz="1800" dirty="0"/>
              <a:t>Technology can be applied to cargo </a:t>
            </a:r>
          </a:p>
          <a:p>
            <a:r>
              <a:rPr lang="en-US" sz="1800" dirty="0"/>
              <a:t> ship, to municipal waste incinerators,</a:t>
            </a:r>
          </a:p>
          <a:p>
            <a:r>
              <a:rPr lang="en-US" sz="1800" dirty="0"/>
              <a:t> to power plants working with coal,</a:t>
            </a:r>
          </a:p>
          <a:p>
            <a:r>
              <a:rPr lang="en-US" sz="1800" dirty="0"/>
              <a:t> lignite, and heavy fuels.  Plants are</a:t>
            </a:r>
          </a:p>
          <a:p>
            <a:r>
              <a:rPr lang="en-US" sz="1800" dirty="0"/>
              <a:t> efficiently in operation in </a:t>
            </a:r>
            <a:r>
              <a:rPr lang="en-US" sz="1800" dirty="0" err="1"/>
              <a:t>Takahama</a:t>
            </a:r>
            <a:endParaRPr lang="en-US" sz="1800" dirty="0"/>
          </a:p>
          <a:p>
            <a:r>
              <a:rPr lang="en-US" sz="1800" dirty="0"/>
              <a:t> Clean Center (</a:t>
            </a:r>
            <a:r>
              <a:rPr lang="en-US" sz="1800" dirty="0" err="1"/>
              <a:t>Jp</a:t>
            </a:r>
            <a:r>
              <a:rPr lang="en-US" sz="1800" dirty="0"/>
              <a:t>), in </a:t>
            </a:r>
            <a:r>
              <a:rPr lang="en-US" sz="1800" dirty="0" err="1"/>
              <a:t>Pomorzany</a:t>
            </a:r>
            <a:r>
              <a:rPr lang="en-US" sz="1800" dirty="0"/>
              <a:t> (P) </a:t>
            </a:r>
          </a:p>
        </p:txBody>
      </p:sp>
      <p:pic>
        <p:nvPicPr>
          <p:cNvPr id="4" name="Picture 3"/>
          <p:cNvPicPr>
            <a:picLocks noChangeAspect="1"/>
          </p:cNvPicPr>
          <p:nvPr/>
        </p:nvPicPr>
        <p:blipFill>
          <a:blip r:embed="rId2"/>
          <a:stretch>
            <a:fillRect/>
          </a:stretch>
        </p:blipFill>
        <p:spPr>
          <a:xfrm>
            <a:off x="4355976" y="3711198"/>
            <a:ext cx="4780918" cy="2859432"/>
          </a:xfrm>
          <a:prstGeom prst="rect">
            <a:avLst/>
          </a:prstGeom>
        </p:spPr>
      </p:pic>
      <p:sp>
        <p:nvSpPr>
          <p:cNvPr id="7" name="Rectangle 6">
            <a:extLst>
              <a:ext uri="{FF2B5EF4-FFF2-40B4-BE49-F238E27FC236}">
                <a16:creationId xmlns:a16="http://schemas.microsoft.com/office/drawing/2014/main" id="{E798977C-84BD-344C-894C-0C1956606595}"/>
              </a:ext>
            </a:extLst>
          </p:cNvPr>
          <p:cNvSpPr/>
          <p:nvPr/>
        </p:nvSpPr>
        <p:spPr>
          <a:xfrm>
            <a:off x="2919023" y="159023"/>
            <a:ext cx="3113353" cy="461665"/>
          </a:xfrm>
          <a:prstGeom prst="rect">
            <a:avLst/>
          </a:prstGeom>
        </p:spPr>
        <p:txBody>
          <a:bodyPr wrap="none">
            <a:spAutoFit/>
          </a:bodyPr>
          <a:lstStyle/>
          <a:p>
            <a:r>
              <a:rPr lang="en-GB" sz="2400" dirty="0">
                <a:latin typeface="+mj-lt"/>
              </a:rPr>
              <a:t>Exhaust gas cleaning</a:t>
            </a:r>
          </a:p>
        </p:txBody>
      </p:sp>
    </p:spTree>
    <p:extLst>
      <p:ext uri="{BB962C8B-B14F-4D97-AF65-F5344CB8AC3E}">
        <p14:creationId xmlns:p14="http://schemas.microsoft.com/office/powerpoint/2010/main" val="1785457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0-12 at 16.13.17.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52905"/>
            <a:ext cx="6095564" cy="5248700"/>
          </a:xfrm>
          <a:prstGeom prst="rect">
            <a:avLst/>
          </a:prstGeom>
        </p:spPr>
      </p:pic>
      <p:sp>
        <p:nvSpPr>
          <p:cNvPr id="4" name="TextBox 3">
            <a:hlinkClick r:id="rId5"/>
          </p:cNvPr>
          <p:cNvSpPr txBox="1"/>
          <p:nvPr/>
        </p:nvSpPr>
        <p:spPr>
          <a:xfrm>
            <a:off x="6383823" y="4365104"/>
            <a:ext cx="2772816" cy="369332"/>
          </a:xfrm>
          <a:prstGeom prst="rect">
            <a:avLst/>
          </a:prstGeom>
          <a:noFill/>
        </p:spPr>
        <p:txBody>
          <a:bodyPr wrap="square" rtlCol="0">
            <a:spAutoFit/>
          </a:bodyPr>
          <a:lstStyle/>
          <a:p>
            <a:r>
              <a:rPr lang="en-US" sz="1800" dirty="0"/>
              <a:t>https://</a:t>
            </a:r>
            <a:r>
              <a:rPr lang="en-US" sz="1800" dirty="0" err="1"/>
              <a:t>www.shipmap.org</a:t>
            </a:r>
            <a:r>
              <a:rPr lang="en-US" sz="1800" dirty="0"/>
              <a:t>/</a:t>
            </a:r>
          </a:p>
        </p:txBody>
      </p:sp>
      <p:sp>
        <p:nvSpPr>
          <p:cNvPr id="2" name="TextBox 1"/>
          <p:cNvSpPr txBox="1"/>
          <p:nvPr/>
        </p:nvSpPr>
        <p:spPr>
          <a:xfrm>
            <a:off x="6383823" y="1109250"/>
            <a:ext cx="2520280" cy="2862322"/>
          </a:xfrm>
          <a:prstGeom prst="rect">
            <a:avLst/>
          </a:prstGeom>
          <a:noFill/>
        </p:spPr>
        <p:txBody>
          <a:bodyPr wrap="square" rtlCol="0">
            <a:spAutoFit/>
          </a:bodyPr>
          <a:lstStyle/>
          <a:p>
            <a:r>
              <a:rPr lang="en-US" sz="1800" dirty="0"/>
              <a:t>About 90% of world</a:t>
            </a:r>
          </a:p>
          <a:p>
            <a:r>
              <a:rPr lang="en-US" sz="1800" dirty="0"/>
              <a:t>trade is involving</a:t>
            </a:r>
          </a:p>
          <a:p>
            <a:r>
              <a:rPr lang="en-US" sz="1800" dirty="0"/>
              <a:t>sea transportation.</a:t>
            </a:r>
          </a:p>
          <a:p>
            <a:endParaRPr lang="en-US" sz="1800" dirty="0"/>
          </a:p>
          <a:p>
            <a:endParaRPr lang="en-US" sz="1800" dirty="0"/>
          </a:p>
          <a:p>
            <a:r>
              <a:rPr lang="en-US" sz="1800" dirty="0"/>
              <a:t>Shipping trades</a:t>
            </a:r>
          </a:p>
          <a:p>
            <a:r>
              <a:rPr lang="en-US" sz="1800" dirty="0"/>
              <a:t>produces a measurable negative impact on the environment</a:t>
            </a:r>
          </a:p>
        </p:txBody>
      </p:sp>
      <p:sp>
        <p:nvSpPr>
          <p:cNvPr id="5" name="TextBox 4"/>
          <p:cNvSpPr txBox="1"/>
          <p:nvPr/>
        </p:nvSpPr>
        <p:spPr>
          <a:xfrm>
            <a:off x="179511" y="5818138"/>
            <a:ext cx="8856985" cy="646331"/>
          </a:xfrm>
          <a:prstGeom prst="rect">
            <a:avLst/>
          </a:prstGeom>
          <a:noFill/>
        </p:spPr>
        <p:txBody>
          <a:bodyPr wrap="square" rtlCol="0">
            <a:spAutoFit/>
          </a:bodyPr>
          <a:lstStyle/>
          <a:p>
            <a:r>
              <a:rPr lang="en-US" sz="1800" dirty="0"/>
              <a:t>CERN currently promotes a research action with industries, regulators, academia, EC, to address this societal challenge with solutions involving EB accelerators.</a:t>
            </a:r>
          </a:p>
        </p:txBody>
      </p:sp>
    </p:spTree>
    <p:extLst>
      <p:ext uri="{BB962C8B-B14F-4D97-AF65-F5344CB8AC3E}">
        <p14:creationId xmlns:p14="http://schemas.microsoft.com/office/powerpoint/2010/main" val="2539176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620688"/>
            <a:ext cx="8640960" cy="4038029"/>
          </a:xfrm>
          <a:prstGeom prst="rect">
            <a:avLst/>
          </a:prstGeom>
          <a:noFill/>
        </p:spPr>
        <p:txBody>
          <a:bodyPr wrap="square" rtlCol="0">
            <a:spAutoFit/>
          </a:bodyPr>
          <a:lstStyle/>
          <a:p>
            <a:pPr algn="ctr"/>
            <a:r>
              <a:rPr lang="en-US" sz="2600" dirty="0"/>
              <a:t>Conclusion</a:t>
            </a:r>
          </a:p>
          <a:p>
            <a:pPr>
              <a:lnSpc>
                <a:spcPct val="80000"/>
              </a:lnSpc>
            </a:pPr>
            <a:endParaRPr lang="en-US" dirty="0"/>
          </a:p>
          <a:p>
            <a:pPr marL="285750" indent="-285750">
              <a:lnSpc>
                <a:spcPct val="80000"/>
              </a:lnSpc>
              <a:buFontTx/>
              <a:buChar char="-"/>
            </a:pPr>
            <a:r>
              <a:rPr lang="en-US" sz="2200" dirty="0"/>
              <a:t>Accelerator technology provides important applications for society. KT promotes its transfer for societal benefit.</a:t>
            </a:r>
          </a:p>
          <a:p>
            <a:pPr marL="285750" indent="-285750">
              <a:lnSpc>
                <a:spcPct val="80000"/>
              </a:lnSpc>
              <a:buFontTx/>
              <a:buChar char="-"/>
            </a:pPr>
            <a:endParaRPr lang="en-US" sz="2200" dirty="0"/>
          </a:p>
          <a:p>
            <a:pPr marL="285750" indent="-285750">
              <a:lnSpc>
                <a:spcPct val="80000"/>
              </a:lnSpc>
              <a:buFontTx/>
              <a:buChar char="-"/>
            </a:pPr>
            <a:r>
              <a:rPr lang="en-US" sz="2200" dirty="0"/>
              <a:t>Medicine, Imaging, Wastewater and exhaust gas cleaning, sterilization, energy production from biomass, energy production and nuclear waste treatment are potential areas mature for deployment using accelerator technologies.</a:t>
            </a:r>
          </a:p>
          <a:p>
            <a:pPr marL="285750" indent="-285750">
              <a:lnSpc>
                <a:spcPct val="80000"/>
              </a:lnSpc>
              <a:buFontTx/>
              <a:buChar char="-"/>
            </a:pPr>
            <a:endParaRPr lang="en-US" sz="2200" dirty="0"/>
          </a:p>
          <a:p>
            <a:pPr>
              <a:lnSpc>
                <a:spcPct val="80000"/>
              </a:lnSpc>
            </a:pPr>
            <a:endParaRPr lang="en-US" sz="2200" dirty="0"/>
          </a:p>
          <a:p>
            <a:pPr marL="285750" indent="-285750">
              <a:lnSpc>
                <a:spcPct val="80000"/>
              </a:lnSpc>
              <a:buFontTx/>
              <a:buChar char="-"/>
            </a:pPr>
            <a:r>
              <a:rPr lang="en-US" sz="2200" dirty="0"/>
              <a:t>CERN is ready to exploit possibilities of collaborations with industries to help the adoption of accelerator technologies for societal benefit. </a:t>
            </a:r>
          </a:p>
        </p:txBody>
      </p:sp>
    </p:spTree>
    <p:extLst>
      <p:ext uri="{BB962C8B-B14F-4D97-AF65-F5344CB8AC3E}">
        <p14:creationId xmlns:p14="http://schemas.microsoft.com/office/powerpoint/2010/main" val="2488788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0807031_01-A4-at-144-dpi.jpg"/>
          <p:cNvPicPr>
            <a:picLocks noChangeAspect="1"/>
          </p:cNvPicPr>
          <p:nvPr/>
        </p:nvPicPr>
        <p:blipFill>
          <a:blip r:embed="rId3">
            <a:lum bright="-2000" contrast="2000"/>
          </a:blip>
          <a:stretch>
            <a:fillRect/>
          </a:stretch>
        </p:blipFill>
        <p:spPr>
          <a:xfrm>
            <a:off x="-5676" y="-152400"/>
            <a:ext cx="9347200" cy="7010400"/>
          </a:xfrm>
          <a:prstGeom prst="rect">
            <a:avLst/>
          </a:prstGeom>
        </p:spPr>
      </p:pic>
      <p:sp>
        <p:nvSpPr>
          <p:cNvPr id="5125" name="Text Box 18"/>
          <p:cNvSpPr txBox="1">
            <a:spLocks noChangeArrowheads="1"/>
          </p:cNvSpPr>
          <p:nvPr/>
        </p:nvSpPr>
        <p:spPr bwMode="auto">
          <a:xfrm>
            <a:off x="-5676" y="3212976"/>
            <a:ext cx="9144000" cy="830997"/>
          </a:xfrm>
          <a:prstGeom prst="rect">
            <a:avLst/>
          </a:prstGeom>
          <a:noFill/>
          <a:ln w="9525">
            <a:noFill/>
            <a:miter lim="800000"/>
            <a:headEnd/>
            <a:tailEnd/>
          </a:ln>
          <a:effectLst>
            <a:outerShdw blurRad="63500" dist="38099" dir="2700000" algn="ctr" rotWithShape="0">
              <a:schemeClr val="tx1">
                <a:alpha val="74997"/>
              </a:schemeClr>
            </a:outerShdw>
          </a:effectLst>
        </p:spPr>
        <p:txBody>
          <a:bodyPr>
            <a:prstTxWarp prst="textNoShape">
              <a:avLst/>
            </a:prstTxWarp>
            <a:spAutoFit/>
          </a:bodyPr>
          <a:lstStyle/>
          <a:p>
            <a:pPr algn="ctr" eaLnBrk="0" hangingPunct="0">
              <a:defRPr/>
            </a:pPr>
            <a:r>
              <a:rPr lang="en-GB" sz="4800" dirty="0">
                <a:solidFill>
                  <a:srgbClr val="FFFF00"/>
                </a:solidFill>
                <a:effectLst>
                  <a:outerShdw blurRad="38100" dist="38100" dir="2700000">
                    <a:srgbClr val="000000"/>
                  </a:outerShdw>
                </a:effectLst>
                <a:latin typeface="Arial" pitchFamily="-111" charset="0"/>
                <a:ea typeface="ＭＳ Ｐゴシック" pitchFamily="-111" charset="-128"/>
                <a:cs typeface="ＭＳ Ｐゴシック" pitchFamily="-111" charset="-128"/>
              </a:rPr>
              <a:t>Thank You!</a:t>
            </a:r>
          </a:p>
        </p:txBody>
      </p:sp>
      <p:pic>
        <p:nvPicPr>
          <p:cNvPr id="4" name="Picture 3" descr="cern_logo_1.png"/>
          <p:cNvPicPr>
            <a:picLocks noChangeAspect="1"/>
          </p:cNvPicPr>
          <p:nvPr/>
        </p:nvPicPr>
        <p:blipFill>
          <a:blip r:embed="rId4">
            <a:lum bright="100000" contrast="-100000"/>
          </a:blip>
          <a:stretch>
            <a:fillRect/>
          </a:stretch>
        </p:blipFill>
        <p:spPr>
          <a:xfrm>
            <a:off x="251520" y="121410"/>
            <a:ext cx="1019176" cy="1002190"/>
          </a:xfrm>
          <a:prstGeom prst="rect">
            <a:avLst/>
          </a:prstGeom>
          <a:effectLst>
            <a:outerShdw blurRad="38100" dist="38100" dir="2700000" algn="tl" rotWithShape="0">
              <a:prstClr val="black"/>
            </a:outerShdw>
          </a:effectLst>
        </p:spPr>
      </p:pic>
      <p:sp>
        <p:nvSpPr>
          <p:cNvPr id="7" name="TextBox 6">
            <a:extLst>
              <a:ext uri="{FF2B5EF4-FFF2-40B4-BE49-F238E27FC236}">
                <a16:creationId xmlns:a16="http://schemas.microsoft.com/office/drawing/2014/main" id="{73F4113F-AB07-7648-878A-7AF26B87FFA2}"/>
              </a:ext>
            </a:extLst>
          </p:cNvPr>
          <p:cNvSpPr txBox="1"/>
          <p:nvPr/>
        </p:nvSpPr>
        <p:spPr>
          <a:xfrm>
            <a:off x="1979712" y="5971766"/>
            <a:ext cx="5284908" cy="338554"/>
          </a:xfrm>
          <a:prstGeom prst="rect">
            <a:avLst/>
          </a:prstGeom>
          <a:noFill/>
        </p:spPr>
        <p:txBody>
          <a:bodyPr wrap="none" rtlCol="0">
            <a:spAutoFit/>
          </a:bodyPr>
          <a:lstStyle/>
          <a:p>
            <a:r>
              <a:rPr lang="en-US" sz="1600" dirty="0" err="1">
                <a:solidFill>
                  <a:schemeClr val="accent1"/>
                </a:solidFill>
              </a:rPr>
              <a:t>M.Losasso</a:t>
            </a:r>
            <a:r>
              <a:rPr lang="en-US" sz="1600" dirty="0">
                <a:solidFill>
                  <a:schemeClr val="accent1"/>
                </a:solidFill>
              </a:rPr>
              <a:t> CERN/KT   ----    </a:t>
            </a:r>
            <a:r>
              <a:rPr lang="en-US" sz="1600" dirty="0" err="1">
                <a:solidFill>
                  <a:schemeClr val="accent1"/>
                </a:solidFill>
              </a:rPr>
              <a:t>Marcello.Losasso@cern.ch</a:t>
            </a:r>
            <a:endParaRPr lang="en-US" sz="1600" dirty="0">
              <a:solidFill>
                <a:schemeClr val="accent1"/>
              </a:solidFill>
            </a:endParaRPr>
          </a:p>
        </p:txBody>
      </p:sp>
    </p:spTree>
    <p:extLst>
      <p:ext uri="{BB962C8B-B14F-4D97-AF65-F5344CB8AC3E}">
        <p14:creationId xmlns:p14="http://schemas.microsoft.com/office/powerpoint/2010/main" val="2633951223"/>
      </p:ext>
    </p:extLst>
  </p:cSld>
  <p:clrMapOvr>
    <a:masterClrMapping/>
  </p:clrMapOvr>
  <p:transition advTm="15000"/>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blip>
          <a:stretch>
            <a:fillRect/>
          </a:stretch>
        </p:blipFill>
        <p:spPr>
          <a:xfrm>
            <a:off x="0" y="-12958"/>
            <a:ext cx="9161277" cy="6870958"/>
          </a:xfrm>
          <a:prstGeom prst="rect">
            <a:avLst/>
          </a:prstGeom>
        </p:spPr>
      </p:pic>
      <p:sp>
        <p:nvSpPr>
          <p:cNvPr id="8" name="Rectangle 31"/>
          <p:cNvSpPr>
            <a:spLocks noChangeArrowheads="1"/>
          </p:cNvSpPr>
          <p:nvPr/>
        </p:nvSpPr>
        <p:spPr bwMode="auto">
          <a:xfrm>
            <a:off x="0" y="3581400"/>
            <a:ext cx="9144000" cy="903068"/>
          </a:xfrm>
          <a:prstGeom prst="rect">
            <a:avLst/>
          </a:prstGeom>
          <a:noFill/>
          <a:ln w="9525">
            <a:noFill/>
            <a:miter lim="800000"/>
            <a:headEnd/>
            <a:tailEnd/>
          </a:ln>
          <a:effectLst>
            <a:outerShdw blurRad="38100" dist="38100" dir="2700000" algn="tl" rotWithShape="0">
              <a:prstClr val="black"/>
            </a:outerShdw>
          </a:effectLst>
        </p:spPr>
        <p:txBody>
          <a:bodyPr>
            <a:prstTxWarp prst="textNoShape">
              <a:avLst/>
            </a:prstTxWarp>
            <a:spAutoFit/>
          </a:bodyPr>
          <a:lstStyle/>
          <a:p>
            <a:pPr algn="ctr" eaLnBrk="0" hangingPunct="0">
              <a:lnSpc>
                <a:spcPct val="90000"/>
              </a:lnSpc>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Exploration of a new energy frontier</a:t>
            </a:r>
          </a:p>
          <a:p>
            <a:pPr algn="ctr" eaLnBrk="0" hangingPunct="0">
              <a:lnSpc>
                <a:spcPct val="90000"/>
              </a:lnSpc>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in p-p and Pb-Pb collisions </a:t>
            </a:r>
          </a:p>
        </p:txBody>
      </p:sp>
      <p:pic>
        <p:nvPicPr>
          <p:cNvPr id="9" name="Picture 42" descr="0510028_03-A4-at-144-dpi.jpg"/>
          <p:cNvPicPr>
            <a:picLocks noChangeAspect="1"/>
          </p:cNvPicPr>
          <p:nvPr/>
        </p:nvPicPr>
        <p:blipFill>
          <a:blip r:embed="rId4"/>
          <a:srcRect/>
          <a:stretch>
            <a:fillRect/>
          </a:stretch>
        </p:blipFill>
        <p:spPr bwMode="auto">
          <a:xfrm>
            <a:off x="2843213" y="4648200"/>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3181137" y="4648200"/>
            <a:ext cx="2326967" cy="595548"/>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algn="ctr" eaLnBrk="0" hangingPunct="0">
              <a:lnSpc>
                <a:spcPct val="90000"/>
              </a:lnSpc>
            </a:pPr>
            <a:r>
              <a:rPr lang="en-GB" sz="1800" dirty="0">
                <a:solidFill>
                  <a:srgbClr val="FFFFFF"/>
                </a:solidFill>
                <a:effectLst>
                  <a:outerShdw blurRad="38100" dist="38100" dir="2700000" algn="tl" rotWithShape="0">
                    <a:prstClr val="black"/>
                  </a:outerShdw>
                </a:effectLst>
              </a:rPr>
              <a:t>LHC ring:</a:t>
            </a:r>
          </a:p>
          <a:p>
            <a:pPr algn="ctr" eaLnBrk="0" hangingPunct="0">
              <a:lnSpc>
                <a:spcPct val="90000"/>
              </a:lnSpc>
            </a:pPr>
            <a:r>
              <a:rPr lang="en-GB" sz="1800" dirty="0">
                <a:solidFill>
                  <a:srgbClr val="FFFFFF"/>
                </a:solidFill>
                <a:effectLst>
                  <a:outerShdw blurRad="38100" dist="38100" dir="2700000" algn="tl" rotWithShape="0">
                    <a:prstClr val="black"/>
                  </a:outerShdw>
                </a:effectLst>
              </a:rPr>
              <a:t>27 km circumference</a:t>
            </a:r>
            <a:endParaRPr lang="en-GB" sz="1800" dirty="0">
              <a:effectLst>
                <a:outerShdw blurRad="38100" dist="38100" dir="2700000" algn="tl" rotWithShape="0">
                  <a:prstClr val="black"/>
                </a:outerShdw>
              </a:effectLst>
            </a:endParaRPr>
          </a:p>
        </p:txBody>
      </p:sp>
      <p:grpSp>
        <p:nvGrpSpPr>
          <p:cNvPr id="2" name="Group 69"/>
          <p:cNvGrpSpPr>
            <a:grpSpLocks/>
          </p:cNvGrpSpPr>
          <p:nvPr/>
        </p:nvGrpSpPr>
        <p:grpSpPr bwMode="auto">
          <a:xfrm>
            <a:off x="0" y="1676400"/>
            <a:ext cx="2667000" cy="2438400"/>
            <a:chOff x="288" y="1072"/>
            <a:chExt cx="1680" cy="1536"/>
          </a:xfrm>
        </p:grpSpPr>
        <p:sp>
          <p:nvSpPr>
            <p:cNvPr id="15"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sp>
          <p:nvSpPr>
            <p:cNvPr id="16" name="Line 71"/>
            <p:cNvSpPr>
              <a:spLocks noChangeShapeType="1"/>
            </p:cNvSpPr>
            <p:nvPr/>
          </p:nvSpPr>
          <p:spPr bwMode="auto">
            <a:xfrm>
              <a:off x="288" y="2176"/>
              <a:ext cx="528" cy="408"/>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sp>
          <p:nvSpPr>
            <p:cNvPr id="17"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p>
          </p:txBody>
        </p:sp>
        <p:pic>
          <p:nvPicPr>
            <p:cNvPr id="18" name="Picture 73" descr="bul-pho-2007-079"/>
            <p:cNvPicPr>
              <a:picLocks noChangeAspect="1" noChangeArrowheads="1"/>
            </p:cNvPicPr>
            <p:nvPr/>
          </p:nvPicPr>
          <p:blipFill>
            <a:blip r:embed="rId5"/>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01"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defRPr/>
              </a:pPr>
              <a:r>
                <a:rPr lang="de-CH" sz="1600" dirty="0">
                  <a:solidFill>
                    <a:schemeClr val="bg1"/>
                  </a:solidFill>
                  <a:effectLst>
                    <a:outerShdw blurRad="38100" dist="38100" dir="2700000" algn="tl" rotWithShape="0">
                      <a:prstClr val="black"/>
                    </a:outerShdw>
                  </a:effectLst>
                  <a:latin typeface="+mn-lt"/>
                  <a:ea typeface="ＭＳ Ｐゴシック" pitchFamily="-111" charset="-128"/>
                  <a:cs typeface="ＭＳ Ｐゴシック" pitchFamily="-111" charset="-128"/>
                </a:rPr>
                <a:t>CMS</a:t>
              </a:r>
              <a:endParaRPr lang="de-CH" sz="2000" dirty="0">
                <a:solidFill>
                  <a:schemeClr val="bg1"/>
                </a:solidFill>
                <a:effectLst>
                  <a:outerShdw blurRad="38100" dist="38100" dir="2700000" algn="tl" rotWithShape="0">
                    <a:prstClr val="black"/>
                  </a:outerShdw>
                </a:effectLst>
                <a:latin typeface="+mn-lt"/>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7035800" y="3733799"/>
            <a:ext cx="1955800" cy="1830388"/>
            <a:chOff x="304" y="2344"/>
            <a:chExt cx="1232" cy="1153"/>
          </a:xfrm>
        </p:grpSpPr>
        <p:sp>
          <p:nvSpPr>
            <p:cNvPr id="21"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p>
          </p:txBody>
        </p:sp>
        <p:sp>
          <p:nvSpPr>
            <p:cNvPr id="22"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sp>
          <p:nvSpPr>
            <p:cNvPr id="23"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pic>
          <p:nvPicPr>
            <p:cNvPr id="24" name="Picture 79" descr="Picture 2"/>
            <p:cNvPicPr>
              <a:picLocks noChangeAspect="1" noChangeArrowheads="1"/>
            </p:cNvPicPr>
            <p:nvPr/>
          </p:nvPicPr>
          <p:blipFill>
            <a:blip r:embed="rId6"/>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490" cy="213"/>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r>
                <a:rPr lang="de-CH" sz="1600" dirty="0">
                  <a:solidFill>
                    <a:schemeClr val="bg1"/>
                  </a:solidFill>
                  <a:effectLst>
                    <a:outerShdw blurRad="38100" dist="38100" dir="2700000" algn="tl" rotWithShape="0">
                      <a:prstClr val="black"/>
                    </a:outerShdw>
                  </a:effectLst>
                  <a:latin typeface="+mn-lt"/>
                </a:rPr>
                <a:t>ALICE</a:t>
              </a:r>
              <a:endParaRPr lang="de-CH" sz="2000" dirty="0">
                <a:solidFill>
                  <a:schemeClr val="bg1"/>
                </a:solidFill>
                <a:effectLst>
                  <a:outerShdw blurRad="38100" dist="38100" dir="2700000" algn="tl" rotWithShape="0">
                    <a:prstClr val="black"/>
                  </a:outerShdw>
                </a:effectLst>
                <a:latin typeface="+mn-lt"/>
              </a:endParaRPr>
            </a:p>
          </p:txBody>
        </p:sp>
      </p:grpSp>
      <p:grpSp>
        <p:nvGrpSpPr>
          <p:cNvPr id="4" name="Group 81"/>
          <p:cNvGrpSpPr>
            <a:grpSpLocks/>
          </p:cNvGrpSpPr>
          <p:nvPr/>
        </p:nvGrpSpPr>
        <p:grpSpPr bwMode="auto">
          <a:xfrm>
            <a:off x="3886200" y="762000"/>
            <a:ext cx="2244725" cy="1978025"/>
            <a:chOff x="4224" y="1084"/>
            <a:chExt cx="1414" cy="1246"/>
          </a:xfrm>
        </p:grpSpPr>
        <p:grpSp>
          <p:nvGrpSpPr>
            <p:cNvPr id="5" name="Group 82"/>
            <p:cNvGrpSpPr>
              <a:grpSpLocks/>
            </p:cNvGrpSpPr>
            <p:nvPr/>
          </p:nvGrpSpPr>
          <p:grpSpPr bwMode="auto">
            <a:xfrm>
              <a:off x="4224" y="1104"/>
              <a:ext cx="1364" cy="1226"/>
              <a:chOff x="4224" y="1104"/>
              <a:chExt cx="1364" cy="1226"/>
            </a:xfrm>
          </p:grpSpPr>
          <p:sp>
            <p:nvSpPr>
              <p:cNvPr id="3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p>
            </p:txBody>
          </p:sp>
          <p:sp>
            <p:nvSpPr>
              <p:cNvPr id="31"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sp>
            <p:nvSpPr>
              <p:cNvPr id="32"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pic>
            <p:nvPicPr>
              <p:cNvPr id="33" name="Picture 86" descr="Picture 3"/>
              <p:cNvPicPr>
                <a:picLocks noChangeAspect="1" noChangeArrowheads="1"/>
              </p:cNvPicPr>
              <p:nvPr/>
            </p:nvPicPr>
            <p:blipFill>
              <a:blip r:embed="rId7"/>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endParaRPr lang="en-US" dirty="0"/>
            </a:p>
          </p:txBody>
        </p:sp>
        <p:sp>
          <p:nvSpPr>
            <p:cNvPr id="29"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defRPr/>
              </a:pPr>
              <a:r>
                <a:rPr lang="de-CH" sz="1600" dirty="0" err="1">
                  <a:solidFill>
                    <a:schemeClr val="bg1"/>
                  </a:solidFill>
                  <a:effectLst>
                    <a:outerShdw blurRad="38100" dist="38100" dir="2700000" algn="tl">
                      <a:srgbClr val="000000">
                        <a:alpha val="43137"/>
                      </a:srgbClr>
                    </a:outerShdw>
                  </a:effectLst>
                  <a:latin typeface="+mn-lt"/>
                  <a:ea typeface="ＭＳ Ｐゴシック" pitchFamily="-111" charset="-128"/>
                  <a:cs typeface="ＭＳ Ｐゴシック" pitchFamily="-111" charset="-128"/>
                </a:rPr>
                <a:t>LHCb</a:t>
              </a:r>
              <a:endParaRPr lang="de-CH" sz="2000" dirty="0">
                <a:solidFill>
                  <a:schemeClr val="bg1"/>
                </a:solidFill>
                <a:effectLst>
                  <a:outerShdw blurRad="38100" dist="38100" dir="2700000" algn="tl">
                    <a:srgbClr val="000000">
                      <a:alpha val="43137"/>
                    </a:srgbClr>
                  </a:outerShdw>
                </a:effectLst>
                <a:latin typeface="+mn-lt"/>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6477001" y="761999"/>
            <a:ext cx="2667002" cy="2286000"/>
            <a:chOff x="3408" y="2112"/>
            <a:chExt cx="1680" cy="1440"/>
          </a:xfrm>
        </p:grpSpPr>
        <p:grpSp>
          <p:nvGrpSpPr>
            <p:cNvPr id="11" name="Group 90"/>
            <p:cNvGrpSpPr>
              <a:grpSpLocks/>
            </p:cNvGrpSpPr>
            <p:nvPr/>
          </p:nvGrpSpPr>
          <p:grpSpPr bwMode="auto">
            <a:xfrm>
              <a:off x="3408" y="2112"/>
              <a:ext cx="1680" cy="1440"/>
              <a:chOff x="3408" y="2112"/>
              <a:chExt cx="1680" cy="1440"/>
            </a:xfrm>
          </p:grpSpPr>
          <p:sp>
            <p:nvSpPr>
              <p:cNvPr id="38"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en-US" dirty="0"/>
              </a:p>
            </p:txBody>
          </p:sp>
          <p:sp>
            <p:nvSpPr>
              <p:cNvPr id="39"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sp>
            <p:nvSpPr>
              <p:cNvPr id="40"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dirty="0"/>
              </a:p>
            </p:txBody>
          </p:sp>
          <p:pic>
            <p:nvPicPr>
              <p:cNvPr id="41" name="Picture 94" descr="0511013_01"/>
              <p:cNvPicPr>
                <a:picLocks noChangeAspect="1" noChangeArrowheads="1"/>
              </p:cNvPicPr>
              <p:nvPr/>
            </p:nvPicPr>
            <p:blipFill>
              <a:blip r:embed="rId8"/>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eaLnBrk="0" hangingPunct="0"/>
              <a:r>
                <a:rPr lang="de-CH" sz="1600" dirty="0">
                  <a:solidFill>
                    <a:schemeClr val="accent1"/>
                  </a:solidFill>
                  <a:effectLst>
                    <a:outerShdw blurRad="38100" dist="38100" dir="2700000" algn="tl" rotWithShape="0">
                      <a:prstClr val="black"/>
                    </a:outerShdw>
                  </a:effectLst>
                  <a:latin typeface="+mn-lt"/>
                </a:rPr>
                <a:t>ATLAS</a:t>
              </a:r>
            </a:p>
          </p:txBody>
        </p:sp>
      </p:grpSp>
      <p:pic>
        <p:nvPicPr>
          <p:cNvPr id="35" name="Picture 34" descr="cern_logo_1.png"/>
          <p:cNvPicPr>
            <a:picLocks noChangeAspect="1"/>
          </p:cNvPicPr>
          <p:nvPr/>
        </p:nvPicPr>
        <p:blipFill>
          <a:blip r:embed="rId9" cstate="print">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Tree>
    <p:extLst>
      <p:ext uri="{BB962C8B-B14F-4D97-AF65-F5344CB8AC3E}">
        <p14:creationId xmlns:p14="http://schemas.microsoft.com/office/powerpoint/2010/main" val="227379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
                                          </p:val>
                                        </p:tav>
                                        <p:tav tm="100000">
                                          <p:val>
                                            <p:strVal val="#ppt_x"/>
                                          </p:val>
                                        </p:tav>
                                      </p:tavLst>
                                    </p:anim>
                                    <p:anim calcmode="lin" valueType="num">
                                      <p:cBhvr>
                                        <p:cTn id="8" dur="1000" fill="hold"/>
                                        <p:tgtEl>
                                          <p:spTgt spid="7"/>
                                        </p:tgtEl>
                                        <p:attrNameLst>
                                          <p:attrName>ppt_y</p:attrName>
                                        </p:attrNameLst>
                                      </p:cBhvr>
                                      <p:tavLst>
                                        <p:tav tm="0">
                                          <p:val>
                                            <p:strVal val="#ppt_y+#ppt_h/2"/>
                                          </p:val>
                                        </p:tav>
                                        <p:tav tm="100000">
                                          <p:val>
                                            <p:strVal val="#ppt_y"/>
                                          </p:val>
                                        </p:tav>
                                      </p:tavLst>
                                    </p:anim>
                                    <p:anim calcmode="lin" valueType="num">
                                      <p:cBhvr>
                                        <p:cTn id="9" dur="1000" fill="hold"/>
                                        <p:tgtEl>
                                          <p:spTgt spid="7"/>
                                        </p:tgtEl>
                                        <p:attrNameLst>
                                          <p:attrName>ppt_w</p:attrName>
                                        </p:attrNameLst>
                                      </p:cBhvr>
                                      <p:tavLst>
                                        <p:tav tm="0">
                                          <p:val>
                                            <p:strVal val="#ppt_w"/>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1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ppt_h/2"/>
                                          </p:val>
                                        </p:tav>
                                        <p:tav tm="100000">
                                          <p:val>
                                            <p:strVal val="#ppt_y"/>
                                          </p:val>
                                        </p:tav>
                                      </p:tavLst>
                                    </p:anim>
                                    <p:anim calcmode="lin" valueType="num">
                                      <p:cBhvr>
                                        <p:cTn id="16" dur="1000" fill="hold"/>
                                        <p:tgtEl>
                                          <p:spTgt spid="2"/>
                                        </p:tgtEl>
                                        <p:attrNameLst>
                                          <p:attrName>ppt_w</p:attrName>
                                        </p:attrNameLst>
                                      </p:cBhvr>
                                      <p:tavLst>
                                        <p:tav tm="0">
                                          <p:val>
                                            <p:strVal val="#ppt_w"/>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17"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ppt_h/2"/>
                                          </p:val>
                                        </p:tav>
                                        <p:tav tm="100000">
                                          <p:val>
                                            <p:strVal val="#ppt_y"/>
                                          </p:val>
                                        </p:tav>
                                      </p:tavLst>
                                    </p:anim>
                                    <p:anim calcmode="lin" valueType="num">
                                      <p:cBhvr>
                                        <p:cTn id="23" dur="1000" fill="hold"/>
                                        <p:tgtEl>
                                          <p:spTgt spid="4"/>
                                        </p:tgtEl>
                                        <p:attrNameLst>
                                          <p:attrName>ppt_w</p:attrName>
                                        </p:attrNameLst>
                                      </p:cBhvr>
                                      <p:tavLst>
                                        <p:tav tm="0">
                                          <p:val>
                                            <p:strVal val="#ppt_w"/>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17" presetClass="entr" presetSubtype="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ppt_h/2"/>
                                          </p:val>
                                        </p:tav>
                                        <p:tav tm="100000">
                                          <p:val>
                                            <p:strVal val="#ppt_y"/>
                                          </p:val>
                                        </p:tav>
                                      </p:tavLst>
                                    </p:anim>
                                    <p:anim calcmode="lin" valueType="num">
                                      <p:cBhvr>
                                        <p:cTn id="30" dur="1000" fill="hold"/>
                                        <p:tgtEl>
                                          <p:spTgt spid="3"/>
                                        </p:tgtEl>
                                        <p:attrNameLst>
                                          <p:attrName>ppt_w</p:attrName>
                                        </p:attrNameLst>
                                      </p:cBhvr>
                                      <p:tavLst>
                                        <p:tav tm="0">
                                          <p:val>
                                            <p:strVal val="#ppt_w"/>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1065213" y="533400"/>
            <a:ext cx="7894638" cy="5137150"/>
            <a:chOff x="671" y="362"/>
            <a:chExt cx="4973" cy="3236"/>
          </a:xfrm>
        </p:grpSpPr>
        <p:pic>
          <p:nvPicPr>
            <p:cNvPr id="33816" name="Picture 62" descr="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71" y="445"/>
              <a:ext cx="4657" cy="3153"/>
            </a:xfrm>
            <a:prstGeom prst="rect">
              <a:avLst/>
            </a:prstGeom>
            <a:noFill/>
            <a:ln w="9525">
              <a:noFill/>
              <a:miter lim="800000"/>
              <a:headEnd/>
              <a:tailEnd/>
            </a:ln>
          </p:spPr>
        </p:pic>
        <p:grpSp>
          <p:nvGrpSpPr>
            <p:cNvPr id="3" name="Group 59"/>
            <p:cNvGrpSpPr>
              <a:grpSpLocks/>
            </p:cNvGrpSpPr>
            <p:nvPr/>
          </p:nvGrpSpPr>
          <p:grpSpPr bwMode="auto">
            <a:xfrm>
              <a:off x="895" y="362"/>
              <a:ext cx="1549" cy="762"/>
              <a:chOff x="895" y="362"/>
              <a:chExt cx="1549" cy="762"/>
            </a:xfrm>
          </p:grpSpPr>
          <p:sp>
            <p:nvSpPr>
              <p:cNvPr id="33829" name="Line 67"/>
              <p:cNvSpPr>
                <a:spLocks noChangeShapeType="1"/>
              </p:cNvSpPr>
              <p:nvPr/>
            </p:nvSpPr>
            <p:spPr bwMode="auto">
              <a:xfrm rot="21300000" flipV="1">
                <a:off x="1664" y="954"/>
                <a:ext cx="139" cy="46"/>
              </a:xfrm>
              <a:prstGeom prst="line">
                <a:avLst/>
              </a:prstGeom>
              <a:noFill/>
              <a:ln w="19050">
                <a:solidFill>
                  <a:srgbClr val="FFC8B4"/>
                </a:solidFill>
                <a:round/>
                <a:headEnd/>
                <a:tailEnd/>
              </a:ln>
            </p:spPr>
            <p:txBody>
              <a:bodyPr wrap="none" anchor="ctr">
                <a:prstTxWarp prst="textNoShape">
                  <a:avLst/>
                </a:prstTxWarp>
              </a:bodyPr>
              <a:lstStyle/>
              <a:p>
                <a:endParaRPr lang="en-US"/>
              </a:p>
            </p:txBody>
          </p:sp>
          <p:sp>
            <p:nvSpPr>
              <p:cNvPr id="33830" name="Line 68"/>
              <p:cNvSpPr>
                <a:spLocks noChangeShapeType="1"/>
              </p:cNvSpPr>
              <p:nvPr/>
            </p:nvSpPr>
            <p:spPr bwMode="auto">
              <a:xfrm rot="21420000" flipV="1">
                <a:off x="895" y="554"/>
                <a:ext cx="144" cy="48"/>
              </a:xfrm>
              <a:prstGeom prst="line">
                <a:avLst/>
              </a:prstGeom>
              <a:noFill/>
              <a:ln w="19050">
                <a:solidFill>
                  <a:srgbClr val="FFC8B4"/>
                </a:solidFill>
                <a:round/>
                <a:headEnd/>
                <a:tailEnd/>
              </a:ln>
            </p:spPr>
            <p:txBody>
              <a:bodyPr wrap="none" anchor="ctr">
                <a:prstTxWarp prst="textNoShape">
                  <a:avLst/>
                </a:prstTxWarp>
              </a:bodyPr>
              <a:lstStyle/>
              <a:p>
                <a:endParaRPr lang="en-US"/>
              </a:p>
            </p:txBody>
          </p:sp>
          <p:sp>
            <p:nvSpPr>
              <p:cNvPr id="33831" name="Rectangle 72"/>
              <p:cNvSpPr>
                <a:spLocks noChangeArrowheads="1"/>
              </p:cNvSpPr>
              <p:nvPr/>
            </p:nvSpPr>
            <p:spPr bwMode="auto">
              <a:xfrm>
                <a:off x="2029" y="912"/>
                <a:ext cx="415" cy="212"/>
              </a:xfrm>
              <a:prstGeom prst="rect">
                <a:avLst/>
              </a:prstGeom>
              <a:noFill/>
              <a:ln w="9525">
                <a:noFill/>
                <a:miter lim="800000"/>
                <a:headEnd/>
                <a:tailEnd/>
              </a:ln>
            </p:spPr>
            <p:txBody>
              <a:bodyPr wrap="none">
                <a:prstTxWarp prst="textNoShape">
                  <a:avLst/>
                </a:prstTxWarp>
                <a:spAutoFit/>
              </a:bodyPr>
              <a:lstStyle/>
              <a:p>
                <a:pPr eaLnBrk="0" hangingPunct="0"/>
                <a:r>
                  <a:rPr lang="de-DE" sz="1600" dirty="0">
                    <a:solidFill>
                      <a:srgbClr val="FFC8B4"/>
                    </a:solidFill>
                    <a:effectLst>
                      <a:outerShdw blurRad="50800" dist="38100" dir="2700000">
                        <a:srgbClr val="000000"/>
                      </a:outerShdw>
                    </a:effectLst>
                  </a:rPr>
                  <a:t>Atom</a:t>
                </a:r>
              </a:p>
            </p:txBody>
          </p:sp>
          <p:sp>
            <p:nvSpPr>
              <p:cNvPr id="33832" name="Rectangle 73"/>
              <p:cNvSpPr>
                <a:spLocks noChangeArrowheads="1"/>
              </p:cNvSpPr>
              <p:nvPr/>
            </p:nvSpPr>
            <p:spPr bwMode="auto">
              <a:xfrm>
                <a:off x="1794" y="790"/>
                <a:ext cx="493" cy="212"/>
              </a:xfrm>
              <a:prstGeom prst="rect">
                <a:avLst/>
              </a:prstGeom>
              <a:noFill/>
              <a:ln w="9525">
                <a:noFill/>
                <a:miter lim="800000"/>
                <a:headEnd/>
                <a:tailEnd/>
              </a:ln>
            </p:spPr>
            <p:txBody>
              <a:bodyPr wrap="none">
                <a:prstTxWarp prst="textNoShape">
                  <a:avLst/>
                </a:prstTxWarp>
                <a:spAutoFit/>
              </a:bodyPr>
              <a:lstStyle/>
              <a:p>
                <a:pPr eaLnBrk="0" hangingPunct="0"/>
                <a:r>
                  <a:rPr lang="de-DE" sz="1600" dirty="0">
                    <a:solidFill>
                      <a:srgbClr val="FFC8B4"/>
                    </a:solidFill>
                    <a:effectLst>
                      <a:outerShdw blurRad="50800" dist="38100" dir="2700000">
                        <a:srgbClr val="000000"/>
                      </a:outerShdw>
                    </a:effectLst>
                  </a:rPr>
                  <a:t>Proton</a:t>
                </a:r>
              </a:p>
            </p:txBody>
          </p:sp>
          <p:sp>
            <p:nvSpPr>
              <p:cNvPr id="33833" name="Rectangle 74"/>
              <p:cNvSpPr>
                <a:spLocks noChangeArrowheads="1"/>
              </p:cNvSpPr>
              <p:nvPr/>
            </p:nvSpPr>
            <p:spPr bwMode="auto">
              <a:xfrm>
                <a:off x="973" y="362"/>
                <a:ext cx="636" cy="212"/>
              </a:xfrm>
              <a:prstGeom prst="rect">
                <a:avLst/>
              </a:prstGeom>
              <a:noFill/>
              <a:ln w="9525">
                <a:noFill/>
                <a:miter lim="800000"/>
                <a:headEnd/>
                <a:tailEnd/>
              </a:ln>
            </p:spPr>
            <p:txBody>
              <a:bodyPr wrap="none">
                <a:prstTxWarp prst="textNoShape">
                  <a:avLst/>
                </a:prstTxWarp>
                <a:spAutoFit/>
              </a:bodyPr>
              <a:lstStyle/>
              <a:p>
                <a:pPr eaLnBrk="0" hangingPunct="0"/>
                <a:r>
                  <a:rPr lang="de-DE" sz="1600" dirty="0">
                    <a:solidFill>
                      <a:srgbClr val="FFC8B4"/>
                    </a:solidFill>
                    <a:effectLst>
                      <a:outerShdw blurRad="50800" dist="38100" dir="2700000">
                        <a:srgbClr val="000000"/>
                      </a:outerShdw>
                    </a:effectLst>
                  </a:rPr>
                  <a:t>Big Bang</a:t>
                </a:r>
              </a:p>
            </p:txBody>
          </p:sp>
          <p:sp>
            <p:nvSpPr>
              <p:cNvPr id="33834" name="Line 79"/>
              <p:cNvSpPr>
                <a:spLocks noChangeShapeType="1"/>
              </p:cNvSpPr>
              <p:nvPr/>
            </p:nvSpPr>
            <p:spPr bwMode="auto">
              <a:xfrm rot="21180000" flipV="1">
                <a:off x="1880" y="1056"/>
                <a:ext cx="139" cy="46"/>
              </a:xfrm>
              <a:prstGeom prst="line">
                <a:avLst/>
              </a:prstGeom>
              <a:noFill/>
              <a:ln w="19050">
                <a:solidFill>
                  <a:srgbClr val="FFC8B4"/>
                </a:solidFill>
                <a:round/>
                <a:headEnd/>
                <a:tailEnd/>
              </a:ln>
            </p:spPr>
            <p:txBody>
              <a:bodyPr wrap="none" anchor="ctr">
                <a:prstTxWarp prst="textNoShape">
                  <a:avLst/>
                </a:prstTxWarp>
              </a:bodyPr>
              <a:lstStyle/>
              <a:p>
                <a:endParaRPr lang="en-US"/>
              </a:p>
            </p:txBody>
          </p:sp>
        </p:grpSp>
        <p:grpSp>
          <p:nvGrpSpPr>
            <p:cNvPr id="4" name="Group 61"/>
            <p:cNvGrpSpPr>
              <a:grpSpLocks/>
            </p:cNvGrpSpPr>
            <p:nvPr/>
          </p:nvGrpSpPr>
          <p:grpSpPr bwMode="auto">
            <a:xfrm>
              <a:off x="2899" y="1296"/>
              <a:ext cx="2745" cy="2249"/>
              <a:chOff x="2899" y="1296"/>
              <a:chExt cx="2745" cy="2249"/>
            </a:xfrm>
          </p:grpSpPr>
          <p:sp>
            <p:nvSpPr>
              <p:cNvPr id="33819" name="Line 63"/>
              <p:cNvSpPr>
                <a:spLocks noChangeShapeType="1"/>
              </p:cNvSpPr>
              <p:nvPr/>
            </p:nvSpPr>
            <p:spPr bwMode="auto">
              <a:xfrm rot="21360000" flipV="1">
                <a:off x="4337" y="2238"/>
                <a:ext cx="240" cy="96"/>
              </a:xfrm>
              <a:prstGeom prst="line">
                <a:avLst/>
              </a:prstGeom>
              <a:noFill/>
              <a:ln w="19050">
                <a:solidFill>
                  <a:srgbClr val="CCFFCC"/>
                </a:solidFill>
                <a:round/>
                <a:headEnd/>
                <a:tailEnd/>
              </a:ln>
            </p:spPr>
            <p:txBody>
              <a:bodyPr wrap="none" anchor="ctr">
                <a:prstTxWarp prst="textNoShape">
                  <a:avLst/>
                </a:prstTxWarp>
              </a:bodyPr>
              <a:lstStyle/>
              <a:p>
                <a:endParaRPr lang="en-US"/>
              </a:p>
            </p:txBody>
          </p:sp>
          <p:sp>
            <p:nvSpPr>
              <p:cNvPr id="33820" name="Line 64"/>
              <p:cNvSpPr>
                <a:spLocks noChangeShapeType="1"/>
              </p:cNvSpPr>
              <p:nvPr/>
            </p:nvSpPr>
            <p:spPr bwMode="auto">
              <a:xfrm flipV="1">
                <a:off x="3373" y="1764"/>
                <a:ext cx="192" cy="96"/>
              </a:xfrm>
              <a:prstGeom prst="line">
                <a:avLst/>
              </a:prstGeom>
              <a:noFill/>
              <a:ln w="19050">
                <a:solidFill>
                  <a:srgbClr val="CCFFCC"/>
                </a:solidFill>
                <a:round/>
                <a:headEnd/>
                <a:tailEnd/>
              </a:ln>
            </p:spPr>
            <p:txBody>
              <a:bodyPr wrap="none" anchor="ctr">
                <a:prstTxWarp prst="textNoShape">
                  <a:avLst/>
                </a:prstTxWarp>
              </a:bodyPr>
              <a:lstStyle/>
              <a:p>
                <a:endParaRPr lang="en-US"/>
              </a:p>
            </p:txBody>
          </p:sp>
          <p:sp>
            <p:nvSpPr>
              <p:cNvPr id="33821" name="Line 65"/>
              <p:cNvSpPr>
                <a:spLocks noChangeShapeType="1"/>
              </p:cNvSpPr>
              <p:nvPr/>
            </p:nvSpPr>
            <p:spPr bwMode="auto">
              <a:xfrm flipV="1">
                <a:off x="2899" y="1520"/>
                <a:ext cx="192" cy="96"/>
              </a:xfrm>
              <a:prstGeom prst="line">
                <a:avLst/>
              </a:prstGeom>
              <a:noFill/>
              <a:ln w="19050">
                <a:solidFill>
                  <a:srgbClr val="CCFFCC"/>
                </a:solidFill>
                <a:round/>
                <a:headEnd/>
                <a:tailEnd/>
              </a:ln>
            </p:spPr>
            <p:txBody>
              <a:bodyPr wrap="none" anchor="ctr">
                <a:prstTxWarp prst="textNoShape">
                  <a:avLst/>
                </a:prstTxWarp>
              </a:bodyPr>
              <a:lstStyle/>
              <a:p>
                <a:endParaRPr lang="en-US"/>
              </a:p>
            </p:txBody>
          </p:sp>
          <p:sp>
            <p:nvSpPr>
              <p:cNvPr id="33822" name="Line 69"/>
              <p:cNvSpPr>
                <a:spLocks noChangeShapeType="1"/>
              </p:cNvSpPr>
              <p:nvPr/>
            </p:nvSpPr>
            <p:spPr bwMode="auto">
              <a:xfrm>
                <a:off x="4913" y="2446"/>
                <a:ext cx="624" cy="0"/>
              </a:xfrm>
              <a:prstGeom prst="line">
                <a:avLst/>
              </a:prstGeom>
              <a:noFill/>
              <a:ln w="19050">
                <a:solidFill>
                  <a:srgbClr val="CCFFCC"/>
                </a:solidFill>
                <a:round/>
                <a:headEnd/>
                <a:tailEnd/>
              </a:ln>
            </p:spPr>
            <p:txBody>
              <a:bodyPr wrap="none" anchor="ctr">
                <a:prstTxWarp prst="textNoShape">
                  <a:avLst/>
                </a:prstTxWarp>
              </a:bodyPr>
              <a:lstStyle/>
              <a:p>
                <a:endParaRPr lang="en-US"/>
              </a:p>
            </p:txBody>
          </p:sp>
          <p:sp>
            <p:nvSpPr>
              <p:cNvPr id="33823" name="Line 70"/>
              <p:cNvSpPr>
                <a:spLocks noChangeShapeType="1"/>
              </p:cNvSpPr>
              <p:nvPr/>
            </p:nvSpPr>
            <p:spPr bwMode="auto">
              <a:xfrm rot="5400000">
                <a:off x="4973" y="2762"/>
                <a:ext cx="624" cy="0"/>
              </a:xfrm>
              <a:prstGeom prst="line">
                <a:avLst/>
              </a:prstGeom>
              <a:noFill/>
              <a:ln w="19050">
                <a:solidFill>
                  <a:srgbClr val="CCFFCC"/>
                </a:solidFill>
                <a:round/>
                <a:headEnd/>
                <a:tailEnd/>
              </a:ln>
            </p:spPr>
            <p:txBody>
              <a:bodyPr wrap="none" anchor="ctr">
                <a:prstTxWarp prst="textNoShape">
                  <a:avLst/>
                </a:prstTxWarp>
              </a:bodyPr>
              <a:lstStyle/>
              <a:p>
                <a:endParaRPr lang="en-US"/>
              </a:p>
            </p:txBody>
          </p:sp>
          <p:sp>
            <p:nvSpPr>
              <p:cNvPr id="33824" name="Rectangle 75"/>
              <p:cNvSpPr>
                <a:spLocks noChangeArrowheads="1"/>
              </p:cNvSpPr>
              <p:nvPr/>
            </p:nvSpPr>
            <p:spPr bwMode="auto">
              <a:xfrm>
                <a:off x="2999" y="1296"/>
                <a:ext cx="998" cy="212"/>
              </a:xfrm>
              <a:prstGeom prst="rect">
                <a:avLst/>
              </a:prstGeom>
              <a:noFill/>
              <a:ln w="9525">
                <a:noFill/>
                <a:miter lim="800000"/>
                <a:headEnd/>
                <a:tailEnd/>
              </a:ln>
            </p:spPr>
            <p:txBody>
              <a:bodyPr wrap="none">
                <a:prstTxWarp prst="textNoShape">
                  <a:avLst/>
                </a:prstTxWarp>
                <a:spAutoFit/>
              </a:bodyPr>
              <a:lstStyle/>
              <a:p>
                <a:pPr eaLnBrk="0" hangingPunct="0"/>
                <a:r>
                  <a:rPr lang="en-GB" sz="1600" dirty="0">
                    <a:solidFill>
                      <a:srgbClr val="CCFFCC"/>
                    </a:solidFill>
                    <a:effectLst>
                      <a:outerShdw blurRad="50800" dist="38100" dir="2700000">
                        <a:srgbClr val="000000"/>
                      </a:outerShdw>
                    </a:effectLst>
                  </a:rPr>
                  <a:t>Radius of Earth</a:t>
                </a:r>
                <a:endParaRPr lang="de-DE" sz="1600" dirty="0">
                  <a:solidFill>
                    <a:srgbClr val="CCFFCC"/>
                  </a:solidFill>
                  <a:effectLst>
                    <a:outerShdw blurRad="50800" dist="38100" dir="2700000">
                      <a:srgbClr val="000000"/>
                    </a:outerShdw>
                  </a:effectLst>
                </a:endParaRPr>
              </a:p>
            </p:txBody>
          </p:sp>
          <p:sp>
            <p:nvSpPr>
              <p:cNvPr id="33825" name="Rectangle 76"/>
              <p:cNvSpPr>
                <a:spLocks noChangeArrowheads="1"/>
              </p:cNvSpPr>
              <p:nvPr/>
            </p:nvSpPr>
            <p:spPr bwMode="auto">
              <a:xfrm>
                <a:off x="4443" y="2047"/>
                <a:ext cx="1201" cy="187"/>
              </a:xfrm>
              <a:prstGeom prst="rect">
                <a:avLst/>
              </a:prstGeom>
              <a:noFill/>
              <a:ln w="9525">
                <a:noFill/>
                <a:miter lim="800000"/>
                <a:headEnd/>
                <a:tailEnd/>
              </a:ln>
            </p:spPr>
            <p:txBody>
              <a:bodyPr wrap="none">
                <a:prstTxWarp prst="textNoShape">
                  <a:avLst/>
                </a:prstTxWarp>
                <a:spAutoFit/>
              </a:bodyPr>
              <a:lstStyle/>
              <a:p>
                <a:pPr eaLnBrk="0" hangingPunct="0">
                  <a:lnSpc>
                    <a:spcPct val="80000"/>
                  </a:lnSpc>
                </a:pPr>
                <a:r>
                  <a:rPr lang="en-GB" sz="1600" dirty="0">
                    <a:solidFill>
                      <a:srgbClr val="CCFFCC"/>
                    </a:solidFill>
                    <a:effectLst>
                      <a:outerShdw blurRad="50800" dist="38100" dir="2700000">
                        <a:srgbClr val="000000"/>
                      </a:outerShdw>
                    </a:effectLst>
                  </a:rPr>
                  <a:t>Radius of Galaxies</a:t>
                </a:r>
                <a:endParaRPr lang="de-DE" sz="1600" dirty="0">
                  <a:solidFill>
                    <a:srgbClr val="CCFFCC"/>
                  </a:solidFill>
                  <a:effectLst>
                    <a:outerShdw blurRad="50800" dist="38100" dir="2700000">
                      <a:srgbClr val="000000"/>
                    </a:outerShdw>
                  </a:effectLst>
                </a:endParaRPr>
              </a:p>
            </p:txBody>
          </p:sp>
          <p:sp>
            <p:nvSpPr>
              <p:cNvPr id="33826" name="Rectangle 77"/>
              <p:cNvSpPr>
                <a:spLocks noChangeArrowheads="1"/>
              </p:cNvSpPr>
              <p:nvPr/>
            </p:nvSpPr>
            <p:spPr bwMode="auto">
              <a:xfrm>
                <a:off x="3457" y="1536"/>
                <a:ext cx="828" cy="212"/>
              </a:xfrm>
              <a:prstGeom prst="rect">
                <a:avLst/>
              </a:prstGeom>
              <a:noFill/>
              <a:ln w="9525">
                <a:noFill/>
                <a:miter lim="800000"/>
                <a:headEnd/>
                <a:tailEnd/>
              </a:ln>
            </p:spPr>
            <p:txBody>
              <a:bodyPr wrap="none">
                <a:prstTxWarp prst="textNoShape">
                  <a:avLst/>
                </a:prstTxWarp>
                <a:spAutoFit/>
              </a:bodyPr>
              <a:lstStyle/>
              <a:p>
                <a:pPr eaLnBrk="0" hangingPunct="0"/>
                <a:r>
                  <a:rPr lang="en-GB" sz="1600" dirty="0">
                    <a:solidFill>
                      <a:srgbClr val="CCFFCC"/>
                    </a:solidFill>
                    <a:effectLst>
                      <a:outerShdw blurRad="50800" dist="38100" dir="2700000">
                        <a:srgbClr val="000000"/>
                      </a:outerShdw>
                    </a:effectLst>
                  </a:rPr>
                  <a:t>Earth to Sun</a:t>
                </a:r>
              </a:p>
            </p:txBody>
          </p:sp>
          <p:sp>
            <p:nvSpPr>
              <p:cNvPr id="33827" name="Rectangle 78"/>
              <p:cNvSpPr>
                <a:spLocks noChangeArrowheads="1"/>
              </p:cNvSpPr>
              <p:nvPr/>
            </p:nvSpPr>
            <p:spPr bwMode="auto">
              <a:xfrm>
                <a:off x="4916" y="2287"/>
                <a:ext cx="626" cy="187"/>
              </a:xfrm>
              <a:prstGeom prst="rect">
                <a:avLst/>
              </a:prstGeom>
              <a:noFill/>
              <a:ln w="9525">
                <a:noFill/>
                <a:miter lim="800000"/>
                <a:headEnd/>
                <a:tailEnd/>
              </a:ln>
            </p:spPr>
            <p:txBody>
              <a:bodyPr wrap="none">
                <a:prstTxWarp prst="textNoShape">
                  <a:avLst/>
                </a:prstTxWarp>
                <a:spAutoFit/>
              </a:bodyPr>
              <a:lstStyle/>
              <a:p>
                <a:pPr eaLnBrk="0" hangingPunct="0">
                  <a:lnSpc>
                    <a:spcPct val="80000"/>
                  </a:lnSpc>
                </a:pPr>
                <a:r>
                  <a:rPr lang="en-GB" sz="1600" dirty="0">
                    <a:solidFill>
                      <a:srgbClr val="CCFFCC"/>
                    </a:solidFill>
                    <a:effectLst>
                      <a:outerShdw blurRad="50800" dist="38100" dir="2700000">
                        <a:srgbClr val="000000">
                          <a:alpha val="94000"/>
                        </a:srgbClr>
                      </a:outerShdw>
                    </a:effectLst>
                  </a:rPr>
                  <a:t>Universe</a:t>
                </a:r>
              </a:p>
            </p:txBody>
          </p:sp>
          <p:sp>
            <p:nvSpPr>
              <p:cNvPr id="33828" name="Rectangle 42"/>
              <p:cNvSpPr>
                <a:spLocks noChangeArrowheads="1"/>
              </p:cNvSpPr>
              <p:nvPr/>
            </p:nvSpPr>
            <p:spPr bwMode="auto">
              <a:xfrm rot="19742175">
                <a:off x="5135" y="3358"/>
                <a:ext cx="289" cy="187"/>
              </a:xfrm>
              <a:prstGeom prst="rect">
                <a:avLst/>
              </a:prstGeom>
              <a:noFill/>
              <a:ln w="9525">
                <a:noFill/>
                <a:miter lim="800000"/>
                <a:headEnd/>
                <a:tailEnd/>
              </a:ln>
            </p:spPr>
            <p:txBody>
              <a:bodyPr wrap="none">
                <a:prstTxWarp prst="textNoShape">
                  <a:avLst/>
                </a:prstTxWarp>
                <a:spAutoFit/>
              </a:bodyPr>
              <a:lstStyle/>
              <a:p>
                <a:pPr eaLnBrk="0" hangingPunct="0">
                  <a:lnSpc>
                    <a:spcPct val="80000"/>
                  </a:lnSpc>
                </a:pPr>
                <a:r>
                  <a:rPr lang="de-DE" sz="1600" dirty="0">
                    <a:solidFill>
                      <a:srgbClr val="CCFFCC"/>
                    </a:solidFill>
                    <a:effectLst>
                      <a:outerShdw blurRad="50800" dist="38100" dir="2700000">
                        <a:srgbClr val="000000"/>
                      </a:outerShdw>
                    </a:effectLst>
                  </a:rPr>
                  <a:t>cm</a:t>
                </a:r>
              </a:p>
            </p:txBody>
          </p:sp>
        </p:grpSp>
      </p:grpSp>
      <p:grpSp>
        <p:nvGrpSpPr>
          <p:cNvPr id="5" name="Group 62"/>
          <p:cNvGrpSpPr>
            <a:grpSpLocks/>
          </p:cNvGrpSpPr>
          <p:nvPr/>
        </p:nvGrpSpPr>
        <p:grpSpPr bwMode="auto">
          <a:xfrm>
            <a:off x="5753100" y="4648200"/>
            <a:ext cx="2171700" cy="2019300"/>
            <a:chOff x="3996" y="2976"/>
            <a:chExt cx="1368" cy="1272"/>
          </a:xfrm>
        </p:grpSpPr>
        <p:grpSp>
          <p:nvGrpSpPr>
            <p:cNvPr id="6" name="Group 47"/>
            <p:cNvGrpSpPr>
              <a:grpSpLocks/>
            </p:cNvGrpSpPr>
            <p:nvPr/>
          </p:nvGrpSpPr>
          <p:grpSpPr bwMode="auto">
            <a:xfrm>
              <a:off x="4128" y="2976"/>
              <a:ext cx="604" cy="578"/>
              <a:chOff x="3744" y="3408"/>
              <a:chExt cx="604" cy="578"/>
            </a:xfrm>
          </p:grpSpPr>
          <p:pic>
            <p:nvPicPr>
              <p:cNvPr id="66" name="Picture 48"/>
              <p:cNvPicPr>
                <a:picLocks noChangeAspect="1" noChangeArrowheads="1"/>
              </p:cNvPicPr>
              <p:nvPr/>
            </p:nvPicPr>
            <p:blipFill>
              <a:blip r:embed="rId4"/>
              <a:srcRect/>
              <a:stretch>
                <a:fillRect/>
              </a:stretch>
            </p:blipFill>
            <p:spPr bwMode="auto">
              <a:xfrm>
                <a:off x="3744" y="3408"/>
                <a:ext cx="604" cy="558"/>
              </a:xfrm>
              <a:prstGeom prst="rect">
                <a:avLst/>
              </a:prstGeom>
              <a:noFill/>
              <a:ln w="9525">
                <a:noFill/>
                <a:miter lim="800000"/>
                <a:headEnd/>
                <a:tailEnd/>
              </a:ln>
              <a:effectLst>
                <a:outerShdw blurRad="50800" dist="38100" dir="2700000">
                  <a:srgbClr val="000000"/>
                </a:outerShdw>
              </a:effectLst>
            </p:spPr>
          </p:pic>
          <p:sp>
            <p:nvSpPr>
              <p:cNvPr id="67" name="Text Box 49"/>
              <p:cNvSpPr txBox="1">
                <a:spLocks noChangeArrowheads="1"/>
              </p:cNvSpPr>
              <p:nvPr/>
            </p:nvSpPr>
            <p:spPr bwMode="auto">
              <a:xfrm>
                <a:off x="3840" y="3792"/>
                <a:ext cx="475" cy="194"/>
              </a:xfrm>
              <a:prstGeom prst="rect">
                <a:avLst/>
              </a:prstGeom>
              <a:noFill/>
              <a:ln w="9525">
                <a:noFill/>
                <a:miter lim="800000"/>
                <a:headEnd/>
                <a:tailEnd/>
              </a:ln>
            </p:spPr>
            <p:txBody>
              <a:bodyPr wrap="none">
                <a:prstTxWarp prst="textNoShape">
                  <a:avLst/>
                </a:prstTxWarp>
                <a:spAutoFit/>
              </a:bodyPr>
              <a:lstStyle/>
              <a:p>
                <a:r>
                  <a:rPr lang="de-CH" sz="1400" dirty="0">
                    <a:solidFill>
                      <a:schemeClr val="bg1"/>
                    </a:solidFill>
                    <a:effectLst>
                      <a:outerShdw blurRad="50800" dist="38100" dir="2700000">
                        <a:srgbClr val="000000"/>
                      </a:outerShdw>
                    </a:effectLst>
                    <a:latin typeface="Arial"/>
                    <a:cs typeface="Arial"/>
                  </a:rPr>
                  <a:t>Hubble</a:t>
                </a:r>
              </a:p>
            </p:txBody>
          </p:sp>
        </p:grpSp>
        <p:pic>
          <p:nvPicPr>
            <p:cNvPr id="59" name="Picture 51" descr="Picture 2"/>
            <p:cNvPicPr>
              <a:picLocks noChangeAspect="1" noChangeArrowheads="1"/>
            </p:cNvPicPr>
            <p:nvPr/>
          </p:nvPicPr>
          <p:blipFill>
            <a:blip r:embed="rId5"/>
            <a:srcRect/>
            <a:stretch>
              <a:fillRect/>
            </a:stretch>
          </p:blipFill>
          <p:spPr bwMode="auto">
            <a:xfrm>
              <a:off x="4752" y="3337"/>
              <a:ext cx="558" cy="503"/>
            </a:xfrm>
            <a:prstGeom prst="rect">
              <a:avLst/>
            </a:prstGeom>
            <a:noFill/>
            <a:effectLst>
              <a:outerShdw dist="35921" dir="2700000" algn="ctr" rotWithShape="0">
                <a:schemeClr val="tx1"/>
              </a:outerShdw>
            </a:effectLst>
          </p:spPr>
        </p:pic>
        <p:sp>
          <p:nvSpPr>
            <p:cNvPr id="60" name="Text Box 52"/>
            <p:cNvSpPr txBox="1">
              <a:spLocks noChangeArrowheads="1"/>
            </p:cNvSpPr>
            <p:nvPr/>
          </p:nvSpPr>
          <p:spPr bwMode="auto">
            <a:xfrm>
              <a:off x="4932" y="3312"/>
              <a:ext cx="423" cy="183"/>
            </a:xfrm>
            <a:prstGeom prst="rect">
              <a:avLst/>
            </a:prstGeom>
            <a:noFill/>
            <a:ln w="9525">
              <a:noFill/>
              <a:miter lim="800000"/>
              <a:headEnd/>
              <a:tailEnd/>
            </a:ln>
            <a:effectLst/>
          </p:spPr>
          <p:txBody>
            <a:bodyPr wrap="none">
              <a:prstTxWarp prst="textNoShape">
                <a:avLst/>
              </a:prstTxWarp>
              <a:spAutoFit/>
            </a:bodyPr>
            <a:lstStyle/>
            <a:p>
              <a:pPr>
                <a:lnSpc>
                  <a:spcPct val="90000"/>
                </a:lnSpc>
              </a:pPr>
              <a:r>
                <a:rPr lang="de-CH" sz="1400" dirty="0">
                  <a:solidFill>
                    <a:schemeClr val="bg1"/>
                  </a:solidFill>
                  <a:effectLst>
                    <a:outerShdw blurRad="50800" dist="38100" dir="2700000">
                      <a:srgbClr val="000000"/>
                    </a:outerShdw>
                  </a:effectLst>
                  <a:latin typeface="Arial"/>
                  <a:cs typeface="Arial"/>
                </a:rPr>
                <a:t>ALMA</a:t>
              </a:r>
            </a:p>
          </p:txBody>
        </p:sp>
        <p:grpSp>
          <p:nvGrpSpPr>
            <p:cNvPr id="7" name="Group 53"/>
            <p:cNvGrpSpPr>
              <a:grpSpLocks/>
            </p:cNvGrpSpPr>
            <p:nvPr/>
          </p:nvGrpSpPr>
          <p:grpSpPr bwMode="auto">
            <a:xfrm>
              <a:off x="4740" y="3864"/>
              <a:ext cx="624" cy="384"/>
              <a:chOff x="4128" y="3933"/>
              <a:chExt cx="576" cy="343"/>
            </a:xfrm>
          </p:grpSpPr>
          <p:pic>
            <p:nvPicPr>
              <p:cNvPr id="64" name="Picture 54" descr="Picture 3"/>
              <p:cNvPicPr>
                <a:picLocks noChangeAspect="1" noChangeArrowheads="1"/>
              </p:cNvPicPr>
              <p:nvPr/>
            </p:nvPicPr>
            <p:blipFill>
              <a:blip r:embed="rId6"/>
              <a:srcRect/>
              <a:stretch>
                <a:fillRect/>
              </a:stretch>
            </p:blipFill>
            <p:spPr bwMode="auto">
              <a:xfrm>
                <a:off x="4176" y="3933"/>
                <a:ext cx="528" cy="343"/>
              </a:xfrm>
              <a:prstGeom prst="rect">
                <a:avLst/>
              </a:prstGeom>
              <a:noFill/>
              <a:ln w="9525">
                <a:noFill/>
                <a:miter lim="800000"/>
                <a:headEnd/>
                <a:tailEnd/>
              </a:ln>
              <a:effectLst>
                <a:outerShdw blurRad="50800" dist="38100" dir="2700000">
                  <a:srgbClr val="000000"/>
                </a:outerShdw>
              </a:effectLst>
            </p:spPr>
          </p:pic>
          <p:sp>
            <p:nvSpPr>
              <p:cNvPr id="65" name="Text Box 55"/>
              <p:cNvSpPr txBox="1">
                <a:spLocks noChangeArrowheads="1"/>
              </p:cNvSpPr>
              <p:nvPr/>
            </p:nvSpPr>
            <p:spPr bwMode="auto">
              <a:xfrm>
                <a:off x="4128" y="4099"/>
                <a:ext cx="297" cy="173"/>
              </a:xfrm>
              <a:prstGeom prst="rect">
                <a:avLst/>
              </a:prstGeom>
              <a:noFill/>
              <a:ln w="9525">
                <a:noFill/>
                <a:miter lim="800000"/>
                <a:headEnd/>
                <a:tailEnd/>
              </a:ln>
            </p:spPr>
            <p:txBody>
              <a:bodyPr wrap="none">
                <a:prstTxWarp prst="textNoShape">
                  <a:avLst/>
                </a:prstTxWarp>
                <a:spAutoFit/>
              </a:bodyPr>
              <a:lstStyle/>
              <a:p>
                <a:r>
                  <a:rPr lang="de-CH" sz="1400" dirty="0">
                    <a:solidFill>
                      <a:schemeClr val="bg1"/>
                    </a:solidFill>
                    <a:effectLst>
                      <a:outerShdw blurRad="50800" dist="38100" dir="2700000">
                        <a:srgbClr val="000000"/>
                      </a:outerShdw>
                    </a:effectLst>
                    <a:latin typeface="Arial"/>
                    <a:cs typeface="Arial"/>
                  </a:rPr>
                  <a:t>VLT</a:t>
                </a:r>
              </a:p>
            </p:txBody>
          </p:sp>
        </p:grpSp>
        <p:pic>
          <p:nvPicPr>
            <p:cNvPr id="62" name="Picture 57" descr="Picture 9"/>
            <p:cNvPicPr>
              <a:picLocks noChangeAspect="1" noChangeArrowheads="1"/>
            </p:cNvPicPr>
            <p:nvPr/>
          </p:nvPicPr>
          <p:blipFill>
            <a:blip r:embed="rId7"/>
            <a:srcRect/>
            <a:stretch>
              <a:fillRect/>
            </a:stretch>
          </p:blipFill>
          <p:spPr bwMode="auto">
            <a:xfrm rot="5400000">
              <a:off x="4070" y="3486"/>
              <a:ext cx="571" cy="720"/>
            </a:xfrm>
            <a:prstGeom prst="rect">
              <a:avLst/>
            </a:prstGeom>
            <a:noFill/>
            <a:effectLst>
              <a:outerShdw blurRad="63500" dist="38099" dir="2700000" algn="ctr" rotWithShape="0">
                <a:srgbClr val="000000"/>
              </a:outerShdw>
            </a:effectLst>
          </p:spPr>
        </p:pic>
        <p:sp>
          <p:nvSpPr>
            <p:cNvPr id="63" name="Text Box 52"/>
            <p:cNvSpPr txBox="1">
              <a:spLocks noChangeArrowheads="1"/>
            </p:cNvSpPr>
            <p:nvPr/>
          </p:nvSpPr>
          <p:spPr bwMode="auto">
            <a:xfrm>
              <a:off x="4032" y="3984"/>
              <a:ext cx="361" cy="183"/>
            </a:xfrm>
            <a:prstGeom prst="rect">
              <a:avLst/>
            </a:prstGeom>
            <a:noFill/>
            <a:ln w="9525">
              <a:noFill/>
              <a:miter lim="800000"/>
              <a:headEnd/>
              <a:tailEnd/>
            </a:ln>
            <a:effectLst/>
          </p:spPr>
          <p:txBody>
            <a:bodyPr wrap="none">
              <a:prstTxWarp prst="textNoShape">
                <a:avLst/>
              </a:prstTxWarp>
              <a:spAutoFit/>
            </a:bodyPr>
            <a:lstStyle/>
            <a:p>
              <a:pPr>
                <a:lnSpc>
                  <a:spcPct val="90000"/>
                </a:lnSpc>
              </a:pPr>
              <a:r>
                <a:rPr lang="de-CH" sz="1400" dirty="0">
                  <a:solidFill>
                    <a:schemeClr val="bg1"/>
                  </a:solidFill>
                  <a:effectLst>
                    <a:outerShdw blurRad="50800" dist="38100" dir="2700000">
                      <a:srgbClr val="000000"/>
                    </a:outerShdw>
                  </a:effectLst>
                  <a:latin typeface="Arial"/>
                  <a:cs typeface="Arial"/>
                </a:rPr>
                <a:t>AMS</a:t>
              </a:r>
            </a:p>
          </p:txBody>
        </p:sp>
      </p:grpSp>
      <p:pic>
        <p:nvPicPr>
          <p:cNvPr id="28694" name="Picture 22" descr="sriimg20040301_4754942_0"/>
          <p:cNvPicPr>
            <a:picLocks noChangeAspect="1" noChangeArrowheads="1"/>
          </p:cNvPicPr>
          <p:nvPr/>
        </p:nvPicPr>
        <p:blipFill>
          <a:blip r:embed="rId8"/>
          <a:srcRect/>
          <a:stretch>
            <a:fillRect/>
          </a:stretch>
        </p:blipFill>
        <p:spPr bwMode="auto">
          <a:xfrm>
            <a:off x="6934200" y="1189038"/>
            <a:ext cx="1905000" cy="1398587"/>
          </a:xfrm>
          <a:prstGeom prst="rect">
            <a:avLst/>
          </a:prstGeom>
          <a:noFill/>
          <a:ln w="9525">
            <a:noFill/>
            <a:miter lim="800000"/>
            <a:headEnd/>
            <a:tailEnd/>
          </a:ln>
          <a:effectLst>
            <a:outerShdw blurRad="63500" dist="38099" dir="2700000" algn="ctr" rotWithShape="0">
              <a:schemeClr val="tx1">
                <a:alpha val="74997"/>
              </a:schemeClr>
            </a:outerShdw>
          </a:effectLst>
        </p:spPr>
      </p:pic>
      <p:grpSp>
        <p:nvGrpSpPr>
          <p:cNvPr id="8" name="Group 51"/>
          <p:cNvGrpSpPr>
            <a:grpSpLocks/>
          </p:cNvGrpSpPr>
          <p:nvPr/>
        </p:nvGrpSpPr>
        <p:grpSpPr bwMode="auto">
          <a:xfrm>
            <a:off x="323528" y="4832350"/>
            <a:ext cx="5638800" cy="1644650"/>
            <a:chOff x="323528" y="4832350"/>
            <a:chExt cx="5638800" cy="1644650"/>
          </a:xfrm>
        </p:grpSpPr>
        <p:sp>
          <p:nvSpPr>
            <p:cNvPr id="46" name="Rectangle 41"/>
            <p:cNvSpPr>
              <a:spLocks noChangeArrowheads="1"/>
            </p:cNvSpPr>
            <p:nvPr/>
          </p:nvSpPr>
          <p:spPr bwMode="auto">
            <a:xfrm>
              <a:off x="323528" y="5480050"/>
              <a:ext cx="5638800" cy="996950"/>
            </a:xfrm>
            <a:prstGeom prst="rect">
              <a:avLst/>
            </a:prstGeom>
            <a:noFill/>
            <a:ln w="9525">
              <a:noFill/>
              <a:miter lim="800000"/>
              <a:headEnd/>
              <a:tailEnd/>
            </a:ln>
            <a:effectLst/>
          </p:spPr>
          <p:txBody>
            <a:bodyPr>
              <a:prstTxWarp prst="textNoShape">
                <a:avLst/>
              </a:prstTxWarp>
              <a:spAutoFit/>
            </a:bodyPr>
            <a:lstStyle/>
            <a:p>
              <a:pPr eaLnBrk="0" hangingPunct="0">
                <a:lnSpc>
                  <a:spcPct val="110000"/>
                </a:lnSpc>
                <a:defRPr/>
              </a:pPr>
              <a:r>
                <a:rPr lang="en-GB" sz="1800" dirty="0">
                  <a:effectLst>
                    <a:outerShdw blurRad="50800" dist="38100" dir="2700000">
                      <a:schemeClr val="tx1"/>
                    </a:outerShdw>
                  </a:effectLst>
                  <a:latin typeface="Arial" pitchFamily="-111" charset="0"/>
                  <a:ea typeface="ＭＳ Ｐゴシック" pitchFamily="-111" charset="-128"/>
                  <a:cs typeface="ＭＳ Ｐゴシック" pitchFamily="-111" charset="-128"/>
                </a:rPr>
                <a:t>Study physics laws of first moments after Big Bang</a:t>
              </a:r>
            </a:p>
            <a:p>
              <a:pPr eaLnBrk="0" hangingPunct="0">
                <a:lnSpc>
                  <a:spcPct val="110000"/>
                </a:lnSpc>
                <a:defRPr/>
              </a:pPr>
              <a:r>
                <a:rPr lang="en-GB" sz="1800" dirty="0">
                  <a:effectLst>
                    <a:outerShdw blurRad="50800" dist="38100" dir="2700000">
                      <a:schemeClr val="tx1"/>
                    </a:outerShdw>
                  </a:effectLst>
                  <a:latin typeface="Arial" pitchFamily="-111" charset="0"/>
                  <a:ea typeface="ＭＳ Ｐゴシック" pitchFamily="-111" charset="-128"/>
                  <a:cs typeface="ＭＳ Ｐゴシック" pitchFamily="-111" charset="-128"/>
                </a:rPr>
                <a:t>    increasing Symbiosis between Particle Physics,</a:t>
              </a:r>
            </a:p>
            <a:p>
              <a:pPr eaLnBrk="0" hangingPunct="0">
                <a:lnSpc>
                  <a:spcPct val="110000"/>
                </a:lnSpc>
                <a:buFont typeface="Monotype Sorts" pitchFamily="-111" charset="2"/>
                <a:buNone/>
                <a:defRPr/>
              </a:pPr>
              <a:r>
                <a:rPr lang="en-GB" sz="1800" dirty="0">
                  <a:effectLst>
                    <a:outerShdw blurRad="50800" dist="38100" dir="2700000">
                      <a:schemeClr val="tx1"/>
                    </a:outerShdw>
                  </a:effectLst>
                  <a:latin typeface="Arial" pitchFamily="-111" charset="0"/>
                  <a:ea typeface="ＭＳ Ｐゴシック" pitchFamily="-111" charset="-128"/>
                  <a:cs typeface="ＭＳ Ｐゴシック" pitchFamily="-111" charset="-128"/>
                </a:rPr>
                <a:t>    Astrophysics and Cosmology</a:t>
              </a:r>
              <a:endParaRPr lang="de-DE" sz="1800" dirty="0">
                <a:effectLst>
                  <a:outerShdw blurRad="50800" dist="38100" dir="2700000">
                    <a:schemeClr val="tx1"/>
                  </a:outerShdw>
                </a:effectLst>
                <a:latin typeface="Arial" pitchFamily="-111" charset="0"/>
                <a:ea typeface="ＭＳ Ｐゴシック" pitchFamily="-111" charset="-128"/>
                <a:cs typeface="ＭＳ Ｐゴシック" pitchFamily="-111" charset="-128"/>
              </a:endParaRPr>
            </a:p>
          </p:txBody>
        </p:sp>
        <p:sp>
          <p:nvSpPr>
            <p:cNvPr id="33815" name="AutoShape 42"/>
            <p:cNvSpPr>
              <a:spLocks noChangeArrowheads="1"/>
            </p:cNvSpPr>
            <p:nvPr/>
          </p:nvSpPr>
          <p:spPr bwMode="auto">
            <a:xfrm rot="5400000">
              <a:off x="1058863" y="4916487"/>
              <a:ext cx="65405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3A62AB"/>
                </a:gs>
                <a:gs pos="100000">
                  <a:schemeClr val="bg1"/>
                </a:gs>
              </a:gsLst>
              <a:lin ang="5400000" scaled="1"/>
            </a:gradFill>
            <a:ln w="9525">
              <a:solidFill>
                <a:schemeClr val="accent1"/>
              </a:solidFill>
              <a:miter lim="800000"/>
              <a:headEnd/>
              <a:tailEnd/>
            </a:ln>
          </p:spPr>
          <p:txBody>
            <a:bodyPr wrap="none" anchor="ctr">
              <a:prstTxWarp prst="textNoShape">
                <a:avLst/>
              </a:prstTxWarp>
            </a:bodyPr>
            <a:lstStyle/>
            <a:p>
              <a:pPr eaLnBrk="0" hangingPunct="0"/>
              <a:endParaRPr lang="en-US"/>
            </a:p>
          </p:txBody>
        </p:sp>
      </p:grpSp>
      <p:grpSp>
        <p:nvGrpSpPr>
          <p:cNvPr id="10" name="Group 52"/>
          <p:cNvGrpSpPr>
            <a:grpSpLocks/>
          </p:cNvGrpSpPr>
          <p:nvPr/>
        </p:nvGrpSpPr>
        <p:grpSpPr bwMode="auto">
          <a:xfrm>
            <a:off x="2514600" y="838200"/>
            <a:ext cx="4495800" cy="4572000"/>
            <a:chOff x="2514600" y="914400"/>
            <a:chExt cx="4495800" cy="4572000"/>
          </a:xfrm>
        </p:grpSpPr>
        <p:pic>
          <p:nvPicPr>
            <p:cNvPr id="28725" name="Picture 53"/>
            <p:cNvPicPr>
              <a:picLocks noChangeAspect="1" noChangeArrowheads="1"/>
            </p:cNvPicPr>
            <p:nvPr/>
          </p:nvPicPr>
          <p:blipFill>
            <a:blip r:embed="rId9">
              <a:lum bright="-11000" contrast="3000"/>
            </a:blip>
            <a:srcRect/>
            <a:stretch>
              <a:fillRect/>
            </a:stretch>
          </p:blipFill>
          <p:spPr bwMode="auto">
            <a:xfrm>
              <a:off x="4305300" y="914400"/>
              <a:ext cx="2705100" cy="4572000"/>
            </a:xfrm>
            <a:prstGeom prst="rect">
              <a:avLst/>
            </a:prstGeom>
            <a:noFill/>
            <a:ln w="9525">
              <a:solidFill>
                <a:schemeClr val="tx1"/>
              </a:solidFill>
              <a:miter lim="800000"/>
              <a:headEnd/>
              <a:tailEnd/>
            </a:ln>
            <a:effectLst>
              <a:outerShdw blurRad="63500" dist="101600" dir="2700000" algn="ctr" rotWithShape="0">
                <a:schemeClr val="tx1">
                  <a:alpha val="74997"/>
                </a:schemeClr>
              </a:outerShdw>
            </a:effectLst>
          </p:spPr>
        </p:pic>
        <p:sp>
          <p:nvSpPr>
            <p:cNvPr id="12338" name="Line 54"/>
            <p:cNvSpPr>
              <a:spLocks noChangeShapeType="1"/>
            </p:cNvSpPr>
            <p:nvPr/>
          </p:nvSpPr>
          <p:spPr bwMode="auto">
            <a:xfrm flipH="1" flipV="1">
              <a:off x="3484080" y="2274314"/>
              <a:ext cx="796925" cy="3184474"/>
            </a:xfrm>
            <a:prstGeom prst="line">
              <a:avLst/>
            </a:prstGeom>
            <a:noFill/>
            <a:ln w="19050">
              <a:solidFill>
                <a:schemeClr val="bg2"/>
              </a:solidFill>
              <a:prstDash val="dash"/>
              <a:round/>
              <a:headEnd/>
              <a:tailEnd/>
            </a:ln>
            <a:effectLst>
              <a:outerShdw blurRad="63500" dist="38099" dir="2700000" algn="ctr" rotWithShape="0">
                <a:schemeClr val="tx1"/>
              </a:outerShdw>
            </a:effectLst>
          </p:spPr>
          <p:txBody>
            <a:bodyPr wrap="none" anchor="ctr">
              <a:prstTxWarp prst="textNoShape">
                <a:avLst/>
              </a:prstTxWarp>
            </a:bodyPr>
            <a:lstStyle/>
            <a:p>
              <a:pPr eaLnBrk="0" hangingPunct="0">
                <a:defRPr/>
              </a:pPr>
              <a:endParaRPr lang="en-US"/>
            </a:p>
          </p:txBody>
        </p:sp>
        <p:sp>
          <p:nvSpPr>
            <p:cNvPr id="12339" name="Line 55"/>
            <p:cNvSpPr>
              <a:spLocks noChangeShapeType="1"/>
            </p:cNvSpPr>
            <p:nvPr/>
          </p:nvSpPr>
          <p:spPr bwMode="auto">
            <a:xfrm flipV="1">
              <a:off x="2514600" y="914400"/>
              <a:ext cx="1752600" cy="579438"/>
            </a:xfrm>
            <a:prstGeom prst="line">
              <a:avLst/>
            </a:prstGeom>
            <a:noFill/>
            <a:ln w="19050">
              <a:solidFill>
                <a:schemeClr val="bg2"/>
              </a:solidFill>
              <a:prstDash val="dash"/>
              <a:round/>
              <a:headEnd/>
              <a:tailEnd/>
            </a:ln>
            <a:effectLst>
              <a:outerShdw blurRad="63500" dist="38099" dir="2700000" algn="ctr" rotWithShape="0">
                <a:schemeClr val="tx1"/>
              </a:outerShdw>
            </a:effectLst>
          </p:spPr>
          <p:txBody>
            <a:bodyPr wrap="none" anchor="ctr">
              <a:prstTxWarp prst="textNoShape">
                <a:avLst/>
              </a:prstTxWarp>
            </a:bodyPr>
            <a:lstStyle/>
            <a:p>
              <a:pPr eaLnBrk="0" hangingPunct="0">
                <a:defRPr/>
              </a:pPr>
              <a:endParaRPr lang="en-US"/>
            </a:p>
          </p:txBody>
        </p:sp>
      </p:grpSp>
      <p:grpSp>
        <p:nvGrpSpPr>
          <p:cNvPr id="11" name="Group 10"/>
          <p:cNvGrpSpPr/>
          <p:nvPr/>
        </p:nvGrpSpPr>
        <p:grpSpPr>
          <a:xfrm>
            <a:off x="65088" y="2085975"/>
            <a:ext cx="3275012" cy="2779713"/>
            <a:chOff x="65088" y="2085975"/>
            <a:chExt cx="3275012" cy="2779713"/>
          </a:xfrm>
        </p:grpSpPr>
        <p:grpSp>
          <p:nvGrpSpPr>
            <p:cNvPr id="9" name="Group 91"/>
            <p:cNvGrpSpPr>
              <a:grpSpLocks/>
            </p:cNvGrpSpPr>
            <p:nvPr/>
          </p:nvGrpSpPr>
          <p:grpSpPr bwMode="auto">
            <a:xfrm>
              <a:off x="65088" y="2085975"/>
              <a:ext cx="3275012" cy="2779713"/>
              <a:chOff x="41" y="1314"/>
              <a:chExt cx="2063" cy="1751"/>
            </a:xfrm>
          </p:grpSpPr>
          <p:sp>
            <p:nvSpPr>
              <p:cNvPr id="33807" name="Line 45"/>
              <p:cNvSpPr>
                <a:spLocks noChangeShapeType="1"/>
              </p:cNvSpPr>
              <p:nvPr/>
            </p:nvSpPr>
            <p:spPr bwMode="auto">
              <a:xfrm>
                <a:off x="1494" y="1314"/>
                <a:ext cx="0" cy="144"/>
              </a:xfrm>
              <a:prstGeom prst="line">
                <a:avLst/>
              </a:prstGeom>
              <a:noFill/>
              <a:ln w="19050">
                <a:solidFill>
                  <a:srgbClr val="7AA5BF"/>
                </a:solidFill>
                <a:round/>
                <a:headEnd/>
                <a:tailEnd/>
              </a:ln>
              <a:effectLst>
                <a:outerShdw blurRad="50800" dist="38100" dir="2700000">
                  <a:srgbClr val="000000"/>
                </a:outerShdw>
              </a:effectLst>
            </p:spPr>
            <p:txBody>
              <a:bodyPr wrap="none" anchor="ctr">
                <a:prstTxWarp prst="textNoShape">
                  <a:avLst/>
                </a:prstTxWarp>
              </a:bodyPr>
              <a:lstStyle/>
              <a:p>
                <a:endParaRPr lang="en-US"/>
              </a:p>
            </p:txBody>
          </p:sp>
          <p:sp>
            <p:nvSpPr>
              <p:cNvPr id="33808" name="Line 46"/>
              <p:cNvSpPr>
                <a:spLocks noChangeShapeType="1"/>
              </p:cNvSpPr>
              <p:nvPr/>
            </p:nvSpPr>
            <p:spPr bwMode="auto">
              <a:xfrm>
                <a:off x="692" y="1466"/>
                <a:ext cx="0" cy="336"/>
              </a:xfrm>
              <a:prstGeom prst="line">
                <a:avLst/>
              </a:prstGeom>
              <a:noFill/>
              <a:ln w="19050">
                <a:solidFill>
                  <a:srgbClr val="7AA5BF"/>
                </a:solidFill>
                <a:round/>
                <a:headEnd/>
                <a:tailEnd type="triangle" w="med" len="med"/>
              </a:ln>
              <a:effectLst>
                <a:outerShdw blurRad="50800" dist="38100" dir="2700000">
                  <a:srgbClr val="000000"/>
                </a:outerShdw>
              </a:effectLst>
            </p:spPr>
            <p:txBody>
              <a:bodyPr wrap="none" anchor="ctr">
                <a:prstTxWarp prst="textNoShape">
                  <a:avLst/>
                </a:prstTxWarp>
              </a:bodyPr>
              <a:lstStyle/>
              <a:p>
                <a:endParaRPr lang="en-US"/>
              </a:p>
            </p:txBody>
          </p:sp>
          <p:sp>
            <p:nvSpPr>
              <p:cNvPr id="33809" name="Line 48"/>
              <p:cNvSpPr>
                <a:spLocks noChangeShapeType="1"/>
              </p:cNvSpPr>
              <p:nvPr/>
            </p:nvSpPr>
            <p:spPr bwMode="auto">
              <a:xfrm>
                <a:off x="684" y="1463"/>
                <a:ext cx="816" cy="0"/>
              </a:xfrm>
              <a:prstGeom prst="line">
                <a:avLst/>
              </a:prstGeom>
              <a:noFill/>
              <a:ln w="19050">
                <a:solidFill>
                  <a:srgbClr val="7AA5BF"/>
                </a:solidFill>
                <a:round/>
                <a:headEnd/>
                <a:tailEnd/>
              </a:ln>
              <a:effectLst>
                <a:outerShdw blurRad="50800" dist="38100" dir="2700000">
                  <a:srgbClr val="000000"/>
                </a:outerShdw>
              </a:effectLst>
            </p:spPr>
            <p:txBody>
              <a:bodyPr wrap="none" anchor="ctr">
                <a:prstTxWarp prst="textNoShape">
                  <a:avLst/>
                </a:prstTxWarp>
              </a:bodyPr>
              <a:lstStyle/>
              <a:p>
                <a:endParaRPr lang="en-US"/>
              </a:p>
            </p:txBody>
          </p:sp>
          <p:sp>
            <p:nvSpPr>
              <p:cNvPr id="28721" name="Rectangle 49"/>
              <p:cNvSpPr>
                <a:spLocks noChangeArrowheads="1"/>
              </p:cNvSpPr>
              <p:nvPr/>
            </p:nvSpPr>
            <p:spPr bwMode="auto">
              <a:xfrm>
                <a:off x="41" y="2761"/>
                <a:ext cx="1674" cy="304"/>
              </a:xfrm>
              <a:prstGeom prst="rect">
                <a:avLst/>
              </a:prstGeom>
              <a:noFill/>
              <a:ln w="9525">
                <a:noFill/>
                <a:miter lim="800000"/>
                <a:headEnd/>
                <a:tailEnd/>
              </a:ln>
              <a:effectLst/>
            </p:spPr>
            <p:txBody>
              <a:bodyPr wrap="none">
                <a:prstTxWarp prst="textNoShape">
                  <a:avLst/>
                </a:prstTxWarp>
                <a:spAutoFit/>
              </a:bodyPr>
              <a:lstStyle/>
              <a:p>
                <a:pPr algn="ctr">
                  <a:lnSpc>
                    <a:spcPct val="107000"/>
                  </a:lnSpc>
                  <a:defRPr/>
                </a:pPr>
                <a:r>
                  <a:rPr lang="en-GB" dirty="0">
                    <a:solidFill>
                      <a:srgbClr val="C7EEF0"/>
                    </a:solidFill>
                    <a:effectLst>
                      <a:outerShdw blurRad="50800" dist="38100" dir="2700000">
                        <a:srgbClr val="000000"/>
                      </a:outerShdw>
                    </a:effectLst>
                    <a:latin typeface="Arial" pitchFamily="-111" charset="0"/>
                    <a:ea typeface="ＭＳ Ｐゴシック" pitchFamily="-111" charset="-128"/>
                    <a:cs typeface="ＭＳ Ｐゴシック" pitchFamily="-111" charset="-128"/>
                  </a:rPr>
                  <a:t>Super-Microscope</a:t>
                </a:r>
                <a:endParaRPr lang="en-GB" sz="2000" dirty="0">
                  <a:solidFill>
                    <a:srgbClr val="3A62AB"/>
                  </a:solidFill>
                  <a:effectLst>
                    <a:outerShdw blurRad="50800" dist="38100" dir="2700000">
                      <a:srgbClr val="000000"/>
                    </a:outerShdw>
                  </a:effectLst>
                  <a:latin typeface="Arial" pitchFamily="-111" charset="0"/>
                  <a:ea typeface="ＭＳ Ｐゴシック" pitchFamily="-111" charset="-128"/>
                  <a:cs typeface="ＭＳ Ｐゴシック" pitchFamily="-111" charset="-128"/>
                </a:endParaRPr>
              </a:p>
            </p:txBody>
          </p:sp>
          <p:sp>
            <p:nvSpPr>
              <p:cNvPr id="33811" name="Text Box 50"/>
              <p:cNvSpPr txBox="1">
                <a:spLocks noChangeArrowheads="1"/>
              </p:cNvSpPr>
              <p:nvPr/>
            </p:nvSpPr>
            <p:spPr bwMode="auto">
              <a:xfrm>
                <a:off x="1632" y="2373"/>
                <a:ext cx="472" cy="254"/>
              </a:xfrm>
              <a:prstGeom prst="rect">
                <a:avLst/>
              </a:prstGeom>
              <a:noFill/>
              <a:ln w="9525">
                <a:noFill/>
                <a:miter lim="800000"/>
                <a:headEnd/>
                <a:tailEnd/>
              </a:ln>
            </p:spPr>
            <p:txBody>
              <a:bodyPr wrap="none">
                <a:prstTxWarp prst="textNoShape">
                  <a:avLst/>
                </a:prstTxWarp>
                <a:spAutoFit/>
              </a:bodyPr>
              <a:lstStyle/>
              <a:p>
                <a:pPr eaLnBrk="0" hangingPunct="0">
                  <a:lnSpc>
                    <a:spcPct val="90000"/>
                  </a:lnSpc>
                </a:pPr>
                <a:r>
                  <a:rPr lang="de-CH" sz="2200" dirty="0">
                    <a:solidFill>
                      <a:srgbClr val="C7EEF0"/>
                    </a:solidFill>
                    <a:effectLst>
                      <a:outerShdw blurRad="50800" dist="38100" dir="2700000">
                        <a:srgbClr val="000000"/>
                      </a:outerShdw>
                    </a:effectLst>
                  </a:rPr>
                  <a:t>LHC</a:t>
                </a:r>
              </a:p>
            </p:txBody>
          </p:sp>
          <p:pic>
            <p:nvPicPr>
              <p:cNvPr id="33812" name="Picture 7" descr="interconnect"/>
              <p:cNvPicPr>
                <a:picLocks noChangeAspect="1" noChangeArrowheads="1"/>
              </p:cNvPicPr>
              <p:nvPr/>
            </p:nvPicPr>
            <p:blipFill>
              <a:blip r:embed="rId10"/>
              <a:srcRect/>
              <a:stretch>
                <a:fillRect/>
              </a:stretch>
            </p:blipFill>
            <p:spPr bwMode="auto">
              <a:xfrm>
                <a:off x="144" y="1814"/>
                <a:ext cx="1488" cy="970"/>
              </a:xfrm>
              <a:prstGeom prst="rect">
                <a:avLst/>
              </a:prstGeom>
              <a:noFill/>
              <a:ln w="9525">
                <a:noFill/>
                <a:miter lim="800000"/>
                <a:headEnd/>
                <a:tailEnd/>
              </a:ln>
              <a:effectLst>
                <a:outerShdw blurRad="50800" dist="38100" dir="2700000">
                  <a:srgbClr val="000000"/>
                </a:outerShdw>
              </a:effectLst>
            </p:spPr>
          </p:pic>
        </p:grpSp>
        <p:pic>
          <p:nvPicPr>
            <p:cNvPr id="51" name="Picture 50" descr="cern_logo_1.png"/>
            <p:cNvPicPr>
              <a:picLocks noChangeAspect="1"/>
            </p:cNvPicPr>
            <p:nvPr/>
          </p:nvPicPr>
          <p:blipFill>
            <a:blip r:embed="rId11">
              <a:lum bright="100000" contrast="-100000"/>
            </a:blip>
            <a:stretch>
              <a:fillRect/>
            </a:stretch>
          </p:blipFill>
          <p:spPr>
            <a:xfrm>
              <a:off x="285800" y="2120265"/>
              <a:ext cx="685800" cy="674370"/>
            </a:xfrm>
            <a:prstGeom prst="rect">
              <a:avLst/>
            </a:prstGeom>
            <a:effectLst>
              <a:outerShdw blurRad="38100" dist="38100" dir="2700000" algn="tl" rotWithShape="0">
                <a:prstClr val="black"/>
              </a:outerShdw>
            </a:effectLst>
          </p:spPr>
        </p:pic>
      </p:grpSp>
      <p:pic>
        <p:nvPicPr>
          <p:cNvPr id="12" name="Picture 11" descr="Einstei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1840" y="1768265"/>
            <a:ext cx="1108638" cy="1156679"/>
          </a:xfrm>
          <a:prstGeom prst="rect">
            <a:avLst/>
          </a:prstGeom>
        </p:spPr>
      </p:pic>
    </p:spTree>
    <p:extLst>
      <p:ext uri="{BB962C8B-B14F-4D97-AF65-F5344CB8AC3E}">
        <p14:creationId xmlns:p14="http://schemas.microsoft.com/office/powerpoint/2010/main" val="61454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pic>
        <p:nvPicPr>
          <p:cNvPr id="31749" name="Picture 3" descr="CMB_Timeline150nt"/>
          <p:cNvPicPr>
            <a:picLocks noChangeArrowheads="1"/>
          </p:cNvPicPr>
          <p:nvPr/>
        </p:nvPicPr>
        <p:blipFill>
          <a:blip r:embed="rId3"/>
          <a:srcRect/>
          <a:stretch>
            <a:fillRect/>
          </a:stretch>
        </p:blipFill>
        <p:spPr bwMode="auto">
          <a:xfrm>
            <a:off x="0" y="914400"/>
            <a:ext cx="9144000" cy="5943600"/>
          </a:xfrm>
          <a:prstGeom prst="rect">
            <a:avLst/>
          </a:prstGeom>
          <a:noFill/>
          <a:ln w="9525">
            <a:noFill/>
            <a:miter lim="800000"/>
            <a:headEnd/>
            <a:tailEnd/>
          </a:ln>
        </p:spPr>
      </p:pic>
      <p:sp>
        <p:nvSpPr>
          <p:cNvPr id="49156" name="Rectangle 4"/>
          <p:cNvSpPr>
            <a:spLocks noChangeArrowheads="1"/>
          </p:cNvSpPr>
          <p:nvPr/>
        </p:nvSpPr>
        <p:spPr bwMode="auto">
          <a:xfrm>
            <a:off x="234950" y="3048000"/>
            <a:ext cx="1417638" cy="457200"/>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Big Bang</a:t>
            </a:r>
            <a:endParaRPr lang="de-DE" sz="2000" dirty="0">
              <a:solidFill>
                <a:schemeClr val="bg1"/>
              </a:solidFill>
              <a:latin typeface="Arial" pitchFamily="-111" charset="0"/>
              <a:ea typeface="ＭＳ Ｐゴシック" pitchFamily="-111" charset="-128"/>
              <a:cs typeface="ＭＳ Ｐゴシック" pitchFamily="-111" charset="-128"/>
            </a:endParaRPr>
          </a:p>
        </p:txBody>
      </p:sp>
      <p:sp>
        <p:nvSpPr>
          <p:cNvPr id="31751" name="Rectangle 5"/>
          <p:cNvSpPr>
            <a:spLocks noChangeArrowheads="1"/>
          </p:cNvSpPr>
          <p:nvPr/>
        </p:nvSpPr>
        <p:spPr bwMode="auto">
          <a:xfrm>
            <a:off x="0" y="16690"/>
            <a:ext cx="9144000" cy="1571842"/>
          </a:xfrm>
          <a:prstGeom prst="rect">
            <a:avLst/>
          </a:prstGeom>
          <a:noFill/>
          <a:ln w="25400">
            <a:noFill/>
            <a:miter lim="800000"/>
            <a:headEnd/>
            <a:tailEnd/>
          </a:ln>
        </p:spPr>
        <p:txBody>
          <a:bodyPr wrap="square" lIns="90000" tIns="46800" rIns="90000" bIns="46800">
            <a:prstTxWarp prst="textNoShape">
              <a:avLst/>
            </a:prstTxWarp>
            <a:spAutoFit/>
          </a:bodyPr>
          <a:lstStyle/>
          <a:p>
            <a:pPr algn="ctr"/>
            <a:r>
              <a:rPr lang="en-GB" sz="3600" dirty="0">
                <a:solidFill>
                  <a:schemeClr val="bg1"/>
                </a:solidFill>
                <a:effectLst>
                  <a:outerShdw blurRad="50800" dist="38100" dir="2700000">
                    <a:srgbClr val="000000"/>
                  </a:outerShdw>
                </a:effectLst>
              </a:rPr>
              <a:t>Next Scientific Challenge: </a:t>
            </a:r>
          </a:p>
          <a:p>
            <a:pPr algn="ctr"/>
            <a:r>
              <a:rPr lang="en-GB" sz="3000" dirty="0">
                <a:solidFill>
                  <a:schemeClr val="bg1"/>
                </a:solidFill>
                <a:effectLst>
                  <a:outerShdw blurRad="50800" dist="38100" dir="2700000">
                    <a:srgbClr val="000000"/>
                  </a:outerShdw>
                </a:effectLst>
              </a:rPr>
              <a:t>to understand the very first moments of our Universe after the Big Bang</a:t>
            </a:r>
          </a:p>
        </p:txBody>
      </p:sp>
      <p:grpSp>
        <p:nvGrpSpPr>
          <p:cNvPr id="2" name="Group 6"/>
          <p:cNvGrpSpPr>
            <a:grpSpLocks/>
          </p:cNvGrpSpPr>
          <p:nvPr/>
        </p:nvGrpSpPr>
        <p:grpSpPr bwMode="auto">
          <a:xfrm>
            <a:off x="1828800" y="5524500"/>
            <a:ext cx="6826250" cy="974725"/>
            <a:chOff x="1152" y="3384"/>
            <a:chExt cx="4300" cy="614"/>
          </a:xfrm>
        </p:grpSpPr>
        <p:sp>
          <p:nvSpPr>
            <p:cNvPr id="31753" name="Line 7"/>
            <p:cNvSpPr>
              <a:spLocks noChangeShapeType="1"/>
            </p:cNvSpPr>
            <p:nvPr/>
          </p:nvSpPr>
          <p:spPr bwMode="auto">
            <a:xfrm>
              <a:off x="1152" y="3702"/>
              <a:ext cx="3648" cy="0"/>
            </a:xfrm>
            <a:prstGeom prst="line">
              <a:avLst/>
            </a:prstGeom>
            <a:noFill/>
            <a:ln w="25400">
              <a:solidFill>
                <a:schemeClr val="bg1"/>
              </a:solidFill>
              <a:round/>
              <a:headEnd/>
              <a:tailEnd type="triangle" w="med" len="med"/>
            </a:ln>
          </p:spPr>
          <p:txBody>
            <a:bodyPr wrap="none" lIns="90000" tIns="46800" rIns="90000" bIns="46800" anchor="ctr">
              <a:prstTxWarp prst="textNoShape">
                <a:avLst/>
              </a:prstTxWarp>
            </a:bodyPr>
            <a:lstStyle/>
            <a:p>
              <a:endParaRPr lang="en-US"/>
            </a:p>
          </p:txBody>
        </p:sp>
        <p:sp>
          <p:nvSpPr>
            <p:cNvPr id="49160" name="Rectangle 8"/>
            <p:cNvSpPr>
              <a:spLocks noChangeArrowheads="1"/>
            </p:cNvSpPr>
            <p:nvPr/>
          </p:nvSpPr>
          <p:spPr bwMode="auto">
            <a:xfrm>
              <a:off x="4804" y="3552"/>
              <a:ext cx="648" cy="288"/>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Today</a:t>
              </a:r>
            </a:p>
          </p:txBody>
        </p:sp>
        <p:sp>
          <p:nvSpPr>
            <p:cNvPr id="49161" name="Rectangle 9"/>
            <p:cNvSpPr>
              <a:spLocks noChangeArrowheads="1"/>
            </p:cNvSpPr>
            <p:nvPr/>
          </p:nvSpPr>
          <p:spPr bwMode="auto">
            <a:xfrm>
              <a:off x="2106" y="3384"/>
              <a:ext cx="1602" cy="292"/>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en-GB" dirty="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13.8 Billion Years</a:t>
              </a:r>
            </a:p>
          </p:txBody>
        </p:sp>
        <p:sp>
          <p:nvSpPr>
            <p:cNvPr id="49162" name="Rectangle 10"/>
            <p:cNvSpPr>
              <a:spLocks noChangeArrowheads="1"/>
            </p:cNvSpPr>
            <p:nvPr/>
          </p:nvSpPr>
          <p:spPr bwMode="auto">
            <a:xfrm>
              <a:off x="2519" y="3710"/>
              <a:ext cx="779" cy="288"/>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a:defRPr/>
              </a:pPr>
              <a:r>
                <a:rPr lang="de-DE">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10</a:t>
              </a:r>
              <a:r>
                <a:rPr lang="de-DE" baseline="30000">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28</a:t>
              </a:r>
              <a:r>
                <a:rPr lang="de-DE">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cm</a:t>
              </a:r>
              <a:endParaRPr lang="en-US">
                <a:solidFill>
                  <a:schemeClr val="bg1"/>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31757" name="Line 11"/>
            <p:cNvSpPr>
              <a:spLocks noChangeShapeType="1"/>
            </p:cNvSpPr>
            <p:nvPr/>
          </p:nvSpPr>
          <p:spPr bwMode="auto">
            <a:xfrm>
              <a:off x="1152" y="3552"/>
              <a:ext cx="0" cy="288"/>
            </a:xfrm>
            <a:prstGeom prst="line">
              <a:avLst/>
            </a:prstGeom>
            <a:noFill/>
            <a:ln w="25400">
              <a:solidFill>
                <a:schemeClr val="accent1"/>
              </a:solidFill>
              <a:round/>
              <a:headEnd/>
              <a:tailEnd/>
            </a:ln>
          </p:spPr>
          <p:txBody>
            <a:bodyPr wrap="none" anchor="ctr">
              <a:prstTxWarp prst="textNoShape">
                <a:avLst/>
              </a:prstTxWarp>
            </a:bodyPr>
            <a:lstStyle/>
            <a:p>
              <a:endParaRPr lang="en-US"/>
            </a:p>
          </p:txBody>
        </p:sp>
      </p:grpSp>
      <p:sp>
        <p:nvSpPr>
          <p:cNvPr id="12" name="TextBox 11"/>
          <p:cNvSpPr txBox="1"/>
          <p:nvPr/>
        </p:nvSpPr>
        <p:spPr>
          <a:xfrm rot="17908534">
            <a:off x="7709453" y="3522695"/>
            <a:ext cx="739931" cy="307777"/>
          </a:xfrm>
          <a:prstGeom prst="rect">
            <a:avLst/>
          </a:prstGeom>
          <a:noFill/>
        </p:spPr>
        <p:txBody>
          <a:bodyPr wrap="none" rtlCol="0">
            <a:spAutoFit/>
          </a:bodyPr>
          <a:lstStyle/>
          <a:p>
            <a:r>
              <a:rPr lang="en-GB" sz="1400" dirty="0">
                <a:solidFill>
                  <a:srgbClr val="FFFF00"/>
                </a:solidFill>
                <a:effectLst>
                  <a:outerShdw blurRad="38100" dist="38100" dir="2700000">
                    <a:srgbClr val="000000"/>
                  </a:outerShdw>
                </a:effectLst>
              </a:rPr>
              <a:t>WMAP</a:t>
            </a:r>
          </a:p>
        </p:txBody>
      </p:sp>
      <p:pic>
        <p:nvPicPr>
          <p:cNvPr id="15" name="Picture 14" descr="cern_logo_1.png"/>
          <p:cNvPicPr>
            <a:picLocks noChangeAspect="1"/>
          </p:cNvPicPr>
          <p:nvPr/>
        </p:nvPicPr>
        <p:blipFill>
          <a:blip r:embed="rId4" cstate="print">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Tree>
    <p:extLst>
      <p:ext uri="{BB962C8B-B14F-4D97-AF65-F5344CB8AC3E}">
        <p14:creationId xmlns:p14="http://schemas.microsoft.com/office/powerpoint/2010/main" val="1409553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8840"/>
            <a:ext cx="4166240" cy="4213288"/>
          </a:xfrm>
          <a:prstGeom prst="rect">
            <a:avLst/>
          </a:prstGeom>
          <a:noFill/>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576493" y="248586"/>
            <a:ext cx="4359696" cy="3453746"/>
          </a:xfrm>
          <a:prstGeom prst="rect">
            <a:avLst/>
          </a:prstGeom>
          <a:noFill/>
        </p:spPr>
      </p:pic>
    </p:spTree>
    <p:extLst>
      <p:ext uri="{BB962C8B-B14F-4D97-AF65-F5344CB8AC3E}">
        <p14:creationId xmlns:p14="http://schemas.microsoft.com/office/powerpoint/2010/main" val="124700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45773" y="126048"/>
            <a:ext cx="8938260" cy="566648"/>
          </a:xfrm>
        </p:spPr>
        <p:txBody>
          <a:bodyPr/>
          <a:lstStyle/>
          <a:p>
            <a:pPr algn="l"/>
            <a:r>
              <a:rPr lang="fr-CH" sz="3000" dirty="0">
                <a:solidFill>
                  <a:srgbClr val="FF0000"/>
                </a:solidFill>
              </a:rPr>
              <a:t>The </a:t>
            </a:r>
            <a:r>
              <a:rPr lang="fr-CH" sz="3000" dirty="0" err="1">
                <a:solidFill>
                  <a:srgbClr val="FF0000"/>
                </a:solidFill>
              </a:rPr>
              <a:t>largest</a:t>
            </a:r>
            <a:r>
              <a:rPr lang="fr-CH" sz="3000" dirty="0">
                <a:solidFill>
                  <a:srgbClr val="FF0000"/>
                </a:solidFill>
              </a:rPr>
              <a:t> HEP </a:t>
            </a:r>
            <a:r>
              <a:rPr lang="fr-CH" sz="3000" dirty="0" err="1">
                <a:solidFill>
                  <a:srgbClr val="FF0000"/>
                </a:solidFill>
              </a:rPr>
              <a:t>accelerator</a:t>
            </a:r>
            <a:r>
              <a:rPr lang="fr-CH" sz="3000" dirty="0">
                <a:solidFill>
                  <a:srgbClr val="FF0000"/>
                </a:solidFill>
              </a:rPr>
              <a:t> in construction</a:t>
            </a:r>
            <a:endParaRPr lang="en-GB" sz="3000" dirty="0">
              <a:solidFill>
                <a:srgbClr val="FF0000"/>
              </a:solidFill>
            </a:endParaRPr>
          </a:p>
        </p:txBody>
      </p:sp>
      <p:pic>
        <p:nvPicPr>
          <p:cNvPr id="6" name="Picture 3" descr="layout_ir5_herve"/>
          <p:cNvPicPr>
            <a:picLocks noChangeAspect="1" noChangeArrowheads="1"/>
          </p:cNvPicPr>
          <p:nvPr/>
        </p:nvPicPr>
        <p:blipFill rotWithShape="1">
          <a:blip r:embed="rId3" cstate="print"/>
          <a:srcRect t="17392"/>
          <a:stretch/>
        </p:blipFill>
        <p:spPr bwMode="auto">
          <a:xfrm>
            <a:off x="0" y="2171700"/>
            <a:ext cx="9144000" cy="915352"/>
          </a:xfrm>
          <a:prstGeom prst="rect">
            <a:avLst/>
          </a:prstGeom>
          <a:noFill/>
          <a:ln w="9525">
            <a:noFill/>
            <a:miter lim="800000"/>
            <a:headEnd/>
            <a:tailEnd/>
          </a:ln>
        </p:spPr>
      </p:pic>
      <p:sp>
        <p:nvSpPr>
          <p:cNvPr id="7" name="Rounded Rectangle 6"/>
          <p:cNvSpPr/>
          <p:nvPr/>
        </p:nvSpPr>
        <p:spPr>
          <a:xfrm>
            <a:off x="6048756" y="3310861"/>
            <a:ext cx="2969514" cy="215589"/>
          </a:xfrm>
          <a:prstGeom prst="roundRect">
            <a:avLst/>
          </a:prstGeom>
          <a:solidFill>
            <a:schemeClr val="tx1">
              <a:lumMod val="65000"/>
              <a:lumOff val="35000"/>
            </a:schemeClr>
          </a:solidFill>
          <a:ln>
            <a:solidFill>
              <a:schemeClr val="tx1">
                <a:lumMod val="65000"/>
                <a:lumOff val="3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a:t>Interaction </a:t>
            </a:r>
            <a:r>
              <a:rPr lang="fr-CH" sz="1400" b="1" dirty="0" err="1"/>
              <a:t>Region</a:t>
            </a:r>
            <a:r>
              <a:rPr lang="fr-CH" sz="1400" b="1" dirty="0"/>
              <a:t> (ITR)</a:t>
            </a:r>
            <a:endParaRPr lang="en-GB" sz="1400" b="1" dirty="0"/>
          </a:p>
        </p:txBody>
      </p:sp>
      <p:sp>
        <p:nvSpPr>
          <p:cNvPr id="8" name="Rounded Rectangle 7"/>
          <p:cNvSpPr/>
          <p:nvPr/>
        </p:nvSpPr>
        <p:spPr>
          <a:xfrm>
            <a:off x="3703320" y="3298527"/>
            <a:ext cx="2231136" cy="227923"/>
          </a:xfrm>
          <a:prstGeom prst="roundRect">
            <a:avLst/>
          </a:prstGeom>
          <a:solidFill>
            <a:schemeClr val="tx1">
              <a:lumMod val="65000"/>
              <a:lumOff val="3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err="1"/>
              <a:t>Matching</a:t>
            </a:r>
            <a:r>
              <a:rPr lang="fr-CH" sz="1400" b="1" dirty="0"/>
              <a:t> Section (MS)</a:t>
            </a:r>
            <a:endParaRPr lang="en-GB" sz="1400" b="1" dirty="0"/>
          </a:p>
        </p:txBody>
      </p:sp>
      <p:sp>
        <p:nvSpPr>
          <p:cNvPr id="9" name="Rounded Rectangle 8"/>
          <p:cNvSpPr/>
          <p:nvPr/>
        </p:nvSpPr>
        <p:spPr>
          <a:xfrm>
            <a:off x="457200" y="3288932"/>
            <a:ext cx="3125724" cy="237518"/>
          </a:xfrm>
          <a:prstGeom prst="roundRect">
            <a:avLst/>
          </a:prstGeom>
          <a:solidFill>
            <a:schemeClr val="tx1">
              <a:lumMod val="65000"/>
              <a:lumOff val="35000"/>
            </a:schemeClr>
          </a:solidFill>
        </p:spPr>
        <p:style>
          <a:lnRef idx="1">
            <a:schemeClr val="dk1"/>
          </a:lnRef>
          <a:fillRef idx="3">
            <a:schemeClr val="dk1"/>
          </a:fillRef>
          <a:effectRef idx="2">
            <a:schemeClr val="dk1"/>
          </a:effectRef>
          <a:fontRef idx="minor">
            <a:schemeClr val="lt1"/>
          </a:fontRef>
        </p:style>
        <p:txBody>
          <a:bodyPr rtlCol="0" anchor="ctr"/>
          <a:lstStyle/>
          <a:p>
            <a:pPr algn="ctr"/>
            <a:r>
              <a:rPr lang="fr-CH" sz="1400" b="1" dirty="0"/>
              <a:t>Dispersion </a:t>
            </a:r>
            <a:r>
              <a:rPr lang="fr-CH" sz="1400" b="1" dirty="0" err="1"/>
              <a:t>Suppressor</a:t>
            </a:r>
            <a:r>
              <a:rPr lang="fr-CH" sz="1400" b="1" dirty="0"/>
              <a:t> (DS)</a:t>
            </a:r>
            <a:endParaRPr lang="en-GB" sz="1400" b="1" dirty="0"/>
          </a:p>
        </p:txBody>
      </p:sp>
      <p:sp>
        <p:nvSpPr>
          <p:cNvPr id="10" name="Oval 9"/>
          <p:cNvSpPr/>
          <p:nvPr/>
        </p:nvSpPr>
        <p:spPr>
          <a:xfrm>
            <a:off x="8606790" y="2631531"/>
            <a:ext cx="605790" cy="435133"/>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H" sz="1200" b="1" dirty="0">
                <a:solidFill>
                  <a:schemeClr val="tx1"/>
                </a:solidFill>
              </a:rPr>
              <a:t>ATLAS</a:t>
            </a:r>
          </a:p>
          <a:p>
            <a:pPr algn="ctr"/>
            <a:r>
              <a:rPr lang="fr-CH" sz="1200" b="1" dirty="0">
                <a:solidFill>
                  <a:schemeClr val="tx1"/>
                </a:solidFill>
              </a:rPr>
              <a:t>CMS</a:t>
            </a:r>
            <a:endParaRPr lang="en-GB" sz="1200" b="1" dirty="0">
              <a:solidFill>
                <a:schemeClr val="tx1"/>
              </a:solidFill>
            </a:endParaRPr>
          </a:p>
        </p:txBody>
      </p:sp>
      <p:pic>
        <p:nvPicPr>
          <p:cNvPr id="12" name="Picture 11"/>
          <p:cNvPicPr>
            <a:picLocks noChangeAspect="1"/>
          </p:cNvPicPr>
          <p:nvPr/>
        </p:nvPicPr>
        <p:blipFill>
          <a:blip r:embed="rId4"/>
          <a:stretch>
            <a:fillRect/>
          </a:stretch>
        </p:blipFill>
        <p:spPr>
          <a:xfrm>
            <a:off x="2468864" y="1276597"/>
            <a:ext cx="1114060" cy="985160"/>
          </a:xfrm>
          <a:prstGeom prst="rect">
            <a:avLst/>
          </a:prstGeom>
          <a:ln w="38100">
            <a:solidFill>
              <a:srgbClr val="FF0000"/>
            </a:solidFill>
          </a:ln>
        </p:spPr>
      </p:pic>
      <p:pic>
        <p:nvPicPr>
          <p:cNvPr id="14" name="Picture 13"/>
          <p:cNvPicPr>
            <a:picLocks noChangeAspect="1"/>
          </p:cNvPicPr>
          <p:nvPr/>
        </p:nvPicPr>
        <p:blipFill>
          <a:blip r:embed="rId5"/>
          <a:stretch>
            <a:fillRect/>
          </a:stretch>
        </p:blipFill>
        <p:spPr>
          <a:xfrm>
            <a:off x="7558769" y="1040130"/>
            <a:ext cx="1338987" cy="1132522"/>
          </a:xfrm>
          <a:prstGeom prst="rect">
            <a:avLst/>
          </a:prstGeom>
          <a:noFill/>
          <a:ln w="38100">
            <a:solidFill>
              <a:schemeClr val="accent6"/>
            </a:solidFill>
          </a:ln>
        </p:spPr>
      </p:pic>
      <p:pic>
        <p:nvPicPr>
          <p:cNvPr id="15" name="Picture 14"/>
          <p:cNvPicPr>
            <a:picLocks noChangeAspect="1"/>
          </p:cNvPicPr>
          <p:nvPr/>
        </p:nvPicPr>
        <p:blipFill>
          <a:blip r:embed="rId6"/>
          <a:stretch>
            <a:fillRect/>
          </a:stretch>
        </p:blipFill>
        <p:spPr>
          <a:xfrm>
            <a:off x="4572000" y="1082227"/>
            <a:ext cx="1829793" cy="1084224"/>
          </a:xfrm>
          <a:prstGeom prst="rect">
            <a:avLst/>
          </a:prstGeom>
          <a:ln w="38100">
            <a:solidFill>
              <a:srgbClr val="00B050"/>
            </a:solidFill>
          </a:ln>
        </p:spPr>
      </p:pic>
      <p:pic>
        <p:nvPicPr>
          <p:cNvPr id="2" name="Picture 1">
            <a:extLst>
              <a:ext uri="{FF2B5EF4-FFF2-40B4-BE49-F238E27FC236}">
                <a16:creationId xmlns:a16="http://schemas.microsoft.com/office/drawing/2014/main" id="{F79B82C0-4CF8-ED4D-9761-8C7BE78B912A}"/>
              </a:ext>
            </a:extLst>
          </p:cNvPr>
          <p:cNvPicPr>
            <a:picLocks noChangeAspect="1"/>
          </p:cNvPicPr>
          <p:nvPr/>
        </p:nvPicPr>
        <p:blipFill>
          <a:blip r:embed="rId7"/>
          <a:stretch>
            <a:fillRect/>
          </a:stretch>
        </p:blipFill>
        <p:spPr>
          <a:xfrm>
            <a:off x="34290" y="-118140"/>
            <a:ext cx="9144000" cy="6976139"/>
          </a:xfrm>
          <a:prstGeom prst="rect">
            <a:avLst/>
          </a:prstGeom>
        </p:spPr>
      </p:pic>
    </p:spTree>
    <p:extLst>
      <p:ext uri="{BB962C8B-B14F-4D97-AF65-F5344CB8AC3E}">
        <p14:creationId xmlns:p14="http://schemas.microsoft.com/office/powerpoint/2010/main" val="870841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map2.png"/>
          <p:cNvPicPr>
            <a:picLocks noChangeAspect="1"/>
          </p:cNvPicPr>
          <p:nvPr/>
        </p:nvPicPr>
        <p:blipFill rotWithShape="1">
          <a:blip r:embed="rId2" cstate="print">
            <a:extLst>
              <a:ext uri="{28A0092B-C50C-407E-A947-70E740481C1C}">
                <a14:useLocalDpi xmlns:a14="http://schemas.microsoft.com/office/drawing/2010/main" val="0"/>
              </a:ext>
            </a:extLst>
          </a:blip>
          <a:srcRect b="43881"/>
          <a:stretch/>
        </p:blipFill>
        <p:spPr>
          <a:xfrm>
            <a:off x="4057977" y="216451"/>
            <a:ext cx="5086023" cy="6295036"/>
          </a:xfrm>
          <a:prstGeom prst="rect">
            <a:avLst/>
          </a:prstGeom>
        </p:spPr>
      </p:pic>
      <p:sp>
        <p:nvSpPr>
          <p:cNvPr id="22" name="Title 7"/>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FF0000"/>
                </a:solidFill>
              </a:rPr>
              <a:t>KT Mission</a:t>
            </a:r>
            <a:endParaRPr lang="en-GB" dirty="0">
              <a:solidFill>
                <a:srgbClr val="FF0000"/>
              </a:solidFill>
            </a:endParaRPr>
          </a:p>
        </p:txBody>
      </p:sp>
      <p:sp>
        <p:nvSpPr>
          <p:cNvPr id="23" name="Content Placeholder 8"/>
          <p:cNvSpPr txBox="1">
            <a:spLocks/>
          </p:cNvSpPr>
          <p:nvPr/>
        </p:nvSpPr>
        <p:spPr>
          <a:xfrm>
            <a:off x="251520" y="1268760"/>
            <a:ext cx="4464496" cy="530091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 indent="0">
              <a:buFont typeface="Arial"/>
              <a:buNone/>
            </a:pPr>
            <a:r>
              <a:rPr lang="en-US" sz="2000" dirty="0"/>
              <a:t>Maximize the technological and knowledge return to Society, specially in the Member States</a:t>
            </a:r>
          </a:p>
          <a:p>
            <a:pPr marL="36576" indent="0">
              <a:buFont typeface="Arial"/>
              <a:buNone/>
            </a:pPr>
            <a:endParaRPr lang="en-US" sz="2000" dirty="0"/>
          </a:p>
          <a:p>
            <a:pPr marL="36576" indent="0">
              <a:buFont typeface="Arial"/>
              <a:buNone/>
            </a:pPr>
            <a:r>
              <a:rPr lang="en-US" sz="2000" dirty="0"/>
              <a:t>Promote CERN’s image as a center of excellence for technology</a:t>
            </a:r>
          </a:p>
          <a:p>
            <a:pPr marL="36576" indent="0">
              <a:buFont typeface="Arial"/>
              <a:buNone/>
            </a:pPr>
            <a:endParaRPr lang="en-US" sz="2000" dirty="0"/>
          </a:p>
          <a:p>
            <a:pPr marL="36576" indent="0">
              <a:buNone/>
            </a:pPr>
            <a:r>
              <a:rPr lang="en-US" sz="2000" dirty="0"/>
              <a:t>Demonstrate the importance and impact of fundamental research investments</a:t>
            </a:r>
          </a:p>
          <a:p>
            <a:pPr marL="36576" indent="0">
              <a:buFont typeface="Arial"/>
              <a:buNone/>
            </a:pPr>
            <a:endParaRPr lang="en-US" sz="2000" dirty="0"/>
          </a:p>
          <a:p>
            <a:endParaRPr lang="en-GB" sz="2000" dirty="0"/>
          </a:p>
        </p:txBody>
      </p:sp>
      <p:sp>
        <p:nvSpPr>
          <p:cNvPr id="24" name="Rectangle 23"/>
          <p:cNvSpPr/>
          <p:nvPr/>
        </p:nvSpPr>
        <p:spPr>
          <a:xfrm>
            <a:off x="353194" y="4725144"/>
            <a:ext cx="4824536" cy="1384995"/>
          </a:xfrm>
          <a:prstGeom prst="rect">
            <a:avLst/>
          </a:prstGeom>
        </p:spPr>
        <p:txBody>
          <a:bodyPr wrap="square">
            <a:spAutoFit/>
          </a:bodyPr>
          <a:lstStyle/>
          <a:p>
            <a:pPr>
              <a:buNone/>
            </a:pPr>
            <a:r>
              <a:rPr lang="en-US" sz="2800" b="1" i="1" dirty="0"/>
              <a:t>Key words: </a:t>
            </a:r>
          </a:p>
          <a:p>
            <a:pPr>
              <a:buNone/>
            </a:pPr>
            <a:r>
              <a:rPr lang="en-US" sz="2800" b="1" i="1" dirty="0"/>
              <a:t>Dissemination,</a:t>
            </a:r>
          </a:p>
          <a:p>
            <a:pPr>
              <a:buNone/>
            </a:pPr>
            <a:r>
              <a:rPr lang="en-US" sz="2800" b="1" i="1" dirty="0"/>
              <a:t>Impact!</a:t>
            </a:r>
          </a:p>
        </p:txBody>
      </p:sp>
    </p:spTree>
    <p:extLst>
      <p:ext uri="{BB962C8B-B14F-4D97-AF65-F5344CB8AC3E}">
        <p14:creationId xmlns:p14="http://schemas.microsoft.com/office/powerpoint/2010/main" val="612528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70422" y="332656"/>
            <a:ext cx="7815262" cy="762000"/>
          </a:xfrm>
        </p:spPr>
        <p:txBody>
          <a:bodyPr/>
          <a:lstStyle/>
          <a:p>
            <a:r>
              <a:rPr lang="en-US" dirty="0"/>
              <a:t>Technology areas</a:t>
            </a:r>
          </a:p>
        </p:txBody>
      </p:sp>
      <p:sp>
        <p:nvSpPr>
          <p:cNvPr id="3" name="Content Placeholder 2"/>
          <p:cNvSpPr>
            <a:spLocks noGrp="1"/>
          </p:cNvSpPr>
          <p:nvPr>
            <p:ph idx="1"/>
          </p:nvPr>
        </p:nvSpPr>
        <p:spPr>
          <a:xfrm>
            <a:off x="457200" y="1408238"/>
            <a:ext cx="8229600" cy="4283569"/>
          </a:xfrm>
        </p:spPr>
        <p:txBody>
          <a:bodyPr>
            <a:normAutofit/>
          </a:bodyPr>
          <a:lstStyle/>
          <a:p>
            <a:r>
              <a:rPr lang="en-US" sz="2000" dirty="0"/>
              <a:t>CERN has mapped about 70 technology area of interests. There has been a steady growing number of new technologies at a rate of 1 new technology/year</a:t>
            </a:r>
            <a:endParaRPr lang="en-US" sz="2000" dirty="0">
              <a:sym typeface="Wingdings"/>
            </a:endParaRPr>
          </a:p>
          <a:p>
            <a:endParaRPr lang="en-US" sz="2000" dirty="0">
              <a:sym typeface="Wingdings"/>
            </a:endParaRPr>
          </a:p>
          <a:p>
            <a:r>
              <a:rPr lang="en-US" sz="2000" dirty="0">
                <a:sym typeface="Wingdings"/>
              </a:rPr>
              <a:t>The reference technology landscape is dominated, by size, connections to other areas and impact, by technologies embedded by accelerators, with thousands of patents.</a:t>
            </a:r>
          </a:p>
          <a:p>
            <a:endParaRPr lang="en-US" sz="2000" dirty="0"/>
          </a:p>
          <a:p>
            <a:r>
              <a:rPr lang="en-US" sz="2000" b="1" dirty="0"/>
              <a:t>HL-LHC, the current CERN flagship project, is involved in all of the main mapped technological areas. </a:t>
            </a:r>
            <a:r>
              <a:rPr lang="en-US" sz="2000" dirty="0"/>
              <a:t>Namely, </a:t>
            </a:r>
            <a:r>
              <a:rPr lang="en-US" sz="2000" dirty="0" err="1"/>
              <a:t>NbTi</a:t>
            </a:r>
            <a:r>
              <a:rPr lang="en-US" sz="2000" dirty="0"/>
              <a:t>, Nb3Sn, HTSC, cryogenics, vacuum. Of these many are showing a growing trend in the last years. Among these 3D printing and HTSC </a:t>
            </a:r>
          </a:p>
        </p:txBody>
      </p:sp>
    </p:spTree>
    <p:extLst>
      <p:ext uri="{BB962C8B-B14F-4D97-AF65-F5344CB8AC3E}">
        <p14:creationId xmlns:p14="http://schemas.microsoft.com/office/powerpoint/2010/main" val="3837834954"/>
      </p:ext>
    </p:extLst>
  </p:cSld>
  <p:clrMapOvr>
    <a:masterClrMapping/>
  </p:clrMapOvr>
</p:sld>
</file>

<file path=ppt/theme/theme1.xml><?xml version="1.0" encoding="utf-8"?>
<a:theme xmlns:a="http://schemas.openxmlformats.org/drawingml/2006/main" name="Bold Stripes">
  <a:themeElements>
    <a:clrScheme name="Custom 2">
      <a:dk1>
        <a:srgbClr val="000000"/>
      </a:dk1>
      <a:lt1>
        <a:srgbClr val="697BF1"/>
      </a:lt1>
      <a:dk2>
        <a:srgbClr val="003366"/>
      </a:dk2>
      <a:lt2>
        <a:srgbClr val="FE0C36"/>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emplateUrl xmlns="http://schemas.microsoft.com/sharepoint/v3" xsi:nil="true"/>
    <_DCDateModified xmlns="http://schemas.microsoft.com/sharepoint/v3/fields">2009-09-21T22:00:00+00:00</_DCDateModified>
    <EmailTo xmlns="http://schemas.microsoft.com/sharepoint/v3" xsi:nil="true"/>
    <ShowRepairView xmlns="http://schemas.microsoft.com/sharepoint/v3" xsi:nil="true"/>
    <EmailSender xmlns="http://schemas.microsoft.com/sharepoint/v3" xsi:nil="true"/>
    <EmailFrom xmlns="http://schemas.microsoft.com/sharepoint/v3" xsi:nil="true"/>
    <EmailSubject xmlns="http://schemas.microsoft.com/sharepoint/v3" xsi:nil="true"/>
    <Country xmlns="9d6bd219-ebbf-484d-aa26-3d98f6a666ba">UK</Country>
    <xd_ProgID xmlns="http://schemas.microsoft.com/sharepoint/v3" xsi:nil="true"/>
    <EmailCc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orm" ma:contentTypeID="0x010101009A768AF0BF125148AC37FE31C8D7ADE1" ma:contentTypeVersion="9" ma:contentTypeDescription="Fill out this form." ma:contentTypeScope="" ma:versionID="197f2317e5810d14bb4f7240e95a6118">
  <xsd:schema xmlns:xsd="http://www.w3.org/2001/XMLSchema" xmlns:p="http://schemas.microsoft.com/office/2006/metadata/properties" xmlns:ns1="9d6bd219-ebbf-484d-aa26-3d98f6a666ba" xmlns:ns2="http://schemas.microsoft.com/sharepoint/v3" xmlns:ns3="http://schemas.microsoft.com/sharepoint/v3/fields" targetNamespace="http://schemas.microsoft.com/office/2006/metadata/properties" ma:root="true" ma:fieldsID="b4592234b301f5c14a6f6c0d3e6a9ef9" ns1:_="" ns2:_="" ns3:_="">
    <xsd:import namespace="9d6bd219-ebbf-484d-aa26-3d98f6a666ba"/>
    <xsd:import namespace="http://schemas.microsoft.com/sharepoint/v3"/>
    <xsd:import namespace="http://schemas.microsoft.com/sharepoint/v3/fields"/>
    <xsd:element name="properties">
      <xsd:complexType>
        <xsd:sequence>
          <xsd:element name="documentManagement">
            <xsd:complexType>
              <xsd:all>
                <xsd:element ref="ns1:Country"/>
                <xsd:element ref="ns3:_DCDateModified" minOccurs="0"/>
                <xsd:element ref="ns2:EmailSender" minOccurs="0"/>
                <xsd:element ref="ns2:EmailTo" minOccurs="0"/>
                <xsd:element ref="ns2:EmailCc" minOccurs="0"/>
                <xsd:element ref="ns2:EmailFrom" minOccurs="0"/>
                <xsd:element ref="ns2:EmailSubject" minOccurs="0"/>
                <xsd:element ref="ns2:TemplateUrl" minOccurs="0"/>
                <xsd:element ref="ns2:xd_ProgID" minOccurs="0"/>
                <xsd:element ref="ns2:ShowRepairView" minOccurs="0"/>
              </xsd:all>
            </xsd:complexType>
          </xsd:element>
        </xsd:sequence>
      </xsd:complexType>
    </xsd:element>
  </xsd:schema>
  <xsd:schema xmlns:xsd="http://www.w3.org/2001/XMLSchema" xmlns:dms="http://schemas.microsoft.com/office/2006/documentManagement/types" targetNamespace="9d6bd219-ebbf-484d-aa26-3d98f6a666ba" elementFormDefault="qualified">
    <xsd:import namespace="http://schemas.microsoft.com/office/2006/documentManagement/types"/>
    <xsd:element name="Country" ma:index="0" ma:displayName="Country" ma:default="" ma:internalName="Country">
      <xsd:simpleType>
        <xsd:restriction base="dms:Text">
          <xsd:maxLength value="255"/>
        </xsd:restriction>
      </xsd:simple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EmailSender" ma:index="4" nillable="true" ma:displayName="E-Mail Sender" ma:hidden="true" ma:internalName="EmailSender">
      <xsd:simpleType>
        <xsd:restriction base="dms:Note"/>
      </xsd:simpleType>
    </xsd:element>
    <xsd:element name="EmailTo" ma:index="5" nillable="true" ma:displayName="E-Mail To" ma:hidden="true" ma:internalName="EmailTo">
      <xsd:simpleType>
        <xsd:restriction base="dms:Note"/>
      </xsd:simpleType>
    </xsd:element>
    <xsd:element name="EmailCc" ma:index="6" nillable="true" ma:displayName="E-Mail Cc" ma:hidden="true" ma:internalName="EmailCc">
      <xsd:simpleType>
        <xsd:restriction base="dms:Note"/>
      </xsd:simpleType>
    </xsd:element>
    <xsd:element name="EmailFrom" ma:index="7" nillable="true" ma:displayName="E-Mail From" ma:hidden="true" ma:internalName="EmailFrom">
      <xsd:simpleType>
        <xsd:restriction base="dms:Text"/>
      </xsd:simpleType>
    </xsd:element>
    <xsd:element name="EmailSubject" ma:index="8" nillable="true" ma:displayName="E-Mail Subject" ma:hidden="true" ma:internalName="EmailSubject">
      <xsd:simpleType>
        <xsd:restriction base="dms:Text"/>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element name="ShowRepairView" ma:index="13" nillable="true" ma:displayName="Show Repair View" ma:hidden="true" ma:internalName="ShowRepairView">
      <xsd:simpleType>
        <xsd:restriction base="dms:Text"/>
      </xsd:simple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_DCDateModified" ma:index="3" nillable="true" ma:displayName="Date Modified" ma:description="The date on which this resource was last modified" ma:format="DateTime" ma:internalName="_DCDateModifi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4" ma:displayName="Content Type" ma:readOnly="tru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B02099A-FEB1-446F-85F6-FDE16BA75F4B}">
  <ds:schemaRefs>
    <ds:schemaRef ds:uri="http://purl.org/dc/elements/1.1/"/>
    <ds:schemaRef ds:uri="http://purl.org/dc/dcmitype/"/>
    <ds:schemaRef ds:uri="http://purl.org/dc/terms/"/>
    <ds:schemaRef ds:uri="http://schemas.openxmlformats.org/package/2006/metadata/core-properties"/>
    <ds:schemaRef ds:uri="http://www.w3.org/XML/1998/namespace"/>
    <ds:schemaRef ds:uri="http://schemas.microsoft.com/office/2006/documentManagement/types"/>
    <ds:schemaRef ds:uri="9d6bd219-ebbf-484d-aa26-3d98f6a666ba"/>
    <ds:schemaRef ds:uri="http://schemas.microsoft.com/sharepoint/v3"/>
    <ds:schemaRef ds:uri="http://schemas.microsoft.com/sharepoint/v3/fields"/>
    <ds:schemaRef ds:uri="http://schemas.microsoft.com/office/2006/metadata/properties"/>
  </ds:schemaRefs>
</ds:datastoreItem>
</file>

<file path=customXml/itemProps2.xml><?xml version="1.0" encoding="utf-8"?>
<ds:datastoreItem xmlns:ds="http://schemas.openxmlformats.org/officeDocument/2006/customXml" ds:itemID="{750CD5AE-2D2C-4236-8210-6F20EEA27EF8}">
  <ds:schemaRefs>
    <ds:schemaRef ds:uri="http://schemas.microsoft.com/sharepoint/v3/contenttype/forms"/>
  </ds:schemaRefs>
</ds:datastoreItem>
</file>

<file path=customXml/itemProps3.xml><?xml version="1.0" encoding="utf-8"?>
<ds:datastoreItem xmlns:ds="http://schemas.openxmlformats.org/officeDocument/2006/customXml" ds:itemID="{E0EFABB9-AC01-4593-9784-C7021F4B5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6bd219-ebbf-484d-aa26-3d98f6a666ba"/>
    <ds:schemaRef ds:uri="http://schemas.microsoft.com/sharepoint/v3"/>
    <ds:schemaRef ds:uri="http://schemas.microsoft.com/sharepoint/v3/field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10474</TotalTime>
  <Words>1303</Words>
  <Application>Microsoft Macintosh PowerPoint</Application>
  <PresentationFormat>On-screen Show (4:3)</PresentationFormat>
  <Paragraphs>201</Paragraphs>
  <Slides>27</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ＭＳ Ｐゴシック</vt:lpstr>
      <vt:lpstr>Arial</vt:lpstr>
      <vt:lpstr>Calibri</vt:lpstr>
      <vt:lpstr>Helvetica</vt:lpstr>
      <vt:lpstr>Monotype Sorts</vt:lpstr>
      <vt:lpstr>MV Boli</vt:lpstr>
      <vt:lpstr>Verdana</vt:lpstr>
      <vt:lpstr>Wingdings</vt:lpstr>
      <vt:lpstr>Bold Stripes</vt:lpstr>
      <vt:lpstr>PowerPoint Presentation</vt:lpstr>
      <vt:lpstr>The Mission of CERN</vt:lpstr>
      <vt:lpstr>PowerPoint Presentation</vt:lpstr>
      <vt:lpstr>PowerPoint Presentation</vt:lpstr>
      <vt:lpstr>PowerPoint Presentation</vt:lpstr>
      <vt:lpstr>PowerPoint Presentation</vt:lpstr>
      <vt:lpstr>The largest HEP accelerator in construction</vt:lpstr>
      <vt:lpstr>PowerPoint Presentation</vt:lpstr>
      <vt:lpstr>Technology areas</vt:lpstr>
      <vt:lpstr>PowerPoint Presentation</vt:lpstr>
      <vt:lpstr>PowerPoint Presentation</vt:lpstr>
      <vt:lpstr>Medical Application as an Example of Particle Physics Spin-off</vt:lpstr>
      <vt:lpstr>CERN-MEDICIS  First medical isotopes produced </vt:lpstr>
      <vt:lpstr>“How can machine learning improve vaccine production?”  CERN - Sanofi</vt:lpstr>
      <vt:lpstr>PowerPoint Presentation</vt:lpstr>
      <vt:lpstr> X-ray eyes for cultural heritage - Medipix chip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Marie-Cecile Preux</dc:creator>
  <cp:lastModifiedBy>Marcello Losasso</cp:lastModifiedBy>
  <cp:revision>302</cp:revision>
  <cp:lastPrinted>2013-10-03T12:52:44Z</cp:lastPrinted>
  <dcterms:created xsi:type="dcterms:W3CDTF">2012-01-25T12:11:40Z</dcterms:created>
  <dcterms:modified xsi:type="dcterms:W3CDTF">2019-03-01T12:58:32Z</dcterms:modified>
</cp:coreProperties>
</file>