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3" r:id="rId2"/>
    <p:sldId id="1151" r:id="rId3"/>
    <p:sldId id="1152" r:id="rId4"/>
    <p:sldId id="1154" r:id="rId5"/>
    <p:sldId id="257" r:id="rId6"/>
    <p:sldId id="258" r:id="rId7"/>
    <p:sldId id="261" r:id="rId8"/>
    <p:sldId id="313" r:id="rId9"/>
    <p:sldId id="271" r:id="rId10"/>
    <p:sldId id="1155" r:id="rId11"/>
    <p:sldId id="1156" r:id="rId12"/>
    <p:sldId id="270" r:id="rId13"/>
    <p:sldId id="272" r:id="rId14"/>
    <p:sldId id="306" r:id="rId15"/>
    <p:sldId id="307" r:id="rId16"/>
    <p:sldId id="308" r:id="rId17"/>
    <p:sldId id="309" r:id="rId18"/>
    <p:sldId id="310" r:id="rId19"/>
    <p:sldId id="296" r:id="rId20"/>
    <p:sldId id="292" r:id="rId21"/>
    <p:sldId id="282" r:id="rId22"/>
    <p:sldId id="293" r:id="rId23"/>
    <p:sldId id="302" r:id="rId24"/>
    <p:sldId id="304" r:id="rId25"/>
    <p:sldId id="299" r:id="rId26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05FF"/>
    <a:srgbClr val="0000CC"/>
    <a:srgbClr val="006600"/>
    <a:srgbClr val="0000FF"/>
    <a:srgbClr val="08BD3D"/>
    <a:srgbClr val="CC0409"/>
    <a:srgbClr val="FFFBE7"/>
    <a:srgbClr val="E5FFEB"/>
    <a:srgbClr val="DBF3FF"/>
    <a:srgbClr val="F0B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5" autoAdjust="0"/>
    <p:restoredTop sz="50000" autoAdjust="0"/>
  </p:normalViewPr>
  <p:slideViewPr>
    <p:cSldViewPr>
      <p:cViewPr varScale="1">
        <p:scale>
          <a:sx n="103" d="100"/>
          <a:sy n="103" d="100"/>
        </p:scale>
        <p:origin x="12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3D6BF7B-10BD-C849-BA63-6FC7AD4775FC}" type="datetimeFigureOut">
              <a:rPr lang="en-US" smtClean="0"/>
              <a:pPr/>
              <a:t>12/13/18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4BA4BA9-E3A8-D345-92EA-1B77AAFD8E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39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4077466D-7B95-4432-B622-0A561FD90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58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7466D-7B95-4432-B622-0A561FD904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5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F35AC-05AD-4EEE-BA15-30392199D5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073AC-E040-42E4-8BB5-E5BED4D83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1FA73-0E7E-40EA-AF04-FCDCA67A7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DE9C9-B077-41EE-B1A6-5053CDA36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5E86B-CE73-4176-B750-5084DCD01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9BDC-3104-4B43-83B1-4A7EABE63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20752-DECA-4364-AAF5-129140B1D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71900" y="6476998"/>
            <a:ext cx="20574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1950" y="6476998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1828800" cy="244473"/>
          </a:xfrm>
        </p:spPr>
        <p:txBody>
          <a:bodyPr/>
          <a:lstStyle>
            <a:lvl1pPr>
              <a:defRPr/>
            </a:lvl1pPr>
          </a:lstStyle>
          <a:p>
            <a:fld id="{82E66E06-B1CA-4937-9195-8B0259136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10A9C-0240-456B-8F68-BFD600626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BC987-85B3-4EF6-BE10-94691D8D5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A4C55-C3CD-447C-BF44-E646CEB45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381000"/>
            <a:ext cx="6934200" cy="609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43300" y="6477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Garamond"/>
                <a:cs typeface="Garamond"/>
              </a:defRPr>
            </a:lvl1pPr>
          </a:lstStyle>
          <a:p>
            <a:r>
              <a:rPr lang="it-IT"/>
              <a:t>13 Dicembre 2018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773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Garamond"/>
                <a:cs typeface="Garamond"/>
              </a:defRPr>
            </a:lvl1pPr>
          </a:lstStyle>
          <a:p>
            <a:r>
              <a:rPr lang="en-US"/>
              <a:t>Riunione Ricercatori e Tecnologi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Garamond"/>
                <a:cs typeface="Garamond"/>
              </a:defRPr>
            </a:lvl1pPr>
          </a:lstStyle>
          <a:p>
            <a:fld id="{0CD1147A-D69D-4DDA-885E-58B45A48C3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Garamond"/>
          <a:ea typeface="+mj-ea"/>
          <a:cs typeface="Garamond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Garamond"/>
          <a:ea typeface="+mn-ea"/>
          <a:cs typeface="Garamond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aramond"/>
          <a:cs typeface="Garamond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Garamond"/>
          <a:cs typeface="Garamond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Garamond"/>
          <a:cs typeface="Garamond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Garamond"/>
          <a:cs typeface="Garamond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8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8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8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8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57300" y="1485900"/>
            <a:ext cx="6743700" cy="1028699"/>
          </a:xfrm>
          <a:ln/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Project Management in </a:t>
            </a:r>
            <a:r>
              <a:rPr lang="en-US" dirty="0" err="1">
                <a:solidFill>
                  <a:srgbClr val="C00000"/>
                </a:solidFill>
                <a:latin typeface="Garamond" panose="02020404030301010803" pitchFamily="18" charset="0"/>
              </a:rPr>
              <a:t>ambito</a:t>
            </a:r>
            <a:r>
              <a:rPr lang="en-US" dirty="0">
                <a:solidFill>
                  <a:srgbClr val="C00000"/>
                </a:solidFill>
                <a:latin typeface="Garamond" panose="02020404030301010803" pitchFamily="18" charset="0"/>
              </a:rPr>
              <a:t> INFN</a:t>
            </a:r>
            <a:endParaRPr lang="en-US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44351" y="5486400"/>
            <a:ext cx="139172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1800" dirty="0">
                <a:solidFill>
                  <a:srgbClr val="0000CC"/>
                </a:solidFill>
                <a:latin typeface="Garamond"/>
                <a:cs typeface="Garamond"/>
              </a:rPr>
              <a:t>Marco Grassi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1800" dirty="0">
                <a:solidFill>
                  <a:srgbClr val="0000CC"/>
                </a:solidFill>
                <a:latin typeface="Garamond"/>
                <a:cs typeface="Garamond"/>
              </a:rPr>
              <a:t>INFN Pisa </a:t>
            </a:r>
          </a:p>
        </p:txBody>
      </p:sp>
      <p:sp>
        <p:nvSpPr>
          <p:cNvPr id="4" name="CasellaDiTesto 6">
            <a:extLst>
              <a:ext uri="{FF2B5EF4-FFF2-40B4-BE49-F238E27FC236}">
                <a16:creationId xmlns:a16="http://schemas.microsoft.com/office/drawing/2014/main" id="{7F7A51E6-3E59-2B4D-894E-D9506BAA7B0A}"/>
              </a:ext>
            </a:extLst>
          </p:cNvPr>
          <p:cNvSpPr txBox="1"/>
          <p:nvPr/>
        </p:nvSpPr>
        <p:spPr>
          <a:xfrm>
            <a:off x="3142525" y="3086100"/>
            <a:ext cx="27093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dirty="0">
                <a:latin typeface="Garamond" panose="02020404030301010803" pitchFamily="18" charset="0"/>
              </a:rPr>
              <a:t>Sommario</a:t>
            </a:r>
          </a:p>
          <a:p>
            <a:pPr algn="l"/>
            <a:endParaRPr lang="it-IT" sz="1800" dirty="0">
              <a:latin typeface="Garamond" panose="02020404030301010803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it-IT" sz="1800" dirty="0">
                <a:latin typeface="Garamond" panose="02020404030301010803" pitchFamily="18" charset="0"/>
              </a:rPr>
              <a:t>Obiettivi e Mandato</a:t>
            </a:r>
          </a:p>
          <a:p>
            <a:pPr marL="285750" indent="-285750" algn="l">
              <a:buFontTx/>
              <a:buChar char="-"/>
            </a:pPr>
            <a:r>
              <a:rPr lang="it-IT" sz="1800" dirty="0" err="1">
                <a:latin typeface="Garamond" panose="02020404030301010803" pitchFamily="18" charset="0"/>
              </a:rPr>
              <a:t>openSE</a:t>
            </a:r>
            <a:endParaRPr lang="it-IT" sz="1800" dirty="0">
              <a:latin typeface="Garamond" panose="02020404030301010803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it-IT" sz="1800" dirty="0">
                <a:latin typeface="Garamond" panose="02020404030301010803" pitchFamily="18" charset="0"/>
              </a:rPr>
              <a:t>Piano qualità per l’INFN</a:t>
            </a:r>
          </a:p>
          <a:p>
            <a:pPr marL="285750" indent="-285750" algn="l">
              <a:buFontTx/>
              <a:buChar char="-"/>
            </a:pPr>
            <a:r>
              <a:rPr lang="it-IT" sz="1800" dirty="0">
                <a:latin typeface="Garamond" panose="02020404030301010803" pitchFamily="18" charset="0"/>
              </a:rPr>
              <a:t>Formazione</a:t>
            </a:r>
          </a:p>
          <a:p>
            <a:pPr marL="285750" indent="-285750" algn="l">
              <a:buFontTx/>
              <a:buChar char="-"/>
            </a:pPr>
            <a:r>
              <a:rPr lang="it-IT" sz="1800" dirty="0">
                <a:latin typeface="Garamond" panose="02020404030301010803" pitchFamily="18" charset="0"/>
              </a:rPr>
              <a:t>Continuità</a:t>
            </a:r>
          </a:p>
          <a:p>
            <a:pPr algn="l"/>
            <a:endParaRPr lang="it-IT" sz="18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7488832" cy="831012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Il </a:t>
            </a:r>
            <a:r>
              <a:rPr lang="en-US" dirty="0" err="1">
                <a:latin typeface="Garamond" panose="02020404030301010803" pitchFamily="18" charset="0"/>
              </a:rPr>
              <a:t>modello</a:t>
            </a:r>
            <a:r>
              <a:rPr lang="en-US" dirty="0">
                <a:latin typeface="Garamond" panose="02020404030301010803" pitchFamily="18" charset="0"/>
              </a:rPr>
              <a:t> di </a:t>
            </a:r>
            <a:r>
              <a:rPr lang="en-US" dirty="0" err="1">
                <a:solidFill>
                  <a:srgbClr val="C00000"/>
                </a:solidFill>
                <a:latin typeface="Chalkboard SE" panose="03050602040202020205" pitchFamily="66" charset="77"/>
                <a:ea typeface="Bodoni Ornaments" pitchFamily="2" charset="0"/>
              </a:rPr>
              <a:t>openSE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4847-EEB1-D34C-AD7C-4D795AA8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10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DD20100-D8AB-D24A-8A36-894CAA3A6B79}"/>
              </a:ext>
            </a:extLst>
          </p:cNvPr>
          <p:cNvSpPr txBox="1">
            <a:spLocks/>
          </p:cNvSpPr>
          <p:nvPr/>
        </p:nvSpPr>
        <p:spPr bwMode="auto">
          <a:xfrm>
            <a:off x="1174676" y="3666868"/>
            <a:ext cx="6445324" cy="92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aramond"/>
                <a:cs typeface="Garamond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aramond"/>
                <a:cs typeface="Garamond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Garamond"/>
                <a:cs typeface="Garamond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aramond"/>
                <a:cs typeface="Garamon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9pPr>
          </a:lstStyle>
          <a:p>
            <a:r>
              <a:rPr lang="en-GB" sz="1800" dirty="0" err="1">
                <a:solidFill>
                  <a:srgbClr val="0000CC"/>
                </a:solidFill>
              </a:rPr>
              <a:t>Modello</a:t>
            </a:r>
            <a:r>
              <a:rPr lang="en-GB" sz="1800" dirty="0">
                <a:solidFill>
                  <a:srgbClr val="0000CC"/>
                </a:solidFill>
              </a:rPr>
              <a:t> </a:t>
            </a:r>
            <a:r>
              <a:rPr lang="en-GB" sz="1800" kern="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en-GB" sz="1800" kern="0" dirty="0" err="1">
                <a:solidFill>
                  <a:srgbClr val="0000CC"/>
                </a:solidFill>
                <a:latin typeface="Garamond" panose="02020404030301010803" pitchFamily="18" charset="0"/>
              </a:rPr>
              <a:t>lineare</a:t>
            </a:r>
            <a:r>
              <a:rPr lang="en-GB" sz="1800" kern="0" dirty="0">
                <a:solidFill>
                  <a:srgbClr val="0000CC"/>
                </a:solidFill>
                <a:latin typeface="Garamond" panose="02020404030301010803" pitchFamily="18" charset="0"/>
              </a:rPr>
              <a:t> con gate </a:t>
            </a:r>
            <a:r>
              <a:rPr lang="en-GB" sz="1800" kern="0" dirty="0" err="1">
                <a:solidFill>
                  <a:srgbClr val="0000CC"/>
                </a:solidFill>
                <a:latin typeface="Garamond" panose="02020404030301010803" pitchFamily="18" charset="0"/>
              </a:rPr>
              <a:t>decisionali</a:t>
            </a:r>
            <a:r>
              <a:rPr lang="en-GB" sz="1800" kern="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en-GB" sz="1800" kern="0" dirty="0" err="1">
                <a:solidFill>
                  <a:srgbClr val="0000CC"/>
                </a:solidFill>
                <a:latin typeface="Garamond" panose="02020404030301010803" pitchFamily="18" charset="0"/>
              </a:rPr>
              <a:t>espandibile</a:t>
            </a:r>
            <a:r>
              <a:rPr lang="en-GB" sz="1800" kern="0" dirty="0">
                <a:solidFill>
                  <a:srgbClr val="0000CC"/>
                </a:solidFill>
                <a:latin typeface="Garamond" panose="02020404030301010803" pitchFamily="18" charset="0"/>
              </a:rPr>
              <a:t> in </a:t>
            </a:r>
            <a:r>
              <a:rPr lang="en-GB" sz="1800" kern="0" dirty="0" err="1">
                <a:solidFill>
                  <a:srgbClr val="0000CC"/>
                </a:solidFill>
                <a:latin typeface="Garamond" panose="02020404030301010803" pitchFamily="18" charset="0"/>
              </a:rPr>
              <a:t>modalità</a:t>
            </a:r>
            <a:r>
              <a:rPr lang="en-GB" sz="1800" kern="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en-GB" sz="1800" kern="0" dirty="0" err="1">
                <a:solidFill>
                  <a:srgbClr val="0000CC"/>
                </a:solidFill>
                <a:latin typeface="Garamond" panose="02020404030301010803" pitchFamily="18" charset="0"/>
              </a:rPr>
              <a:t>frattale</a:t>
            </a:r>
            <a:r>
              <a:rPr lang="en-GB" sz="1800" kern="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en-GB" sz="1800" kern="0" dirty="0" err="1">
                <a:solidFill>
                  <a:srgbClr val="0000CC"/>
                </a:solidFill>
                <a:latin typeface="Garamond" panose="02020404030301010803" pitchFamily="18" charset="0"/>
              </a:rPr>
              <a:t>nelle</a:t>
            </a:r>
            <a:r>
              <a:rPr lang="en-GB" sz="1800" kern="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r>
              <a:rPr lang="en-GB" sz="1800" kern="0" dirty="0" err="1">
                <a:solidFill>
                  <a:srgbClr val="0000CC"/>
                </a:solidFill>
                <a:latin typeface="Garamond" panose="02020404030301010803" pitchFamily="18" charset="0"/>
              </a:rPr>
              <a:t>fasi</a:t>
            </a:r>
            <a:r>
              <a:rPr lang="en-GB" sz="1800" kern="0" dirty="0">
                <a:solidFill>
                  <a:srgbClr val="0000CC"/>
                </a:solidFill>
                <a:latin typeface="Garamond" panose="02020404030301010803" pitchFamily="18" charset="0"/>
              </a:rPr>
              <a:t> di </a:t>
            </a:r>
            <a:r>
              <a:rPr lang="en-GB" sz="1800" kern="0" dirty="0" err="1">
                <a:solidFill>
                  <a:srgbClr val="0000CC"/>
                </a:solidFill>
                <a:latin typeface="Garamond" panose="02020404030301010803" pitchFamily="18" charset="0"/>
              </a:rPr>
              <a:t>sviluppo</a:t>
            </a:r>
            <a:r>
              <a:rPr lang="en-GB" sz="1800" kern="0" dirty="0">
                <a:solidFill>
                  <a:srgbClr val="0000CC"/>
                </a:solidFill>
                <a:latin typeface="Garamond" panose="02020404030301010803" pitchFamily="18" charset="0"/>
              </a:rPr>
              <a:t> ( le </a:t>
            </a:r>
            <a:r>
              <a:rPr lang="en-GB" sz="1800" kern="0" dirty="0" err="1">
                <a:solidFill>
                  <a:srgbClr val="0000CC"/>
                </a:solidFill>
                <a:latin typeface="Garamond" panose="02020404030301010803" pitchFamily="18" charset="0"/>
              </a:rPr>
              <a:t>fasi</a:t>
            </a:r>
            <a:r>
              <a:rPr lang="en-GB" sz="1800" kern="0" dirty="0">
                <a:solidFill>
                  <a:srgbClr val="0000CC"/>
                </a:solidFill>
                <a:latin typeface="Garamond" panose="02020404030301010803" pitchFamily="18" charset="0"/>
              </a:rPr>
              <a:t> in celeste</a:t>
            </a:r>
            <a:r>
              <a:rPr lang="en-GB" sz="1800" b="1" kern="0" dirty="0">
                <a:solidFill>
                  <a:srgbClr val="0000CC"/>
                </a:solidFill>
                <a:latin typeface="Garamond" panose="02020404030301010803" pitchFamily="18" charset="0"/>
              </a:rPr>
              <a:t>)</a:t>
            </a:r>
            <a:r>
              <a:rPr lang="en-GB" sz="1800" kern="0" dirty="0">
                <a:solidFill>
                  <a:srgbClr val="0000CC"/>
                </a:solidFill>
                <a:latin typeface="Garamond" panose="02020404030301010803" pitchFamily="18" charset="0"/>
              </a:rPr>
              <a:t> </a:t>
            </a:r>
            <a:endParaRPr lang="en-GB" sz="1800" dirty="0">
              <a:solidFill>
                <a:srgbClr val="0000C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78238-9F1D-0943-97F5-FB3D4E4F5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42" y="1485900"/>
            <a:ext cx="6642100" cy="1193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EE2E7B-FCBF-5546-93FD-D2BB2AD9D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383820"/>
            <a:ext cx="2171700" cy="987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B677E6-1F60-BB48-9B04-1E7832BCF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343" y="4645761"/>
            <a:ext cx="3289300" cy="140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3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B66386-AEB7-C44C-9DDE-26631B934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01" y="4394404"/>
            <a:ext cx="5645150" cy="202887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7488832" cy="831012"/>
          </a:xfrm>
        </p:spPr>
        <p:txBody>
          <a:bodyPr>
            <a:normAutofit/>
          </a:bodyPr>
          <a:lstStyle/>
          <a:p>
            <a:r>
              <a:rPr lang="it-IT">
                <a:latin typeface="Garamond" panose="02020404030301010803" pitchFamily="18" charset="0"/>
              </a:rPr>
              <a:t>I prodotti del modello </a:t>
            </a:r>
            <a:r>
              <a:rPr lang="it-IT">
                <a:solidFill>
                  <a:srgbClr val="C00000"/>
                </a:solidFill>
                <a:latin typeface="Chalkboard SE" panose="03050602040202020205" pitchFamily="66" charset="77"/>
                <a:ea typeface="Bodoni Ornaments" pitchFamily="2" charset="0"/>
              </a:rPr>
              <a:t>openSE</a:t>
            </a:r>
            <a:endParaRPr lang="it-IT">
              <a:latin typeface="Garamond" panose="02020404030301010803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4847-EEB1-D34C-AD7C-4D795AA8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11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DD20100-D8AB-D24A-8A36-894CAA3A6B79}"/>
              </a:ext>
            </a:extLst>
          </p:cNvPr>
          <p:cNvSpPr txBox="1">
            <a:spLocks/>
          </p:cNvSpPr>
          <p:nvPr/>
        </p:nvSpPr>
        <p:spPr bwMode="auto">
          <a:xfrm>
            <a:off x="1028700" y="3117562"/>
            <a:ext cx="6795628" cy="16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aramond"/>
                <a:cs typeface="Garamond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aramond"/>
                <a:cs typeface="Garamond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Garamond"/>
                <a:cs typeface="Garamond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aramond"/>
                <a:cs typeface="Garamon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9pPr>
          </a:lstStyle>
          <a:p>
            <a:r>
              <a:rPr lang="it-IT" sz="1800" dirty="0">
                <a:solidFill>
                  <a:srgbClr val="0000CC"/>
                </a:solidFill>
              </a:rPr>
              <a:t>I prodotti del modello sono </a:t>
            </a:r>
            <a:r>
              <a:rPr lang="it-IT" sz="1800" dirty="0">
                <a:solidFill>
                  <a:srgbClr val="C00000"/>
                </a:solidFill>
              </a:rPr>
              <a:t>documenti e decisioni</a:t>
            </a:r>
          </a:p>
          <a:p>
            <a:pPr marL="457200" lvl="1" indent="0">
              <a:buNone/>
            </a:pPr>
            <a:r>
              <a:rPr lang="it-IT" sz="1800" dirty="0">
                <a:solidFill>
                  <a:srgbClr val="0000CC"/>
                </a:solidFill>
              </a:rPr>
              <a:t>Il </a:t>
            </a:r>
            <a:r>
              <a:rPr lang="it-IT" sz="1800" dirty="0">
                <a:solidFill>
                  <a:srgbClr val="C00000"/>
                </a:solidFill>
              </a:rPr>
              <a:t>contenuto base </a:t>
            </a:r>
            <a:r>
              <a:rPr lang="it-IT" sz="1800" dirty="0">
                <a:solidFill>
                  <a:srgbClr val="0000CC"/>
                </a:solidFill>
              </a:rPr>
              <a:t>dei vari </a:t>
            </a:r>
            <a:r>
              <a:rPr lang="it-IT" sz="1800" b="1" dirty="0">
                <a:solidFill>
                  <a:srgbClr val="0000CC"/>
                </a:solidFill>
              </a:rPr>
              <a:t>documenti</a:t>
            </a:r>
            <a:r>
              <a:rPr lang="it-IT" sz="1800" dirty="0">
                <a:solidFill>
                  <a:srgbClr val="0000CC"/>
                </a:solidFill>
              </a:rPr>
              <a:t> è parte del modello</a:t>
            </a:r>
          </a:p>
          <a:p>
            <a:pPr marL="457200" lvl="1" indent="0">
              <a:buNone/>
            </a:pPr>
            <a:r>
              <a:rPr lang="it-IT" sz="1800" dirty="0">
                <a:solidFill>
                  <a:srgbClr val="0000CC"/>
                </a:solidFill>
              </a:rPr>
              <a:t>La struttura di </a:t>
            </a:r>
            <a:r>
              <a:rPr lang="it-IT" sz="1800" dirty="0">
                <a:solidFill>
                  <a:srgbClr val="C00000"/>
                </a:solidFill>
              </a:rPr>
              <a:t>competenze e responsabilità </a:t>
            </a:r>
            <a:r>
              <a:rPr lang="it-IT" sz="1800" dirty="0">
                <a:solidFill>
                  <a:srgbClr val="0000CC"/>
                </a:solidFill>
              </a:rPr>
              <a:t>è parte del modello</a:t>
            </a:r>
          </a:p>
          <a:p>
            <a:pPr marL="457200" lvl="1" indent="0">
              <a:buNone/>
            </a:pPr>
            <a:r>
              <a:rPr lang="it-IT" sz="1800" dirty="0">
                <a:solidFill>
                  <a:srgbClr val="0000CC"/>
                </a:solidFill>
              </a:rPr>
              <a:t>La produzione, l’approvazione e la gestione dei documenti avviene con modalità </a:t>
            </a:r>
            <a:r>
              <a:rPr lang="it-IT" sz="1800" dirty="0" err="1">
                <a:solidFill>
                  <a:srgbClr val="0000CC"/>
                </a:solidFill>
              </a:rPr>
              <a:t>pre</a:t>
            </a:r>
            <a:r>
              <a:rPr lang="it-IT" sz="1800" dirty="0">
                <a:solidFill>
                  <a:srgbClr val="0000CC"/>
                </a:solidFill>
              </a:rPr>
              <a:t>-definite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5949E9-6C47-7C48-8002-A85499AB7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59871"/>
            <a:ext cx="4452797" cy="173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6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5378" y="351005"/>
            <a:ext cx="7252476" cy="57269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I </a:t>
            </a:r>
            <a:r>
              <a:rPr lang="en-US" sz="2800" dirty="0" err="1">
                <a:latin typeface="Garamond" panose="02020404030301010803" pitchFamily="18" charset="0"/>
              </a:rPr>
              <a:t>benefici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133153"/>
            <a:ext cx="7880232" cy="5136232"/>
          </a:xfrm>
        </p:spPr>
        <p:txBody>
          <a:bodyPr>
            <a:noAutofit/>
          </a:bodyPr>
          <a:lstStyle/>
          <a:p>
            <a:r>
              <a:rPr lang="it-IT" sz="1400" dirty="0">
                <a:latin typeface="Garamond" panose="02020404030301010803" pitchFamily="18" charset="0"/>
              </a:rPr>
              <a:t>FACILITA IL LAVORO</a:t>
            </a:r>
          </a:p>
          <a:p>
            <a:pPr marL="0" indent="0">
              <a:buNone/>
            </a:pPr>
            <a:r>
              <a:rPr lang="it-IT" sz="1400" dirty="0">
                <a:latin typeface="Garamond" panose="02020404030301010803" pitchFamily="18" charset="0"/>
              </a:rPr>
              <a:t>L’introduzione delle pratiche di PM nella gestione dei progetti dell’ente </a:t>
            </a:r>
            <a:r>
              <a:rPr lang="it-IT" sz="1400" i="1" dirty="0">
                <a:latin typeface="Garamond" panose="02020404030301010803" pitchFamily="18" charset="0"/>
              </a:rPr>
              <a:t>è volto a rendere il lavoro di conduzione del progetto riproducibile e controllabile, o in altre parole a semplificarlo e renderlo più efficiente.</a:t>
            </a:r>
          </a:p>
          <a:p>
            <a:pPr marL="0" indent="0">
              <a:buNone/>
            </a:pPr>
            <a:endParaRPr lang="it-IT" sz="1400" i="1" dirty="0">
              <a:latin typeface="Garamond" panose="02020404030301010803" pitchFamily="18" charset="0"/>
            </a:endParaRPr>
          </a:p>
          <a:p>
            <a:r>
              <a:rPr lang="it-IT" sz="1400" dirty="0">
                <a:latin typeface="Garamond" panose="02020404030301010803" pitchFamily="18" charset="0"/>
              </a:rPr>
              <a:t>SEGUE TUTTE LE FASI</a:t>
            </a:r>
          </a:p>
          <a:p>
            <a:pPr marL="0" indent="0">
              <a:buNone/>
            </a:pPr>
            <a:r>
              <a:rPr lang="it-IT" sz="1400" dirty="0">
                <a:latin typeface="Garamond" panose="02020404030301010803" pitchFamily="18" charset="0"/>
              </a:rPr>
              <a:t>Tutte le pratiche proposte hanno il fine di aiutare il capo progetto e i suoi assistenti in tutte le fasi progettuali, partendo dalla fase di proposta a quella di accettazione, costruzione e funzionamento.  </a:t>
            </a:r>
          </a:p>
          <a:p>
            <a:pPr marL="0" indent="0">
              <a:buNone/>
            </a:pPr>
            <a:endParaRPr lang="it-IT" sz="1400" dirty="0">
              <a:latin typeface="Garamond" panose="02020404030301010803" pitchFamily="18" charset="0"/>
            </a:endParaRPr>
          </a:p>
          <a:p>
            <a:r>
              <a:rPr lang="it-IT" sz="1400" dirty="0">
                <a:latin typeface="Garamond" panose="02020404030301010803" pitchFamily="18" charset="0"/>
              </a:rPr>
              <a:t>SI ADATTA ALLE NECESSITA’ DEL PROGETTO</a:t>
            </a:r>
          </a:p>
          <a:p>
            <a:pPr marL="0" indent="0">
              <a:buNone/>
            </a:pPr>
            <a:r>
              <a:rPr lang="it-IT" sz="1400" dirty="0">
                <a:latin typeface="Garamond" panose="02020404030301010803" pitchFamily="18" charset="0"/>
              </a:rPr>
              <a:t>In questo contesto è fondamentale che i conduttori di progetto tengano presente che la gestione del progetto, le procedure implementate e la quantità dei contenuti all’interno delle procedure stesse dipende dalla loro valutazione  su come gestire differenti livelli di complessità all’interno del progetto. </a:t>
            </a:r>
          </a:p>
          <a:p>
            <a:pPr marL="0" indent="0">
              <a:buNone/>
            </a:pPr>
            <a:endParaRPr lang="it-IT" sz="1400" dirty="0">
              <a:latin typeface="Garamond" panose="02020404030301010803" pitchFamily="18" charset="0"/>
            </a:endParaRPr>
          </a:p>
          <a:p>
            <a:r>
              <a:rPr lang="it-IT" sz="1400" dirty="0">
                <a:latin typeface="Garamond" panose="02020404030301010803" pitchFamily="18" charset="0"/>
              </a:rPr>
              <a:t>UTILIZZA UN METODO SCIENTIFICO</a:t>
            </a:r>
          </a:p>
          <a:p>
            <a:pPr marL="0" indent="0">
              <a:buNone/>
            </a:pPr>
            <a:r>
              <a:rPr lang="it-IT" sz="1400" dirty="0">
                <a:latin typeface="Garamond" panose="02020404030301010803" pitchFamily="18" charset="0"/>
              </a:rPr>
              <a:t>Lo scopo è introdurre una metodologia SCIENTIFICA nel campo della conduzione di progetto che renda tutti i processi DOCUMENTATI e quindi RIPETIBILI assicurando la </a:t>
            </a:r>
            <a:r>
              <a:rPr lang="it-IT" sz="1400" dirty="0">
                <a:solidFill>
                  <a:srgbClr val="C00000"/>
                </a:solidFill>
                <a:latin typeface="Garamond" panose="02020404030301010803" pitchFamily="18" charset="0"/>
              </a:rPr>
              <a:t>QUALITA’ </a:t>
            </a:r>
            <a:r>
              <a:rPr lang="it-IT" sz="1400" dirty="0">
                <a:latin typeface="Garamond" panose="02020404030301010803" pitchFamily="18" charset="0"/>
              </a:rPr>
              <a:t>delle procedure e dei risultati</a:t>
            </a:r>
            <a:endParaRPr lang="it-IT" sz="1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sz="1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it-IT" sz="1400" dirty="0">
                <a:latin typeface="Garamond" panose="02020404030301010803" pitchFamily="18" charset="0"/>
              </a:rPr>
              <a:t>MONITORA E FAVORISCE IL RAPPORTO CON AC</a:t>
            </a:r>
          </a:p>
          <a:p>
            <a:pPr marL="0" indent="0">
              <a:buNone/>
            </a:pPr>
            <a:r>
              <a:rPr lang="it-IT" sz="1400" dirty="0">
                <a:latin typeface="Garamond" panose="02020404030301010803" pitchFamily="18" charset="0"/>
              </a:rPr>
              <a:t>La tracciabilità dei processi permetterà inoltre di affinare, in collaborazione con la giunta e AC, i processi di revisione più efficaci evitando correzioni di budget e di schedula in urgenza.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D7156-76B7-8F40-B560-B1D57530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12</a:t>
            </a:fld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028" y="342900"/>
            <a:ext cx="7391400" cy="758952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Garamond" panose="02020404030301010803" pitchFamily="18" charset="0"/>
              </a:rPr>
              <a:t>Le azioni del </a:t>
            </a:r>
            <a:r>
              <a:rPr lang="it-IT" sz="2800" dirty="0" err="1">
                <a:latin typeface="Garamond" panose="02020404030301010803" pitchFamily="18" charset="0"/>
              </a:rPr>
              <a:t>GdL</a:t>
            </a:r>
            <a:endParaRPr lang="it-IT" sz="2800" dirty="0">
              <a:latin typeface="Garamond" panose="020204040303010108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8300" y="1600200"/>
            <a:ext cx="7704856" cy="3305556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>
                <a:latin typeface="Garamond" panose="02020404030301010803" pitchFamily="18" charset="0"/>
              </a:rPr>
              <a:t>La composizione del gruppo di lavoro </a:t>
            </a:r>
            <a:r>
              <a:rPr lang="it-IT" dirty="0">
                <a:latin typeface="Garamond" panose="02020404030301010803" pitchFamily="18" charset="0"/>
              </a:rPr>
              <a:t>ha permesso di fare la sintesi di pratiche già in uso a livello di progetti strategici, commissioni e strutture dell’INFN con l’esperienza maturata in LHC. Il risultato principale consiste nella redazione di un piano qualità dell’ente che sarà facilmente integrabile.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r>
              <a:rPr lang="it-IT" dirty="0">
                <a:latin typeface="Garamond" panose="02020404030301010803" pitchFamily="18" charset="0"/>
              </a:rPr>
              <a:t>Sono stati redatti e revisionati </a:t>
            </a:r>
            <a:r>
              <a:rPr lang="it-IT" b="1" dirty="0">
                <a:latin typeface="Garamond" panose="02020404030301010803" pitchFamily="18" charset="0"/>
              </a:rPr>
              <a:t>un numero consistente di documenti </a:t>
            </a:r>
            <a:r>
              <a:rPr lang="it-IT" dirty="0">
                <a:latin typeface="Garamond" panose="02020404030301010803" pitchFamily="18" charset="0"/>
              </a:rPr>
              <a:t>che rappresentano l’ossatura del piano qualità. Il piano qualità stesso va inteso come uno strumento dinamico: aggiunte e modifiche saranno integrate in futuro sulla base dell’esperienza acquisita.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r>
              <a:rPr lang="it-IT" b="1" dirty="0">
                <a:latin typeface="Garamond" panose="02020404030301010803" pitchFamily="18" charset="0"/>
              </a:rPr>
              <a:t>Il flusso dei processi di progetto </a:t>
            </a:r>
            <a:r>
              <a:rPr lang="it-IT" dirty="0">
                <a:latin typeface="Garamond" panose="02020404030301010803" pitchFamily="18" charset="0"/>
              </a:rPr>
              <a:t>è descritto nei documenti.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Riunione Ricercatori e Tecnologi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1592F-83BB-7F49-8188-134B42EA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9456-DC52-0548-9CC4-3EE8876A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81000"/>
            <a:ext cx="6934200" cy="876300"/>
          </a:xfrm>
        </p:spPr>
        <p:txBody>
          <a:bodyPr>
            <a:noAutofit/>
          </a:bodyPr>
          <a:lstStyle/>
          <a:p>
            <a:pPr marL="2630488" indent="-2630488" algn="l"/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Documentazione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: Statement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iniziale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e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processi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per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l’approvazione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progetti</a:t>
            </a:r>
            <a:endParaRPr lang="it-IT" sz="2400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F4EAE4-5572-E340-A603-5CC14D9BBFD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49088825"/>
              </p:ext>
            </p:extLst>
          </p:nvPr>
        </p:nvGraphicFramePr>
        <p:xfrm>
          <a:off x="301625" y="2204864"/>
          <a:ext cx="8534527" cy="259080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068079">
                  <a:extLst>
                    <a:ext uri="{9D8B030D-6E8A-4147-A177-3AD203B41FA5}">
                      <a16:colId xmlns:a16="http://schemas.microsoft.com/office/drawing/2014/main" val="2581708820"/>
                    </a:ext>
                  </a:extLst>
                </a:gridCol>
                <a:gridCol w="5466448">
                  <a:extLst>
                    <a:ext uri="{9D8B030D-6E8A-4147-A177-3AD203B41FA5}">
                      <a16:colId xmlns:a16="http://schemas.microsoft.com/office/drawing/2014/main" val="34644335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Cap. 100 – Piano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Assicurazione</a:t>
                      </a:r>
                      <a:r>
                        <a:rPr lang="en-US" sz="20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Garamond" panose="02020404030301010803" pitchFamily="18" charset="0"/>
                        </a:rPr>
                        <a:t>Qualità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1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   INFN-PM-QA-100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Piano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Assicurazione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Qualità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074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   INFN-PM-QA-101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Contenuti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del piano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assicurazione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qualità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08365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   INFN-PM-QA-102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Procedura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per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approvazione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progetti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scientifici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/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tecnologici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/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infrastrutturali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8944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   INFN-PM-QA-103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Ruolo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e prerogative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comitati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per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progetti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dell’Istituto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112236651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EE759-116E-A54C-A10D-D34ADBA6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606C9A-D4F2-724F-8DBE-1C45403A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14</a:t>
            </a:fld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51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9456-DC52-0548-9CC4-3EE8876A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81000"/>
            <a:ext cx="6934200" cy="876300"/>
          </a:xfrm>
        </p:spPr>
        <p:txBody>
          <a:bodyPr>
            <a:noAutofit/>
          </a:bodyPr>
          <a:lstStyle/>
          <a:p>
            <a:pPr marL="2538413" indent="-2538413" algn="l"/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Documentazione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Nomenclatura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documenti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ed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apparati</a:t>
            </a:r>
            <a:endParaRPr lang="it-IT" sz="2400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F4EAE4-5572-E340-A603-5CC14D9BBFD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0831829"/>
              </p:ext>
            </p:extLst>
          </p:nvPr>
        </p:nvGraphicFramePr>
        <p:xfrm>
          <a:off x="301625" y="2204864"/>
          <a:ext cx="8534527" cy="219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8079">
                  <a:extLst>
                    <a:ext uri="{9D8B030D-6E8A-4147-A177-3AD203B41FA5}">
                      <a16:colId xmlns:a16="http://schemas.microsoft.com/office/drawing/2014/main" val="2581708820"/>
                    </a:ext>
                  </a:extLst>
                </a:gridCol>
                <a:gridCol w="5466448">
                  <a:extLst>
                    <a:ext uri="{9D8B030D-6E8A-4147-A177-3AD203B41FA5}">
                      <a16:colId xmlns:a16="http://schemas.microsoft.com/office/drawing/2014/main" val="34644335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>
                          <a:latin typeface="Garamond" panose="02020404030301010803" pitchFamily="18" charset="0"/>
                        </a:rPr>
                        <a:t>Cap. 200 - </a:t>
                      </a:r>
                      <a:r>
                        <a:rPr kumimoji="0" lang="en-US" sz="2000" kern="1200" dirty="0" err="1">
                          <a:latin typeface="Garamond" panose="02020404030301010803" pitchFamily="18" charset="0"/>
                        </a:rPr>
                        <a:t>Definizioni</a:t>
                      </a:r>
                      <a:endParaRPr kumimoji="0" lang="en-US" sz="2000" b="1" kern="1200" dirty="0">
                        <a:solidFill>
                          <a:schemeClr val="lt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1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1113" indent="-11113" algn="l" rtl="0" eaLnBrk="1" latinLnBrk="0" hangingPunct="1">
                        <a:tabLst/>
                      </a:pPr>
                      <a:r>
                        <a:rPr kumimoji="0" lang="en-US" sz="2000" kern="1200" dirty="0">
                          <a:latin typeface="Garamond" panose="02020404030301010803" pitchFamily="18" charset="0"/>
                        </a:rPr>
                        <a:t>INFN-PM-QA-201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Sistema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gestione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della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qualità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dei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documenti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074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>
                          <a:latin typeface="Garamond" panose="02020404030301010803" pitchFamily="18" charset="0"/>
                        </a:rPr>
                        <a:t>INFN-PM-QA-202-01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Linee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guida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per la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nomenclatura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apparati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scientifici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e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sperimentali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08365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000" kern="1200" dirty="0">
                          <a:latin typeface="Garamond" panose="02020404030301010803" pitchFamily="18" charset="0"/>
                        </a:rPr>
                        <a:t>INFN-PM-QA-202-02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Convenzione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denominazione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per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acceleratori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e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linee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di</a:t>
                      </a:r>
                      <a:r>
                        <a:rPr lang="en-US" sz="20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Garamond" panose="02020404030301010803" pitchFamily="18" charset="0"/>
                        </a:rPr>
                        <a:t>fascio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89442195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EE759-116E-A54C-A10D-D34ADBA6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63F798-5BFB-6040-A178-7EC88055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15</a:t>
            </a:fld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9456-DC52-0548-9CC4-3EE8876A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81000"/>
            <a:ext cx="6934200" cy="876300"/>
          </a:xfrm>
        </p:spPr>
        <p:txBody>
          <a:bodyPr>
            <a:noAutofit/>
          </a:bodyPr>
          <a:lstStyle/>
          <a:p>
            <a:pPr marL="2538413" indent="-2538413" algn="l"/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Documentazione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Processi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gestione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progetti</a:t>
            </a:r>
            <a:endParaRPr lang="it-IT" sz="2400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F4EAE4-5572-E340-A603-5CC14D9BBFD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570957"/>
              </p:ext>
            </p:extLst>
          </p:nvPr>
        </p:nvGraphicFramePr>
        <p:xfrm>
          <a:off x="301625" y="2204864"/>
          <a:ext cx="8534527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8079">
                  <a:extLst>
                    <a:ext uri="{9D8B030D-6E8A-4147-A177-3AD203B41FA5}">
                      <a16:colId xmlns:a16="http://schemas.microsoft.com/office/drawing/2014/main" val="2581708820"/>
                    </a:ext>
                  </a:extLst>
                </a:gridCol>
                <a:gridCol w="5466448">
                  <a:extLst>
                    <a:ext uri="{9D8B030D-6E8A-4147-A177-3AD203B41FA5}">
                      <a16:colId xmlns:a16="http://schemas.microsoft.com/office/drawing/2014/main" val="3464433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Garamond" panose="02020404030301010803" pitchFamily="18" charset="0"/>
                        </a:rPr>
                        <a:t>Cap. 300 - Procedure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2000" b="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54531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   INFN-PM-QA-301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Processi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e </a:t>
                      </a:r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controlli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per </a:t>
                      </a:r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i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Garamond" panose="02020404030301010803" pitchFamily="18" charset="0"/>
                        </a:rPr>
                        <a:t>documenti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e </a:t>
                      </a:r>
                      <a:r>
                        <a:rPr lang="en-US" sz="2000" b="0" baseline="0" dirty="0" err="1">
                          <a:latin typeface="Garamond" panose="02020404030301010803" pitchFamily="18" charset="0"/>
                        </a:rPr>
                        <a:t>parametri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en-US" sz="2000" b="0" baseline="0" dirty="0" err="1">
                          <a:latin typeface="Garamond" panose="02020404030301010803" pitchFamily="18" charset="0"/>
                        </a:rPr>
                        <a:t>progetto</a:t>
                      </a:r>
                      <a:endParaRPr lang="en-US" sz="2000" b="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074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   INFN-PM-QA-302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Gestione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della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Garamond" panose="02020404030301010803" pitchFamily="18" charset="0"/>
                        </a:rPr>
                        <a:t>configurazione</a:t>
                      </a:r>
                      <a:endParaRPr lang="en-US" sz="2000" b="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08365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   INFN-PM-QA-303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Gestione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Garamond" panose="02020404030301010803" pitchFamily="18" charset="0"/>
                        </a:rPr>
                        <a:t>delle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Garamond" panose="02020404030301010803" pitchFamily="18" charset="0"/>
                        </a:rPr>
                        <a:t>modifiche</a:t>
                      </a:r>
                      <a:endParaRPr lang="en-US" sz="2000" b="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8944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   INFN-PM-QA-304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Gestione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delle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non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latin typeface="Garamond" panose="02020404030301010803" pitchFamily="18" charset="0"/>
                        </a:rPr>
                        <a:t>conformità</a:t>
                      </a:r>
                      <a:endParaRPr lang="en-US" sz="2000" b="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683325789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EE759-116E-A54C-A10D-D34ADBA6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044002-A026-8744-8BE1-317A5459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16</a:t>
            </a:fld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9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9456-DC52-0548-9CC4-3EE8876A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81000"/>
            <a:ext cx="6934200" cy="876300"/>
          </a:xfrm>
        </p:spPr>
        <p:txBody>
          <a:bodyPr>
            <a:noAutofit/>
          </a:bodyPr>
          <a:lstStyle/>
          <a:p>
            <a:pPr marL="2538413" indent="-2538413" algn="l"/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Documentazione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Strumenti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per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l’organizzazione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e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gestione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progetti</a:t>
            </a:r>
            <a:endParaRPr lang="it-IT" sz="2400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F4EAE4-5572-E340-A603-5CC14D9BBFD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92159463"/>
              </p:ext>
            </p:extLst>
          </p:nvPr>
        </p:nvGraphicFramePr>
        <p:xfrm>
          <a:off x="301625" y="2204864"/>
          <a:ext cx="8534527" cy="268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8079">
                  <a:extLst>
                    <a:ext uri="{9D8B030D-6E8A-4147-A177-3AD203B41FA5}">
                      <a16:colId xmlns:a16="http://schemas.microsoft.com/office/drawing/2014/main" val="2581708820"/>
                    </a:ext>
                  </a:extLst>
                </a:gridCol>
                <a:gridCol w="5466448">
                  <a:extLst>
                    <a:ext uri="{9D8B030D-6E8A-4147-A177-3AD203B41FA5}">
                      <a16:colId xmlns:a16="http://schemas.microsoft.com/office/drawing/2014/main" val="34644335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latin typeface="Garamond" panose="02020404030301010803" pitchFamily="18" charset="0"/>
                        </a:rPr>
                        <a:t>Cap. 400 – </a:t>
                      </a:r>
                      <a:r>
                        <a:rPr lang="en-US" sz="2000" b="1" dirty="0" err="1">
                          <a:latin typeface="Garamond" panose="02020404030301010803" pitchFamily="18" charset="0"/>
                        </a:rPr>
                        <a:t>Linee</a:t>
                      </a:r>
                      <a:r>
                        <a:rPr lang="en-US" sz="2000" b="1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Garamond" panose="02020404030301010803" pitchFamily="18" charset="0"/>
                        </a:rPr>
                        <a:t>guida</a:t>
                      </a:r>
                      <a:r>
                        <a:rPr lang="en-US" sz="2000" b="1" dirty="0">
                          <a:latin typeface="Garamond" panose="02020404030301010803" pitchFamily="18" charset="0"/>
                        </a:rPr>
                        <a:t> per </a:t>
                      </a:r>
                      <a:r>
                        <a:rPr lang="en-US" sz="2000" b="1" dirty="0" err="1">
                          <a:latin typeface="Garamond" panose="02020404030301010803" pitchFamily="18" charset="0"/>
                        </a:rPr>
                        <a:t>l’organizzazione</a:t>
                      </a:r>
                      <a:r>
                        <a:rPr lang="en-US" sz="2000" b="1" baseline="0" dirty="0">
                          <a:latin typeface="Garamond" panose="02020404030301010803" pitchFamily="18" charset="0"/>
                        </a:rPr>
                        <a:t> e la </a:t>
                      </a:r>
                      <a:r>
                        <a:rPr lang="en-US" sz="2000" b="1" baseline="0" dirty="0" err="1">
                          <a:latin typeface="Garamond" panose="02020404030301010803" pitchFamily="18" charset="0"/>
                        </a:rPr>
                        <a:t>pianificazione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1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   INFN-PM-QA-401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Criteri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per la </a:t>
                      </a:r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redazione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della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PBS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074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   INFN-PM-QA-402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Criteri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per la </a:t>
                      </a:r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redazione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della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WBS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08365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   INFN-PM-QA-403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Criteri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per la </a:t>
                      </a:r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pianificazione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en-US" sz="2000" b="0" baseline="0" dirty="0" err="1">
                          <a:latin typeface="Garamond" panose="02020404030301010803" pitchFamily="18" charset="0"/>
                        </a:rPr>
                        <a:t>progetto</a:t>
                      </a:r>
                      <a:endParaRPr lang="en-US" sz="2000" b="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8944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   INFN-PM-QA-404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err="1">
                          <a:latin typeface="Garamond" panose="02020404030301010803" pitchFamily="18" charset="0"/>
                        </a:rPr>
                        <a:t>Criteri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per la </a:t>
                      </a:r>
                      <a:r>
                        <a:rPr lang="en-US" sz="2000" b="0" baseline="0" dirty="0" err="1">
                          <a:latin typeface="Garamond" panose="02020404030301010803" pitchFamily="18" charset="0"/>
                        </a:rPr>
                        <a:t>creazione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en-US" sz="2000" b="0" baseline="0" dirty="0" err="1">
                          <a:latin typeface="Garamond" panose="02020404030301010803" pitchFamily="18" charset="0"/>
                        </a:rPr>
                        <a:t>una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OBS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68332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   INFN-PM-QA-405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Criteri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per la </a:t>
                      </a:r>
                      <a:r>
                        <a:rPr lang="en-US" sz="2000" b="0" dirty="0" err="1">
                          <a:latin typeface="Garamond" panose="02020404030301010803" pitchFamily="18" charset="0"/>
                        </a:rPr>
                        <a:t>redazione</a:t>
                      </a:r>
                      <a:r>
                        <a:rPr lang="en-US" sz="2000" b="0" dirty="0">
                          <a:latin typeface="Garamond" panose="02020404030301010803" pitchFamily="18" charset="0"/>
                        </a:rPr>
                        <a:t> di</a:t>
                      </a:r>
                      <a:r>
                        <a:rPr lang="en-US" sz="2000" b="0" baseline="0" dirty="0">
                          <a:latin typeface="Garamond" panose="02020404030301010803" pitchFamily="18" charset="0"/>
                        </a:rPr>
                        <a:t> un Project Management Plan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068198440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EE759-116E-A54C-A10D-D34ADBA6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28414" y="5229200"/>
            <a:ext cx="3650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00" dirty="0">
                <a:latin typeface="Garamond" panose="02020404030301010803" pitchFamily="18" charset="0"/>
              </a:rPr>
              <a:t>PBS - Product Breakdown </a:t>
            </a:r>
            <a:r>
              <a:rPr lang="it-IT" sz="1600" dirty="0" err="1">
                <a:latin typeface="Garamond" panose="02020404030301010803" pitchFamily="18" charset="0"/>
              </a:rPr>
              <a:t>Structure</a:t>
            </a:r>
            <a:endParaRPr lang="it-IT" sz="1600" dirty="0">
              <a:latin typeface="Garamond" panose="02020404030301010803" pitchFamily="18" charset="0"/>
            </a:endParaRPr>
          </a:p>
          <a:p>
            <a:pPr algn="l"/>
            <a:r>
              <a:rPr lang="it-IT" sz="1600" dirty="0">
                <a:latin typeface="Garamond" panose="02020404030301010803" pitchFamily="18" charset="0"/>
              </a:rPr>
              <a:t>WBS - Work Breakdown </a:t>
            </a:r>
            <a:r>
              <a:rPr lang="it-IT" sz="1600" dirty="0" err="1">
                <a:latin typeface="Garamond" panose="02020404030301010803" pitchFamily="18" charset="0"/>
              </a:rPr>
              <a:t>Structure</a:t>
            </a:r>
            <a:endParaRPr lang="it-IT" sz="1600" dirty="0">
              <a:latin typeface="Garamond" panose="02020404030301010803" pitchFamily="18" charset="0"/>
            </a:endParaRPr>
          </a:p>
          <a:p>
            <a:pPr algn="l"/>
            <a:r>
              <a:rPr lang="it-IT" sz="1600" dirty="0">
                <a:latin typeface="Garamond" panose="02020404030301010803" pitchFamily="18" charset="0"/>
              </a:rPr>
              <a:t>OBS - </a:t>
            </a:r>
            <a:r>
              <a:rPr lang="it-IT" sz="1600" dirty="0" err="1">
                <a:latin typeface="Garamond" panose="02020404030301010803" pitchFamily="18" charset="0"/>
              </a:rPr>
              <a:t>Organizational</a:t>
            </a:r>
            <a:r>
              <a:rPr lang="it-IT" sz="1600" dirty="0">
                <a:latin typeface="Garamond" panose="02020404030301010803" pitchFamily="18" charset="0"/>
              </a:rPr>
              <a:t> Breakdown </a:t>
            </a:r>
            <a:r>
              <a:rPr lang="it-IT" sz="1600" dirty="0" err="1">
                <a:latin typeface="Garamond" panose="02020404030301010803" pitchFamily="18" charset="0"/>
              </a:rPr>
              <a:t>Structure</a:t>
            </a:r>
            <a:endParaRPr lang="it-IT" sz="1600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C4945-C1C9-504F-8DF7-922351FA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17</a:t>
            </a:fld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32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C9456-DC52-0548-9CC4-3EE8876A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81000"/>
            <a:ext cx="6934200" cy="876300"/>
          </a:xfrm>
        </p:spPr>
        <p:txBody>
          <a:bodyPr>
            <a:noAutofit/>
          </a:bodyPr>
          <a:lstStyle/>
          <a:p>
            <a:pPr marL="2538413" indent="-2538413" algn="l"/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Documentazione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: Templates e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linee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guida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per la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loro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redazione</a:t>
            </a:r>
            <a:endParaRPr lang="it-IT" sz="2400" dirty="0">
              <a:latin typeface="Garamond" panose="02020404030301010803" pitchFamily="18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F4EAE4-5572-E340-A603-5CC14D9BBFD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4992414"/>
              </p:ext>
            </p:extLst>
          </p:nvPr>
        </p:nvGraphicFramePr>
        <p:xfrm>
          <a:off x="301625" y="2204864"/>
          <a:ext cx="8534527" cy="3962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68079">
                  <a:extLst>
                    <a:ext uri="{9D8B030D-6E8A-4147-A177-3AD203B41FA5}">
                      <a16:colId xmlns:a16="http://schemas.microsoft.com/office/drawing/2014/main" val="2581708820"/>
                    </a:ext>
                  </a:extLst>
                </a:gridCol>
                <a:gridCol w="5466448">
                  <a:extLst>
                    <a:ext uri="{9D8B030D-6E8A-4147-A177-3AD203B41FA5}">
                      <a16:colId xmlns:a16="http://schemas.microsoft.com/office/drawing/2014/main" val="34644335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>
                          <a:latin typeface="Garamond" panose="02020404030301010803" pitchFamily="18" charset="0"/>
                        </a:rPr>
                        <a:t>Cap.</a:t>
                      </a:r>
                      <a:r>
                        <a:rPr lang="en-US" sz="2000" b="1" baseline="0" dirty="0">
                          <a:latin typeface="Garamond" panose="02020404030301010803" pitchFamily="18" charset="0"/>
                        </a:rPr>
                        <a:t> 500 – </a:t>
                      </a:r>
                      <a:r>
                        <a:rPr lang="en-US" sz="2000" b="1" baseline="0" dirty="0" err="1">
                          <a:latin typeface="Garamond" panose="02020404030301010803" pitchFamily="18" charset="0"/>
                        </a:rPr>
                        <a:t>Modelli</a:t>
                      </a:r>
                      <a:r>
                        <a:rPr lang="en-US" sz="2000" b="1" baseline="0" dirty="0"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en-US" sz="2000" b="1" baseline="0" dirty="0" err="1">
                          <a:latin typeface="Garamond" panose="02020404030301010803" pitchFamily="18" charset="0"/>
                        </a:rPr>
                        <a:t>documento</a:t>
                      </a:r>
                      <a:endParaRPr lang="en-US" sz="2000" b="1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sz="9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1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    INFN-PM-QA-501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Template di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documento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0741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    INFN-PM-QA-502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LoI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/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EoI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08365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    INFN-PM-QA-503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Conceptual</a:t>
                      </a:r>
                      <a:r>
                        <a:rPr lang="en-US" sz="2000" baseline="0" dirty="0">
                          <a:latin typeface="Garamond" panose="02020404030301010803" pitchFamily="18" charset="0"/>
                        </a:rPr>
                        <a:t> Design Report (CDR)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389442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    INFN-PM-QA-504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Technical Design Report (TDR)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68332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    INFN-PM-QA-505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Definizione</a:t>
                      </a:r>
                      <a:r>
                        <a:rPr lang="en-US" sz="2000" baseline="0" dirty="0"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Garamond" panose="02020404030301010803" pitchFamily="18" charset="0"/>
                        </a:rPr>
                        <a:t>interfacce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06819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    INFN-PM-QA-506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Specifiche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per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l’ingegneria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29295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    INFN-PM-QA-507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Richiesta</a:t>
                      </a:r>
                      <a:r>
                        <a:rPr lang="en-US" sz="2000" dirty="0"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en-US" sz="2000" dirty="0" err="1">
                          <a:latin typeface="Garamond" panose="02020404030301010803" pitchFamily="18" charset="0"/>
                        </a:rPr>
                        <a:t>modifica</a:t>
                      </a:r>
                      <a:r>
                        <a:rPr lang="en-US" sz="2000" baseline="0" dirty="0">
                          <a:latin typeface="Garamond" panose="02020404030301010803" pitchFamily="18" charset="0"/>
                        </a:rPr>
                        <a:t> / </a:t>
                      </a:r>
                      <a:r>
                        <a:rPr lang="en-US" sz="2000" baseline="0" dirty="0" err="1">
                          <a:latin typeface="Garamond" panose="02020404030301010803" pitchFamily="18" charset="0"/>
                        </a:rPr>
                        <a:t>Notifica</a:t>
                      </a:r>
                      <a:r>
                        <a:rPr lang="en-US" sz="2000" baseline="0" dirty="0">
                          <a:latin typeface="Garamond" panose="02020404030301010803" pitchFamily="18" charset="0"/>
                        </a:rPr>
                        <a:t> di </a:t>
                      </a:r>
                      <a:r>
                        <a:rPr lang="en-US" sz="2000" baseline="0" dirty="0" err="1">
                          <a:latin typeface="Garamond" panose="02020404030301010803" pitchFamily="18" charset="0"/>
                        </a:rPr>
                        <a:t>modifica</a:t>
                      </a:r>
                      <a:endParaRPr lang="en-US" sz="200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544060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    INFN-PM-QA-508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baseline="0" dirty="0" err="1">
                          <a:latin typeface="Garamond" panose="02020404030301010803" pitchFamily="18" charset="0"/>
                        </a:rPr>
                        <a:t>Rapporto</a:t>
                      </a:r>
                      <a:r>
                        <a:rPr lang="en-US" sz="2000" baseline="0" dirty="0">
                          <a:latin typeface="Garamond" panose="02020404030301010803" pitchFamily="18" charset="0"/>
                        </a:rPr>
                        <a:t> di non </a:t>
                      </a:r>
                      <a:r>
                        <a:rPr lang="en-US" sz="2000" baseline="0" dirty="0" err="1">
                          <a:latin typeface="Garamond" panose="02020404030301010803" pitchFamily="18" charset="0"/>
                        </a:rPr>
                        <a:t>conformità</a:t>
                      </a:r>
                      <a:endParaRPr lang="en-US" sz="2000" baseline="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35954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    INFN-PM-QA-509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aramond" panose="02020404030301010803" pitchFamily="18" charset="0"/>
                        </a:rPr>
                        <a:t>Progress Report</a:t>
                      </a:r>
                      <a:endParaRPr lang="en-US" sz="2000" baseline="0" dirty="0">
                        <a:latin typeface="Garamond" panose="02020404030301010803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599456596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EE759-116E-A54C-A10D-D34ADBA6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0FB87F-F15A-8446-83A9-49B35BE4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18</a:t>
            </a:fld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7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248472" cy="6008861"/>
          </a:xfr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Riunione Ricercatori e Tecnologi</a:t>
            </a:r>
            <a:endParaRPr lang="en-GB" dirty="0"/>
          </a:p>
        </p:txBody>
      </p:sp>
      <p:grpSp>
        <p:nvGrpSpPr>
          <p:cNvPr id="26" name="Gruppo 25"/>
          <p:cNvGrpSpPr/>
          <p:nvPr/>
        </p:nvGrpSpPr>
        <p:grpSpPr>
          <a:xfrm>
            <a:off x="2267744" y="260648"/>
            <a:ext cx="4392488" cy="1728192"/>
            <a:chOff x="2267744" y="260648"/>
            <a:chExt cx="4392488" cy="1800200"/>
          </a:xfrm>
        </p:grpSpPr>
        <p:cxnSp>
          <p:nvCxnSpPr>
            <p:cNvPr id="18" name="Connettore 1 17"/>
            <p:cNvCxnSpPr/>
            <p:nvPr/>
          </p:nvCxnSpPr>
          <p:spPr>
            <a:xfrm>
              <a:off x="2267744" y="260648"/>
              <a:ext cx="0" cy="1800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2267744" y="2060848"/>
              <a:ext cx="43924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/>
          </p:nvCxnSpPr>
          <p:spPr>
            <a:xfrm flipV="1">
              <a:off x="6660232" y="260648"/>
              <a:ext cx="0" cy="1800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>
              <a:off x="2267744" y="260648"/>
              <a:ext cx="43924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/>
          <p:cNvGrpSpPr/>
          <p:nvPr/>
        </p:nvGrpSpPr>
        <p:grpSpPr>
          <a:xfrm>
            <a:off x="2281132" y="2025174"/>
            <a:ext cx="4392488" cy="2229909"/>
            <a:chOff x="2267744" y="260648"/>
            <a:chExt cx="4392488" cy="1800200"/>
          </a:xfrm>
        </p:grpSpPr>
        <p:cxnSp>
          <p:nvCxnSpPr>
            <p:cNvPr id="28" name="Connettore 1 27"/>
            <p:cNvCxnSpPr/>
            <p:nvPr/>
          </p:nvCxnSpPr>
          <p:spPr>
            <a:xfrm>
              <a:off x="2267744" y="260648"/>
              <a:ext cx="0" cy="18002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/>
          </p:nvCxnSpPr>
          <p:spPr>
            <a:xfrm>
              <a:off x="2267744" y="2060848"/>
              <a:ext cx="439248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/>
          </p:nvCxnSpPr>
          <p:spPr>
            <a:xfrm flipV="1">
              <a:off x="6660232" y="260648"/>
              <a:ext cx="0" cy="180020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>
              <a:off x="2267744" y="260648"/>
              <a:ext cx="439248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o 31"/>
          <p:cNvGrpSpPr/>
          <p:nvPr/>
        </p:nvGrpSpPr>
        <p:grpSpPr>
          <a:xfrm>
            <a:off x="2254356" y="4284536"/>
            <a:ext cx="4405876" cy="2016223"/>
            <a:chOff x="2267744" y="260648"/>
            <a:chExt cx="4392488" cy="1800200"/>
          </a:xfrm>
        </p:grpSpPr>
        <p:cxnSp>
          <p:nvCxnSpPr>
            <p:cNvPr id="33" name="Connettore 1 32"/>
            <p:cNvCxnSpPr/>
            <p:nvPr/>
          </p:nvCxnSpPr>
          <p:spPr>
            <a:xfrm>
              <a:off x="2267744" y="260648"/>
              <a:ext cx="0" cy="1800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>
              <a:off x="2267744" y="2060848"/>
              <a:ext cx="439248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 flipV="1">
              <a:off x="6660232" y="260648"/>
              <a:ext cx="0" cy="180020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/>
          </p:nvCxnSpPr>
          <p:spPr>
            <a:xfrm>
              <a:off x="2267744" y="260648"/>
              <a:ext cx="439248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36"/>
          <p:cNvSpPr txBox="1"/>
          <p:nvPr/>
        </p:nvSpPr>
        <p:spPr>
          <a:xfrm>
            <a:off x="372897" y="901581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Presentazione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31356" y="2876099"/>
            <a:ext cx="168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Fase di studio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288753" y="4945699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Passaggio al CDR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020272" y="404664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Ciclo</a:t>
            </a:r>
            <a:r>
              <a:rPr lang="en-US" dirty="0"/>
              <a:t> di vita </a:t>
            </a:r>
          </a:p>
          <a:p>
            <a:r>
              <a:rPr lang="en-US" dirty="0"/>
              <a:t>di un </a:t>
            </a:r>
            <a:r>
              <a:rPr lang="en-US" dirty="0" err="1"/>
              <a:t>progetto</a:t>
            </a:r>
            <a:endParaRPr lang="it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6A3734-44F6-4D46-B4AD-96154ADF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33ED-4BBB-C646-84E0-91EFFE2B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Motivazioni iniziali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15F7B-0051-C049-A025-1225805B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Riunione Ricercatori e Tecnologi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9DEB2-0DFB-604A-876D-73A8D527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6E06-B1CA-4937-9195-8B025913642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BEFC342-3CAA-2C4B-B2E5-F63717B2C604}"/>
              </a:ext>
            </a:extLst>
          </p:cNvPr>
          <p:cNvSpPr txBox="1">
            <a:spLocks/>
          </p:cNvSpPr>
          <p:nvPr/>
        </p:nvSpPr>
        <p:spPr>
          <a:xfrm>
            <a:off x="1257300" y="1257300"/>
            <a:ext cx="6972300" cy="480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aramond"/>
                <a:cs typeface="Garamond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aramond"/>
                <a:cs typeface="Garamond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Garamond"/>
                <a:cs typeface="Garamond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aramond"/>
                <a:cs typeface="Garamon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CC0409"/>
              </a:buClr>
              <a:tabLst>
                <a:tab pos="3952875" algn="l"/>
              </a:tabLst>
            </a:pPr>
            <a:r>
              <a:rPr lang="it-IT" sz="2000" dirty="0"/>
              <a:t>Ambito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Progetti scientifici e tecnologici dell’Istituto</a:t>
            </a:r>
            <a:endParaRPr lang="it-IT" sz="1800" dirty="0"/>
          </a:p>
          <a:p>
            <a:pPr marL="0" indent="0" eaLnBrk="1" hangingPunct="1">
              <a:buClr>
                <a:srgbClr val="CC0409"/>
              </a:buClr>
              <a:tabLst>
                <a:tab pos="3952875" algn="l"/>
              </a:tabLst>
            </a:pPr>
            <a:r>
              <a:rPr lang="it-IT" sz="2000" dirty="0"/>
              <a:t>Motore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Giunta Esecutiva</a:t>
            </a:r>
            <a:endParaRPr lang="it-IT" sz="1800" dirty="0"/>
          </a:p>
          <a:p>
            <a:pPr marL="0" indent="0" eaLnBrk="1" hangingPunct="1">
              <a:buClr>
                <a:srgbClr val="CC0409"/>
              </a:buClr>
              <a:tabLst>
                <a:tab pos="3952875" algn="l"/>
              </a:tabLst>
            </a:pPr>
            <a:r>
              <a:rPr lang="it-IT" sz="2000" dirty="0"/>
              <a:t>Analisi delle prassi operative dell’INFN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Note a tutti</a:t>
            </a:r>
            <a:endParaRPr lang="it-IT" sz="20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CC0409"/>
              </a:buClr>
              <a:tabLst>
                <a:tab pos="3952875" algn="l"/>
              </a:tabLst>
            </a:pPr>
            <a:r>
              <a:rPr lang="it-IT" sz="2000" dirty="0"/>
              <a:t>Esigenze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Standardizzazione dei processi decisionali 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Definizione della documentazione 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Produzione, gestione ed archiviazione della documentazione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Gestione e verifica delle fasi attuative dei progetti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Rendicontazione 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Analisi dei rischi e gestione delle crisi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Controllo della qualità dei processi e dei prodotti</a:t>
            </a:r>
            <a:endParaRPr lang="it-IT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Garamond" panose="02020404030301010803" pitchFamily="18" charset="0"/>
              </a:rPr>
              <a:t>Strumenti</a:t>
            </a:r>
            <a:r>
              <a:rPr lang="en-US" sz="2800" dirty="0">
                <a:latin typeface="Garamond" panose="02020404030301010803" pitchFamily="18" charset="0"/>
              </a:rPr>
              <a:t> 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3942" y="1444711"/>
            <a:ext cx="7935788" cy="4572000"/>
          </a:xfrm>
        </p:spPr>
        <p:txBody>
          <a:bodyPr>
            <a:normAutofit fontScale="92500" lnSpcReduction="10000"/>
          </a:bodyPr>
          <a:lstStyle/>
          <a:p>
            <a:r>
              <a:rPr lang="it-IT" dirty="0">
                <a:latin typeface="Garamond" panose="02020404030301010803" pitchFamily="18" charset="0"/>
              </a:rPr>
              <a:t>Project management  -&gt; </a:t>
            </a:r>
            <a:r>
              <a:rPr lang="it-IT" dirty="0">
                <a:solidFill>
                  <a:srgbClr val="C00000"/>
                </a:solidFill>
                <a:latin typeface="Garamond" panose="02020404030301010803" pitchFamily="18" charset="0"/>
              </a:rPr>
              <a:t>Microsoft Project</a:t>
            </a:r>
          </a:p>
          <a:p>
            <a:r>
              <a:rPr lang="it-IT" dirty="0">
                <a:latin typeface="Garamond" panose="02020404030301010803" pitchFamily="18" charset="0"/>
              </a:rPr>
              <a:t>Gestione Documentale -&gt; </a:t>
            </a:r>
            <a:r>
              <a:rPr lang="it-IT" dirty="0" err="1">
                <a:solidFill>
                  <a:srgbClr val="C00000"/>
                </a:solidFill>
                <a:latin typeface="Garamond" panose="02020404030301010803" pitchFamily="18" charset="0"/>
              </a:rPr>
              <a:t>Alfresco</a:t>
            </a:r>
            <a:endParaRPr lang="it-IT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Attualmente riteniamo che l’utilizzo appropriato di questi due supporti riesca a coprire quasi tutti i bisogni a livello di introduzione delle pratiche di PM. Eventuali altri </a:t>
            </a:r>
            <a:r>
              <a:rPr lang="it-IT" dirty="0" err="1">
                <a:latin typeface="Garamond" panose="02020404030301010803" pitchFamily="18" charset="0"/>
              </a:rPr>
              <a:t>tools</a:t>
            </a:r>
            <a:r>
              <a:rPr lang="it-IT" dirty="0">
                <a:latin typeface="Garamond" panose="02020404030301010803" pitchFamily="18" charset="0"/>
              </a:rPr>
              <a:t> specialistici potranno eventualmente essere inseriti a posteriori.</a:t>
            </a:r>
          </a:p>
          <a:p>
            <a:pPr marL="0" indent="0">
              <a:buNone/>
            </a:pPr>
            <a:endParaRPr lang="it-IT" dirty="0">
              <a:solidFill>
                <a:srgbClr val="0070C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200" dirty="0">
                <a:solidFill>
                  <a:srgbClr val="0070C0"/>
                </a:solidFill>
                <a:latin typeface="Garamond" panose="02020404030301010803" pitchFamily="18" charset="0"/>
              </a:rPr>
              <a:t>AZIONI per integrazione dei </a:t>
            </a:r>
            <a:r>
              <a:rPr lang="it-IT" sz="2200" dirty="0" err="1">
                <a:solidFill>
                  <a:srgbClr val="0070C0"/>
                </a:solidFill>
                <a:latin typeface="Garamond" panose="02020404030301010803" pitchFamily="18" charset="0"/>
              </a:rPr>
              <a:t>tools</a:t>
            </a:r>
            <a:r>
              <a:rPr lang="it-IT" sz="2200" dirty="0">
                <a:solidFill>
                  <a:srgbClr val="00B050"/>
                </a:solidFill>
                <a:latin typeface="Garamond" panose="02020404030301010803" pitchFamily="18" charset="0"/>
              </a:rPr>
              <a:t>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Grazie al supporto dello CNAF, si stanno predisponendo funzionalità aggiuntive ad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Alfresco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 per permettere l’implementazione della gestione documentale così come descritta nel piano qualità.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it-IT" i="1" dirty="0">
                <a:solidFill>
                  <a:srgbClr val="FE05FF"/>
                </a:solidFill>
                <a:latin typeface="Garamond" panose="02020404030301010803" pitchFamily="18" charset="0"/>
              </a:rPr>
              <a:t>Test di lavoro in configurazione simulatore </a:t>
            </a:r>
            <a:r>
              <a:rPr lang="it-IT" i="1" dirty="0" err="1">
                <a:solidFill>
                  <a:srgbClr val="FE05FF"/>
                </a:solidFill>
                <a:latin typeface="Garamond" panose="02020404030301010803" pitchFamily="18" charset="0"/>
              </a:rPr>
              <a:t>windows</a:t>
            </a:r>
            <a:r>
              <a:rPr lang="it-IT" i="1" dirty="0">
                <a:solidFill>
                  <a:srgbClr val="FE05FF"/>
                </a:solidFill>
                <a:latin typeface="Garamond" panose="02020404030301010803" pitchFamily="18" charset="0"/>
              </a:rPr>
              <a:t> su MAC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20DC0-E1E7-1A4F-9287-FC6DDE5E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20</a:t>
            </a:fld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6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840760" cy="540648"/>
          </a:xfrm>
        </p:spPr>
        <p:txBody>
          <a:bodyPr>
            <a:noAutofit/>
          </a:bodyPr>
          <a:lstStyle/>
          <a:p>
            <a:r>
              <a:rPr lang="en-US" sz="2400" dirty="0" err="1">
                <a:latin typeface="Garamond" panose="02020404030301010803" pitchFamily="18" charset="0"/>
              </a:rPr>
              <a:t>Percorso</a:t>
            </a:r>
            <a:r>
              <a:rPr lang="en-US" sz="2400" dirty="0">
                <a:latin typeface="Garamond" panose="02020404030301010803" pitchFamily="18" charset="0"/>
              </a:rPr>
              <a:t> </a:t>
            </a:r>
            <a:r>
              <a:rPr lang="en-US" sz="2400" dirty="0" err="1">
                <a:latin typeface="Garamond" panose="02020404030301010803" pitchFamily="18" charset="0"/>
              </a:rPr>
              <a:t>formativo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0100" y="1143000"/>
            <a:ext cx="7702623" cy="3314700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it-IT" sz="1200" dirty="0">
                <a:latin typeface="Garamond" panose="02020404030301010803" pitchFamily="18" charset="0"/>
              </a:rPr>
            </a:br>
            <a:r>
              <a:rPr lang="it-IT" sz="1800" dirty="0">
                <a:latin typeface="Garamond" panose="02020404030301010803" pitchFamily="18" charset="0"/>
              </a:rPr>
              <a:t>FORMAZIONE GENERALE E SPECIFICA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Due corsi di formazione per il Project Management introduzione e avanzato tenuto da professionisti del settore.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Un corso di disseminazione su </a:t>
            </a:r>
            <a:r>
              <a:rPr lang="it-IT" sz="1800" dirty="0" err="1">
                <a:latin typeface="Garamond" panose="02020404030301010803" pitchFamily="18" charset="0"/>
              </a:rPr>
              <a:t>openSE</a:t>
            </a:r>
            <a:r>
              <a:rPr lang="it-IT" sz="1800" dirty="0">
                <a:latin typeface="Garamond" panose="02020404030301010803" pitchFamily="18" charset="0"/>
              </a:rPr>
              <a:t> e il INFN </a:t>
            </a:r>
            <a:r>
              <a:rPr lang="it-IT" sz="1800" dirty="0" err="1">
                <a:latin typeface="Garamond" panose="02020404030301010803" pitchFamily="18" charset="0"/>
              </a:rPr>
              <a:t>Quality</a:t>
            </a:r>
            <a:r>
              <a:rPr lang="it-IT" sz="1800" dirty="0">
                <a:latin typeface="Garamond" panose="02020404030301010803" pitchFamily="18" charset="0"/>
              </a:rPr>
              <a:t> Plan (QP) effettuato dai membri del gruppo di lavoro.</a:t>
            </a:r>
          </a:p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357188" indent="-346075"/>
            <a:r>
              <a:rPr lang="it-IT" sz="1800" dirty="0">
                <a:latin typeface="Garamond" panose="02020404030301010803" pitchFamily="18" charset="0"/>
              </a:rPr>
              <a:t>FORMAZIONE SUI TOOLS</a:t>
            </a:r>
          </a:p>
          <a:p>
            <a:pPr marL="357188" indent="-346075"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CORSI Microsoft Project</a:t>
            </a:r>
          </a:p>
          <a:p>
            <a:pPr marL="357188" indent="-346075">
              <a:buAutoNum type="arabicPeriod"/>
            </a:pPr>
            <a:r>
              <a:rPr lang="it-IT" sz="1800" dirty="0">
                <a:latin typeface="Garamond" panose="02020404030301010803" pitchFamily="18" charset="0"/>
              </a:rPr>
              <a:t>CORSI </a:t>
            </a:r>
            <a:r>
              <a:rPr lang="it-IT" sz="1800" dirty="0" err="1">
                <a:latin typeface="Garamond" panose="02020404030301010803" pitchFamily="18" charset="0"/>
              </a:rPr>
              <a:t>Alfresco</a:t>
            </a:r>
            <a:r>
              <a:rPr lang="it-IT" sz="1800" dirty="0">
                <a:latin typeface="Garamond" panose="02020404030301010803" pitchFamily="18" charset="0"/>
              </a:rPr>
              <a:t> da organizzare con esperti del centro di calcolo</a:t>
            </a:r>
            <a:r>
              <a:rPr lang="it-IT" sz="1200" dirty="0">
                <a:latin typeface="Garamond" panose="02020404030301010803" pitchFamily="18" charset="0"/>
              </a:rPr>
              <a:t>.</a:t>
            </a:r>
            <a:br>
              <a:rPr lang="it-IT" sz="1200" dirty="0">
                <a:latin typeface="Garamond" panose="02020404030301010803" pitchFamily="18" charset="0"/>
              </a:rPr>
            </a:br>
            <a:br>
              <a:rPr lang="it-IT" sz="1200" dirty="0">
                <a:latin typeface="Garamond" panose="02020404030301010803" pitchFamily="18" charset="0"/>
              </a:rPr>
            </a:br>
            <a:br>
              <a:rPr lang="it-IT" sz="1200" dirty="0">
                <a:latin typeface="Garamond" panose="02020404030301010803" pitchFamily="18" charset="0"/>
              </a:rPr>
            </a:br>
            <a:r>
              <a:rPr lang="it-IT" sz="1200" dirty="0">
                <a:latin typeface="Garamond" panose="02020404030301010803" pitchFamily="18" charset="0"/>
              </a:rPr>
              <a:t> </a:t>
            </a:r>
            <a:br>
              <a:rPr lang="it-IT" sz="1200" dirty="0">
                <a:latin typeface="Garamond" panose="02020404030301010803" pitchFamily="18" charset="0"/>
              </a:rPr>
            </a:br>
            <a:endParaRPr lang="en-GB" sz="12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B6318-CDC6-4349-B8FA-55F4D407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21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6B819F8-39BB-9547-B3EB-A5C491F00C4A}"/>
              </a:ext>
            </a:extLst>
          </p:cNvPr>
          <p:cNvSpPr txBox="1">
            <a:spLocks/>
          </p:cNvSpPr>
          <p:nvPr/>
        </p:nvSpPr>
        <p:spPr bwMode="auto">
          <a:xfrm>
            <a:off x="389238" y="4550369"/>
            <a:ext cx="8503920" cy="190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aramond"/>
                <a:cs typeface="Garamond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aramond"/>
                <a:cs typeface="Garamond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Garamond"/>
                <a:cs typeface="Garamond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aramond"/>
                <a:cs typeface="Garamon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9pPr>
          </a:lstStyle>
          <a:p>
            <a:pPr marL="0" indent="0" eaLnBrk="1" hangingPunct="1"/>
            <a:r>
              <a:rPr lang="it-IT" sz="1900" kern="0" dirty="0">
                <a:latin typeface="Garamond" panose="02020404030301010803" pitchFamily="18" charset="0"/>
              </a:rPr>
              <a:t>Svolgimento temporale : </a:t>
            </a:r>
          </a:p>
          <a:p>
            <a:pPr marL="0" indent="0" eaLnBrk="1" hangingPunct="1"/>
            <a:r>
              <a:rPr lang="it-IT" sz="1900" kern="0" dirty="0">
                <a:latin typeface="Garamond" panose="02020404030301010803" pitchFamily="18" charset="0"/>
              </a:rPr>
              <a:t>PRIMO ANNO:  vorremmo partire con un numero cospicuo di personale da formare su PM introduzione, </a:t>
            </a:r>
            <a:r>
              <a:rPr lang="it-IT" sz="1900" kern="0" dirty="0" err="1">
                <a:latin typeface="Garamond" panose="02020404030301010803" pitchFamily="18" charset="0"/>
              </a:rPr>
              <a:t>openSE</a:t>
            </a:r>
            <a:r>
              <a:rPr lang="it-IT" sz="1900" kern="0" dirty="0">
                <a:latin typeface="Garamond" panose="02020404030301010803" pitchFamily="18" charset="0"/>
              </a:rPr>
              <a:t> e INFN QP, </a:t>
            </a:r>
            <a:r>
              <a:rPr lang="it-IT" sz="1900" kern="0" dirty="0" err="1">
                <a:latin typeface="Garamond" panose="02020404030301010803" pitchFamily="18" charset="0"/>
              </a:rPr>
              <a:t>Alfresco</a:t>
            </a:r>
            <a:r>
              <a:rPr lang="it-IT" sz="1900" kern="0" dirty="0">
                <a:latin typeface="Garamond" panose="02020404030301010803" pitchFamily="18" charset="0"/>
              </a:rPr>
              <a:t> e Microsoft Project.</a:t>
            </a:r>
          </a:p>
          <a:p>
            <a:pPr marL="0" indent="0" eaLnBrk="1" hangingPunct="1"/>
            <a:r>
              <a:rPr lang="it-IT" sz="1900" kern="0" dirty="0">
                <a:latin typeface="Garamond" panose="02020404030301010803" pitchFamily="18" charset="0"/>
              </a:rPr>
              <a:t>SECONDO ANNO: si va a regime aggiungendo al corso d’introduzione, per chi ha già sostenuto il corso di introduzione, corsi avanzati.</a:t>
            </a:r>
          </a:p>
          <a:p>
            <a:pPr marL="0" indent="0" eaLnBrk="1" hangingPunct="1"/>
            <a:endParaRPr lang="it-IT" sz="1900" kern="0" dirty="0">
              <a:latin typeface="Garamond" panose="02020404030301010803" pitchFamily="18" charset="0"/>
            </a:endParaRPr>
          </a:p>
          <a:p>
            <a:pPr marL="0" indent="0" eaLnBrk="1" hangingPunct="1"/>
            <a:endParaRPr lang="it-IT" sz="1900" kern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75656" y="342900"/>
            <a:ext cx="5797296" cy="674420"/>
          </a:xfrm>
        </p:spPr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Dare continuità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4173" y="1240300"/>
            <a:ext cx="7992627" cy="5056688"/>
          </a:xfrm>
        </p:spPr>
        <p:txBody>
          <a:bodyPr>
            <a:noAutofit/>
          </a:bodyPr>
          <a:lstStyle/>
          <a:p>
            <a:r>
              <a:rPr lang="it-IT" sz="1500" dirty="0">
                <a:latin typeface="Garamond" panose="02020404030301010803" pitchFamily="18" charset="0"/>
              </a:rPr>
              <a:t>SUCCESSO</a:t>
            </a: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L’introduzione di buone pratiche di gestione di progetti, una volta a regime, sarà un valore aggiunto per le attività dell’Ente.</a:t>
            </a:r>
          </a:p>
          <a:p>
            <a:endParaRPr lang="it-IT" sz="1500" dirty="0">
              <a:latin typeface="Garamond" panose="02020404030301010803" pitchFamily="18" charset="0"/>
            </a:endParaRPr>
          </a:p>
          <a:p>
            <a:r>
              <a:rPr lang="it-IT" sz="1500" dirty="0">
                <a:latin typeface="Garamond" panose="02020404030301010803" pitchFamily="18" charset="0"/>
              </a:rPr>
              <a:t>CONTINUITA’</a:t>
            </a: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E’ necessaria </a:t>
            </a:r>
            <a:r>
              <a:rPr lang="it-IT" sz="1500" dirty="0" err="1">
                <a:latin typeface="Garamond" panose="02020404030301010803" pitchFamily="18" charset="0"/>
              </a:rPr>
              <a:t>perennizzazione</a:t>
            </a:r>
            <a:r>
              <a:rPr lang="it-IT" sz="1500" dirty="0">
                <a:latin typeface="Garamond" panose="02020404030301010803" pitchFamily="18" charset="0"/>
              </a:rPr>
              <a:t>, sia nelle azioni di formazione che nella supervisione, aggiornamento e supporto all’applicazione delle metodologie di PM. </a:t>
            </a:r>
          </a:p>
          <a:p>
            <a:pPr marL="0" indent="0">
              <a:buNone/>
            </a:pPr>
            <a:endParaRPr lang="it-IT" sz="1500" dirty="0">
              <a:solidFill>
                <a:srgbClr val="0000CC"/>
              </a:solidFill>
              <a:latin typeface="Garamond" panose="02020404030301010803" pitchFamily="18" charset="0"/>
            </a:endParaRPr>
          </a:p>
          <a:p>
            <a:r>
              <a:rPr lang="it-IT" sz="1500" dirty="0">
                <a:latin typeface="Garamond" panose="02020404030301010803" pitchFamily="18" charset="0"/>
              </a:rPr>
              <a:t>MONITORAGGIO E EVOLUZIONE</a:t>
            </a: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Un processo di monitoraggio permanente permette di mantenere vivi i documenti e testare l’andamento dell’introduzione di questi processi nell’Ente. Nuovi processi devono essere introdotti e monitorati se necessario.</a:t>
            </a:r>
          </a:p>
          <a:p>
            <a:pPr marL="0" indent="0">
              <a:buNone/>
            </a:pPr>
            <a:endParaRPr lang="it-IT" sz="1500" dirty="0">
              <a:latin typeface="Garamond" panose="02020404030301010803" pitchFamily="18" charset="0"/>
            </a:endParaRPr>
          </a:p>
          <a:p>
            <a:r>
              <a:rPr lang="it-IT" sz="1500" dirty="0">
                <a:latin typeface="Garamond" panose="02020404030301010803" pitchFamily="18" charset="0"/>
              </a:rPr>
              <a:t>PARTECIPAZIONE</a:t>
            </a: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Stress test devono essere seguiti dall’introduzione delle pratiche almeno a un primo livello, accompagnando ed aiutando i responsabili di progetto in questo compito. Questo deve essere un lavoro di tutti partendo dal management alle persone sul terreno.</a:t>
            </a:r>
          </a:p>
          <a:p>
            <a:pPr marL="0" indent="0">
              <a:buNone/>
            </a:pPr>
            <a:endParaRPr lang="it-IT" sz="1500" dirty="0">
              <a:latin typeface="Garamond" panose="02020404030301010803" pitchFamily="18" charset="0"/>
            </a:endParaRPr>
          </a:p>
          <a:p>
            <a:endParaRPr lang="it-IT" sz="1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500" dirty="0">
                <a:latin typeface="Garamond" panose="02020404030301010803" pitchFamily="18" charset="0"/>
              </a:rPr>
              <a:t> 				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7773" y="6465236"/>
            <a:ext cx="2895600" cy="256239"/>
          </a:xfrm>
        </p:spPr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8AB6D-73BE-0C4C-819C-15C1AD95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65236"/>
            <a:ext cx="2133600" cy="256239"/>
          </a:xfrm>
        </p:spPr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22</a:t>
            </a:fld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8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85900" y="685800"/>
            <a:ext cx="5797296" cy="731520"/>
          </a:xfrm>
        </p:spPr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Come dare continuità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1248" y="1778594"/>
            <a:ext cx="7086600" cy="43606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>
              <a:latin typeface="Garamond" panose="02020404030301010803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800" dirty="0">
                <a:latin typeface="Garamond" panose="02020404030301010803" pitchFamily="18" charset="0"/>
              </a:rPr>
              <a:t>Costituzione di un gruppo di lavoro permanente strutturato con un mandato dalla dirigenza che assicuri per mandato costituito da persone ESPERTE e DEDICATE al PM dell’INFN :</a:t>
            </a:r>
          </a:p>
          <a:p>
            <a:pPr marL="285750" indent="-285750">
              <a:buFontTx/>
              <a:buChar char="-"/>
            </a:pPr>
            <a:endParaRPr lang="it-IT" sz="1800" dirty="0">
              <a:latin typeface="Garamond" panose="02020404030301010803" pitchFamily="18" charset="0"/>
            </a:endParaRPr>
          </a:p>
          <a:p>
            <a:pPr marL="342900" indent="-342900">
              <a:buAutoNum type="arabicParenR"/>
            </a:pPr>
            <a:r>
              <a:rPr lang="it-IT" sz="1800" dirty="0">
                <a:latin typeface="Garamond" panose="02020404030301010803" pitchFamily="18" charset="0"/>
              </a:rPr>
              <a:t>La continuità del processo di disseminazione del PM nell’INFN</a:t>
            </a:r>
          </a:p>
          <a:p>
            <a:pPr marL="342900" indent="-342900">
              <a:buAutoNum type="arabicParenR"/>
            </a:pPr>
            <a:r>
              <a:rPr lang="it-IT" sz="1800" dirty="0">
                <a:latin typeface="Garamond" panose="02020404030301010803" pitchFamily="18" charset="0"/>
              </a:rPr>
              <a:t>Il consolidamento e l’innovazione del piano qualità.</a:t>
            </a:r>
          </a:p>
          <a:p>
            <a:pPr marL="342900" indent="-342900">
              <a:buAutoNum type="arabicParenR"/>
            </a:pPr>
            <a:r>
              <a:rPr lang="it-IT" sz="1800" dirty="0">
                <a:latin typeface="Garamond" panose="02020404030301010803" pitchFamily="18" charset="0"/>
              </a:rPr>
              <a:t>Il monitoraggio dell’applicazioni delle tecniche di PM nei progetti.</a:t>
            </a:r>
          </a:p>
          <a:p>
            <a:pPr marL="342900" indent="-342900">
              <a:buAutoNum type="arabicParenR"/>
            </a:pPr>
            <a:r>
              <a:rPr lang="it-IT" sz="1800" dirty="0">
                <a:latin typeface="Garamond" panose="02020404030301010803" pitchFamily="18" charset="0"/>
              </a:rPr>
              <a:t>Le interazioni con le strutture che sono implicate negli aspetti progettuali (p.es AC)</a:t>
            </a:r>
          </a:p>
          <a:p>
            <a:pPr marL="0" indent="0"/>
            <a:endParaRPr lang="it-IT" sz="1800" dirty="0">
              <a:latin typeface="Garamond" panose="02020404030301010803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800" dirty="0">
                <a:latin typeface="Garamond" panose="02020404030301010803" pitchFamily="18" charset="0"/>
              </a:rPr>
              <a:t>Tempi e modalità sono ancora da decidere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7773" y="6500507"/>
            <a:ext cx="2895600" cy="220968"/>
          </a:xfrm>
        </p:spPr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BB206-9BC8-5A4D-8903-D4CA4EB7E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00507"/>
            <a:ext cx="2133600" cy="220968"/>
          </a:xfrm>
        </p:spPr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23</a:t>
            </a:fld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4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aramond" panose="02020404030301010803" pitchFamily="18" charset="0"/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 Le finalità del </a:t>
            </a:r>
            <a:r>
              <a:rPr lang="it-IT" dirty="0" err="1">
                <a:latin typeface="Garamond" panose="02020404030301010803" pitchFamily="18" charset="0"/>
              </a:rPr>
              <a:t>GdL</a:t>
            </a:r>
            <a:endParaRPr lang="it-IT" dirty="0">
              <a:latin typeface="Garamond" panose="02020404030301010803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Garamond" panose="02020404030301010803" pitchFamily="18" charset="0"/>
              </a:rPr>
              <a:t>Disseminazione della cultura del Project Management e dei suoi processi nell’Ente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Garamond" panose="02020404030301010803" pitchFamily="18" charset="0"/>
              </a:rPr>
              <a:t>Fornire gli strumenti operativi per il PM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it-IT" dirty="0">
                <a:latin typeface="Garamond" panose="02020404030301010803" pitchFamily="18" charset="0"/>
              </a:rPr>
              <a:t>Consolidamento di un gruppo di esperti che assicuri la continuità di questi processi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 Per fare questo: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1) 	E’ stato elaborato un piano qualità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2) 	E’ stato  proposto un piano formazione</a:t>
            </a: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3) 	Sono state fatte proposte per garantire la continuità e la disseminazione della cultura di PM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676C1-0FC3-0A49-A73E-535BC5523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24</a:t>
            </a:fld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6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j-lt"/>
              </a:rPr>
              <a:t>Ciclo di vita di un documento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Riunione Ricercatori e Tecnologi</a:t>
            </a:r>
            <a:endParaRPr lang="en-GB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9DEDFA6-0992-454E-9E1C-118609D67578}"/>
              </a:ext>
            </a:extLst>
          </p:cNvPr>
          <p:cNvGrpSpPr/>
          <p:nvPr/>
        </p:nvGrpSpPr>
        <p:grpSpPr>
          <a:xfrm>
            <a:off x="430212" y="1628800"/>
            <a:ext cx="8405940" cy="4608512"/>
            <a:chOff x="2325549" y="1478915"/>
            <a:chExt cx="7826375" cy="436753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C1B5664-B77A-414B-8FA4-F35378BF8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549" y="1478915"/>
              <a:ext cx="7826375" cy="4367530"/>
            </a:xfrm>
            <a:prstGeom prst="rect">
              <a:avLst/>
            </a:prstGeom>
            <a:noFill/>
          </p:spPr>
        </p:pic>
        <p:sp>
          <p:nvSpPr>
            <p:cNvPr id="9" name="Casella di testo 2">
              <a:extLst>
                <a:ext uri="{FF2B5EF4-FFF2-40B4-BE49-F238E27FC236}">
                  <a16:creationId xmlns:a16="http://schemas.microsoft.com/office/drawing/2014/main" id="{4B3341E6-5B5B-4764-A564-4B4F89834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4321" y="3188898"/>
              <a:ext cx="694690" cy="2336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/>
              <a:r>
                <a:rPr lang="en-GB" sz="700" b="1" i="1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ARCHIVIATO</a:t>
              </a:r>
              <a:endParaRPr lang="it-IT" sz="10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  <a:p>
              <a:pPr algn="ctr"/>
              <a:r>
                <a:rPr lang="it-IT" sz="700" i="1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Rev. i, 0</a:t>
              </a:r>
              <a:endParaRPr lang="it-IT" sz="1000" dirty="0">
                <a:effectLst/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7118F-6980-314F-B6A6-79CCF8DB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33ED-4BBB-C646-84E0-91EFFE2B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Kick Off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15F7B-0051-C049-A025-1225805B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Riunione Ricercatori e Tecnologi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9DEB2-0DFB-604A-876D-73A8D527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6E06-B1CA-4937-9195-8B025913642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BEFC342-3CAA-2C4B-B2E5-F63717B2C604}"/>
              </a:ext>
            </a:extLst>
          </p:cNvPr>
          <p:cNvSpPr txBox="1">
            <a:spLocks/>
          </p:cNvSpPr>
          <p:nvPr/>
        </p:nvSpPr>
        <p:spPr>
          <a:xfrm>
            <a:off x="1257300" y="1485900"/>
            <a:ext cx="6972300" cy="42291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aramond"/>
                <a:cs typeface="Garamond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aramond"/>
                <a:cs typeface="Garamond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Garamond"/>
                <a:cs typeface="Garamond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aramond"/>
                <a:cs typeface="Garamon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9pPr>
          </a:lstStyle>
          <a:p>
            <a:pPr marL="0" indent="0" eaLnBrk="1" hangingPunct="1">
              <a:buClr>
                <a:srgbClr val="CC0409"/>
              </a:buClr>
              <a:tabLst>
                <a:tab pos="3952875" algn="l"/>
              </a:tabLst>
            </a:pPr>
            <a:r>
              <a:rPr lang="it-IT" sz="2000" dirty="0"/>
              <a:t>Verifica delle esigenze e pianificazione delle azioni</a:t>
            </a:r>
          </a:p>
          <a:p>
            <a:pPr marL="0" indent="0" eaLnBrk="1" hangingPunct="1">
              <a:buClr>
                <a:srgbClr val="CC0409"/>
              </a:buClr>
              <a:tabLst>
                <a:tab pos="3952875" algn="l"/>
              </a:tabLst>
            </a:pPr>
            <a:r>
              <a:rPr lang="it-IT" sz="2000" dirty="0"/>
              <a:t> 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Due giornate in Presidenza presenti alcune figure ricoprenti ruoli dirigenziali, decisionali, gestionali ed operativi  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 err="1">
                <a:solidFill>
                  <a:srgbClr val="0000CC"/>
                </a:solidFill>
              </a:rPr>
              <a:t>U.Rotundo</a:t>
            </a:r>
            <a:r>
              <a:rPr lang="it-IT" sz="1800" dirty="0">
                <a:solidFill>
                  <a:srgbClr val="0000CC"/>
                </a:solidFill>
              </a:rPr>
              <a:t> sul motivo di ‘disagio’ di progetti che non si sono dotati del giusto </a:t>
            </a:r>
            <a:r>
              <a:rPr lang="it-IT" sz="1800" dirty="0" err="1">
                <a:solidFill>
                  <a:srgbClr val="0000CC"/>
                </a:solidFill>
              </a:rPr>
              <a:t>framework</a:t>
            </a:r>
            <a:endParaRPr lang="it-IT" sz="1800" dirty="0">
              <a:solidFill>
                <a:srgbClr val="0000CC"/>
              </a:solidFill>
            </a:endParaRP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 err="1">
                <a:solidFill>
                  <a:srgbClr val="0000CC"/>
                </a:solidFill>
              </a:rPr>
              <a:t>B.Quarta</a:t>
            </a:r>
            <a:r>
              <a:rPr lang="it-IT" sz="1800" dirty="0">
                <a:solidFill>
                  <a:srgbClr val="0000CC"/>
                </a:solidFill>
              </a:rPr>
              <a:t>, necessità apparse a livello di gestione amministrativa in relazione alle dinamiche progettuali</a:t>
            </a: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1800" dirty="0">
                <a:solidFill>
                  <a:srgbClr val="0000CC"/>
                </a:solidFill>
              </a:rPr>
              <a:t>Presentazioni di </a:t>
            </a:r>
            <a:r>
              <a:rPr lang="it-IT" sz="1800" dirty="0" err="1">
                <a:solidFill>
                  <a:srgbClr val="0000CC"/>
                </a:solidFill>
              </a:rPr>
              <a:t>P.Bonnal</a:t>
            </a:r>
            <a:r>
              <a:rPr lang="it-IT" sz="1800" dirty="0">
                <a:solidFill>
                  <a:srgbClr val="0000CC"/>
                </a:solidFill>
              </a:rPr>
              <a:t> sulle pratiche di PM da adottare e sugli </a:t>
            </a:r>
            <a:r>
              <a:rPr lang="it-IT" sz="1800" dirty="0" err="1">
                <a:solidFill>
                  <a:srgbClr val="0000CC"/>
                </a:solidFill>
              </a:rPr>
              <a:t>step</a:t>
            </a:r>
            <a:r>
              <a:rPr lang="it-IT" sz="1800" dirty="0">
                <a:solidFill>
                  <a:srgbClr val="0000CC"/>
                </a:solidFill>
              </a:rPr>
              <a:t> da </a:t>
            </a:r>
            <a:r>
              <a:rPr lang="it-IT" sz="1800" dirty="0" err="1">
                <a:solidFill>
                  <a:srgbClr val="0000CC"/>
                </a:solidFill>
              </a:rPr>
              <a:t>affronare</a:t>
            </a:r>
            <a:r>
              <a:rPr lang="it-IT" sz="1800" dirty="0">
                <a:solidFill>
                  <a:srgbClr val="0000CC"/>
                </a:solidFill>
              </a:rPr>
              <a:t> per l’introduzione di uno specifico </a:t>
            </a:r>
            <a:r>
              <a:rPr lang="it-IT" sz="1800" dirty="0">
                <a:solidFill>
                  <a:srgbClr val="C00000"/>
                </a:solidFill>
              </a:rPr>
              <a:t>Enterprise PM Framework</a:t>
            </a:r>
            <a:r>
              <a:rPr lang="it-IT" sz="1800" dirty="0">
                <a:solidFill>
                  <a:srgbClr val="0000CC"/>
                </a:solidFill>
              </a:rPr>
              <a:t> nell’INFN. </a:t>
            </a:r>
          </a:p>
          <a:p>
            <a:pPr marL="457200" lvl="1" indent="0" eaLnBrk="1" hangingPunct="1">
              <a:buClr>
                <a:srgbClr val="CC0409"/>
              </a:buClr>
              <a:buNone/>
              <a:tabLst>
                <a:tab pos="3952875" algn="l"/>
              </a:tabLst>
            </a:pPr>
            <a:endParaRPr lang="it-IT" sz="1800" dirty="0">
              <a:solidFill>
                <a:srgbClr val="0000CC"/>
              </a:solidFill>
            </a:endParaRPr>
          </a:p>
          <a:p>
            <a:pPr lvl="1"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endParaRPr lang="it-IT" sz="1800" dirty="0">
              <a:solidFill>
                <a:srgbClr val="0000CC"/>
              </a:solidFill>
            </a:endParaRPr>
          </a:p>
          <a:p>
            <a:pPr eaLnBrk="1" hangingPunct="1"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endParaRPr lang="it-IT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8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DF63E-AEBE-E142-A8F7-8D61F3C4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 KO meeting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802A4-F023-5542-B9E2-6251607A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Riunione Ricercatori e Tecnologi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86A9D-1821-A84B-881B-A4BA1E7F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66E06-B1CA-4937-9195-8B025913642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id="{A5228796-BC69-C947-9731-5A20147A8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90" y="2057400"/>
            <a:ext cx="7597620" cy="310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A036-26F2-954C-8E9A-BF5BA35D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>
                <a:latin typeface="Garamond" panose="02020404030301010803" pitchFamily="18" charset="0"/>
              </a:rPr>
              <a:t>Costituzione di un </a:t>
            </a:r>
            <a:r>
              <a:rPr lang="it-IT" sz="3600" dirty="0" err="1">
                <a:latin typeface="Garamond" panose="02020404030301010803" pitchFamily="18" charset="0"/>
              </a:rPr>
              <a:t>GdL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93C6A-E4C7-8E48-A1D4-B301A29553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28700" y="1371600"/>
            <a:ext cx="7011842" cy="480060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it-IT" sz="1800" dirty="0">
                <a:solidFill>
                  <a:srgbClr val="0000CC"/>
                </a:solidFill>
                <a:latin typeface="Garamond" panose="02020404030301010803" pitchFamily="18" charset="0"/>
              </a:rPr>
              <a:t>La composizione del gruppo di lavoro:</a:t>
            </a:r>
          </a:p>
          <a:p>
            <a:pPr marL="0" indent="0">
              <a:buNone/>
            </a:pPr>
            <a:endParaRPr lang="it-IT" sz="1400" dirty="0">
              <a:latin typeface="Garamond" panose="02020404030301010803" pitchFamily="18" charset="0"/>
            </a:endParaRPr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>
                <a:latin typeface="Garamond" panose="02020404030301010803" pitchFamily="18" charset="0"/>
              </a:rPr>
              <a:t>Giovanni </a:t>
            </a:r>
            <a:r>
              <a:rPr lang="it-IT" sz="1400" dirty="0" err="1">
                <a:latin typeface="Garamond" panose="02020404030301010803" pitchFamily="18" charset="0"/>
              </a:rPr>
              <a:t>Bisoffi</a:t>
            </a:r>
            <a:r>
              <a:rPr lang="it-IT" sz="1400" dirty="0">
                <a:latin typeface="Garamond" panose="02020404030301010803" pitchFamily="18" charset="0"/>
              </a:rPr>
              <a:t> 	Capo Divisione Acceleratori LNL e SPES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>
                <a:latin typeface="Garamond" panose="02020404030301010803" pitchFamily="18" charset="0"/>
              </a:rPr>
              <a:t>Alessandro Cardini 	Responsabile Nazionale </a:t>
            </a:r>
            <a:r>
              <a:rPr lang="it-IT" sz="1400" dirty="0" err="1">
                <a:latin typeface="Garamond" panose="02020404030301010803" pitchFamily="18" charset="0"/>
              </a:rPr>
              <a:t>LHCb</a:t>
            </a:r>
            <a:endParaRPr lang="it-IT" sz="1400" dirty="0">
              <a:latin typeface="Garamond" panose="02020404030301010803" pitchFamily="18" charset="0"/>
            </a:endParaRPr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>
                <a:latin typeface="Garamond" panose="02020404030301010803" pitchFamily="18" charset="0"/>
              </a:rPr>
              <a:t>Antonio </a:t>
            </a:r>
            <a:r>
              <a:rPr lang="it-IT" sz="1400" dirty="0" err="1">
                <a:latin typeface="Garamond" panose="02020404030301010803" pitchFamily="18" charset="0"/>
              </a:rPr>
              <a:t>Falone</a:t>
            </a:r>
            <a:r>
              <a:rPr lang="it-IT" sz="1400" dirty="0">
                <a:latin typeface="Garamond" panose="02020404030301010803" pitchFamily="18" charset="0"/>
              </a:rPr>
              <a:t>	Responsabile integrazione progetto ELI</a:t>
            </a:r>
          </a:p>
          <a:p>
            <a:pPr lvl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>
                <a:latin typeface="Garamond" panose="02020404030301010803" pitchFamily="18" charset="0"/>
              </a:rPr>
              <a:t>Marco Grassi 	                	Direttore Sezione Pisa e Commissione Formazione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>
                <a:latin typeface="Garamond" panose="02020404030301010803" pitchFamily="18" charset="0"/>
              </a:rPr>
              <a:t>Mario Musumeci 	Project Manager CS LNS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>
                <a:latin typeface="Garamond" panose="02020404030301010803" pitchFamily="18" charset="0"/>
              </a:rPr>
              <a:t>Marco </a:t>
            </a:r>
            <a:r>
              <a:rPr lang="it-IT" sz="1400" dirty="0" err="1">
                <a:latin typeface="Garamond" panose="02020404030301010803" pitchFamily="18" charset="0"/>
              </a:rPr>
              <a:t>Pallavicini</a:t>
            </a:r>
            <a:r>
              <a:rPr lang="it-IT" sz="1400" dirty="0">
                <a:latin typeface="Garamond" panose="02020404030301010803" pitchFamily="18" charset="0"/>
              </a:rPr>
              <a:t> 	Presidente Commissione Scientifica Nazionale 2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>
                <a:latin typeface="Garamond" panose="02020404030301010803" pitchFamily="18" charset="0"/>
              </a:rPr>
              <a:t>Roberto </a:t>
            </a:r>
            <a:r>
              <a:rPr lang="it-IT" sz="1400" dirty="0" err="1">
                <a:latin typeface="Garamond" panose="02020404030301010803" pitchFamily="18" charset="0"/>
              </a:rPr>
              <a:t>Saban</a:t>
            </a:r>
            <a:r>
              <a:rPr lang="it-IT" sz="1400" dirty="0">
                <a:latin typeface="Garamond" panose="02020404030301010803" pitchFamily="18" charset="0"/>
              </a:rPr>
              <a:t>		Tecnico delle Grandi Infrastrutture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q"/>
            </a:pPr>
            <a:r>
              <a:rPr lang="it-IT" sz="1400" dirty="0">
                <a:latin typeface="Garamond" panose="02020404030301010803" pitchFamily="18" charset="0"/>
              </a:rPr>
              <a:t>Alessandro Variola	Chair MAC</a:t>
            </a:r>
          </a:p>
          <a:p>
            <a:endParaRPr lang="it-IT" sz="1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800" dirty="0">
                <a:solidFill>
                  <a:srgbClr val="0000CC"/>
                </a:solidFill>
                <a:latin typeface="Garamond" panose="02020404030301010803" pitchFamily="18" charset="0"/>
              </a:rPr>
              <a:t>Coordinatore: Alessandro Variola</a:t>
            </a:r>
          </a:p>
          <a:p>
            <a:pPr marL="0" indent="0">
              <a:buNone/>
            </a:pPr>
            <a:endParaRPr lang="it-IT" sz="1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400" dirty="0">
                <a:latin typeface="Garamond" panose="02020404030301010803" pitchFamily="18" charset="0"/>
              </a:rPr>
              <a:t>Col supporto di:</a:t>
            </a:r>
          </a:p>
          <a:p>
            <a:pPr marL="0" indent="0">
              <a:buNone/>
            </a:pPr>
            <a:r>
              <a:rPr lang="it-IT" sz="1400" dirty="0">
                <a:latin typeface="Garamond" panose="02020404030301010803" pitchFamily="18" charset="0"/>
              </a:rPr>
              <a:t>- Antonio Zoccoli (Bo) come sponsor e referente della Giunta per l’attività del gruppo di lavoro</a:t>
            </a:r>
          </a:p>
          <a:p>
            <a:pPr marL="0" indent="0">
              <a:buNone/>
            </a:pPr>
            <a:r>
              <a:rPr lang="it-IT" sz="1400" dirty="0">
                <a:latin typeface="Garamond" panose="02020404030301010803" pitchFamily="18" charset="0"/>
              </a:rPr>
              <a:t>- Stefano Longo (CNAF) per lo sviluppo ed il supporto dei </a:t>
            </a:r>
            <a:r>
              <a:rPr lang="it-IT" sz="1400" dirty="0" err="1">
                <a:latin typeface="Garamond" panose="02020404030301010803" pitchFamily="18" charset="0"/>
              </a:rPr>
              <a:t>tools</a:t>
            </a:r>
            <a:endParaRPr lang="it-IT" sz="1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1400" dirty="0">
                <a:latin typeface="Garamond" panose="02020404030301010803" pitchFamily="18" charset="0"/>
              </a:rPr>
              <a:t>- Roberto </a:t>
            </a:r>
            <a:r>
              <a:rPr lang="it-IT" sz="1400" dirty="0" err="1">
                <a:latin typeface="Garamond" panose="02020404030301010803" pitchFamily="18" charset="0"/>
              </a:rPr>
              <a:t>Perruzza</a:t>
            </a:r>
            <a:r>
              <a:rPr lang="it-IT" sz="1400" dirty="0">
                <a:latin typeface="Garamond" panose="02020404030301010803" pitchFamily="18" charset="0"/>
              </a:rPr>
              <a:t> (LNGS) per la redazione di alcune procedure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BFF88-752C-1340-AD3D-2AB96206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2ADC7-9C49-EF41-B361-D51E86AE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5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D083-0348-954A-BDFB-DC993AA1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Comic Sans MS" pitchFamily="66" charset="0"/>
              </a:rPr>
              <a:t>Mandato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FB9DF-777E-B44D-9393-062C908E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GB"/>
              <a:t>Riunione Ricercatori e Tecnologi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38DAB9-1E24-AB4F-8757-AD43350F9E5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6750" y="2000300"/>
            <a:ext cx="7658100" cy="3600400"/>
          </a:xfrm>
          <a:noFill/>
        </p:spPr>
        <p:txBody>
          <a:bodyPr>
            <a:normAutofit/>
          </a:bodyPr>
          <a:lstStyle/>
          <a:p>
            <a:pPr>
              <a:buClr>
                <a:srgbClr val="CC0409"/>
              </a:buClr>
              <a:buFont typeface="Wingdings" pitchFamily="2" charset="2"/>
              <a:buChar char="Ø"/>
              <a:tabLst>
                <a:tab pos="3952875" algn="l"/>
              </a:tabLst>
            </a:pPr>
            <a:r>
              <a:rPr lang="it-IT" sz="2000" kern="1200" dirty="0">
                <a:solidFill>
                  <a:srgbClr val="0000CC"/>
                </a:solidFill>
              </a:rPr>
              <a:t>Introdurre il </a:t>
            </a:r>
            <a:r>
              <a:rPr lang="it-IT" sz="2000" b="1" kern="1200" dirty="0">
                <a:solidFill>
                  <a:srgbClr val="0000CC"/>
                </a:solidFill>
              </a:rPr>
              <a:t>Project Management </a:t>
            </a:r>
            <a:r>
              <a:rPr lang="it-IT" sz="2000" kern="1200" dirty="0">
                <a:solidFill>
                  <a:srgbClr val="0000CC"/>
                </a:solidFill>
              </a:rPr>
              <a:t>nell’Ente.</a:t>
            </a:r>
          </a:p>
          <a:p>
            <a:pPr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endParaRPr lang="it-IT" sz="2000" kern="1200" dirty="0">
              <a:solidFill>
                <a:srgbClr val="0000CC"/>
              </a:solidFill>
            </a:endParaRPr>
          </a:p>
          <a:p>
            <a:pPr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2000" kern="1200" dirty="0">
                <a:solidFill>
                  <a:srgbClr val="0000CC"/>
                </a:solidFill>
              </a:rPr>
              <a:t>Trovare </a:t>
            </a:r>
            <a:r>
              <a:rPr lang="it-IT" sz="2000" b="1" kern="1200" dirty="0">
                <a:solidFill>
                  <a:srgbClr val="0000CC"/>
                </a:solidFill>
              </a:rPr>
              <a:t>processi</a:t>
            </a:r>
            <a:r>
              <a:rPr lang="it-IT" sz="2000" kern="1200" dirty="0">
                <a:solidFill>
                  <a:srgbClr val="0000CC"/>
                </a:solidFill>
              </a:rPr>
              <a:t> e </a:t>
            </a:r>
            <a:r>
              <a:rPr lang="it-IT" sz="2000" b="1" kern="1200" dirty="0" err="1">
                <a:solidFill>
                  <a:srgbClr val="0000CC"/>
                </a:solidFill>
              </a:rPr>
              <a:t>tools</a:t>
            </a:r>
            <a:r>
              <a:rPr lang="it-IT" sz="2000" kern="1200" dirty="0">
                <a:solidFill>
                  <a:srgbClr val="0000CC"/>
                </a:solidFill>
              </a:rPr>
              <a:t> comuni ai vari progetti.</a:t>
            </a:r>
          </a:p>
          <a:p>
            <a:pPr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2000" kern="1200" dirty="0">
                <a:solidFill>
                  <a:srgbClr val="0000CC"/>
                </a:solidFill>
              </a:rPr>
              <a:t>Definire la </a:t>
            </a:r>
            <a:r>
              <a:rPr lang="it-IT" sz="2000" b="1" kern="1200" dirty="0">
                <a:solidFill>
                  <a:srgbClr val="0000CC"/>
                </a:solidFill>
              </a:rPr>
              <a:t>metodologia</a:t>
            </a:r>
            <a:r>
              <a:rPr lang="it-IT" sz="2000" kern="1200" dirty="0">
                <a:solidFill>
                  <a:srgbClr val="0000CC"/>
                </a:solidFill>
              </a:rPr>
              <a:t> da seguire.</a:t>
            </a:r>
          </a:p>
          <a:p>
            <a:pPr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2000" kern="1200" dirty="0">
                <a:solidFill>
                  <a:srgbClr val="0000CC"/>
                </a:solidFill>
              </a:rPr>
              <a:t>Individuare gli </a:t>
            </a:r>
            <a:r>
              <a:rPr lang="it-IT" sz="2000" b="1" kern="1200" dirty="0">
                <a:solidFill>
                  <a:srgbClr val="0000CC"/>
                </a:solidFill>
              </a:rPr>
              <a:t>strumenti gestionali </a:t>
            </a:r>
            <a:r>
              <a:rPr lang="it-IT" sz="2000" kern="1200" dirty="0">
                <a:solidFill>
                  <a:srgbClr val="0000CC"/>
                </a:solidFill>
              </a:rPr>
              <a:t>cioè il software da acquisire e integrarli a livello di sistema informativo.</a:t>
            </a:r>
          </a:p>
          <a:p>
            <a:pPr>
              <a:buClr>
                <a:srgbClr val="CC0409"/>
              </a:buClr>
              <a:buFont typeface="Wingdings" charset="2"/>
              <a:buChar char="§"/>
              <a:tabLst>
                <a:tab pos="3952875" algn="l"/>
              </a:tabLst>
            </a:pPr>
            <a:r>
              <a:rPr lang="it-IT" sz="2000" kern="1200" dirty="0">
                <a:solidFill>
                  <a:srgbClr val="0000CC"/>
                </a:solidFill>
              </a:rPr>
              <a:t>Individuare gli eventuali </a:t>
            </a:r>
            <a:r>
              <a:rPr lang="it-IT" sz="2000" b="1" kern="1200" dirty="0">
                <a:solidFill>
                  <a:srgbClr val="0000CC"/>
                </a:solidFill>
              </a:rPr>
              <a:t>corsi di formazione </a:t>
            </a:r>
            <a:r>
              <a:rPr lang="it-IT" sz="2000" kern="1200" dirty="0">
                <a:solidFill>
                  <a:srgbClr val="0000CC"/>
                </a:solidFill>
              </a:rPr>
              <a:t>da organizzare.</a:t>
            </a:r>
          </a:p>
          <a:p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D0F54-F1C9-6A4B-A93E-CE374916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670E-1ED2-A442-8588-4BE9D89E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Garamond" panose="02020404030301010803" pitchFamily="18" charset="0"/>
              </a:rPr>
              <a:t>Roadmap</a:t>
            </a:r>
            <a:endParaRPr lang="it-IT" dirty="0">
              <a:latin typeface="Garamond" panose="020204040303010108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E7FB3-1089-554D-AAE7-88FE935A7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</p:spPr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0EA196-2627-BC44-B32C-9E161BB57A3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56314" y="1610639"/>
            <a:ext cx="6909816" cy="12448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800" dirty="0">
                <a:latin typeface="Garamond" panose="02020404030301010803" pitchFamily="18" charset="0"/>
              </a:rPr>
              <a:t>Prima presentazione al comitato dei direttori.</a:t>
            </a:r>
          </a:p>
          <a:p>
            <a:pPr>
              <a:buFont typeface="Wingdings" pitchFamily="2" charset="2"/>
              <a:buChar char="§"/>
            </a:pPr>
            <a:r>
              <a:rPr lang="it-IT" sz="1800" dirty="0">
                <a:latin typeface="Garamond" panose="02020404030301010803" pitchFamily="18" charset="0"/>
              </a:rPr>
              <a:t>Finalizzazione dei documenti in corso di realizzazione</a:t>
            </a:r>
          </a:p>
          <a:p>
            <a:pPr>
              <a:buFont typeface="Wingdings" pitchFamily="2" charset="2"/>
              <a:buChar char="§"/>
            </a:pPr>
            <a:r>
              <a:rPr lang="it-IT" sz="1800" dirty="0">
                <a:latin typeface="Garamond" panose="02020404030301010803" pitchFamily="18" charset="0"/>
              </a:rPr>
              <a:t>Indicazione sulle azioni di formazione generale da implementare.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9260F-B6E9-F144-9062-41483B4E74E0}"/>
              </a:ext>
            </a:extLst>
          </p:cNvPr>
          <p:cNvSpPr txBox="1"/>
          <p:nvPr/>
        </p:nvSpPr>
        <p:spPr>
          <a:xfrm>
            <a:off x="399228" y="1921999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Garamond" panose="02020404030301010803" pitchFamily="18" charset="0"/>
              </a:rPr>
              <a:t>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0270F-5BBD-9644-B0D9-8CE8640450E3}"/>
              </a:ext>
            </a:extLst>
          </p:cNvPr>
          <p:cNvSpPr txBox="1"/>
          <p:nvPr/>
        </p:nvSpPr>
        <p:spPr>
          <a:xfrm>
            <a:off x="399228" y="377360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Garamond" panose="02020404030301010803" pitchFamily="18" charset="0"/>
              </a:rPr>
              <a:t>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E3C5F-9030-9140-BFF0-55081B909CED}"/>
              </a:ext>
            </a:extLst>
          </p:cNvPr>
          <p:cNvSpPr txBox="1"/>
          <p:nvPr/>
        </p:nvSpPr>
        <p:spPr>
          <a:xfrm>
            <a:off x="399328" y="5445514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Garamond" panose="02020404030301010803" pitchFamily="18" charset="0"/>
              </a:rPr>
              <a:t>2019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E988957-2827-0746-8114-FA476510CB6B}"/>
              </a:ext>
            </a:extLst>
          </p:cNvPr>
          <p:cNvSpPr txBox="1">
            <a:spLocks/>
          </p:cNvSpPr>
          <p:nvPr/>
        </p:nvSpPr>
        <p:spPr>
          <a:xfrm>
            <a:off x="1356314" y="3396853"/>
            <a:ext cx="6909816" cy="15302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it-IT" sz="1800" dirty="0">
                <a:latin typeface="Garamond" panose="02020404030301010803" pitchFamily="18" charset="0"/>
              </a:rPr>
              <a:t>Stress </a:t>
            </a:r>
            <a:r>
              <a:rPr lang="it-IT" sz="1800" dirty="0" err="1">
                <a:latin typeface="Garamond" panose="02020404030301010803" pitchFamily="18" charset="0"/>
              </a:rPr>
              <a:t>tests</a:t>
            </a:r>
            <a:endParaRPr lang="it-IT" sz="1800" dirty="0">
              <a:latin typeface="Garamond" panose="02020404030301010803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it-IT" sz="1800" dirty="0">
                <a:latin typeface="Garamond" panose="02020404030301010803" pitchFamily="18" charset="0"/>
              </a:rPr>
              <a:t>Entro giugno - Analisi e decisione sulla metodologia  gestionale.</a:t>
            </a:r>
          </a:p>
          <a:p>
            <a:pPr>
              <a:buFont typeface="Wingdings" pitchFamily="2" charset="2"/>
              <a:buChar char="§"/>
            </a:pPr>
            <a:r>
              <a:rPr lang="it-IT" sz="1800" dirty="0">
                <a:latin typeface="Garamond" panose="02020404030301010803" pitchFamily="18" charset="0"/>
              </a:rPr>
              <a:t>Fine 2018 – Inizio 2019  Analisi della metodologia e indicazione sui tools comuni da acquisire e integrare nel sistema informatico dell’ente.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BD8565A9-0931-D441-AA3B-E6ABADCCA942}"/>
              </a:ext>
            </a:extLst>
          </p:cNvPr>
          <p:cNvSpPr txBox="1">
            <a:spLocks/>
          </p:cNvSpPr>
          <p:nvPr/>
        </p:nvSpPr>
        <p:spPr>
          <a:xfrm>
            <a:off x="1356314" y="5345820"/>
            <a:ext cx="7546040" cy="9996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it-IT" sz="1800" dirty="0">
                <a:latin typeface="Garamond" panose="02020404030301010803" pitchFamily="18" charset="0"/>
              </a:rPr>
              <a:t>Acquisizione e azioni di formazione</a:t>
            </a:r>
          </a:p>
          <a:p>
            <a:pPr>
              <a:buFont typeface="Wingdings" pitchFamily="2" charset="2"/>
              <a:buChar char="§"/>
            </a:pPr>
            <a:r>
              <a:rPr lang="it-IT" sz="1800" dirty="0">
                <a:latin typeface="Garamond" panose="02020404030301010803" pitchFamily="18" charset="0"/>
              </a:rPr>
              <a:t>Prime applicazioni</a:t>
            </a:r>
          </a:p>
          <a:p>
            <a:pPr marL="0" indent="0">
              <a:buFont typeface="Wingdings 2"/>
              <a:buNone/>
            </a:pPr>
            <a:endParaRPr lang="it-IT" sz="1800" dirty="0">
              <a:latin typeface="Garamond" panose="02020404030301010803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A0437EB-18E3-874F-8F8B-26A8154A538D}"/>
              </a:ext>
            </a:extLst>
          </p:cNvPr>
          <p:cNvCxnSpPr/>
          <p:nvPr/>
        </p:nvCxnSpPr>
        <p:spPr>
          <a:xfrm>
            <a:off x="452260" y="3101515"/>
            <a:ext cx="7732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33AF5B-7F24-DE48-9FB3-3462019AE74A}"/>
              </a:ext>
            </a:extLst>
          </p:cNvPr>
          <p:cNvCxnSpPr/>
          <p:nvPr/>
        </p:nvCxnSpPr>
        <p:spPr>
          <a:xfrm>
            <a:off x="452260" y="4973723"/>
            <a:ext cx="7732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093A7CB-6107-9640-A350-BB304251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7</a:t>
            </a:fld>
            <a:endParaRPr 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Gantt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Riunione Ricercatori e Tecnologi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8501"/>
            <a:ext cx="8604448" cy="260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23554"/>
            <a:ext cx="8604448" cy="7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0CC1F-4464-BE4D-8DF5-204F92FD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457200"/>
            <a:ext cx="7488832" cy="831012"/>
          </a:xfrm>
        </p:spPr>
        <p:txBody>
          <a:bodyPr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Decisione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metodologica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dirty="0" err="1">
                <a:solidFill>
                  <a:srgbClr val="C00000"/>
                </a:solidFill>
                <a:latin typeface="Chalkboard SE" panose="03050602040202020205" pitchFamily="66" charset="77"/>
                <a:ea typeface="Bodoni Ornaments" pitchFamily="2" charset="0"/>
              </a:rPr>
              <a:t>openSE</a:t>
            </a:r>
            <a:r>
              <a:rPr lang="en-US" dirty="0">
                <a:latin typeface="Garamond" panose="02020404030301010803" pitchFamily="18" charset="0"/>
              </a:rPr>
              <a:t> framework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485899"/>
            <a:ext cx="7632848" cy="1038299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</a:pPr>
            <a:r>
              <a:rPr lang="it-IT" sz="2000" dirty="0" err="1">
                <a:solidFill>
                  <a:srgbClr val="C00000"/>
                </a:solidFill>
                <a:latin typeface="Chalkboard SE" panose="03050602040202020205" pitchFamily="66" charset="77"/>
              </a:rPr>
              <a:t>openSE</a:t>
            </a:r>
            <a:r>
              <a:rPr lang="it-IT" sz="2000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it-IT" sz="1800" dirty="0">
                <a:latin typeface="Garamond" panose="02020404030301010803" pitchFamily="18" charset="0"/>
              </a:rPr>
              <a:t>Output del PURESAFE </a:t>
            </a:r>
            <a:r>
              <a:rPr lang="it-IT" sz="1800" dirty="0" err="1">
                <a:latin typeface="Garamond" panose="02020404030301010803" pitchFamily="18" charset="0"/>
              </a:rPr>
              <a:t>initial</a:t>
            </a:r>
            <a:r>
              <a:rPr lang="it-IT" sz="1800" dirty="0">
                <a:latin typeface="Garamond" panose="02020404030301010803" pitchFamily="18" charset="0"/>
              </a:rPr>
              <a:t> training network (Marie Curie </a:t>
            </a:r>
            <a:r>
              <a:rPr lang="it-IT" sz="1800" dirty="0" err="1">
                <a:latin typeface="Garamond" panose="02020404030301010803" pitchFamily="18" charset="0"/>
              </a:rPr>
              <a:t>Actions</a:t>
            </a:r>
            <a:r>
              <a:rPr lang="it-IT" sz="1800" dirty="0">
                <a:latin typeface="Garamond" panose="02020404030301010803" pitchFamily="18" charset="0"/>
              </a:rPr>
              <a:t>). Nato quindi per i progetti scientifici della nostra comunità.</a:t>
            </a:r>
          </a:p>
          <a:p>
            <a:pPr marL="0" indent="0">
              <a:buClr>
                <a:srgbClr val="00B0F0"/>
              </a:buClr>
            </a:pPr>
            <a:r>
              <a:rPr lang="it-IT" sz="1800" dirty="0">
                <a:latin typeface="Garamond" panose="02020404030301010803" pitchFamily="18" charset="0"/>
              </a:rPr>
              <a:t>		Cinque caratteristiche cardine</a:t>
            </a:r>
          </a:p>
          <a:p>
            <a:pPr>
              <a:buClr>
                <a:srgbClr val="00B0F0"/>
              </a:buClr>
              <a:buFont typeface="Wingdings" pitchFamily="2" charset="2"/>
              <a:buChar char="ü"/>
            </a:pPr>
            <a:endParaRPr lang="it-IT" sz="2000" dirty="0">
              <a:latin typeface="Garamond" panose="02020404030301010803" pitchFamily="18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Garamond" panose="02020404030301010803" pitchFamily="18" charset="0"/>
              </a:rPr>
              <a:t>Riunione Ricercatori e Tecnologi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64847-EEB1-D34C-AD7C-4D795AA8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DE9C9-B077-41EE-B1A6-5053CDA36AC0}" type="slidenum">
              <a:rPr lang="en-US" smtClean="0">
                <a:latin typeface="Garamond" panose="02020404030301010803" pitchFamily="18" charset="0"/>
              </a:rPr>
              <a:pPr/>
              <a:t>9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8DD20100-D8AB-D24A-8A36-894CAA3A6B79}"/>
              </a:ext>
            </a:extLst>
          </p:cNvPr>
          <p:cNvSpPr txBox="1">
            <a:spLocks/>
          </p:cNvSpPr>
          <p:nvPr/>
        </p:nvSpPr>
        <p:spPr bwMode="auto">
          <a:xfrm>
            <a:off x="683568" y="2524198"/>
            <a:ext cx="7632848" cy="401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aramond"/>
                <a:cs typeface="Garamond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Garamond"/>
                <a:cs typeface="Garamond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Garamond"/>
                <a:cs typeface="Garamond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aramond"/>
                <a:cs typeface="Garamon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8000"/>
                </a:solidFill>
                <a:latin typeface="+mn-lt"/>
              </a:defRPr>
            </a:lvl9pPr>
          </a:lstStyle>
          <a:p>
            <a:r>
              <a:rPr lang="en-GB" sz="1600" dirty="0">
                <a:solidFill>
                  <a:srgbClr val="C00000"/>
                </a:solidFill>
              </a:rPr>
              <a:t>Openness</a:t>
            </a:r>
            <a:r>
              <a:rPr lang="en-GB" sz="1600" dirty="0"/>
              <a:t>. The aim of research projects consists of creating knowledge and, in fundamental research at least, of disseminating and sharing it widely in a </a:t>
            </a:r>
            <a:r>
              <a:rPr lang="en-GB" sz="1600" dirty="0">
                <a:solidFill>
                  <a:srgbClr val="0000CC"/>
                </a:solidFill>
              </a:rPr>
              <a:t>non-commercial framework</a:t>
            </a:r>
            <a:r>
              <a:rPr lang="en-GB" sz="1600" dirty="0"/>
              <a:t>. </a:t>
            </a:r>
          </a:p>
          <a:p>
            <a:r>
              <a:rPr lang="en-GB" sz="1600" dirty="0">
                <a:solidFill>
                  <a:srgbClr val="C00000"/>
                </a:solidFill>
              </a:rPr>
              <a:t>Leanness</a:t>
            </a:r>
            <a:r>
              <a:rPr lang="en-GB" sz="1600" dirty="0"/>
              <a:t>. Because scientific projects researchers systems engineers, who are the primary group of beneficiaries of </a:t>
            </a:r>
            <a:r>
              <a:rPr lang="en-GB" sz="1600" dirty="0" err="1"/>
              <a:t>openSE</a:t>
            </a:r>
            <a:r>
              <a:rPr lang="en-GB" sz="1600" dirty="0"/>
              <a:t>, are not management professionals but technical experts, they are not necessarily keen to spend time on paperwork. Hence, it is necessary that </a:t>
            </a:r>
            <a:r>
              <a:rPr lang="en-GB" sz="1600" dirty="0">
                <a:solidFill>
                  <a:srgbClr val="0000CC"/>
                </a:solidFill>
              </a:rPr>
              <a:t>the managerial tasks are kept to a minimum level</a:t>
            </a:r>
            <a:r>
              <a:rPr lang="en-GB" sz="1600" dirty="0"/>
              <a:t>, i.e. “lean”. </a:t>
            </a:r>
          </a:p>
          <a:p>
            <a:r>
              <a:rPr lang="en-GB" sz="1600" dirty="0">
                <a:solidFill>
                  <a:srgbClr val="C00000"/>
                </a:solidFill>
              </a:rPr>
              <a:t>Participation</a:t>
            </a:r>
            <a:r>
              <a:rPr lang="en-GB" sz="1600" dirty="0"/>
              <a:t>. The development and operation of scientific facilities and systems are usually performed in participative environments, i.e. a</a:t>
            </a:r>
            <a:r>
              <a:rPr lang="en-GB" sz="1600" dirty="0">
                <a:solidFill>
                  <a:srgbClr val="0000CC"/>
                </a:solidFill>
              </a:rPr>
              <a:t>ll project and systems </a:t>
            </a:r>
            <a:r>
              <a:rPr lang="en-GB" sz="1600" dirty="0" err="1">
                <a:solidFill>
                  <a:srgbClr val="0000CC"/>
                </a:solidFill>
              </a:rPr>
              <a:t>reserchers</a:t>
            </a:r>
            <a:r>
              <a:rPr lang="en-GB" sz="1600" dirty="0">
                <a:solidFill>
                  <a:srgbClr val="0000CC"/>
                </a:solidFill>
              </a:rPr>
              <a:t> and designers are expected to contribute actively to managerial tasks </a:t>
            </a:r>
            <a:r>
              <a:rPr lang="en-GB" sz="1600" dirty="0"/>
              <a:t>such as gathering requirements from customers or users, conducting risk analyses, planning and scheduling, reporting progress, etc.</a:t>
            </a:r>
          </a:p>
          <a:p>
            <a:r>
              <a:rPr lang="en-GB" sz="1600" dirty="0">
                <a:solidFill>
                  <a:srgbClr val="C00000"/>
                </a:solidFill>
              </a:rPr>
              <a:t>Modularity</a:t>
            </a:r>
            <a:r>
              <a:rPr lang="en-GB" sz="1600" dirty="0"/>
              <a:t>. </a:t>
            </a:r>
            <a:r>
              <a:rPr lang="en-GB" sz="1600" dirty="0" err="1"/>
              <a:t>openSE</a:t>
            </a:r>
            <a:r>
              <a:rPr lang="en-GB" sz="1600" dirty="0"/>
              <a:t> is intended to cope with systems requirements of a wide variety of projects. </a:t>
            </a:r>
            <a:r>
              <a:rPr lang="en-GB" sz="1600" dirty="0">
                <a:solidFill>
                  <a:srgbClr val="0000CC"/>
                </a:solidFill>
              </a:rPr>
              <a:t>Projects may not need to implement all the features</a:t>
            </a:r>
            <a:r>
              <a:rPr lang="en-GB" sz="1600" dirty="0"/>
              <a:t>. </a:t>
            </a:r>
          </a:p>
          <a:p>
            <a:r>
              <a:rPr lang="en-GB" sz="1600" dirty="0">
                <a:solidFill>
                  <a:srgbClr val="C00000"/>
                </a:solidFill>
              </a:rPr>
              <a:t>Scalability</a:t>
            </a:r>
            <a:r>
              <a:rPr lang="en-GB" sz="1600" dirty="0"/>
              <a:t>. Finally, </a:t>
            </a:r>
            <a:r>
              <a:rPr lang="en-GB" sz="1600" dirty="0" err="1"/>
              <a:t>openSE</a:t>
            </a:r>
            <a:r>
              <a:rPr lang="en-GB" sz="1600" dirty="0"/>
              <a:t> is equally scalable from large-scale scientific facility projects to equipment development or upgrade projects. </a:t>
            </a:r>
          </a:p>
          <a:p>
            <a:endParaRPr lang="en-GB" sz="1600" kern="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110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73615</TotalTime>
  <Words>1727</Words>
  <Application>Microsoft Macintosh PowerPoint</Application>
  <PresentationFormat>On-screen Show (4:3)</PresentationFormat>
  <Paragraphs>283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MS Mincho</vt:lpstr>
      <vt:lpstr>Arial</vt:lpstr>
      <vt:lpstr>Bodoni Ornaments</vt:lpstr>
      <vt:lpstr>Calibri</vt:lpstr>
      <vt:lpstr>Chalkboard SE</vt:lpstr>
      <vt:lpstr>Comic Sans MS</vt:lpstr>
      <vt:lpstr>Garamond</vt:lpstr>
      <vt:lpstr>Times</vt:lpstr>
      <vt:lpstr>Times New Roman</vt:lpstr>
      <vt:lpstr>Wingdings</vt:lpstr>
      <vt:lpstr>Wingdings 2</vt:lpstr>
      <vt:lpstr>Default Design</vt:lpstr>
      <vt:lpstr>Project Management in ambito INFN</vt:lpstr>
      <vt:lpstr>Motivazioni iniziali </vt:lpstr>
      <vt:lpstr>Kick Off meeting</vt:lpstr>
      <vt:lpstr>Conclusione KO meeting</vt:lpstr>
      <vt:lpstr>Costituzione di un GdL</vt:lpstr>
      <vt:lpstr>Mandato </vt:lpstr>
      <vt:lpstr>Roadmap</vt:lpstr>
      <vt:lpstr>Gantt</vt:lpstr>
      <vt:lpstr>Decisione metodologica: openSE framework</vt:lpstr>
      <vt:lpstr>Il modello di openSE</vt:lpstr>
      <vt:lpstr>I prodotti del modello openSE</vt:lpstr>
      <vt:lpstr>I benefici</vt:lpstr>
      <vt:lpstr>Le azioni del GdL</vt:lpstr>
      <vt:lpstr>Documentazione : Statement iniziale e processi per l’approvazione di progetti</vt:lpstr>
      <vt:lpstr>Documentazione : Nomenclatura di documenti ed apparati</vt:lpstr>
      <vt:lpstr>Documentazione : Processi di gestione di progetti</vt:lpstr>
      <vt:lpstr>Documentazione : Strumenti per l’organizzazione e gestione di progetti</vt:lpstr>
      <vt:lpstr>Documentazione : Templates e linee guida per la loro redazione</vt:lpstr>
      <vt:lpstr>PowerPoint Presentation</vt:lpstr>
      <vt:lpstr>Strumenti </vt:lpstr>
      <vt:lpstr>Percorso formativo</vt:lpstr>
      <vt:lpstr>Dare continuità</vt:lpstr>
      <vt:lpstr>Come dare continuità</vt:lpstr>
      <vt:lpstr>CONCLUSIONI</vt:lpstr>
      <vt:lpstr>Ciclo di vita di un documento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Grassi</dc:creator>
  <cp:lastModifiedBy>Marco Grassi</cp:lastModifiedBy>
  <cp:revision>1615</cp:revision>
  <cp:lastPrinted>2017-07-28T06:30:35Z</cp:lastPrinted>
  <dcterms:created xsi:type="dcterms:W3CDTF">2012-02-21T11:17:50Z</dcterms:created>
  <dcterms:modified xsi:type="dcterms:W3CDTF">2018-12-13T13:34:45Z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