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4" r:id="rId1"/>
  </p:sldMasterIdLst>
  <p:notesMasterIdLst>
    <p:notesMasterId r:id="rId42"/>
  </p:notesMasterIdLst>
  <p:sldIdLst>
    <p:sldId id="256" r:id="rId2"/>
    <p:sldId id="257" r:id="rId3"/>
    <p:sldId id="260" r:id="rId4"/>
    <p:sldId id="273" r:id="rId5"/>
    <p:sldId id="274" r:id="rId6"/>
    <p:sldId id="275" r:id="rId7"/>
    <p:sldId id="276" r:id="rId8"/>
    <p:sldId id="262" r:id="rId9"/>
    <p:sldId id="272" r:id="rId10"/>
    <p:sldId id="264" r:id="rId11"/>
    <p:sldId id="265" r:id="rId12"/>
    <p:sldId id="266" r:id="rId13"/>
    <p:sldId id="278" r:id="rId14"/>
    <p:sldId id="277" r:id="rId15"/>
    <p:sldId id="267" r:id="rId16"/>
    <p:sldId id="269" r:id="rId17"/>
    <p:sldId id="270" r:id="rId18"/>
    <p:sldId id="271" r:id="rId19"/>
    <p:sldId id="263" r:id="rId20"/>
    <p:sldId id="258" r:id="rId21"/>
    <p:sldId id="259" r:id="rId22"/>
    <p:sldId id="280" r:id="rId23"/>
    <p:sldId id="281" r:id="rId24"/>
    <p:sldId id="282" r:id="rId25"/>
    <p:sldId id="284" r:id="rId26"/>
    <p:sldId id="289" r:id="rId27"/>
    <p:sldId id="291" r:id="rId28"/>
    <p:sldId id="285" r:id="rId29"/>
    <p:sldId id="286" r:id="rId30"/>
    <p:sldId id="287" r:id="rId31"/>
    <p:sldId id="288" r:id="rId32"/>
    <p:sldId id="290" r:id="rId33"/>
    <p:sldId id="283" r:id="rId34"/>
    <p:sldId id="293" r:id="rId35"/>
    <p:sldId id="295" r:id="rId36"/>
    <p:sldId id="292" r:id="rId37"/>
    <p:sldId id="296" r:id="rId38"/>
    <p:sldId id="294" r:id="rId39"/>
    <p:sldId id="279" r:id="rId40"/>
    <p:sldId id="26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/>
    <p:restoredTop sz="94669"/>
  </p:normalViewPr>
  <p:slideViewPr>
    <p:cSldViewPr snapToGrid="0" snapToObjects="1">
      <p:cViewPr>
        <p:scale>
          <a:sx n="65" d="100"/>
          <a:sy n="65" d="100"/>
        </p:scale>
        <p:origin x="36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3068D-0CC5-A54E-B6CC-19EA1256BA73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C6C25-CF71-0C47-A4A3-E06E976D6392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8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6C25-CF71-0C47-A4A3-E06E976D63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89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35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5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20</a:t>
            </a:fld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9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0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3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2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68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31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6C25-CF71-0C47-A4A3-E06E976D63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03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94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894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/>
              <a:t> </a:t>
            </a:r>
            <a:endParaRPr lang="en-GB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58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32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367D-FBB9-7942-B017-13A64CCB9832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7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D5C05-AADB-1F4A-95EF-005D0924FC82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460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3FC3-06AF-7F48-B13C-A8F4A126DF2D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77315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0C99-7A35-A74D-B127-6ECF1E854E5C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150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9ECE-5EE0-2946-B549-3E5C6BE8A12F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40425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E6310-0E73-2941-9CD4-6E487E4465EA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22526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33CB-B849-DA4B-87C4-37B0C6609CBD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22876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9369-C5F5-2440-8C66-5A53A9EF6D21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456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D12B-FC97-F64E-B0F4-DCA6CF70BD5E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99270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3AE6-A27B-C94D-9ECF-B0B447C65B38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913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C3FA-20C2-0F46-A2CB-18D7B66FFC86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2055532-31AE-FD44-BE06-B7F66CC8414B}" type="datetime1">
              <a:rPr lang="it-IT" smtClean="0"/>
              <a:t>18/11/18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5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4" Type="http://schemas.openxmlformats.org/officeDocument/2006/relationships/image" Target="../media/image200.png"/><Relationship Id="rId5" Type="http://schemas.openxmlformats.org/officeDocument/2006/relationships/image" Target="../media/image30.png"/><Relationship Id="rId6" Type="http://schemas.openxmlformats.org/officeDocument/2006/relationships/image" Target="../media/image5.png"/><Relationship Id="rId7" Type="http://schemas.openxmlformats.org/officeDocument/2006/relationships/image" Target="../media/image67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62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2168" y="2485515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GB" sz="4900" dirty="0" smtClean="0"/>
              <a:t>Material science and accelerator R&amp;D: Reflectivity and Photo Yield measurements of vacuum chamber technical surfaces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7336504" y="3737275"/>
            <a:ext cx="4008829" cy="1611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mtClean="0"/>
              <a:t>Eliana La Francesca</a:t>
            </a:r>
          </a:p>
          <a:p>
            <a:pPr algn="r"/>
            <a:r>
              <a:rPr lang="en-GB" dirty="0" err="1" smtClean="0"/>
              <a:t>Dottorato</a:t>
            </a:r>
            <a:r>
              <a:rPr lang="en-GB" dirty="0" smtClean="0"/>
              <a:t> in </a:t>
            </a:r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acceleratori</a:t>
            </a:r>
            <a:r>
              <a:rPr lang="en-GB" dirty="0" smtClean="0"/>
              <a:t> </a:t>
            </a:r>
          </a:p>
          <a:p>
            <a:pPr algn="r"/>
            <a:r>
              <a:rPr lang="en-GB" dirty="0" smtClean="0"/>
              <a:t>(XXXI </a:t>
            </a:r>
            <a:r>
              <a:rPr lang="en-GB" dirty="0" err="1" smtClean="0"/>
              <a:t>ciclo</a:t>
            </a:r>
            <a:r>
              <a:rPr lang="en-GB" dirty="0" smtClean="0"/>
              <a:t>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58" y="5660428"/>
            <a:ext cx="3683320" cy="11318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8" y="5660428"/>
            <a:ext cx="1800903" cy="1131885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752168" y="3737275"/>
            <a:ext cx="4008829" cy="1611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 smtClean="0"/>
              <a:t>Relatore</a:t>
            </a:r>
            <a:r>
              <a:rPr lang="en-GB" dirty="0" smtClean="0"/>
              <a:t> </a:t>
            </a:r>
            <a:r>
              <a:rPr lang="en-GB" dirty="0" err="1" smtClean="0"/>
              <a:t>interno</a:t>
            </a:r>
            <a:r>
              <a:rPr lang="en-GB" dirty="0" smtClean="0"/>
              <a:t>: prof. M. </a:t>
            </a:r>
            <a:r>
              <a:rPr lang="en-GB" dirty="0" err="1" smtClean="0"/>
              <a:t>Migliorati</a:t>
            </a:r>
            <a:endParaRPr lang="en-GB" dirty="0" smtClean="0"/>
          </a:p>
          <a:p>
            <a:pPr algn="l"/>
            <a:r>
              <a:rPr lang="en-GB" dirty="0" err="1" smtClean="0"/>
              <a:t>Relatore</a:t>
            </a:r>
            <a:r>
              <a:rPr lang="en-GB" dirty="0" smtClean="0"/>
              <a:t> </a:t>
            </a:r>
            <a:r>
              <a:rPr lang="en-GB" dirty="0" err="1" smtClean="0"/>
              <a:t>esterno</a:t>
            </a:r>
            <a:r>
              <a:rPr lang="en-GB" dirty="0" smtClean="0"/>
              <a:t>: </a:t>
            </a:r>
            <a:r>
              <a:rPr lang="en-GB" dirty="0" err="1" smtClean="0"/>
              <a:t>dott</a:t>
            </a:r>
            <a:r>
              <a:rPr lang="en-GB" dirty="0" smtClean="0"/>
              <a:t>. R. </a:t>
            </a:r>
            <a:r>
              <a:rPr lang="en-GB" dirty="0" err="1" smtClean="0"/>
              <a:t>Cimino</a:t>
            </a:r>
            <a:endParaRPr lang="en-GB" dirty="0" smtClean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001" y="0"/>
            <a:ext cx="8596668" cy="1320800"/>
          </a:xfrm>
        </p:spPr>
        <p:txBody>
          <a:bodyPr/>
          <a:lstStyle/>
          <a:p>
            <a:r>
              <a:rPr lang="en-GB" dirty="0" smtClean="0"/>
              <a:t>Reflectivity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5" y="1598400"/>
            <a:ext cx="9395580" cy="3880773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X-Ray Reflectivity depends on a limited number of parameters:</a:t>
            </a:r>
          </a:p>
          <a:p>
            <a:r>
              <a:rPr lang="en-GB" sz="3200" dirty="0"/>
              <a:t>Photon energy and light polarization</a:t>
            </a:r>
          </a:p>
          <a:p>
            <a:r>
              <a:rPr lang="en-GB" sz="3200" dirty="0"/>
              <a:t>Angle of incidence</a:t>
            </a:r>
          </a:p>
          <a:p>
            <a:r>
              <a:rPr lang="en-GB" sz="3200" dirty="0"/>
              <a:t>Surface roughness</a:t>
            </a:r>
          </a:p>
          <a:p>
            <a:r>
              <a:rPr lang="en-GB" sz="3200" dirty="0"/>
              <a:t>Material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9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4337" r="5204"/>
          <a:stretch/>
        </p:blipFill>
        <p:spPr>
          <a:xfrm>
            <a:off x="473474" y="1102775"/>
            <a:ext cx="7787148" cy="4145314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7827" y="-105102"/>
            <a:ext cx="9463428" cy="1320800"/>
          </a:xfrm>
        </p:spPr>
        <p:txBody>
          <a:bodyPr/>
          <a:lstStyle/>
          <a:p>
            <a:r>
              <a:rPr lang="en-GB" dirty="0" smtClean="0"/>
              <a:t>Specular Reflectivity: the case of Carbon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624000" y="5773007"/>
                <a:ext cx="4574394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667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667" b="1" dirty="0">
                    <a:ea typeface="Cambria Math" charset="0"/>
                    <a:cs typeface="Cambria Math" charset="0"/>
                  </a:rPr>
                  <a:t>(C) </a:t>
                </a:r>
                <a14:m>
                  <m:oMath xmlns:m="http://schemas.openxmlformats.org/officeDocument/2006/math">
                    <m:r>
                      <a:rPr lang="en-US" sz="2667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GB" sz="2667" b="1" dirty="0"/>
                  <a:t> 3.5 nm (X-ray range)</a:t>
                </a: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0" y="5773007"/>
                <a:ext cx="4574394" cy="502766"/>
              </a:xfrm>
              <a:prstGeom prst="rect">
                <a:avLst/>
              </a:prstGeom>
              <a:blipFill rotWithShape="0">
                <a:blip r:embed="rId4"/>
                <a:stretch>
                  <a:fillRect t="-13415" r="-9454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ccia destra 3"/>
          <p:cNvSpPr/>
          <p:nvPr/>
        </p:nvSpPr>
        <p:spPr>
          <a:xfrm>
            <a:off x="5613265" y="5812191"/>
            <a:ext cx="757743" cy="462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6785879" y="5627725"/>
            <a:ext cx="275197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20 nm of C can reflect all photons</a:t>
            </a:r>
          </a:p>
        </p:txBody>
      </p:sp>
      <p:sp>
        <p:nvSpPr>
          <p:cNvPr id="12" name="Rectangle 4"/>
          <p:cNvSpPr/>
          <p:nvPr/>
        </p:nvSpPr>
        <p:spPr>
          <a:xfrm>
            <a:off x="624000" y="5276541"/>
            <a:ext cx="6405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/>
              </a:rPr>
              <a:t>R.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Cimino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, V.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Baglin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 and F.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Schäfers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, PRL. 115 (2015) 264804</a:t>
            </a:r>
            <a:endParaRPr lang="en-GB" dirty="0"/>
          </a:p>
        </p:txBody>
      </p:sp>
      <p:sp>
        <p:nvSpPr>
          <p:cNvPr id="13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670762" y="704991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44AFC"/>
                </a:solidFill>
              </a:rPr>
              <a:t>REFLEC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7912588" y="2272062"/>
                <a:ext cx="353855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Attenuation depth (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GB" sz="2400" dirty="0"/>
                  <a:t>):</a:t>
                </a:r>
              </a:p>
              <a:p>
                <a:r>
                  <a:rPr lang="en-GB" sz="2400" dirty="0"/>
                  <a:t>P(x)=</a:t>
                </a:r>
                <a:r>
                  <a:rPr lang="en-GB" sz="2400" dirty="0" err="1"/>
                  <a:t>exp</a:t>
                </a:r>
                <a:r>
                  <a:rPr lang="en-GB" sz="2400" dirty="0"/>
                  <a:t>(-x/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GB" sz="2400" dirty="0"/>
                  <a:t>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For x=</a:t>
                </a:r>
                <a:r>
                  <a:rPr lang="en-GB" sz="24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the intensity </a:t>
                </a:r>
                <a:r>
                  <a:rPr lang="en-US" sz="2400" dirty="0" smtClean="0"/>
                  <a:t>of </a:t>
                </a:r>
                <a:r>
                  <a:rPr lang="en-US" sz="2400" dirty="0"/>
                  <a:t>X-rays </a:t>
                </a:r>
                <a:r>
                  <a:rPr lang="en-US" sz="2400" dirty="0" smtClean="0"/>
                  <a:t>falls </a:t>
                </a:r>
                <a:r>
                  <a:rPr lang="en-US" sz="2400" dirty="0"/>
                  <a:t>to 1/e of its value at </a:t>
                </a:r>
                <a:r>
                  <a:rPr lang="en-US" sz="2400" dirty="0" smtClean="0"/>
                  <a:t>the </a:t>
                </a:r>
                <a:r>
                  <a:rPr lang="en-US" sz="2400" dirty="0"/>
                  <a:t>surface.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588" y="2272062"/>
                <a:ext cx="3538555" cy="2862322"/>
              </a:xfrm>
              <a:prstGeom prst="rect">
                <a:avLst/>
              </a:prstGeom>
              <a:blipFill rotWithShape="0">
                <a:blip r:embed="rId5"/>
                <a:stretch>
                  <a:fillRect l="-2759" t="-1706" r="-1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993046" y="1035105"/>
            <a:ext cx="319855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FCC-</a:t>
            </a:r>
            <a:r>
              <a:rPr lang="en-GB" sz="2400" dirty="0" err="1"/>
              <a:t>hh</a:t>
            </a:r>
            <a:r>
              <a:rPr lang="en-GB" sz="2400" dirty="0"/>
              <a:t> SR incidence angle: </a:t>
            </a:r>
            <a:r>
              <a:rPr lang="en-GB" sz="2400" dirty="0" smtClean="0"/>
              <a:t>0.077 </a:t>
            </a:r>
            <a:r>
              <a:rPr lang="en-GB" sz="2400" dirty="0" err="1" smtClean="0"/>
              <a:t>deg</a:t>
            </a:r>
            <a:endParaRPr lang="en-GB" sz="2400" dirty="0" smtClean="0"/>
          </a:p>
          <a:p>
            <a:r>
              <a:rPr lang="en-GB" sz="2400" dirty="0" smtClean="0"/>
              <a:t>(</a:t>
            </a:r>
            <a:r>
              <a:rPr lang="en-GB" sz="2400" dirty="0"/>
              <a:t>0.62 </a:t>
            </a:r>
            <a:r>
              <a:rPr lang="en-GB" sz="2400" dirty="0" err="1"/>
              <a:t>mrad</a:t>
            </a:r>
            <a:r>
              <a:rPr lang="en-GB" sz="2400" dirty="0"/>
              <a:t>)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14863" y="1595334"/>
            <a:ext cx="134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</a:t>
            </a:r>
            <a:r>
              <a:rPr lang="en-GB" b="1" baseline="-25000" dirty="0" smtClean="0"/>
              <a:t>a</a:t>
            </a:r>
            <a:r>
              <a:rPr lang="en-GB" b="1" dirty="0" smtClean="0"/>
              <a:t>=50 nm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10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8373" y="-23886"/>
            <a:ext cx="9692640" cy="1397124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Beam Screen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3" y="904602"/>
            <a:ext cx="8594725" cy="3663012"/>
          </a:xfrm>
        </p:spPr>
      </p:pic>
      <p:sp>
        <p:nvSpPr>
          <p:cNvPr id="5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6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1872" y="-620198"/>
            <a:ext cx="9692640" cy="1397124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Beam Screen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3" y="904602"/>
            <a:ext cx="8594725" cy="3663012"/>
          </a:xfrm>
        </p:spPr>
      </p:pic>
      <p:sp>
        <p:nvSpPr>
          <p:cNvPr id="5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6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5537200" y="2813319"/>
            <a:ext cx="1354667" cy="1881971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3434448"/>
            <a:ext cx="6315456" cy="338937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3589" r="5482" b="7549"/>
          <a:stretch/>
        </p:blipFill>
        <p:spPr>
          <a:xfrm>
            <a:off x="8973611" y="4695290"/>
            <a:ext cx="3218389" cy="171767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/>
          <a:stretch/>
        </p:blipFill>
        <p:spPr>
          <a:xfrm>
            <a:off x="448373" y="4246137"/>
            <a:ext cx="5628472" cy="2296978"/>
          </a:xfrm>
          <a:prstGeom prst="rect">
            <a:avLst/>
          </a:prstGeom>
        </p:spPr>
      </p:pic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1872" y="-620198"/>
            <a:ext cx="9692640" cy="1397124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Beam Screen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6" y="904602"/>
            <a:ext cx="8594725" cy="3663012"/>
          </a:xfrm>
        </p:spPr>
      </p:pic>
      <p:sp>
        <p:nvSpPr>
          <p:cNvPr id="5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6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83" y="78364"/>
            <a:ext cx="4147217" cy="31255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45" y="4165919"/>
            <a:ext cx="7044267" cy="2657905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5401733" y="3636872"/>
            <a:ext cx="959740" cy="930742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79864" y="5051491"/>
            <a:ext cx="2615824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</a:t>
            </a:r>
            <a:r>
              <a:rPr lang="it-IT" smtClean="0"/>
              <a:t>he </a:t>
            </a:r>
            <a:r>
              <a:rPr lang="it-IT" dirty="0"/>
              <a:t>Science &amp; Technology </a:t>
            </a:r>
            <a:r>
              <a:rPr lang="it-IT" dirty="0" err="1"/>
              <a:t>Facility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(STFC</a:t>
            </a:r>
            <a:r>
              <a:rPr lang="it-IT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8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519" y="0"/>
            <a:ext cx="9692640" cy="1397124"/>
          </a:xfrm>
        </p:spPr>
        <p:txBody>
          <a:bodyPr/>
          <a:lstStyle/>
          <a:p>
            <a:r>
              <a:rPr lang="en-GB" smtClean="0"/>
              <a:t>Samples</a:t>
            </a:r>
            <a:br>
              <a:rPr lang="en-GB" smtClean="0"/>
            </a:b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7518" y="906716"/>
            <a:ext cx="10885321" cy="5486400"/>
          </a:xfrm>
        </p:spPr>
        <p:txBody>
          <a:bodyPr>
            <a:noAutofit/>
          </a:bodyPr>
          <a:lstStyle/>
          <a:p>
            <a:r>
              <a:rPr lang="it-IT" sz="2800" dirty="0" err="1"/>
              <a:t>two</a:t>
            </a:r>
            <a:r>
              <a:rPr lang="it-IT" sz="2800" dirty="0"/>
              <a:t> </a:t>
            </a:r>
            <a:r>
              <a:rPr lang="it-IT" sz="2800" dirty="0" err="1"/>
              <a:t>copper</a:t>
            </a:r>
            <a:r>
              <a:rPr lang="it-IT" sz="2800" dirty="0"/>
              <a:t> sample </a:t>
            </a:r>
            <a:r>
              <a:rPr lang="it-IT" sz="2800" dirty="0" err="1"/>
              <a:t>polished</a:t>
            </a:r>
            <a:r>
              <a:rPr lang="it-IT" sz="2800" dirty="0"/>
              <a:t>, Cu 1A and Cu 2A (10 cm long), </a:t>
            </a:r>
            <a:r>
              <a:rPr lang="it-IT" sz="2800" dirty="0" smtClean="0"/>
              <a:t>with and </a:t>
            </a:r>
            <a:r>
              <a:rPr lang="it-IT" sz="2800" dirty="0" err="1"/>
              <a:t>without</a:t>
            </a:r>
            <a:r>
              <a:rPr lang="it-IT" sz="2800" dirty="0"/>
              <a:t> a-C </a:t>
            </a:r>
            <a:r>
              <a:rPr lang="it-IT" sz="2800" dirty="0" err="1"/>
              <a:t>coating</a:t>
            </a:r>
            <a:r>
              <a:rPr lang="it-IT" sz="2800" dirty="0"/>
              <a:t>; </a:t>
            </a:r>
          </a:p>
          <a:p>
            <a:r>
              <a:rPr lang="it-IT" sz="2800" dirty="0" err="1"/>
              <a:t>two</a:t>
            </a:r>
            <a:r>
              <a:rPr lang="it-IT" sz="2800" dirty="0"/>
              <a:t> </a:t>
            </a:r>
            <a:r>
              <a:rPr lang="it-IT" sz="2800" dirty="0" err="1"/>
              <a:t>copper</a:t>
            </a:r>
            <a:r>
              <a:rPr lang="it-IT" sz="2800" dirty="0"/>
              <a:t> sample </a:t>
            </a:r>
            <a:r>
              <a:rPr lang="it-IT" sz="2800" dirty="0" err="1"/>
              <a:t>lapped</a:t>
            </a:r>
            <a:r>
              <a:rPr lang="it-IT" sz="2800" dirty="0"/>
              <a:t>, Cu 1B and Cu 2B (10 cm </a:t>
            </a:r>
            <a:r>
              <a:rPr lang="it-IT" sz="2800" dirty="0" smtClean="0"/>
              <a:t>long), </a:t>
            </a:r>
            <a:r>
              <a:rPr lang="it-IT" sz="2800" dirty="0"/>
              <a:t>with and </a:t>
            </a:r>
            <a:r>
              <a:rPr lang="it-IT" sz="2800" dirty="0" err="1"/>
              <a:t>without</a:t>
            </a:r>
            <a:r>
              <a:rPr lang="it-IT" sz="2800" dirty="0"/>
              <a:t> a-C </a:t>
            </a:r>
            <a:r>
              <a:rPr lang="it-IT" sz="2800" dirty="0" err="1" smtClean="0"/>
              <a:t>coating</a:t>
            </a:r>
            <a:r>
              <a:rPr lang="it-IT" sz="2800" dirty="0" smtClean="0"/>
              <a:t>; </a:t>
            </a:r>
            <a:endParaRPr lang="it-IT" sz="2800" dirty="0"/>
          </a:p>
          <a:p>
            <a:r>
              <a:rPr lang="it-IT" sz="2800" dirty="0"/>
              <a:t>LHC </a:t>
            </a:r>
            <a:r>
              <a:rPr lang="it-IT" sz="2800" dirty="0" err="1"/>
              <a:t>Beam</a:t>
            </a:r>
            <a:r>
              <a:rPr lang="it-IT" sz="2800" dirty="0"/>
              <a:t> Screen (BS), </a:t>
            </a:r>
            <a:r>
              <a:rPr lang="it-IT" sz="2800" dirty="0" err="1"/>
              <a:t>flat</a:t>
            </a:r>
            <a:r>
              <a:rPr lang="it-IT" sz="2800" dirty="0"/>
              <a:t> zone (30 cm long), with and </a:t>
            </a:r>
            <a:r>
              <a:rPr lang="it-IT" sz="2800" dirty="0" err="1"/>
              <a:t>without</a:t>
            </a:r>
            <a:r>
              <a:rPr lang="it-IT" sz="2800" dirty="0"/>
              <a:t> a-C </a:t>
            </a:r>
            <a:r>
              <a:rPr lang="it-IT" sz="2800" dirty="0" err="1"/>
              <a:t>coating</a:t>
            </a:r>
            <a:r>
              <a:rPr lang="it-IT" sz="2800" dirty="0"/>
              <a:t>; </a:t>
            </a:r>
          </a:p>
          <a:p>
            <a:r>
              <a:rPr lang="it-IT" sz="2800" dirty="0"/>
              <a:t>LHC </a:t>
            </a:r>
            <a:r>
              <a:rPr lang="it-IT" sz="2800" dirty="0" err="1"/>
              <a:t>Beam</a:t>
            </a:r>
            <a:r>
              <a:rPr lang="it-IT" sz="2800" dirty="0"/>
              <a:t> Screen (BS), </a:t>
            </a:r>
            <a:r>
              <a:rPr lang="it-IT" sz="2800" dirty="0" err="1"/>
              <a:t>Saw-Tooth</a:t>
            </a:r>
            <a:r>
              <a:rPr lang="it-IT" sz="2800" dirty="0"/>
              <a:t> zone (30 cm long); </a:t>
            </a:r>
          </a:p>
          <a:p>
            <a:r>
              <a:rPr lang="it-IT" sz="2800" dirty="0"/>
              <a:t>Cu sample </a:t>
            </a:r>
            <a:r>
              <a:rPr lang="it-IT" sz="2800" dirty="0" err="1"/>
              <a:t>treated</a:t>
            </a:r>
            <a:r>
              <a:rPr lang="it-IT" sz="2800" dirty="0"/>
              <a:t> by Laser </a:t>
            </a:r>
            <a:r>
              <a:rPr lang="it-IT" sz="2800" dirty="0" err="1"/>
              <a:t>Ablation</a:t>
            </a:r>
            <a:r>
              <a:rPr lang="it-IT" sz="2800" dirty="0"/>
              <a:t> Surface </a:t>
            </a:r>
            <a:r>
              <a:rPr lang="it-IT" sz="2800" dirty="0" err="1"/>
              <a:t>Engineering</a:t>
            </a:r>
            <a:r>
              <a:rPr lang="it-IT" sz="2800" dirty="0"/>
              <a:t> (LASE, made by the Science &amp; Technology </a:t>
            </a:r>
            <a:r>
              <a:rPr lang="it-IT" sz="2800" dirty="0" err="1"/>
              <a:t>Facility</a:t>
            </a:r>
            <a:r>
              <a:rPr lang="it-IT" sz="2800" dirty="0"/>
              <a:t> </a:t>
            </a:r>
            <a:r>
              <a:rPr lang="it-IT" sz="2800" dirty="0" err="1"/>
              <a:t>Council</a:t>
            </a:r>
            <a:r>
              <a:rPr lang="it-IT" sz="2800" dirty="0"/>
              <a:t> (STFC))(30 cm long). </a:t>
            </a:r>
          </a:p>
          <a:p>
            <a:endParaRPr lang="en-GB" sz="1600" dirty="0"/>
          </a:p>
        </p:txBody>
      </p:sp>
      <p:sp>
        <p:nvSpPr>
          <p:cNvPr id="4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5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8716" y="-516962"/>
            <a:ext cx="9692640" cy="1397124"/>
          </a:xfrm>
        </p:spPr>
        <p:txBody>
          <a:bodyPr/>
          <a:lstStyle/>
          <a:p>
            <a:r>
              <a:rPr lang="en-GB" dirty="0" smtClean="0"/>
              <a:t>AFM measurements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90" y="57344"/>
            <a:ext cx="2403987" cy="155057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t="28115" b="21505"/>
          <a:stretch/>
        </p:blipFill>
        <p:spPr>
          <a:xfrm>
            <a:off x="8318090" y="1672723"/>
            <a:ext cx="1875668" cy="16881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3" y="1012006"/>
            <a:ext cx="7282869" cy="57179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99" y="4002253"/>
            <a:ext cx="3723558" cy="274584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757652" y="3492754"/>
            <a:ext cx="290017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en-US" sz="2400" b="1" dirty="0"/>
              <a:t>AFM (20x20µm</a:t>
            </a:r>
            <a:r>
              <a:rPr lang="en-US" altLang="en-US" sz="2400" b="1" baseline="30000" dirty="0"/>
              <a:t>2</a:t>
            </a:r>
            <a:r>
              <a:rPr lang="en-US" altLang="en-US" sz="2400" b="1" dirty="0"/>
              <a:t>)</a:t>
            </a:r>
            <a:endParaRPr lang="en-GB" sz="2400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8716" y="-516962"/>
            <a:ext cx="9692640" cy="1397124"/>
          </a:xfrm>
        </p:spPr>
        <p:txBody>
          <a:bodyPr/>
          <a:lstStyle/>
          <a:p>
            <a:r>
              <a:rPr lang="en-GB" dirty="0" smtClean="0"/>
              <a:t>AFM measurements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3" y="1015165"/>
            <a:ext cx="7282869" cy="57116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92" y="3999094"/>
            <a:ext cx="3564981" cy="2745843"/>
          </a:xfrm>
          <a:prstGeom prst="rect">
            <a:avLst/>
          </a:prstGeom>
        </p:spPr>
      </p:pic>
      <p:pic>
        <p:nvPicPr>
          <p:cNvPr id="8" name="Segnaposto contenut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90" y="57344"/>
            <a:ext cx="2403987" cy="15505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t="28115" b="21505"/>
          <a:stretch/>
        </p:blipFill>
        <p:spPr>
          <a:xfrm>
            <a:off x="8318090" y="1672723"/>
            <a:ext cx="1875668" cy="168818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757652" y="3492754"/>
            <a:ext cx="290017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en-US" sz="2400" b="1" dirty="0"/>
              <a:t>AFM (20x20µm</a:t>
            </a:r>
            <a:r>
              <a:rPr lang="en-US" altLang="en-US" sz="2400" b="1" baseline="30000" dirty="0"/>
              <a:t>2</a:t>
            </a:r>
            <a:r>
              <a:rPr lang="en-US" altLang="en-US" sz="2400" b="1" dirty="0"/>
              <a:t>)</a:t>
            </a:r>
            <a:endParaRPr lang="en-GB" sz="2400" b="1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519" y="-50700"/>
            <a:ext cx="9692640" cy="1397124"/>
          </a:xfrm>
        </p:spPr>
        <p:txBody>
          <a:bodyPr/>
          <a:lstStyle/>
          <a:p>
            <a:r>
              <a:rPr lang="en-GB" smtClean="0"/>
              <a:t>Measured </a:t>
            </a:r>
            <a:r>
              <a:rPr lang="en-GB" smtClean="0"/>
              <a:t>roughness</a:t>
            </a:r>
            <a:br>
              <a:rPr lang="en-GB" smtClean="0"/>
            </a:br>
            <a:endParaRPr lang="en-GB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22995"/>
              </p:ext>
            </p:extLst>
          </p:nvPr>
        </p:nvGraphicFramePr>
        <p:xfrm>
          <a:off x="474684" y="768856"/>
          <a:ext cx="7203702" cy="27759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01234"/>
                <a:gridCol w="2401234"/>
                <a:gridCol w="2401234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GB" sz="1800" dirty="0" smtClean="0"/>
                    </a:p>
                    <a:p>
                      <a:pPr algn="ctr"/>
                      <a:r>
                        <a:rPr lang="en-GB" sz="1800" dirty="0" smtClean="0"/>
                        <a:t>Sample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(Carbon Coating)</a:t>
                      </a:r>
                    </a:p>
                  </a:txBody>
                  <a:tcPr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9.6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  <a:r>
                        <a:rPr lang="it-IT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nm</a:t>
                      </a:r>
                      <a:endParaRPr lang="en-GB" sz="1800" dirty="0"/>
                    </a:p>
                  </a:txBody>
                  <a:tcPr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1B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31.3 nm</a:t>
                      </a:r>
                      <a:endParaRPr lang="en-GB" sz="1800" dirty="0"/>
                    </a:p>
                  </a:txBody>
                  <a:tcPr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2A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27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28.6 nm</a:t>
                      </a:r>
                      <a:endParaRPr lang="en-GB" sz="1800" dirty="0"/>
                    </a:p>
                  </a:txBody>
                  <a:tcPr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2B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643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648 nm</a:t>
                      </a:r>
                      <a:endParaRPr lang="it-IT" dirty="0" smtClean="0"/>
                    </a:p>
                  </a:txBody>
                  <a:tcPr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LHC-Flat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14.9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20.1 nm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474684" y="3673532"/>
            <a:ext cx="4721568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buFont typeface="Arial" charset="0"/>
              <a:defRPr sz="2100" b="1">
                <a:solidFill>
                  <a:srgbClr val="00589C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Side A – means polished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Side B – means lapped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74" y="1649"/>
            <a:ext cx="3499421" cy="2624567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V="1">
            <a:off x="9736753" y="2141119"/>
            <a:ext cx="159715" cy="744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10630757" y="2135263"/>
            <a:ext cx="159715" cy="744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9120293" y="2938419"/>
            <a:ext cx="8114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/>
              <a:t>Cu 1A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394631" y="293841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Cu 2A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98" y="3360100"/>
            <a:ext cx="3468624" cy="366369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r="43018" b="12258"/>
          <a:stretch/>
        </p:blipFill>
        <p:spPr>
          <a:xfrm rot="5400000">
            <a:off x="4250611" y="2805046"/>
            <a:ext cx="1226224" cy="6017342"/>
          </a:xfrm>
          <a:prstGeom prst="rect">
            <a:avLst/>
          </a:prstGeom>
        </p:spPr>
      </p:pic>
      <p:sp>
        <p:nvSpPr>
          <p:cNvPr id="14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5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91655" y="3702318"/>
            <a:ext cx="326932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50 nm CC made by</a:t>
            </a:r>
          </a:p>
          <a:p>
            <a:r>
              <a:rPr lang="en-GB" sz="2400" dirty="0" smtClean="0"/>
              <a:t>Magneto-sputtering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3222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000" y="92985"/>
            <a:ext cx="8785471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BESSY-II </a:t>
            </a:r>
            <a:r>
              <a:rPr lang="en-GB" dirty="0"/>
              <a:t>Optic </a:t>
            </a:r>
            <a:r>
              <a:rPr lang="en-GB" dirty="0" err="1"/>
              <a:t>Beamline</a:t>
            </a:r>
            <a:r>
              <a:rPr lang="en-GB" dirty="0"/>
              <a:t> and </a:t>
            </a:r>
            <a:r>
              <a:rPr lang="en-GB" dirty="0" err="1"/>
              <a:t>Reflectometer</a:t>
            </a:r>
            <a:r>
              <a:rPr lang="it-IT" dirty="0"/>
              <a:t> 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51" y="2698863"/>
            <a:ext cx="2854090" cy="3759837"/>
          </a:xfrm>
          <a:prstGeom prst="rect">
            <a:avLst/>
          </a:prstGeom>
        </p:spPr>
      </p:pic>
      <p:pic>
        <p:nvPicPr>
          <p:cNvPr id="13" name="Segnaposto contenut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" y="1293790"/>
            <a:ext cx="6982971" cy="1405073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909" y="1293790"/>
            <a:ext cx="2526833" cy="1286388"/>
          </a:xfrm>
          <a:prstGeom prst="rect">
            <a:avLst/>
          </a:prstGeom>
        </p:spPr>
      </p:pic>
      <p:sp>
        <p:nvSpPr>
          <p:cNvPr id="33" name="Rectangle 4"/>
          <p:cNvSpPr/>
          <p:nvPr/>
        </p:nvSpPr>
        <p:spPr>
          <a:xfrm>
            <a:off x="5952980" y="816471"/>
            <a:ext cx="5235857" cy="656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A.A.Sokolov,et</a:t>
            </a:r>
            <a:r>
              <a:rPr lang="en-US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al,Proc.of</a:t>
            </a:r>
            <a:r>
              <a:rPr lang="en-US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SPIE92060J-1-13(2014) </a:t>
            </a:r>
            <a:endParaRPr lang="en-US" dirty="0">
              <a:solidFill>
                <a:srgbClr val="0000FF"/>
              </a:solidFill>
              <a:cs typeface="Times New Roman"/>
            </a:endParaRPr>
          </a:p>
          <a:p>
            <a:endParaRPr lang="en-GB" sz="1867" dirty="0"/>
          </a:p>
        </p:txBody>
      </p:sp>
      <p:sp>
        <p:nvSpPr>
          <p:cNvPr id="11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3" y="2580178"/>
            <a:ext cx="5443180" cy="3997205"/>
          </a:xfrm>
          <a:prstGeom prst="rect">
            <a:avLst/>
          </a:prstGeom>
        </p:spPr>
      </p:pic>
      <p:sp>
        <p:nvSpPr>
          <p:cNvPr id="15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624112" y="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/>
              <a:t>Outline</a:t>
            </a:r>
            <a:endParaRPr lang="en-GB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624112" y="1925484"/>
            <a:ext cx="8932844" cy="3880773"/>
          </a:xfrm>
        </p:spPr>
        <p:txBody>
          <a:bodyPr>
            <a:normAutofit/>
          </a:bodyPr>
          <a:lstStyle/>
          <a:p>
            <a:r>
              <a:rPr lang="en-GB" sz="3600" dirty="0"/>
              <a:t>Synchrotron radiation </a:t>
            </a:r>
            <a:r>
              <a:rPr lang="en-GB" sz="3600" dirty="0" smtClean="0"/>
              <a:t>detrimental effects</a:t>
            </a:r>
          </a:p>
          <a:p>
            <a:r>
              <a:rPr lang="en-GB" sz="3600" dirty="0" smtClean="0"/>
              <a:t>Reflectivity and Photo Yield</a:t>
            </a:r>
          </a:p>
          <a:p>
            <a:r>
              <a:rPr lang="en-GB" sz="3600" dirty="0" err="1" smtClean="0"/>
              <a:t>Bessy</a:t>
            </a:r>
            <a:r>
              <a:rPr lang="en-GB" sz="3600" dirty="0" smtClean="0"/>
              <a:t> </a:t>
            </a:r>
            <a:r>
              <a:rPr lang="en-GB" sz="3600" dirty="0"/>
              <a:t>II measurements</a:t>
            </a:r>
          </a:p>
          <a:p>
            <a:r>
              <a:rPr lang="en-GB" sz="3600" dirty="0" smtClean="0"/>
              <a:t>Conclusions</a:t>
            </a:r>
            <a:endParaRPr lang="en-GB" dirty="0"/>
          </a:p>
        </p:txBody>
      </p:sp>
      <p:sp>
        <p:nvSpPr>
          <p:cNvPr id="6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7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24001" y="0"/>
            <a:ext cx="10213332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BESSY-II </a:t>
            </a:r>
            <a:r>
              <a:rPr lang="en-GB" dirty="0"/>
              <a:t>Optic </a:t>
            </a:r>
            <a:r>
              <a:rPr lang="en-GB" dirty="0" err="1"/>
              <a:t>Beamline</a:t>
            </a:r>
            <a:r>
              <a:rPr lang="en-GB" dirty="0"/>
              <a:t> and </a:t>
            </a:r>
            <a:r>
              <a:rPr lang="en-GB" dirty="0" err="1"/>
              <a:t>Reflectometer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001" y="1507067"/>
            <a:ext cx="6447501" cy="2910580"/>
          </a:xfrm>
        </p:spPr>
        <p:txBody>
          <a:bodyPr>
            <a:noAutofit/>
          </a:bodyPr>
          <a:lstStyle/>
          <a:p>
            <a:r>
              <a:rPr lang="it-IT" sz="2667" b="1" dirty="0" err="1">
                <a:latin typeface="Arial" charset="0"/>
              </a:rPr>
              <a:t>Incidence</a:t>
            </a:r>
            <a:r>
              <a:rPr lang="it-IT" sz="2667" b="1" dirty="0">
                <a:latin typeface="Arial" charset="0"/>
              </a:rPr>
              <a:t> angle </a:t>
            </a:r>
            <a:r>
              <a:rPr lang="it-IT" sz="2667" dirty="0" err="1">
                <a:latin typeface="SymbolMT" charset="0"/>
              </a:rPr>
              <a:t>θ</a:t>
            </a:r>
            <a:r>
              <a:rPr lang="it-IT" sz="2667" b="1" dirty="0">
                <a:latin typeface="Arial" charset="0"/>
              </a:rPr>
              <a:t>: -90° – 90° 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>
                <a:latin typeface="Arial" charset="0"/>
              </a:rPr>
              <a:t>Detector in-</a:t>
            </a:r>
            <a:r>
              <a:rPr lang="it-IT" sz="2667" b="1" dirty="0" err="1">
                <a:latin typeface="Arial" charset="0"/>
              </a:rPr>
              <a:t>plane</a:t>
            </a:r>
            <a:r>
              <a:rPr lang="it-IT" sz="2667" b="1" dirty="0">
                <a:latin typeface="Arial" charset="0"/>
              </a:rPr>
              <a:t> 2</a:t>
            </a:r>
            <a:r>
              <a:rPr lang="it-IT" sz="2667" dirty="0">
                <a:latin typeface="SymbolMT" charset="0"/>
              </a:rPr>
              <a:t>θ</a:t>
            </a:r>
            <a:r>
              <a:rPr lang="it-IT" sz="2667" b="1" dirty="0">
                <a:latin typeface="Arial" charset="0"/>
              </a:rPr>
              <a:t>: -180° – 180° 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>
                <a:latin typeface="Arial" charset="0"/>
              </a:rPr>
              <a:t>Detector off-</a:t>
            </a:r>
            <a:r>
              <a:rPr lang="it-IT" sz="2667" b="1" dirty="0" err="1">
                <a:latin typeface="Arial" charset="0"/>
              </a:rPr>
              <a:t>plane</a:t>
            </a:r>
            <a:r>
              <a:rPr lang="it-IT" sz="2667" b="1" dirty="0">
                <a:latin typeface="Arial" charset="0"/>
              </a:rPr>
              <a:t> </a:t>
            </a:r>
            <a:r>
              <a:rPr lang="it-IT" sz="2667" dirty="0" err="1">
                <a:latin typeface="SymbolMT" charset="0"/>
              </a:rPr>
              <a:t>χ</a:t>
            </a:r>
            <a:r>
              <a:rPr lang="it-IT" sz="2667" dirty="0">
                <a:latin typeface="SymbolMT" charset="0"/>
              </a:rPr>
              <a:t> </a:t>
            </a:r>
            <a:r>
              <a:rPr lang="it-IT" sz="2667" b="1" dirty="0">
                <a:latin typeface="Arial" charset="0"/>
              </a:rPr>
              <a:t>: -4° – 4° </a:t>
            </a:r>
            <a:endParaRPr lang="it-IT" sz="2667" dirty="0"/>
          </a:p>
          <a:p>
            <a:r>
              <a:rPr lang="it-IT" sz="2667" b="1" dirty="0">
                <a:latin typeface="Arial" charset="0"/>
              </a:rPr>
              <a:t>Sample – detector: 310 mm</a:t>
            </a:r>
          </a:p>
          <a:p>
            <a:r>
              <a:rPr lang="it-IT" sz="2667" b="1" dirty="0" err="1">
                <a:latin typeface="Arial" charset="0"/>
              </a:rPr>
              <a:t>Six</a:t>
            </a:r>
            <a:r>
              <a:rPr lang="it-IT" sz="2667" b="1" dirty="0">
                <a:latin typeface="Arial" charset="0"/>
              </a:rPr>
              <a:t> </a:t>
            </a:r>
            <a:r>
              <a:rPr lang="it-IT" sz="2667" b="1" dirty="0" err="1">
                <a:latin typeface="Arial" charset="0"/>
              </a:rPr>
              <a:t>axes</a:t>
            </a:r>
            <a:r>
              <a:rPr lang="it-IT" sz="2667" b="1" dirty="0">
                <a:latin typeface="Arial" charset="0"/>
              </a:rPr>
              <a:t> sample </a:t>
            </a:r>
            <a:r>
              <a:rPr lang="it-IT" sz="2667" b="1" dirty="0" err="1">
                <a:latin typeface="Arial" charset="0"/>
              </a:rPr>
              <a:t>positioning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>
                <a:latin typeface="Arial" charset="0"/>
              </a:rPr>
              <a:t>Sample </a:t>
            </a:r>
            <a:r>
              <a:rPr lang="it-IT" sz="2667" b="1" dirty="0" err="1">
                <a:latin typeface="Arial" charset="0"/>
              </a:rPr>
              <a:t>current</a:t>
            </a:r>
            <a:r>
              <a:rPr lang="it-IT" sz="2667" b="1" dirty="0">
                <a:latin typeface="Arial" charset="0"/>
              </a:rPr>
              <a:t> </a:t>
            </a:r>
            <a:r>
              <a:rPr lang="it-IT" sz="2667" b="1" dirty="0" err="1">
                <a:latin typeface="Arial" charset="0"/>
              </a:rPr>
              <a:t>measurement</a:t>
            </a:r>
            <a:r>
              <a:rPr lang="it-IT" sz="2667" b="1" dirty="0">
                <a:latin typeface="Arial" charset="0"/>
              </a:rPr>
              <a:t> 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 err="1">
                <a:latin typeface="Arial" charset="0"/>
              </a:rPr>
              <a:t>GaAsP-Photodiodes</a:t>
            </a:r>
            <a:endParaRPr lang="it-IT" sz="2667" b="1" dirty="0">
              <a:latin typeface="Arial" charset="0"/>
            </a:endParaRPr>
          </a:p>
          <a:p>
            <a:r>
              <a:rPr lang="it-IT" sz="2667" b="1" dirty="0">
                <a:latin typeface="Arial" charset="0"/>
              </a:rPr>
              <a:t>Detector </a:t>
            </a:r>
            <a:r>
              <a:rPr lang="it-IT" sz="2667" b="1" dirty="0" err="1">
                <a:latin typeface="Arial" charset="0"/>
              </a:rPr>
              <a:t>slits</a:t>
            </a:r>
            <a:r>
              <a:rPr lang="it-IT" sz="2667" b="1" dirty="0">
                <a:latin typeface="Arial" charset="0"/>
              </a:rPr>
              <a:t>, </a:t>
            </a:r>
            <a:r>
              <a:rPr lang="it-IT" sz="2667" b="1" dirty="0" err="1">
                <a:latin typeface="Arial" charset="0"/>
              </a:rPr>
              <a:t>pinholes</a:t>
            </a:r>
            <a:r>
              <a:rPr lang="it-IT" sz="2667" b="1" dirty="0">
                <a:latin typeface="Arial" charset="0"/>
              </a:rPr>
              <a:t> </a:t>
            </a:r>
            <a:endParaRPr lang="it-IT" sz="2667" dirty="0"/>
          </a:p>
        </p:txBody>
      </p:sp>
      <p:sp>
        <p:nvSpPr>
          <p:cNvPr id="6" name="Rectangle 4"/>
          <p:cNvSpPr/>
          <p:nvPr/>
        </p:nvSpPr>
        <p:spPr>
          <a:xfrm>
            <a:off x="5730667" y="5791722"/>
            <a:ext cx="5409045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A.A.Sokolov,et</a:t>
            </a:r>
            <a:r>
              <a:rPr lang="en-US" sz="1867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867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al,Proc.of</a:t>
            </a:r>
            <a:r>
              <a:rPr lang="en-US" sz="1867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SPIE92060J-1-13(2014) </a:t>
            </a:r>
            <a:endParaRPr lang="en-US" sz="1867" dirty="0">
              <a:solidFill>
                <a:srgbClr val="0000FF"/>
              </a:solidFill>
              <a:cs typeface="Times New Roman"/>
            </a:endParaRPr>
          </a:p>
          <a:p>
            <a:endParaRPr lang="en-GB" sz="1867" dirty="0"/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0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7088" y="-3655"/>
            <a:ext cx="9714618" cy="1320800"/>
          </a:xfrm>
        </p:spPr>
        <p:txBody>
          <a:bodyPr>
            <a:normAutofit/>
          </a:bodyPr>
          <a:lstStyle/>
          <a:p>
            <a:r>
              <a:rPr lang="en-GB" dirty="0" err="1"/>
              <a:t>B</a:t>
            </a:r>
            <a:r>
              <a:rPr lang="en-GB" smtClean="0"/>
              <a:t>essy II Measurements</a:t>
            </a:r>
            <a:br>
              <a:rPr lang="en-GB" smtClean="0"/>
            </a:b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50"/>
              <p:cNvSpPr txBox="1">
                <a:spLocks noGrp="1" noChangeArrowheads="1"/>
              </p:cNvSpPr>
              <p:nvPr>
                <p:ph idx="1"/>
              </p:nvPr>
            </p:nvSpPr>
            <p:spPr bwMode="auto">
              <a:xfrm>
                <a:off x="803104" y="951991"/>
                <a:ext cx="5532155" cy="2989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Photon Energy range 35</a:t>
                </a:r>
                <a14:m>
                  <m:oMath xmlns:m="http://schemas.openxmlformats.org/officeDocument/2006/math">
                    <m:r>
                      <a:rPr lang="en-GB" sz="2133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÷</m:t>
                    </m:r>
                  </m:oMath>
                </a14:m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1800 eV</a:t>
                </a: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Beam height h=0.3 mm</a:t>
                </a: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Incident Beam measurement</a:t>
                </a:r>
              </a:p>
              <a:p>
                <a:pPr eaLnBrk="0" hangingPunct="0">
                  <a:defRPr/>
                </a:pPr>
                <a:r>
                  <a:rPr lang="en-GB" sz="2133" dirty="0" err="1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GaAsP</a:t>
                </a: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 Photodiodes (4x4mm) </a:t>
                </a:r>
                <a:r>
                  <a:rPr lang="en-GB" sz="2133" dirty="0" smtClean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(0.12*4mm</a:t>
                </a: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)</a:t>
                </a: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Incidence angle 0.25, </a:t>
                </a:r>
                <a:r>
                  <a:rPr lang="en-GB" sz="2133" dirty="0" smtClean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0.5, 1 </a:t>
                </a:r>
                <a:r>
                  <a:rPr lang="en-GB" sz="2133" dirty="0" err="1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deg</a:t>
                </a:r>
                <a:endParaRPr lang="en-GB" sz="2133" dirty="0">
                  <a:solidFill>
                    <a:schemeClr val="tx2"/>
                  </a:solidFill>
                  <a:latin typeface="Arial" charset="0"/>
                  <a:ea typeface="ＭＳ Ｐゴシック" charset="-128"/>
                </a:endParaRP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Reflectivity measurement</a:t>
                </a:r>
              </a:p>
            </p:txBody>
          </p:sp>
        </mc:Choice>
        <mc:Fallback xmlns="">
          <p:sp>
            <p:nvSpPr>
              <p:cNvPr id="20" name="Text Box 5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803104" y="951991"/>
                <a:ext cx="5532155" cy="2989152"/>
              </a:xfrm>
              <a:prstGeom prst="rect">
                <a:avLst/>
              </a:prstGeom>
              <a:blipFill rotWithShape="0">
                <a:blip r:embed="rId3"/>
                <a:stretch>
                  <a:fillRect l="-662" t="-1629" b="-28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41"/>
              <p:cNvSpPr txBox="1">
                <a:spLocks noChangeArrowheads="1"/>
              </p:cNvSpPr>
              <p:nvPr/>
            </p:nvSpPr>
            <p:spPr bwMode="auto">
              <a:xfrm>
                <a:off x="6935530" y="1323733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tx2"/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tx2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1647" y="992799"/>
                <a:ext cx="176798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397" t="-4630" b="-12963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ccia destra 22"/>
          <p:cNvSpPr/>
          <p:nvPr/>
        </p:nvSpPr>
        <p:spPr>
          <a:xfrm>
            <a:off x="4518521" y="3602624"/>
            <a:ext cx="729465" cy="182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asellaDiTesto 46"/>
          <p:cNvSpPr txBox="1"/>
          <p:nvPr/>
        </p:nvSpPr>
        <p:spPr>
          <a:xfrm>
            <a:off x="5172729" y="3247698"/>
            <a:ext cx="23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Specular Reflectivity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1364539" y="4067153"/>
            <a:ext cx="10695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Specular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5102636" y="4062357"/>
            <a:ext cx="9268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Total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364540" y="4144075"/>
            <a:ext cx="3038977" cy="2520304"/>
            <a:chOff x="342682" y="3443595"/>
            <a:chExt cx="3038977" cy="2520304"/>
          </a:xfrm>
        </p:grpSpPr>
        <p:sp>
          <p:nvSpPr>
            <p:cNvPr id="3" name="Rettangolo 2"/>
            <p:cNvSpPr/>
            <p:nvPr/>
          </p:nvSpPr>
          <p:spPr>
            <a:xfrm>
              <a:off x="578224" y="5069541"/>
              <a:ext cx="1337982" cy="1143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/>
            <p:cNvSpPr/>
            <p:nvPr/>
          </p:nvSpPr>
          <p:spPr>
            <a:xfrm rot="18674927">
              <a:off x="1489389" y="4786891"/>
              <a:ext cx="1337982" cy="1143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2" y="3779447"/>
              <a:ext cx="3038977" cy="2184452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 rot="18577377">
              <a:off x="2378722" y="3815970"/>
              <a:ext cx="1021201" cy="27645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Detector</a:t>
              </a:r>
              <a:endParaRPr lang="en-GB" dirty="0"/>
            </a:p>
          </p:txBody>
        </p:sp>
      </p:grpSp>
      <p:sp>
        <p:nvSpPr>
          <p:cNvPr id="9" name="Rettangolo 8"/>
          <p:cNvSpPr/>
          <p:nvPr/>
        </p:nvSpPr>
        <p:spPr>
          <a:xfrm>
            <a:off x="2939442" y="6150174"/>
            <a:ext cx="1281681" cy="476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0" name="CasellaDiTesto 9"/>
          <p:cNvSpPr txBox="1"/>
          <p:nvPr/>
        </p:nvSpPr>
        <p:spPr>
          <a:xfrm rot="19970103">
            <a:off x="2479222" y="5811915"/>
            <a:ext cx="1143435" cy="3385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Mirror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3492212" y="5356463"/>
                <a:ext cx="745935" cy="225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467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467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sSub>
                        <m:sSubPr>
                          <m:ctrlP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1467" b="1" dirty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212" y="5356463"/>
                <a:ext cx="745935" cy="225767"/>
              </a:xfrm>
              <a:prstGeom prst="rect">
                <a:avLst/>
              </a:prstGeom>
              <a:blipFill rotWithShape="0">
                <a:blip r:embed="rId6"/>
                <a:stretch>
                  <a:fillRect l="-7377" r="-4918" b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1765896" y="5924471"/>
                <a:ext cx="525711" cy="225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1467" b="1" dirty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96" y="5924471"/>
                <a:ext cx="525711" cy="225767"/>
              </a:xfrm>
              <a:prstGeom prst="rect">
                <a:avLst/>
              </a:prstGeom>
              <a:blipFill rotWithShape="0"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magin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61" y="3932241"/>
            <a:ext cx="3559817" cy="290769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5183000" y="3647807"/>
            <a:ext cx="1770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Scattered Light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85357" r="26954"/>
          <a:stretch/>
        </p:blipFill>
        <p:spPr>
          <a:xfrm>
            <a:off x="7743511" y="6390038"/>
            <a:ext cx="1121009" cy="44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/>
              <p:cNvSpPr txBox="1"/>
              <p:nvPr/>
            </p:nvSpPr>
            <p:spPr>
              <a:xfrm>
                <a:off x="6754963" y="6099510"/>
                <a:ext cx="278083" cy="225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1467" b="1" dirty="0"/>
              </a:p>
            </p:txBody>
          </p:sp>
        </mc:Choice>
        <mc:Fallback xmlns="">
          <p:sp>
            <p:nvSpPr>
              <p:cNvPr id="38" name="CasellaDiTes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963" y="6099510"/>
                <a:ext cx="278083" cy="225767"/>
              </a:xfrm>
              <a:prstGeom prst="rect">
                <a:avLst/>
              </a:prstGeom>
              <a:blipFill rotWithShape="0">
                <a:blip r:embed="rId10"/>
                <a:stretch>
                  <a:fillRect l="-6522" b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47" grpId="0"/>
      <p:bldP spid="48" grpId="0" animBg="1"/>
      <p:bldP spid="49" grpId="0" animBg="1"/>
      <p:bldP spid="10" grpId="0" animBg="1"/>
      <p:bldP spid="35" grpId="0" animBg="1"/>
      <p:bldP spid="36" grpId="0" animBg="1"/>
      <p:bldP spid="12" grpId="0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dirty="0" smtClean="0"/>
              <a:t>Flat Copper Samples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945668"/>
            <a:ext cx="8128637" cy="533607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CasellaDiTesto 5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5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/>
          <p:cNvSpPr txBox="1"/>
          <p:nvPr/>
        </p:nvSpPr>
        <p:spPr>
          <a:xfrm>
            <a:off x="8789039" y="3320555"/>
            <a:ext cx="3402962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At grazing </a:t>
            </a:r>
            <a:r>
              <a:rPr lang="en-GB" sz="2400"/>
              <a:t>incidence </a:t>
            </a:r>
            <a:r>
              <a:rPr lang="en-GB" sz="2400" smtClean="0"/>
              <a:t>angle contaminants </a:t>
            </a:r>
            <a:r>
              <a:rPr lang="en-GB" sz="2400" dirty="0"/>
              <a:t>are </a:t>
            </a:r>
            <a:r>
              <a:rPr lang="en-GB" sz="2400" dirty="0" smtClean="0"/>
              <a:t>influencing </a:t>
            </a:r>
            <a:r>
              <a:rPr lang="en-GB" sz="2400" dirty="0"/>
              <a:t>Cu Reflectivity</a:t>
            </a:r>
          </a:p>
        </p:txBody>
      </p:sp>
      <p:sp>
        <p:nvSpPr>
          <p:cNvPr id="10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1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dirty="0" smtClean="0"/>
              <a:t>Flat Copper Samples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945668"/>
            <a:ext cx="8128637" cy="53360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1"/>
              <p:cNvSpPr txBox="1">
                <a:spLocks noChangeArrowheads="1"/>
              </p:cNvSpPr>
              <p:nvPr/>
            </p:nvSpPr>
            <p:spPr bwMode="auto">
              <a:xfrm>
                <a:off x="9102996" y="2782705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tx2"/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tx2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2996" y="2782705"/>
                <a:ext cx="2357308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3599" t="-4317" b="-15108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6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/>
          <p:cNvSpPr txBox="1"/>
          <p:nvPr/>
        </p:nvSpPr>
        <p:spPr>
          <a:xfrm>
            <a:off x="8789039" y="4211426"/>
            <a:ext cx="328683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Peaks correspond to absorption edge</a:t>
            </a:r>
          </a:p>
        </p:txBody>
      </p:sp>
      <p:sp>
        <p:nvSpPr>
          <p:cNvPr id="11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2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dirty="0" smtClean="0"/>
              <a:t>LHC-Flat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4" y="745067"/>
            <a:ext cx="6869039" cy="611293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1"/>
              <p:cNvSpPr txBox="1">
                <a:spLocks noChangeArrowheads="1"/>
              </p:cNvSpPr>
              <p:nvPr/>
            </p:nvSpPr>
            <p:spPr bwMode="auto">
              <a:xfrm>
                <a:off x="8534883" y="2373800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tx2"/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tx2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883" y="2373800"/>
                <a:ext cx="2357308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3599" t="-4317" b="-15108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6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/>
          <p:cNvSpPr txBox="1"/>
          <p:nvPr/>
        </p:nvSpPr>
        <p:spPr>
          <a:xfrm>
            <a:off x="7806906" y="5210490"/>
            <a:ext cx="340296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Peaks correspond to </a:t>
            </a:r>
            <a:r>
              <a:rPr lang="en-GB" sz="2800"/>
              <a:t>absorption </a:t>
            </a:r>
            <a:r>
              <a:rPr lang="en-GB" sz="2800" smtClean="0"/>
              <a:t>edges</a:t>
            </a:r>
            <a:endParaRPr lang="en-GB" sz="2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806906" y="3337488"/>
            <a:ext cx="3402962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At grazing incidence </a:t>
            </a:r>
            <a:r>
              <a:rPr lang="en-GB" sz="2400" dirty="0" smtClean="0"/>
              <a:t>angle contaminants </a:t>
            </a:r>
            <a:r>
              <a:rPr lang="en-GB" sz="2400" dirty="0"/>
              <a:t>are </a:t>
            </a:r>
            <a:r>
              <a:rPr lang="en-GB" sz="2400" dirty="0" smtClean="0"/>
              <a:t>influencing </a:t>
            </a:r>
            <a:r>
              <a:rPr lang="en-GB" sz="2400" dirty="0"/>
              <a:t>Cu Reflectivity</a:t>
            </a:r>
          </a:p>
        </p:txBody>
      </p:sp>
      <p:sp>
        <p:nvSpPr>
          <p:cNvPr id="13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4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dirty="0" smtClean="0"/>
              <a:t>LHC-Flat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7" y="3521291"/>
            <a:ext cx="6500239" cy="3060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1"/>
              <p:cNvSpPr txBox="1">
                <a:spLocks noChangeArrowheads="1"/>
              </p:cNvSpPr>
              <p:nvPr/>
            </p:nvSpPr>
            <p:spPr bwMode="auto">
              <a:xfrm>
                <a:off x="8534883" y="2373800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tx2"/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tx2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883" y="2373800"/>
                <a:ext cx="2357308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3599" t="-4317" b="-15108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6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4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r="7656"/>
          <a:stretch/>
        </p:blipFill>
        <p:spPr>
          <a:xfrm>
            <a:off x="554087" y="660402"/>
            <a:ext cx="6002575" cy="296269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853426" y="3405691"/>
            <a:ext cx="4383268" cy="13849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Low energy photons can be reflected even at high incidence angles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5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Specular and Total Reflectivity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8" y="889027"/>
            <a:ext cx="7204117" cy="477432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3" y="130899"/>
            <a:ext cx="2450507" cy="200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06" y="3532561"/>
            <a:ext cx="6254818" cy="2527580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8" y="856337"/>
            <a:ext cx="5088959" cy="5923214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3" y="130899"/>
            <a:ext cx="2450507" cy="200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Specular and Total Reflectivity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63" y="2291484"/>
            <a:ext cx="6577937" cy="3288969"/>
          </a:xfrm>
          <a:prstGeom prst="rect">
            <a:avLst/>
          </a:prstGeom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smtClean="0"/>
              <a:t>Cu </a:t>
            </a:r>
            <a:r>
              <a:rPr lang="en-GB" dirty="0" smtClean="0"/>
              <a:t>Samples with </a:t>
            </a:r>
            <a:r>
              <a:rPr lang="en-GB" smtClean="0"/>
              <a:t>C Coating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945668"/>
            <a:ext cx="8128637" cy="533606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CasellaDiTesto 5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5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/>
          <p:cNvSpPr txBox="1"/>
          <p:nvPr/>
        </p:nvSpPr>
        <p:spPr>
          <a:xfrm>
            <a:off x="8789039" y="3320555"/>
            <a:ext cx="340296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Coating process </a:t>
            </a:r>
            <a:r>
              <a:rPr lang="en-GB" sz="2400" smtClean="0"/>
              <a:t>increased roughness</a:t>
            </a:r>
            <a:endParaRPr lang="en-GB" sz="2400" dirty="0"/>
          </a:p>
        </p:txBody>
      </p:sp>
      <p:sp>
        <p:nvSpPr>
          <p:cNvPr id="10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1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7" y="945668"/>
            <a:ext cx="8128636" cy="5336069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5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2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66005" y="0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Cu Samples with C Coating</a:t>
            </a:r>
            <a:br>
              <a:rPr lang="en-GB" smtClean="0"/>
            </a:br>
            <a:endParaRPr lang="en-GB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789038" y="4201093"/>
            <a:ext cx="3376478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Carbon coating reduces</a:t>
            </a:r>
          </a:p>
          <a:p>
            <a:r>
              <a:rPr lang="en-GB" sz="2800" dirty="0"/>
              <a:t>Photo Yield at high energy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789038" y="2715984"/>
            <a:ext cx="340296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Peaks correspond to </a:t>
            </a:r>
            <a:r>
              <a:rPr lang="en-GB" sz="2800"/>
              <a:t>absorption </a:t>
            </a:r>
            <a:r>
              <a:rPr lang="en-GB" sz="2800" smtClean="0"/>
              <a:t>edges</a:t>
            </a:r>
            <a:endParaRPr lang="en-GB" sz="2800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8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135" y="240085"/>
            <a:ext cx="7531858" cy="990600"/>
          </a:xfrm>
        </p:spPr>
        <p:txBody>
          <a:bodyPr>
            <a:noAutofit/>
          </a:bodyPr>
          <a:lstStyle/>
          <a:p>
            <a:r>
              <a:rPr lang="en-GB" dirty="0" smtClean="0"/>
              <a:t>Synchrotron Radiation detrimental effects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191" y="1563781"/>
            <a:ext cx="10663341" cy="356865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Heat </a:t>
            </a:r>
            <a:r>
              <a:rPr lang="en-GB" sz="3200" dirty="0"/>
              <a:t>load on the accelerator </a:t>
            </a:r>
            <a:r>
              <a:rPr lang="en-GB" sz="3200" dirty="0" smtClean="0"/>
              <a:t>walls</a:t>
            </a:r>
          </a:p>
          <a:p>
            <a:r>
              <a:rPr lang="en-GB" sz="3200" dirty="0" smtClean="0"/>
              <a:t>Gas load</a:t>
            </a:r>
            <a:endParaRPr lang="en-GB" sz="3200" dirty="0"/>
          </a:p>
          <a:p>
            <a:r>
              <a:rPr lang="en-GB" sz="3200" dirty="0" smtClean="0"/>
              <a:t>Production </a:t>
            </a:r>
            <a:r>
              <a:rPr lang="en-GB" sz="3200" dirty="0"/>
              <a:t>of </a:t>
            </a:r>
            <a:r>
              <a:rPr lang="en-GB" sz="3200" dirty="0" smtClean="0"/>
              <a:t>photo emitted electrons (e</a:t>
            </a:r>
            <a:r>
              <a:rPr lang="en-GB" sz="3200" baseline="30000" dirty="0" smtClean="0"/>
              <a:t>-</a:t>
            </a:r>
            <a:r>
              <a:rPr lang="en-GB" sz="3200" dirty="0" smtClean="0"/>
              <a:t> cloud effect)</a:t>
            </a:r>
            <a:endParaRPr lang="en-GB" sz="3200" dirty="0"/>
          </a:p>
          <a:p>
            <a:r>
              <a:rPr lang="en-GB" sz="3200" dirty="0" smtClean="0"/>
              <a:t>Beam instability</a:t>
            </a:r>
            <a:r>
              <a:rPr lang="it-IT" sz="3200" dirty="0" smtClean="0"/>
              <a:t> </a:t>
            </a:r>
            <a:endParaRPr lang="en-GB" sz="3200" dirty="0"/>
          </a:p>
        </p:txBody>
      </p:sp>
      <p:sp>
        <p:nvSpPr>
          <p:cNvPr id="5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6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11" y="4186288"/>
            <a:ext cx="8699500" cy="1892300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4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/>
          <p:cNvSpPr txBox="1"/>
          <p:nvPr/>
        </p:nvSpPr>
        <p:spPr>
          <a:xfrm>
            <a:off x="7806906" y="5210490"/>
            <a:ext cx="340296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Peaks correspond to absorption </a:t>
            </a:r>
            <a:r>
              <a:rPr lang="en-GB" sz="2800" dirty="0" smtClean="0"/>
              <a:t>edges</a:t>
            </a:r>
            <a:endParaRPr lang="en-GB" sz="2800" dirty="0"/>
          </a:p>
        </p:txBody>
      </p:sp>
      <p:sp>
        <p:nvSpPr>
          <p:cNvPr id="14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7799444" y="2532697"/>
                <a:ext cx="4075536" cy="18158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D</a:t>
                </a:r>
                <a:r>
                  <a:rPr lang="it-IT" sz="2800" dirty="0" err="1" smtClean="0"/>
                  <a:t>ecreasing</a:t>
                </a:r>
                <a:r>
                  <a:rPr lang="it-IT" sz="2800" dirty="0" smtClean="0"/>
                  <a:t> of </a:t>
                </a:r>
                <a:r>
                  <a:rPr lang="it-IT" sz="2800" dirty="0" err="1" smtClean="0"/>
                  <a:t>reflectivity</a:t>
                </a:r>
                <a:r>
                  <a:rPr lang="it-IT" sz="2800" dirty="0" smtClean="0"/>
                  <a:t> </a:t>
                </a:r>
                <a:r>
                  <a:rPr lang="it-IT" sz="2800" dirty="0" err="1"/>
                  <a:t>at</a:t>
                </a:r>
                <a:r>
                  <a:rPr lang="it-IT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GB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  <m:r>
                      <a:rPr lang="it-IT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it-IT" sz="2800" dirty="0" smtClean="0"/>
                  <a:t> </a:t>
                </a:r>
                <a:r>
                  <a:rPr lang="it-IT" sz="2800" dirty="0" err="1" smtClean="0"/>
                  <a:t>is</a:t>
                </a:r>
                <a:r>
                  <a:rPr lang="it-IT" sz="2800" dirty="0" smtClean="0"/>
                  <a:t> </a:t>
                </a:r>
                <a:r>
                  <a:rPr lang="it-IT" sz="2800" dirty="0"/>
                  <a:t>due to the </a:t>
                </a:r>
                <a:r>
                  <a:rPr lang="it-IT" sz="2800" dirty="0" err="1"/>
                  <a:t>achievement</a:t>
                </a:r>
                <a:r>
                  <a:rPr lang="it-IT" sz="2800" dirty="0"/>
                  <a:t> of the </a:t>
                </a:r>
                <a:r>
                  <a:rPr lang="it-IT" sz="2800" dirty="0" err="1"/>
                  <a:t>critical</a:t>
                </a:r>
                <a:r>
                  <a:rPr lang="it-IT" sz="2800" dirty="0"/>
                  <a:t> angle. </a:t>
                </a: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444" y="2532697"/>
                <a:ext cx="4075536" cy="1815882"/>
              </a:xfrm>
              <a:prstGeom prst="rect">
                <a:avLst/>
              </a:prstGeom>
              <a:blipFill rotWithShape="0">
                <a:blip r:embed="rId5"/>
                <a:stretch>
                  <a:fillRect l="-2832" t="-3000" r="-894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8" y="639453"/>
            <a:ext cx="6724142" cy="32965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0" y="3647890"/>
            <a:ext cx="6698415" cy="306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dirty="0" smtClean="0"/>
              <a:t>LHC-Flat with C Coating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13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05" y="0"/>
            <a:ext cx="9692640" cy="1397124"/>
          </a:xfrm>
        </p:spPr>
        <p:txBody>
          <a:bodyPr/>
          <a:lstStyle/>
          <a:p>
            <a:r>
              <a:rPr lang="en-GB" dirty="0" smtClean="0"/>
              <a:t>LHC-Flat with C Coating </a:t>
            </a:r>
            <a:br>
              <a:rPr lang="en-GB" dirty="0" smtClean="0"/>
            </a:b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1"/>
              <p:cNvSpPr txBox="1">
                <a:spLocks noChangeArrowheads="1"/>
              </p:cNvSpPr>
              <p:nvPr/>
            </p:nvSpPr>
            <p:spPr bwMode="auto">
              <a:xfrm>
                <a:off x="6632850" y="1190686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tx2"/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tx2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2850" y="1190686"/>
                <a:ext cx="2357308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3599" t="-4317" b="-15108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5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4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" y="698562"/>
            <a:ext cx="5654652" cy="3712014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29" y="2883544"/>
            <a:ext cx="5484016" cy="3600000"/>
          </a:xfrm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7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Specular and Total Reflectivity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3" y="130899"/>
            <a:ext cx="2450507" cy="200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8" y="853462"/>
            <a:ext cx="7012353" cy="4773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75" y="3984538"/>
            <a:ext cx="6260035" cy="25236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371023" y="2289461"/>
            <a:ext cx="4704847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3200" dirty="0" smtClean="0"/>
              <a:t>Total Reflectivity higher than </a:t>
            </a:r>
            <a:r>
              <a:rPr lang="en-GB" sz="3200" smtClean="0"/>
              <a:t>Specular Reflectivity</a:t>
            </a:r>
            <a:endParaRPr lang="en-GB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9" y="698562"/>
            <a:ext cx="4374693" cy="606602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40" y="735150"/>
            <a:ext cx="4066795" cy="60624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3" y="130899"/>
            <a:ext cx="2450507" cy="200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144000" y="2512747"/>
            <a:ext cx="30480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CC increases </a:t>
            </a:r>
            <a:r>
              <a:rPr lang="en-GB" sz="2800" dirty="0"/>
              <a:t>Total Reflectivity and reduce absorption and related Heat Load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Specular and Total Reflectivity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0" y="894898"/>
            <a:ext cx="6698417" cy="3060000"/>
          </a:xfrm>
          <a:prstGeom prst="rect">
            <a:avLst/>
          </a:prstGeom>
        </p:spPr>
      </p:pic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LHC Saw-Tooth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CasellaDiTesto 10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5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0" y="3684856"/>
            <a:ext cx="6698415" cy="3060000"/>
          </a:xfrm>
          <a:prstGeom prst="rect">
            <a:avLst/>
          </a:prstGeom>
        </p:spPr>
      </p:pic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305123" y="2725271"/>
            <a:ext cx="3951449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PY peaks confirm the </a:t>
            </a:r>
            <a:r>
              <a:rPr lang="en-GB" sz="3200" smtClean="0"/>
              <a:t>contaminants presence</a:t>
            </a:r>
            <a:endParaRPr lang="en-GB" sz="32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305123" y="4414923"/>
            <a:ext cx="3931571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Little difference in PY for the three incidence angle</a:t>
            </a:r>
            <a:endParaRPr lang="en-GB" sz="3200" dirty="0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LHC Saw-Tooth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CasellaDiTesto 10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4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6" y="698562"/>
            <a:ext cx="7156933" cy="46981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10" y="3871823"/>
            <a:ext cx="6203490" cy="252135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7390901" y="2289461"/>
            <a:ext cx="4704847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3200" dirty="0" smtClean="0"/>
              <a:t>Total Reflectivity higher than </a:t>
            </a:r>
            <a:r>
              <a:rPr lang="en-GB" sz="3200" smtClean="0"/>
              <a:t>Specular Reflectivity</a:t>
            </a:r>
            <a:endParaRPr lang="en-GB" sz="32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0" y="745086"/>
            <a:ext cx="6831259" cy="3063600"/>
          </a:xfrm>
        </p:spPr>
      </p:pic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LASE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CasellaDiTesto 10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5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5" y="3525663"/>
            <a:ext cx="6775824" cy="3095362"/>
          </a:xfrm>
          <a:prstGeom prst="rect">
            <a:avLst/>
          </a:prstGeom>
        </p:spPr>
      </p:pic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55"/>
          <a:stretch/>
        </p:blipFill>
        <p:spPr>
          <a:xfrm>
            <a:off x="464164" y="894898"/>
            <a:ext cx="270944" cy="306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996518" y="2725271"/>
            <a:ext cx="3240176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No difference in PY for the three incidence angle</a:t>
            </a:r>
            <a:endParaRPr lang="en-GB" sz="3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996518" y="4470044"/>
            <a:ext cx="3240176" cy="10772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No </a:t>
            </a:r>
            <a:r>
              <a:rPr lang="en-GB" sz="3200" smtClean="0"/>
              <a:t>carbon evidence</a:t>
            </a:r>
            <a:endParaRPr lang="en-GB" sz="3200" dirty="0"/>
          </a:p>
        </p:txBody>
      </p: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3" y="179160"/>
            <a:ext cx="2508537" cy="2005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CasellaDiTesto 10"/>
          <p:cNvSpPr txBox="1"/>
          <p:nvPr/>
        </p:nvSpPr>
        <p:spPr>
          <a:xfrm rot="20055175">
            <a:off x="10408122" y="1515082"/>
            <a:ext cx="968139" cy="2000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Tech. Surf</a:t>
            </a:r>
            <a:endParaRPr lang="en-GB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729" y="1230094"/>
                <a:ext cx="298195" cy="169279"/>
              </a:xfrm>
              <a:prstGeom prst="rect">
                <a:avLst/>
              </a:prstGeom>
              <a:blipFill rotWithShape="0">
                <a:blip r:embed="rId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1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r>
                        <a:rPr lang="en-GB" sz="11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𝜽</m:t>
                      </m:r>
                    </m:oMath>
                  </m:oMathPara>
                </a14:m>
                <a:endParaRPr lang="en-GB" sz="1100" b="1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694" y="1130540"/>
                <a:ext cx="559451" cy="169279"/>
              </a:xfrm>
              <a:prstGeom prst="rect">
                <a:avLst/>
              </a:prstGeom>
              <a:blipFill rotWithShape="0">
                <a:blip r:embed="rId4"/>
                <a:stretch>
                  <a:fillRect l="-3261" r="-4348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1" y="461800"/>
            <a:ext cx="6973312" cy="51389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26" y="3948308"/>
            <a:ext cx="6231944" cy="252360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7371023" y="2289461"/>
            <a:ext cx="4704847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3200" dirty="0" smtClean="0"/>
              <a:t>Total Reflectivity higher than </a:t>
            </a:r>
            <a:r>
              <a:rPr lang="en-GB" sz="3200" smtClean="0"/>
              <a:t>Specular Reflectivity</a:t>
            </a:r>
            <a:endParaRPr lang="en-GB" sz="32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072" y="0"/>
            <a:ext cx="9692640" cy="1397124"/>
          </a:xfrm>
        </p:spPr>
        <p:txBody>
          <a:bodyPr/>
          <a:lstStyle/>
          <a:p>
            <a:r>
              <a:rPr lang="en-GB" dirty="0" smtClean="0"/>
              <a:t>LASE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7119" y="0"/>
            <a:ext cx="9692640" cy="1397124"/>
          </a:xfrm>
        </p:spPr>
        <p:txBody>
          <a:bodyPr/>
          <a:lstStyle/>
          <a:p>
            <a:r>
              <a:rPr lang="en-GB" smtClean="0"/>
              <a:t>Surface modification effects</a:t>
            </a:r>
            <a:br>
              <a:rPr lang="en-GB" smtClean="0"/>
            </a:b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9" y="715617"/>
            <a:ext cx="4269511" cy="6142383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33" y="715617"/>
            <a:ext cx="4199479" cy="61452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349419" y="4312951"/>
            <a:ext cx="2767340" cy="20621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3200" dirty="0"/>
              <a:t>Photo Yield </a:t>
            </a:r>
            <a:r>
              <a:rPr lang="en-GB" sz="3200"/>
              <a:t>of </a:t>
            </a:r>
            <a:r>
              <a:rPr lang="en-GB" sz="3200" smtClean="0"/>
              <a:t>LHC S-T and </a:t>
            </a:r>
            <a:r>
              <a:rPr lang="en-GB" sz="3200" dirty="0"/>
              <a:t>LASE are the same</a:t>
            </a:r>
          </a:p>
        </p:txBody>
      </p:sp>
      <p:sp>
        <p:nvSpPr>
          <p:cNvPr id="7" name="Rettangolo 6"/>
          <p:cNvSpPr/>
          <p:nvPr/>
        </p:nvSpPr>
        <p:spPr>
          <a:xfrm>
            <a:off x="9329413" y="247378"/>
            <a:ext cx="2767340" cy="35394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3200" dirty="0"/>
              <a:t>LHC S-T </a:t>
            </a:r>
            <a:r>
              <a:rPr lang="en-GB" sz="3200" dirty="0" smtClean="0"/>
              <a:t>Specular </a:t>
            </a:r>
            <a:r>
              <a:rPr lang="en-GB" sz="3200" dirty="0" err="1" smtClean="0"/>
              <a:t>Reflectiviy</a:t>
            </a:r>
            <a:r>
              <a:rPr lang="en-GB" sz="3200" dirty="0" smtClean="0"/>
              <a:t> is one order of magnitude lower than LASE.</a:t>
            </a:r>
            <a:endParaRPr lang="en-GB" sz="3200" dirty="0"/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9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112" y="0"/>
            <a:ext cx="6347713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Conclusions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112" y="660400"/>
            <a:ext cx="10945036" cy="3880773"/>
          </a:xfrm>
        </p:spPr>
        <p:txBody>
          <a:bodyPr>
            <a:noAutofit/>
          </a:bodyPr>
          <a:lstStyle/>
          <a:p>
            <a:r>
              <a:rPr lang="en-GB" sz="2600" dirty="0"/>
              <a:t>At </a:t>
            </a:r>
            <a:r>
              <a:rPr lang="en-GB" sz="2600" dirty="0" smtClean="0"/>
              <a:t>grazing </a:t>
            </a:r>
            <a:r>
              <a:rPr lang="en-GB" sz="2600" dirty="0"/>
              <a:t>incidence angle </a:t>
            </a:r>
            <a:r>
              <a:rPr lang="en-GB" sz="2600" dirty="0" smtClean="0"/>
              <a:t>air contaminants </a:t>
            </a:r>
            <a:r>
              <a:rPr lang="en-GB" sz="2600" dirty="0" smtClean="0"/>
              <a:t>deeply influence Reflectivity.</a:t>
            </a:r>
          </a:p>
          <a:p>
            <a:r>
              <a:rPr lang="en-GB" sz="2600" dirty="0"/>
              <a:t>For technical surfaces scattered light cannot be neglected.</a:t>
            </a:r>
          </a:p>
          <a:p>
            <a:r>
              <a:rPr lang="en-GB" sz="2600" dirty="0"/>
              <a:t>Photo Yield  does </a:t>
            </a:r>
            <a:r>
              <a:rPr lang="en-GB" sz="2600" dirty="0" smtClean="0"/>
              <a:t>not </a:t>
            </a:r>
            <a:r>
              <a:rPr lang="en-GB" sz="2600" dirty="0"/>
              <a:t>significantly depend on </a:t>
            </a:r>
            <a:r>
              <a:rPr lang="en-GB" sz="2600" dirty="0" smtClean="0"/>
              <a:t>roughness.</a:t>
            </a:r>
          </a:p>
          <a:p>
            <a:r>
              <a:rPr lang="en-GB" sz="2600" dirty="0"/>
              <a:t>Carbon </a:t>
            </a:r>
            <a:r>
              <a:rPr lang="en-GB" sz="2600" dirty="0" smtClean="0"/>
              <a:t>coating</a:t>
            </a:r>
            <a:r>
              <a:rPr lang="en-GB" sz="2600" dirty="0"/>
              <a:t> </a:t>
            </a:r>
            <a:r>
              <a:rPr lang="en-GB" sz="2600" dirty="0" smtClean="0"/>
              <a:t>increases </a:t>
            </a:r>
            <a:r>
              <a:rPr lang="en-GB" sz="2600" dirty="0"/>
              <a:t>Total Reflectivity and reduce absorption and related </a:t>
            </a:r>
            <a:r>
              <a:rPr lang="en-GB" sz="2600" dirty="0" smtClean="0"/>
              <a:t>Heat </a:t>
            </a:r>
            <a:r>
              <a:rPr lang="en-GB" sz="2600" dirty="0" smtClean="0"/>
              <a:t>Load </a:t>
            </a:r>
            <a:r>
              <a:rPr lang="en-GB" sz="2600" dirty="0"/>
              <a:t>(as long as incidence angle is below its critical angle</a:t>
            </a:r>
            <a:r>
              <a:rPr lang="en-GB" sz="2600" dirty="0" smtClean="0"/>
              <a:t>)</a:t>
            </a:r>
            <a:r>
              <a:rPr lang="en-GB" sz="2600" dirty="0" smtClean="0"/>
              <a:t>.</a:t>
            </a:r>
            <a:endParaRPr lang="en-GB" sz="2600" dirty="0" smtClean="0"/>
          </a:p>
          <a:p>
            <a:r>
              <a:rPr lang="en-GB" sz="2600" dirty="0" smtClean="0"/>
              <a:t>Cu LASE Reflectivity is substantially </a:t>
            </a:r>
            <a:r>
              <a:rPr lang="en-GB" sz="2600" dirty="0"/>
              <a:t>lower than for untreated copper and for LHC Saw-Tooth </a:t>
            </a:r>
            <a:r>
              <a:rPr lang="en-GB" sz="2600" dirty="0" smtClean="0"/>
              <a:t>sample.</a:t>
            </a:r>
          </a:p>
          <a:p>
            <a:r>
              <a:rPr lang="en-GB" sz="2600" dirty="0"/>
              <a:t>T</a:t>
            </a:r>
            <a:r>
              <a:rPr lang="en-GB" sz="2600" dirty="0" smtClean="0"/>
              <a:t>he </a:t>
            </a:r>
            <a:r>
              <a:rPr lang="en-GB" sz="2600" dirty="0"/>
              <a:t>P</a:t>
            </a:r>
            <a:r>
              <a:rPr lang="en-GB" sz="2600" dirty="0" smtClean="0"/>
              <a:t>hoto </a:t>
            </a:r>
            <a:r>
              <a:rPr lang="en-GB" sz="2600" dirty="0"/>
              <a:t>Y</a:t>
            </a:r>
            <a:r>
              <a:rPr lang="en-GB" sz="2600" dirty="0" smtClean="0"/>
              <a:t>ield </a:t>
            </a:r>
            <a:r>
              <a:rPr lang="en-GB" sz="2600" dirty="0"/>
              <a:t>of Saw-Toothed copper and LASE are the same</a:t>
            </a:r>
            <a:r>
              <a:rPr lang="en-GB" sz="2600" dirty="0" smtClean="0"/>
              <a:t>.</a:t>
            </a:r>
          </a:p>
          <a:p>
            <a:r>
              <a:rPr lang="en-GB" sz="2600" dirty="0"/>
              <a:t>Experimental data are important to characterize SR behaviour and HL for all materials to be used in FCC-</a:t>
            </a:r>
            <a:r>
              <a:rPr lang="en-GB" sz="2600" dirty="0" err="1"/>
              <a:t>hh</a:t>
            </a:r>
            <a:r>
              <a:rPr lang="en-GB" sz="2600" dirty="0"/>
              <a:t> dipoles and </a:t>
            </a:r>
            <a:r>
              <a:rPr lang="en-GB" sz="2600" dirty="0" smtClean="0"/>
              <a:t>IP.</a:t>
            </a:r>
            <a:endParaRPr lang="en-GB" sz="2600" dirty="0"/>
          </a:p>
          <a:p>
            <a:endParaRPr lang="en-GB" sz="2600" dirty="0"/>
          </a:p>
          <a:p>
            <a:endParaRPr lang="en-GB" sz="2600" dirty="0"/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487088" y="6474813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9" name="Segnaposto piè di pagina 20"/>
          <p:cNvSpPr txBox="1">
            <a:spLocks/>
          </p:cNvSpPr>
          <p:nvPr/>
        </p:nvSpPr>
        <p:spPr>
          <a:xfrm>
            <a:off x="8356866" y="6432425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624001" y="0"/>
            <a:ext cx="801320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mtClean="0"/>
              <a:t>Synchrotron Radiation interaction with Matter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83879" y="1734989"/>
            <a:ext cx="956417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/>
              <a:t> Reflected + Absorbed + Transmitted 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1743861" y="2330366"/>
            <a:ext cx="38187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3217225" y="2381571"/>
            <a:ext cx="374963" cy="54435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789254" y="2872667"/>
            <a:ext cx="15554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Specular reflected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613794" y="2958382"/>
            <a:ext cx="1721946" cy="5027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667" dirty="0"/>
              <a:t>Scattered</a:t>
            </a:r>
            <a:r>
              <a:rPr lang="en-GB" sz="1400" dirty="0"/>
              <a:t> </a:t>
            </a:r>
          </a:p>
        </p:txBody>
      </p:sp>
      <p:cxnSp>
        <p:nvCxnSpPr>
          <p:cNvPr id="23" name="Connettore 1 22"/>
          <p:cNvCxnSpPr/>
          <p:nvPr/>
        </p:nvCxnSpPr>
        <p:spPr>
          <a:xfrm flipH="1">
            <a:off x="6697800" y="1750825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 flipV="1">
            <a:off x="6654588" y="1778759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4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016539" y="4013769"/>
            <a:ext cx="9174595" cy="742950"/>
          </a:xfrm>
        </p:spPr>
        <p:txBody>
          <a:bodyPr>
            <a:noAutofit/>
          </a:bodyPr>
          <a:lstStyle/>
          <a:p>
            <a:r>
              <a:rPr lang="en-GB" sz="8800" dirty="0"/>
              <a:t>Thank you for your attention.</a:t>
            </a:r>
            <a:r>
              <a:rPr lang="en-GB" sz="7200" dirty="0"/>
              <a:t/>
            </a:r>
            <a:br>
              <a:rPr lang="en-GB" sz="7200" dirty="0"/>
            </a:br>
            <a:endParaRPr lang="en-GB" sz="7200" dirty="0"/>
          </a:p>
        </p:txBody>
      </p:sp>
      <p:sp>
        <p:nvSpPr>
          <p:cNvPr id="7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8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624001" y="0"/>
            <a:ext cx="801320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mtClean="0"/>
              <a:t>Synchrotron Radiation interaction with Matter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-161812" y="1719563"/>
            <a:ext cx="105594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/>
              <a:t> Reflected + Absorbed + Transmitted 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3677919" y="2366300"/>
            <a:ext cx="38187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6697800" y="1750825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 flipV="1">
            <a:off x="6654588" y="1778759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798958" y="5275410"/>
            <a:ext cx="40332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smtClean="0"/>
              <a:t>Electron  </a:t>
            </a:r>
            <a:r>
              <a:rPr lang="en-GB" sz="2800" dirty="0" smtClean="0"/>
              <a:t>cloud effect</a:t>
            </a:r>
            <a:endParaRPr lang="en-GB" sz="2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405050" y="2943788"/>
            <a:ext cx="282109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Photo-electrons </a:t>
            </a:r>
          </a:p>
          <a:p>
            <a:r>
              <a:rPr lang="en-GB" sz="2800" dirty="0" smtClean="0"/>
              <a:t>generation</a:t>
            </a:r>
            <a:endParaRPr lang="en-GB" sz="1400" dirty="0"/>
          </a:p>
        </p:txBody>
      </p:sp>
      <p:sp>
        <p:nvSpPr>
          <p:cNvPr id="19" name="Freccia destra 18"/>
          <p:cNvSpPr/>
          <p:nvPr/>
        </p:nvSpPr>
        <p:spPr>
          <a:xfrm rot="5400000" flipV="1">
            <a:off x="3433581" y="4244455"/>
            <a:ext cx="764030" cy="5075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8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21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4001" y="857430"/>
            <a:ext cx="9069798" cy="4520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Photo-emitted electrons can be:</a:t>
            </a:r>
          </a:p>
          <a:p>
            <a:pPr>
              <a:buFont typeface="Wingdings" charset="2"/>
              <a:buChar char="v"/>
            </a:pPr>
            <a:r>
              <a:rPr lang="en-GB" sz="2400" dirty="0"/>
              <a:t>P</a:t>
            </a:r>
            <a:r>
              <a:rPr lang="en-GB" sz="2400" dirty="0" smtClean="0"/>
              <a:t>roduced </a:t>
            </a:r>
            <a:r>
              <a:rPr lang="en-GB" sz="2400" dirty="0"/>
              <a:t>directly by </a:t>
            </a:r>
            <a:r>
              <a:rPr lang="en-GB" sz="2400" dirty="0" smtClean="0"/>
              <a:t>SR (dipoles): emitted </a:t>
            </a:r>
            <a:r>
              <a:rPr lang="en-GB" sz="2400" dirty="0"/>
              <a:t>in the orbit </a:t>
            </a:r>
            <a:r>
              <a:rPr lang="en-GB" sz="2400" dirty="0" smtClean="0"/>
              <a:t>plane (not </a:t>
            </a:r>
            <a:r>
              <a:rPr lang="en-GB" sz="2400" dirty="0"/>
              <a:t>participate to electron cloud build </a:t>
            </a:r>
            <a:r>
              <a:rPr lang="en-GB" sz="2400" dirty="0" smtClean="0"/>
              <a:t>up). </a:t>
            </a:r>
          </a:p>
          <a:p>
            <a:pPr>
              <a:buFont typeface="Wingdings" charset="2"/>
              <a:buChar char="v"/>
            </a:pPr>
            <a:r>
              <a:rPr lang="en-GB" sz="2400" dirty="0" smtClean="0"/>
              <a:t>Produced by the </a:t>
            </a:r>
            <a:r>
              <a:rPr lang="en-GB" sz="2400" dirty="0"/>
              <a:t>reflected or scattered </a:t>
            </a:r>
            <a:r>
              <a:rPr lang="en-GB" sz="2400" dirty="0" smtClean="0"/>
              <a:t>light (dipoles and free field zone): emitted perpendicularly </a:t>
            </a:r>
            <a:r>
              <a:rPr lang="en-GB" sz="2400" dirty="0"/>
              <a:t>to the orbit </a:t>
            </a:r>
            <a:r>
              <a:rPr lang="en-GB" sz="2400" dirty="0" smtClean="0"/>
              <a:t>plane (generate </a:t>
            </a:r>
            <a:r>
              <a:rPr lang="en-GB" sz="2400" dirty="0"/>
              <a:t>secondary </a:t>
            </a:r>
            <a:r>
              <a:rPr lang="en-GB" sz="2400" dirty="0" smtClean="0"/>
              <a:t>electrons) </a:t>
            </a:r>
            <a:endParaRPr lang="en-GB" sz="24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24001" y="0"/>
            <a:ext cx="801320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SR and electron cloud generation</a:t>
            </a:r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5108"/>
          <a:stretch/>
        </p:blipFill>
        <p:spPr>
          <a:xfrm>
            <a:off x="527586" y="3069536"/>
            <a:ext cx="8286917" cy="2413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37292" y="5530645"/>
            <a:ext cx="794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Original representation F. </a:t>
            </a:r>
            <a:r>
              <a:rPr lang="en-GB" sz="1400" dirty="0" err="1" smtClean="0"/>
              <a:t>Ruggero</a:t>
            </a:r>
            <a:endParaRPr lang="en-GB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99652" y="5530645"/>
            <a:ext cx="3297815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000" dirty="0" smtClean="0"/>
              <a:t>Beam instability</a:t>
            </a:r>
            <a:endParaRPr lang="en-GB" sz="3000" dirty="0"/>
          </a:p>
        </p:txBody>
      </p:sp>
      <p:sp>
        <p:nvSpPr>
          <p:cNvPr id="12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13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161930" y="3069536"/>
            <a:ext cx="2977038" cy="29546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To model the generation of </a:t>
            </a:r>
            <a:r>
              <a:rPr lang="it-IT" sz="2400" dirty="0" err="1"/>
              <a:t>photoelectrons</a:t>
            </a:r>
            <a:r>
              <a:rPr lang="it-IT" sz="2400" dirty="0"/>
              <a:t> in </a:t>
            </a:r>
            <a:r>
              <a:rPr lang="it-IT" sz="2400" dirty="0" err="1"/>
              <a:t>PyECLOUD</a:t>
            </a:r>
            <a:r>
              <a:rPr lang="it-IT" sz="2400" dirty="0"/>
              <a:t> </a:t>
            </a:r>
            <a:r>
              <a:rPr lang="it-IT" sz="2400" dirty="0" err="1"/>
              <a:t>build</a:t>
            </a:r>
            <a:r>
              <a:rPr lang="it-IT" sz="2400" dirty="0"/>
              <a:t>- up </a:t>
            </a:r>
            <a:r>
              <a:rPr lang="it-IT" sz="2400" dirty="0" err="1" smtClean="0"/>
              <a:t>simulations</a:t>
            </a:r>
            <a:r>
              <a:rPr lang="it-IT" sz="2400" dirty="0" smtClean="0"/>
              <a:t> are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</a:t>
            </a:r>
            <a:r>
              <a:rPr lang="it-IT" sz="2400" dirty="0" err="1" smtClean="0"/>
              <a:t>paramters</a:t>
            </a:r>
            <a:r>
              <a:rPr lang="it-IT" sz="2400" dirty="0" smtClean="0"/>
              <a:t> </a:t>
            </a:r>
            <a:r>
              <a:rPr lang="it-IT" sz="2400" dirty="0" err="1" smtClean="0"/>
              <a:t>like</a:t>
            </a:r>
            <a:r>
              <a:rPr lang="it-IT" sz="2400" dirty="0" smtClean="0"/>
              <a:t> PY and </a:t>
            </a:r>
            <a:r>
              <a:rPr lang="it-IT" sz="2400" dirty="0" err="1" smtClean="0"/>
              <a:t>R</a:t>
            </a:r>
            <a:endParaRPr lang="it-IT" sz="2400" dirty="0"/>
          </a:p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624001" y="0"/>
            <a:ext cx="801320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mtClean="0"/>
              <a:t>Synchrotron Radiation interaction with Matter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55014" y="1678546"/>
            <a:ext cx="975590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/>
              <a:t> Reflected + Absorbed + Transmitted 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3677919" y="2366300"/>
            <a:ext cx="38187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5385238" y="2366300"/>
            <a:ext cx="374963" cy="54435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6697800" y="1750825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 flipV="1">
            <a:off x="6654588" y="1778759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798958" y="5275410"/>
            <a:ext cx="40332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smtClean="0"/>
              <a:t>Electron  </a:t>
            </a:r>
            <a:r>
              <a:rPr lang="en-GB" sz="2800" dirty="0" smtClean="0"/>
              <a:t>cloud effect</a:t>
            </a:r>
            <a:endParaRPr lang="en-GB" sz="28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5572719" y="3002999"/>
            <a:ext cx="187904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Heat</a:t>
            </a:r>
            <a:r>
              <a:rPr lang="en-GB" sz="2667" dirty="0" smtClean="0"/>
              <a:t> Load </a:t>
            </a:r>
            <a:endParaRPr lang="en-GB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405050" y="2943788"/>
            <a:ext cx="282109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Photo-electrons </a:t>
            </a:r>
          </a:p>
          <a:p>
            <a:r>
              <a:rPr lang="en-GB" sz="2800" dirty="0" smtClean="0"/>
              <a:t>generation</a:t>
            </a:r>
            <a:endParaRPr lang="en-GB" sz="1400" dirty="0"/>
          </a:p>
        </p:txBody>
      </p:sp>
      <p:sp>
        <p:nvSpPr>
          <p:cNvPr id="19" name="Freccia destra 18"/>
          <p:cNvSpPr/>
          <p:nvPr/>
        </p:nvSpPr>
        <p:spPr>
          <a:xfrm rot="5400000" flipV="1">
            <a:off x="3433581" y="4244455"/>
            <a:ext cx="764030" cy="5075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1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26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0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001" y="0"/>
            <a:ext cx="8596668" cy="811438"/>
          </a:xfrm>
        </p:spPr>
        <p:txBody>
          <a:bodyPr/>
          <a:lstStyle/>
          <a:p>
            <a:r>
              <a:rPr lang="en-GB" dirty="0" smtClean="0"/>
              <a:t>FCC Parameters</a:t>
            </a:r>
            <a:endParaRPr lang="en-GB" dirty="0"/>
          </a:p>
        </p:txBody>
      </p:sp>
      <p:pic>
        <p:nvPicPr>
          <p:cNvPr id="10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28" y="1053042"/>
            <a:ext cx="8145221" cy="4097957"/>
          </a:xfrm>
          <a:prstGeom prst="rect">
            <a:avLst/>
          </a:prstGeom>
        </p:spPr>
      </p:pic>
      <p:sp>
        <p:nvSpPr>
          <p:cNvPr id="12" name="Cornice 11"/>
          <p:cNvSpPr/>
          <p:nvPr/>
        </p:nvSpPr>
        <p:spPr>
          <a:xfrm>
            <a:off x="6487886" y="4009397"/>
            <a:ext cx="2245145" cy="3674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schemeClr val="tx1"/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8906"/>
          <a:stretch/>
        </p:blipFill>
        <p:spPr>
          <a:xfrm>
            <a:off x="5978532" y="57985"/>
            <a:ext cx="2106327" cy="1036705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758266" y="1114824"/>
            <a:ext cx="7974765" cy="539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Parameters                             LHC   H-L LHC                FCC-</a:t>
            </a:r>
            <a:r>
              <a:rPr lang="en-GB" dirty="0" err="1"/>
              <a:t>hh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40228" y="681578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44AFC"/>
                </a:solidFill>
              </a:rPr>
              <a:t>http://</a:t>
            </a:r>
            <a:r>
              <a:rPr lang="en-GB" dirty="0" err="1">
                <a:solidFill>
                  <a:srgbClr val="244AFC"/>
                </a:solidFill>
              </a:rPr>
              <a:t>tlep.web.cern.ch</a:t>
            </a:r>
            <a:r>
              <a:rPr lang="en-GB" dirty="0">
                <a:solidFill>
                  <a:srgbClr val="244AFC"/>
                </a:solidFill>
              </a:rPr>
              <a:t>/content/</a:t>
            </a:r>
            <a:r>
              <a:rPr lang="en-GB" dirty="0" err="1">
                <a:solidFill>
                  <a:srgbClr val="244AFC"/>
                </a:solidFill>
              </a:rPr>
              <a:t>fcc-hh</a:t>
            </a:r>
            <a:endParaRPr lang="en-GB" dirty="0">
              <a:solidFill>
                <a:srgbClr val="244AFC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418651" y="929548"/>
            <a:ext cx="13324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616161"/>
                </a:solidFill>
                <a:latin typeface="DroidSans" charset="0"/>
              </a:rPr>
              <a:t>Version 1.0 (2014-02-11)</a:t>
            </a:r>
            <a:endParaRPr lang="en-GB" sz="8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885449" y="4727631"/>
            <a:ext cx="2310337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Dipoles at </a:t>
            </a:r>
            <a:endParaRPr lang="en-GB" sz="3200" dirty="0" smtClean="0"/>
          </a:p>
          <a:p>
            <a:r>
              <a:rPr lang="en-GB" sz="3200" dirty="0" smtClean="0"/>
              <a:t>1.9 </a:t>
            </a:r>
            <a:r>
              <a:rPr lang="en-GB" sz="3200" dirty="0"/>
              <a:t>K</a:t>
            </a:r>
          </a:p>
        </p:txBody>
      </p:sp>
      <p:sp>
        <p:nvSpPr>
          <p:cNvPr id="18" name="Cornice 17"/>
          <p:cNvSpPr/>
          <p:nvPr/>
        </p:nvSpPr>
        <p:spPr>
          <a:xfrm>
            <a:off x="6487885" y="4312783"/>
            <a:ext cx="2245145" cy="3674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19" name="Cornice 18"/>
          <p:cNvSpPr/>
          <p:nvPr/>
        </p:nvSpPr>
        <p:spPr>
          <a:xfrm>
            <a:off x="6487884" y="4690713"/>
            <a:ext cx="2245145" cy="3674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58266" y="5150999"/>
            <a:ext cx="799280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Total Power </a:t>
            </a:r>
            <a:r>
              <a:rPr lang="en-GB" sz="2400" dirty="0"/>
              <a:t>to </a:t>
            </a:r>
            <a:r>
              <a:rPr lang="en-GB" sz="2400" dirty="0" smtClean="0"/>
              <a:t>dissipate such HL at cold bore temperature: 3 GW</a:t>
            </a:r>
            <a:endParaRPr lang="en-GB" sz="2400" dirty="0"/>
          </a:p>
        </p:txBody>
      </p:sp>
      <p:sp>
        <p:nvSpPr>
          <p:cNvPr id="3" name="Ovale 2"/>
          <p:cNvSpPr/>
          <p:nvPr/>
        </p:nvSpPr>
        <p:spPr>
          <a:xfrm>
            <a:off x="4498258" y="4376896"/>
            <a:ext cx="870155" cy="313817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22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3" name="Picture 4" descr="G:\Workspaces\g\gutleber\FCC\Deliverables\CERNCouncil\2014\LayoutSketc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449" y="0"/>
            <a:ext cx="3351384" cy="304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8885449" y="3264878"/>
            <a:ext cx="319855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FCC-</a:t>
            </a:r>
            <a:r>
              <a:rPr lang="en-GB" sz="2400" dirty="0" err="1"/>
              <a:t>hh</a:t>
            </a:r>
            <a:r>
              <a:rPr lang="en-GB" sz="2400" dirty="0"/>
              <a:t> SR incidence angle: </a:t>
            </a:r>
            <a:r>
              <a:rPr lang="en-GB" sz="2400" dirty="0" smtClean="0"/>
              <a:t>0.077 </a:t>
            </a:r>
            <a:r>
              <a:rPr lang="en-GB" sz="2400" dirty="0" err="1" smtClean="0"/>
              <a:t>deg</a:t>
            </a:r>
            <a:endParaRPr lang="en-GB" sz="2400" dirty="0" smtClean="0"/>
          </a:p>
          <a:p>
            <a:r>
              <a:rPr lang="en-GB" sz="2400" dirty="0" smtClean="0"/>
              <a:t>(</a:t>
            </a:r>
            <a:r>
              <a:rPr lang="en-GB" sz="2400" dirty="0"/>
              <a:t>0.62 </a:t>
            </a:r>
            <a:r>
              <a:rPr lang="en-GB" sz="2400" dirty="0" err="1"/>
              <a:t>mrad</a:t>
            </a:r>
            <a:r>
              <a:rPr lang="en-GB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001" y="0"/>
            <a:ext cx="8013209" cy="1320800"/>
          </a:xfrm>
        </p:spPr>
        <p:txBody>
          <a:bodyPr/>
          <a:lstStyle/>
          <a:p>
            <a:r>
              <a:rPr lang="en-GB" dirty="0" smtClean="0"/>
              <a:t>Synchrotron Radiation interaction with Matter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49009" y="1399751"/>
            <a:ext cx="8198152" cy="2910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667" dirty="0"/>
              <a:t>Arc SR Heat Load = 28.4 (44.3) W/m/aperture</a:t>
            </a:r>
          </a:p>
          <a:p>
            <a:pPr marL="0" indent="0" algn="ctr">
              <a:buNone/>
            </a:pPr>
            <a:endParaRPr lang="en-GB" sz="21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3723" y="2458826"/>
            <a:ext cx="928395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/>
              <a:t> Reflected + Absorbed + Transmitted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130553" y="4481961"/>
            <a:ext cx="2724132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To be increased in cold parts (Superconductor Magnets)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564257" y="3510112"/>
            <a:ext cx="1984843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To be  increased in high temperature </a:t>
            </a:r>
            <a:r>
              <a:rPr lang="en-GB" sz="2400"/>
              <a:t>parts </a:t>
            </a:r>
            <a:endParaRPr lang="en-GB" sz="2400" dirty="0"/>
          </a:p>
        </p:txBody>
      </p:sp>
      <p:sp>
        <p:nvSpPr>
          <p:cNvPr id="20" name="Freccia destra 19"/>
          <p:cNvSpPr/>
          <p:nvPr/>
        </p:nvSpPr>
        <p:spPr>
          <a:xfrm rot="14183434" flipV="1">
            <a:off x="4956538" y="3223487"/>
            <a:ext cx="552693" cy="34624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1227667" y="3053032"/>
            <a:ext cx="38187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2701031" y="3104237"/>
            <a:ext cx="374963" cy="54435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273060" y="3595333"/>
            <a:ext cx="15554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Specular reflected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3097600" y="3681048"/>
            <a:ext cx="1721946" cy="5027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667" dirty="0"/>
              <a:t>Scattered</a:t>
            </a:r>
            <a:r>
              <a:rPr lang="en-GB" sz="1400" dirty="0"/>
              <a:t> </a:t>
            </a:r>
          </a:p>
        </p:txBody>
      </p:sp>
      <p:cxnSp>
        <p:nvCxnSpPr>
          <p:cNvPr id="22" name="Connettore 1 21"/>
          <p:cNvCxnSpPr/>
          <p:nvPr/>
        </p:nvCxnSpPr>
        <p:spPr>
          <a:xfrm flipH="1">
            <a:off x="6343840" y="2502993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H="1" flipV="1">
            <a:off x="6300628" y="2530927"/>
            <a:ext cx="1842472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ccia destra 30"/>
          <p:cNvSpPr/>
          <p:nvPr/>
        </p:nvSpPr>
        <p:spPr>
          <a:xfrm rot="16200000" flipV="1">
            <a:off x="2022875" y="3788826"/>
            <a:ext cx="585487" cy="30502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Uguale 8"/>
          <p:cNvSpPr/>
          <p:nvPr/>
        </p:nvSpPr>
        <p:spPr>
          <a:xfrm>
            <a:off x="4091594" y="1963027"/>
            <a:ext cx="977743" cy="494779"/>
          </a:xfrm>
          <a:prstGeom prst="mathEqual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481392" y="6171881"/>
            <a:ext cx="6010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R.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Cimino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V.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Baglin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and F.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Schäfers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PRL. 115 (2015) 264804</a:t>
            </a:r>
            <a:endParaRPr lang="en-GB" dirty="0"/>
          </a:p>
        </p:txBody>
      </p:sp>
      <p:sp>
        <p:nvSpPr>
          <p:cNvPr id="27" name="Segnaposto piè di pagina 20"/>
          <p:cNvSpPr txBox="1">
            <a:spLocks/>
          </p:cNvSpPr>
          <p:nvPr/>
        </p:nvSpPr>
        <p:spPr>
          <a:xfrm>
            <a:off x="407519" y="6458700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Eliana La Francesca</a:t>
            </a:r>
          </a:p>
        </p:txBody>
      </p:sp>
      <p:sp>
        <p:nvSpPr>
          <p:cNvPr id="30" name="Segnaposto piè di pagina 20"/>
          <p:cNvSpPr txBox="1">
            <a:spLocks/>
          </p:cNvSpPr>
          <p:nvPr/>
        </p:nvSpPr>
        <p:spPr>
          <a:xfrm>
            <a:off x="8570909" y="6458699"/>
            <a:ext cx="2960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31" grpId="0" animBg="1"/>
    </p:bldLst>
  </p:timing>
</p:sld>
</file>

<file path=ppt/theme/theme1.xml><?xml version="1.0" encoding="utf-8"?>
<a:theme xmlns:a="http://schemas.openxmlformats.org/drawingml/2006/main" name="Vista">
  <a:themeElements>
    <a:clrScheme name="Vist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4050</TotalTime>
  <Words>1459</Words>
  <Application>Microsoft Macintosh PowerPoint</Application>
  <PresentationFormat>Widescreen</PresentationFormat>
  <Paragraphs>388</Paragraphs>
  <Slides>40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ArialMT</vt:lpstr>
      <vt:lpstr>Calibri</vt:lpstr>
      <vt:lpstr>Cambria Math</vt:lpstr>
      <vt:lpstr>Century Schoolbook</vt:lpstr>
      <vt:lpstr>DroidSans</vt:lpstr>
      <vt:lpstr>ＭＳ Ｐゴシック</vt:lpstr>
      <vt:lpstr>SymbolMT</vt:lpstr>
      <vt:lpstr>Times New Roman</vt:lpstr>
      <vt:lpstr>Wingdings</vt:lpstr>
      <vt:lpstr>Wingdings 2</vt:lpstr>
      <vt:lpstr>Wingdings 3</vt:lpstr>
      <vt:lpstr>Arial</vt:lpstr>
      <vt:lpstr>Vista</vt:lpstr>
      <vt:lpstr>Material science and accelerator R&amp;D: Reflectivity and Photo Yield measurements of vacuum chamber technical surfaces  </vt:lpstr>
      <vt:lpstr>Presentazione di PowerPoint</vt:lpstr>
      <vt:lpstr>Synchrotron Radiation detrimental effects</vt:lpstr>
      <vt:lpstr>Presentazione di PowerPoint</vt:lpstr>
      <vt:lpstr>Presentazione di PowerPoint</vt:lpstr>
      <vt:lpstr>Presentazione di PowerPoint</vt:lpstr>
      <vt:lpstr>Presentazione di PowerPoint</vt:lpstr>
      <vt:lpstr>FCC Parameters</vt:lpstr>
      <vt:lpstr>Synchrotron Radiation interaction with Matter</vt:lpstr>
      <vt:lpstr>Reflectivity</vt:lpstr>
      <vt:lpstr>Specular Reflectivity: the case of Carbon</vt:lpstr>
      <vt:lpstr>FCC-hh Beam Screen </vt:lpstr>
      <vt:lpstr>FCC-hh Beam Screen</vt:lpstr>
      <vt:lpstr>FCC-hh Beam Screen</vt:lpstr>
      <vt:lpstr>Samples </vt:lpstr>
      <vt:lpstr>AFM measurements</vt:lpstr>
      <vt:lpstr>AFM measurements</vt:lpstr>
      <vt:lpstr>Measured roughness </vt:lpstr>
      <vt:lpstr>BESSY-II Optic Beamline and Reflectometer </vt:lpstr>
      <vt:lpstr>BESSY-II Optic Beamline and Reflectometer </vt:lpstr>
      <vt:lpstr>Bessy II Measurements </vt:lpstr>
      <vt:lpstr>Flat Copper Samples </vt:lpstr>
      <vt:lpstr>Flat Copper Samples </vt:lpstr>
      <vt:lpstr>LHC-Flat  </vt:lpstr>
      <vt:lpstr>LHC-Flat  </vt:lpstr>
      <vt:lpstr>Specular and Total Reflectivity </vt:lpstr>
      <vt:lpstr>Specular and Total Reflectivity </vt:lpstr>
      <vt:lpstr>Cu Samples with C Coating </vt:lpstr>
      <vt:lpstr>Presentazione di PowerPoint</vt:lpstr>
      <vt:lpstr>LHC-Flat with C Coating  </vt:lpstr>
      <vt:lpstr>LHC-Flat with C Coating  </vt:lpstr>
      <vt:lpstr>Specular and Total Reflectivity </vt:lpstr>
      <vt:lpstr>Specular and Total Reflectivity </vt:lpstr>
      <vt:lpstr>LHC Saw-Tooth </vt:lpstr>
      <vt:lpstr>LHC Saw-Tooth </vt:lpstr>
      <vt:lpstr>LASE </vt:lpstr>
      <vt:lpstr>LASE </vt:lpstr>
      <vt:lpstr>Surface modification effects </vt:lpstr>
      <vt:lpstr>Conclusions  </vt:lpstr>
      <vt:lpstr>Thank you for your attention.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science and accelerator R&amp;D: Reflectivity and Photo Yield measurements of vacuum chamber technical surfaces  </dc:title>
  <dc:creator>Utente di Microsoft Office</dc:creator>
  <cp:lastModifiedBy>Utente di Microsoft Office</cp:lastModifiedBy>
  <cp:revision>41</cp:revision>
  <dcterms:created xsi:type="dcterms:W3CDTF">2018-11-15T16:19:47Z</dcterms:created>
  <dcterms:modified xsi:type="dcterms:W3CDTF">2018-11-19T11:55:45Z</dcterms:modified>
</cp:coreProperties>
</file>