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  <p:sldMasterId id="2147484197" r:id="rId2"/>
    <p:sldMasterId id="2147484211" r:id="rId3"/>
    <p:sldMasterId id="2147484218" r:id="rId4"/>
    <p:sldMasterId id="2147484236" r:id="rId5"/>
    <p:sldMasterId id="2147484281" r:id="rId6"/>
    <p:sldMasterId id="2147484289" r:id="rId7"/>
    <p:sldMasterId id="2147484301" r:id="rId8"/>
    <p:sldMasterId id="2147484315" r:id="rId9"/>
    <p:sldMasterId id="2147484328" r:id="rId10"/>
    <p:sldMasterId id="2147484346" r:id="rId11"/>
  </p:sldMasterIdLst>
  <p:notesMasterIdLst>
    <p:notesMasterId r:id="rId56"/>
  </p:notesMasterIdLst>
  <p:sldIdLst>
    <p:sldId id="384" r:id="rId12"/>
    <p:sldId id="373" r:id="rId13"/>
    <p:sldId id="372" r:id="rId14"/>
    <p:sldId id="467" r:id="rId15"/>
    <p:sldId id="431" r:id="rId16"/>
    <p:sldId id="470" r:id="rId17"/>
    <p:sldId id="441" r:id="rId18"/>
    <p:sldId id="426" r:id="rId19"/>
    <p:sldId id="347" r:id="rId20"/>
    <p:sldId id="348" r:id="rId21"/>
    <p:sldId id="439" r:id="rId22"/>
    <p:sldId id="427" r:id="rId23"/>
    <p:sldId id="428" r:id="rId24"/>
    <p:sldId id="256" r:id="rId25"/>
    <p:sldId id="362" r:id="rId26"/>
    <p:sldId id="440" r:id="rId27"/>
    <p:sldId id="454" r:id="rId28"/>
    <p:sldId id="460" r:id="rId29"/>
    <p:sldId id="332" r:id="rId30"/>
    <p:sldId id="342" r:id="rId31"/>
    <p:sldId id="341" r:id="rId32"/>
    <p:sldId id="380" r:id="rId33"/>
    <p:sldId id="414" r:id="rId34"/>
    <p:sldId id="415" r:id="rId35"/>
    <p:sldId id="407" r:id="rId36"/>
    <p:sldId id="461" r:id="rId37"/>
    <p:sldId id="345" r:id="rId38"/>
    <p:sldId id="446" r:id="rId39"/>
    <p:sldId id="448" r:id="rId40"/>
    <p:sldId id="465" r:id="rId41"/>
    <p:sldId id="466" r:id="rId42"/>
    <p:sldId id="453" r:id="rId43"/>
    <p:sldId id="464" r:id="rId44"/>
    <p:sldId id="463" r:id="rId45"/>
    <p:sldId id="442" r:id="rId46"/>
    <p:sldId id="435" r:id="rId47"/>
    <p:sldId id="443" r:id="rId48"/>
    <p:sldId id="433" r:id="rId49"/>
    <p:sldId id="324" r:id="rId50"/>
    <p:sldId id="469" r:id="rId51"/>
    <p:sldId id="468" r:id="rId52"/>
    <p:sldId id="459" r:id="rId53"/>
    <p:sldId id="405" r:id="rId54"/>
    <p:sldId id="456" r:id="rId55"/>
  </p:sldIdLst>
  <p:sldSz cx="9906000" cy="6858000" type="A4"/>
  <p:notesSz cx="6858000" cy="9144000"/>
  <p:defaultTextStyle>
    <a:defPPr>
      <a:defRPr lang="en-US"/>
    </a:defPPr>
    <a:lvl1pPr marL="0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7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6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02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9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34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09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70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37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300"/>
    <a:srgbClr val="FF0000"/>
    <a:srgbClr val="1201F5"/>
    <a:srgbClr val="2D3A84"/>
    <a:srgbClr val="EFFFD0"/>
    <a:srgbClr val="9E6958"/>
    <a:srgbClr val="F3F303"/>
    <a:srgbClr val="C2348F"/>
    <a:srgbClr val="FEFBD0"/>
    <a:srgbClr val="FEF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46" autoAdjust="0"/>
    <p:restoredTop sz="95416" autoAdjust="0"/>
  </p:normalViewPr>
  <p:slideViewPr>
    <p:cSldViewPr>
      <p:cViewPr>
        <p:scale>
          <a:sx n="100" d="100"/>
          <a:sy n="100" d="100"/>
        </p:scale>
        <p:origin x="144" y="3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7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23045-62E1-423E-95BD-74C8F6DDECBF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D360-123F-4A65-95FD-0405FD1E1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7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6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2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9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34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9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70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7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23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34832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FFB89-33B7-5747-BD3E-AD6F0DB2181F}" type="slidenum">
              <a:rPr lang="en-GB" sz="1200">
                <a:solidFill>
                  <a:prstClr val="black"/>
                </a:solidFill>
                <a:cs typeface="Arial" charset="0"/>
              </a:rPr>
              <a:pPr eaLnBrk="1" hangingPunct="1"/>
              <a:t>28</a:t>
            </a:fld>
            <a:endParaRPr lang="en-GB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0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>
                <a:solidFill>
                  <a:prstClr val="black"/>
                </a:solidFill>
              </a:rPr>
              <a:pPr eaLnBrk="1" hangingPunct="1"/>
              <a:t>33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4088" y="695325"/>
            <a:ext cx="4948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34355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3435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E585F0-FA58-6344-B267-18B0FC615769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4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6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6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84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27755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3671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Layouts/_rels/slideLayout1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3" y="0"/>
            <a:ext cx="99057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4949" y="2595946"/>
            <a:ext cx="3588398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8941" y="3560719"/>
            <a:ext cx="2806701" cy="464863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19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9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9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9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9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484949" y="167150"/>
            <a:ext cx="4758528" cy="2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76" tIns="41989" rIns="83976" bIns="41989">
            <a:spAutoFit/>
          </a:bodyPr>
          <a:lstStyle/>
          <a:p>
            <a:pPr defTabSz="957739"/>
            <a:r>
              <a:rPr lang="en-GB" altLang="en-US" sz="28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57739"/>
            <a:r>
              <a:rPr lang="en-GB" altLang="en-US" sz="28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57739"/>
            <a:r>
              <a:rPr lang="en-GB" altLang="en-US" sz="28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57739"/>
            <a:r>
              <a:rPr lang="en-GB" altLang="en-US" sz="28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57739"/>
            <a:r>
              <a:rPr lang="en-GB" altLang="en-US" sz="28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42618" y="6402814"/>
            <a:ext cx="3585256" cy="307130"/>
          </a:xfrm>
          <a:prstGeom prst="rect">
            <a:avLst/>
          </a:prstGeom>
          <a:noFill/>
        </p:spPr>
        <p:txBody>
          <a:bodyPr wrap="square" lIns="83976" tIns="41989" rIns="83976" bIns="41989" rtlCol="0">
            <a:spAutoFit/>
          </a:bodyPr>
          <a:lstStyle/>
          <a:p>
            <a:pPr defTabSz="957739"/>
            <a:r>
              <a:rPr lang="en-GB" sz="7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42620" y="4367638"/>
            <a:ext cx="3585255" cy="1941781"/>
            <a:chOff x="223955" y="4151514"/>
            <a:chExt cx="3309466" cy="1941781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907797" y="3467672"/>
              <a:ext cx="1941781" cy="3309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9"/>
              <a:endParaRPr lang="en-GB" sz="19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466286" y="4383011"/>
              <a:ext cx="2824802" cy="1478788"/>
              <a:chOff x="461901" y="4383011"/>
              <a:chExt cx="2824802" cy="1478788"/>
            </a:xfrm>
          </p:grpSpPr>
          <p:pic>
            <p:nvPicPr>
              <p:cNvPr id="27" name="Picture 26"/>
              <p:cNvPicPr>
                <a:picLocks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1" y="4383011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0" name="Picture 29" descr="de.png"/>
              <p:cNvPicPr>
                <a:picLocks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4390576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Picture 30" descr="gb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8638" y="4405716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 descr="fr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28759" y="4390576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 descr="it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4909772"/>
                <a:ext cx="627656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 descr="p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513" y="4918757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 descr="jp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8968" y="546410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Picture 36" descr="cz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513" y="546113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Picture 37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5461135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Picture 38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5403" y="4918757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" name="Picture 39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1891" y="4909772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9048" y="546410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1" y="690821"/>
            <a:ext cx="3555392" cy="14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678FF-A2F4-4E73-9E98-CE7AABD17A9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630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o 9"/>
          <p:cNvGrpSpPr>
            <a:grpSpLocks/>
          </p:cNvGrpSpPr>
          <p:nvPr userDrawn="1"/>
        </p:nvGrpSpPr>
        <p:grpSpPr bwMode="auto">
          <a:xfrm>
            <a:off x="256252" y="241305"/>
            <a:ext cx="9369425" cy="766921"/>
            <a:chOff x="236220" y="241300"/>
            <a:chExt cx="8648700" cy="767079"/>
          </a:xfrm>
        </p:grpSpPr>
        <p:sp>
          <p:nvSpPr>
            <p:cNvPr id="9" name="Rettangolo 8"/>
            <p:cNvSpPr/>
            <p:nvPr userDrawn="1"/>
          </p:nvSpPr>
          <p:spPr>
            <a:xfrm>
              <a:off x="236220" y="241300"/>
              <a:ext cx="8648700" cy="7113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00670" y="363685"/>
              <a:ext cx="702310" cy="46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8323" y="299454"/>
              <a:ext cx="1280477" cy="55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sellaDiTesto 11"/>
            <p:cNvSpPr txBox="1"/>
            <p:nvPr userDrawn="1"/>
          </p:nvSpPr>
          <p:spPr>
            <a:xfrm>
              <a:off x="7813357" y="762107"/>
              <a:ext cx="801643" cy="2462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it-IT" sz="10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 Narrow" pitchFamily="34" charset="0"/>
                </a:rPr>
                <a:t>Horizon</a:t>
              </a:r>
              <a:r>
                <a:rPr lang="it-IT" sz="10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 Narrow" pitchFamily="34" charset="0"/>
                </a:rPr>
                <a:t>  2020</a:t>
              </a:r>
            </a:p>
          </p:txBody>
        </p:sp>
      </p:grpSp>
      <p:grpSp>
        <p:nvGrpSpPr>
          <p:cNvPr id="13" name="Gruppo 7"/>
          <p:cNvGrpSpPr>
            <a:grpSpLocks/>
          </p:cNvGrpSpPr>
          <p:nvPr userDrawn="1"/>
        </p:nvGrpSpPr>
        <p:grpSpPr bwMode="auto">
          <a:xfrm>
            <a:off x="256252" y="241305"/>
            <a:ext cx="9369425" cy="766921"/>
            <a:chOff x="236220" y="241300"/>
            <a:chExt cx="8648700" cy="767079"/>
          </a:xfrm>
        </p:grpSpPr>
        <p:sp>
          <p:nvSpPr>
            <p:cNvPr id="14" name="Rettangolo 13"/>
            <p:cNvSpPr/>
            <p:nvPr userDrawn="1"/>
          </p:nvSpPr>
          <p:spPr>
            <a:xfrm>
              <a:off x="236220" y="241300"/>
              <a:ext cx="8648700" cy="7113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00670" y="363685"/>
              <a:ext cx="702310" cy="46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8323" y="299454"/>
              <a:ext cx="1280477" cy="55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CasellaDiTesto 16"/>
            <p:cNvSpPr txBox="1"/>
            <p:nvPr userDrawn="1"/>
          </p:nvSpPr>
          <p:spPr>
            <a:xfrm>
              <a:off x="7813357" y="762107"/>
              <a:ext cx="801643" cy="2462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it-IT" sz="10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 Narrow" pitchFamily="34" charset="0"/>
                </a:rPr>
                <a:t>Horizon</a:t>
              </a:r>
              <a:r>
                <a:rPr lang="it-IT" sz="10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Arial Narrow" pitchFamily="34" charset="0"/>
                </a:rPr>
                <a:t> 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6781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4" y="3096"/>
            <a:ext cx="9911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8714" y="2132863"/>
            <a:ext cx="7176797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8718" y="3180168"/>
            <a:ext cx="7176796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28500" y="182234"/>
            <a:ext cx="27762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77701" y="6439390"/>
            <a:ext cx="3585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084" y="295559"/>
            <a:ext cx="3020497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9" y="6453042"/>
            <a:ext cx="511453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72480" y="5229198"/>
            <a:ext cx="4368485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91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633" y="116639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08" y="507098"/>
            <a:ext cx="1177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2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578"/>
            <a:ext cx="23114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>
                <a:latin typeface="Calibri"/>
              </a:rPr>
              <a:pPr/>
              <a:t>‹#›</a:t>
            </a:fld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744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5" y="274744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1DE-ADF1-4320-9003-10269F49E85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706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26" y="83790"/>
            <a:ext cx="1539569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12"/>
            <a:ext cx="736511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28418" y="590571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5416781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9658350" cy="877824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34644"/>
            <a:ext cx="866775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32C8-69A7-458B-9684-2BFA64B31948}" type="datetime2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Monday, September 16, 2019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0009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6D66-E05E-3446-820F-F3BFC8D14A6B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2283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9658350" cy="9144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943600"/>
            <a:ext cx="866775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8653992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BD947-C7F5-B74A-826A-50FF9B90EA21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48234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965835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5484607"/>
            <a:ext cx="866775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D019-A32C-4EAD-B8E6-DBDA699692FD}" type="datetime2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Monday, September 16, 2019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62259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733" y="2595563"/>
            <a:ext cx="386334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6495" y="2595563"/>
            <a:ext cx="386334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17162-F1B3-D941-AF70-610F741F0078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995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" y="1612"/>
            <a:ext cx="9908330" cy="6856388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6887916" y="6519571"/>
            <a:ext cx="3018090" cy="307777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 defTabSz="457067"/>
            <a:r>
              <a:rPr lang="it-IT" sz="1400" dirty="0" smtClean="0">
                <a:solidFill>
                  <a:prstClr val="white">
                    <a:lumMod val="95000"/>
                  </a:prst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www.ino.cnr.it</a:t>
            </a:r>
            <a:endParaRPr lang="it-IT" sz="1400" dirty="0">
              <a:solidFill>
                <a:prstClr val="white">
                  <a:lumMod val="95000"/>
                </a:prstClr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577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/>
          <p:cNvCxnSpPr/>
          <p:nvPr/>
        </p:nvCxnSpPr>
        <p:spPr>
          <a:xfrm>
            <a:off x="5675362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/>
          <p:cNvCxnSpPr/>
          <p:nvPr/>
        </p:nvCxnSpPr>
        <p:spPr>
          <a:xfrm>
            <a:off x="5675362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/>
          <p:cNvCxnSpPr/>
          <p:nvPr/>
        </p:nvCxnSpPr>
        <p:spPr>
          <a:xfrm>
            <a:off x="5675362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970" y="2017804"/>
            <a:ext cx="386334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3970" y="3065929"/>
            <a:ext cx="386334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6495" y="2017804"/>
            <a:ext cx="386334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6495" y="3065929"/>
            <a:ext cx="386334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DF97-3E7E-8E49-AFDF-2725C6BA2175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09094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11F1-835A-D84E-98D8-685E0D746CB7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19443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1A5D1-7A1E-F746-992C-952DEC138785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70091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965835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495" y="2590891"/>
            <a:ext cx="386334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6031" y="2039111"/>
            <a:ext cx="386334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8897-92B5-FC4F-A8DE-C42FF93105EC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663495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965835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5330" y="2048256"/>
            <a:ext cx="3713031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2039112"/>
            <a:ext cx="4953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600C4-45B9-1944-BF9E-2AE35B5FDA2A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04395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16044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865399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84AD-893C-FC43-B643-A1EE0BA267E4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42822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02396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4319016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9334" y="1129553"/>
            <a:ext cx="4319016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31AC-428D-2345-BA37-D52BA27B4CD8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30726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02396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715213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2450" y="1129553"/>
            <a:ext cx="14859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72450" y="2629169"/>
            <a:ext cx="14859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ED8D8-9A63-F745-85D9-76502AD7F7BE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44832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911C-DBD0-9F40-AD52-8AB050D16850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86857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82" y="1129554"/>
            <a:ext cx="9906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733" y="1734671"/>
            <a:ext cx="6961717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EBFA-8345-374F-BBE4-830A198A227E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9992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07060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80593" y="116632"/>
            <a:ext cx="7439675" cy="566936"/>
          </a:xfrm>
        </p:spPr>
        <p:txBody>
          <a:bodyPr>
            <a:noAutofit/>
          </a:bodyPr>
          <a:lstStyle>
            <a:lvl1pPr algn="ctr">
              <a:defRPr sz="4333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3970" y="6669361"/>
            <a:ext cx="882038" cy="18864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90570" eaLnBrk="1" hangingPunct="1">
              <a:defRPr sz="13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AEAD49-FB49-D04F-9DB8-9DCE7765DBE8}" type="slidenum">
              <a:rPr lang="en-GB" alt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500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7149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6351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4691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5152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3292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855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607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1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9141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1784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46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732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38"/>
            <a:ext cx="736511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28418" y="590597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344387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9906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6" tIns="41989" rIns="83976" bIns="41989" rtlCol="0" anchor="ctr"/>
          <a:lstStyle/>
          <a:p>
            <a:pPr algn="ctr" defTabSz="957739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" y="83790"/>
            <a:ext cx="1539571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36" y="116738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12" y="507198"/>
            <a:ext cx="1177113" cy="223367"/>
          </a:xfrm>
          <a:prstGeom prst="rect">
            <a:avLst/>
          </a:prstGeom>
          <a:noFill/>
        </p:spPr>
        <p:txBody>
          <a:bodyPr wrap="square" lIns="83976" tIns="41989" rIns="83976" bIns="41989" rtlCol="0">
            <a:spAutoFit/>
          </a:bodyPr>
          <a:lstStyle/>
          <a:p>
            <a:pPr algn="ctr" defTabSz="957739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5"/>
            <a:ext cx="9906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6" tIns="41989" rIns="83976" bIns="41989" rtlCol="0" anchor="ctr"/>
          <a:lstStyle/>
          <a:p>
            <a:pPr algn="ctr" defTabSz="957739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198" y="5846106"/>
            <a:ext cx="23114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393" y="5846106"/>
            <a:ext cx="31369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453442"/>
            <a:ext cx="2311400" cy="365125"/>
          </a:xfr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‹#›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8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9906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1" tIns="41986" rIns="83971" bIns="41986" rtlCol="0" anchor="ctr"/>
          <a:lstStyle/>
          <a:p>
            <a:pPr algn="ctr" defTabSz="957683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" y="83790"/>
            <a:ext cx="1539571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36" y="116740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12" y="507200"/>
            <a:ext cx="1177113" cy="223367"/>
          </a:xfrm>
          <a:prstGeom prst="rect">
            <a:avLst/>
          </a:prstGeom>
          <a:noFill/>
        </p:spPr>
        <p:txBody>
          <a:bodyPr wrap="square" lIns="83971" tIns="41986" rIns="83971" bIns="41986" rtlCol="0">
            <a:spAutoFit/>
          </a:bodyPr>
          <a:lstStyle/>
          <a:p>
            <a:pPr algn="ctr" defTabSz="957683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7"/>
            <a:ext cx="9906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1" tIns="41986" rIns="83971" bIns="41986" rtlCol="0" anchor="ctr"/>
          <a:lstStyle/>
          <a:p>
            <a:pPr algn="ctr" defTabSz="957683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198" y="5846108"/>
            <a:ext cx="23114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393" y="5846108"/>
            <a:ext cx="31369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453444"/>
            <a:ext cx="2311400" cy="365125"/>
          </a:xfr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‹#›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16247" y="6499245"/>
            <a:ext cx="1462003" cy="315624"/>
          </a:xfrm>
          <a:prstGeom prst="rect">
            <a:avLst/>
          </a:prstGeom>
          <a:noFill/>
        </p:spPr>
        <p:txBody>
          <a:bodyPr wrap="none" lIns="83971" tIns="41986" rIns="83971" bIns="41986" rtlCol="0">
            <a:spAutoFit/>
          </a:bodyPr>
          <a:lstStyle/>
          <a:p>
            <a:pPr defTabSz="957683"/>
            <a:r>
              <a:rPr lang="fr-FR" sz="150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………………………..</a:t>
            </a:r>
            <a:endParaRPr lang="fr-FR" sz="150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9906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6" tIns="41984" rIns="83966" bIns="41984" rtlCol="0" anchor="ctr"/>
          <a:lstStyle/>
          <a:p>
            <a:pPr algn="ctr" defTabSz="957627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" y="83790"/>
            <a:ext cx="1539571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36" y="116742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12" y="507202"/>
            <a:ext cx="1177113" cy="223367"/>
          </a:xfrm>
          <a:prstGeom prst="rect">
            <a:avLst/>
          </a:prstGeom>
          <a:noFill/>
        </p:spPr>
        <p:txBody>
          <a:bodyPr wrap="square" lIns="83966" tIns="41984" rIns="83966" bIns="41984" rtlCol="0">
            <a:spAutoFit/>
          </a:bodyPr>
          <a:lstStyle/>
          <a:p>
            <a:pPr algn="ctr" defTabSz="957627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9"/>
            <a:ext cx="9906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6" tIns="41984" rIns="83966" bIns="41984" rtlCol="0" anchor="ctr"/>
          <a:lstStyle/>
          <a:p>
            <a:pPr algn="ctr" defTabSz="957627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198" y="5846110"/>
            <a:ext cx="23114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393" y="5846110"/>
            <a:ext cx="31369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45344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‹#›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16203" y="6499245"/>
            <a:ext cx="1461993" cy="315620"/>
          </a:xfrm>
          <a:prstGeom prst="rect">
            <a:avLst/>
          </a:prstGeom>
          <a:noFill/>
        </p:spPr>
        <p:txBody>
          <a:bodyPr wrap="none" lIns="83966" tIns="41984" rIns="83966" bIns="41984" rtlCol="0">
            <a:spAutoFit/>
          </a:bodyPr>
          <a:lstStyle/>
          <a:p>
            <a:pPr defTabSz="957627"/>
            <a:r>
              <a:rPr lang="fr-FR" sz="150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………………………..</a:t>
            </a:r>
            <a:endParaRPr lang="fr-FR" sz="150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34901"/>
            <a:ext cx="9908329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9628" y="1409714"/>
            <a:ext cx="9235281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Inserire qui il testo usando il font </a:t>
            </a:r>
            <a:r>
              <a:rPr lang="it-IT" dirty="0" err="1" smtClean="0"/>
              <a:t>Trebuchet</a:t>
            </a:r>
            <a:r>
              <a:rPr lang="it-IT" dirty="0" smtClean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9561" y="6356476"/>
            <a:ext cx="2228850" cy="3651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993" y="6356476"/>
            <a:ext cx="22288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89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3" y="5758025"/>
            <a:ext cx="7967490" cy="6667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34901"/>
            <a:ext cx="9908329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9628" y="1409714"/>
            <a:ext cx="9235281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Inserire qui il testo usando il font </a:t>
            </a:r>
            <a:r>
              <a:rPr lang="it-IT" dirty="0" err="1" smtClean="0"/>
              <a:t>Trebuchet</a:t>
            </a:r>
            <a:r>
              <a:rPr lang="it-IT" dirty="0" smtClean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9561" y="6356476"/>
            <a:ext cx="2228850" cy="3651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16/09/19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993" y="6356476"/>
            <a:ext cx="22288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29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34901"/>
            <a:ext cx="9908329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9628" y="1409714"/>
            <a:ext cx="9235281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Inserire qui il testo usando il font </a:t>
            </a:r>
            <a:r>
              <a:rPr lang="it-IT" dirty="0" err="1" smtClean="0"/>
              <a:t>Trebuchet</a:t>
            </a:r>
            <a:r>
              <a:rPr lang="it-IT" dirty="0" smtClean="0"/>
              <a:t> a 18pt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9633" y="6356476"/>
            <a:ext cx="1671639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F5DF212-3402-4B5C-AD61-D2B1F12F98DF}" type="datetime1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16/09/19</a:t>
            </a:fld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3393" y="6356476"/>
            <a:ext cx="19915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3" y="5758025"/>
            <a:ext cx="7967490" cy="666750"/>
          </a:xfrm>
          <a:prstGeom prst="rect">
            <a:avLst/>
          </a:prstGeom>
        </p:spPr>
      </p:pic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4388" y="6356476"/>
            <a:ext cx="536575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Gruppo (nome gruppo di ricerca)</a:t>
            </a:r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4" y="3098"/>
            <a:ext cx="9911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8725" y="2132981"/>
            <a:ext cx="7176797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8720" y="3180286"/>
            <a:ext cx="7176796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28519" y="351339"/>
            <a:ext cx="27762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8" rIns="91414" bIns="45708">
            <a:spAutoFit/>
          </a:bodyPr>
          <a:lstStyle/>
          <a:p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77701" y="6439391"/>
            <a:ext cx="3585256" cy="342480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77" y="554815"/>
            <a:ext cx="3020497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91" y="6453150"/>
            <a:ext cx="511453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72480" y="5229198"/>
            <a:ext cx="4368485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750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6"/>
            <a:ext cx="736511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28418" y="590615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54167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7006"/>
            <a:ext cx="8420100" cy="136207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98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397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96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95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993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192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391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590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BBD5-4237-4DD0-A5E3-B898C25C22D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732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38"/>
            <a:ext cx="736511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28418" y="590597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78003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89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631" y="116635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08" y="507094"/>
            <a:ext cx="1177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26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574"/>
            <a:ext cx="23114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590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51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F524B58-9896-4446-9334-9E74904643B2}" type="datetime1">
              <a:rPr lang="it-I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16/09/19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93AE6-D493-2B40-AD9B-2D7F730050F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73505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8650" y="152400"/>
            <a:ext cx="7512050" cy="1143000"/>
          </a:xfrm>
        </p:spPr>
        <p:txBody>
          <a:bodyPr/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51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556E7ED-2C71-1640-81EF-C5D6969C19F0}" type="datetime1">
              <a:rPr lang="it-I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16/09/19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F43D7-5B56-1E45-B047-1659589406C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62730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4B6E67-02FA-A543-AEF8-7B16274CF08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3670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56515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D2A1E-01C8-DF41-A66F-C10E4CCD3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60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6324600"/>
            <a:ext cx="577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228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42951" y="1600200"/>
            <a:ext cx="84201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8067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66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811"/>
            <a:ext cx="89154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51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97E1C74-861C-F541-8C11-3E59E3FCA553}" type="datetime1">
              <a:rPr lang="en-US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9/16/19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E8DEB-DC59-C34E-9625-097F56F2811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932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56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8BED8-CB19-4A42-BC1C-4E8163577F57}" type="datetime1">
              <a:rPr lang="it-IT"/>
              <a:pPr>
                <a:defRPr/>
              </a:pPr>
              <a:t>16/09/19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A96DB-55E7-4B4A-9937-61C212C7FE3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428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793D-7D9D-D847-A700-1F7197B905CC}" type="datetime1">
              <a:rPr lang="it-IT"/>
              <a:pPr>
                <a:defRPr/>
              </a:pPr>
              <a:t>16/09/19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9CF8-0AD6-1348-A212-2E72DACA122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93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2" y="1600206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EABF-398D-496E-B6EE-6458DAAA9E2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0676"/>
            <a:ext cx="8915400" cy="746124"/>
          </a:xfrm>
        </p:spPr>
        <p:txBody>
          <a:bodyPr/>
          <a:lstStyle>
            <a:lvl1pPr algn="r">
              <a:defRPr sz="3200" cap="all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2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721A5D1-7A1E-F746-992C-952DEC138785}" type="datetimeFigureOut">
              <a:rPr lang="it-IT"/>
              <a:pPr>
                <a:defRPr/>
              </a:pPr>
              <a:t>16/09/19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2487" y="6569216"/>
            <a:ext cx="495300" cy="365125"/>
          </a:xfr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2D6BFF44-FFC6-EC44-BF67-B39EC4F6573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58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007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1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9658350" cy="877824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34696"/>
            <a:ext cx="866775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32C8-69A7-458B-9684-2BFA64B31948}" type="datetime2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Monday, September 16, 2019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0009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6D66-E05E-3446-820F-F3BFC8D14A6B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228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9658350" cy="9144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943600"/>
            <a:ext cx="866775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8653992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BD947-C7F5-B74A-826A-50FF9B90EA21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4823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965835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5484607"/>
            <a:ext cx="866775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D019-A32C-4EAD-B8E6-DBDA699692FD}" type="datetime2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Monday, September 16, 2019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6225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733" y="2595563"/>
            <a:ext cx="386334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6495" y="2595563"/>
            <a:ext cx="386334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17162-F1B3-D941-AF70-610F741F0078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9956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/>
          <p:cNvCxnSpPr/>
          <p:nvPr/>
        </p:nvCxnSpPr>
        <p:spPr>
          <a:xfrm>
            <a:off x="5675390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/>
          <p:cNvCxnSpPr/>
          <p:nvPr/>
        </p:nvCxnSpPr>
        <p:spPr>
          <a:xfrm>
            <a:off x="5675390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>
            <a:off x="1312202" y="2905125"/>
            <a:ext cx="3666596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/>
          <p:cNvCxnSpPr/>
          <p:nvPr/>
        </p:nvCxnSpPr>
        <p:spPr>
          <a:xfrm>
            <a:off x="5675390" y="2905125"/>
            <a:ext cx="366487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970" y="2017856"/>
            <a:ext cx="386334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3970" y="3065929"/>
            <a:ext cx="386334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6495" y="2017856"/>
            <a:ext cx="386334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6495" y="3065929"/>
            <a:ext cx="386334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DF97-3E7E-8E49-AFDF-2725C6BA2175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090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77" indent="0">
              <a:buNone/>
              <a:defRPr sz="1800" b="1"/>
            </a:lvl2pPr>
            <a:lvl3pPr marL="839755" indent="0">
              <a:buNone/>
              <a:defRPr sz="1700" b="1"/>
            </a:lvl3pPr>
            <a:lvl4pPr marL="1259633" indent="0">
              <a:buNone/>
              <a:defRPr sz="1500" b="1"/>
            </a:lvl4pPr>
            <a:lvl5pPr marL="1679508" indent="0">
              <a:buNone/>
              <a:defRPr sz="1500" b="1"/>
            </a:lvl5pPr>
            <a:lvl6pPr marL="2099386" indent="0">
              <a:buNone/>
              <a:defRPr sz="1500" b="1"/>
            </a:lvl6pPr>
            <a:lvl7pPr marL="2519264" indent="0">
              <a:buNone/>
              <a:defRPr sz="1500" b="1"/>
            </a:lvl7pPr>
            <a:lvl8pPr marL="2939141" indent="0">
              <a:buNone/>
              <a:defRPr sz="1500" b="1"/>
            </a:lvl8pPr>
            <a:lvl9pPr marL="335901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77" indent="0">
              <a:buNone/>
              <a:defRPr sz="1800" b="1"/>
            </a:lvl2pPr>
            <a:lvl3pPr marL="839755" indent="0">
              <a:buNone/>
              <a:defRPr sz="1700" b="1"/>
            </a:lvl3pPr>
            <a:lvl4pPr marL="1259633" indent="0">
              <a:buNone/>
              <a:defRPr sz="1500" b="1"/>
            </a:lvl4pPr>
            <a:lvl5pPr marL="1679508" indent="0">
              <a:buNone/>
              <a:defRPr sz="1500" b="1"/>
            </a:lvl5pPr>
            <a:lvl6pPr marL="2099386" indent="0">
              <a:buNone/>
              <a:defRPr sz="1500" b="1"/>
            </a:lvl6pPr>
            <a:lvl7pPr marL="2519264" indent="0">
              <a:buNone/>
              <a:defRPr sz="1500" b="1"/>
            </a:lvl7pPr>
            <a:lvl8pPr marL="2939141" indent="0">
              <a:buNone/>
              <a:defRPr sz="1500" b="1"/>
            </a:lvl8pPr>
            <a:lvl9pPr marL="335901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F5ED-D9AC-4856-A300-2962007C2B5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11F1-835A-D84E-98D8-685E0D746CB7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1944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1A5D1-7A1E-F746-992C-952DEC138785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7009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965835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495" y="2590943"/>
            <a:ext cx="386334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6031" y="2039111"/>
            <a:ext cx="386334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8897-92B5-FC4F-A8DE-C42FF93105EC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66349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965835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5330" y="2048256"/>
            <a:ext cx="3713031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2039112"/>
            <a:ext cx="4953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600C4-45B9-1944-BF9E-2AE35B5FDA2A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0439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16096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865399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84AD-893C-FC43-B643-A1EE0BA267E4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42822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02448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4319016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9334" y="1129553"/>
            <a:ext cx="4319016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31AC-428D-2345-BA37-D52BA27B4CD8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3072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965835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002448"/>
            <a:ext cx="866775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4358" y="1129553"/>
            <a:ext cx="715213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2450" y="1129553"/>
            <a:ext cx="14859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72450" y="2629169"/>
            <a:ext cx="14859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ED8D8-9A63-F745-85D9-76502AD7F7BE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4483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911C-DBD0-9F40-AD52-8AB050D16850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8685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82" y="1129554"/>
            <a:ext cx="9906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733" y="1734671"/>
            <a:ext cx="6961717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EBFA-8345-374F-BBE4-830A198A227E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9992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070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0CE9-98A0-4C9A-B1D1-B8EE6818C507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80593" y="116632"/>
            <a:ext cx="7439675" cy="566936"/>
          </a:xfrm>
        </p:spPr>
        <p:txBody>
          <a:bodyPr>
            <a:noAutofit/>
          </a:bodyPr>
          <a:lstStyle>
            <a:lvl1pPr algn="ctr">
              <a:defRPr sz="4333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3970" y="6669361"/>
            <a:ext cx="882038" cy="18864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90570" eaLnBrk="1" hangingPunct="1">
              <a:defRPr sz="13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AEAD49-FB49-D04F-9DB8-9DCE7765DBE8}" type="slidenum">
              <a:rPr lang="en-GB" alt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5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4" y="3098"/>
            <a:ext cx="9911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8725" y="2132983"/>
            <a:ext cx="7176797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8720" y="3180288"/>
            <a:ext cx="7176796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28519" y="351339"/>
            <a:ext cx="27762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8" rIns="91414" bIns="45708">
            <a:spAutoFit/>
          </a:bodyPr>
          <a:lstStyle/>
          <a:p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EUROPEAN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PLASMA RESEARCH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ACCELERATOR WITH</a:t>
            </a:r>
          </a:p>
          <a:p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EXCELLENCE IN</a:t>
            </a:r>
          </a:p>
          <a:p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77701" y="6439391"/>
            <a:ext cx="3585256" cy="342480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GB" sz="8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78" y="554817"/>
            <a:ext cx="3020497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91" y="6453152"/>
            <a:ext cx="511453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72480" y="5229198"/>
            <a:ext cx="4368485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8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28418" y="590617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Calibri"/>
                <a:ea typeface="ＭＳ Ｐゴシック" charset="0"/>
                <a:cs typeface="ＭＳ Ｐゴシック" charset="0"/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9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698"/>
            <a:ext cx="23114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>
                <a:latin typeface="Calibri"/>
              </a:rPr>
              <a:pPr/>
              <a:t>‹#›</a:t>
            </a:fld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702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2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7" indent="0">
              <a:buNone/>
              <a:defRPr sz="2000" b="1"/>
            </a:lvl2pPr>
            <a:lvl3pPr marL="914136" indent="0">
              <a:buNone/>
              <a:defRPr sz="1800" b="1"/>
            </a:lvl3pPr>
            <a:lvl4pPr marL="1371202" indent="0">
              <a:buNone/>
              <a:defRPr sz="1600" b="1"/>
            </a:lvl4pPr>
            <a:lvl5pPr marL="1828269" indent="0">
              <a:buNone/>
              <a:defRPr sz="1600" b="1"/>
            </a:lvl5pPr>
            <a:lvl6pPr marL="2285334" indent="0">
              <a:buNone/>
              <a:defRPr sz="1600" b="1"/>
            </a:lvl6pPr>
            <a:lvl7pPr marL="2742409" indent="0">
              <a:buNone/>
              <a:defRPr sz="1600" b="1"/>
            </a:lvl7pPr>
            <a:lvl8pPr marL="3199470" indent="0">
              <a:buNone/>
              <a:defRPr sz="1600" b="1"/>
            </a:lvl8pPr>
            <a:lvl9pPr marL="36565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7" indent="0">
              <a:buNone/>
              <a:defRPr sz="2000" b="1"/>
            </a:lvl2pPr>
            <a:lvl3pPr marL="914136" indent="0">
              <a:buNone/>
              <a:defRPr sz="1800" b="1"/>
            </a:lvl3pPr>
            <a:lvl4pPr marL="1371202" indent="0">
              <a:buNone/>
              <a:defRPr sz="1600" b="1"/>
            </a:lvl4pPr>
            <a:lvl5pPr marL="1828269" indent="0">
              <a:buNone/>
              <a:defRPr sz="1600" b="1"/>
            </a:lvl5pPr>
            <a:lvl6pPr marL="2285334" indent="0">
              <a:buNone/>
              <a:defRPr sz="1600" b="1"/>
            </a:lvl6pPr>
            <a:lvl7pPr marL="2742409" indent="0">
              <a:buNone/>
              <a:defRPr sz="1600" b="1"/>
            </a:lvl7pPr>
            <a:lvl8pPr marL="3199470" indent="0">
              <a:buNone/>
              <a:defRPr sz="1600" b="1"/>
            </a:lvl8pPr>
            <a:lvl9pPr marL="36565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5" y="27317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6" indent="0">
              <a:buNone/>
              <a:defRPr sz="1000"/>
            </a:lvl3pPr>
            <a:lvl4pPr marL="1371202" indent="0">
              <a:buNone/>
              <a:defRPr sz="900"/>
            </a:lvl4pPr>
            <a:lvl5pPr marL="1828269" indent="0">
              <a:buNone/>
              <a:defRPr sz="900"/>
            </a:lvl5pPr>
            <a:lvl6pPr marL="2285334" indent="0">
              <a:buNone/>
              <a:defRPr sz="900"/>
            </a:lvl6pPr>
            <a:lvl7pPr marL="2742409" indent="0">
              <a:buNone/>
              <a:defRPr sz="900"/>
            </a:lvl7pPr>
            <a:lvl8pPr marL="3199470" indent="0">
              <a:buNone/>
              <a:defRPr sz="900"/>
            </a:lvl8pPr>
            <a:lvl9pPr marL="36565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7" indent="0">
              <a:buNone/>
              <a:defRPr sz="2800"/>
            </a:lvl2pPr>
            <a:lvl3pPr marL="914136" indent="0">
              <a:buNone/>
              <a:defRPr sz="2400"/>
            </a:lvl3pPr>
            <a:lvl4pPr marL="1371202" indent="0">
              <a:buNone/>
              <a:defRPr sz="2000"/>
            </a:lvl4pPr>
            <a:lvl5pPr marL="1828269" indent="0">
              <a:buNone/>
              <a:defRPr sz="2000"/>
            </a:lvl5pPr>
            <a:lvl6pPr marL="2285334" indent="0">
              <a:buNone/>
              <a:defRPr sz="2000"/>
            </a:lvl6pPr>
            <a:lvl7pPr marL="2742409" indent="0">
              <a:buNone/>
              <a:defRPr sz="2000"/>
            </a:lvl7pPr>
            <a:lvl8pPr marL="3199470" indent="0">
              <a:buNone/>
              <a:defRPr sz="2000"/>
            </a:lvl8pPr>
            <a:lvl9pPr marL="365653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6" indent="0">
              <a:buNone/>
              <a:defRPr sz="1000"/>
            </a:lvl3pPr>
            <a:lvl4pPr marL="1371202" indent="0">
              <a:buNone/>
              <a:defRPr sz="900"/>
            </a:lvl4pPr>
            <a:lvl5pPr marL="1828269" indent="0">
              <a:buNone/>
              <a:defRPr sz="900"/>
            </a:lvl5pPr>
            <a:lvl6pPr marL="2285334" indent="0">
              <a:buNone/>
              <a:defRPr sz="900"/>
            </a:lvl6pPr>
            <a:lvl7pPr marL="2742409" indent="0">
              <a:buNone/>
              <a:defRPr sz="900"/>
            </a:lvl7pPr>
            <a:lvl8pPr marL="3199470" indent="0">
              <a:buNone/>
              <a:defRPr sz="900"/>
            </a:lvl8pPr>
            <a:lvl9pPr marL="36565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0B8-6403-4DB0-BF12-8014E040532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765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5" y="274765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71475" y="428752"/>
            <a:ext cx="173355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9906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3" y="83790"/>
            <a:ext cx="1539569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48" y="200158"/>
            <a:ext cx="736511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28418" y="590617"/>
            <a:ext cx="1177113" cy="24622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Calibri"/>
                <a:ea typeface="ＭＳ Ｐゴシック" charset="0"/>
                <a:cs typeface="ＭＳ Ｐゴシック" charset="0"/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5416781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522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44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F524B58-9896-4446-9334-9E74904643B2}" type="datetime1">
              <a:rPr lang="it-I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16/09/19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93AE6-D493-2B40-AD9B-2D7F730050F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73505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8650" y="152400"/>
            <a:ext cx="7512050" cy="1143000"/>
          </a:xfrm>
        </p:spPr>
        <p:txBody>
          <a:bodyPr/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44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556E7ED-2C71-1640-81EF-C5D6969C19F0}" type="datetime1">
              <a:rPr lang="it-I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16/09/19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F43D7-5B56-1E45-B047-1659589406C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6273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4B6E67-02FA-A543-AEF8-7B16274CF08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3670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0676"/>
            <a:ext cx="8915400" cy="746124"/>
          </a:xfrm>
        </p:spPr>
        <p:txBody>
          <a:bodyPr/>
          <a:lstStyle>
            <a:lvl1pPr algn="r">
              <a:defRPr sz="3200" cap="all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56447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62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56447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D2A1E-01C8-DF41-A66F-C10E4CCD3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602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6324600"/>
            <a:ext cx="577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228600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42951" y="1600200"/>
            <a:ext cx="84201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8067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66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743"/>
            <a:ext cx="89154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495300" y="635644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97E1C74-861C-F541-8C11-3E59E3FCA553}" type="datetime1">
              <a:rPr lang="en-US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9/16/19</a:t>
            </a:fld>
            <a:endParaRPr lang="it-I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E8DEB-DC59-C34E-9625-097F56F2811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93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5" y="273156"/>
            <a:ext cx="5537729" cy="585311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19877" indent="0">
              <a:buNone/>
              <a:defRPr sz="1100"/>
            </a:lvl2pPr>
            <a:lvl3pPr marL="839755" indent="0">
              <a:buNone/>
              <a:defRPr sz="900"/>
            </a:lvl3pPr>
            <a:lvl4pPr marL="1259633" indent="0">
              <a:buNone/>
              <a:defRPr sz="800"/>
            </a:lvl4pPr>
            <a:lvl5pPr marL="1679508" indent="0">
              <a:buNone/>
              <a:defRPr sz="800"/>
            </a:lvl5pPr>
            <a:lvl6pPr marL="2099386" indent="0">
              <a:buNone/>
              <a:defRPr sz="800"/>
            </a:lvl6pPr>
            <a:lvl7pPr marL="2519264" indent="0">
              <a:buNone/>
              <a:defRPr sz="800"/>
            </a:lvl7pPr>
            <a:lvl8pPr marL="2939141" indent="0">
              <a:buNone/>
              <a:defRPr sz="800"/>
            </a:lvl8pPr>
            <a:lvl9pPr marL="33590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09A0-1AF3-4DBC-9879-3C03138E12FC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4" y="3096"/>
            <a:ext cx="9911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8714" y="2132861"/>
            <a:ext cx="7176797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8717" y="3180166"/>
            <a:ext cx="7176796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28499" y="182234"/>
            <a:ext cx="27762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77701" y="6439390"/>
            <a:ext cx="3585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083" y="295559"/>
            <a:ext cx="3020497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9" y="6453040"/>
            <a:ext cx="511453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72480" y="5229198"/>
            <a:ext cx="4368485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90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632" y="116637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08" y="507096"/>
            <a:ext cx="1177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27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576"/>
            <a:ext cx="23114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>
                <a:latin typeface="Calibri"/>
              </a:rPr>
              <a:pPr/>
              <a:t>‹#›</a:t>
            </a:fld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9877" indent="0">
              <a:buNone/>
              <a:defRPr sz="2600"/>
            </a:lvl2pPr>
            <a:lvl3pPr marL="839755" indent="0">
              <a:buNone/>
              <a:defRPr sz="2200"/>
            </a:lvl3pPr>
            <a:lvl4pPr marL="1259633" indent="0">
              <a:buNone/>
              <a:defRPr sz="1800"/>
            </a:lvl4pPr>
            <a:lvl5pPr marL="1679508" indent="0">
              <a:buNone/>
              <a:defRPr sz="1800"/>
            </a:lvl5pPr>
            <a:lvl6pPr marL="2099386" indent="0">
              <a:buNone/>
              <a:defRPr sz="1800"/>
            </a:lvl6pPr>
            <a:lvl7pPr marL="2519264" indent="0">
              <a:buNone/>
              <a:defRPr sz="1800"/>
            </a:lvl7pPr>
            <a:lvl8pPr marL="2939141" indent="0">
              <a:buNone/>
              <a:defRPr sz="1800"/>
            </a:lvl8pPr>
            <a:lvl9pPr marL="3359018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19877" indent="0">
              <a:buNone/>
              <a:defRPr sz="1100"/>
            </a:lvl2pPr>
            <a:lvl3pPr marL="839755" indent="0">
              <a:buNone/>
              <a:defRPr sz="900"/>
            </a:lvl3pPr>
            <a:lvl4pPr marL="1259633" indent="0">
              <a:buNone/>
              <a:defRPr sz="800"/>
            </a:lvl4pPr>
            <a:lvl5pPr marL="1679508" indent="0">
              <a:buNone/>
              <a:defRPr sz="800"/>
            </a:lvl5pPr>
            <a:lvl6pPr marL="2099386" indent="0">
              <a:buNone/>
              <a:defRPr sz="800"/>
            </a:lvl6pPr>
            <a:lvl7pPr marL="2519264" indent="0">
              <a:buNone/>
              <a:defRPr sz="800"/>
            </a:lvl7pPr>
            <a:lvl8pPr marL="2939141" indent="0">
              <a:buNone/>
              <a:defRPr sz="800"/>
            </a:lvl8pPr>
            <a:lvl9pPr marL="33590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905C-928C-4004-B967-C0C03BBCC5C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4" y="3096"/>
            <a:ext cx="9911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8714" y="2132861"/>
            <a:ext cx="7176797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8717" y="3180166"/>
            <a:ext cx="7176796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28499" y="182234"/>
            <a:ext cx="27762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14400"/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14400"/>
            <a:r>
              <a:rPr lang="en-GB" altLang="en-US" sz="22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77701" y="6439390"/>
            <a:ext cx="3585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083" y="295559"/>
            <a:ext cx="3020497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9" y="6453040"/>
            <a:ext cx="511453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272480" y="5229198"/>
            <a:ext cx="4368485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9906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90" y="83790"/>
            <a:ext cx="1539569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632" y="116637"/>
            <a:ext cx="736511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456408" y="507096"/>
            <a:ext cx="1177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0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27" y="-171400"/>
            <a:ext cx="5489479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6912"/>
            <a:ext cx="8915400" cy="5485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99300" y="6468576"/>
            <a:ext cx="23114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>
                <a:latin typeface="Calibri"/>
              </a:rPr>
              <a:pPr/>
              <a:t>‹#›</a:t>
            </a:fld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3.xml"/><Relationship Id="rId20" Type="http://schemas.openxmlformats.org/officeDocument/2006/relationships/image" Target="../media/image29.tiff"/><Relationship Id="rId21" Type="http://schemas.openxmlformats.org/officeDocument/2006/relationships/image" Target="../media/image30.png"/><Relationship Id="rId10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1.xml"/><Relationship Id="rId18" Type="http://schemas.openxmlformats.org/officeDocument/2006/relationships/theme" Target="../theme/theme10.xml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theme" Target="../theme/theme2.xml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theme" Target="../theme/theme3.xml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20" Type="http://schemas.openxmlformats.org/officeDocument/2006/relationships/image" Target="../media/image29.tiff"/><Relationship Id="rId21" Type="http://schemas.openxmlformats.org/officeDocument/2006/relationships/image" Target="../media/image30.png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theme" Target="../theme/theme6.xml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83976" tIns="41989" rIns="83976" bIns="419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83976" tIns="41989" rIns="83976" bIns="419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56"/>
            <a:ext cx="23114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39"/>
            <a:fld id="{5503F09B-B407-4DEE-B252-6BB4AEE450A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739"/>
              <a:t>16/09/2019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456"/>
            <a:ext cx="31369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39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56"/>
            <a:ext cx="23114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39"/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739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4159" r:id="rId12"/>
    <p:sldLayoutId id="2147484165" r:id="rId13"/>
    <p:sldLayoutId id="2147484169" r:id="rId14"/>
    <p:sldLayoutId id="2147484170" r:id="rId15"/>
    <p:sldLayoutId id="2147484171" r:id="rId16"/>
    <p:sldLayoutId id="2147484175" r:id="rId17"/>
    <p:sldLayoutId id="2147484179" r:id="rId18"/>
    <p:sldLayoutId id="2147484185" r:id="rId19"/>
    <p:sldLayoutId id="2147484187" r:id="rId20"/>
    <p:sldLayoutId id="2147484191" r:id="rId21"/>
    <p:sldLayoutId id="2147484192" r:id="rId22"/>
    <p:sldLayoutId id="2147484125" r:id="rId23"/>
    <p:sldLayoutId id="2147483838" r:id="rId24"/>
    <p:sldLayoutId id="2147483664" r:id="rId25"/>
    <p:sldLayoutId id="2147483665" r:id="rId26"/>
    <p:sldLayoutId id="2147483666" r:id="rId27"/>
    <p:sldLayoutId id="2147483802" r:id="rId28"/>
    <p:sldLayoutId id="2147483660" r:id="rId29"/>
    <p:sldLayoutId id="2147484196" r:id="rId30"/>
    <p:sldLayoutId id="2147484358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839755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8" indent="-314908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2301" indent="-262423" algn="l" defTabSz="839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694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570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89447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325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01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082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8957" indent="-209939" algn="l" defTabSz="839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77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755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633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508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386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264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9141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9018" algn="l" defTabSz="83975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" y="733425"/>
            <a:ext cx="9656631" cy="914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7343" y="2108200"/>
            <a:ext cx="8244681" cy="3670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28537" y="18900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69F446E-653E-B347-B3EE-2D5D51F3134A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 defTabSz="457200"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4173" y="18900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5" y="91"/>
            <a:ext cx="8003910" cy="18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034" name="Immagin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22" y="73116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087483" y="6337047"/>
            <a:ext cx="1818565" cy="503603"/>
          </a:xfrm>
          <a:prstGeom prst="rect">
            <a:avLst/>
          </a:prstGeom>
        </p:spPr>
      </p:pic>
      <p:pic>
        <p:nvPicPr>
          <p:cNvPr id="3" name="Picture 2" descr="ile:INFN logo 2017.sv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00750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Font typeface="Wingdings 2" charset="0"/>
        <a:buChar char="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46BABCD-B4CA-499B-9D46-3183AF29D76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16/09/19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61F2451-822B-4FE1-A85B-A5D7144EBCC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30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0" y="1676402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51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51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A9C0721-261F-5D47-AC7E-EDB64999CE12}" type="slidenum">
              <a:rPr lang="it-IT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2" r:id="rId4"/>
    <p:sldLayoutId id="2147484203" r:id="rId5"/>
    <p:sldLayoutId id="2147484204" r:id="rId6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kern="1200" cap="all">
          <a:solidFill>
            <a:srgbClr val="AA060A"/>
          </a:solidFill>
          <a:latin typeface="Times New Roman"/>
          <a:ea typeface="+mj-ea"/>
          <a:cs typeface="Times New Roman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49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rbe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2C4DA4-2123-C945-AA1B-38A75B20D3A1}" type="datetime1">
              <a:rPr lang="it-IT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16/09/19</a:t>
            </a:fld>
            <a:endParaRPr lang="it-IT">
              <a:ea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49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49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342BEC-C4B6-0945-BD90-FA4BF3B9D4ED}" type="slidenum">
              <a:rPr lang="it-IT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" y="733425"/>
            <a:ext cx="9656631" cy="914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7371" y="2108200"/>
            <a:ext cx="8244681" cy="3670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28537" y="1890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69F446E-653E-B347-B3EE-2D5D51F3134A}" type="datetimeFigureOut">
              <a:rPr lang="it-IT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 defTabSz="457200">
                <a:defRPr/>
              </a:pPr>
              <a:t>16/09/19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4173" y="18905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5" y="143"/>
            <a:ext cx="8003910" cy="18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034" name="Immagin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50" y="73168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087512" y="6337099"/>
            <a:ext cx="1818565" cy="503603"/>
          </a:xfrm>
          <a:prstGeom prst="rect">
            <a:avLst/>
          </a:prstGeom>
        </p:spPr>
      </p:pic>
      <p:pic>
        <p:nvPicPr>
          <p:cNvPr id="3" name="Picture 2" descr="ile:INFN logo 2017.sv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00802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  <p:sldLayoutId id="214748423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Font typeface="Wingdings 2" charset="0"/>
        <a:buChar char="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77"/>
            <a:ext cx="23114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6776" y="6356477"/>
            <a:ext cx="3888432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Leo A. Gizzi,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Alegro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 workshop, Oxford, 27 March 2018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77"/>
            <a:ext cx="23114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</p:sldLayoutIdLst>
  <p:hf hdr="0" dt="0"/>
  <p:txStyles>
    <p:titleStyle>
      <a:lvl1pPr algn="ctr" defTabSz="914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0" indent="-342800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2" indent="-285667" algn="l" defTabSz="914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5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7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00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0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7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4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70" indent="-228535" algn="l" defTabSz="914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6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2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9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4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9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70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7" algn="l" defTabSz="914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0" y="1676402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44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447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A9C0721-261F-5D47-AC7E-EDB64999CE12}" type="slidenum">
              <a:rPr lang="it-IT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kern="1200" cap="all">
          <a:solidFill>
            <a:srgbClr val="AA060A"/>
          </a:solidFill>
          <a:latin typeface="Times New Roman"/>
          <a:ea typeface="+mj-ea"/>
          <a:cs typeface="Times New Roman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AA060A"/>
          </a:solidFill>
          <a:latin typeface="Times New Roman" charset="0"/>
          <a:ea typeface="ＭＳ Ｐゴシック" pitchFamily="-110" charset="-128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Insert author and occasion via slide master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8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tif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hyperlink" Target="https://doi.org/10.1063/1.5000696" TargetMode="External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hyperlink" Target="https://www.sciencedirect.com/science/journal/01689002/909/supp/C" TargetMode="External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tiff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tiff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0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eg"/><Relationship Id="rId3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859494" y="2956002"/>
            <a:ext cx="3569898" cy="1138749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just" defTabSz="457067"/>
            <a:r>
              <a:rPr lang="it-IT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Leonida Antonio GIZZI</a:t>
            </a:r>
          </a:p>
          <a:p>
            <a:pPr algn="just" defTabSz="457067"/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Intense Laser </a:t>
            </a:r>
            <a:r>
              <a:rPr lang="it-IT" sz="1200" b="1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irradiation</a:t>
            </a:r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b="1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</a:t>
            </a:r>
            <a:endParaRPr lang="it-IT" sz="1200" b="1" dirty="0" smtClean="0">
              <a:solidFill>
                <a:prstClr val="white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Istituto </a:t>
            </a:r>
            <a:r>
              <a:rPr lang="it-IT" sz="1200" b="1" dirty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Nazionale di </a:t>
            </a:r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Ottica, CNR</a:t>
            </a:r>
            <a:r>
              <a:rPr lang="it-IT" sz="1200" b="1" dirty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Pisa, </a:t>
            </a:r>
            <a:r>
              <a:rPr lang="it-IT" sz="1200" b="1" dirty="0" err="1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Italy</a:t>
            </a:r>
            <a:endParaRPr lang="it-IT" sz="1200" b="1" dirty="0">
              <a:solidFill>
                <a:prstClr val="white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endParaRPr lang="it-IT" sz="1200" b="1" dirty="0">
              <a:solidFill>
                <a:prstClr val="white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1200" b="1" dirty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INFN</a:t>
            </a:r>
            <a:r>
              <a:rPr lang="it-IT" sz="12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Sezione di </a:t>
            </a:r>
            <a:r>
              <a:rPr lang="it-IT" sz="1200" b="1" dirty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Pisa, </a:t>
            </a:r>
            <a:r>
              <a:rPr lang="it-IT" sz="1200" b="1" dirty="0" err="1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Italy</a:t>
            </a:r>
            <a:endParaRPr lang="it-IT" sz="1200" b="1" dirty="0">
              <a:solidFill>
                <a:prstClr val="white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831904" y="764704"/>
            <a:ext cx="3657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CHALLENGES IN THE DESIGN OF A LASER DRIVER FOR A PLASMA ACCELERATOR</a:t>
            </a:r>
            <a:endParaRPr lang="en-US" b="1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552" y="188644"/>
            <a:ext cx="5731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European Advanced Accelerator Concepts Workshop</a:t>
            </a:r>
            <a:r>
              <a:rPr lang="en-US" sz="2000" dirty="0"/>
              <a:t> (</a:t>
            </a:r>
            <a:r>
              <a:rPr lang="en-US" sz="2000" b="1" dirty="0"/>
              <a:t>EAAC2019</a:t>
            </a:r>
            <a:r>
              <a:rPr lang="en-US" sz="2000" dirty="0"/>
              <a:t>), 15-21 September 2019  Hotel Hermitage, La </a:t>
            </a:r>
            <a:r>
              <a:rPr lang="en-US" sz="2000" dirty="0" err="1"/>
              <a:t>Biodola</a:t>
            </a:r>
            <a:r>
              <a:rPr lang="en-US" sz="2000" dirty="0"/>
              <a:t> Bay, Isola </a:t>
            </a:r>
            <a:r>
              <a:rPr lang="en-US" sz="2000" dirty="0" err="1"/>
              <a:t>d'Elba</a:t>
            </a:r>
            <a:r>
              <a:rPr lang="en-US" sz="2000" dirty="0"/>
              <a:t>, </a:t>
            </a:r>
            <a:r>
              <a:rPr lang="en-US" sz="2000" dirty="0" smtClean="0"/>
              <a:t>Italy</a:t>
            </a:r>
            <a:endParaRPr lang="en-US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80596" y="4077072"/>
            <a:ext cx="34528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with:</a:t>
            </a:r>
          </a:p>
          <a:p>
            <a:endParaRPr lang="it-IT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Labate</a:t>
            </a:r>
          </a:p>
          <a:p>
            <a:pPr algn="just" defTabSz="457067"/>
            <a:r>
              <a:rPr lang="it-IT" sz="1400" dirty="0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ILIL, CNR-INO, </a:t>
            </a:r>
            <a:r>
              <a:rPr lang="it-IT" sz="1400" dirty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Pisa, </a:t>
            </a:r>
            <a:r>
              <a:rPr lang="it-IT" sz="14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Italy</a:t>
            </a:r>
            <a:endParaRPr lang="it-IT" sz="1400" dirty="0" smtClean="0">
              <a:solidFill>
                <a:prstClr val="white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endParaRPr lang="it-IT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Mathieu 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LULI, </a:t>
            </a:r>
            <a:r>
              <a:rPr lang="it-IT" sz="1400" dirty="0">
                <a:solidFill>
                  <a:schemeClr val="bg1"/>
                </a:solidFill>
              </a:rPr>
              <a:t>CNRS, </a:t>
            </a:r>
            <a:r>
              <a:rPr lang="it-IT" sz="1400" dirty="0" err="1">
                <a:solidFill>
                  <a:schemeClr val="bg1"/>
                </a:solidFill>
              </a:rPr>
              <a:t>Ecole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Polytechnique</a:t>
            </a:r>
            <a:r>
              <a:rPr lang="it-IT" sz="1400" dirty="0">
                <a:solidFill>
                  <a:schemeClr val="bg1"/>
                </a:solidFill>
              </a:rPr>
              <a:t>, 91128 </a:t>
            </a:r>
            <a:r>
              <a:rPr lang="it-IT" sz="1400" dirty="0" err="1">
                <a:solidFill>
                  <a:schemeClr val="bg1"/>
                </a:solidFill>
              </a:rPr>
              <a:t>Palaiseau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smtClean="0">
                <a:solidFill>
                  <a:schemeClr val="bg1"/>
                </a:solidFill>
              </a:rPr>
              <a:t>France</a:t>
            </a:r>
          </a:p>
          <a:p>
            <a:endParaRPr lang="it-IT" sz="1400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it-IT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Toci</a:t>
            </a:r>
            <a:endParaRPr lang="it-IT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CNR-INO, Sesto Fiorentino, </a:t>
            </a:r>
            <a:r>
              <a:rPr lang="it-IT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600" b="1" dirty="0" smtClean="0">
                <a:solidFill>
                  <a:schemeClr val="tx1"/>
                </a:solidFill>
              </a:rPr>
              <a:t>DRIVER: STRATEGY 2/2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fld id="{7C8D6F1B-0912-4E83-AA89-4880E3586760}" type="slidenum">
              <a:rPr lang="en-GB" sz="2600" smtClean="0"/>
              <a:pPr>
                <a:spcAft>
                  <a:spcPts val="2400"/>
                </a:spcAft>
              </a:pPr>
              <a:t>10</a:t>
            </a:fld>
            <a:endParaRPr lang="en-GB" sz="2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16496" y="1124744"/>
            <a:ext cx="928903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GB" sz="2600" b="1" dirty="0" smtClean="0"/>
              <a:t>Other </a:t>
            </a:r>
            <a:r>
              <a:rPr lang="en-GB" sz="2600" b="1" dirty="0"/>
              <a:t>technologies are developing </a:t>
            </a:r>
            <a:r>
              <a:rPr lang="en-GB" sz="2600" dirty="0"/>
              <a:t>aiming </a:t>
            </a:r>
            <a:r>
              <a:rPr lang="en-GB" sz="2600" dirty="0" smtClean="0"/>
              <a:t>at &gt;kW, </a:t>
            </a:r>
            <a:r>
              <a:rPr lang="en-GB" sz="2600" dirty="0"/>
              <a:t>higher rep. rates, higher average power levels and even more efficient </a:t>
            </a:r>
            <a:r>
              <a:rPr lang="en-GB" sz="2600" dirty="0" smtClean="0"/>
              <a:t>configurations (k-BELLA@LBNL, </a:t>
            </a:r>
            <a:r>
              <a:rPr lang="en-GB" sz="2600" dirty="0" err="1" smtClean="0"/>
              <a:t>Kaldera</a:t>
            </a:r>
            <a:r>
              <a:rPr lang="en-GB" sz="2600" dirty="0" err="1"/>
              <a:t>@</a:t>
            </a:r>
            <a:r>
              <a:rPr lang="en-GB" sz="2600" dirty="0" err="1" smtClean="0"/>
              <a:t>Desy</a:t>
            </a:r>
            <a:r>
              <a:rPr lang="en-GB" sz="2600" dirty="0" smtClean="0"/>
              <a:t>, LEAP@CELIA </a:t>
            </a:r>
            <a:r>
              <a:rPr lang="mr-IN" sz="2600" dirty="0" smtClean="0"/>
              <a:t>…</a:t>
            </a:r>
            <a:r>
              <a:rPr lang="en-GB" sz="2600" dirty="0" smtClean="0"/>
              <a:t>);</a:t>
            </a:r>
            <a:endParaRPr lang="en-GB" sz="2600" b="1" dirty="0"/>
          </a:p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GB" sz="2600" b="1" dirty="0" err="1"/>
              <a:t>Fiber</a:t>
            </a:r>
            <a:r>
              <a:rPr lang="en-GB" sz="2600" b="1" dirty="0"/>
              <a:t> laser technology </a:t>
            </a:r>
            <a:r>
              <a:rPr lang="en-GB" sz="2600" dirty="0"/>
              <a:t>offers the best WPE &gt;50% in CW mode and </a:t>
            </a:r>
            <a:r>
              <a:rPr lang="en-GB" sz="2600" b="1" dirty="0">
                <a:solidFill>
                  <a:srgbClr val="FF0000"/>
                </a:solidFill>
              </a:rPr>
              <a:t>coherent combination </a:t>
            </a:r>
            <a:r>
              <a:rPr lang="en-GB" sz="2600" dirty="0"/>
              <a:t>is being developed (FSU Jena-</a:t>
            </a:r>
            <a:r>
              <a:rPr lang="en-GB" sz="2600" dirty="0" err="1"/>
              <a:t>Fraunhofer</a:t>
            </a:r>
            <a:r>
              <a:rPr lang="en-GB" sz="2600" dirty="0"/>
              <a:t> IOF and </a:t>
            </a:r>
            <a:r>
              <a:rPr lang="en-GB" sz="2600" dirty="0" err="1"/>
              <a:t>Ecole</a:t>
            </a:r>
            <a:r>
              <a:rPr lang="en-GB" sz="2600" dirty="0"/>
              <a:t> </a:t>
            </a:r>
            <a:r>
              <a:rPr lang="en-GB" sz="2600" dirty="0" err="1"/>
              <a:t>Polytechnique</a:t>
            </a:r>
            <a:r>
              <a:rPr lang="en-GB" sz="2600" dirty="0"/>
              <a:t>-Thales in France). Suited for lower energy per pulse &gt;10 kHz or for future upgrades</a:t>
            </a:r>
            <a:r>
              <a:rPr lang="en-GB" sz="2600" dirty="0" smtClean="0"/>
              <a:t>; see </a:t>
            </a:r>
            <a:r>
              <a:rPr lang="en-GB" sz="2600" dirty="0" err="1" smtClean="0"/>
              <a:t>anso</a:t>
            </a:r>
            <a:r>
              <a:rPr lang="en-GB" sz="2600" dirty="0" smtClean="0"/>
              <a:t> XCAN project;</a:t>
            </a:r>
            <a:endParaRPr lang="en-GB" sz="2600" dirty="0"/>
          </a:p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GB" sz="2600" b="1" dirty="0"/>
              <a:t>Direct Chirped Pulse Amplification </a:t>
            </a:r>
            <a:r>
              <a:rPr lang="en-GB" sz="2600" dirty="0"/>
              <a:t>with lasing media </a:t>
            </a:r>
            <a:r>
              <a:rPr lang="en-GB" sz="2600" b="1" dirty="0">
                <a:solidFill>
                  <a:srgbClr val="FF0000"/>
                </a:solidFill>
              </a:rPr>
              <a:t>pumped directly by diodes </a:t>
            </a:r>
            <a:r>
              <a:rPr lang="en-GB" sz="2600" dirty="0"/>
              <a:t>is ideal for higher efficiency and higher rep-rate</a:t>
            </a:r>
            <a:r>
              <a:rPr lang="en-GB" sz="2600" dirty="0" smtClean="0"/>
              <a:t>;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3167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angolare in su 13"/>
          <p:cNvSpPr/>
          <p:nvPr/>
        </p:nvSpPr>
        <p:spPr>
          <a:xfrm>
            <a:off x="7329265" y="3140968"/>
            <a:ext cx="1800200" cy="1800200"/>
          </a:xfrm>
          <a:prstGeom prst="bentUpArrow">
            <a:avLst>
              <a:gd name="adj1" fmla="val 35910"/>
              <a:gd name="adj2" fmla="val 25000"/>
              <a:gd name="adj3" fmla="val 25000"/>
            </a:avLst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Transport</a:t>
            </a:r>
            <a:r>
              <a:rPr lang="it-IT" dirty="0" smtClean="0"/>
              <a:t> and </a:t>
            </a:r>
            <a:r>
              <a:rPr lang="it-IT" dirty="0" err="1" smtClean="0"/>
              <a:t>focusing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 err="1" smtClean="0">
                <a:latin typeface="Arial"/>
                <a:cs typeface="Arial"/>
              </a:rPr>
              <a:t>Relevant</a:t>
            </a:r>
            <a:r>
              <a:rPr lang="it-IT" sz="2800" b="1" dirty="0" smtClean="0">
                <a:latin typeface="Arial"/>
                <a:cs typeface="Arial"/>
              </a:rPr>
              <a:t> BLOCKS of a laser DRIVER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20552" y="4005064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Gain medium/</a:t>
            </a:r>
            <a:r>
              <a:rPr lang="it-IT" dirty="0" err="1" smtClean="0"/>
              <a:t>stages</a:t>
            </a:r>
            <a:endParaRPr lang="it-IT" dirty="0" smtClean="0"/>
          </a:p>
        </p:txBody>
      </p:sp>
      <p:sp>
        <p:nvSpPr>
          <p:cNvPr id="5" name="Trapezio 4"/>
          <p:cNvSpPr/>
          <p:nvPr/>
        </p:nvSpPr>
        <p:spPr>
          <a:xfrm>
            <a:off x="887705" y="2708920"/>
            <a:ext cx="2952328" cy="1296144"/>
          </a:xfrm>
          <a:prstGeom prst="trapezoid">
            <a:avLst/>
          </a:prstGeom>
          <a:solidFill>
            <a:srgbClr val="00C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Pump</a:t>
            </a:r>
            <a:r>
              <a:rPr lang="it-IT" dirty="0" smtClean="0"/>
              <a:t> (Energy)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272483" y="5229200"/>
            <a:ext cx="4176465" cy="64807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Cooling</a:t>
            </a:r>
            <a:endParaRPr lang="it-IT" dirty="0"/>
          </a:p>
        </p:txBody>
      </p:sp>
      <p:sp>
        <p:nvSpPr>
          <p:cNvPr id="10" name="Freccia destra 9"/>
          <p:cNvSpPr/>
          <p:nvPr/>
        </p:nvSpPr>
        <p:spPr>
          <a:xfrm>
            <a:off x="3800872" y="4221088"/>
            <a:ext cx="1656184" cy="864096"/>
          </a:xfrm>
          <a:prstGeom prst="rightArrow">
            <a:avLst/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Transport</a:t>
            </a:r>
            <a:r>
              <a:rPr lang="it-IT" dirty="0" smtClean="0"/>
              <a:t> </a:t>
            </a:r>
          </a:p>
        </p:txBody>
      </p:sp>
      <p:sp>
        <p:nvSpPr>
          <p:cNvPr id="12" name="Diamante 11"/>
          <p:cNvSpPr/>
          <p:nvPr/>
        </p:nvSpPr>
        <p:spPr>
          <a:xfrm>
            <a:off x="5385047" y="3789040"/>
            <a:ext cx="2016224" cy="1728192"/>
          </a:xfrm>
          <a:prstGeom prst="diamond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Optical </a:t>
            </a:r>
            <a:r>
              <a:rPr lang="it-IT" sz="1200" dirty="0" err="1" smtClean="0"/>
              <a:t>Compressor</a:t>
            </a:r>
            <a:endParaRPr lang="it-IT" sz="1200" dirty="0"/>
          </a:p>
        </p:txBody>
      </p:sp>
      <p:sp>
        <p:nvSpPr>
          <p:cNvPr id="13" name="Rettangolo 12"/>
          <p:cNvSpPr/>
          <p:nvPr/>
        </p:nvSpPr>
        <p:spPr>
          <a:xfrm>
            <a:off x="1280477" y="2060848"/>
            <a:ext cx="2160240" cy="64807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Cooling</a:t>
            </a:r>
            <a:endParaRPr lang="it-IT" dirty="0"/>
          </a:p>
        </p:txBody>
      </p:sp>
      <p:sp>
        <p:nvSpPr>
          <p:cNvPr id="16" name="Ovale 15"/>
          <p:cNvSpPr/>
          <p:nvPr/>
        </p:nvSpPr>
        <p:spPr>
          <a:xfrm>
            <a:off x="8010070" y="1268760"/>
            <a:ext cx="1368153" cy="18722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Plasma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3567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9" grpId="0" animBg="1"/>
      <p:bldP spid="10" grpId="0" animBg="1"/>
      <p:bldP spid="12" grpId="0" animBg="1"/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95300" y="3810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064568" y="188640"/>
            <a:ext cx="7507810" cy="685800"/>
          </a:xfrm>
        </p:spPr>
        <p:txBody>
          <a:bodyPr/>
          <a:lstStyle/>
          <a:p>
            <a:pPr algn="ctr" rtl="0" fontAlgn="base"/>
            <a:r>
              <a:rPr lang="en-US" sz="4000" b="1" kern="1200" dirty="0" smtClean="0">
                <a:solidFill>
                  <a:srgbClr val="262626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Abadi MT Condensed Light"/>
                <a:ea typeface="ＭＳ Ｐゴシック"/>
                <a:cs typeface="Abadi MT Condensed Light"/>
              </a:rPr>
              <a:t>Key parameters of lasing media</a:t>
            </a:r>
            <a:endParaRPr lang="it-IT" sz="4000" dirty="0">
              <a:solidFill>
                <a:srgbClr val="262626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9903" y="1093822"/>
            <a:ext cx="92008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Main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parameters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governing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laser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amplifiers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pectral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gain </a:t>
            </a: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bandwidth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short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duration</a:t>
            </a:r>
            <a:endParaRPr lang="it-IT" dirty="0" smtClean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it-IT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Thermal </a:t>
            </a:r>
            <a:r>
              <a:rPr lang="it-IT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conductivity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limits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repetition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rate </a:t>
            </a:r>
            <a:endParaRPr lang="it-IT" dirty="0" smtClean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Abs. and </a:t>
            </a:r>
            <a:r>
              <a:rPr lang="en-US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emis</a:t>
            </a:r>
            <a:r>
              <a:rPr lang="en-US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 </a:t>
            </a:r>
            <a:r>
              <a:rPr lang="it-IT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cross </a:t>
            </a: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sections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gain,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absorption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saturation</a:t>
            </a:r>
            <a:endParaRPr lang="it-IT" dirty="0" smtClean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Fluorescence</a:t>
            </a:r>
            <a:r>
              <a:rPr lang="it-IT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lifetime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sets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conditions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on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pumping</a:t>
            </a: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dn</a:t>
            </a:r>
            <a:r>
              <a:rPr lang="it-IT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/</a:t>
            </a:r>
            <a:r>
              <a:rPr lang="it-IT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dT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limits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beam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quality</a:t>
            </a:r>
            <a:endParaRPr lang="it-IT" dirty="0" smtClean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71" y="3359727"/>
            <a:ext cx="302683" cy="215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2924944"/>
            <a:ext cx="8070738" cy="325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427" y="6355328"/>
            <a:ext cx="1818566" cy="503604"/>
          </a:xfrm>
          <a:prstGeom prst="rect">
            <a:avLst/>
          </a:prstGeom>
        </p:spPr>
      </p:pic>
      <p:pic>
        <p:nvPicPr>
          <p:cNvPr id="11" name="Picture 10" descr="ile:INFN logo 2017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14470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74" y="73188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3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95300" y="4037391"/>
            <a:ext cx="3959698" cy="2202464"/>
            <a:chOff x="381001" y="1447800"/>
            <a:chExt cx="4114800" cy="2479463"/>
          </a:xfrm>
        </p:grpSpPr>
        <p:pic>
          <p:nvPicPr>
            <p:cNvPr id="5529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1447800"/>
              <a:ext cx="4114800" cy="2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0" name="TextBox 7"/>
            <p:cNvSpPr txBox="1">
              <a:spLocks noChangeArrowheads="1"/>
            </p:cNvSpPr>
            <p:nvPr/>
          </p:nvSpPr>
          <p:spPr bwMode="auto">
            <a:xfrm>
              <a:off x="1275835" y="1447800"/>
              <a:ext cx="2176640" cy="31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prstClr val="black"/>
                  </a:solidFill>
                </a:rPr>
                <a:t>Ti:Sa</a:t>
              </a:r>
              <a:r>
                <a:rPr lang="en-US" sz="1200" dirty="0" smtClean="0">
                  <a:solidFill>
                    <a:prstClr val="black"/>
                  </a:solidFill>
                </a:rPr>
                <a:t> with BW active control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764826" y="1699853"/>
            <a:ext cx="3339396" cy="2231862"/>
            <a:chOff x="4495800" y="3886200"/>
            <a:chExt cx="3425182" cy="2463800"/>
          </a:xfrm>
        </p:grpSpPr>
        <p:pic>
          <p:nvPicPr>
            <p:cNvPr id="5530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886200"/>
              <a:ext cx="3425182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8"/>
            <p:cNvSpPr txBox="1">
              <a:spLocks noChangeArrowheads="1"/>
            </p:cNvSpPr>
            <p:nvPr/>
          </p:nvSpPr>
          <p:spPr bwMode="auto">
            <a:xfrm>
              <a:off x="4793692" y="3986795"/>
              <a:ext cx="2799847" cy="3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prstClr val="black"/>
                  </a:solidFill>
                </a:rPr>
                <a:t>Ti:Sa</a:t>
              </a:r>
              <a:r>
                <a:rPr lang="en-US" sz="1400" dirty="0" smtClean="0">
                  <a:solidFill>
                    <a:prstClr val="black"/>
                  </a:solidFill>
                </a:rPr>
                <a:t> native spectrum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495300" y="3810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2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1" y="73188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488504" y="188640"/>
            <a:ext cx="8915400" cy="685800"/>
          </a:xfrm>
        </p:spPr>
        <p:txBody>
          <a:bodyPr/>
          <a:lstStyle/>
          <a:p>
            <a:pPr algn="ctr" rtl="0" fontAlgn="base"/>
            <a:r>
              <a:rPr lang="en-US" sz="2800" b="1" dirty="0" smtClean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GAIN MATERIAL: Titanium Sapphire</a:t>
            </a:r>
            <a:endParaRPr lang="it-IT" sz="28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24291" y="4371390"/>
            <a:ext cx="4786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Large gain bandwidth (680 nm – 1080 nm)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16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quantum efficiency</a:t>
            </a:r>
            <a:endParaRPr lang="en-US" sz="16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16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Long lifetime</a:t>
            </a: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3 </a:t>
            </a:r>
            <a:r>
              <a:rPr lang="en-US" sz="16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μ</a:t>
            </a:r>
            <a:r>
              <a:rPr lang="en-US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</a:t>
            </a:r>
            <a:endParaRPr lang="en-US" sz="16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• Thermal conductivity: 35 </a:t>
            </a:r>
            <a:r>
              <a:rPr lang="en-US" sz="16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WK</a:t>
            </a:r>
            <a:r>
              <a:rPr lang="en-US" sz="1600" baseline="300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600" baseline="30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6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600" baseline="300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-1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• Pumped in the green</a:t>
            </a:r>
            <a:endParaRPr lang="it-IT" sz="16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070215" y="1699853"/>
            <a:ext cx="3320226" cy="2337538"/>
            <a:chOff x="4680279" y="1699853"/>
            <a:chExt cx="3064824" cy="2337538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5" t="29668" r="33488" b="31310"/>
            <a:stretch>
              <a:fillRect/>
            </a:stretch>
          </p:blipFill>
          <p:spPr bwMode="auto">
            <a:xfrm>
              <a:off x="4680279" y="1699853"/>
              <a:ext cx="2612072" cy="233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6832795" y="3244334"/>
              <a:ext cx="912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Ti:Al</a:t>
              </a:r>
              <a:r>
                <a:rPr lang="it-IT" baseline="-25000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2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O</a:t>
              </a:r>
              <a:r>
                <a:rPr lang="it-IT" baseline="-25000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776574" y="836712"/>
            <a:ext cx="816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Currently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most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PW-scale CPA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lasers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based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on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Ti:Sapphire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pumped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by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frequency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doubled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Nd:YAG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lasers</a:t>
            </a:r>
            <a:endParaRPr lang="it-IT" sz="20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5335" y="5947467"/>
            <a:ext cx="80666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Active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bandwitdth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control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crucial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to 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overcome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gain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narrowing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enable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sub-50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fs</a:t>
            </a:r>
            <a:r>
              <a:rPr lang="it-IT" sz="16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pulses</a:t>
            </a:r>
            <a:endParaRPr lang="it-IT" sz="1600" b="1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24291" y="5373216"/>
            <a:ext cx="2488949" cy="3216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2960" y="3212976"/>
            <a:ext cx="4608512" cy="932745"/>
          </a:xfrm>
        </p:spPr>
        <p:txBody>
          <a:bodyPr>
            <a:no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EuPRAXIA</a:t>
            </a:r>
            <a:r>
              <a:rPr lang="en-US" sz="2400" dirty="0"/>
              <a:t> Project: </a:t>
            </a:r>
            <a:br>
              <a:rPr lang="en-US" sz="2400" dirty="0"/>
            </a:br>
            <a:r>
              <a:rPr lang="en-US" sz="2400" dirty="0"/>
              <a:t>COMPACT EUROPEAN PLASMA ACCELERATOR WITH SUPERIOR BEAM </a:t>
            </a:r>
            <a:r>
              <a:rPr lang="en-US" sz="2400" dirty="0" smtClean="0"/>
              <a:t>QUALITY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51825" y="6021288"/>
            <a:ext cx="4167900" cy="5231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52400">
                    <a:srgbClr val="3A437E">
                      <a:alpha val="75000"/>
                    </a:srgbClr>
                  </a:glow>
                </a:effectLst>
              </a:rPr>
              <a:t>http://</a:t>
            </a:r>
            <a:r>
              <a:rPr lang="en-US" sz="2800" b="1" dirty="0" err="1">
                <a:solidFill>
                  <a:schemeClr val="bg1"/>
                </a:solidFill>
                <a:effectLst>
                  <a:glow rad="152400">
                    <a:srgbClr val="3A437E">
                      <a:alpha val="75000"/>
                    </a:srgbClr>
                  </a:glow>
                </a:effectLst>
              </a:rPr>
              <a:t>eupraxia-project.eu</a:t>
            </a:r>
            <a:endParaRPr lang="en-US" sz="2800" b="1" dirty="0">
              <a:solidFill>
                <a:schemeClr val="bg1"/>
              </a:solidFill>
              <a:effectLst>
                <a:glow rad="152400">
                  <a:srgbClr val="3A437E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6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070" y="44625"/>
            <a:ext cx="5067212" cy="64807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Goals and challenges 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6" y="6443291"/>
            <a:ext cx="2133600" cy="365125"/>
          </a:xfrm>
        </p:spPr>
        <p:txBody>
          <a:bodyPr/>
          <a:lstStyle/>
          <a:p>
            <a:fld id="{7C8D6F1B-0912-4E83-AA89-4880E3586760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331164" y="2655535"/>
            <a:ext cx="92170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smtClean="0"/>
              <a:t>FEL </a:t>
            </a:r>
            <a:r>
              <a:rPr lang="en-US" sz="2800" b="1" dirty="0"/>
              <a:t>requires low (total) energy spread (&lt;1%) and low </a:t>
            </a:r>
            <a:r>
              <a:rPr lang="en-US" sz="2800" b="1" dirty="0" err="1"/>
              <a:t>emittance</a:t>
            </a:r>
            <a:r>
              <a:rPr lang="en-US" sz="2800" b="1" dirty="0"/>
              <a:t> (&lt;1mm </a:t>
            </a:r>
            <a:r>
              <a:rPr lang="en-US" sz="2800" b="1" dirty="0" err="1"/>
              <a:t>mrad</a:t>
            </a:r>
            <a:r>
              <a:rPr lang="en-US" sz="2800" b="1" dirty="0" smtClean="0"/>
              <a:t>):</a:t>
            </a:r>
            <a:endParaRPr lang="en-US" sz="2800" b="1" dirty="0"/>
          </a:p>
          <a:p>
            <a:pPr marL="914267" lvl="1" indent="-457200">
              <a:buFont typeface="Arial"/>
              <a:buChar char="•"/>
            </a:pPr>
            <a:r>
              <a:rPr lang="en-US" sz="2800" b="1" u="sng" dirty="0" smtClean="0"/>
              <a:t>Validate</a:t>
            </a:r>
            <a:r>
              <a:rPr lang="en-US" sz="2800" dirty="0" smtClean="0"/>
              <a:t> </a:t>
            </a:r>
            <a:r>
              <a:rPr lang="en-US" sz="2800" b="1" dirty="0" smtClean="0"/>
              <a:t>technical </a:t>
            </a:r>
            <a:r>
              <a:rPr lang="en-US" sz="2800" b="1" dirty="0"/>
              <a:t>components and </a:t>
            </a:r>
            <a:r>
              <a:rPr lang="en-US" sz="2800" b="1" dirty="0" smtClean="0"/>
              <a:t>schemes in </a:t>
            </a:r>
            <a:r>
              <a:rPr lang="en-US" sz="2800" b="1" dirty="0"/>
              <a:t>plasma accelerator</a:t>
            </a:r>
            <a:r>
              <a:rPr lang="en-US" sz="2800" dirty="0"/>
              <a:t> concepts producing already </a:t>
            </a:r>
            <a:r>
              <a:rPr lang="en-US" sz="2800" dirty="0" err="1"/>
              <a:t>GeV</a:t>
            </a:r>
            <a:r>
              <a:rPr lang="en-US" sz="2800" dirty="0"/>
              <a:t> class beams</a:t>
            </a:r>
            <a:r>
              <a:rPr lang="en-US" sz="2800" dirty="0" smtClean="0"/>
              <a:t>:</a:t>
            </a:r>
          </a:p>
          <a:p>
            <a:pPr marL="914267" lvl="1" indent="-457200">
              <a:buFont typeface="Arial"/>
              <a:buChar char="•"/>
            </a:pPr>
            <a:r>
              <a:rPr lang="en-US" sz="2800" b="1" u="sng" dirty="0" smtClean="0">
                <a:solidFill>
                  <a:srgbClr val="FF0000"/>
                </a:solidFill>
              </a:rPr>
              <a:t>Establish</a:t>
            </a:r>
            <a:r>
              <a:rPr lang="en-US" sz="2800" b="1" dirty="0" smtClean="0">
                <a:solidFill>
                  <a:srgbClr val="FF0000"/>
                </a:solidFill>
              </a:rPr>
              <a:t> laser driver technology</a:t>
            </a:r>
          </a:p>
          <a:p>
            <a:pPr marL="914267" lvl="1" indent="-457200">
              <a:buFont typeface="Arial"/>
              <a:buChar char="•"/>
            </a:pPr>
            <a:r>
              <a:rPr lang="en-GB" sz="2800" i="1" dirty="0" smtClean="0">
                <a:sym typeface="Wingdings"/>
              </a:rPr>
              <a:t>Combine efforts with </a:t>
            </a:r>
            <a:r>
              <a:rPr lang="en-GB" sz="2800" b="1" i="1" dirty="0">
                <a:solidFill>
                  <a:srgbClr val="FF0000"/>
                </a:solidFill>
                <a:sym typeface="Wingdings"/>
              </a:rPr>
              <a:t>laser</a:t>
            </a:r>
            <a:r>
              <a:rPr lang="en-GB" sz="2800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sz="2800" b="1" i="1" dirty="0">
                <a:solidFill>
                  <a:srgbClr val="FF0000"/>
                </a:solidFill>
                <a:sym typeface="Wingdings"/>
              </a:rPr>
              <a:t>industry and laser institutes </a:t>
            </a:r>
            <a:r>
              <a:rPr lang="en-GB" sz="2800" i="1" dirty="0">
                <a:sym typeface="Wingdings"/>
              </a:rPr>
              <a:t>to improve rep. rate &amp; efficiency (incorporate all viable laser technologies with higher efficiency</a:t>
            </a:r>
            <a:r>
              <a:rPr lang="en-GB" sz="2800" i="1" dirty="0" smtClean="0">
                <a:sym typeface="Wingdings"/>
              </a:rPr>
              <a:t>).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6753200" y="1083514"/>
            <a:ext cx="3017891" cy="135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Tomassini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on “</a:t>
            </a:r>
            <a:r>
              <a:rPr lang="en-US" sz="1600" dirty="0"/>
              <a:t>FEL-quality 5GeV e-bunches with the Resonant Multi Pulse Ionization injection </a:t>
            </a:r>
            <a:r>
              <a:rPr lang="en-US" sz="1600" dirty="0" smtClean="0"/>
              <a:t>scheme (</a:t>
            </a:r>
            <a:r>
              <a:rPr lang="en-US" sz="1600" dirty="0" err="1" smtClean="0"/>
              <a:t>ReMPI</a:t>
            </a:r>
            <a:r>
              <a:rPr lang="en-US" sz="1600" dirty="0" smtClean="0"/>
              <a:t>).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 on Wed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984" y="1052736"/>
            <a:ext cx="6706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/>
              <a:t>EuPRAXIA is a </a:t>
            </a:r>
            <a:r>
              <a:rPr lang="en-GB" sz="2800" b="1"/>
              <a:t>conceptual design study </a:t>
            </a:r>
            <a:r>
              <a:rPr lang="en-GB" sz="2800"/>
              <a:t>for a </a:t>
            </a:r>
            <a:r>
              <a:rPr lang="en-GB" sz="2800" b="1"/>
              <a:t>5 GeV electron plasma accelerator </a:t>
            </a:r>
            <a:r>
              <a:rPr lang="en-GB" sz="2800"/>
              <a:t>as a European research infrastructure.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10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ttore 2 22"/>
          <p:cNvCxnSpPr/>
          <p:nvPr/>
        </p:nvCxnSpPr>
        <p:spPr>
          <a:xfrm>
            <a:off x="8265369" y="5632455"/>
            <a:ext cx="6480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7761312" y="4624343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897216" y="361623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5313040" y="361623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5889104" y="4624343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6393160" y="5632455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84684" y="116698"/>
            <a:ext cx="6926707" cy="557767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b="1" dirty="0" smtClean="0"/>
              <a:t>The </a:t>
            </a:r>
            <a:r>
              <a:rPr lang="en-US" sz="4000" b="1" dirty="0" err="1" smtClean="0"/>
              <a:t>EuPRAXIA</a:t>
            </a:r>
            <a:r>
              <a:rPr lang="en-US" sz="4000" b="1" dirty="0" smtClean="0"/>
              <a:t> approach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6308" y="1743969"/>
            <a:ext cx="9501228" cy="1200304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3600" dirty="0"/>
              <a:t>T</a:t>
            </a:r>
            <a:r>
              <a:rPr lang="en-GB" sz="3600" dirty="0" smtClean="0"/>
              <a:t>hree independent front-end sections seeded by the same laser oscillator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3132498"/>
            <a:ext cx="4362108" cy="303280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88904" y="3328199"/>
            <a:ext cx="1512168" cy="581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Amp</a:t>
            </a:r>
            <a:r>
              <a:rPr lang="it-IT" dirty="0" smtClean="0"/>
              <a:t> Chain 1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088908" y="4264303"/>
            <a:ext cx="2232248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Amp</a:t>
            </a:r>
            <a:r>
              <a:rPr lang="it-IT" dirty="0" smtClean="0"/>
              <a:t> Chain 2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4088904" y="5056391"/>
            <a:ext cx="2808312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Amp</a:t>
            </a:r>
            <a:r>
              <a:rPr lang="it-IT" dirty="0" smtClean="0"/>
              <a:t> Chain 3</a:t>
            </a:r>
            <a:endParaRPr lang="it-IT" dirty="0"/>
          </a:p>
        </p:txBody>
      </p:sp>
      <p:sp>
        <p:nvSpPr>
          <p:cNvPr id="18" name="Ritaglia angolo diagonale rettangolo 17"/>
          <p:cNvSpPr/>
          <p:nvPr/>
        </p:nvSpPr>
        <p:spPr>
          <a:xfrm>
            <a:off x="6105131" y="3354387"/>
            <a:ext cx="1152128" cy="504056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/>
              <a:t>Compr</a:t>
            </a:r>
            <a:endParaRPr lang="it-IT" sz="1600" dirty="0"/>
          </a:p>
        </p:txBody>
      </p:sp>
      <p:sp>
        <p:nvSpPr>
          <p:cNvPr id="19" name="Ritaglia angolo diagonale rettangolo 18"/>
          <p:cNvSpPr/>
          <p:nvPr/>
        </p:nvSpPr>
        <p:spPr>
          <a:xfrm>
            <a:off x="6681192" y="4290491"/>
            <a:ext cx="1512168" cy="648072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Compr</a:t>
            </a:r>
            <a:endParaRPr lang="it-IT" dirty="0"/>
          </a:p>
        </p:txBody>
      </p:sp>
      <p:sp>
        <p:nvSpPr>
          <p:cNvPr id="20" name="Ritaglia angolo diagonale rettangolo 19"/>
          <p:cNvSpPr/>
          <p:nvPr/>
        </p:nvSpPr>
        <p:spPr>
          <a:xfrm>
            <a:off x="7185248" y="5128399"/>
            <a:ext cx="1440160" cy="936104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Compr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606354" y="3411737"/>
            <a:ext cx="155335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481398" y="4393316"/>
            <a:ext cx="125391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933909" y="5427052"/>
            <a:ext cx="91563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2052" y="-171400"/>
            <a:ext cx="5643276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5GeV: Driver </a:t>
            </a:r>
            <a:r>
              <a:rPr lang="en-GB" b="1" dirty="0" smtClean="0">
                <a:solidFill>
                  <a:schemeClr val="tx1"/>
                </a:solidFill>
              </a:rPr>
              <a:t>Specifications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822" y="1412776"/>
            <a:ext cx="84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825822" y="7029404"/>
            <a:ext cx="5574981" cy="365125"/>
          </a:xfrm>
        </p:spPr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L.A.Gizzi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, EAAC2017, Elba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latin typeface="Calibri"/>
              </a:rPr>
              <a:pPr/>
              <a:t>17</a:t>
            </a:fld>
            <a:endParaRPr lang="en-GB" dirty="0">
              <a:latin typeface="Calibri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000085"/>
              </p:ext>
            </p:extLst>
          </p:nvPr>
        </p:nvGraphicFramePr>
        <p:xfrm>
          <a:off x="416498" y="908720"/>
          <a:ext cx="16921880" cy="565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Documento" r:id="rId3" imgW="9220200" imgH="5435600" progId="Word.Document.12">
                  <p:embed/>
                </p:oleObj>
              </mc:Choice>
              <mc:Fallback>
                <p:oleObj name="Documento" r:id="rId3" imgW="9220200" imgH="543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498" y="908720"/>
                        <a:ext cx="16921880" cy="5658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6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2" y="-171400"/>
            <a:ext cx="634654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Detailed scheme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205838" y="1124744"/>
            <a:ext cx="7417678" cy="4496516"/>
            <a:chOff x="93682" y="229097"/>
            <a:chExt cx="9714982" cy="6533670"/>
          </a:xfrm>
        </p:grpSpPr>
        <p:sp>
          <p:nvSpPr>
            <p:cNvPr id="94" name="Left Arrow 93"/>
            <p:cNvSpPr/>
            <p:nvPr/>
          </p:nvSpPr>
          <p:spPr>
            <a:xfrm>
              <a:off x="2357437" y="2151529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5" name="Left Arrow 94"/>
            <p:cNvSpPr/>
            <p:nvPr/>
          </p:nvSpPr>
          <p:spPr>
            <a:xfrm>
              <a:off x="5054857" y="169206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Left Arrow 95"/>
            <p:cNvSpPr/>
            <p:nvPr/>
          </p:nvSpPr>
          <p:spPr>
            <a:xfrm flipV="1">
              <a:off x="5270959" y="268479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7" name="Left Arrow 96"/>
            <p:cNvSpPr/>
            <p:nvPr/>
          </p:nvSpPr>
          <p:spPr>
            <a:xfrm>
              <a:off x="8403222" y="115884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Left Arrow 97"/>
            <p:cNvSpPr/>
            <p:nvPr/>
          </p:nvSpPr>
          <p:spPr>
            <a:xfrm flipV="1">
              <a:off x="8619324" y="215157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9" name="Left Arrow 98"/>
            <p:cNvSpPr/>
            <p:nvPr/>
          </p:nvSpPr>
          <p:spPr>
            <a:xfrm flipV="1">
              <a:off x="8830131" y="3230694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0" name="Triangle 99"/>
            <p:cNvSpPr/>
            <p:nvPr/>
          </p:nvSpPr>
          <p:spPr>
            <a:xfrm>
              <a:off x="7310706" y="618404"/>
              <a:ext cx="542224" cy="566137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1" name="Triangle 100"/>
            <p:cNvSpPr/>
            <p:nvPr/>
          </p:nvSpPr>
          <p:spPr>
            <a:xfrm>
              <a:off x="4079954" y="892180"/>
              <a:ext cx="318104" cy="538759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Triangle 101"/>
            <p:cNvSpPr/>
            <p:nvPr/>
          </p:nvSpPr>
          <p:spPr>
            <a:xfrm>
              <a:off x="1445350" y="921619"/>
              <a:ext cx="188258" cy="531781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76873" y="1269690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5862" y="1894619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  <a:p>
              <a:pPr algn="ctr"/>
              <a:r>
                <a:rPr lang="en-US" sz="1000" dirty="0"/>
                <a:t>9 (13) J, 0.8 µm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674229" y="874699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8286" y="3548379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64436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08" name="Diamond 107"/>
            <p:cNvSpPr/>
            <p:nvPr/>
          </p:nvSpPr>
          <p:spPr>
            <a:xfrm>
              <a:off x="976872" y="2467872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423218" y="1514610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03582" y="2429747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  <a:p>
              <a:pPr algn="ctr"/>
              <a:r>
                <a:rPr lang="en-US" sz="1050" dirty="0"/>
                <a:t>19 (37) J, 0.8 µm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315642" y="4406312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674228" y="3191335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74229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766030" y="926717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546394" y="1869660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317794" y="2781171"/>
              <a:ext cx="2528048" cy="869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AMP3</a:t>
              </a:r>
            </a:p>
            <a:p>
              <a:pPr algn="ctr"/>
              <a:r>
                <a:rPr lang="en-US" sz="1050" dirty="0"/>
                <a:t>62 (126) J, 0.8 µm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658454" y="4902115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8" name="Diamond 117"/>
            <p:cNvSpPr/>
            <p:nvPr/>
          </p:nvSpPr>
          <p:spPr>
            <a:xfrm>
              <a:off x="7017040" y="3769743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017041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cxnSp>
          <p:nvCxnSpPr>
            <p:cNvPr id="120" name="Elbow Connector 119"/>
            <p:cNvCxnSpPr>
              <a:stCxn id="95" idx="3"/>
              <a:endCxn id="122" idx="1"/>
            </p:cNvCxnSpPr>
            <p:nvPr/>
          </p:nvCxnSpPr>
          <p:spPr>
            <a:xfrm>
              <a:off x="2106427" y="726637"/>
              <a:ext cx="1567802" cy="34304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lbow Connector 120"/>
            <p:cNvCxnSpPr>
              <a:stCxn id="95" idx="0"/>
            </p:cNvCxnSpPr>
            <p:nvPr/>
          </p:nvCxnSpPr>
          <p:spPr>
            <a:xfrm rot="5400000" flipH="1" flipV="1">
              <a:off x="4561427" y="-2582860"/>
              <a:ext cx="94738" cy="613429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2545559" y="1456043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20(25)J, 0.5µm 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202713" y="81444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597779" y="107821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37( 65) J, 0.5µm 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551078" y="28122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946144" y="54499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064771" y="2836763"/>
              <a:ext cx="743893" cy="29002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105 J / 197 J, 0.5µm 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14796" y="5478621"/>
              <a:ext cx="2228835" cy="295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FF0000"/>
                  </a:solidFill>
                </a:rPr>
                <a:t>5(7)J, 30(20)fs, 20(100)Hz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24355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15(30)J, 30(20)fs, 20(100)Hz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473449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50(100)J, 60(50)fs, 20(100)Hz</a:t>
              </a:r>
            </a:p>
          </p:txBody>
        </p:sp>
        <p:cxnSp>
          <p:nvCxnSpPr>
            <p:cNvPr id="131" name="Elbow Connector 130"/>
            <p:cNvCxnSpPr>
              <a:stCxn id="95" idx="1"/>
            </p:cNvCxnSpPr>
            <p:nvPr/>
          </p:nvCxnSpPr>
          <p:spPr>
            <a:xfrm rot="10800000" flipV="1">
              <a:off x="294815" y="726636"/>
              <a:ext cx="682059" cy="202337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93682" y="2750008"/>
              <a:ext cx="402264" cy="268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Photocathode and diagnostics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017041" y="229097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76873" y="531655"/>
              <a:ext cx="1129554" cy="38996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MASTER Oscillator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1432" y="6355074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LASER1</a:t>
              </a:r>
              <a:endParaRPr lang="en-US" sz="120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801224" y="6357985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LASER2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4037" y="6360273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LASER3</a:t>
              </a:r>
              <a:endParaRPr lang="en-US" sz="1200" dirty="0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784677" y="6165304"/>
            <a:ext cx="1031051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150 </a:t>
            </a:r>
            <a:r>
              <a:rPr lang="it-IT" dirty="0" err="1" smtClean="0"/>
              <a:t>MeV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4160920" y="6165304"/>
            <a:ext cx="74892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6753211" y="6165304"/>
            <a:ext cx="748923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  <a:r>
              <a:rPr lang="it-IT" dirty="0" smtClean="0"/>
              <a:t>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12641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 kW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088904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3.7 kW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09184" y="5661248"/>
            <a:ext cx="112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12.6 kW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24608" y="5648154"/>
            <a:ext cx="6408712" cy="43204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977341" y="5517257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Output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e 56"/>
          <p:cNvSpPr/>
          <p:nvPr/>
        </p:nvSpPr>
        <p:spPr>
          <a:xfrm>
            <a:off x="3224810" y="2420888"/>
            <a:ext cx="2232248" cy="86409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5400000">
            <a:off x="8066874" y="2115328"/>
            <a:ext cx="223726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amplifiers</a:t>
            </a:r>
            <a:endParaRPr lang="it-IT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e 58"/>
          <p:cNvSpPr/>
          <p:nvPr/>
        </p:nvSpPr>
        <p:spPr>
          <a:xfrm>
            <a:off x="5745088" y="2759720"/>
            <a:ext cx="2376264" cy="86409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/>
          <p:cNvCxnSpPr>
            <a:stCxn id="10" idx="2"/>
          </p:cNvCxnSpPr>
          <p:nvPr/>
        </p:nvCxnSpPr>
        <p:spPr>
          <a:xfrm flipH="1">
            <a:off x="5457060" y="2315384"/>
            <a:ext cx="3528390" cy="465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0" idx="2"/>
          </p:cNvCxnSpPr>
          <p:nvPr/>
        </p:nvCxnSpPr>
        <p:spPr>
          <a:xfrm flipH="1">
            <a:off x="8049348" y="2315384"/>
            <a:ext cx="936102" cy="68156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5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2" y="107504"/>
            <a:ext cx="6346547" cy="58519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Amplifiers design </a:t>
            </a:r>
            <a:r>
              <a:rPr lang="en-US" sz="3600" b="1" dirty="0">
                <a:solidFill>
                  <a:schemeClr val="tx1"/>
                </a:solidFill>
              </a:rPr>
              <a:t>strategy</a:t>
            </a:r>
          </a:p>
        </p:txBody>
      </p:sp>
      <p:sp>
        <p:nvSpPr>
          <p:cNvPr id="6" name="CasellaDiTesto 4"/>
          <p:cNvSpPr txBox="1"/>
          <p:nvPr/>
        </p:nvSpPr>
        <p:spPr>
          <a:xfrm>
            <a:off x="272480" y="1052741"/>
            <a:ext cx="9372424" cy="5509176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it-IT" sz="2400" b="1" dirty="0"/>
              <a:t>Design </a:t>
            </a:r>
            <a:r>
              <a:rPr lang="it-IT" sz="2400" b="1" dirty="0" err="1"/>
              <a:t>guidelines</a:t>
            </a:r>
            <a:endParaRPr lang="it-IT" sz="2400" b="1" dirty="0"/>
          </a:p>
          <a:p>
            <a:pPr>
              <a:buFontTx/>
              <a:buChar char="-"/>
            </a:pPr>
            <a:r>
              <a:rPr lang="it-IT" sz="2000" dirty="0"/>
              <a:t> </a:t>
            </a:r>
            <a:r>
              <a:rPr lang="it-IT" sz="2000" dirty="0" err="1"/>
              <a:t>Modularity</a:t>
            </a:r>
            <a:r>
              <a:rPr lang="it-IT" sz="2000" dirty="0"/>
              <a:t>: </a:t>
            </a:r>
            <a:r>
              <a:rPr lang="it-IT" sz="2000" dirty="0" err="1" smtClean="0"/>
              <a:t>same</a:t>
            </a:r>
            <a:r>
              <a:rPr lang="it-IT" sz="2000" dirty="0" smtClean="0"/>
              <a:t> </a:t>
            </a:r>
            <a:r>
              <a:rPr lang="it-IT" sz="2000" dirty="0" err="1"/>
              <a:t>amplification</a:t>
            </a:r>
            <a:r>
              <a:rPr lang="it-IT" sz="2000" dirty="0"/>
              <a:t> </a:t>
            </a:r>
            <a:r>
              <a:rPr lang="it-IT" sz="2000" dirty="0" err="1"/>
              <a:t>stages</a:t>
            </a:r>
            <a:r>
              <a:rPr lang="it-IT" sz="2000" dirty="0"/>
              <a:t> in the </a:t>
            </a:r>
            <a:r>
              <a:rPr lang="it-IT" sz="2000" dirty="0" err="1"/>
              <a:t>different</a:t>
            </a:r>
            <a:r>
              <a:rPr lang="it-IT" sz="2000" dirty="0"/>
              <a:t> laser </a:t>
            </a:r>
            <a:r>
              <a:rPr lang="it-IT" sz="2000" dirty="0" err="1" smtClean="0"/>
              <a:t>chains</a:t>
            </a:r>
            <a:r>
              <a:rPr lang="it-IT" sz="2000" dirty="0" smtClean="0"/>
              <a:t>;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</a:t>
            </a:r>
            <a:r>
              <a:rPr lang="it-IT" sz="2000" dirty="0" err="1" smtClean="0"/>
              <a:t>Scalability</a:t>
            </a:r>
            <a:r>
              <a:rPr lang="it-IT" sz="2000" dirty="0"/>
              <a:t>: </a:t>
            </a:r>
            <a:r>
              <a:rPr lang="it-IT" sz="2000" dirty="0" smtClean="0"/>
              <a:t>upgrade “</a:t>
            </a:r>
            <a:r>
              <a:rPr lang="it-IT" sz="2000" dirty="0" err="1"/>
              <a:t>simply</a:t>
            </a:r>
            <a:r>
              <a:rPr lang="it-IT" sz="2000" dirty="0"/>
              <a:t>” by </a:t>
            </a:r>
            <a:r>
              <a:rPr lang="it-IT" sz="2000" dirty="0" err="1"/>
              <a:t>increasing</a:t>
            </a:r>
            <a:r>
              <a:rPr lang="it-IT" sz="2000" dirty="0"/>
              <a:t> </a:t>
            </a:r>
            <a:r>
              <a:rPr lang="it-IT" sz="2000" dirty="0" err="1"/>
              <a:t>pump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 and rep </a:t>
            </a:r>
            <a:r>
              <a:rPr lang="it-IT" sz="2000" dirty="0" smtClean="0"/>
              <a:t>rate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High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extraction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efficiency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(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esp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. at P1)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to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reduce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pump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energy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requirements</a:t>
            </a:r>
            <a:endParaRPr lang="it-IT" sz="2000" b="1" dirty="0">
              <a:effectLst>
                <a:outerShdw blurRad="50800" dist="76200" dir="5400000" algn="t" rotWithShape="0">
                  <a:srgbClr val="FF0000">
                    <a:alpha val="40000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it-IT" sz="2000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it-IT" sz="2000" b="1" dirty="0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Thermal management </a:t>
            </a:r>
            <a:r>
              <a:rPr lang="it-IT" sz="2000" b="1" dirty="0" err="1">
                <a:effectLst>
                  <a:outerShdw blurRad="50800" dist="76200" dir="5400000" algn="t" rotWithShape="0">
                    <a:srgbClr val="FF0000">
                      <a:alpha val="40000"/>
                    </a:srgbClr>
                  </a:outerShdw>
                </a:effectLst>
              </a:rPr>
              <a:t>issues</a:t>
            </a:r>
            <a:endParaRPr lang="it-IT" sz="2000" dirty="0"/>
          </a:p>
          <a:p>
            <a:pPr algn="ctr"/>
            <a:r>
              <a:rPr lang="it-IT" sz="2400" b="1" dirty="0" smtClean="0"/>
              <a:t>Design </a:t>
            </a:r>
            <a:r>
              <a:rPr lang="it-IT" sz="2400" b="1" dirty="0" err="1"/>
              <a:t>m</a:t>
            </a:r>
            <a:r>
              <a:rPr lang="it-IT" sz="2400" b="1" dirty="0" err="1" smtClean="0"/>
              <a:t>ethodology</a:t>
            </a:r>
            <a:endParaRPr lang="it-IT" sz="2400" b="1" dirty="0"/>
          </a:p>
          <a:p>
            <a:pPr>
              <a:buFontTx/>
              <a:buChar char="-"/>
            </a:pPr>
            <a:r>
              <a:rPr lang="it-IT" sz="2000" dirty="0"/>
              <a:t> Evaluation of the </a:t>
            </a:r>
            <a:r>
              <a:rPr lang="it-IT" sz="2000" dirty="0" err="1"/>
              <a:t>amplification</a:t>
            </a:r>
            <a:r>
              <a:rPr lang="it-IT" sz="2000" dirty="0"/>
              <a:t> </a:t>
            </a:r>
            <a:r>
              <a:rPr lang="it-IT" sz="2000" dirty="0" err="1"/>
              <a:t>parameters</a:t>
            </a:r>
            <a:r>
              <a:rPr lang="it-IT" sz="2000" dirty="0"/>
              <a:t> (</a:t>
            </a:r>
            <a:r>
              <a:rPr lang="it-IT" sz="2000" dirty="0" err="1"/>
              <a:t>energy</a:t>
            </a:r>
            <a:r>
              <a:rPr lang="it-IT" sz="2000" dirty="0"/>
              <a:t>, </a:t>
            </a:r>
            <a:r>
              <a:rPr lang="it-IT" sz="2000" dirty="0" err="1"/>
              <a:t>spectrum</a:t>
            </a:r>
            <a:r>
              <a:rPr lang="it-IT" sz="2000" dirty="0"/>
              <a:t>, </a:t>
            </a:r>
            <a:r>
              <a:rPr lang="it-IT" sz="2000" dirty="0" err="1"/>
              <a:t>beam</a:t>
            </a:r>
            <a:r>
              <a:rPr lang="it-IT" sz="2000" dirty="0"/>
              <a:t> </a:t>
            </a:r>
            <a:r>
              <a:rPr lang="it-IT" sz="2000" dirty="0" err="1"/>
              <a:t>size</a:t>
            </a:r>
            <a:r>
              <a:rPr lang="it-IT" sz="2000" dirty="0"/>
              <a:t>, </a:t>
            </a:r>
            <a:r>
              <a:rPr lang="it-IT" sz="2000" dirty="0" err="1"/>
              <a:t>stability</a:t>
            </a:r>
            <a:r>
              <a:rPr lang="it-IT" sz="2000" dirty="0"/>
              <a:t>, </a:t>
            </a:r>
            <a:r>
              <a:rPr lang="it-IT" sz="2000" dirty="0" err="1"/>
              <a:t>parasitic</a:t>
            </a:r>
            <a:r>
              <a:rPr lang="it-IT" sz="2000" dirty="0"/>
              <a:t> </a:t>
            </a:r>
            <a:r>
              <a:rPr lang="it-IT" sz="2000" dirty="0" err="1"/>
              <a:t>lasing</a:t>
            </a:r>
            <a:r>
              <a:rPr lang="it-IT" sz="2000" dirty="0"/>
              <a:t>) with </a:t>
            </a:r>
            <a:r>
              <a:rPr lang="it-IT" sz="2000" b="1" dirty="0" err="1"/>
              <a:t>numerical</a:t>
            </a:r>
            <a:r>
              <a:rPr lang="it-IT" sz="2000" b="1" dirty="0"/>
              <a:t> </a:t>
            </a:r>
            <a:r>
              <a:rPr lang="it-IT" sz="2000" b="1" dirty="0" err="1"/>
              <a:t>simulations</a:t>
            </a:r>
            <a:r>
              <a:rPr lang="it-IT" sz="2000" b="1" dirty="0"/>
              <a:t> </a:t>
            </a:r>
            <a:r>
              <a:rPr lang="it-IT" sz="2000" dirty="0"/>
              <a:t>(MIRO </a:t>
            </a:r>
            <a:r>
              <a:rPr lang="mr-IN" sz="2000" dirty="0" smtClean="0"/>
              <a:t>–</a:t>
            </a:r>
            <a:r>
              <a:rPr lang="it-IT" sz="2000" dirty="0" smtClean="0"/>
              <a:t> CEA)</a:t>
            </a:r>
            <a:r>
              <a:rPr lang="it-IT" sz="2000" dirty="0"/>
              <a:t>;</a:t>
            </a:r>
          </a:p>
          <a:p>
            <a:pPr>
              <a:buFontTx/>
              <a:buChar char="-"/>
            </a:pPr>
            <a:r>
              <a:rPr lang="it-IT" sz="2000" dirty="0" err="1"/>
              <a:t>Validation</a:t>
            </a:r>
            <a:r>
              <a:rPr lang="it-IT" sz="2000" dirty="0"/>
              <a:t> of </a:t>
            </a:r>
            <a:r>
              <a:rPr lang="it-IT" sz="2000" dirty="0" err="1"/>
              <a:t>modelling</a:t>
            </a:r>
            <a:r>
              <a:rPr lang="it-IT" sz="2000" dirty="0"/>
              <a:t> with </a:t>
            </a:r>
            <a:r>
              <a:rPr lang="it-IT" sz="2000" dirty="0" err="1"/>
              <a:t>existing</a:t>
            </a:r>
            <a:r>
              <a:rPr lang="it-IT" sz="2000" dirty="0"/>
              <a:t> </a:t>
            </a:r>
            <a:r>
              <a:rPr lang="it-IT" sz="2000" dirty="0" err="1"/>
              <a:t>systems</a:t>
            </a:r>
            <a:r>
              <a:rPr lang="it-IT" sz="2000" dirty="0"/>
              <a:t> up to multi-</a:t>
            </a:r>
            <a:r>
              <a:rPr lang="it-IT" sz="2000" dirty="0" err="1"/>
              <a:t>J</a:t>
            </a:r>
            <a:r>
              <a:rPr lang="it-IT" sz="2000" dirty="0"/>
              <a:t> </a:t>
            </a:r>
            <a:r>
              <a:rPr lang="it-IT" sz="2000" dirty="0" err="1"/>
              <a:t>level</a:t>
            </a:r>
            <a:r>
              <a:rPr lang="it-IT" sz="2000" dirty="0"/>
              <a:t>;</a:t>
            </a:r>
          </a:p>
          <a:p>
            <a:pPr>
              <a:buFontTx/>
              <a:buChar char="-"/>
            </a:pPr>
            <a:r>
              <a:rPr lang="it-IT" sz="2000" dirty="0"/>
              <a:t> Preliminary </a:t>
            </a:r>
            <a:r>
              <a:rPr lang="it-IT" sz="2000" dirty="0" err="1"/>
              <a:t>thermomechanical</a:t>
            </a:r>
            <a:r>
              <a:rPr lang="it-IT" sz="2000" dirty="0"/>
              <a:t> </a:t>
            </a:r>
            <a:r>
              <a:rPr lang="it-IT" sz="2000" dirty="0" err="1"/>
              <a:t>evaluation</a:t>
            </a:r>
            <a:r>
              <a:rPr lang="it-IT" sz="2000" dirty="0"/>
              <a:t> by </a:t>
            </a:r>
            <a:r>
              <a:rPr lang="it-IT" sz="2000" dirty="0" err="1"/>
              <a:t>means</a:t>
            </a:r>
            <a:r>
              <a:rPr lang="it-IT" sz="2000" dirty="0"/>
              <a:t> of FEA </a:t>
            </a:r>
            <a:r>
              <a:rPr lang="it-IT" sz="2000" dirty="0" err="1"/>
              <a:t>simulations</a:t>
            </a:r>
            <a:r>
              <a:rPr lang="it-IT" sz="2000" dirty="0"/>
              <a:t> (LAS-CAD);</a:t>
            </a:r>
          </a:p>
          <a:p>
            <a:pPr algn="ctr"/>
            <a:r>
              <a:rPr lang="it-IT" sz="2400" b="1" dirty="0" err="1"/>
              <a:t>Results</a:t>
            </a:r>
            <a:endParaRPr lang="it-IT" sz="2400" b="1" dirty="0"/>
          </a:p>
          <a:p>
            <a:r>
              <a:rPr lang="it-IT" sz="2000" dirty="0"/>
              <a:t>-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parameters</a:t>
            </a:r>
            <a:r>
              <a:rPr lang="it-IT" sz="2000" dirty="0"/>
              <a:t> for </a:t>
            </a:r>
            <a:r>
              <a:rPr lang="it-IT" sz="2000" dirty="0" err="1"/>
              <a:t>each</a:t>
            </a:r>
            <a:r>
              <a:rPr lang="it-IT" sz="2000" dirty="0"/>
              <a:t> stage: </a:t>
            </a:r>
            <a:r>
              <a:rPr lang="it-IT" sz="2000" dirty="0" err="1"/>
              <a:t>pump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, </a:t>
            </a:r>
            <a:r>
              <a:rPr lang="it-IT" sz="2000" dirty="0" err="1"/>
              <a:t>extracted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, </a:t>
            </a:r>
            <a:r>
              <a:rPr lang="it-IT" sz="2000" dirty="0" err="1"/>
              <a:t>beam</a:t>
            </a:r>
            <a:r>
              <a:rPr lang="it-IT" sz="2000" dirty="0"/>
              <a:t> </a:t>
            </a:r>
            <a:r>
              <a:rPr lang="it-IT" sz="2000" dirty="0" err="1"/>
              <a:t>size</a:t>
            </a:r>
            <a:r>
              <a:rPr lang="it-IT" sz="2000" dirty="0"/>
              <a:t>, </a:t>
            </a:r>
            <a:r>
              <a:rPr lang="it-IT" sz="2000" dirty="0" err="1"/>
              <a:t>spectral</a:t>
            </a:r>
            <a:r>
              <a:rPr lang="it-IT" sz="2000" dirty="0"/>
              <a:t> </a:t>
            </a:r>
            <a:r>
              <a:rPr lang="it-IT" sz="2000" dirty="0" err="1"/>
              <a:t>shift</a:t>
            </a:r>
            <a:r>
              <a:rPr lang="it-IT" sz="2000" dirty="0"/>
              <a:t>, </a:t>
            </a:r>
            <a:r>
              <a:rPr lang="it-IT" sz="2000" dirty="0" err="1"/>
              <a:t>parasitic</a:t>
            </a:r>
            <a:r>
              <a:rPr lang="it-IT" sz="2000" dirty="0"/>
              <a:t> </a:t>
            </a:r>
            <a:r>
              <a:rPr lang="it-IT" sz="2000" dirty="0" smtClean="0"/>
              <a:t>gain </a:t>
            </a:r>
            <a:r>
              <a:rPr lang="mr-IN" sz="2000" dirty="0" smtClean="0"/>
              <a:t>…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Energy </a:t>
            </a:r>
            <a:r>
              <a:rPr lang="it-IT" sz="2000" dirty="0" err="1"/>
              <a:t>stability</a:t>
            </a:r>
            <a:r>
              <a:rPr lang="it-IT" sz="2000" dirty="0"/>
              <a:t> vs </a:t>
            </a:r>
            <a:r>
              <a:rPr lang="it-IT" sz="2000" dirty="0" err="1"/>
              <a:t>pump</a:t>
            </a:r>
            <a:r>
              <a:rPr lang="it-IT" sz="2000" dirty="0"/>
              <a:t> and </a:t>
            </a:r>
            <a:r>
              <a:rPr lang="it-IT" sz="2000" dirty="0" err="1"/>
              <a:t>seed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 </a:t>
            </a:r>
            <a:r>
              <a:rPr lang="it-IT" sz="2000" dirty="0" err="1"/>
              <a:t>fluctuations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</a:t>
            </a:r>
            <a:r>
              <a:rPr lang="it-IT" sz="2000" dirty="0" err="1"/>
              <a:t>Evaluation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thermal</a:t>
            </a:r>
            <a:r>
              <a:rPr lang="it-IT" sz="2000" dirty="0"/>
              <a:t> </a:t>
            </a:r>
            <a:r>
              <a:rPr lang="it-IT" sz="2000" dirty="0" err="1"/>
              <a:t>aberrations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</a:t>
            </a:r>
            <a:r>
              <a:rPr lang="it-IT" sz="2000" dirty="0" err="1"/>
              <a:t>Cooling</a:t>
            </a:r>
            <a:r>
              <a:rPr lang="it-IT" sz="2000" dirty="0"/>
              <a:t> </a:t>
            </a:r>
            <a:r>
              <a:rPr lang="it-IT" sz="2000" dirty="0" err="1"/>
              <a:t>strategies</a:t>
            </a:r>
            <a:r>
              <a:rPr lang="it-IT" sz="2000" dirty="0"/>
              <a:t>: </a:t>
            </a:r>
            <a:r>
              <a:rPr lang="it-IT" sz="2000" dirty="0" err="1"/>
              <a:t>liquid</a:t>
            </a:r>
            <a:r>
              <a:rPr lang="it-IT" sz="2000" dirty="0"/>
              <a:t> flow </a:t>
            </a:r>
            <a:r>
              <a:rPr lang="it-IT" sz="2000" dirty="0" err="1"/>
              <a:t>cooling</a:t>
            </a:r>
            <a:endParaRPr lang="it-IT" sz="2000" dirty="0"/>
          </a:p>
          <a:p>
            <a:pPr>
              <a:buFontTx/>
              <a:buChar char="-"/>
            </a:pPr>
            <a:r>
              <a:rPr lang="it-IT" sz="2000" dirty="0"/>
              <a:t> ASE/PL </a:t>
            </a:r>
            <a:r>
              <a:rPr lang="it-IT" sz="2000" dirty="0" err="1"/>
              <a:t>mitigation</a:t>
            </a:r>
            <a:r>
              <a:rPr lang="it-IT" sz="2000" dirty="0"/>
              <a:t> </a:t>
            </a:r>
            <a:r>
              <a:rPr lang="it-IT" sz="2000" dirty="0" err="1"/>
              <a:t>strategies</a:t>
            </a:r>
            <a:r>
              <a:rPr lang="it-IT" sz="2000" dirty="0"/>
              <a:t>: </a:t>
            </a:r>
            <a:r>
              <a:rPr lang="it-IT" sz="2000" dirty="0" err="1"/>
              <a:t>Extraction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pumping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2346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" descr="Promo_LaserILIL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"/>
          <a:stretch>
            <a:fillRect/>
          </a:stretch>
        </p:blipFill>
        <p:spPr bwMode="auto">
          <a:xfrm>
            <a:off x="0" y="-27384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6033121" y="5949399"/>
            <a:ext cx="1325952" cy="276975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it-IT" sz="1200" dirty="0"/>
              <a:t>LNS-INFN, Catania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12" y="5933685"/>
            <a:ext cx="9906000" cy="924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6589" y="6002148"/>
            <a:ext cx="5538969" cy="523196"/>
          </a:xfrm>
          <a:prstGeom prst="rect">
            <a:avLst/>
          </a:prstGeom>
          <a:solidFill>
            <a:schemeClr val="bg1"/>
          </a:solidFill>
        </p:spPr>
        <p:txBody>
          <a:bodyPr wrap="none" lIns="91414" tIns="45708" rIns="91414" bIns="45708" rtlCol="0">
            <a:spAutoFit/>
          </a:bodyPr>
          <a:lstStyle/>
          <a:p>
            <a:r>
              <a:rPr lang="en-US" sz="2800" b="1" dirty="0" smtClean="0"/>
              <a:t>Intense Laser Irradiation Laboratory</a:t>
            </a:r>
            <a:endParaRPr lang="en-US" sz="2800" b="1" dirty="0"/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0" y="333385"/>
            <a:ext cx="8915400" cy="719361"/>
          </a:xfrm>
        </p:spPr>
        <p:txBody>
          <a:bodyPr>
            <a:noAutofit/>
          </a:bodyPr>
          <a:lstStyle/>
          <a:p>
            <a:pPr algn="r"/>
            <a:r>
              <a:rPr lang="it-IT" sz="2800" dirty="0">
                <a:solidFill>
                  <a:schemeClr val="bg1"/>
                </a:solidFill>
              </a:rPr>
              <a:t>CNR-</a:t>
            </a:r>
            <a:r>
              <a:rPr lang="it-IT" sz="2800" i="1" dirty="0">
                <a:solidFill>
                  <a:schemeClr val="bg1"/>
                </a:solidFill>
              </a:rPr>
              <a:t>INO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endParaRPr lang="it-IT" sz="2800" i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2560" y="1052736"/>
            <a:ext cx="8049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</a:rPr>
              <a:t>Intense Laser </a:t>
            </a:r>
            <a:r>
              <a:rPr lang="it-IT" sz="3600" b="1" dirty="0" err="1">
                <a:solidFill>
                  <a:schemeClr val="bg1"/>
                </a:solidFill>
              </a:rPr>
              <a:t>Irradiation</a:t>
            </a:r>
            <a:r>
              <a:rPr lang="it-IT" sz="3600" b="1" dirty="0">
                <a:solidFill>
                  <a:schemeClr val="bg1"/>
                </a:solidFill>
              </a:rPr>
              <a:t> Lab</a:t>
            </a:r>
            <a:br>
              <a:rPr lang="it-IT" sz="3600" b="1" dirty="0">
                <a:solidFill>
                  <a:schemeClr val="bg1"/>
                </a:solidFill>
              </a:rPr>
            </a:br>
            <a:r>
              <a:rPr lang="it-IT" sz="3600" b="1" dirty="0">
                <a:solidFill>
                  <a:schemeClr val="bg1"/>
                </a:solidFill>
              </a:rPr>
              <a:t>Pisa, </a:t>
            </a:r>
            <a:r>
              <a:rPr lang="it-IT" sz="3600" b="1" dirty="0" err="1">
                <a:solidFill>
                  <a:schemeClr val="bg1"/>
                </a:solidFill>
              </a:rPr>
              <a:t>Italy</a:t>
            </a:r>
            <a:r>
              <a:rPr lang="it-IT" sz="3600" b="1" dirty="0">
                <a:solidFill>
                  <a:schemeClr val="bg1"/>
                </a:solidFill>
              </a:rPr>
              <a:t/>
            </a:r>
            <a:br>
              <a:rPr lang="it-IT" sz="3600" b="1" dirty="0">
                <a:solidFill>
                  <a:schemeClr val="bg1"/>
                </a:solidFill>
              </a:rPr>
            </a:br>
            <a:r>
              <a:rPr lang="it-IT" sz="2400" b="1" i="1" dirty="0">
                <a:solidFill>
                  <a:schemeClr val="bg1"/>
                </a:solidFill>
              </a:rPr>
              <a:t>A </a:t>
            </a:r>
            <a:r>
              <a:rPr lang="it-IT" sz="2400" b="1" i="1" dirty="0" err="1">
                <a:solidFill>
                  <a:schemeClr val="bg1"/>
                </a:solidFill>
              </a:rPr>
              <a:t>node</a:t>
            </a:r>
            <a:r>
              <a:rPr lang="it-IT" sz="2400" b="1" i="1" dirty="0">
                <a:solidFill>
                  <a:schemeClr val="bg1"/>
                </a:solidFill>
              </a:rPr>
              <a:t> of the </a:t>
            </a:r>
            <a:r>
              <a:rPr lang="it-IT" sz="2400" b="1" i="1" dirty="0" err="1">
                <a:solidFill>
                  <a:schemeClr val="bg1"/>
                </a:solidFill>
              </a:rPr>
              <a:t>Italian</a:t>
            </a:r>
            <a:r>
              <a:rPr lang="it-IT" sz="2400" b="1" i="1" dirty="0">
                <a:solidFill>
                  <a:schemeClr val="bg1"/>
                </a:solidFill>
              </a:rPr>
              <a:t> ELI Network</a:t>
            </a:r>
            <a:br>
              <a:rPr lang="it-IT" sz="2400" b="1" i="1" dirty="0">
                <a:solidFill>
                  <a:schemeClr val="bg1"/>
                </a:solidFill>
              </a:rPr>
            </a:br>
            <a:r>
              <a:rPr lang="it-IT" sz="2400" b="1" i="1" dirty="0">
                <a:solidFill>
                  <a:schemeClr val="bg1"/>
                </a:solidFill>
              </a:rPr>
              <a:t>A </a:t>
            </a:r>
            <a:r>
              <a:rPr lang="it-IT" sz="2400" b="1" i="1" dirty="0" err="1">
                <a:solidFill>
                  <a:schemeClr val="bg1"/>
                </a:solidFill>
              </a:rPr>
              <a:t>founding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i="1" dirty="0" err="1">
                <a:solidFill>
                  <a:schemeClr val="bg1"/>
                </a:solidFill>
              </a:rPr>
              <a:t>member</a:t>
            </a:r>
            <a:r>
              <a:rPr lang="it-IT" sz="2400" b="1" i="1" dirty="0">
                <a:solidFill>
                  <a:schemeClr val="bg1"/>
                </a:solidFill>
              </a:rPr>
              <a:t> of the </a:t>
            </a:r>
            <a:r>
              <a:rPr lang="it-IT" sz="2400" b="1" i="1" dirty="0" err="1">
                <a:solidFill>
                  <a:schemeClr val="bg1"/>
                </a:solidFill>
              </a:rPr>
              <a:t>EuPRAXIA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i="1" dirty="0" err="1">
                <a:solidFill>
                  <a:schemeClr val="bg1"/>
                </a:solidFill>
              </a:rPr>
              <a:t>infrastructure</a:t>
            </a:r>
            <a:r>
              <a:rPr lang="it-IT" sz="2400" b="1" i="1" dirty="0">
                <a:solidFill>
                  <a:schemeClr val="bg1"/>
                </a:solidFill>
              </a:rPr>
              <a:t> </a:t>
            </a:r>
            <a:r>
              <a:rPr lang="it-IT" sz="2400" b="1" i="1" dirty="0" err="1">
                <a:solidFill>
                  <a:schemeClr val="bg1"/>
                </a:solidFill>
              </a:rPr>
              <a:t>project</a:t>
            </a:r>
            <a:endParaRPr lang="it-IT" sz="3600" b="1" i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889104" y="5877276"/>
            <a:ext cx="165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it-IT" sz="1400" u="sng" dirty="0" err="1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www.ilil.ino.it</a:t>
            </a:r>
            <a:endParaRPr lang="it-IT" sz="1400" u="sng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63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2" y="107504"/>
            <a:ext cx="6346547" cy="58519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Thermal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508" y="908838"/>
            <a:ext cx="8640960" cy="830997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US" sz="2400" dirty="0"/>
              <a:t>Transmission vs. “active mirror” configuration is currently being evaluated to account for thermal management</a:t>
            </a:r>
          </a:p>
        </p:txBody>
      </p:sp>
      <p:pic>
        <p:nvPicPr>
          <p:cNvPr id="6" name="Immagin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21" y="2431131"/>
            <a:ext cx="4605764" cy="192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7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2057788"/>
            <a:ext cx="1772290" cy="149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73" y="2052554"/>
            <a:ext cx="1945327" cy="141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9728" y="4745723"/>
            <a:ext cx="4607351" cy="1200329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US" b="1" dirty="0" smtClean="0"/>
              <a:t>Pro</a:t>
            </a:r>
            <a:r>
              <a:rPr lang="en-US" dirty="0" smtClean="0"/>
              <a:t>: More efficient (double-side) cooling and reduced complexity;</a:t>
            </a:r>
          </a:p>
          <a:p>
            <a:r>
              <a:rPr lang="en-US" b="1" dirty="0" smtClean="0"/>
              <a:t>Con</a:t>
            </a:r>
            <a:r>
              <a:rPr lang="en-US" dirty="0" smtClean="0"/>
              <a:t>: propagation through flowing cooling liquid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89006" y="3532104"/>
            <a:ext cx="4680520" cy="461641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US" sz="1200" b="1" dirty="0"/>
              <a:t>Pro</a:t>
            </a:r>
            <a:r>
              <a:rPr lang="en-US" sz="1200" dirty="0"/>
              <a:t>: Well established concept with no propagation through cooling fluid</a:t>
            </a:r>
          </a:p>
          <a:p>
            <a:r>
              <a:rPr lang="en-US" sz="1200" b="1" dirty="0"/>
              <a:t>Con</a:t>
            </a:r>
            <a:r>
              <a:rPr lang="en-US" sz="1200" dirty="0"/>
              <a:t>: limited cooling (single face), to be modelled</a:t>
            </a:r>
          </a:p>
        </p:txBody>
      </p:sp>
      <p:pic>
        <p:nvPicPr>
          <p:cNvPr id="10" name="Immagine 8"/>
          <p:cNvPicPr/>
          <p:nvPr/>
        </p:nvPicPr>
        <p:blipFill>
          <a:blip r:embed="rId5" cstate="print"/>
          <a:srcRect l="3822" r="7330"/>
          <a:stretch>
            <a:fillRect/>
          </a:stretch>
        </p:blipFill>
        <p:spPr bwMode="auto">
          <a:xfrm>
            <a:off x="5715897" y="4147189"/>
            <a:ext cx="2824480" cy="215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36593" y="2028827"/>
            <a:ext cx="2372562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smtClean="0"/>
              <a:t>Transmission geometry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49151" y="1659495"/>
            <a:ext cx="2570032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“Active mirror” geometry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4522" y="4060907"/>
            <a:ext cx="2528893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smtClean="0"/>
              <a:t>Gain comparison (AMP3)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7228" y="6236140"/>
            <a:ext cx="9141016" cy="64630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it-IT" sz="1200" dirty="0"/>
              <a:t>*) Water </a:t>
            </a:r>
            <a:r>
              <a:rPr lang="it-IT" sz="1200" dirty="0" err="1"/>
              <a:t>cooled</a:t>
            </a:r>
            <a:r>
              <a:rPr lang="it-IT" sz="1200" dirty="0"/>
              <a:t> Ti:Sa </a:t>
            </a:r>
            <a:r>
              <a:rPr lang="it-IT" sz="1200" dirty="0" err="1"/>
              <a:t>amplifier</a:t>
            </a:r>
            <a:r>
              <a:rPr lang="it-IT" sz="1200" dirty="0"/>
              <a:t> (“Active </a:t>
            </a:r>
            <a:r>
              <a:rPr lang="it-IT" sz="1200" dirty="0" err="1"/>
              <a:t>Mirror</a:t>
            </a:r>
            <a:r>
              <a:rPr lang="it-IT" sz="1200" dirty="0"/>
              <a:t>” </a:t>
            </a:r>
            <a:r>
              <a:rPr lang="it-IT" sz="1200" dirty="0" err="1"/>
              <a:t>configuration</a:t>
            </a:r>
            <a:r>
              <a:rPr lang="it-IT" sz="1200" dirty="0"/>
              <a:t>) under </a:t>
            </a:r>
            <a:r>
              <a:rPr lang="it-IT" sz="1200" dirty="0" err="1"/>
              <a:t>development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ELI-HU (</a:t>
            </a:r>
            <a:r>
              <a:rPr lang="it-IT" sz="1200" dirty="0" err="1"/>
              <a:t>After</a:t>
            </a:r>
            <a:r>
              <a:rPr lang="it-IT" sz="1200" dirty="0"/>
              <a:t> V. </a:t>
            </a:r>
            <a:r>
              <a:rPr lang="it-IT" sz="1200" dirty="0" err="1"/>
              <a:t>Cvhykov</a:t>
            </a:r>
            <a:r>
              <a:rPr lang="it-IT" sz="1200" dirty="0"/>
              <a:t> </a:t>
            </a:r>
            <a:r>
              <a:rPr lang="it-IT" sz="1200" i="1" dirty="0"/>
              <a:t>et al. </a:t>
            </a:r>
            <a:r>
              <a:rPr lang="it-IT" sz="1200" dirty="0"/>
              <a:t>, </a:t>
            </a:r>
            <a:r>
              <a:rPr lang="it-IT" sz="1200" dirty="0" err="1"/>
              <a:t>Opt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, </a:t>
            </a:r>
            <a:r>
              <a:rPr lang="it-IT" sz="1200" b="1" dirty="0"/>
              <a:t>41, </a:t>
            </a:r>
            <a:r>
              <a:rPr lang="it-IT" sz="1200" dirty="0"/>
              <a:t>3017, 2016)</a:t>
            </a:r>
          </a:p>
          <a:p>
            <a:r>
              <a:rPr lang="en-US" sz="1200" dirty="0"/>
              <a:t>**) Fluid (D</a:t>
            </a:r>
            <a:r>
              <a:rPr lang="en-US" sz="1200" baseline="-25000" dirty="0"/>
              <a:t>2</a:t>
            </a:r>
            <a:r>
              <a:rPr lang="en-US" sz="1200" dirty="0"/>
              <a:t>O ) cooled Nd:YAG laser, 20 kW CW pump power, D</a:t>
            </a:r>
            <a:r>
              <a:rPr lang="en-US" sz="1200" baseline="-25000" dirty="0"/>
              <a:t>2</a:t>
            </a:r>
            <a:r>
              <a:rPr lang="en-US" sz="1200" dirty="0"/>
              <a:t>O (After X. Fu </a:t>
            </a:r>
            <a:r>
              <a:rPr lang="en-US" sz="1200" i="1" dirty="0"/>
              <a:t>et al. , </a:t>
            </a:r>
            <a:r>
              <a:rPr lang="en-US" sz="1200" dirty="0"/>
              <a:t>Opt. Express, </a:t>
            </a:r>
            <a:r>
              <a:rPr lang="en-US" sz="1200" b="1" dirty="0"/>
              <a:t>22</a:t>
            </a:r>
            <a:r>
              <a:rPr lang="en-US" sz="1200" dirty="0"/>
              <a:t>, 18421 (2014)</a:t>
            </a:r>
          </a:p>
          <a:p>
            <a:r>
              <a:rPr lang="en-US" sz="1200" dirty="0"/>
              <a:t>***) Fluid (Siloxane ) cooled </a:t>
            </a:r>
            <a:r>
              <a:rPr lang="en-US" sz="1200" dirty="0" err="1"/>
              <a:t>Nd:YLF</a:t>
            </a:r>
            <a:r>
              <a:rPr lang="en-US" sz="1200" dirty="0"/>
              <a:t> laser, 5 kW CW pump power  (After Z. Ye </a:t>
            </a:r>
            <a:r>
              <a:rPr lang="en-US" sz="1200" i="1" dirty="0"/>
              <a:t>et al. , </a:t>
            </a:r>
            <a:r>
              <a:rPr lang="en-US" sz="1200" dirty="0"/>
              <a:t>Opt. Express, </a:t>
            </a:r>
            <a:r>
              <a:rPr lang="en-US" sz="1200" b="1" dirty="0"/>
              <a:t>24</a:t>
            </a:r>
            <a:r>
              <a:rPr lang="en-US" sz="1200" dirty="0"/>
              <a:t>, 1758 (2016)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8077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2" y="-171400"/>
            <a:ext cx="634654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Detailed scheme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205838" y="1124744"/>
            <a:ext cx="7417678" cy="4496516"/>
            <a:chOff x="93682" y="229097"/>
            <a:chExt cx="9714982" cy="6533670"/>
          </a:xfrm>
        </p:grpSpPr>
        <p:sp>
          <p:nvSpPr>
            <p:cNvPr id="94" name="Left Arrow 93"/>
            <p:cNvSpPr/>
            <p:nvPr/>
          </p:nvSpPr>
          <p:spPr>
            <a:xfrm>
              <a:off x="2357437" y="2151529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5" name="Left Arrow 94"/>
            <p:cNvSpPr/>
            <p:nvPr/>
          </p:nvSpPr>
          <p:spPr>
            <a:xfrm>
              <a:off x="5054857" y="169206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Left Arrow 95"/>
            <p:cNvSpPr/>
            <p:nvPr/>
          </p:nvSpPr>
          <p:spPr>
            <a:xfrm flipV="1">
              <a:off x="5270959" y="268479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7" name="Left Arrow 96"/>
            <p:cNvSpPr/>
            <p:nvPr/>
          </p:nvSpPr>
          <p:spPr>
            <a:xfrm>
              <a:off x="8403222" y="115884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Left Arrow 97"/>
            <p:cNvSpPr/>
            <p:nvPr/>
          </p:nvSpPr>
          <p:spPr>
            <a:xfrm flipV="1">
              <a:off x="8619324" y="215157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9" name="Left Arrow 98"/>
            <p:cNvSpPr/>
            <p:nvPr/>
          </p:nvSpPr>
          <p:spPr>
            <a:xfrm flipV="1">
              <a:off x="8830131" y="3230694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0" name="Triangle 99"/>
            <p:cNvSpPr/>
            <p:nvPr/>
          </p:nvSpPr>
          <p:spPr>
            <a:xfrm>
              <a:off x="7310706" y="618404"/>
              <a:ext cx="542224" cy="566137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1" name="Triangle 100"/>
            <p:cNvSpPr/>
            <p:nvPr/>
          </p:nvSpPr>
          <p:spPr>
            <a:xfrm>
              <a:off x="4079954" y="892180"/>
              <a:ext cx="318104" cy="538759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Triangle 101"/>
            <p:cNvSpPr/>
            <p:nvPr/>
          </p:nvSpPr>
          <p:spPr>
            <a:xfrm>
              <a:off x="1445350" y="921619"/>
              <a:ext cx="188258" cy="531781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76873" y="1269690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5862" y="1894619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  <a:p>
              <a:pPr algn="ctr"/>
              <a:r>
                <a:rPr lang="en-US" sz="1000" dirty="0"/>
                <a:t>9 (13) J, 0.8 µm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674229" y="874699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8286" y="3548379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64436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08" name="Diamond 107"/>
            <p:cNvSpPr/>
            <p:nvPr/>
          </p:nvSpPr>
          <p:spPr>
            <a:xfrm>
              <a:off x="976872" y="2467872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423218" y="1514610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03582" y="2429747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  <a:p>
              <a:pPr algn="ctr"/>
              <a:r>
                <a:rPr lang="en-US" sz="1050" dirty="0"/>
                <a:t>19 (37) J, 0.8 µm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315642" y="4406312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674228" y="3191335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74229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766030" y="926717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546394" y="1869660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317794" y="2781171"/>
              <a:ext cx="2528048" cy="869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AMP3</a:t>
              </a:r>
            </a:p>
            <a:p>
              <a:pPr algn="ctr"/>
              <a:r>
                <a:rPr lang="en-US" sz="1050" dirty="0"/>
                <a:t>62 (126) J, 0.8 µm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658454" y="4902115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8" name="Diamond 117"/>
            <p:cNvSpPr/>
            <p:nvPr/>
          </p:nvSpPr>
          <p:spPr>
            <a:xfrm>
              <a:off x="7017040" y="3769743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017041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cxnSp>
          <p:nvCxnSpPr>
            <p:cNvPr id="120" name="Elbow Connector 119"/>
            <p:cNvCxnSpPr>
              <a:stCxn id="95" idx="3"/>
              <a:endCxn id="122" idx="1"/>
            </p:cNvCxnSpPr>
            <p:nvPr/>
          </p:nvCxnSpPr>
          <p:spPr>
            <a:xfrm>
              <a:off x="2106427" y="726637"/>
              <a:ext cx="1567802" cy="34304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lbow Connector 120"/>
            <p:cNvCxnSpPr>
              <a:stCxn id="95" idx="0"/>
            </p:cNvCxnSpPr>
            <p:nvPr/>
          </p:nvCxnSpPr>
          <p:spPr>
            <a:xfrm rot="5400000" flipH="1" flipV="1">
              <a:off x="4561427" y="-2582860"/>
              <a:ext cx="94738" cy="613429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2545559" y="1456043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20(25)J, 0.5µm 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202713" y="81444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597779" y="107821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37( 65) J, 0.5µm 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551078" y="28122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946144" y="54499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064771" y="2836763"/>
              <a:ext cx="743893" cy="29002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105 J / 197 J, 0.5µm 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14796" y="5478621"/>
              <a:ext cx="2228835" cy="295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FF0000"/>
                  </a:solidFill>
                </a:rPr>
                <a:t>5(7)J, 30(20)fs, 20(100)Hz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24355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15(30)J, 30(20)fs, 20(100)Hz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473449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50(100)J, 60(50)fs, 20(100)Hz</a:t>
              </a:r>
            </a:p>
          </p:txBody>
        </p:sp>
        <p:cxnSp>
          <p:nvCxnSpPr>
            <p:cNvPr id="131" name="Elbow Connector 130"/>
            <p:cNvCxnSpPr>
              <a:stCxn id="95" idx="1"/>
            </p:cNvCxnSpPr>
            <p:nvPr/>
          </p:nvCxnSpPr>
          <p:spPr>
            <a:xfrm rot="10800000" flipV="1">
              <a:off x="294815" y="726636"/>
              <a:ext cx="682059" cy="202337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93682" y="2750008"/>
              <a:ext cx="402264" cy="268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Photocathode and diagnostics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017041" y="229097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76873" y="531655"/>
              <a:ext cx="1129554" cy="38996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MASTER Oscillator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1432" y="6355074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LASER1</a:t>
              </a:r>
              <a:endParaRPr lang="en-US" sz="120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801224" y="6357985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LASER2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4037" y="6360273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LASER3</a:t>
              </a:r>
              <a:endParaRPr lang="en-US" sz="1200" dirty="0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784677" y="6165304"/>
            <a:ext cx="1031051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150 </a:t>
            </a:r>
            <a:r>
              <a:rPr lang="it-IT" dirty="0" err="1" smtClean="0"/>
              <a:t>MeV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4160920" y="6165304"/>
            <a:ext cx="74892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6753211" y="6165304"/>
            <a:ext cx="748923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  <a:r>
              <a:rPr lang="it-IT" dirty="0" smtClean="0"/>
              <a:t>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12641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 kW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088904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3.7 kW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09184" y="5661248"/>
            <a:ext cx="112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12.6 kW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24608" y="5648154"/>
            <a:ext cx="6408712" cy="43204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977341" y="5517257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Output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7811422" y="2636912"/>
            <a:ext cx="1080120" cy="25922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e 56"/>
          <p:cNvSpPr/>
          <p:nvPr/>
        </p:nvSpPr>
        <p:spPr>
          <a:xfrm>
            <a:off x="5145021" y="1412776"/>
            <a:ext cx="840094" cy="201622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5400000">
            <a:off x="8183278" y="3727114"/>
            <a:ext cx="2004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LASERS</a:t>
            </a:r>
          </a:p>
        </p:txBody>
      </p:sp>
    </p:spTree>
    <p:extLst>
      <p:ext uri="{BB962C8B-B14F-4D97-AF65-F5344CB8AC3E}">
        <p14:creationId xmlns:p14="http://schemas.microsoft.com/office/powerpoint/2010/main" val="18079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2" animBg="1"/>
      <p:bldP spid="57" grpId="2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6797" y="-171400"/>
            <a:ext cx="5489479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PUMP LASERS: STRATEGY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t>22</a:t>
            </a:fld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28464" y="980734"/>
            <a:ext cx="95050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GB" sz="3200" b="1" dirty="0"/>
              <a:t>Industrial </a:t>
            </a:r>
            <a:r>
              <a:rPr lang="en-GB" sz="3200" dirty="0"/>
              <a:t>developments of high average power pump lasers;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GB" sz="3200" dirty="0"/>
              <a:t>DPSSL implementation on currently available </a:t>
            </a:r>
            <a:r>
              <a:rPr lang="en-GB" sz="3200" b="1" dirty="0"/>
              <a:t>industrial</a:t>
            </a:r>
            <a:r>
              <a:rPr lang="en-GB" sz="3200" dirty="0"/>
              <a:t>  flash-lamp pumped systems for </a:t>
            </a:r>
            <a:r>
              <a:rPr lang="en-GB" sz="3200" dirty="0" smtClean="0"/>
              <a:t>20-50 Hz </a:t>
            </a:r>
            <a:r>
              <a:rPr lang="en-GB" sz="3200" dirty="0"/>
              <a:t>performance;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GB" sz="3200" dirty="0"/>
              <a:t>Link to available effort in prototyping </a:t>
            </a:r>
            <a:r>
              <a:rPr lang="en-GB" sz="3200" dirty="0" smtClean="0"/>
              <a:t>from </a:t>
            </a:r>
            <a:r>
              <a:rPr lang="en-GB" sz="3200" b="1" dirty="0" smtClean="0"/>
              <a:t>industry</a:t>
            </a:r>
            <a:r>
              <a:rPr lang="en-GB" sz="3200" dirty="0" smtClean="0"/>
              <a:t> and </a:t>
            </a:r>
            <a:r>
              <a:rPr lang="en-GB" sz="3200" dirty="0"/>
              <a:t>research labs for enhanced performance;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H</a:t>
            </a:r>
            <a:r>
              <a:rPr lang="en-GB" sz="3200" dirty="0" smtClean="0">
                <a:solidFill>
                  <a:srgbClr val="FF0000"/>
                </a:solidFill>
              </a:rPr>
              <a:t>igh </a:t>
            </a:r>
            <a:r>
              <a:rPr lang="en-GB" sz="3200" dirty="0">
                <a:solidFill>
                  <a:srgbClr val="FF0000"/>
                </a:solidFill>
              </a:rPr>
              <a:t>power diode developments</a:t>
            </a:r>
            <a:r>
              <a:rPr lang="en-GB" sz="3200" dirty="0"/>
              <a:t> for future 100 Hz / 1 kHz upgrade</a:t>
            </a:r>
            <a:r>
              <a:rPr lang="en-GB" sz="3200" dirty="0" smtClean="0"/>
              <a:t>.</a:t>
            </a:r>
            <a:endParaRPr lang="it-I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52606" y="274638"/>
            <a:ext cx="7715200" cy="629954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it-IT" sz="2800" b="1" dirty="0">
                <a:solidFill>
                  <a:srgbClr val="000000"/>
                </a:solidFill>
                <a:latin typeface="Calibri" charset="0"/>
              </a:rPr>
              <a:t>INDUSTRIAL SUBSYSTEMS: PUMP LASERS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52265" y="1035813"/>
            <a:ext cx="8275621" cy="461641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sz="2400"/>
              <a:t>Industrial unit (P60): </a:t>
            </a:r>
            <a:r>
              <a:rPr lang="en-US" sz="2400" dirty="0"/>
              <a:t>conversion to diode pumping fully designed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6" y="1596325"/>
            <a:ext cx="6624738" cy="49350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6450" y="2191845"/>
            <a:ext cx="3008782" cy="1569636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algn="ctr"/>
            <a:r>
              <a:rPr lang="it-IT" sz="1600" dirty="0" err="1"/>
              <a:t>Flashlamp</a:t>
            </a:r>
            <a:r>
              <a:rPr lang="it-IT" sz="1600" dirty="0"/>
              <a:t> </a:t>
            </a:r>
            <a:r>
              <a:rPr lang="it-IT" sz="1600" dirty="0" err="1"/>
              <a:t>pumped</a:t>
            </a:r>
            <a:r>
              <a:rPr lang="it-IT" sz="1600" dirty="0"/>
              <a:t> Nd:YAG/ </a:t>
            </a:r>
            <a:r>
              <a:rPr lang="it-IT" sz="1600" b="1" dirty="0"/>
              <a:t>DPSSL </a:t>
            </a:r>
            <a:r>
              <a:rPr lang="it-IT" sz="1600" b="1" dirty="0" err="1"/>
              <a:t>possible</a:t>
            </a:r>
            <a:endParaRPr lang="it-IT" sz="1600" b="1" dirty="0"/>
          </a:p>
          <a:p>
            <a:pPr algn="ctr"/>
            <a:r>
              <a:rPr lang="it-IT" sz="1600" b="1" dirty="0"/>
              <a:t>80 </a:t>
            </a:r>
            <a:r>
              <a:rPr lang="it-IT" sz="1600" b="1" dirty="0" err="1"/>
              <a:t>J</a:t>
            </a:r>
            <a:r>
              <a:rPr lang="it-IT" sz="1600" dirty="0"/>
              <a:t> output </a:t>
            </a:r>
            <a:r>
              <a:rPr lang="it-IT" sz="1600" dirty="0" err="1"/>
              <a:t>energy</a:t>
            </a:r>
            <a:r>
              <a:rPr lang="it-IT" sz="1600" dirty="0"/>
              <a:t> </a:t>
            </a:r>
            <a:r>
              <a:rPr lang="it-IT" sz="1600" dirty="0" err="1"/>
              <a:t>demonstrated</a:t>
            </a:r>
            <a:r>
              <a:rPr lang="it-IT" sz="1600" dirty="0"/>
              <a:t> @ </a:t>
            </a:r>
            <a:r>
              <a:rPr lang="it-IT" sz="1600" b="1" dirty="0"/>
              <a:t>10 Hz</a:t>
            </a:r>
            <a:r>
              <a:rPr lang="it-IT" sz="1600" dirty="0"/>
              <a:t>, 1064 nm</a:t>
            </a:r>
          </a:p>
          <a:p>
            <a:pPr algn="ctr"/>
            <a:r>
              <a:rPr lang="it-IT" sz="1600" dirty="0"/>
              <a:t>60 </a:t>
            </a:r>
            <a:r>
              <a:rPr lang="it-IT" sz="1600" dirty="0" err="1"/>
              <a:t>J</a:t>
            </a:r>
            <a:r>
              <a:rPr lang="it-IT" sz="1600" dirty="0"/>
              <a:t> SHG </a:t>
            </a:r>
            <a:r>
              <a:rPr lang="it-IT" sz="1600" dirty="0" err="1"/>
              <a:t>energy</a:t>
            </a:r>
            <a:r>
              <a:rPr lang="it-IT" sz="1600" dirty="0"/>
              <a:t> @ 532 nm : design target (</a:t>
            </a:r>
            <a:r>
              <a:rPr lang="it-IT" sz="1600" b="1" dirty="0"/>
              <a:t>40 </a:t>
            </a:r>
            <a:r>
              <a:rPr lang="it-IT" sz="1600" b="1" dirty="0" err="1"/>
              <a:t>J</a:t>
            </a:r>
            <a:r>
              <a:rPr lang="it-IT" sz="1600" b="1" dirty="0"/>
              <a:t> </a:t>
            </a:r>
            <a:r>
              <a:rPr lang="it-IT" sz="1600" dirty="0" err="1"/>
              <a:t>demonstrated</a:t>
            </a:r>
            <a:r>
              <a:rPr lang="it-IT" sz="16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2471" y="4005064"/>
            <a:ext cx="2592288" cy="2308300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marL="285667" indent="-285667"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Cost of diode still an issue </a:t>
            </a:r>
            <a:r>
              <a:rPr lang="mr-IN" sz="1600" dirty="0"/>
              <a:t>–</a:t>
            </a:r>
            <a:r>
              <a:rPr lang="en-US" sz="1600" dirty="0"/>
              <a:t> currently 5x total (including operational) costs compared to </a:t>
            </a:r>
            <a:r>
              <a:rPr lang="en-US" sz="1600" dirty="0" err="1"/>
              <a:t>flashlamps</a:t>
            </a:r>
            <a:r>
              <a:rPr lang="en-US" sz="1600" dirty="0"/>
              <a:t>.</a:t>
            </a:r>
          </a:p>
          <a:p>
            <a:pPr marL="285667" indent="-285667">
              <a:buFont typeface="Arial" charset="0"/>
              <a:buChar char="•"/>
            </a:pPr>
            <a:r>
              <a:rPr lang="en-US" sz="1600" dirty="0"/>
              <a:t>Expected to decrease in 5-10 yrs.</a:t>
            </a:r>
          </a:p>
          <a:p>
            <a:pPr marL="285667" indent="-285667">
              <a:buFont typeface="Arial" charset="0"/>
              <a:buChar char="•"/>
            </a:pPr>
            <a:r>
              <a:rPr lang="en-US" sz="1600" dirty="0"/>
              <a:t>Maintenance free operation for 25-30 yrs. </a:t>
            </a:r>
          </a:p>
        </p:txBody>
      </p:sp>
    </p:spTree>
    <p:extLst>
      <p:ext uri="{BB962C8B-B14F-4D97-AF65-F5344CB8AC3E}">
        <p14:creationId xmlns:p14="http://schemas.microsoft.com/office/powerpoint/2010/main" val="31544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84688" y="188643"/>
            <a:ext cx="6926707" cy="557767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b="1" dirty="0" err="1"/>
              <a:t>DiPOLE</a:t>
            </a:r>
            <a:r>
              <a:rPr lang="en-US" sz="4000" b="1" dirty="0"/>
              <a:t> 100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21" y="879867"/>
            <a:ext cx="8640960" cy="5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000679" y="116632"/>
            <a:ext cx="6926262" cy="5588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3200" b="1" dirty="0" smtClean="0"/>
              <a:t>VIABLE CONFIGURATION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908720"/>
            <a:ext cx="9905994" cy="59492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53200" y="4869160"/>
            <a:ext cx="2173741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Convergence with EPAC Project (UK)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892" y="-171400"/>
            <a:ext cx="634654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Detailed scheme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205838" y="1124744"/>
            <a:ext cx="7417678" cy="4496516"/>
            <a:chOff x="93682" y="229097"/>
            <a:chExt cx="9714982" cy="6533670"/>
          </a:xfrm>
        </p:grpSpPr>
        <p:sp>
          <p:nvSpPr>
            <p:cNvPr id="94" name="Left Arrow 93"/>
            <p:cNvSpPr/>
            <p:nvPr/>
          </p:nvSpPr>
          <p:spPr>
            <a:xfrm>
              <a:off x="2357437" y="2151529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5" name="Left Arrow 94"/>
            <p:cNvSpPr/>
            <p:nvPr/>
          </p:nvSpPr>
          <p:spPr>
            <a:xfrm>
              <a:off x="5054857" y="169206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Left Arrow 95"/>
            <p:cNvSpPr/>
            <p:nvPr/>
          </p:nvSpPr>
          <p:spPr>
            <a:xfrm flipV="1">
              <a:off x="5270959" y="268479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7" name="Left Arrow 96"/>
            <p:cNvSpPr/>
            <p:nvPr/>
          </p:nvSpPr>
          <p:spPr>
            <a:xfrm>
              <a:off x="8403222" y="115884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Left Arrow 97"/>
            <p:cNvSpPr/>
            <p:nvPr/>
          </p:nvSpPr>
          <p:spPr>
            <a:xfrm flipV="1">
              <a:off x="8619324" y="215157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9" name="Left Arrow 98"/>
            <p:cNvSpPr/>
            <p:nvPr/>
          </p:nvSpPr>
          <p:spPr>
            <a:xfrm flipV="1">
              <a:off x="8830131" y="3230694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0" name="Triangle 99"/>
            <p:cNvSpPr/>
            <p:nvPr/>
          </p:nvSpPr>
          <p:spPr>
            <a:xfrm>
              <a:off x="7310706" y="618404"/>
              <a:ext cx="542224" cy="566137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1" name="Triangle 100"/>
            <p:cNvSpPr/>
            <p:nvPr/>
          </p:nvSpPr>
          <p:spPr>
            <a:xfrm>
              <a:off x="4079954" y="892180"/>
              <a:ext cx="318104" cy="538759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Triangle 101"/>
            <p:cNvSpPr/>
            <p:nvPr/>
          </p:nvSpPr>
          <p:spPr>
            <a:xfrm>
              <a:off x="1445350" y="921619"/>
              <a:ext cx="188258" cy="531781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76873" y="1269690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5862" y="1894619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  <a:p>
              <a:pPr algn="ctr"/>
              <a:r>
                <a:rPr lang="en-US" sz="1000" dirty="0"/>
                <a:t>9 (13) J, 0.8 µm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674229" y="874699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8286" y="3548379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64436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08" name="Diamond 107"/>
            <p:cNvSpPr/>
            <p:nvPr/>
          </p:nvSpPr>
          <p:spPr>
            <a:xfrm>
              <a:off x="976872" y="2467872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423218" y="1514610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03582" y="2429747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  <a:p>
              <a:pPr algn="ctr"/>
              <a:r>
                <a:rPr lang="en-US" sz="1050" dirty="0"/>
                <a:t>19 (37) J, 0.8 µm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315642" y="4406312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674228" y="3191335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74229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766030" y="926717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AMP1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546394" y="1869660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AMP2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317794" y="2781171"/>
              <a:ext cx="2528048" cy="869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AMP3</a:t>
              </a:r>
            </a:p>
            <a:p>
              <a:pPr algn="ctr"/>
              <a:r>
                <a:rPr lang="en-US" sz="1050" dirty="0"/>
                <a:t>62 (126) J, 0.8 µm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658454" y="4902115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COMPRESSION</a:t>
              </a:r>
            </a:p>
          </p:txBody>
        </p:sp>
        <p:sp>
          <p:nvSpPr>
            <p:cNvPr id="118" name="Diamond 117"/>
            <p:cNvSpPr/>
            <p:nvPr/>
          </p:nvSpPr>
          <p:spPr>
            <a:xfrm>
              <a:off x="7017040" y="3769743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900" dirty="0"/>
                <a:t>PROPAGATION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017041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TO FOCUSING</a:t>
              </a:r>
            </a:p>
          </p:txBody>
        </p:sp>
        <p:cxnSp>
          <p:nvCxnSpPr>
            <p:cNvPr id="120" name="Elbow Connector 119"/>
            <p:cNvCxnSpPr>
              <a:stCxn id="95" idx="3"/>
              <a:endCxn id="122" idx="1"/>
            </p:cNvCxnSpPr>
            <p:nvPr/>
          </p:nvCxnSpPr>
          <p:spPr>
            <a:xfrm>
              <a:off x="2106427" y="726637"/>
              <a:ext cx="1567802" cy="34304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lbow Connector 120"/>
            <p:cNvCxnSpPr>
              <a:stCxn id="95" idx="0"/>
            </p:cNvCxnSpPr>
            <p:nvPr/>
          </p:nvCxnSpPr>
          <p:spPr>
            <a:xfrm rot="5400000" flipH="1" flipV="1">
              <a:off x="4561427" y="-2582860"/>
              <a:ext cx="94738" cy="613429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2545559" y="1456043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20(25)J, 0.5µm 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202713" y="81444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597779" y="107821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00" dirty="0">
                  <a:latin typeface="Arial" charset="0"/>
                  <a:ea typeface="Arial" charset="0"/>
                  <a:cs typeface="Arial" charset="0"/>
                </a:rPr>
                <a:t>37( 65) J, 0.5µm 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551078" y="28122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946144" y="54499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064771" y="2836763"/>
              <a:ext cx="743893" cy="29002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105 J / 197 J, 0.5µm 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14796" y="5478621"/>
              <a:ext cx="2228835" cy="295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FF0000"/>
                  </a:solidFill>
                </a:rPr>
                <a:t>5(7)J, 30(20)fs, 20(100)Hz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24355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15(30)J, 30(20)fs, 20(100)Hz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473449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50(100)J, 60(50)fs, 20(100)Hz</a:t>
              </a:r>
            </a:p>
          </p:txBody>
        </p:sp>
        <p:cxnSp>
          <p:nvCxnSpPr>
            <p:cNvPr id="131" name="Elbow Connector 130"/>
            <p:cNvCxnSpPr>
              <a:stCxn id="95" idx="1"/>
            </p:cNvCxnSpPr>
            <p:nvPr/>
          </p:nvCxnSpPr>
          <p:spPr>
            <a:xfrm rot="10800000" flipV="1">
              <a:off x="294815" y="726636"/>
              <a:ext cx="682059" cy="202337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93682" y="2750008"/>
              <a:ext cx="402264" cy="268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Photocathode and diagnostics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017041" y="229097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FRONTEND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76873" y="531655"/>
              <a:ext cx="1129554" cy="38996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MASTER Oscillator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1432" y="6355074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LASER1</a:t>
              </a:r>
              <a:endParaRPr lang="en-US" sz="120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801224" y="6357985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LASER2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4037" y="6360273"/>
              <a:ext cx="846504" cy="402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LASER3</a:t>
              </a:r>
              <a:endParaRPr lang="en-US" sz="1200" dirty="0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784677" y="6165304"/>
            <a:ext cx="1031051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150 </a:t>
            </a:r>
            <a:r>
              <a:rPr lang="it-IT" dirty="0" err="1" smtClean="0"/>
              <a:t>MeV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4160920" y="6165304"/>
            <a:ext cx="74892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6753211" y="6165304"/>
            <a:ext cx="748923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  <a:r>
              <a:rPr lang="it-IT" dirty="0" smtClean="0"/>
              <a:t> </a:t>
            </a:r>
            <a:r>
              <a:rPr lang="it-IT" dirty="0" err="1"/>
              <a:t>G</a:t>
            </a:r>
            <a:r>
              <a:rPr lang="it-IT" dirty="0" err="1" smtClean="0"/>
              <a:t>eV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12641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 kW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088904" y="5661248"/>
            <a:ext cx="9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3.7 kW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09184" y="5661248"/>
            <a:ext cx="112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12.6 kW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24608" y="5648154"/>
            <a:ext cx="6408712" cy="43204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977341" y="5517257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Output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6393160" y="3284984"/>
            <a:ext cx="1080120" cy="208823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e 56"/>
          <p:cNvSpPr/>
          <p:nvPr/>
        </p:nvSpPr>
        <p:spPr>
          <a:xfrm>
            <a:off x="3944888" y="2924944"/>
            <a:ext cx="840094" cy="244827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5400000">
            <a:off x="7938922" y="2027256"/>
            <a:ext cx="253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AND COMPRESSION</a:t>
            </a:r>
          </a:p>
        </p:txBody>
      </p:sp>
      <p:cxnSp>
        <p:nvCxnSpPr>
          <p:cNvPr id="12" name="Connettore 2 11"/>
          <p:cNvCxnSpPr>
            <a:stCxn id="10" idx="2"/>
          </p:cNvCxnSpPr>
          <p:nvPr/>
        </p:nvCxnSpPr>
        <p:spPr>
          <a:xfrm flipH="1">
            <a:off x="4736979" y="2535088"/>
            <a:ext cx="3960437" cy="8219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0" idx="2"/>
          </p:cNvCxnSpPr>
          <p:nvPr/>
        </p:nvCxnSpPr>
        <p:spPr>
          <a:xfrm flipH="1">
            <a:off x="7329267" y="2535088"/>
            <a:ext cx="1368149" cy="8939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7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57" grpId="1" animBg="1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8342" y="188642"/>
            <a:ext cx="6578390" cy="50705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tx1"/>
                </a:solidFill>
              </a:rPr>
              <a:t>TRANSPORT TO TARGET</a:t>
            </a:r>
            <a:endParaRPr lang="en-GB" sz="3600" b="1" dirty="0"/>
          </a:p>
        </p:txBody>
      </p:sp>
      <p:pic>
        <p:nvPicPr>
          <p:cNvPr id="44" name="Image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5" y="2076006"/>
            <a:ext cx="8688864" cy="187220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8568" y="949863"/>
            <a:ext cx="8352928" cy="830972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US" sz="2400" b="1" dirty="0"/>
              <a:t>Main challenges: large optics, </a:t>
            </a:r>
            <a:r>
              <a:rPr lang="en-US" sz="2400" b="1" dirty="0">
                <a:solidFill>
                  <a:srgbClr val="FF0000"/>
                </a:solidFill>
              </a:rPr>
              <a:t>mechanical stability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cooling of gratings</a:t>
            </a:r>
            <a:r>
              <a:rPr lang="en-US" sz="2400" b="1" dirty="0"/>
              <a:t>, beam quality </a:t>
            </a:r>
            <a:r>
              <a:rPr lang="en-US" sz="2400" b="1" dirty="0" smtClean="0"/>
              <a:t>control,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beam pointing stability  </a:t>
            </a:r>
            <a:r>
              <a:rPr lang="mr-IN" sz="2400" b="1" dirty="0"/>
              <a:t>…</a:t>
            </a:r>
            <a:endParaRPr lang="en-US" sz="2400" b="1" dirty="0"/>
          </a:p>
        </p:txBody>
      </p:sp>
      <p:pic>
        <p:nvPicPr>
          <p:cNvPr id="45" name="Image 6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50" y="4926949"/>
            <a:ext cx="2899917" cy="123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7200"/>
          <a:stretch/>
        </p:blipFill>
        <p:spPr bwMode="auto">
          <a:xfrm>
            <a:off x="344488" y="5033272"/>
            <a:ext cx="2905166" cy="830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7" name="Image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98" b="11681"/>
          <a:stretch/>
        </p:blipFill>
        <p:spPr bwMode="auto">
          <a:xfrm>
            <a:off x="6753200" y="4581242"/>
            <a:ext cx="2376264" cy="1718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76537" y="4077072"/>
            <a:ext cx="803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(APOLLON(FR), RAL(UK), ILIL(IT) 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2"/>
          <p:cNvSpPr>
            <a:spLocks noGrp="1"/>
          </p:cNvSpPr>
          <p:nvPr>
            <p:ph type="ctrTitle"/>
          </p:nvPr>
        </p:nvSpPr>
        <p:spPr>
          <a:xfrm>
            <a:off x="6" y="152400"/>
            <a:ext cx="9924918" cy="901700"/>
          </a:xfrm>
        </p:spPr>
        <p:txBody>
          <a:bodyPr/>
          <a:lstStyle/>
          <a:p>
            <a:pPr algn="ctr"/>
            <a:r>
              <a:rPr lang="en-US" sz="4400" b="1" cap="none" dirty="0" smtClean="0">
                <a:solidFill>
                  <a:schemeClr val="tx1"/>
                </a:solidFill>
                <a:latin typeface="Abadi MT Condensed Light"/>
                <a:ea typeface="ＭＳ Ｐゴシック" charset="0"/>
                <a:cs typeface="Abadi MT Condensed Light"/>
              </a:rPr>
              <a:t>FOCAL SPOT BEAM QUALITY</a:t>
            </a:r>
            <a:endParaRPr lang="en-US" sz="2800" b="1" cap="none" dirty="0">
              <a:solidFill>
                <a:schemeClr val="tx1"/>
              </a:solidFill>
              <a:latin typeface="Abadi MT Condensed Light"/>
              <a:ea typeface="ＭＳ Ｐゴシック" charset="0"/>
              <a:cs typeface="Abadi MT Condensed Light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51782" y="2036057"/>
            <a:ext cx="8296852" cy="836721"/>
            <a:chOff x="294614" y="1974148"/>
            <a:chExt cx="7658633" cy="836721"/>
          </a:xfrm>
        </p:grpSpPr>
        <p:sp>
          <p:nvSpPr>
            <p:cNvPr id="62479" name="TextBox 16"/>
            <p:cNvSpPr txBox="1">
              <a:spLocks noChangeArrowheads="1"/>
            </p:cNvSpPr>
            <p:nvPr/>
          </p:nvSpPr>
          <p:spPr bwMode="auto">
            <a:xfrm>
              <a:off x="294614" y="1974148"/>
              <a:ext cx="7556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black"/>
                  </a:solidFill>
                </a:rPr>
                <a:t>Energy in the focal spot 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black"/>
                  </a:solidFill>
                </a:rPr>
                <a:t>Energy in the pulse 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1152701" y="1979872"/>
              <a:ext cx="911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4800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</a:t>
              </a:r>
              <a:r>
                <a:rPr lang="it-IT" sz="4800" baseline="-25000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r</a:t>
              </a:r>
              <a:r>
                <a:rPr lang="it-IT" sz="4800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=</a:t>
              </a:r>
              <a:endParaRPr lang="it-IT" sz="48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" name="Connettore 1 3"/>
            <p:cNvCxnSpPr/>
            <p:nvPr/>
          </p:nvCxnSpPr>
          <p:spPr>
            <a:xfrm>
              <a:off x="2337625" y="2425301"/>
              <a:ext cx="36119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asellaDiTesto 2"/>
            <p:cNvSpPr txBox="1"/>
            <p:nvPr/>
          </p:nvSpPr>
          <p:spPr>
            <a:xfrm>
              <a:off x="6218057" y="2085915"/>
              <a:ext cx="1735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rPr>
                <a:t>STREHL RATIO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209815" y="1152821"/>
            <a:ext cx="957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larger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gain media and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optics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used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</a:t>
            </a:r>
            <a:r>
              <a:rPr lang="it-IT" sz="20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optical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aberrations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become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important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limit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focusability</a:t>
            </a:r>
            <a:r>
              <a:rPr lang="it-IT" sz="20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of laser </a:t>
            </a:r>
            <a:r>
              <a:rPr lang="it-IT" sz="20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pulses</a:t>
            </a:r>
            <a:endParaRPr lang="it-IT" sz="20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488" y="6350703"/>
            <a:ext cx="1818565" cy="503603"/>
          </a:xfrm>
          <a:prstGeom prst="rect">
            <a:avLst/>
          </a:prstGeom>
        </p:spPr>
      </p:pic>
      <p:pic>
        <p:nvPicPr>
          <p:cNvPr id="29" name="Picture 28" descr="ile:INFN logo 2017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1440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26" y="73124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709561" y="3236211"/>
            <a:ext cx="4639998" cy="3295228"/>
            <a:chOff x="654976" y="3236211"/>
            <a:chExt cx="4283075" cy="3295228"/>
          </a:xfrm>
        </p:grpSpPr>
        <p:grpSp>
          <p:nvGrpSpPr>
            <p:cNvPr id="7" name="Gruppo 6"/>
            <p:cNvGrpSpPr/>
            <p:nvPr/>
          </p:nvGrpSpPr>
          <p:grpSpPr>
            <a:xfrm>
              <a:off x="654976" y="3236211"/>
              <a:ext cx="4283075" cy="2799983"/>
              <a:chOff x="654976" y="3236211"/>
              <a:chExt cx="4283075" cy="2799983"/>
            </a:xfrm>
          </p:grpSpPr>
          <p:pic>
            <p:nvPicPr>
              <p:cNvPr id="62472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664" y="3661861"/>
                <a:ext cx="3519367" cy="1580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3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976" y="5369444"/>
                <a:ext cx="700088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4" name="Picture 1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769" y="5369444"/>
                <a:ext cx="700087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5" name="Picture 1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0551" y="5369444"/>
                <a:ext cx="698500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6" name="Picture 1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751" y="5369444"/>
                <a:ext cx="698500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7" name="Picture 1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6851" y="5369444"/>
                <a:ext cx="71120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8" name="Picture 1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2951" y="5369444"/>
                <a:ext cx="700088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480" name="TextBox 17"/>
              <p:cNvSpPr txBox="1">
                <a:spLocks noChangeArrowheads="1"/>
              </p:cNvSpPr>
              <p:nvPr/>
            </p:nvSpPr>
            <p:spPr bwMode="auto">
              <a:xfrm>
                <a:off x="1134401" y="3236211"/>
                <a:ext cx="253375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PHASE FRONT DISTORTIONS</a:t>
                </a:r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2067856" y="6162107"/>
              <a:ext cx="1535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Amplification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2" name="Connettore 2 11"/>
            <p:cNvCxnSpPr/>
            <p:nvPr/>
          </p:nvCxnSpPr>
          <p:spPr>
            <a:xfrm>
              <a:off x="1826364" y="6170577"/>
              <a:ext cx="2052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0"/>
          <p:cNvGrpSpPr/>
          <p:nvPr/>
        </p:nvGrpSpPr>
        <p:grpSpPr>
          <a:xfrm>
            <a:off x="5737942" y="3673055"/>
            <a:ext cx="3904533" cy="2497605"/>
            <a:chOff x="5737942" y="3673055"/>
            <a:chExt cx="3904533" cy="2497605"/>
          </a:xfrm>
        </p:grpSpPr>
        <p:grpSp>
          <p:nvGrpSpPr>
            <p:cNvPr id="8" name="Gruppo 7"/>
            <p:cNvGrpSpPr/>
            <p:nvPr/>
          </p:nvGrpSpPr>
          <p:grpSpPr>
            <a:xfrm>
              <a:off x="5737942" y="3673055"/>
              <a:ext cx="3904533" cy="2497605"/>
              <a:chOff x="5296562" y="3672972"/>
              <a:chExt cx="3604184" cy="2497605"/>
            </a:xfrm>
          </p:grpSpPr>
          <p:pic>
            <p:nvPicPr>
              <p:cNvPr id="62470" name="Picture 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562" y="3672972"/>
                <a:ext cx="3604184" cy="2497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471" name="TextBox 7"/>
              <p:cNvSpPr txBox="1">
                <a:spLocks noChangeArrowheads="1"/>
              </p:cNvSpPr>
              <p:nvPr/>
            </p:nvSpPr>
            <p:spPr bwMode="auto">
              <a:xfrm>
                <a:off x="6309943" y="3909137"/>
                <a:ext cx="179220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err="1" smtClean="0">
                    <a:solidFill>
                      <a:prstClr val="black"/>
                    </a:solidFill>
                  </a:rPr>
                  <a:t>Strehl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 ratio vs. energy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53996" y="5420268"/>
              <a:ext cx="1962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FLAME Laser System, 2013</a:t>
              </a:r>
              <a:endParaRPr lang="en-US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08239" y="6353694"/>
            <a:ext cx="326243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Also: need of Gaussian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81000"/>
            <a:ext cx="8915400" cy="685800"/>
          </a:xfrm>
        </p:spPr>
        <p:txBody>
          <a:bodyPr/>
          <a:lstStyle/>
          <a:p>
            <a:pPr algn="ctr"/>
            <a:r>
              <a:rPr lang="en-US" sz="4400" b="1" cap="none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/>
                <a:ea typeface="ＭＳ Ｐゴシック" charset="0"/>
                <a:cs typeface="Abadi MT Condensed Light"/>
              </a:rPr>
              <a:t>ADAPTIVE  OPTICS for high power lasers </a:t>
            </a:r>
            <a:endParaRPr lang="en-US" sz="4400" b="1" cap="none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badi MT Condensed Light"/>
              <a:ea typeface="ＭＳ Ｐゴシック" charset="0"/>
              <a:cs typeface="Abadi MT Condensed Light"/>
            </a:endParaRPr>
          </a:p>
        </p:txBody>
      </p:sp>
      <p:sp>
        <p:nvSpPr>
          <p:cNvPr id="64515" name="TextBox 8"/>
          <p:cNvSpPr txBox="1">
            <a:spLocks noChangeArrowheads="1"/>
          </p:cNvSpPr>
          <p:nvPr/>
        </p:nvSpPr>
        <p:spPr bwMode="auto">
          <a:xfrm>
            <a:off x="495300" y="1066899"/>
            <a:ext cx="892915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Active spatial phase control technique can be used to </a:t>
            </a: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correct severe to moderate phase distortions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;</a:t>
            </a:r>
          </a:p>
          <a:p>
            <a:pPr defTabSz="457200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Sensors are used to measure intensity and 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phase map 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of the beam;</a:t>
            </a:r>
          </a:p>
          <a:p>
            <a:pPr defTabSz="457200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Deformable mirrors 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are used to correct the measured wave front distortions in a closed loop</a:t>
            </a:r>
            <a:r>
              <a:rPr lang="en-US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;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" y="3429000"/>
            <a:ext cx="5393267" cy="2761622"/>
            <a:chOff x="0" y="3429000"/>
            <a:chExt cx="4978400" cy="2761622"/>
          </a:xfrm>
        </p:grpSpPr>
        <p:pic>
          <p:nvPicPr>
            <p:cNvPr id="64516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78790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4833309"/>
              <a:ext cx="2024062" cy="135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TextBox 10"/>
            <p:cNvSpPr txBox="1">
              <a:spLocks noChangeArrowheads="1"/>
            </p:cNvSpPr>
            <p:nvPr/>
          </p:nvSpPr>
          <p:spPr bwMode="auto">
            <a:xfrm>
              <a:off x="249582" y="5693571"/>
              <a:ext cx="28175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</a:rPr>
                <a:t>S.-W. 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Bahk</a:t>
              </a:r>
              <a:r>
                <a:rPr lang="en-US" sz="1200" dirty="0" smtClean="0">
                  <a:solidFill>
                    <a:prstClr val="black"/>
                  </a:solidFill>
                </a:rPr>
                <a:t> et al., Optics Letters 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29</a:t>
              </a:r>
              <a:r>
                <a:rPr lang="en-US" sz="1200" dirty="0" smtClean="0">
                  <a:solidFill>
                    <a:prstClr val="black"/>
                  </a:solidFill>
                </a:rPr>
                <a:t>, 2837 (2004)</a:t>
              </a:r>
            </a:p>
          </p:txBody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92" y="2926895"/>
            <a:ext cx="3515463" cy="10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488" y="6350703"/>
            <a:ext cx="1818565" cy="503603"/>
          </a:xfrm>
          <a:prstGeom prst="rect">
            <a:avLst/>
          </a:prstGeom>
        </p:spPr>
      </p:pic>
      <p:pic>
        <p:nvPicPr>
          <p:cNvPr id="19" name="Picture 18" descr="ile:INFN logo 2017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1440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26" y="73124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24777" y="6477578"/>
            <a:ext cx="560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Key</a:t>
            </a:r>
            <a:r>
              <a:rPr lang="it-IT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b="1" i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enabling</a:t>
            </a:r>
            <a:r>
              <a:rPr lang="it-IT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component to </a:t>
            </a:r>
            <a:r>
              <a:rPr lang="it-IT" b="1" i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reach</a:t>
            </a:r>
            <a:r>
              <a:rPr lang="it-IT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high </a:t>
            </a:r>
            <a:r>
              <a:rPr lang="it-IT" b="1" i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intensity</a:t>
            </a:r>
            <a:endParaRPr lang="it-IT" b="1" i="1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534864" y="3993932"/>
            <a:ext cx="3561100" cy="2347198"/>
            <a:chOff x="5109043" y="3993932"/>
            <a:chExt cx="3287169" cy="2347198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7898" y="3993932"/>
              <a:ext cx="3228314" cy="2133714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5109043" y="6087214"/>
              <a:ext cx="30630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50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A. PIROZHKOV et al., </a:t>
              </a:r>
              <a:r>
                <a:rPr lang="it-IT" sz="1050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Optics</a:t>
              </a:r>
              <a:r>
                <a:rPr lang="it-IT" sz="1050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Express 25, 17 (2017)</a:t>
              </a:r>
              <a:endParaRPr lang="it-IT" sz="105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218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58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6033121" y="5949399"/>
            <a:ext cx="1325952" cy="276975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it-IT" sz="1200" dirty="0"/>
              <a:t>LNS-INFN, Catania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92" y="5229291"/>
            <a:ext cx="9919092" cy="1631363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915400" cy="561976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rgbClr val="FF0000"/>
                </a:solidFill>
                <a:effectLst>
                  <a:outerShdw blurRad="50800" dist="38100" dir="2700000" sx="98000" sy="98000" algn="tl" rotWithShape="0">
                    <a:srgbClr val="000000">
                      <a:alpha val="59000"/>
                    </a:srgbClr>
                  </a:outerShdw>
                </a:effectLst>
              </a:rPr>
              <a:t>CNR Campus in Pisa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70" y="3828322"/>
            <a:ext cx="196606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8342" y="188642"/>
            <a:ext cx="6578390" cy="507056"/>
          </a:xfrm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tx1"/>
                </a:solidFill>
              </a:rPr>
              <a:t>Grating</a:t>
            </a:r>
            <a:r>
              <a:rPr lang="it-IT" sz="3600" b="1" dirty="0" smtClean="0">
                <a:solidFill>
                  <a:schemeClr val="tx1"/>
                </a:solidFill>
              </a:rPr>
              <a:t> </a:t>
            </a:r>
            <a:r>
              <a:rPr lang="it-IT" sz="3600" b="1" dirty="0" err="1" smtClean="0">
                <a:solidFill>
                  <a:schemeClr val="tx1"/>
                </a:solidFill>
              </a:rPr>
              <a:t>heating</a:t>
            </a:r>
            <a:r>
              <a:rPr lang="it-IT" sz="3600" b="1" dirty="0" smtClean="0">
                <a:solidFill>
                  <a:schemeClr val="tx1"/>
                </a:solidFill>
              </a:rPr>
              <a:t> </a:t>
            </a:r>
            <a:r>
              <a:rPr lang="it-IT" sz="3600" b="1" dirty="0" err="1" smtClean="0">
                <a:solidFill>
                  <a:schemeClr val="tx1"/>
                </a:solidFill>
              </a:rPr>
              <a:t>experiment</a:t>
            </a:r>
            <a:r>
              <a:rPr lang="it-IT" sz="3600" b="1" dirty="0" smtClean="0">
                <a:solidFill>
                  <a:schemeClr val="tx1"/>
                </a:solidFill>
              </a:rPr>
              <a:t>*</a:t>
            </a:r>
            <a:endParaRPr lang="en-GB" sz="3600" b="1" dirty="0"/>
          </a:p>
        </p:txBody>
      </p:sp>
      <p:pic>
        <p:nvPicPr>
          <p:cNvPr id="3" name="Immagine 2" descr="Grating_Heating_set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268760"/>
            <a:ext cx="4816656" cy="1663658"/>
          </a:xfrm>
          <a:prstGeom prst="rect">
            <a:avLst/>
          </a:prstGeom>
        </p:spPr>
      </p:pic>
      <p:pic>
        <p:nvPicPr>
          <p:cNvPr id="4" name="Immagine 3" descr="GratingHea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3501008"/>
            <a:ext cx="5145110" cy="260797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45088" y="1052736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Compressor</a:t>
            </a:r>
            <a:r>
              <a:rPr lang="it-IT" sz="2000" dirty="0"/>
              <a:t> Area: PM = </a:t>
            </a:r>
            <a:r>
              <a:rPr lang="it-IT" sz="2000" dirty="0" err="1"/>
              <a:t>power</a:t>
            </a:r>
            <a:r>
              <a:rPr lang="it-IT" sz="2000" dirty="0"/>
              <a:t> </a:t>
            </a:r>
            <a:r>
              <a:rPr lang="it-IT" sz="2000" dirty="0" err="1"/>
              <a:t>meter</a:t>
            </a:r>
            <a:r>
              <a:rPr lang="it-IT" sz="2000" dirty="0"/>
              <a:t>; </a:t>
            </a:r>
            <a:r>
              <a:rPr lang="it-IT" sz="2000" dirty="0" err="1"/>
              <a:t>Cth</a:t>
            </a:r>
            <a:r>
              <a:rPr lang="it-IT" sz="2000" dirty="0"/>
              <a:t> = Thermal camera; G1 = first </a:t>
            </a:r>
            <a:r>
              <a:rPr lang="it-IT" sz="2000" dirty="0" err="1"/>
              <a:t>compressor</a:t>
            </a:r>
            <a:r>
              <a:rPr lang="it-IT" sz="2000" dirty="0"/>
              <a:t> </a:t>
            </a:r>
            <a:r>
              <a:rPr lang="it-IT" sz="2000" dirty="0" err="1"/>
              <a:t>grating</a:t>
            </a:r>
            <a:r>
              <a:rPr lang="it-IT" sz="2000" dirty="0"/>
              <a:t>; G2 = </a:t>
            </a:r>
            <a:r>
              <a:rPr lang="it-IT" sz="2000" dirty="0" err="1"/>
              <a:t>second</a:t>
            </a:r>
            <a:r>
              <a:rPr lang="it-IT" sz="2000" dirty="0"/>
              <a:t> </a:t>
            </a:r>
            <a:r>
              <a:rPr lang="it-IT" sz="2000" dirty="0" err="1"/>
              <a:t>compressor</a:t>
            </a:r>
            <a:r>
              <a:rPr lang="it-IT" sz="2000" dirty="0"/>
              <a:t> </a:t>
            </a:r>
            <a:r>
              <a:rPr lang="it-IT" sz="2000" dirty="0" err="1"/>
              <a:t>grating</a:t>
            </a:r>
            <a:r>
              <a:rPr lang="it-IT" sz="2000" dirty="0"/>
              <a:t> (</a:t>
            </a:r>
            <a:r>
              <a:rPr lang="it-IT" sz="2000" dirty="0" err="1"/>
              <a:t>gold</a:t>
            </a:r>
            <a:r>
              <a:rPr lang="it-IT" sz="2000" dirty="0"/>
              <a:t>, 56°,1480l/mm); DM = </a:t>
            </a:r>
            <a:r>
              <a:rPr lang="it-IT" sz="2000" dirty="0" err="1"/>
              <a:t>Dihedral</a:t>
            </a:r>
            <a:r>
              <a:rPr lang="it-IT" sz="2000" dirty="0"/>
              <a:t> </a:t>
            </a:r>
            <a:r>
              <a:rPr lang="it-IT" sz="2000" dirty="0" err="1"/>
              <a:t>Mirror</a:t>
            </a:r>
            <a:r>
              <a:rPr lang="it-IT" sz="2000" dirty="0"/>
              <a:t>. </a:t>
            </a:r>
            <a:r>
              <a:rPr lang="it-IT" sz="2000" dirty="0" err="1"/>
              <a:t>Diode</a:t>
            </a:r>
            <a:r>
              <a:rPr lang="it-IT" sz="2000" dirty="0"/>
              <a:t> Area: </a:t>
            </a:r>
            <a:r>
              <a:rPr lang="it-IT" sz="2000" dirty="0" err="1"/>
              <a:t>F</a:t>
            </a:r>
            <a:r>
              <a:rPr lang="it-IT" sz="2000" dirty="0"/>
              <a:t> = </a:t>
            </a:r>
            <a:r>
              <a:rPr lang="it-IT" sz="2000" dirty="0" err="1"/>
              <a:t>imaging</a:t>
            </a:r>
            <a:r>
              <a:rPr lang="it-IT" sz="2000" dirty="0"/>
              <a:t> </a:t>
            </a:r>
            <a:r>
              <a:rPr lang="it-IT" sz="2000" dirty="0" err="1"/>
              <a:t>lens</a:t>
            </a:r>
            <a:r>
              <a:rPr lang="it-IT" sz="2000" dirty="0"/>
              <a:t>; PBS = </a:t>
            </a:r>
            <a:r>
              <a:rPr lang="it-IT" sz="2000" dirty="0" err="1"/>
              <a:t>Polarizing</a:t>
            </a:r>
            <a:r>
              <a:rPr lang="it-IT" sz="2000" dirty="0"/>
              <a:t> Beam </a:t>
            </a:r>
            <a:r>
              <a:rPr lang="it-IT" sz="2000" dirty="0" err="1"/>
              <a:t>Splitter</a:t>
            </a:r>
            <a:r>
              <a:rPr lang="it-IT" sz="2000" dirty="0"/>
              <a:t>.</a:t>
            </a:r>
          </a:p>
          <a:p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0472" y="3356992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Image </a:t>
            </a:r>
            <a:r>
              <a:rPr lang="it-IT" sz="2000" dirty="0"/>
              <a:t>of the </a:t>
            </a:r>
            <a:r>
              <a:rPr lang="it-IT" sz="2000" dirty="0" err="1"/>
              <a:t>heating</a:t>
            </a:r>
            <a:r>
              <a:rPr lang="it-IT" sz="2000" dirty="0"/>
              <a:t> </a:t>
            </a:r>
            <a:r>
              <a:rPr lang="it-IT" sz="2000" dirty="0" err="1"/>
              <a:t>diode</a:t>
            </a:r>
            <a:r>
              <a:rPr lang="it-IT" sz="2000" dirty="0"/>
              <a:t> laser beam and of the fs laser beam on G1. The laser </a:t>
            </a:r>
            <a:r>
              <a:rPr lang="it-IT" sz="2000" dirty="0" err="1"/>
              <a:t>diode</a:t>
            </a:r>
            <a:r>
              <a:rPr lang="it-IT" sz="2000" dirty="0"/>
              <a:t> beam </a:t>
            </a:r>
            <a:r>
              <a:rPr lang="it-IT" sz="2000" dirty="0" err="1"/>
              <a:t>has</a:t>
            </a:r>
            <a:r>
              <a:rPr lang="it-IT" sz="2000" dirty="0"/>
              <a:t> a top </a:t>
            </a:r>
            <a:r>
              <a:rPr lang="it-IT" sz="2000" dirty="0" err="1"/>
              <a:t>hat</a:t>
            </a:r>
            <a:r>
              <a:rPr lang="it-IT" sz="2000" dirty="0"/>
              <a:t> </a:t>
            </a:r>
            <a:r>
              <a:rPr lang="it-IT" sz="2000" dirty="0" err="1"/>
              <a:t>profile</a:t>
            </a:r>
            <a:r>
              <a:rPr lang="it-IT" sz="2000" dirty="0"/>
              <a:t>, with a spot </a:t>
            </a:r>
            <a:r>
              <a:rPr lang="it-IT" sz="2000" dirty="0" err="1"/>
              <a:t>size</a:t>
            </a:r>
            <a:r>
              <a:rPr lang="it-IT" sz="2000" dirty="0"/>
              <a:t> of 0.82 mm x</a:t>
            </a:r>
            <a:r>
              <a:rPr lang="it-IT" sz="2000" dirty="0" smtClean="0"/>
              <a:t> </a:t>
            </a:r>
            <a:r>
              <a:rPr lang="it-IT" sz="2000" dirty="0"/>
              <a:t>1.63 mm (</a:t>
            </a:r>
            <a:r>
              <a:rPr lang="it-IT" sz="2000" dirty="0" err="1"/>
              <a:t>surface</a:t>
            </a:r>
            <a:r>
              <a:rPr lang="it-IT" sz="2000" dirty="0"/>
              <a:t> ~ 1 cm2</a:t>
            </a:r>
            <a:r>
              <a:rPr lang="it-IT" sz="2000" dirty="0" smtClean="0"/>
              <a:t>). </a:t>
            </a:r>
            <a:r>
              <a:rPr lang="it-IT" sz="2000" dirty="0"/>
              <a:t>(b) G1 </a:t>
            </a:r>
            <a:r>
              <a:rPr lang="it-IT" sz="2000" dirty="0" err="1"/>
              <a:t>thermal</a:t>
            </a:r>
            <a:r>
              <a:rPr lang="it-IT" sz="2000" dirty="0"/>
              <a:t> image for </a:t>
            </a:r>
            <a:r>
              <a:rPr lang="it-IT" sz="2000" dirty="0" smtClean="0"/>
              <a:t>130 </a:t>
            </a:r>
            <a:r>
              <a:rPr lang="it-IT" sz="2000" dirty="0" err="1" smtClean="0"/>
              <a:t>W</a:t>
            </a:r>
            <a:r>
              <a:rPr lang="it-IT" sz="2000" dirty="0" smtClean="0"/>
              <a:t> </a:t>
            </a:r>
            <a:r>
              <a:rPr lang="it-IT" sz="2000" dirty="0" err="1"/>
              <a:t>sent</a:t>
            </a:r>
            <a:r>
              <a:rPr lang="it-IT" sz="2000" dirty="0"/>
              <a:t> on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smtClean="0"/>
              <a:t>spot. </a:t>
            </a:r>
            <a:r>
              <a:rPr lang="it-IT" sz="2000" dirty="0"/>
              <a:t>(c) Temperature </a:t>
            </a:r>
            <a:r>
              <a:rPr lang="it-IT" sz="2000" dirty="0" err="1"/>
              <a:t>profiles</a:t>
            </a:r>
            <a:r>
              <a:rPr lang="it-IT" sz="2000" dirty="0"/>
              <a:t> for the beam </a:t>
            </a:r>
            <a:r>
              <a:rPr lang="it-IT" sz="2000" dirty="0" err="1"/>
              <a:t>spots</a:t>
            </a:r>
            <a:r>
              <a:rPr lang="it-IT" sz="2000" dirty="0"/>
              <a:t> (b); </a:t>
            </a:r>
            <a:r>
              <a:rPr lang="it-IT" sz="2000" dirty="0" err="1"/>
              <a:t>left</a:t>
            </a:r>
            <a:r>
              <a:rPr lang="it-IT" sz="2000" dirty="0"/>
              <a:t> </a:t>
            </a:r>
            <a:r>
              <a:rPr lang="it-IT" sz="2000" dirty="0" err="1"/>
              <a:t>profile</a:t>
            </a:r>
            <a:r>
              <a:rPr lang="it-IT" sz="2000" dirty="0"/>
              <a:t>: input spot; right </a:t>
            </a:r>
            <a:r>
              <a:rPr lang="it-IT" sz="2000" dirty="0" err="1"/>
              <a:t>profile</a:t>
            </a:r>
            <a:r>
              <a:rPr lang="it-IT" sz="2000" dirty="0"/>
              <a:t>: output spot. 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673080" y="6381328"/>
            <a:ext cx="382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Toci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et al. Instruments,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40 (2019)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168" y="6319725"/>
            <a:ext cx="3417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*using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Apollon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front-end test compressor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8342" y="188642"/>
            <a:ext cx="6578390" cy="507056"/>
          </a:xfrm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tx1"/>
                </a:solidFill>
              </a:rPr>
              <a:t>Strehl</a:t>
            </a:r>
            <a:r>
              <a:rPr lang="it-IT" sz="3600" b="1" dirty="0" smtClean="0">
                <a:solidFill>
                  <a:schemeClr val="tx1"/>
                </a:solidFill>
              </a:rPr>
              <a:t> ratio </a:t>
            </a:r>
            <a:r>
              <a:rPr lang="it-IT" sz="3600" b="1" dirty="0" err="1" smtClean="0">
                <a:solidFill>
                  <a:schemeClr val="tx1"/>
                </a:solidFill>
              </a:rPr>
              <a:t>degradation</a:t>
            </a:r>
            <a:endParaRPr lang="en-GB" sz="3600" b="1" dirty="0"/>
          </a:p>
        </p:txBody>
      </p:sp>
      <p:pic>
        <p:nvPicPr>
          <p:cNvPr id="8" name="Immagine 7" descr="streh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8" y="1412176"/>
            <a:ext cx="7217082" cy="40423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673080" y="6381328"/>
            <a:ext cx="382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Toci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et al. Instruments,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40 (2019)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88504" y="566124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Upper</a:t>
            </a:r>
            <a:r>
              <a:rPr lang="it-IT" dirty="0"/>
              <a:t> line: far field </a:t>
            </a:r>
            <a:r>
              <a:rPr lang="it-IT" dirty="0" err="1"/>
              <a:t>at</a:t>
            </a:r>
            <a:r>
              <a:rPr lang="it-IT" dirty="0"/>
              <a:t> 760 nm, 820 nm, 880 nm for 0 </a:t>
            </a:r>
            <a:r>
              <a:rPr lang="it-IT" dirty="0" err="1"/>
              <a:t>W</a:t>
            </a:r>
            <a:r>
              <a:rPr lang="it-IT" dirty="0"/>
              <a:t> </a:t>
            </a:r>
            <a:r>
              <a:rPr lang="it-IT" dirty="0" err="1" smtClean="0"/>
              <a:t>heating</a:t>
            </a:r>
            <a:r>
              <a:rPr lang="it-IT" dirty="0"/>
              <a:t> </a:t>
            </a:r>
            <a:r>
              <a:rPr lang="it-IT" dirty="0" err="1" smtClean="0"/>
              <a:t>power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Lower </a:t>
            </a:r>
            <a:r>
              <a:rPr lang="it-IT" dirty="0"/>
              <a:t>line: far field </a:t>
            </a:r>
            <a:r>
              <a:rPr lang="it-IT" dirty="0" err="1"/>
              <a:t>at</a:t>
            </a:r>
            <a:r>
              <a:rPr lang="it-IT" dirty="0"/>
              <a:t> 760 nm, 820 nm, 880 nm for 52 </a:t>
            </a:r>
            <a:r>
              <a:rPr lang="it-IT" dirty="0" err="1"/>
              <a:t>W</a:t>
            </a:r>
            <a:r>
              <a:rPr lang="it-IT" dirty="0"/>
              <a:t> </a:t>
            </a:r>
            <a:r>
              <a:rPr lang="it-IT" dirty="0" err="1"/>
              <a:t>heating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56652" y="2633127"/>
            <a:ext cx="1440160" cy="16004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measurements of phase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fron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 distortion by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HAP heating of compressor grating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6697" y="-171400"/>
            <a:ext cx="6120680" cy="114300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POINTING STABILITY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40104" y="6062094"/>
            <a:ext cx="2311400" cy="365125"/>
          </a:xfrm>
        </p:spPr>
        <p:txBody>
          <a:bodyPr/>
          <a:lstStyle/>
          <a:p>
            <a:fld id="{7C8D6F1B-0912-4E83-AA89-4880E3586760}" type="slidenum">
              <a:rPr lang="en-GB" smtClean="0">
                <a:latin typeface="Mathcad UniMath Prime" panose="02000503020000020003" pitchFamily="50" charset="0"/>
              </a:rPr>
              <a:pPr/>
              <a:t>32</a:t>
            </a:fld>
            <a:endParaRPr lang="en-GB" dirty="0">
              <a:latin typeface="Mathcad UniMath Prime" panose="02000503020000020003" pitchFamily="50" charset="0"/>
            </a:endParaRPr>
          </a:p>
        </p:txBody>
      </p:sp>
      <p:pic>
        <p:nvPicPr>
          <p:cNvPr id="10" name="Image 39"/>
          <p:cNvPicPr>
            <a:picLocks noChangeAspect="1"/>
          </p:cNvPicPr>
          <p:nvPr/>
        </p:nvPicPr>
        <p:blipFill rotWithShape="1">
          <a:blip r:embed="rId2" cstate="print"/>
          <a:srcRect l="32" b="1865"/>
          <a:stretch/>
        </p:blipFill>
        <p:spPr>
          <a:xfrm>
            <a:off x="385292" y="2132856"/>
            <a:ext cx="2571414" cy="1609742"/>
          </a:xfrm>
          <a:prstGeom prst="roundRect">
            <a:avLst>
              <a:gd name="adj" fmla="val 10989"/>
            </a:avLst>
          </a:prstGeom>
          <a:solidFill>
            <a:schemeClr val="bg1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/>
          <a:stretch/>
        </p:blipFill>
        <p:spPr bwMode="auto">
          <a:xfrm>
            <a:off x="3881995" y="2015400"/>
            <a:ext cx="1773257" cy="1464148"/>
          </a:xfrm>
          <a:prstGeom prst="roundRect">
            <a:avLst>
              <a:gd name="adj" fmla="val 1278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/>
          <a:stretch/>
        </p:blipFill>
        <p:spPr bwMode="auto">
          <a:xfrm>
            <a:off x="7083486" y="2226329"/>
            <a:ext cx="1429609" cy="1156233"/>
          </a:xfrm>
          <a:prstGeom prst="roundRect">
            <a:avLst>
              <a:gd name="adj" fmla="val 111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 bwMode="auto">
          <a:xfrm>
            <a:off x="7082038" y="3480734"/>
            <a:ext cx="1368153" cy="1125960"/>
          </a:xfrm>
          <a:prstGeom prst="roundRect">
            <a:avLst>
              <a:gd name="adj" fmla="val 1299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asellaDiTesto 10"/>
          <p:cNvSpPr txBox="1"/>
          <p:nvPr/>
        </p:nvSpPr>
        <p:spPr>
          <a:xfrm>
            <a:off x="8666212" y="3814610"/>
            <a:ext cx="1208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 smtClean="0">
                <a:solidFill>
                  <a:prstClr val="black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Environmental angular noise of about 30 nano-rad</a:t>
            </a:r>
            <a:endParaRPr lang="it-IT" sz="1200" dirty="0">
              <a:solidFill>
                <a:prstClr val="black"/>
              </a:solidFill>
              <a:effectLst>
                <a:glow rad="635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6020204020204" pitchFamily="34" charset="0"/>
            </a:endParaRPr>
          </a:p>
        </p:txBody>
      </p:sp>
      <p:sp>
        <p:nvSpPr>
          <p:cNvPr id="15" name="Rectangle 44"/>
          <p:cNvSpPr/>
          <p:nvPr/>
        </p:nvSpPr>
        <p:spPr>
          <a:xfrm rot="20034707">
            <a:off x="4842171" y="2294916"/>
            <a:ext cx="1063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2400" dirty="0" smtClean="0">
                <a:ln w="15875">
                  <a:solidFill>
                    <a:prstClr val="black">
                      <a:alpha val="15000"/>
                    </a:prstClr>
                  </a:solidFill>
                </a:ln>
                <a:solidFill>
                  <a:prstClr val="black">
                    <a:alpha val="15000"/>
                  </a:prstClr>
                </a:solidFill>
                <a:effectLst>
                  <a:glow rad="127000">
                    <a:srgbClr val="89FFE9">
                      <a:alpha val="40000"/>
                    </a:srgbClr>
                  </a:glow>
                </a:effectLst>
                <a:latin typeface="HP Simplified Light" panose="020B0406020204020204" pitchFamily="34" charset="0"/>
              </a:rPr>
              <a:t>1 µrad</a:t>
            </a:r>
            <a:endParaRPr lang="en-GB" sz="2400" dirty="0">
              <a:ln w="15875">
                <a:solidFill>
                  <a:prstClr val="black">
                    <a:alpha val="15000"/>
                  </a:prstClr>
                </a:solidFill>
              </a:ln>
              <a:solidFill>
                <a:prstClr val="black">
                  <a:alpha val="15000"/>
                </a:prstClr>
              </a:solidFill>
              <a:effectLst>
                <a:glow rad="127000">
                  <a:srgbClr val="89FFE9">
                    <a:alpha val="40000"/>
                  </a:srgbClr>
                </a:glow>
              </a:effectLst>
              <a:latin typeface="HP Simplified Light" panose="020B0406020204020204" pitchFamily="34" charset="0"/>
            </a:endParaRPr>
          </a:p>
        </p:txBody>
      </p:sp>
      <p:sp>
        <p:nvSpPr>
          <p:cNvPr id="16" name="Rectangle 46"/>
          <p:cNvSpPr/>
          <p:nvPr/>
        </p:nvSpPr>
        <p:spPr>
          <a:xfrm>
            <a:off x="3265613" y="3544028"/>
            <a:ext cx="3240361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914400"/>
            <a:r>
              <a:rPr lang="it-IT" sz="2000" dirty="0" smtClean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27000">
                    <a:srgbClr val="89FFE9"/>
                  </a:glow>
                </a:effectLst>
                <a:latin typeface="HP Simplified Light" panose="020B0406020204020204" pitchFamily="34" charset="0"/>
              </a:rPr>
              <a:t>Laser angular fluctuations footprints at 150 Hz</a:t>
            </a:r>
          </a:p>
        </p:txBody>
      </p:sp>
      <p:cxnSp>
        <p:nvCxnSpPr>
          <p:cNvPr id="17" name="Connecteur droit avec flèche 47"/>
          <p:cNvCxnSpPr/>
          <p:nvPr/>
        </p:nvCxnSpPr>
        <p:spPr>
          <a:xfrm flipH="1" flipV="1">
            <a:off x="5785894" y="2895960"/>
            <a:ext cx="198119" cy="3755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>
            <a:glow rad="127000">
              <a:srgbClr val="8AFEB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52"/>
          <p:cNvCxnSpPr/>
          <p:nvPr/>
        </p:nvCxnSpPr>
        <p:spPr>
          <a:xfrm flipV="1">
            <a:off x="6217942" y="3183988"/>
            <a:ext cx="720080" cy="37749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>
            <a:glow rad="127000">
              <a:srgbClr val="8AFEB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53"/>
          <p:cNvCxnSpPr/>
          <p:nvPr/>
        </p:nvCxnSpPr>
        <p:spPr>
          <a:xfrm>
            <a:off x="6145934" y="4048088"/>
            <a:ext cx="674785" cy="11486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>
            <a:glow rad="127000">
              <a:srgbClr val="8AFEB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4"/>
          <p:cNvSpPr/>
          <p:nvPr/>
        </p:nvSpPr>
        <p:spPr>
          <a:xfrm rot="20034707">
            <a:off x="7671805" y="2407315"/>
            <a:ext cx="132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2400" dirty="0" smtClean="0">
                <a:ln w="15875">
                  <a:solidFill>
                    <a:prstClr val="black">
                      <a:alpha val="15000"/>
                    </a:prstClr>
                  </a:solidFill>
                </a:ln>
                <a:solidFill>
                  <a:prstClr val="black">
                    <a:alpha val="15000"/>
                  </a:prstClr>
                </a:solidFill>
                <a:effectLst>
                  <a:glow rad="127000">
                    <a:srgbClr val="89FFE9">
                      <a:alpha val="40000"/>
                    </a:srgbClr>
                  </a:glow>
                </a:effectLst>
                <a:latin typeface="HP Simplified Light" panose="020B0406020204020204" pitchFamily="34" charset="0"/>
              </a:rPr>
              <a:t>0,1 µrad</a:t>
            </a:r>
            <a:endParaRPr lang="en-GB" sz="2400" dirty="0">
              <a:ln w="15875">
                <a:solidFill>
                  <a:prstClr val="black">
                    <a:alpha val="15000"/>
                  </a:prstClr>
                </a:solidFill>
              </a:ln>
              <a:solidFill>
                <a:prstClr val="black">
                  <a:alpha val="15000"/>
                </a:prstClr>
              </a:solidFill>
              <a:effectLst>
                <a:glow rad="127000">
                  <a:srgbClr val="89FFE9">
                    <a:alpha val="40000"/>
                  </a:srgbClr>
                </a:glow>
              </a:effectLst>
              <a:latin typeface="HP Simplified Light" panose="020B0406020204020204" pitchFamily="34" charset="0"/>
            </a:endParaRPr>
          </a:p>
        </p:txBody>
      </p:sp>
      <p:sp>
        <p:nvSpPr>
          <p:cNvPr id="21" name="Rectangle 55"/>
          <p:cNvSpPr/>
          <p:nvPr/>
        </p:nvSpPr>
        <p:spPr>
          <a:xfrm rot="20034707">
            <a:off x="8011314" y="3408744"/>
            <a:ext cx="1228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it-IT" sz="2400" dirty="0" smtClean="0">
                <a:ln w="15875">
                  <a:solidFill>
                    <a:prstClr val="black">
                      <a:alpha val="15000"/>
                    </a:prstClr>
                  </a:solidFill>
                </a:ln>
                <a:solidFill>
                  <a:prstClr val="black">
                    <a:alpha val="15000"/>
                  </a:prstClr>
                </a:solidFill>
                <a:effectLst>
                  <a:glow rad="127000">
                    <a:srgbClr val="89FFE9">
                      <a:alpha val="40000"/>
                    </a:srgbClr>
                  </a:glow>
                </a:effectLst>
                <a:latin typeface="HP Simplified Light" panose="020B0406020204020204" pitchFamily="34" charset="0"/>
              </a:rPr>
              <a:t>50 nrad</a:t>
            </a:r>
            <a:endParaRPr lang="en-GB" sz="2400" dirty="0">
              <a:ln w="15875">
                <a:solidFill>
                  <a:prstClr val="black">
                    <a:alpha val="15000"/>
                  </a:prstClr>
                </a:solidFill>
              </a:ln>
              <a:solidFill>
                <a:prstClr val="black">
                  <a:alpha val="15000"/>
                </a:prstClr>
              </a:solidFill>
              <a:effectLst>
                <a:glow rad="127000">
                  <a:srgbClr val="89FFE9">
                    <a:alpha val="40000"/>
                  </a:srgbClr>
                </a:glow>
              </a:effectLst>
              <a:latin typeface="HP Simplified Light" panose="020B0406020204020204" pitchFamily="34" charset="0"/>
            </a:endParaRPr>
          </a:p>
        </p:txBody>
      </p:sp>
      <p:sp>
        <p:nvSpPr>
          <p:cNvPr id="22" name="Rectangle 38"/>
          <p:cNvSpPr/>
          <p:nvPr/>
        </p:nvSpPr>
        <p:spPr>
          <a:xfrm>
            <a:off x="457300" y="4309954"/>
            <a:ext cx="3384376" cy="1569661"/>
          </a:xfrm>
          <a:custGeom>
            <a:avLst/>
            <a:gdLst>
              <a:gd name="connsiteX0" fmla="*/ 0 w 8208845"/>
              <a:gd name="connsiteY0" fmla="*/ 0 h 3046988"/>
              <a:gd name="connsiteX1" fmla="*/ 8208845 w 8208845"/>
              <a:gd name="connsiteY1" fmla="*/ 0 h 3046988"/>
              <a:gd name="connsiteX2" fmla="*/ 8208845 w 8208845"/>
              <a:gd name="connsiteY2" fmla="*/ 3046988 h 3046988"/>
              <a:gd name="connsiteX3" fmla="*/ 0 w 8208845"/>
              <a:gd name="connsiteY3" fmla="*/ 3046988 h 3046988"/>
              <a:gd name="connsiteX4" fmla="*/ 0 w 8208845"/>
              <a:gd name="connsiteY4" fmla="*/ 0 h 3046988"/>
              <a:gd name="connsiteX0" fmla="*/ 0 w 8208845"/>
              <a:gd name="connsiteY0" fmla="*/ 0 h 3046988"/>
              <a:gd name="connsiteX1" fmla="*/ 8208845 w 8208845"/>
              <a:gd name="connsiteY1" fmla="*/ 0 h 3046988"/>
              <a:gd name="connsiteX2" fmla="*/ 5072106 w 8208845"/>
              <a:gd name="connsiteY2" fmla="*/ 986694 h 3046988"/>
              <a:gd name="connsiteX3" fmla="*/ 0 w 8208845"/>
              <a:gd name="connsiteY3" fmla="*/ 3046988 h 3046988"/>
              <a:gd name="connsiteX4" fmla="*/ 0 w 8208845"/>
              <a:gd name="connsiteY4" fmla="*/ 0 h 3046988"/>
              <a:gd name="connsiteX0" fmla="*/ 0 w 8208845"/>
              <a:gd name="connsiteY0" fmla="*/ 0 h 3046988"/>
              <a:gd name="connsiteX1" fmla="*/ 8208845 w 8208845"/>
              <a:gd name="connsiteY1" fmla="*/ 0 h 3046988"/>
              <a:gd name="connsiteX2" fmla="*/ 5072106 w 8208845"/>
              <a:gd name="connsiteY2" fmla="*/ 986694 h 3046988"/>
              <a:gd name="connsiteX3" fmla="*/ 0 w 8208845"/>
              <a:gd name="connsiteY3" fmla="*/ 3046988 h 3046988"/>
              <a:gd name="connsiteX4" fmla="*/ 0 w 8208845"/>
              <a:gd name="connsiteY4" fmla="*/ 0 h 3046988"/>
              <a:gd name="connsiteX0" fmla="*/ 0 w 8208845"/>
              <a:gd name="connsiteY0" fmla="*/ 0 h 3046988"/>
              <a:gd name="connsiteX1" fmla="*/ 8208845 w 8208845"/>
              <a:gd name="connsiteY1" fmla="*/ 0 h 3046988"/>
              <a:gd name="connsiteX2" fmla="*/ 5072106 w 8208845"/>
              <a:gd name="connsiteY2" fmla="*/ 986694 h 3046988"/>
              <a:gd name="connsiteX3" fmla="*/ 0 w 8208845"/>
              <a:gd name="connsiteY3" fmla="*/ 3046988 h 3046988"/>
              <a:gd name="connsiteX4" fmla="*/ 0 w 8208845"/>
              <a:gd name="connsiteY4" fmla="*/ 0 h 3046988"/>
              <a:gd name="connsiteX0" fmla="*/ 0 w 8208845"/>
              <a:gd name="connsiteY0" fmla="*/ 0 h 3053285"/>
              <a:gd name="connsiteX1" fmla="*/ 8208845 w 8208845"/>
              <a:gd name="connsiteY1" fmla="*/ 0 h 3053285"/>
              <a:gd name="connsiteX2" fmla="*/ 5072106 w 8208845"/>
              <a:gd name="connsiteY2" fmla="*/ 986694 h 3053285"/>
              <a:gd name="connsiteX3" fmla="*/ 0 w 8208845"/>
              <a:gd name="connsiteY3" fmla="*/ 3046988 h 3053285"/>
              <a:gd name="connsiteX4" fmla="*/ 0 w 8208845"/>
              <a:gd name="connsiteY4" fmla="*/ 0 h 3053285"/>
              <a:gd name="connsiteX0" fmla="*/ 0 w 8208845"/>
              <a:gd name="connsiteY0" fmla="*/ 0 h 3258550"/>
              <a:gd name="connsiteX1" fmla="*/ 8208845 w 8208845"/>
              <a:gd name="connsiteY1" fmla="*/ 0 h 3258550"/>
              <a:gd name="connsiteX2" fmla="*/ 5072106 w 8208845"/>
              <a:gd name="connsiteY2" fmla="*/ 986694 h 3258550"/>
              <a:gd name="connsiteX3" fmla="*/ 4668429 w 8208845"/>
              <a:gd name="connsiteY3" fmla="*/ 2775490 h 3258550"/>
              <a:gd name="connsiteX4" fmla="*/ 0 w 8208845"/>
              <a:gd name="connsiteY4" fmla="*/ 3046988 h 3258550"/>
              <a:gd name="connsiteX5" fmla="*/ 0 w 8208845"/>
              <a:gd name="connsiteY5" fmla="*/ 0 h 3258550"/>
              <a:gd name="connsiteX0" fmla="*/ 0 w 8208845"/>
              <a:gd name="connsiteY0" fmla="*/ 0 h 3291549"/>
              <a:gd name="connsiteX1" fmla="*/ 8208845 w 8208845"/>
              <a:gd name="connsiteY1" fmla="*/ 0 h 3291549"/>
              <a:gd name="connsiteX2" fmla="*/ 5072106 w 8208845"/>
              <a:gd name="connsiteY2" fmla="*/ 986694 h 3291549"/>
              <a:gd name="connsiteX3" fmla="*/ 4899922 w 8208845"/>
              <a:gd name="connsiteY3" fmla="*/ 2891236 h 3291549"/>
              <a:gd name="connsiteX4" fmla="*/ 0 w 8208845"/>
              <a:gd name="connsiteY4" fmla="*/ 3046988 h 3291549"/>
              <a:gd name="connsiteX5" fmla="*/ 0 w 8208845"/>
              <a:gd name="connsiteY5" fmla="*/ 0 h 3291549"/>
              <a:gd name="connsiteX0" fmla="*/ 0 w 8208845"/>
              <a:gd name="connsiteY0" fmla="*/ 0 h 3291549"/>
              <a:gd name="connsiteX1" fmla="*/ 8208845 w 8208845"/>
              <a:gd name="connsiteY1" fmla="*/ 0 h 3291549"/>
              <a:gd name="connsiteX2" fmla="*/ 5072106 w 8208845"/>
              <a:gd name="connsiteY2" fmla="*/ 986694 h 3291549"/>
              <a:gd name="connsiteX3" fmla="*/ 4899922 w 8208845"/>
              <a:gd name="connsiteY3" fmla="*/ 2891236 h 3291549"/>
              <a:gd name="connsiteX4" fmla="*/ 0 w 8208845"/>
              <a:gd name="connsiteY4" fmla="*/ 3046988 h 3291549"/>
              <a:gd name="connsiteX5" fmla="*/ 0 w 8208845"/>
              <a:gd name="connsiteY5" fmla="*/ 0 h 3291549"/>
              <a:gd name="connsiteX0" fmla="*/ 0 w 8208845"/>
              <a:gd name="connsiteY0" fmla="*/ 0 h 3400258"/>
              <a:gd name="connsiteX1" fmla="*/ 8208845 w 8208845"/>
              <a:gd name="connsiteY1" fmla="*/ 0 h 3400258"/>
              <a:gd name="connsiteX2" fmla="*/ 5072106 w 8208845"/>
              <a:gd name="connsiteY2" fmla="*/ 986694 h 3400258"/>
              <a:gd name="connsiteX3" fmla="*/ 4899922 w 8208845"/>
              <a:gd name="connsiteY3" fmla="*/ 2891236 h 3400258"/>
              <a:gd name="connsiteX4" fmla="*/ 0 w 8208845"/>
              <a:gd name="connsiteY4" fmla="*/ 3046988 h 3400258"/>
              <a:gd name="connsiteX5" fmla="*/ 0 w 8208845"/>
              <a:gd name="connsiteY5" fmla="*/ 0 h 3400258"/>
              <a:gd name="connsiteX0" fmla="*/ 0 w 8208845"/>
              <a:gd name="connsiteY0" fmla="*/ 0 h 3400258"/>
              <a:gd name="connsiteX1" fmla="*/ 8208845 w 8208845"/>
              <a:gd name="connsiteY1" fmla="*/ 0 h 3400258"/>
              <a:gd name="connsiteX2" fmla="*/ 5072106 w 8208845"/>
              <a:gd name="connsiteY2" fmla="*/ 986694 h 3400258"/>
              <a:gd name="connsiteX3" fmla="*/ 4899922 w 8208845"/>
              <a:gd name="connsiteY3" fmla="*/ 2891236 h 3400258"/>
              <a:gd name="connsiteX4" fmla="*/ 0 w 8208845"/>
              <a:gd name="connsiteY4" fmla="*/ 3046988 h 3400258"/>
              <a:gd name="connsiteX5" fmla="*/ 0 w 8208845"/>
              <a:gd name="connsiteY5" fmla="*/ 0 h 3400258"/>
              <a:gd name="connsiteX0" fmla="*/ 0 w 8208845"/>
              <a:gd name="connsiteY0" fmla="*/ 0 h 3259059"/>
              <a:gd name="connsiteX1" fmla="*/ 8208845 w 8208845"/>
              <a:gd name="connsiteY1" fmla="*/ 0 h 3259059"/>
              <a:gd name="connsiteX2" fmla="*/ 5072106 w 8208845"/>
              <a:gd name="connsiteY2" fmla="*/ 986694 h 3259059"/>
              <a:gd name="connsiteX3" fmla="*/ 4899922 w 8208845"/>
              <a:gd name="connsiteY3" fmla="*/ 2891236 h 3259059"/>
              <a:gd name="connsiteX4" fmla="*/ 0 w 8208845"/>
              <a:gd name="connsiteY4" fmla="*/ 3046988 h 3259059"/>
              <a:gd name="connsiteX5" fmla="*/ 0 w 8208845"/>
              <a:gd name="connsiteY5" fmla="*/ 0 h 3259059"/>
              <a:gd name="connsiteX0" fmla="*/ 0 w 8208845"/>
              <a:gd name="connsiteY0" fmla="*/ 0 h 3293562"/>
              <a:gd name="connsiteX1" fmla="*/ 8208845 w 8208845"/>
              <a:gd name="connsiteY1" fmla="*/ 0 h 3293562"/>
              <a:gd name="connsiteX2" fmla="*/ 5072106 w 8208845"/>
              <a:gd name="connsiteY2" fmla="*/ 986694 h 3293562"/>
              <a:gd name="connsiteX3" fmla="*/ 4888347 w 8208845"/>
              <a:gd name="connsiteY3" fmla="*/ 3006983 h 3293562"/>
              <a:gd name="connsiteX4" fmla="*/ 0 w 8208845"/>
              <a:gd name="connsiteY4" fmla="*/ 3046988 h 3293562"/>
              <a:gd name="connsiteX5" fmla="*/ 0 w 8208845"/>
              <a:gd name="connsiteY5" fmla="*/ 0 h 3293562"/>
              <a:gd name="connsiteX0" fmla="*/ 0 w 8208845"/>
              <a:gd name="connsiteY0" fmla="*/ 0 h 3258261"/>
              <a:gd name="connsiteX1" fmla="*/ 8208845 w 8208845"/>
              <a:gd name="connsiteY1" fmla="*/ 0 h 3258261"/>
              <a:gd name="connsiteX2" fmla="*/ 5072106 w 8208845"/>
              <a:gd name="connsiteY2" fmla="*/ 986694 h 3258261"/>
              <a:gd name="connsiteX3" fmla="*/ 4888347 w 8208845"/>
              <a:gd name="connsiteY3" fmla="*/ 3006983 h 3258261"/>
              <a:gd name="connsiteX4" fmla="*/ 0 w 8208845"/>
              <a:gd name="connsiteY4" fmla="*/ 3046988 h 3258261"/>
              <a:gd name="connsiteX5" fmla="*/ 0 w 8208845"/>
              <a:gd name="connsiteY5" fmla="*/ 0 h 3258261"/>
              <a:gd name="connsiteX0" fmla="*/ 0 w 8208845"/>
              <a:gd name="connsiteY0" fmla="*/ 0 h 3058598"/>
              <a:gd name="connsiteX1" fmla="*/ 8208845 w 8208845"/>
              <a:gd name="connsiteY1" fmla="*/ 0 h 3058598"/>
              <a:gd name="connsiteX2" fmla="*/ 5072106 w 8208845"/>
              <a:gd name="connsiteY2" fmla="*/ 986694 h 3058598"/>
              <a:gd name="connsiteX3" fmla="*/ 4888347 w 8208845"/>
              <a:gd name="connsiteY3" fmla="*/ 3006983 h 3058598"/>
              <a:gd name="connsiteX4" fmla="*/ 0 w 8208845"/>
              <a:gd name="connsiteY4" fmla="*/ 3046988 h 3058598"/>
              <a:gd name="connsiteX5" fmla="*/ 0 w 8208845"/>
              <a:gd name="connsiteY5" fmla="*/ 0 h 3058598"/>
              <a:gd name="connsiteX0" fmla="*/ 0 w 8208845"/>
              <a:gd name="connsiteY0" fmla="*/ 0 h 3070496"/>
              <a:gd name="connsiteX1" fmla="*/ 8208845 w 8208845"/>
              <a:gd name="connsiteY1" fmla="*/ 0 h 3070496"/>
              <a:gd name="connsiteX2" fmla="*/ 5072106 w 8208845"/>
              <a:gd name="connsiteY2" fmla="*/ 986694 h 3070496"/>
              <a:gd name="connsiteX3" fmla="*/ 4888347 w 8208845"/>
              <a:gd name="connsiteY3" fmla="*/ 3030133 h 3070496"/>
              <a:gd name="connsiteX4" fmla="*/ 0 w 8208845"/>
              <a:gd name="connsiteY4" fmla="*/ 3046988 h 3070496"/>
              <a:gd name="connsiteX5" fmla="*/ 0 w 8208845"/>
              <a:gd name="connsiteY5" fmla="*/ 0 h 3070496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5072106 w 8208845"/>
              <a:gd name="connsiteY2" fmla="*/ 986694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5072106 w 8208845"/>
              <a:gd name="connsiteY2" fmla="*/ 986694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5072106 w 8208845"/>
              <a:gd name="connsiteY2" fmla="*/ 986694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4898485 w 8208845"/>
              <a:gd name="connsiteY2" fmla="*/ 917246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4898485 w 8208845"/>
              <a:gd name="connsiteY2" fmla="*/ 917246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4852187 w 8208845"/>
              <a:gd name="connsiteY2" fmla="*/ 766775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4852187 w 8208845"/>
              <a:gd name="connsiteY2" fmla="*/ 766775 h 3051048"/>
              <a:gd name="connsiteX3" fmla="*/ 4888347 w 8208845"/>
              <a:gd name="connsiteY3" fmla="*/ 3030133 h 3051048"/>
              <a:gd name="connsiteX4" fmla="*/ 0 w 8208845"/>
              <a:gd name="connsiteY4" fmla="*/ 3046988 h 3051048"/>
              <a:gd name="connsiteX5" fmla="*/ 0 w 8208845"/>
              <a:gd name="connsiteY5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6474080 w 8208845"/>
              <a:gd name="connsiteY2" fmla="*/ 414253 h 3051048"/>
              <a:gd name="connsiteX3" fmla="*/ 4852187 w 8208845"/>
              <a:gd name="connsiteY3" fmla="*/ 766775 h 3051048"/>
              <a:gd name="connsiteX4" fmla="*/ 4888347 w 8208845"/>
              <a:gd name="connsiteY4" fmla="*/ 3030133 h 3051048"/>
              <a:gd name="connsiteX5" fmla="*/ 0 w 8208845"/>
              <a:gd name="connsiteY5" fmla="*/ 3046988 h 3051048"/>
              <a:gd name="connsiteX6" fmla="*/ 0 w 8208845"/>
              <a:gd name="connsiteY6" fmla="*/ 0 h 3051048"/>
              <a:gd name="connsiteX0" fmla="*/ 0 w 8208845"/>
              <a:gd name="connsiteY0" fmla="*/ 0 h 3051048"/>
              <a:gd name="connsiteX1" fmla="*/ 8208845 w 8208845"/>
              <a:gd name="connsiteY1" fmla="*/ 0 h 3051048"/>
              <a:gd name="connsiteX2" fmla="*/ 7735721 w 8208845"/>
              <a:gd name="connsiteY2" fmla="*/ 622598 h 3051048"/>
              <a:gd name="connsiteX3" fmla="*/ 4852187 w 8208845"/>
              <a:gd name="connsiteY3" fmla="*/ 766775 h 3051048"/>
              <a:gd name="connsiteX4" fmla="*/ 4888347 w 8208845"/>
              <a:gd name="connsiteY4" fmla="*/ 3030133 h 3051048"/>
              <a:gd name="connsiteX5" fmla="*/ 0 w 8208845"/>
              <a:gd name="connsiteY5" fmla="*/ 3046988 h 3051048"/>
              <a:gd name="connsiteX6" fmla="*/ 0 w 8208845"/>
              <a:gd name="connsiteY6" fmla="*/ 0 h 3051048"/>
              <a:gd name="connsiteX0" fmla="*/ 0 w 7735721"/>
              <a:gd name="connsiteY0" fmla="*/ 0 h 3051048"/>
              <a:gd name="connsiteX1" fmla="*/ 7514364 w 7735721"/>
              <a:gd name="connsiteY1" fmla="*/ 11575 h 3051048"/>
              <a:gd name="connsiteX2" fmla="*/ 7735721 w 7735721"/>
              <a:gd name="connsiteY2" fmla="*/ 622598 h 3051048"/>
              <a:gd name="connsiteX3" fmla="*/ 4852187 w 7735721"/>
              <a:gd name="connsiteY3" fmla="*/ 766775 h 3051048"/>
              <a:gd name="connsiteX4" fmla="*/ 4888347 w 7735721"/>
              <a:gd name="connsiteY4" fmla="*/ 3030133 h 3051048"/>
              <a:gd name="connsiteX5" fmla="*/ 0 w 7735721"/>
              <a:gd name="connsiteY5" fmla="*/ 3046988 h 3051048"/>
              <a:gd name="connsiteX6" fmla="*/ 0 w 7735721"/>
              <a:gd name="connsiteY6" fmla="*/ 0 h 3051048"/>
              <a:gd name="connsiteX0" fmla="*/ 0 w 7562101"/>
              <a:gd name="connsiteY0" fmla="*/ 0 h 3051048"/>
              <a:gd name="connsiteX1" fmla="*/ 7514364 w 7562101"/>
              <a:gd name="connsiteY1" fmla="*/ 11575 h 3051048"/>
              <a:gd name="connsiteX2" fmla="*/ 7562101 w 7562101"/>
              <a:gd name="connsiteY2" fmla="*/ 622598 h 3051048"/>
              <a:gd name="connsiteX3" fmla="*/ 4852187 w 7562101"/>
              <a:gd name="connsiteY3" fmla="*/ 766775 h 3051048"/>
              <a:gd name="connsiteX4" fmla="*/ 4888347 w 7562101"/>
              <a:gd name="connsiteY4" fmla="*/ 3030133 h 3051048"/>
              <a:gd name="connsiteX5" fmla="*/ 0 w 7562101"/>
              <a:gd name="connsiteY5" fmla="*/ 3046988 h 3051048"/>
              <a:gd name="connsiteX6" fmla="*/ 0 w 7562101"/>
              <a:gd name="connsiteY6" fmla="*/ 0 h 3051048"/>
              <a:gd name="connsiteX0" fmla="*/ 0 w 7550526"/>
              <a:gd name="connsiteY0" fmla="*/ 0 h 3051048"/>
              <a:gd name="connsiteX1" fmla="*/ 7514364 w 7550526"/>
              <a:gd name="connsiteY1" fmla="*/ 11575 h 3051048"/>
              <a:gd name="connsiteX2" fmla="*/ 7550526 w 7550526"/>
              <a:gd name="connsiteY2" fmla="*/ 680471 h 3051048"/>
              <a:gd name="connsiteX3" fmla="*/ 4852187 w 7550526"/>
              <a:gd name="connsiteY3" fmla="*/ 766775 h 3051048"/>
              <a:gd name="connsiteX4" fmla="*/ 4888347 w 7550526"/>
              <a:gd name="connsiteY4" fmla="*/ 3030133 h 3051048"/>
              <a:gd name="connsiteX5" fmla="*/ 0 w 7550526"/>
              <a:gd name="connsiteY5" fmla="*/ 3046988 h 3051048"/>
              <a:gd name="connsiteX6" fmla="*/ 0 w 7550526"/>
              <a:gd name="connsiteY6" fmla="*/ 0 h 3051048"/>
              <a:gd name="connsiteX0" fmla="*/ 0 w 7550526"/>
              <a:gd name="connsiteY0" fmla="*/ 0 h 3051048"/>
              <a:gd name="connsiteX1" fmla="*/ 7514364 w 7550526"/>
              <a:gd name="connsiteY1" fmla="*/ 11575 h 3051048"/>
              <a:gd name="connsiteX2" fmla="*/ 7550526 w 7550526"/>
              <a:gd name="connsiteY2" fmla="*/ 680471 h 3051048"/>
              <a:gd name="connsiteX3" fmla="*/ 4863761 w 7550526"/>
              <a:gd name="connsiteY3" fmla="*/ 697327 h 3051048"/>
              <a:gd name="connsiteX4" fmla="*/ 4888347 w 7550526"/>
              <a:gd name="connsiteY4" fmla="*/ 3030133 h 3051048"/>
              <a:gd name="connsiteX5" fmla="*/ 0 w 7550526"/>
              <a:gd name="connsiteY5" fmla="*/ 3046988 h 3051048"/>
              <a:gd name="connsiteX6" fmla="*/ 0 w 7550526"/>
              <a:gd name="connsiteY6" fmla="*/ 0 h 3051048"/>
              <a:gd name="connsiteX0" fmla="*/ 0 w 7514364"/>
              <a:gd name="connsiteY0" fmla="*/ 0 h 3051048"/>
              <a:gd name="connsiteX1" fmla="*/ 7514364 w 7514364"/>
              <a:gd name="connsiteY1" fmla="*/ 11575 h 3051048"/>
              <a:gd name="connsiteX2" fmla="*/ 4863761 w 7514364"/>
              <a:gd name="connsiteY2" fmla="*/ 697327 h 3051048"/>
              <a:gd name="connsiteX3" fmla="*/ 4888347 w 7514364"/>
              <a:gd name="connsiteY3" fmla="*/ 3030133 h 3051048"/>
              <a:gd name="connsiteX4" fmla="*/ 0 w 7514364"/>
              <a:gd name="connsiteY4" fmla="*/ 3046988 h 3051048"/>
              <a:gd name="connsiteX5" fmla="*/ 0 w 7514364"/>
              <a:gd name="connsiteY5" fmla="*/ 0 h 3051048"/>
              <a:gd name="connsiteX0" fmla="*/ 0 w 7514364"/>
              <a:gd name="connsiteY0" fmla="*/ 0 h 3051048"/>
              <a:gd name="connsiteX1" fmla="*/ 7514364 w 7514364"/>
              <a:gd name="connsiteY1" fmla="*/ 11575 h 3051048"/>
              <a:gd name="connsiteX2" fmla="*/ 4888347 w 7514364"/>
              <a:gd name="connsiteY2" fmla="*/ 3030133 h 3051048"/>
              <a:gd name="connsiteX3" fmla="*/ 0 w 7514364"/>
              <a:gd name="connsiteY3" fmla="*/ 3046988 h 3051048"/>
              <a:gd name="connsiteX4" fmla="*/ 0 w 7514364"/>
              <a:gd name="connsiteY4" fmla="*/ 0 h 3051048"/>
              <a:gd name="connsiteX0" fmla="*/ 0 w 5517924"/>
              <a:gd name="connsiteY0" fmla="*/ 0 h 3051048"/>
              <a:gd name="connsiteX1" fmla="*/ 5517924 w 5517924"/>
              <a:gd name="connsiteY1" fmla="*/ 11575 h 3051048"/>
              <a:gd name="connsiteX2" fmla="*/ 4888347 w 5517924"/>
              <a:gd name="connsiteY2" fmla="*/ 3030133 h 3051048"/>
              <a:gd name="connsiteX3" fmla="*/ 0 w 5517924"/>
              <a:gd name="connsiteY3" fmla="*/ 3046988 h 3051048"/>
              <a:gd name="connsiteX4" fmla="*/ 0 w 5517924"/>
              <a:gd name="connsiteY4" fmla="*/ 0 h 30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924" h="3051048">
                <a:moveTo>
                  <a:pt x="0" y="0"/>
                </a:moveTo>
                <a:lnTo>
                  <a:pt x="5517924" y="11575"/>
                </a:lnTo>
                <a:lnTo>
                  <a:pt x="4888347" y="3030133"/>
                </a:lnTo>
                <a:cubicBezTo>
                  <a:pt x="96044" y="3044223"/>
                  <a:pt x="3463399" y="3058157"/>
                  <a:pt x="0" y="30469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>
            <a:glow rad="127000">
              <a:srgbClr val="89FFE9"/>
            </a:glow>
          </a:effectLst>
        </p:spPr>
        <p:txBody>
          <a:bodyPr wrap="square">
            <a:spAutoFit/>
          </a:bodyPr>
          <a:lstStyle/>
          <a:p>
            <a:pPr defTabSz="914400"/>
            <a:r>
              <a:rPr lang="it-IT" sz="2000" dirty="0" smtClean="0">
                <a:ln w="31750">
                  <a:solidFill>
                    <a:prstClr val="black"/>
                  </a:solidFill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We </a:t>
            </a:r>
            <a:r>
              <a:rPr lang="it-IT" sz="2000" dirty="0" err="1">
                <a:ln w="31750">
                  <a:solidFill>
                    <a:prstClr val="black"/>
                  </a:solidFill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already</a:t>
            </a:r>
            <a:r>
              <a:rPr lang="it-IT" sz="2000" dirty="0">
                <a:ln w="31750">
                  <a:solidFill>
                    <a:prstClr val="black"/>
                  </a:solidFill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 </a:t>
            </a:r>
            <a:r>
              <a:rPr lang="it-IT" sz="2000" dirty="0" err="1" smtClean="0">
                <a:ln w="31750">
                  <a:solidFill>
                    <a:prstClr val="black"/>
                  </a:solidFill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detect</a:t>
            </a:r>
            <a:endParaRPr lang="it-IT" sz="2000" dirty="0" smtClean="0">
              <a:ln w="31750">
                <a:solidFill>
                  <a:prstClr val="black"/>
                </a:solidFill>
              </a:ln>
              <a:solidFill>
                <a:prstClr val="black"/>
              </a:solidFill>
              <a:latin typeface="HP Simplified Light" panose="020B0406020204020204" pitchFamily="34" charset="0"/>
            </a:endParaRPr>
          </a:p>
          <a:p>
            <a:pPr defTabSz="914400"/>
            <a:r>
              <a:rPr lang="it-IT" sz="2000" dirty="0" smtClean="0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HP Simplified Light" panose="020B0406020204020204" pitchFamily="34" charset="0"/>
              </a:rPr>
              <a:t>&lt;100nrad</a:t>
            </a:r>
            <a:r>
              <a:rPr lang="it-IT" sz="2000" dirty="0" smtClean="0">
                <a:ln w="31750">
                  <a:solidFill>
                    <a:prstClr val="black"/>
                  </a:solidFill>
                </a:ln>
                <a:solidFill>
                  <a:srgbClr val="FF0000"/>
                </a:solidFill>
                <a:latin typeface="HP Simplified Light" panose="020B0406020204020204" pitchFamily="34" charset="0"/>
              </a:rPr>
              <a:t> </a:t>
            </a:r>
            <a:r>
              <a:rPr lang="it-IT" sz="2000" dirty="0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HP Simplified Light" panose="020B0406020204020204" pitchFamily="34" charset="0"/>
              </a:rPr>
              <a:t>fluctuations</a:t>
            </a:r>
          </a:p>
          <a:p>
            <a:pPr defTabSz="914400"/>
            <a:r>
              <a:rPr lang="it-IT" sz="1400" dirty="0">
                <a:ln w="31750">
                  <a:noFill/>
                </a:ln>
                <a:solidFill>
                  <a:prstClr val="black"/>
                </a:solidFill>
                <a:effectLst>
                  <a:glow rad="38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Z. Mazzotta, F. </a:t>
            </a:r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effectLst>
                  <a:glow rad="38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Mathieu</a:t>
            </a:r>
            <a:endParaRPr lang="it-IT" sz="1400" dirty="0" smtClean="0">
              <a:ln w="31750">
                <a:noFill/>
              </a:ln>
              <a:solidFill>
                <a:prstClr val="black"/>
              </a:solidFill>
              <a:latin typeface="HP Simplified Light" panose="020B0406020204020204" pitchFamily="34" charset="0"/>
            </a:endParaRPr>
          </a:p>
          <a:p>
            <a:pPr defTabSz="914400"/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in </a:t>
            </a:r>
            <a:r>
              <a:rPr lang="it-IT" sz="1400" dirty="0">
                <a:ln w="31750">
                  <a:noFill/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collaboration </a:t>
            </a:r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with</a:t>
            </a:r>
          </a:p>
          <a:p>
            <a:pPr defTabSz="914400"/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effectLst>
                  <a:glow rad="38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S</a:t>
            </a:r>
            <a:r>
              <a:rPr lang="it-IT" sz="1400" dirty="0">
                <a:ln w="31750">
                  <a:noFill/>
                </a:ln>
                <a:solidFill>
                  <a:prstClr val="black"/>
                </a:solidFill>
                <a:effectLst>
                  <a:glow rad="38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. Cialdi, D. Cipriani, S. </a:t>
            </a:r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effectLst>
                  <a:glow rad="38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6020204020204" pitchFamily="34" charset="0"/>
              </a:rPr>
              <a:t>Capra</a:t>
            </a:r>
          </a:p>
          <a:p>
            <a:pPr defTabSz="914400"/>
            <a:r>
              <a:rPr lang="it-IT" sz="1400" dirty="0" smtClean="0">
                <a:ln w="31750">
                  <a:noFill/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of </a:t>
            </a:r>
            <a:r>
              <a:rPr lang="it-IT" sz="1400" dirty="0">
                <a:ln w="31750">
                  <a:noFill/>
                </a:ln>
                <a:solidFill>
                  <a:prstClr val="black"/>
                </a:solidFill>
                <a:latin typeface="HP Simplified Light" panose="020B0406020204020204" pitchFamily="34" charset="0"/>
              </a:rPr>
              <a:t>Università degli studi di Milano.</a:t>
            </a:r>
            <a:endParaRPr lang="it-IT" sz="1600" dirty="0">
              <a:ln w="31750">
                <a:noFill/>
              </a:ln>
              <a:solidFill>
                <a:prstClr val="black"/>
              </a:solidFill>
              <a:latin typeface="HP Simplified Light" panose="020B0406020204020204" pitchFamily="34" charset="0"/>
            </a:endParaRPr>
          </a:p>
        </p:txBody>
      </p:sp>
      <p:sp>
        <p:nvSpPr>
          <p:cNvPr id="23" name="CasellaDiTesto 11"/>
          <p:cNvSpPr txBox="1"/>
          <p:nvPr/>
        </p:nvSpPr>
        <p:spPr>
          <a:xfrm>
            <a:off x="4057700" y="5750112"/>
            <a:ext cx="2088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>
                <a:solidFill>
                  <a:schemeClr val="bg1"/>
                </a:solidFill>
                <a:effectLst>
                  <a:glow rad="38100">
                    <a:schemeClr val="bg1"/>
                  </a:glow>
                </a:effectLst>
                <a:latin typeface="HP Simplified Light" panose="020B0406020204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it-IT" sz="1600" dirty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27000">
                    <a:srgbClr val="89FFE9"/>
                  </a:glow>
                </a:effectLst>
              </a:rPr>
              <a:t>Spectral analysis of the laser </a:t>
            </a:r>
            <a:r>
              <a:rPr lang="it-IT" sz="1600" dirty="0" smtClean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27000">
                    <a:srgbClr val="89FFE9"/>
                  </a:glow>
                </a:effectLst>
              </a:rPr>
              <a:t>fluctuation.</a:t>
            </a:r>
            <a:endParaRPr lang="it-IT" sz="1600" dirty="0">
              <a:ln w="158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127000">
                  <a:srgbClr val="89FFE9"/>
                </a:glow>
              </a:effectLst>
            </a:endParaRPr>
          </a:p>
        </p:txBody>
      </p:sp>
      <p:grpSp>
        <p:nvGrpSpPr>
          <p:cNvPr id="24" name="Groupe 58"/>
          <p:cNvGrpSpPr/>
          <p:nvPr/>
        </p:nvGrpSpPr>
        <p:grpSpPr>
          <a:xfrm>
            <a:off x="6361956" y="4626416"/>
            <a:ext cx="2915859" cy="1708477"/>
            <a:chOff x="10955496" y="35695341"/>
            <a:chExt cx="5638366" cy="3539584"/>
          </a:xfrm>
        </p:grpSpPr>
        <p:pic>
          <p:nvPicPr>
            <p:cNvPr id="25" name="Image 59"/>
            <p:cNvPicPr>
              <a:picLocks noChangeAspect="1"/>
            </p:cNvPicPr>
            <p:nvPr/>
          </p:nvPicPr>
          <p:blipFill rotWithShape="1">
            <a:blip r:embed="rId6" cstate="print"/>
            <a:srcRect l="-13177" t="-3319" r="-6721" b="-19777"/>
            <a:stretch/>
          </p:blipFill>
          <p:spPr>
            <a:xfrm>
              <a:off x="10962643" y="35758085"/>
              <a:ext cx="5504181" cy="3301997"/>
            </a:xfrm>
            <a:prstGeom prst="roundRect">
              <a:avLst>
                <a:gd name="adj" fmla="val 1359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26" name="Forme libre 60"/>
            <p:cNvSpPr/>
            <p:nvPr/>
          </p:nvSpPr>
          <p:spPr>
            <a:xfrm>
              <a:off x="12229306" y="36120528"/>
              <a:ext cx="1103042" cy="813123"/>
            </a:xfrm>
            <a:custGeom>
              <a:avLst/>
              <a:gdLst>
                <a:gd name="connsiteX0" fmla="*/ 1899138 w 1899138"/>
                <a:gd name="connsiteY0" fmla="*/ 279193 h 771562"/>
                <a:gd name="connsiteX1" fmla="*/ 890954 w 1899138"/>
                <a:gd name="connsiteY1" fmla="*/ 21285 h 771562"/>
                <a:gd name="connsiteX2" fmla="*/ 0 w 1899138"/>
                <a:gd name="connsiteY2" fmla="*/ 771562 h 771562"/>
                <a:gd name="connsiteX0" fmla="*/ 1882267 w 1882267"/>
                <a:gd name="connsiteY0" fmla="*/ 139693 h 804782"/>
                <a:gd name="connsiteX1" fmla="*/ 890954 w 1882267"/>
                <a:gd name="connsiteY1" fmla="*/ 54505 h 804782"/>
                <a:gd name="connsiteX2" fmla="*/ 0 w 1882267"/>
                <a:gd name="connsiteY2" fmla="*/ 804782 h 804782"/>
                <a:gd name="connsiteX0" fmla="*/ 1882267 w 1882267"/>
                <a:gd name="connsiteY0" fmla="*/ 139693 h 804782"/>
                <a:gd name="connsiteX1" fmla="*/ 890954 w 1882267"/>
                <a:gd name="connsiteY1" fmla="*/ 54505 h 804782"/>
                <a:gd name="connsiteX2" fmla="*/ 0 w 1882267"/>
                <a:gd name="connsiteY2" fmla="*/ 804782 h 804782"/>
                <a:gd name="connsiteX0" fmla="*/ 1831653 w 1831653"/>
                <a:gd name="connsiteY0" fmla="*/ 91309 h 857998"/>
                <a:gd name="connsiteX1" fmla="*/ 890954 w 1831653"/>
                <a:gd name="connsiteY1" fmla="*/ 107721 h 857998"/>
                <a:gd name="connsiteX2" fmla="*/ 0 w 1831653"/>
                <a:gd name="connsiteY2" fmla="*/ 857998 h 857998"/>
                <a:gd name="connsiteX0" fmla="*/ 1831653 w 1831653"/>
                <a:gd name="connsiteY0" fmla="*/ 60892 h 827581"/>
                <a:gd name="connsiteX1" fmla="*/ 890954 w 1831653"/>
                <a:gd name="connsiteY1" fmla="*/ 77304 h 827581"/>
                <a:gd name="connsiteX2" fmla="*/ 0 w 1831653"/>
                <a:gd name="connsiteY2" fmla="*/ 827581 h 827581"/>
                <a:gd name="connsiteX0" fmla="*/ 1831653 w 1831653"/>
                <a:gd name="connsiteY0" fmla="*/ 52521 h 819210"/>
                <a:gd name="connsiteX1" fmla="*/ 890954 w 1831653"/>
                <a:gd name="connsiteY1" fmla="*/ 68933 h 819210"/>
                <a:gd name="connsiteX2" fmla="*/ 0 w 1831653"/>
                <a:gd name="connsiteY2" fmla="*/ 819210 h 819210"/>
                <a:gd name="connsiteX0" fmla="*/ 1831653 w 1831653"/>
                <a:gd name="connsiteY0" fmla="*/ 46435 h 813124"/>
                <a:gd name="connsiteX1" fmla="*/ 890954 w 1831653"/>
                <a:gd name="connsiteY1" fmla="*/ 62847 h 813124"/>
                <a:gd name="connsiteX2" fmla="*/ 0 w 1831653"/>
                <a:gd name="connsiteY2" fmla="*/ 813124 h 81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1653" h="813124">
                  <a:moveTo>
                    <a:pt x="1831653" y="46435"/>
                  </a:moveTo>
                  <a:cubicBezTo>
                    <a:pt x="1393031" y="-16870"/>
                    <a:pt x="1207477" y="-19214"/>
                    <a:pt x="890954" y="62847"/>
                  </a:cubicBezTo>
                  <a:cubicBezTo>
                    <a:pt x="574431" y="144908"/>
                    <a:pt x="287215" y="479016"/>
                    <a:pt x="0" y="813124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000">
                <a:solidFill>
                  <a:srgbClr val="FF0000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27" name="Forme libre 61"/>
            <p:cNvSpPr/>
            <p:nvPr/>
          </p:nvSpPr>
          <p:spPr>
            <a:xfrm>
              <a:off x="12991608" y="36726295"/>
              <a:ext cx="1067972" cy="1326118"/>
            </a:xfrm>
            <a:custGeom>
              <a:avLst/>
              <a:gdLst>
                <a:gd name="connsiteX0" fmla="*/ 1570892 w 1570892"/>
                <a:gd name="connsiteY0" fmla="*/ 134708 h 720862"/>
                <a:gd name="connsiteX1" fmla="*/ 750277 w 1570892"/>
                <a:gd name="connsiteY1" fmla="*/ 40924 h 720862"/>
                <a:gd name="connsiteX2" fmla="*/ 0 w 1570892"/>
                <a:gd name="connsiteY2" fmla="*/ 720862 h 720862"/>
                <a:gd name="connsiteX0" fmla="*/ 1113692 w 1113692"/>
                <a:gd name="connsiteY0" fmla="*/ 56348 h 773699"/>
                <a:gd name="connsiteX1" fmla="*/ 750277 w 1113692"/>
                <a:gd name="connsiteY1" fmla="*/ 93761 h 773699"/>
                <a:gd name="connsiteX2" fmla="*/ 0 w 1113692"/>
                <a:gd name="connsiteY2" fmla="*/ 773699 h 773699"/>
                <a:gd name="connsiteX0" fmla="*/ 1113692 w 1113692"/>
                <a:gd name="connsiteY0" fmla="*/ 18237 h 735588"/>
                <a:gd name="connsiteX1" fmla="*/ 750277 w 1113692"/>
                <a:gd name="connsiteY1" fmla="*/ 55650 h 735588"/>
                <a:gd name="connsiteX2" fmla="*/ 0 w 1113692"/>
                <a:gd name="connsiteY2" fmla="*/ 735588 h 735588"/>
                <a:gd name="connsiteX0" fmla="*/ 1067972 w 1067972"/>
                <a:gd name="connsiteY0" fmla="*/ 859 h 761943"/>
                <a:gd name="connsiteX1" fmla="*/ 750277 w 1067972"/>
                <a:gd name="connsiteY1" fmla="*/ 82005 h 761943"/>
                <a:gd name="connsiteX2" fmla="*/ 0 w 1067972"/>
                <a:gd name="connsiteY2" fmla="*/ 761943 h 761943"/>
                <a:gd name="connsiteX0" fmla="*/ 1067972 w 1067972"/>
                <a:gd name="connsiteY0" fmla="*/ 0 h 761084"/>
                <a:gd name="connsiteX1" fmla="*/ 750277 w 1067972"/>
                <a:gd name="connsiteY1" fmla="*/ 81146 h 761084"/>
                <a:gd name="connsiteX2" fmla="*/ 0 w 1067972"/>
                <a:gd name="connsiteY2" fmla="*/ 761084 h 761084"/>
                <a:gd name="connsiteX0" fmla="*/ 1067972 w 1067972"/>
                <a:gd name="connsiteY0" fmla="*/ 0 h 761084"/>
                <a:gd name="connsiteX1" fmla="*/ 750277 w 1067972"/>
                <a:gd name="connsiteY1" fmla="*/ 81146 h 761084"/>
                <a:gd name="connsiteX2" fmla="*/ 0 w 1067972"/>
                <a:gd name="connsiteY2" fmla="*/ 761084 h 761084"/>
                <a:gd name="connsiteX0" fmla="*/ 1067972 w 1067972"/>
                <a:gd name="connsiteY0" fmla="*/ 0 h 761084"/>
                <a:gd name="connsiteX1" fmla="*/ 750277 w 1067972"/>
                <a:gd name="connsiteY1" fmla="*/ 81146 h 761084"/>
                <a:gd name="connsiteX2" fmla="*/ 0 w 1067972"/>
                <a:gd name="connsiteY2" fmla="*/ 761084 h 76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972" h="761084">
                  <a:moveTo>
                    <a:pt x="1067972" y="0"/>
                  </a:moveTo>
                  <a:cubicBezTo>
                    <a:pt x="885092" y="38374"/>
                    <a:pt x="1012092" y="-16546"/>
                    <a:pt x="750277" y="81146"/>
                  </a:cubicBezTo>
                  <a:cubicBezTo>
                    <a:pt x="488462" y="178838"/>
                    <a:pt x="244231" y="469961"/>
                    <a:pt x="0" y="761084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000">
                <a:solidFill>
                  <a:prstClr val="white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28" name="Forme libre 62"/>
            <p:cNvSpPr/>
            <p:nvPr/>
          </p:nvSpPr>
          <p:spPr>
            <a:xfrm rot="16200000" flipV="1">
              <a:off x="13718356" y="37251556"/>
              <a:ext cx="1280926" cy="507798"/>
            </a:xfrm>
            <a:custGeom>
              <a:avLst/>
              <a:gdLst>
                <a:gd name="connsiteX0" fmla="*/ 1453662 w 1453662"/>
                <a:gd name="connsiteY0" fmla="*/ 0 h 633047"/>
                <a:gd name="connsiteX1" fmla="*/ 586154 w 1453662"/>
                <a:gd name="connsiteY1" fmla="*/ 117231 h 633047"/>
                <a:gd name="connsiteX2" fmla="*/ 0 w 1453662"/>
                <a:gd name="connsiteY2" fmla="*/ 633047 h 6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3662" h="633047">
                  <a:moveTo>
                    <a:pt x="1453662" y="0"/>
                  </a:moveTo>
                  <a:cubicBezTo>
                    <a:pt x="1141046" y="5861"/>
                    <a:pt x="828431" y="11723"/>
                    <a:pt x="586154" y="117231"/>
                  </a:cubicBezTo>
                  <a:cubicBezTo>
                    <a:pt x="343877" y="222739"/>
                    <a:pt x="171938" y="427893"/>
                    <a:pt x="0" y="633047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000">
                <a:solidFill>
                  <a:prstClr val="white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29" name="ZoneTexte 63"/>
            <p:cNvSpPr txBox="1"/>
            <p:nvPr/>
          </p:nvSpPr>
          <p:spPr>
            <a:xfrm>
              <a:off x="12273106" y="38513768"/>
              <a:ext cx="770825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100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30" name="Connecteur droit 64"/>
            <p:cNvCxnSpPr/>
            <p:nvPr/>
          </p:nvCxnSpPr>
          <p:spPr>
            <a:xfrm>
              <a:off x="12536780" y="38354040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65"/>
            <p:cNvCxnSpPr/>
            <p:nvPr/>
          </p:nvCxnSpPr>
          <p:spPr>
            <a:xfrm>
              <a:off x="13461340" y="38346420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66"/>
            <p:cNvSpPr txBox="1"/>
            <p:nvPr/>
          </p:nvSpPr>
          <p:spPr>
            <a:xfrm>
              <a:off x="13173418" y="38509842"/>
              <a:ext cx="770825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200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33" name="Connecteur droit 67"/>
            <p:cNvCxnSpPr/>
            <p:nvPr/>
          </p:nvCxnSpPr>
          <p:spPr>
            <a:xfrm>
              <a:off x="14358821" y="38343582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68"/>
            <p:cNvSpPr txBox="1"/>
            <p:nvPr/>
          </p:nvSpPr>
          <p:spPr>
            <a:xfrm>
              <a:off x="14083886" y="38499372"/>
              <a:ext cx="770825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300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35" name="Connecteur droit 69"/>
            <p:cNvCxnSpPr/>
            <p:nvPr/>
          </p:nvCxnSpPr>
          <p:spPr>
            <a:xfrm>
              <a:off x="15251497" y="38346590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70"/>
            <p:cNvSpPr txBox="1"/>
            <p:nvPr/>
          </p:nvSpPr>
          <p:spPr>
            <a:xfrm>
              <a:off x="14970564" y="38506836"/>
              <a:ext cx="770825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400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37" name="Connecteur droit 71"/>
            <p:cNvCxnSpPr/>
            <p:nvPr/>
          </p:nvCxnSpPr>
          <p:spPr>
            <a:xfrm>
              <a:off x="11599343" y="38354130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72"/>
            <p:cNvSpPr txBox="1"/>
            <p:nvPr/>
          </p:nvSpPr>
          <p:spPr>
            <a:xfrm>
              <a:off x="11385927" y="38490258"/>
              <a:ext cx="494999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39" name="Connecteur droit 73"/>
            <p:cNvCxnSpPr/>
            <p:nvPr/>
          </p:nvCxnSpPr>
          <p:spPr>
            <a:xfrm>
              <a:off x="16133996" y="38343582"/>
              <a:ext cx="2" cy="2260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74"/>
            <p:cNvSpPr txBox="1"/>
            <p:nvPr/>
          </p:nvSpPr>
          <p:spPr>
            <a:xfrm>
              <a:off x="15823037" y="38489212"/>
              <a:ext cx="770825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500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41" name="Connecteur droit 75"/>
            <p:cNvCxnSpPr/>
            <p:nvPr/>
          </p:nvCxnSpPr>
          <p:spPr>
            <a:xfrm>
              <a:off x="11542788" y="37838582"/>
              <a:ext cx="1992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76"/>
            <p:cNvSpPr txBox="1"/>
            <p:nvPr/>
          </p:nvSpPr>
          <p:spPr>
            <a:xfrm>
              <a:off x="13372985" y="38788573"/>
              <a:ext cx="1724058" cy="446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8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Frequency (Hz)</a:t>
              </a:r>
              <a:endParaRPr lang="en-GB" sz="8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43" name="ZoneTexte 77"/>
            <p:cNvSpPr txBox="1"/>
            <p:nvPr/>
          </p:nvSpPr>
          <p:spPr>
            <a:xfrm rot="16200000">
              <a:off x="10584907" y="37089848"/>
              <a:ext cx="979236" cy="238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2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Angular fluctuation (</a:t>
              </a:r>
              <a:r>
                <a:rPr lang="en-GB" sz="200" dirty="0" err="1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nrad</a:t>
              </a:r>
              <a:r>
                <a:rPr lang="en-GB" sz="2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)</a:t>
              </a:r>
              <a:endParaRPr lang="en-GB" sz="2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44" name="ZoneTexte 78"/>
            <p:cNvSpPr txBox="1"/>
            <p:nvPr/>
          </p:nvSpPr>
          <p:spPr>
            <a:xfrm>
              <a:off x="11202935" y="37653929"/>
              <a:ext cx="632912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16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45" name="ZoneTexte 79"/>
            <p:cNvSpPr txBox="1"/>
            <p:nvPr/>
          </p:nvSpPr>
          <p:spPr>
            <a:xfrm>
              <a:off x="11194840" y="36978745"/>
              <a:ext cx="632912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32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46" name="ZoneTexte 80"/>
            <p:cNvSpPr txBox="1"/>
            <p:nvPr/>
          </p:nvSpPr>
          <p:spPr>
            <a:xfrm>
              <a:off x="11186191" y="36356978"/>
              <a:ext cx="632912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48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47" name="Connecteur droit 81"/>
            <p:cNvCxnSpPr/>
            <p:nvPr/>
          </p:nvCxnSpPr>
          <p:spPr>
            <a:xfrm>
              <a:off x="11551041" y="37193178"/>
              <a:ext cx="1992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82"/>
            <p:cNvCxnSpPr/>
            <p:nvPr/>
          </p:nvCxnSpPr>
          <p:spPr>
            <a:xfrm>
              <a:off x="11545961" y="36537722"/>
              <a:ext cx="1992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83"/>
            <p:cNvCxnSpPr/>
            <p:nvPr/>
          </p:nvCxnSpPr>
          <p:spPr>
            <a:xfrm>
              <a:off x="11529772" y="38513777"/>
              <a:ext cx="1992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84"/>
            <p:cNvCxnSpPr/>
            <p:nvPr/>
          </p:nvCxnSpPr>
          <p:spPr>
            <a:xfrm>
              <a:off x="11535278" y="35880013"/>
              <a:ext cx="1992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85"/>
            <p:cNvSpPr txBox="1"/>
            <p:nvPr/>
          </p:nvSpPr>
          <p:spPr>
            <a:xfrm>
              <a:off x="11179914" y="35695341"/>
              <a:ext cx="654658" cy="510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00" dirty="0" smtClean="0">
                  <a:solidFill>
                    <a:prstClr val="black"/>
                  </a:solidFill>
                  <a:latin typeface="HP Simplified Light" panose="020B0406020204020204" pitchFamily="34" charset="0"/>
                </a:rPr>
                <a:t>64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52" name="Rectangle 86"/>
            <p:cNvSpPr/>
            <p:nvPr/>
          </p:nvSpPr>
          <p:spPr>
            <a:xfrm>
              <a:off x="13320913" y="35956748"/>
              <a:ext cx="1274044" cy="510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it-IT" sz="1000" dirty="0" smtClean="0">
                  <a:ln w="158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27000">
                      <a:srgbClr val="89FFE9"/>
                    </a:glow>
                  </a:effectLst>
                  <a:latin typeface="HP Simplified Light" panose="020B0406020204020204" pitchFamily="34" charset="0"/>
                </a:rPr>
                <a:t>~40nrad 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sp>
          <p:nvSpPr>
            <p:cNvPr id="53" name="Rectangle 87"/>
            <p:cNvSpPr/>
            <p:nvPr/>
          </p:nvSpPr>
          <p:spPr>
            <a:xfrm>
              <a:off x="13913420" y="36567692"/>
              <a:ext cx="1274044" cy="510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it-IT" sz="1000" dirty="0" smtClean="0">
                  <a:ln w="158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27000">
                      <a:srgbClr val="89FFE9"/>
                    </a:glow>
                  </a:effectLst>
                  <a:latin typeface="HP Simplified Light" panose="020B0406020204020204" pitchFamily="34" charset="0"/>
                </a:rPr>
                <a:t>~10nrad </a:t>
              </a:r>
              <a:endParaRPr lang="en-GB" sz="1000" dirty="0">
                <a:solidFill>
                  <a:prstClr val="black"/>
                </a:solidFill>
                <a:latin typeface="HP Simplified Light" panose="020B0406020204020204" pitchFamily="34" charset="0"/>
              </a:endParaRPr>
            </a:p>
          </p:txBody>
        </p:sp>
        <p:cxnSp>
          <p:nvCxnSpPr>
            <p:cNvPr id="54" name="Connecteur droit 88"/>
            <p:cNvCxnSpPr/>
            <p:nvPr/>
          </p:nvCxnSpPr>
          <p:spPr>
            <a:xfrm>
              <a:off x="11967691" y="36996401"/>
              <a:ext cx="52739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89"/>
            <p:cNvCxnSpPr/>
            <p:nvPr/>
          </p:nvCxnSpPr>
          <p:spPr>
            <a:xfrm>
              <a:off x="12727913" y="38124974"/>
              <a:ext cx="52739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90"/>
            <p:cNvCxnSpPr/>
            <p:nvPr/>
          </p:nvCxnSpPr>
          <p:spPr>
            <a:xfrm>
              <a:off x="13767014" y="38135756"/>
              <a:ext cx="52739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91"/>
            <p:cNvSpPr/>
            <p:nvPr/>
          </p:nvSpPr>
          <p:spPr>
            <a:xfrm>
              <a:off x="11631167" y="35892626"/>
              <a:ext cx="435577" cy="3111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000">
                <a:solidFill>
                  <a:prstClr val="white"/>
                </a:solidFill>
                <a:latin typeface="HP Simplified Light" panose="020B0406020204020204" pitchFamily="34" charset="0"/>
              </a:endParaRPr>
            </a:p>
          </p:txBody>
        </p:sp>
      </p:grpSp>
      <p:sp>
        <p:nvSpPr>
          <p:cNvPr id="58" name="Rectangle 93"/>
          <p:cNvSpPr/>
          <p:nvPr/>
        </p:nvSpPr>
        <p:spPr>
          <a:xfrm rot="19778565">
            <a:off x="4092753" y="4503540"/>
            <a:ext cx="2097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it-IT" sz="2000" dirty="0" smtClean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HP Simplified Light" panose="020B0406020204020204" pitchFamily="34" charset="0"/>
              </a:rPr>
              <a:t> up to the </a:t>
            </a:r>
            <a:r>
              <a:rPr lang="it-IT" sz="2000" dirty="0">
                <a:ln w="3175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444500">
                    <a:prstClr val="white"/>
                  </a:glow>
                </a:effectLst>
                <a:latin typeface="HP Simplified Light" panose="020B0406020204020204" pitchFamily="34" charset="0"/>
              </a:rPr>
              <a:t>MHz regime</a:t>
            </a:r>
            <a:r>
              <a:rPr lang="it-IT" sz="2000" dirty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HP Simplified Light" panose="020B0406020204020204" pitchFamily="34" charset="0"/>
              </a:rPr>
              <a:t> and </a:t>
            </a:r>
            <a:r>
              <a:rPr lang="it-IT" sz="2000" dirty="0" smtClean="0">
                <a:ln w="158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HP Simplified Light" panose="020B0406020204020204" pitchFamily="34" charset="0"/>
              </a:rPr>
              <a:t>more </a:t>
            </a:r>
            <a:endParaRPr lang="en-GB" sz="2000" dirty="0">
              <a:solidFill>
                <a:prstClr val="black"/>
              </a:solidFill>
              <a:effectLst>
                <a:glow rad="444500">
                  <a:prstClr val="white"/>
                </a:glow>
              </a:effectLst>
              <a:latin typeface="HP Simplified Light" panose="020B0406020204020204" pitchFamily="34" charset="0"/>
            </a:endParaRPr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2" y="836714"/>
            <a:ext cx="99060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en-AU" altLang="en-US" dirty="0">
                <a:solidFill>
                  <a:prstClr val="black"/>
                </a:solidFill>
                <a:latin typeface="HP Simplified Light" panose="020B0406020204020204" pitchFamily="34" charset="0"/>
                <a:cs typeface="Arial" pitchFamily="34" charset="0"/>
              </a:rPr>
              <a:t>R</a:t>
            </a:r>
            <a:r>
              <a:rPr lang="en-AU" altLang="en-US" dirty="0" smtClean="0">
                <a:solidFill>
                  <a:prstClr val="black"/>
                </a:solidFill>
                <a:latin typeface="HP Simplified Light" panose="020B0406020204020204" pitchFamily="34" charset="0"/>
                <a:cs typeface="Arial" pitchFamily="34" charset="0"/>
              </a:rPr>
              <a:t>equirements for beam pointing stability are extremely demanding (1-5 µrad). Both passive and active control will be required. Prior to the implementation of control strategies, tools are being developed to </a:t>
            </a:r>
            <a:r>
              <a:rPr lang="en-AU" altLang="en-US" b="1" dirty="0" smtClean="0">
                <a:solidFill>
                  <a:srgbClr val="FF0000"/>
                </a:solidFill>
                <a:latin typeface="HP Simplified Light" panose="020B0406020204020204" pitchFamily="34" charset="0"/>
                <a:cs typeface="Arial" pitchFamily="34" charset="0"/>
              </a:rPr>
              <a:t>measure pointing stability </a:t>
            </a:r>
            <a:r>
              <a:rPr lang="en-AU" altLang="en-US" dirty="0" smtClean="0">
                <a:solidFill>
                  <a:prstClr val="black"/>
                </a:solidFill>
                <a:latin typeface="HP Simplified Light" panose="020B0406020204020204" pitchFamily="34" charset="0"/>
                <a:cs typeface="Arial" pitchFamily="34" charset="0"/>
              </a:rPr>
              <a:t>performances at </a:t>
            </a:r>
            <a:r>
              <a:rPr lang="en-AU" altLang="en-US" dirty="0" err="1" smtClean="0">
                <a:solidFill>
                  <a:prstClr val="black"/>
                </a:solidFill>
                <a:latin typeface="HP Simplified Light" panose="020B0406020204020204" pitchFamily="34" charset="0"/>
                <a:cs typeface="Arial" pitchFamily="34" charset="0"/>
              </a:rPr>
              <a:t>EuPRAXIA</a:t>
            </a:r>
            <a:r>
              <a:rPr lang="en-AU" altLang="en-US" dirty="0" smtClean="0">
                <a:solidFill>
                  <a:prstClr val="black"/>
                </a:solidFill>
                <a:latin typeface="HP Simplified Light" panose="020B0406020204020204" pitchFamily="34" charset="0"/>
                <a:cs typeface="Arial" pitchFamily="34" charset="0"/>
              </a:rPr>
              <a:t> facilities and labs.</a:t>
            </a:r>
            <a:endParaRPr lang="en-AU" altLang="en-US" dirty="0">
              <a:solidFill>
                <a:prstClr val="black"/>
              </a:solidFill>
              <a:latin typeface="HP Simplified Light" panose="020B0406020204020204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6496" y="6381328"/>
            <a:ext cx="919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B. </a:t>
            </a:r>
            <a:r>
              <a:rPr lang="it-IT" dirty="0" err="1" smtClean="0"/>
              <a:t>Canuel</a:t>
            </a:r>
            <a:r>
              <a:rPr lang="it-IT" dirty="0"/>
              <a:t> </a:t>
            </a:r>
            <a:r>
              <a:rPr lang="it-IT" dirty="0" smtClean="0"/>
              <a:t>et al., Sub</a:t>
            </a:r>
            <a:r>
              <a:rPr lang="it-IT" dirty="0"/>
              <a:t>-</a:t>
            </a:r>
            <a:r>
              <a:rPr lang="it-IT" dirty="0" err="1" smtClean="0"/>
              <a:t>nanoradiant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/>
              <a:t>pointing</a:t>
            </a:r>
            <a:r>
              <a:rPr lang="it-IT" dirty="0"/>
              <a:t> </a:t>
            </a:r>
            <a:r>
              <a:rPr lang="it-IT" dirty="0" err="1" smtClean="0"/>
              <a:t>monitoring</a:t>
            </a:r>
            <a:r>
              <a:rPr lang="it-IT" dirty="0" smtClean="0"/>
              <a:t> [</a:t>
            </a:r>
            <a:r>
              <a:rPr lang="mr-IN" dirty="0" smtClean="0"/>
              <a:t>…</a:t>
            </a:r>
            <a:r>
              <a:rPr lang="en-US" dirty="0" smtClean="0"/>
              <a:t>], </a:t>
            </a:r>
            <a:r>
              <a:rPr lang="it-IT" dirty="0" err="1" smtClean="0"/>
              <a:t>Appl</a:t>
            </a:r>
            <a:r>
              <a:rPr lang="it-IT" dirty="0"/>
              <a:t>. </a:t>
            </a:r>
            <a:r>
              <a:rPr lang="it-IT" dirty="0" err="1"/>
              <a:t>Opt</a:t>
            </a:r>
            <a:r>
              <a:rPr lang="it-IT" dirty="0"/>
              <a:t>. 2014, 53, 2906-2916</a:t>
            </a:r>
          </a:p>
        </p:txBody>
      </p:sp>
    </p:spTree>
    <p:extLst>
      <p:ext uri="{BB962C8B-B14F-4D97-AF65-F5344CB8AC3E}">
        <p14:creationId xmlns:p14="http://schemas.microsoft.com/office/powerpoint/2010/main" val="424474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20" grpId="0"/>
      <p:bldP spid="21" grpId="0"/>
      <p:bldP spid="23" grpId="0"/>
      <p:bldP spid="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692503"/>
            <a:ext cx="9906000" cy="644984"/>
          </a:xfrm>
        </p:spPr>
        <p:txBody>
          <a:bodyPr lIns="0"/>
          <a:lstStyle/>
          <a:p>
            <a:pPr algn="ctr"/>
            <a:r>
              <a:rPr lang="it-IT" sz="2400" dirty="0"/>
              <a:t>The </a:t>
            </a:r>
            <a:r>
              <a:rPr lang="it-IT" sz="2400" dirty="0" err="1"/>
              <a:t>Resonant</a:t>
            </a:r>
            <a:r>
              <a:rPr lang="it-IT" sz="2400" dirty="0"/>
              <a:t> Multi-</a:t>
            </a:r>
            <a:r>
              <a:rPr lang="it-IT" sz="2400" dirty="0" err="1" smtClean="0"/>
              <a:t>Pulse</a:t>
            </a:r>
            <a:r>
              <a:rPr lang="it-IT" sz="2400" dirty="0" smtClean="0"/>
              <a:t> </a:t>
            </a:r>
            <a:r>
              <a:rPr lang="it-IT" sz="2400" dirty="0" err="1" smtClean="0"/>
              <a:t>Ionization</a:t>
            </a:r>
            <a:r>
              <a:rPr lang="it-IT" sz="2400" dirty="0" smtClean="0"/>
              <a:t> </a:t>
            </a:r>
            <a:r>
              <a:rPr lang="it-IT" sz="2400" dirty="0" err="1" smtClean="0"/>
              <a:t>Injection</a:t>
            </a:r>
            <a:r>
              <a:rPr lang="it-IT" sz="2400" dirty="0" smtClean="0"/>
              <a:t>*</a:t>
            </a:r>
            <a:endParaRPr lang="it-IT" sz="2400" dirty="0"/>
          </a:p>
        </p:txBody>
      </p:sp>
      <p:sp>
        <p:nvSpPr>
          <p:cNvPr id="41" name="CustomShape 1"/>
          <p:cNvSpPr/>
          <p:nvPr/>
        </p:nvSpPr>
        <p:spPr>
          <a:xfrm>
            <a:off x="201188" y="1536705"/>
            <a:ext cx="9629611" cy="15601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2" indent="-215281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</a:t>
            </a:r>
            <a:r>
              <a:rPr lang="en-US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Resonant Multi-Pulse Ionization injection [</a:t>
            </a:r>
            <a:r>
              <a:rPr lang="en-US" sz="1633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P. </a:t>
            </a:r>
            <a:r>
              <a:rPr lang="en-US" sz="1633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Tomassini</a:t>
            </a:r>
            <a:r>
              <a:rPr lang="en-US" sz="1633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et al., Phys. Plasmas 24 (2017) </a:t>
            </a:r>
            <a:r>
              <a:rPr lang="en-US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] is a new bunch </a:t>
            </a:r>
            <a:r>
              <a:rPr lang="en-US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injection </a:t>
            </a:r>
            <a:r>
              <a:rPr lang="en-US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scheme aiming at generating extremely low-emittance bunches [as low as 0.06 mm </a:t>
            </a:r>
            <a:r>
              <a:rPr lang="en-US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mrad</a:t>
            </a:r>
            <a:r>
              <a:rPr lang="en-US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]</a:t>
            </a:r>
            <a:endParaRPr lang="en-US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2" indent="-215281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5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ReMPI</a:t>
            </a:r>
            <a:r>
              <a:rPr lang="en-US" sz="15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5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requires ONE short-pulse 100-TW class (</a:t>
            </a:r>
            <a:r>
              <a:rPr lang="en-US" sz="15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e.g</a:t>
            </a:r>
            <a:r>
              <a:rPr lang="en-US" sz="15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5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5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laser system. Since a unique very large-amplitude </a:t>
            </a:r>
            <a:r>
              <a:rPr lang="en-US" sz="15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5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pulse would fully ionize the atoms (N5+ or Ar8+ ), the pulse is shaped as a </a:t>
            </a:r>
            <a:r>
              <a:rPr lang="en-US" sz="1500" b="1" u="sng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resonant</a:t>
            </a:r>
            <a:r>
              <a:rPr lang="en-US" sz="15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sequence of sub-threshold amplitude </a:t>
            </a:r>
            <a:r>
              <a:rPr lang="en-US" sz="15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pulses.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092851" y="5486908"/>
            <a:ext cx="7264004" cy="946500"/>
            <a:chOff x="1008786" y="5486908"/>
            <a:chExt cx="6705234" cy="946500"/>
          </a:xfrm>
        </p:grpSpPr>
        <p:pic>
          <p:nvPicPr>
            <p:cNvPr id="61" name="Immagin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170" y="5661995"/>
              <a:ext cx="1024850" cy="629884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magin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86" y="5486908"/>
              <a:ext cx="1403533" cy="8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ZoneTexte 11"/>
            <p:cNvSpPr txBox="1"/>
            <p:nvPr/>
          </p:nvSpPr>
          <p:spPr>
            <a:xfrm>
              <a:off x="2530415" y="5494689"/>
              <a:ext cx="386872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437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287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31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574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18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862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05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149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new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scheme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generate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train of pulse in a stable, </a:t>
              </a:r>
              <a:r>
                <a:rPr lang="fr-FR" sz="11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 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feasible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way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fr-FR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Quasi </a:t>
              </a:r>
              <a:r>
                <a:rPr lang="fr-FR" sz="11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Lossless</a:t>
              </a:r>
              <a:r>
                <a:rPr lang="fr-FR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Pulse Train </a:t>
              </a:r>
              <a:r>
                <a:rPr lang="fr-FR" sz="11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fr-FR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</a:t>
              </a:r>
              <a:r>
                <a:rPr lang="fr-FR" sz="11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  <a:r>
                <a:rPr lang="fr-FR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Amplitude division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 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has been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recently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proposed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L. 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Labate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 (</a:t>
              </a:r>
              <a:r>
                <a:rPr lang="fr-F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submitted</a:t>
              </a:r>
              <a:r>
                <a:rPr lang="fr-FR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Immagine 63"/>
          <p:cNvPicPr/>
          <p:nvPr/>
        </p:nvPicPr>
        <p:blipFill>
          <a:blip r:embed="rId5"/>
          <a:stretch/>
        </p:blipFill>
        <p:spPr>
          <a:xfrm>
            <a:off x="4172566" y="3239733"/>
            <a:ext cx="5519670" cy="2190240"/>
          </a:xfrm>
          <a:prstGeom prst="rect">
            <a:avLst/>
          </a:prstGeom>
          <a:ln>
            <a:noFill/>
          </a:ln>
        </p:spPr>
      </p:pic>
      <p:grpSp>
        <p:nvGrpSpPr>
          <p:cNvPr id="3" name="Gruppo 2"/>
          <p:cNvGrpSpPr/>
          <p:nvPr/>
        </p:nvGrpSpPr>
        <p:grpSpPr>
          <a:xfrm>
            <a:off x="201188" y="3239733"/>
            <a:ext cx="3871530" cy="2190240"/>
            <a:chOff x="185712" y="3239733"/>
            <a:chExt cx="3573720" cy="2190240"/>
          </a:xfrm>
        </p:grpSpPr>
        <p:pic>
          <p:nvPicPr>
            <p:cNvPr id="65" name="Immagine 64"/>
            <p:cNvPicPr/>
            <p:nvPr/>
          </p:nvPicPr>
          <p:blipFill>
            <a:blip r:embed="rId6"/>
            <a:stretch/>
          </p:blipFill>
          <p:spPr>
            <a:xfrm>
              <a:off x="185712" y="3239733"/>
              <a:ext cx="3573720" cy="2190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Line 5"/>
            <p:cNvSpPr/>
            <p:nvPr/>
          </p:nvSpPr>
          <p:spPr>
            <a:xfrm>
              <a:off x="760343" y="4511951"/>
              <a:ext cx="2011680" cy="360"/>
            </a:xfrm>
            <a:prstGeom prst="line">
              <a:avLst/>
            </a:prstGeom>
            <a:ln w="54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" name="CustomShape 6"/>
            <p:cNvSpPr/>
            <p:nvPr/>
          </p:nvSpPr>
          <p:spPr>
            <a:xfrm>
              <a:off x="565384" y="4223983"/>
              <a:ext cx="22856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Ionization Threshold</a:t>
              </a:r>
              <a:endPara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8" name="Line 7"/>
            <p:cNvSpPr/>
            <p:nvPr/>
          </p:nvSpPr>
          <p:spPr>
            <a:xfrm>
              <a:off x="2210216" y="4135601"/>
              <a:ext cx="548640" cy="62064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Line 8"/>
            <p:cNvSpPr/>
            <p:nvPr/>
          </p:nvSpPr>
          <p:spPr>
            <a:xfrm flipH="1">
              <a:off x="2302384" y="4227041"/>
              <a:ext cx="548640" cy="52920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asellaDiTesto 69"/>
            <p:cNvSpPr txBox="1"/>
            <p:nvPr/>
          </p:nvSpPr>
          <p:spPr>
            <a:xfrm>
              <a:off x="1080606" y="4013655"/>
              <a:ext cx="742642" cy="343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633" b="1" dirty="0" err="1">
                  <a:solidFill>
                    <a:srgbClr val="1469A2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ReMPI</a:t>
              </a:r>
              <a:endParaRPr lang="it-IT" sz="1633" b="1" dirty="0">
                <a:solidFill>
                  <a:srgbClr val="1469A2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1258875" y="6495422"/>
            <a:ext cx="6689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*P</a:t>
            </a:r>
            <a:r>
              <a:rPr lang="it-IT" sz="1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 Tomassini et al., </a:t>
            </a:r>
            <a:r>
              <a:rPr lang="en-US" sz="1400" b="1" i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  <a:hlinkClick r:id="rId7"/>
              </a:rPr>
              <a:t>Physics of Plasmas 24, 103120 (2017</a:t>
            </a:r>
            <a:r>
              <a:rPr lang="en-US" sz="1400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  <a:hlinkClick r:id="rId7"/>
              </a:rPr>
              <a:t>)</a:t>
            </a:r>
            <a:r>
              <a:rPr lang="en-US" sz="1400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PPCF, 2019 in press</a:t>
            </a:r>
            <a:endParaRPr lang="en-US" sz="1400" b="1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419" y="3074549"/>
            <a:ext cx="2089830" cy="8617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Tomassini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on “</a:t>
            </a:r>
            <a:r>
              <a:rPr lang="en-US" sz="1000" dirty="0"/>
              <a:t>FEL-quality 5GeV e-bunches with the Resonant Multi Pulse Ionization injection </a:t>
            </a:r>
            <a:r>
              <a:rPr lang="en-US" sz="1000" dirty="0" smtClean="0"/>
              <a:t>scheme (</a:t>
            </a:r>
            <a:r>
              <a:rPr lang="en-US" sz="1000" dirty="0" err="1" smtClean="0"/>
              <a:t>ReMPI</a:t>
            </a:r>
            <a:r>
              <a:rPr lang="en-US" sz="1000" dirty="0" smtClean="0"/>
              <a:t>).</a:t>
            </a:r>
          </a:p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 on Wed</a:t>
            </a:r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92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6697" y="-171400"/>
            <a:ext cx="612068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Pulse train for resonant </a:t>
            </a:r>
            <a:r>
              <a:rPr lang="en-GB" sz="3600" b="1" dirty="0" err="1" smtClean="0"/>
              <a:t>wakefield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latin typeface="Mathcad UniMath Prime" panose="02000503020000020003" pitchFamily="50" charset="0"/>
              </a:rPr>
              <a:pPr/>
              <a:t>34</a:t>
            </a:fld>
            <a:endParaRPr lang="en-GB" dirty="0">
              <a:latin typeface="Mathcad UniMath Prime" panose="02000503020000020003" pitchFamily="50" charset="0"/>
            </a:endParaRPr>
          </a:p>
        </p:txBody>
      </p:sp>
      <p:pic>
        <p:nvPicPr>
          <p:cNvPr id="8" name="Immagine 7"/>
          <p:cNvPicPr/>
          <p:nvPr/>
        </p:nvPicPr>
        <p:blipFill>
          <a:blip r:embed="rId2"/>
          <a:stretch/>
        </p:blipFill>
        <p:spPr>
          <a:xfrm>
            <a:off x="3096" y="6385176"/>
            <a:ext cx="1882140" cy="454320"/>
          </a:xfrm>
          <a:prstGeom prst="rect">
            <a:avLst/>
          </a:prstGeom>
          <a:ln>
            <a:noFill/>
          </a:ln>
        </p:spPr>
      </p:pic>
      <p:sp>
        <p:nvSpPr>
          <p:cNvPr id="9" name="CustomShape 4"/>
          <p:cNvSpPr/>
          <p:nvPr/>
        </p:nvSpPr>
        <p:spPr>
          <a:xfrm>
            <a:off x="8678280" y="6436800"/>
            <a:ext cx="757380" cy="306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extShape 5"/>
          <p:cNvSpPr txBox="1"/>
          <p:nvPr/>
        </p:nvSpPr>
        <p:spPr>
          <a:xfrm>
            <a:off x="200472" y="764704"/>
            <a:ext cx="9705528" cy="136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Michelson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interferometer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approach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[1]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as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a baseline,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but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needs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large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optics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and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leads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to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significant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losses</a:t>
            </a:r>
            <a:endParaRPr lang="it-IT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Use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birefringent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>
                <a:latin typeface="Arial Narrow" charset="0"/>
                <a:ea typeface="Arial Narrow" charset="0"/>
                <a:cs typeface="Arial Narrow" charset="0"/>
              </a:rPr>
              <a:t>plates</a:t>
            </a:r>
            <a:r>
              <a:rPr lang="it-IT" dirty="0"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increasing</a:t>
            </a:r>
            <a:r>
              <a:rPr lang="it-IT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(</a:t>
            </a:r>
            <a:r>
              <a:rPr lang="it-IT" dirty="0" err="1">
                <a:latin typeface="Arial Narrow" charset="0"/>
                <a:ea typeface="Arial Narrow" charset="0"/>
                <a:cs typeface="Arial Narrow" charset="0"/>
              </a:rPr>
              <a:t>doubling</a:t>
            </a:r>
            <a:r>
              <a:rPr lang="it-IT" dirty="0">
                <a:latin typeface="Arial Narrow" charset="0"/>
                <a:ea typeface="Arial Narrow" charset="0"/>
                <a:cs typeface="Arial Narrow" charset="0"/>
              </a:rPr>
              <a:t>) </a:t>
            </a:r>
            <a:r>
              <a:rPr lang="it-IT" dirty="0" err="1">
                <a:latin typeface="Arial Narrow" charset="0"/>
                <a:ea typeface="Arial Narrow" charset="0"/>
                <a:cs typeface="Arial Narrow" charset="0"/>
              </a:rPr>
              <a:t>thicknesses</a:t>
            </a:r>
            <a:r>
              <a:rPr lang="it-IT" dirty="0">
                <a:latin typeface="Arial Narrow" charset="0"/>
                <a:ea typeface="Arial Narrow" charset="0"/>
                <a:cs typeface="Arial Narrow" charset="0"/>
              </a:rPr>
              <a:t> and </a:t>
            </a:r>
            <a:r>
              <a:rPr lang="it-IT" dirty="0" err="1">
                <a:latin typeface="Arial Narrow" charset="0"/>
                <a:ea typeface="Arial Narrow" charset="0"/>
                <a:cs typeface="Arial Narrow" charset="0"/>
              </a:rPr>
              <a:t>crossed</a:t>
            </a:r>
            <a:r>
              <a:rPr lang="it-IT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t-IT" dirty="0" err="1" smtClean="0">
                <a:latin typeface="Arial Narrow" charset="0"/>
                <a:ea typeface="Arial Narrow" charset="0"/>
                <a:cs typeface="Arial Narrow" charset="0"/>
              </a:rPr>
              <a:t>polarization</a:t>
            </a:r>
            <a:r>
              <a:rPr lang="it-IT" dirty="0" smtClean="0">
                <a:latin typeface="Arial Narrow" charset="0"/>
                <a:ea typeface="Arial Narrow" charset="0"/>
                <a:cs typeface="Arial Narrow" charset="0"/>
              </a:rPr>
              <a:t> [2].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Complex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setup, to be implemented on the compressed (large) beam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defTabSz="914400"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 Intensity homogeneity issues among the different pulses of the same train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defTabSz="914400"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 Possibly leading to very high energy losses (up to 50%) ← relevant for the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EuPRAXIA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 charset="0"/>
                <a:ea typeface="Arial Narrow" charset="0"/>
                <a:cs typeface="Arial Narrow" charset="0"/>
              </a:rPr>
              <a:t> laser design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Immagine 11"/>
          <p:cNvPicPr/>
          <p:nvPr/>
        </p:nvPicPr>
        <p:blipFill>
          <a:blip r:embed="rId3"/>
          <a:stretch/>
        </p:blipFill>
        <p:spPr>
          <a:xfrm>
            <a:off x="1856656" y="2780928"/>
            <a:ext cx="3872096" cy="2737797"/>
          </a:xfrm>
          <a:prstGeom prst="rect">
            <a:avLst/>
          </a:prstGeom>
          <a:ln>
            <a:noFill/>
          </a:ln>
        </p:spPr>
      </p:pic>
      <p:sp>
        <p:nvSpPr>
          <p:cNvPr id="13" name="TextShape 6"/>
          <p:cNvSpPr txBox="1"/>
          <p:nvPr/>
        </p:nvSpPr>
        <p:spPr>
          <a:xfrm>
            <a:off x="200472" y="2276872"/>
            <a:ext cx="9477820" cy="5040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400" b="1" u="sng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Our approach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: quasi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lossless Train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gEneration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 by an early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aMplitude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dIvision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 (TEMPI)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[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3,4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]: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Splitting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occurs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upstream in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the laser chain.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Small aperture and negligible energy losses. Effects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due to pulse interference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manageable.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TextShape 8"/>
          <p:cNvSpPr txBox="1"/>
          <p:nvPr/>
        </p:nvSpPr>
        <p:spPr>
          <a:xfrm>
            <a:off x="272480" y="5373216"/>
            <a:ext cx="3672408" cy="2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Simulation carried out using the MIRO code</a:t>
            </a:r>
            <a:endParaRPr lang="en-US" sz="12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914400"/>
            <a:r>
              <a:rPr lang="en-US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 </a:t>
            </a:r>
            <a:endParaRPr lang="en-US" sz="12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TextShape 9"/>
          <p:cNvSpPr txBox="1"/>
          <p:nvPr/>
        </p:nvSpPr>
        <p:spPr>
          <a:xfrm>
            <a:off x="200472" y="5805264"/>
            <a:ext cx="8221980" cy="7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Energy losses negligible as compared to the overall pump energy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914400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Compact and simple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setup [4]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914400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TextShape 10"/>
          <p:cNvSpPr txBox="1"/>
          <p:nvPr/>
        </p:nvSpPr>
        <p:spPr>
          <a:xfrm>
            <a:off x="5945560" y="5733256"/>
            <a:ext cx="3960440" cy="10081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[1] C. W. Siders </a:t>
            </a:r>
            <a:r>
              <a:rPr lang="en-US" sz="1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et al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., </a:t>
            </a:r>
            <a:r>
              <a:rPr lang="nb-NO" sz="1200" dirty="0" err="1">
                <a:latin typeface="+mj-lt"/>
              </a:rPr>
              <a:t>Appl</a:t>
            </a:r>
            <a:r>
              <a:rPr lang="nb-NO" sz="1200" dirty="0">
                <a:latin typeface="+mj-lt"/>
              </a:rPr>
              <a:t>. </a:t>
            </a:r>
            <a:r>
              <a:rPr lang="nb-NO" sz="1200" dirty="0" err="1" smtClean="0">
                <a:latin typeface="+mj-lt"/>
              </a:rPr>
              <a:t>Opt</a:t>
            </a:r>
            <a:r>
              <a:rPr lang="nb-NO" sz="1200" dirty="0" smtClean="0">
                <a:latin typeface="+mj-lt"/>
              </a:rPr>
              <a:t>, </a:t>
            </a:r>
            <a:r>
              <a:rPr lang="nb-NO" sz="1200" b="1" dirty="0">
                <a:latin typeface="+mj-lt"/>
              </a:rPr>
              <a:t>37</a:t>
            </a:r>
            <a:r>
              <a:rPr lang="nb-NO" sz="1200" dirty="0">
                <a:latin typeface="+mj-lt"/>
              </a:rPr>
              <a:t>, 5302–</a:t>
            </a:r>
            <a:r>
              <a:rPr lang="nb-NO" sz="1200" dirty="0" smtClean="0">
                <a:latin typeface="+mj-lt"/>
              </a:rPr>
              <a:t>5305 (1998)</a:t>
            </a:r>
            <a:endParaRPr lang="en-US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defTabSz="914400"/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[2] 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Dromey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et al., Appl. Opt. </a:t>
            </a:r>
            <a:r>
              <a:rPr lang="en-US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46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, 5142 (2007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)</a:t>
            </a:r>
          </a:p>
          <a:p>
            <a:pPr defTabSz="914400"/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[3] 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Labate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G.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Toci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P.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Tomassini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L.A. Gizzi,</a:t>
            </a:r>
            <a:r>
              <a:rPr lang="en-US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submitted</a:t>
            </a:r>
            <a:endParaRPr lang="en-US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defTabSz="914400"/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[4] G.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</a:t>
            </a:r>
            <a:r>
              <a:rPr lang="en-US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oci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et al. Instruments, </a:t>
            </a:r>
            <a:r>
              <a:rPr lang="en-US" sz="1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3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, 40 (2019)</a:t>
            </a:r>
          </a:p>
          <a:p>
            <a:pPr defTabSz="914400"/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[5] </a:t>
            </a:r>
            <a:r>
              <a:rPr lang="it-IT" sz="1200" dirty="0"/>
              <a:t>G. Vantaggiato et al., NIM-A, </a:t>
            </a:r>
            <a:r>
              <a:rPr lang="is-IS" sz="1200" dirty="0">
                <a:hlinkClick r:id="rId4" tooltip="Go to table of contents for this volume/issue"/>
              </a:rPr>
              <a:t>909</a:t>
            </a:r>
            <a:r>
              <a:rPr lang="is-IS" sz="1200" dirty="0"/>
              <a:t>, 114, (2018)</a:t>
            </a:r>
            <a:endParaRPr lang="it-IT" sz="1200" dirty="0"/>
          </a:p>
          <a:p>
            <a:pPr defTabSz="914400"/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8" name="TextShape 11"/>
          <p:cNvSpPr txBox="1"/>
          <p:nvPr/>
        </p:nvSpPr>
        <p:spPr>
          <a:xfrm>
            <a:off x="180216" y="5589240"/>
            <a:ext cx="4556760" cy="303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Test experiment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in progress at CNR ILIL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M Sans 17"/>
              </a:rPr>
              <a:t>laboratory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480" y="908720"/>
            <a:ext cx="548680" cy="54867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105128" y="530120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400" dirty="0"/>
          </a:p>
        </p:txBody>
      </p:sp>
      <p:grpSp>
        <p:nvGrpSpPr>
          <p:cNvPr id="6" name="Gruppo 5"/>
          <p:cNvGrpSpPr/>
          <p:nvPr/>
        </p:nvGrpSpPr>
        <p:grpSpPr>
          <a:xfrm>
            <a:off x="6033120" y="3356992"/>
            <a:ext cx="3744416" cy="2016224"/>
            <a:chOff x="6033120" y="3356992"/>
            <a:chExt cx="3744416" cy="201622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3320" y="3501008"/>
              <a:ext cx="1800200" cy="172107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6033120" y="3356992"/>
              <a:ext cx="338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Alternative </a:t>
              </a:r>
              <a:r>
                <a:rPr lang="it-IT" sz="1400" dirty="0" err="1" smtClean="0"/>
                <a:t>scheme</a:t>
              </a:r>
              <a:r>
                <a:rPr lang="it-IT" sz="1400" dirty="0" smtClean="0"/>
                <a:t>: delay </a:t>
              </a:r>
              <a:r>
                <a:rPr lang="it-IT" sz="1400" dirty="0" err="1" smtClean="0"/>
                <a:t>mask</a:t>
              </a:r>
              <a:r>
                <a:rPr lang="it-IT" sz="1400" dirty="0" smtClean="0"/>
                <a:t> [5]</a:t>
              </a:r>
              <a:endParaRPr lang="it-IT" sz="1400" dirty="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033120" y="3356992"/>
              <a:ext cx="3744416" cy="2016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2170" y="4068483"/>
              <a:ext cx="1500592" cy="872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7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0473" y="1268763"/>
            <a:ext cx="936104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driver for a plasma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2800" b="1" dirty="0" err="1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seamlessly</a:t>
            </a:r>
            <a:r>
              <a:rPr lang="it-IT" sz="2800" b="1" dirty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laser-plasma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drivers, 100-1kHz Hz, 10-100J,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it-IT" sz="2800" b="1" dirty="0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it-IT" sz="2800" b="1" dirty="0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Conceptual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2800" b="1" dirty="0" err="1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it-IT" sz="2800" b="1" dirty="0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lab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high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 Hz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demonstrated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800" b="1" dirty="0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 5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2800" b="1" dirty="0" smtClean="0">
                <a:solidFill>
                  <a:srgbClr val="00C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 7)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Hz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TRL2 to TRL3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evolving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diode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pumping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prototyping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it-IT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management of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head (</a:t>
            </a:r>
            <a:r>
              <a:rPr lang="it-IT" sz="2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TRL3-TRL4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component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scale.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488504" y="188640"/>
            <a:ext cx="8915400" cy="490066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it-IT" sz="3200" b="1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TECHNOLOGY READINESS</a:t>
            </a:r>
            <a:endParaRPr lang="it-IT" b="1" dirty="0" smtClean="0"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26271" y="1832124"/>
            <a:ext cx="4746229" cy="3268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9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211275" y="1058850"/>
            <a:ext cx="9408973" cy="1200304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Plasma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accelerators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will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require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higher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higher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repetition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lasers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with high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efficiency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 Direct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pumping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lasing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medium with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diodes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most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efficient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</a:t>
            </a:r>
            <a:endParaRPr lang="it-IT" b="1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algn="ctr"/>
            <a:endParaRPr lang="en-US" b="1" dirty="0" smtClean="0">
              <a:solidFill>
                <a:prstClr val="black"/>
              </a:solidFill>
              <a:latin typeface="Calibri"/>
              <a:ea typeface="Cambria" charset="0"/>
              <a:cs typeface="Cambria" charset="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Direct </a:t>
            </a:r>
            <a:r>
              <a:rPr lang="en-US" b="1" dirty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CPA 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may become a solution for </a:t>
            </a:r>
            <a:r>
              <a:rPr lang="en-US" b="1" dirty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&gt;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100Hz due to wall-plug efficiency limitations.</a:t>
            </a:r>
            <a:endParaRPr lang="en-US" b="1" dirty="0">
              <a:solidFill>
                <a:prstClr val="black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800562" y="179732"/>
            <a:ext cx="6926707" cy="557767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b="1" dirty="0" smtClean="0"/>
              <a:t>&gt;kHz repetition rate ?</a:t>
            </a:r>
            <a:endParaRPr lang="en-US" sz="2000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128464" y="2564905"/>
            <a:ext cx="9450694" cy="2833808"/>
            <a:chOff x="709625" y="2881419"/>
            <a:chExt cx="7865614" cy="2521077"/>
          </a:xfrm>
        </p:grpSpPr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" b="3031"/>
            <a:stretch/>
          </p:blipFill>
          <p:spPr bwMode="auto">
            <a:xfrm>
              <a:off x="709625" y="2881419"/>
              <a:ext cx="7843333" cy="20529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061824" y="5156087"/>
              <a:ext cx="1513415" cy="246409"/>
            </a:xfrm>
            <a:prstGeom prst="rect">
              <a:avLst/>
            </a:prstGeom>
            <a:noFill/>
          </p:spPr>
          <p:txBody>
            <a:bodyPr wrap="none" lIns="91414" tIns="45708" rIns="91414" bIns="45708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C. Siders et al., EAAC 2017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11273" y="5156140"/>
            <a:ext cx="9292564" cy="1407647"/>
            <a:chOff x="195017" y="5156087"/>
            <a:chExt cx="8577751" cy="1407647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017" y="5156087"/>
              <a:ext cx="2593664" cy="1407647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2920999" y="5582936"/>
              <a:ext cx="58517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We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need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a </a:t>
              </a:r>
              <a:r>
                <a:rPr lang="it-IT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gain medium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that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can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support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amplification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on a  large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bandwidth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and can be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pumped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directly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with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diode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lasers</a:t>
              </a:r>
              <a:r>
                <a:rPr lang="it-IT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9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800562" y="179732"/>
            <a:ext cx="6926707" cy="557767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b="1" dirty="0" smtClean="0"/>
              <a:t>Direct diode pumping</a:t>
            </a:r>
            <a:endParaRPr lang="en-US" sz="20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92" y="1268760"/>
            <a:ext cx="7200800" cy="290418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7384009" y="2287821"/>
            <a:ext cx="720080" cy="360040"/>
          </a:xfrm>
          <a:prstGeom prst="ellipse">
            <a:avLst/>
          </a:prstGeom>
          <a:noFill/>
          <a:ln w="38100" cmpd="sng">
            <a:solidFill>
              <a:srgbClr val="00C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C30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385051" y="2276872"/>
            <a:ext cx="720080" cy="360040"/>
          </a:xfrm>
          <a:prstGeom prst="ellipse">
            <a:avLst/>
          </a:prstGeom>
          <a:noFill/>
          <a:ln w="38100" cmpd="sng">
            <a:solidFill>
              <a:srgbClr val="00C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C30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44488" y="4437117"/>
            <a:ext cx="89289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GB" sz="2800" b="1" dirty="0"/>
              <a:t>Available direct CPA concepts (Yb:CaF</a:t>
            </a:r>
            <a:r>
              <a:rPr lang="en-GB" sz="2800" b="1" baseline="-25000" dirty="0"/>
              <a:t>2</a:t>
            </a:r>
            <a:r>
              <a:rPr lang="en-GB" sz="2800" b="1" dirty="0"/>
              <a:t>, </a:t>
            </a:r>
            <a:r>
              <a:rPr lang="en-GB" sz="2800" b="1" dirty="0" err="1"/>
              <a:t>Yb:YAG</a:t>
            </a:r>
            <a:r>
              <a:rPr lang="en-GB" sz="2800" b="1" dirty="0"/>
              <a:t> </a:t>
            </a:r>
            <a:r>
              <a:rPr lang="mr-IN" sz="2800" b="1" dirty="0"/>
              <a:t>…</a:t>
            </a:r>
            <a:r>
              <a:rPr lang="en-GB" sz="2800" b="1" dirty="0"/>
              <a:t>) </a:t>
            </a:r>
            <a:r>
              <a:rPr lang="en-GB" sz="2800" dirty="0"/>
              <a:t>limited in pulse duration, heat extraction and scaling</a:t>
            </a:r>
            <a:r>
              <a:rPr lang="en-GB" sz="2800" dirty="0" smtClean="0"/>
              <a:t>;</a:t>
            </a:r>
          </a:p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Developments in progress also with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Tm:YLF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5457056" y="3634075"/>
            <a:ext cx="2952328" cy="216024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6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8464" y="1052736"/>
            <a:ext cx="53434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Currently</a:t>
            </a:r>
            <a:r>
              <a:rPr lang="it-IT" sz="14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under </a:t>
            </a:r>
            <a:r>
              <a:rPr lang="it-IT" sz="1400" b="1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investigation</a:t>
            </a:r>
            <a:r>
              <a:rPr lang="it-IT" sz="14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[1]: </a:t>
            </a:r>
            <a:r>
              <a:rPr lang="it-IT" sz="1400" b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Tm:YLF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Emission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1,9 µm,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eye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safe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Ultrashort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1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&lt;100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fs</a:t>
            </a:r>
            <a:r>
              <a:rPr lang="it-IT" sz="1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  <a:endParaRPr lang="it-IT" sz="1400" dirty="0" smtClean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peak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power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≈ PW</a:t>
            </a:r>
            <a:r>
              <a:rPr lang="it-IT" sz="1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average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power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scalable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from kW to 300 kW);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Direct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pumping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808 nm,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using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diodes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operating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in CW mode (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available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scalable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Multi-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extraction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high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repetition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rate             &gt; 10 kHz; Ideal for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accelerator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efficiency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914400" lvl="1" indent="-457200" defTabSz="457200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Mature </a:t>
            </a:r>
            <a:r>
              <a:rPr lang="it-IT" sz="14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aterial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crystal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growth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);</a:t>
            </a:r>
            <a:endParaRPr lang="it-IT" sz="14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043178" y="1052736"/>
            <a:ext cx="3453623" cy="1710611"/>
            <a:chOff x="5529474" y="2707150"/>
            <a:chExt cx="2910207" cy="150909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9474" y="2707150"/>
              <a:ext cx="2910207" cy="1509099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6258948" y="3280786"/>
              <a:ext cx="566952" cy="325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Ti:Sa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7318492" y="3231737"/>
              <a:ext cx="774001" cy="325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Tm:YLF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1424608" y="6227808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(1)C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1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Haefner</a:t>
            </a:r>
            <a:r>
              <a:rPr lang="it-IT" sz="1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et al., EAAC 2017</a:t>
            </a:r>
            <a:endParaRPr lang="it-IT" sz="14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5720375" y="3168776"/>
            <a:ext cx="3776426" cy="2123659"/>
            <a:chOff x="5280346" y="3258310"/>
            <a:chExt cx="3485932" cy="2123659"/>
          </a:xfrm>
        </p:grpSpPr>
        <p:sp>
          <p:nvSpPr>
            <p:cNvPr id="3" name="Rettangolo 2"/>
            <p:cNvSpPr/>
            <p:nvPr/>
          </p:nvSpPr>
          <p:spPr>
            <a:xfrm>
              <a:off x="5280346" y="3566087"/>
              <a:ext cx="348593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792 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nm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cross-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section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0.55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×10-20 cm2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bandwidth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16 nm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Laser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1900 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nm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Lifetime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of 3F4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thulium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energy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level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16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ms</a:t>
              </a:r>
              <a:endParaRPr lang="it-IT" sz="8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Emission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cross-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section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@1900 nm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0.4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×10-20 cm2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Refractive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index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@1064 nm 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no=1.448, ne=1.470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Crystal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structure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	</a:t>
              </a:r>
              <a:r>
                <a:rPr lang="it-IT" sz="800" b="1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tetragonal</a:t>
              </a:r>
              <a:endParaRPr lang="it-IT" sz="8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Density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		3.95 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g/cm3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Mohs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’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hardness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	5</a:t>
              </a:r>
              <a:endParaRPr lang="it-IT" sz="8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Thermal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conductivity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6 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Wm-1K-1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dT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		-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4.6×10-6 (//c) K-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1 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Thermal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expansion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coefficient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10.1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×10-6 (//c) K-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1</a:t>
              </a:r>
              <a:endParaRPr lang="it-IT" sz="8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Typical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doping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level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</a:t>
              </a:r>
              <a:r>
                <a:rPr lang="it-IT" sz="800" b="1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		2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-4 </a:t>
              </a:r>
              <a:r>
                <a:rPr lang="it-IT" sz="8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8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.%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5758323" y="3258310"/>
              <a:ext cx="2176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Tm: YLF Full </a:t>
              </a:r>
              <a:r>
                <a:rPr lang="it-IT" sz="1400" dirty="0" err="1" smtClean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specifications</a:t>
              </a:r>
              <a:endParaRPr lang="it-IT" sz="1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292542" y="5780840"/>
            <a:ext cx="83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Relatively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new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approach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for short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operation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</a:t>
            </a:r>
            <a:r>
              <a:rPr lang="it-IT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needs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R&amp;D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 progress</a:t>
            </a: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olo 12"/>
          <p:cNvSpPr>
            <a:spLocks noGrp="1"/>
          </p:cNvSpPr>
          <p:nvPr>
            <p:ph type="title" idx="4294967295"/>
          </p:nvPr>
        </p:nvSpPr>
        <p:spPr>
          <a:xfrm>
            <a:off x="28" y="188640"/>
            <a:ext cx="9656631" cy="576064"/>
          </a:xfrm>
          <a:noFill/>
        </p:spPr>
        <p:txBody>
          <a:bodyPr/>
          <a:lstStyle/>
          <a:p>
            <a:pPr algn="ctr" rtl="0" eaLnBrk="1" fontAlgn="base" latinLnBrk="0" hangingPunct="1"/>
            <a:r>
              <a:rPr lang="en-GB" sz="3200" b="1" kern="1200" spc="-1" dirty="0" smtClean="0">
                <a:solidFill>
                  <a:srgbClr val="262626"/>
                </a:solidFill>
                <a:effectLst/>
                <a:latin typeface="Trebuchet MS"/>
                <a:ea typeface="Open Sans"/>
                <a:cs typeface="+mn-cs"/>
              </a:rPr>
              <a:t>A possible solution: </a:t>
            </a:r>
            <a:r>
              <a:rPr lang="en-GB" sz="3200" b="1" kern="1200" spc="-1" dirty="0" smtClean="0">
                <a:solidFill>
                  <a:srgbClr val="262626"/>
                </a:solidFill>
                <a:effectLst/>
                <a:latin typeface="Trebuchet MS"/>
                <a:ea typeface="Open Sans"/>
                <a:cs typeface="+mn-cs"/>
              </a:rPr>
              <a:t>Tm:YLF</a:t>
            </a:r>
            <a:endParaRPr lang="en-GB" dirty="0" smtClean="0">
              <a:effectLst/>
            </a:endParaRPr>
          </a:p>
        </p:txBody>
      </p:sp>
      <p:pic>
        <p:nvPicPr>
          <p:cNvPr id="15" name="Picture 5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3" t="8499" r="-43"/>
          <a:stretch/>
        </p:blipFill>
        <p:spPr bwMode="auto">
          <a:xfrm>
            <a:off x="4232920" y="908720"/>
            <a:ext cx="1512168" cy="1449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011" y="6453336"/>
            <a:ext cx="1929569" cy="36933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 flipH="1">
            <a:off x="344488" y="535563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C300"/>
                </a:solidFill>
              </a:rPr>
              <a:t>High </a:t>
            </a:r>
            <a:r>
              <a:rPr lang="it-IT" b="1" dirty="0" err="1" smtClean="0">
                <a:solidFill>
                  <a:srgbClr val="00C300"/>
                </a:solidFill>
              </a:rPr>
              <a:t>Efficiency</a:t>
            </a:r>
            <a:r>
              <a:rPr lang="it-IT" b="1" dirty="0" smtClean="0">
                <a:solidFill>
                  <a:srgbClr val="00C300"/>
                </a:solidFill>
              </a:rPr>
              <a:t> </a:t>
            </a:r>
            <a:r>
              <a:rPr lang="it-IT" b="1" dirty="0" err="1" smtClean="0">
                <a:solidFill>
                  <a:srgbClr val="00C300"/>
                </a:solidFill>
              </a:rPr>
              <a:t>enabled</a:t>
            </a:r>
            <a:r>
              <a:rPr lang="it-IT" b="1" dirty="0" smtClean="0">
                <a:solidFill>
                  <a:srgbClr val="00C300"/>
                </a:solidFill>
              </a:rPr>
              <a:t> by </a:t>
            </a:r>
            <a:r>
              <a:rPr lang="it-IT" b="1" dirty="0" err="1">
                <a:solidFill>
                  <a:srgbClr val="00C300"/>
                </a:solidFill>
              </a:rPr>
              <a:t>m</a:t>
            </a:r>
            <a:r>
              <a:rPr lang="it-IT" b="1" dirty="0" err="1" smtClean="0">
                <a:solidFill>
                  <a:srgbClr val="00C300"/>
                </a:solidFill>
              </a:rPr>
              <a:t>ultipulse</a:t>
            </a:r>
            <a:r>
              <a:rPr lang="it-IT" b="1" dirty="0" smtClean="0">
                <a:solidFill>
                  <a:srgbClr val="00C300"/>
                </a:solidFill>
              </a:rPr>
              <a:t> </a:t>
            </a:r>
            <a:r>
              <a:rPr lang="it-IT" b="1" dirty="0" err="1" smtClean="0">
                <a:solidFill>
                  <a:srgbClr val="00C300"/>
                </a:solidFill>
              </a:rPr>
              <a:t>extraction</a:t>
            </a:r>
            <a:r>
              <a:rPr lang="it-IT" b="1" dirty="0" smtClean="0">
                <a:solidFill>
                  <a:srgbClr val="00C300"/>
                </a:solidFill>
              </a:rPr>
              <a:t> </a:t>
            </a:r>
            <a:endParaRPr lang="it-IT" b="1" dirty="0">
              <a:solidFill>
                <a:srgbClr val="00C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5048" y="2842950"/>
            <a:ext cx="4406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T.C. </a:t>
            </a:r>
            <a:r>
              <a:rPr lang="en-US" sz="1200" dirty="0"/>
              <a:t>G</a:t>
            </a:r>
            <a:r>
              <a:rPr lang="en-US" sz="1200" dirty="0" smtClean="0"/>
              <a:t>alvin et al., </a:t>
            </a:r>
            <a:r>
              <a:rPr lang="en-US" sz="1200" dirty="0"/>
              <a:t>Proc . of SPIE </a:t>
            </a:r>
            <a:r>
              <a:rPr lang="en-US" sz="1200" dirty="0" err="1"/>
              <a:t>Voi</a:t>
            </a:r>
            <a:r>
              <a:rPr lang="en-US" sz="1200" dirty="0"/>
              <a:t>. 11033 </a:t>
            </a:r>
            <a:r>
              <a:rPr lang="en-US" sz="1200" dirty="0" smtClean="0"/>
              <a:t>1103303 (2019)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62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3896" y="-171400"/>
            <a:ext cx="6071472" cy="1143000"/>
          </a:xfrm>
        </p:spPr>
        <p:txBody>
          <a:bodyPr/>
          <a:lstStyle/>
          <a:p>
            <a:r>
              <a:rPr lang="it-IT" b="1" dirty="0" err="1" smtClean="0"/>
              <a:t>Broader</a:t>
            </a:r>
            <a:r>
              <a:rPr lang="it-IT" b="1" dirty="0" smtClean="0"/>
              <a:t> </a:t>
            </a:r>
            <a:r>
              <a:rPr lang="it-IT" b="1" dirty="0" err="1" smtClean="0"/>
              <a:t>view</a:t>
            </a:r>
            <a:r>
              <a:rPr lang="it-IT" b="1" dirty="0" smtClean="0"/>
              <a:t> on driver R&amp;D</a:t>
            </a:r>
            <a:endParaRPr lang="it-IT" b="1" dirty="0"/>
          </a:p>
        </p:txBody>
      </p:sp>
      <p:sp>
        <p:nvSpPr>
          <p:cNvPr id="3" name="Rectangle 2"/>
          <p:cNvSpPr/>
          <p:nvPr/>
        </p:nvSpPr>
        <p:spPr>
          <a:xfrm>
            <a:off x="272480" y="1700811"/>
            <a:ext cx="5760640" cy="4302693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</a:rPr>
              <a:t>Pumping technology: diode (direct or indirect) pumping;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</a:rPr>
              <a:t>Gain media: material should be industrially available at laser quality, scalable in size and capable of supporting large bandwidth and efficient cooling;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</a:rPr>
              <a:t>Grating technology to improve for higher damage threshold and smaller beam size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</a:rPr>
              <a:t>Optics Damage threshold 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</a:rPr>
              <a:t>Thermal load, management, </a:t>
            </a:r>
            <a:r>
              <a:rPr lang="en-GB" dirty="0" smtClean="0">
                <a:solidFill>
                  <a:prstClr val="black"/>
                </a:solidFill>
              </a:rPr>
              <a:t>dissipation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Vacuum technology</a:t>
            </a:r>
          </a:p>
          <a:p>
            <a:pPr marL="285667" indent="-285667">
              <a:spcBef>
                <a:spcPts val="1872"/>
              </a:spcBef>
              <a:buFont typeface="Arial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Mechanical stabilization (active and passive);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 descr="isultati immagini per diode laser stack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950" y="1385009"/>
            <a:ext cx="1840570" cy="16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153" y="3290336"/>
            <a:ext cx="1512168" cy="1068170"/>
          </a:xfrm>
          <a:prstGeom prst="rect">
            <a:avLst/>
          </a:prstGeom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760" y="1892077"/>
            <a:ext cx="1398918" cy="13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60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167" y="3630144"/>
            <a:ext cx="1666861" cy="10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222" y="5007214"/>
            <a:ext cx="1456460" cy="914066"/>
          </a:xfrm>
          <a:prstGeom prst="rect">
            <a:avLst/>
          </a:prstGeom>
        </p:spPr>
      </p:pic>
      <p:pic>
        <p:nvPicPr>
          <p:cNvPr id="1032" name="Picture 8" descr="isultati immagini per damage thresh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062" y="4725268"/>
            <a:ext cx="1552041" cy="11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4374" y="6248613"/>
            <a:ext cx="7905477" cy="461641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sz="2400" dirty="0"/>
              <a:t>Major R&amp;D and technology transfer </a:t>
            </a:r>
            <a:r>
              <a:rPr lang="en-US" sz="2400"/>
              <a:t>to embed in final systems</a:t>
            </a:r>
            <a:endParaRPr lang="en-US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44492" y="908720"/>
            <a:ext cx="9440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black"/>
                </a:solidFill>
              </a:rPr>
              <a:t>Laser driver relies </a:t>
            </a:r>
            <a:r>
              <a:rPr lang="en-GB" sz="3200" b="1" dirty="0">
                <a:solidFill>
                  <a:prstClr val="black"/>
                </a:solidFill>
              </a:rPr>
              <a:t>on industrial development in:</a:t>
            </a:r>
          </a:p>
          <a:p>
            <a:endParaRPr lang="it-I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57" y="692696"/>
            <a:ext cx="2660983" cy="16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3504012"/>
            <a:ext cx="992663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CasellaDiTesto 19"/>
          <p:cNvSpPr txBox="1">
            <a:spLocks noChangeArrowheads="1"/>
          </p:cNvSpPr>
          <p:nvPr/>
        </p:nvSpPr>
        <p:spPr bwMode="auto">
          <a:xfrm>
            <a:off x="3915472" y="6093299"/>
            <a:ext cx="1884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Laser Front End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10 TW, 10 Hz</a:t>
            </a:r>
            <a:endParaRPr lang="it-IT" altLang="it-IT" sz="1200" b="1" dirty="0">
              <a:solidFill>
                <a:srgbClr val="FFFFFF"/>
              </a:solidFill>
              <a:latin typeface="Abadi MT Condensed Light"/>
            </a:endParaRPr>
          </a:p>
        </p:txBody>
      </p:sp>
      <p:sp>
        <p:nvSpPr>
          <p:cNvPr id="27659" name="CasellaDiTesto 20"/>
          <p:cNvSpPr txBox="1">
            <a:spLocks noChangeArrowheads="1"/>
          </p:cNvSpPr>
          <p:nvPr/>
        </p:nvSpPr>
        <p:spPr bwMode="auto">
          <a:xfrm>
            <a:off x="5967113" y="6120918"/>
            <a:ext cx="1496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Power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 </a:t>
            </a: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Amplifier</a:t>
            </a:r>
            <a:endParaRPr lang="it-IT" altLang="it-IT" sz="1200" b="1" dirty="0" smtClean="0">
              <a:solidFill>
                <a:srgbClr val="FFFFFF"/>
              </a:solidFill>
              <a:latin typeface="Abadi MT Condensed Light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Up to 250 TW</a:t>
            </a:r>
            <a:endParaRPr lang="it-IT" altLang="it-IT" sz="1200" b="1" dirty="0">
              <a:solidFill>
                <a:srgbClr val="FFFFFF"/>
              </a:solidFill>
              <a:latin typeface="Abadi MT Condensed Light"/>
            </a:endParaRPr>
          </a:p>
        </p:txBody>
      </p:sp>
      <p:sp>
        <p:nvSpPr>
          <p:cNvPr id="27660" name="CasellaDiTesto 21"/>
          <p:cNvSpPr txBox="1">
            <a:spLocks noChangeArrowheads="1"/>
          </p:cNvSpPr>
          <p:nvPr/>
        </p:nvSpPr>
        <p:spPr bwMode="auto">
          <a:xfrm>
            <a:off x="1442610" y="6093299"/>
            <a:ext cx="26649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Radiobiology</a:t>
            </a:r>
            <a:endParaRPr lang="it-IT" altLang="it-IT" sz="1200" b="1" dirty="0">
              <a:solidFill>
                <a:srgbClr val="FFFFFF"/>
              </a:solidFill>
              <a:latin typeface="Abadi MT Condensed Light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Laser-</a:t>
            </a: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Driven</a:t>
            </a:r>
            <a:endParaRPr lang="it-IT" altLang="it-IT" sz="1200" b="1" dirty="0" smtClean="0">
              <a:solidFill>
                <a:srgbClr val="FFFFFF"/>
              </a:solidFill>
              <a:latin typeface="Abadi MT Condensed Light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Particles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 and </a:t>
            </a: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Radiation</a:t>
            </a:r>
            <a:endParaRPr lang="it-IT" altLang="it-IT" sz="1200" b="1" dirty="0">
              <a:solidFill>
                <a:srgbClr val="FFFFFF"/>
              </a:solidFill>
              <a:latin typeface="Abadi MT Condensed Light"/>
            </a:endParaRPr>
          </a:p>
        </p:txBody>
      </p:sp>
      <p:sp>
        <p:nvSpPr>
          <p:cNvPr id="17" name="CasellaDiTesto 18"/>
          <p:cNvSpPr txBox="1">
            <a:spLocks noChangeArrowheads="1"/>
          </p:cNvSpPr>
          <p:nvPr/>
        </p:nvSpPr>
        <p:spPr bwMode="auto">
          <a:xfrm>
            <a:off x="7859233" y="6054390"/>
            <a:ext cx="18522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Shielded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 target Area LWFA, TNSA, Thomson </a:t>
            </a: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Scattering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, </a:t>
            </a:r>
            <a:r>
              <a:rPr lang="it-IT" altLang="it-IT" sz="1200" b="1" dirty="0" smtClean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-</a:t>
            </a:r>
            <a:r>
              <a:rPr lang="it-IT" altLang="it-IT" sz="1200" b="1" dirty="0" err="1" smtClean="0">
                <a:solidFill>
                  <a:srgbClr val="FFFFFF"/>
                </a:solidFill>
                <a:latin typeface="Abadi MT Condensed Light"/>
              </a:rPr>
              <a:t>rays</a:t>
            </a:r>
            <a:r>
              <a:rPr lang="it-IT" altLang="it-IT" sz="1200" b="1" dirty="0" smtClean="0">
                <a:solidFill>
                  <a:srgbClr val="FFFFFF"/>
                </a:solidFill>
                <a:latin typeface="Abadi MT Condensed Light"/>
              </a:rPr>
              <a:t> </a:t>
            </a:r>
            <a:r>
              <a:rPr lang="mr-IN" altLang="it-IT" sz="1200" b="1" dirty="0" smtClean="0">
                <a:solidFill>
                  <a:srgbClr val="FFFFFF"/>
                </a:solidFill>
                <a:latin typeface="Abadi MT Condensed Light"/>
              </a:rPr>
              <a:t>…</a:t>
            </a:r>
            <a:endParaRPr lang="it-IT" altLang="it-IT" sz="1200" b="1" dirty="0">
              <a:solidFill>
                <a:srgbClr val="FFFFFF"/>
              </a:solidFill>
              <a:latin typeface="Abadi MT Condensed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4" y="3606228"/>
            <a:ext cx="1958541" cy="472952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3584" y="3501008"/>
            <a:ext cx="8821010" cy="5283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Sub-PW Experimental Laser Facility </a:t>
            </a:r>
            <a:endParaRPr lang="en-US" altLang="it-IT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2809" y="6138666"/>
            <a:ext cx="1219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400" b="1" dirty="0" smtClean="0">
                <a:solidFill>
                  <a:prstClr val="white"/>
                </a:solidFill>
                <a:latin typeface="Calibri"/>
              </a:rPr>
              <a:t>Control Room</a:t>
            </a:r>
            <a:endParaRPr lang="it-IT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25347" y="116634"/>
            <a:ext cx="502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altLang="it-IT" sz="2400" b="1" dirty="0">
                <a:solidFill>
                  <a:prstClr val="black"/>
                </a:solidFill>
                <a:latin typeface="Arial" pitchFamily="34" charset="0"/>
              </a:rPr>
              <a:t>The Intense Laser Irradiation Lab</a:t>
            </a:r>
          </a:p>
        </p:txBody>
      </p:sp>
      <p:sp>
        <p:nvSpPr>
          <p:cNvPr id="16" name="Text Box 2"/>
          <p:cNvSpPr/>
          <p:nvPr/>
        </p:nvSpPr>
        <p:spPr>
          <a:xfrm>
            <a:off x="128464" y="116632"/>
            <a:ext cx="2216696" cy="33230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>
            <a:spAutoFit/>
          </a:bodyPr>
          <a:lstStyle/>
          <a:p>
            <a:pPr marL="190440" indent="-165240" defTabSz="914400">
              <a:spcBef>
                <a:spcPts val="998"/>
              </a:spcBef>
              <a:tabLst>
                <a:tab pos="190440" algn="l"/>
                <a:tab pos="1104840" algn="l"/>
                <a:tab pos="2019240" algn="l"/>
                <a:tab pos="2933639" algn="l"/>
                <a:tab pos="3848040" algn="l"/>
                <a:tab pos="4762439" algn="l"/>
                <a:tab pos="5676839" algn="l"/>
                <a:tab pos="6591239" algn="l"/>
                <a:tab pos="7505640" algn="l"/>
                <a:tab pos="8420039" algn="l"/>
                <a:tab pos="9334439" algn="l"/>
                <a:tab pos="10248839" algn="l"/>
              </a:tabLst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PEOPLE</a:t>
            </a:r>
            <a:endParaRPr lang="en-US" sz="600" dirty="0" smtClean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Arial" pitchFamily="2"/>
              <a:cs typeface="Arial" pitchFamily="2"/>
            </a:endParaRPr>
          </a:p>
          <a:p>
            <a:pPr marL="0" lvl="1"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smtClean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Leonida </a:t>
            </a:r>
            <a:r>
              <a:rPr lang="en-US" sz="1100" dirty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A. </a:t>
            </a:r>
            <a:r>
              <a:rPr lang="en-US" sz="1100" dirty="0" smtClean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GIZZI</a:t>
            </a:r>
          </a:p>
          <a:p>
            <a:pPr marL="0" lvl="1"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Fernando BRANDI </a:t>
            </a:r>
            <a:endParaRPr lang="en-US" sz="1100" dirty="0" smtClean="0">
              <a:solidFill>
                <a:prstClr val="black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Arial" pitchFamily="2"/>
              <a:cs typeface="Arial" pitchFamily="2"/>
            </a:endParaRP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smtClean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Gabriele CRISTOFORETTI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Petra KOESTER 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Luca LABATE 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smtClean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Federica </a:t>
            </a:r>
            <a:r>
              <a:rPr lang="en-US" sz="1100" dirty="0">
                <a:solidFill>
                  <a:prstClr val="black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BAFFIGI 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Lorenzo FULGENTINI 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Paolo TOMASSINI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Daniele PALLA 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err="1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Davide</a:t>
            </a:r>
            <a:r>
              <a:rPr lang="en-US" sz="1100" dirty="0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 TERZANI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Antonio GIULIETTI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err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Sanjeev</a:t>
            </a:r>
            <a:r>
              <a:rPr lang="en-US" sz="1100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KUMAR</a:t>
            </a:r>
          </a:p>
          <a:p>
            <a:pPr defTabSz="914400">
              <a:lnSpc>
                <a:spcPct val="80000"/>
              </a:lnSpc>
              <a:spcBef>
                <a:spcPts val="748"/>
              </a:spcBef>
              <a:buClr>
                <a:srgbClr val="000000"/>
              </a:buClr>
              <a:buSzPct val="100000"/>
              <a:buFont typeface="Century Gothic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1100" dirty="0" smtClea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Federico AVELLA</a:t>
            </a:r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12" y="1675417"/>
            <a:ext cx="1461805" cy="1797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3" y="1970266"/>
            <a:ext cx="2887329" cy="14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49" y="692696"/>
            <a:ext cx="2780642" cy="144415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28917" y="2573979"/>
            <a:ext cx="2487402" cy="16004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Contributions to this workshop</a:t>
            </a:r>
          </a:p>
          <a:p>
            <a:r>
              <a:rPr lang="en-US" sz="1400" dirty="0" smtClean="0"/>
              <a:t>L. </a:t>
            </a:r>
            <a:r>
              <a:rPr lang="en-US" sz="1400" dirty="0" err="1" smtClean="0"/>
              <a:t>Labate</a:t>
            </a:r>
            <a:r>
              <a:rPr lang="en-US" sz="1400" dirty="0" smtClean="0"/>
              <a:t>, WG4, Mon. 16.40</a:t>
            </a:r>
          </a:p>
          <a:p>
            <a:r>
              <a:rPr lang="en-US" sz="1400" dirty="0" smtClean="0"/>
              <a:t>L.A. Gizzi, WG7, Mon, 18.20</a:t>
            </a:r>
          </a:p>
          <a:p>
            <a:r>
              <a:rPr lang="en-US" sz="1400" dirty="0" smtClean="0"/>
              <a:t>D. </a:t>
            </a:r>
            <a:r>
              <a:rPr lang="en-US" sz="1400" dirty="0" err="1" smtClean="0"/>
              <a:t>Terzani</a:t>
            </a:r>
            <a:r>
              <a:rPr lang="en-US" sz="1400" dirty="0" smtClean="0"/>
              <a:t>, WG6, Wed, 18.40</a:t>
            </a:r>
          </a:p>
          <a:p>
            <a:r>
              <a:rPr lang="en-US" sz="1400" dirty="0" smtClean="0"/>
              <a:t>P. </a:t>
            </a:r>
            <a:r>
              <a:rPr lang="en-US" sz="1400" dirty="0" err="1" smtClean="0"/>
              <a:t>Tomassini</a:t>
            </a:r>
            <a:r>
              <a:rPr lang="en-US" sz="1400" dirty="0" smtClean="0"/>
              <a:t>, Poster, Wed, 19.00</a:t>
            </a:r>
          </a:p>
          <a:p>
            <a:r>
              <a:rPr lang="en-US" sz="1400" dirty="0" smtClean="0"/>
              <a:t>L.A. Gizzi, Poster, Wed, 19.00</a:t>
            </a:r>
          </a:p>
          <a:p>
            <a:r>
              <a:rPr lang="en-US" sz="1400" dirty="0"/>
              <a:t>F. Brandi, Plenary, Fri, </a:t>
            </a:r>
            <a:r>
              <a:rPr lang="en-US" sz="1400" dirty="0" smtClean="0"/>
              <a:t>9am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6697" y="35496"/>
            <a:ext cx="6120680" cy="72920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Cluster approach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latin typeface="Mathcad UniMath Prime" panose="02000503020000020003" pitchFamily="50" charset="0"/>
              </a:rPr>
              <a:t>40</a:t>
            </a:fld>
            <a:endParaRPr lang="en-GB" dirty="0">
              <a:latin typeface="Mathcad UniMath Prime" panose="02000503020000020003" pitchFamily="50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8504" y="83671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Cluster on </a:t>
            </a:r>
            <a:r>
              <a:rPr lang="it-IT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laser </a:t>
            </a:r>
            <a:r>
              <a:rPr lang="it-IT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technology</a:t>
            </a:r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it-IT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EuP</a:t>
            </a:r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-LASTECH):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16496" y="1556792"/>
            <a:ext cx="9073008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Scientific</a:t>
            </a:r>
            <a:r>
              <a:rPr lang="fr-FR" b="1" dirty="0"/>
              <a:t> and </a:t>
            </a:r>
            <a:r>
              <a:rPr lang="fr-FR" b="1" dirty="0" err="1"/>
              <a:t>Technical</a:t>
            </a:r>
            <a:r>
              <a:rPr lang="fr-FR" b="1" dirty="0"/>
              <a:t> </a:t>
            </a:r>
            <a:r>
              <a:rPr lang="fr-FR" b="1" dirty="0" smtClean="0"/>
              <a:t>issues</a:t>
            </a:r>
            <a:r>
              <a:rPr lang="it-IT" dirty="0"/>
              <a:t> </a:t>
            </a:r>
          </a:p>
          <a:p>
            <a:pPr lvl="0"/>
            <a:r>
              <a:rPr lang="en-GB" b="1" dirty="0"/>
              <a:t>Amplifier configuration:</a:t>
            </a:r>
            <a:endParaRPr lang="it-IT" dirty="0"/>
          </a:p>
          <a:p>
            <a:pPr lvl="1"/>
            <a:r>
              <a:rPr lang="en-US" dirty="0"/>
              <a:t>Prototyping of </a:t>
            </a:r>
            <a:r>
              <a:rPr lang="en-US" dirty="0" err="1"/>
              <a:t>Ti:Sa</a:t>
            </a:r>
            <a:r>
              <a:rPr lang="en-US" dirty="0"/>
              <a:t> amplifiers</a:t>
            </a:r>
            <a:endParaRPr lang="it-IT" dirty="0"/>
          </a:p>
          <a:p>
            <a:pPr lvl="1"/>
            <a:r>
              <a:rPr lang="en-GB" dirty="0"/>
              <a:t>Build a test amplifier to test Thermal load, Cooling;</a:t>
            </a:r>
            <a:endParaRPr lang="it-IT" dirty="0"/>
          </a:p>
          <a:p>
            <a:pPr lvl="0"/>
            <a:r>
              <a:rPr lang="en-GB" b="1" dirty="0"/>
              <a:t>Pumping technology:</a:t>
            </a:r>
            <a:endParaRPr lang="it-IT" dirty="0"/>
          </a:p>
          <a:p>
            <a:pPr lvl="1"/>
            <a:r>
              <a:rPr lang="en-GB" dirty="0"/>
              <a:t>Scaled 100 Hz rep rep. rate, high energy pumping;</a:t>
            </a:r>
            <a:endParaRPr lang="it-IT" dirty="0"/>
          </a:p>
          <a:p>
            <a:pPr lvl="1"/>
            <a:r>
              <a:rPr lang="en-US" dirty="0"/>
              <a:t>Addressing 100 Hz pump lasers developments</a:t>
            </a:r>
            <a:endParaRPr lang="it-IT" dirty="0"/>
          </a:p>
          <a:p>
            <a:pPr lvl="0"/>
            <a:r>
              <a:rPr lang="en-GB" b="1" dirty="0"/>
              <a:t>Optical compressor technology:</a:t>
            </a:r>
            <a:endParaRPr lang="it-IT" dirty="0"/>
          </a:p>
          <a:p>
            <a:pPr lvl="1"/>
            <a:r>
              <a:rPr lang="en-US" dirty="0"/>
              <a:t>Thermal management of compressor gratings</a:t>
            </a:r>
            <a:endParaRPr lang="it-IT" dirty="0"/>
          </a:p>
          <a:p>
            <a:pPr lvl="1"/>
            <a:r>
              <a:rPr lang="en-GB" dirty="0"/>
              <a:t>Run high average power illumination tests at existing facilities, to make assessments on LIDT, Thermal load, Cooling. Lifetime;</a:t>
            </a:r>
            <a:endParaRPr lang="it-IT" dirty="0"/>
          </a:p>
          <a:p>
            <a:pPr lvl="0"/>
            <a:r>
              <a:rPr lang="fr-FR" b="1" dirty="0" err="1"/>
              <a:t>Pointing</a:t>
            </a:r>
            <a:r>
              <a:rPr lang="fr-FR" b="1" dirty="0"/>
              <a:t> </a:t>
            </a:r>
            <a:r>
              <a:rPr lang="fr-FR" b="1" dirty="0" err="1"/>
              <a:t>stability</a:t>
            </a:r>
            <a:r>
              <a:rPr lang="fr-FR" b="1" dirty="0"/>
              <a:t> : </a:t>
            </a:r>
            <a:endParaRPr lang="it-IT" dirty="0"/>
          </a:p>
          <a:p>
            <a:pPr lvl="1"/>
            <a:r>
              <a:rPr lang="en-US" dirty="0"/>
              <a:t>Stability (pointing &amp; more) and active control</a:t>
            </a:r>
            <a:endParaRPr lang="it-IT" dirty="0"/>
          </a:p>
          <a:p>
            <a:pPr lvl="1"/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and </a:t>
            </a:r>
            <a:r>
              <a:rPr lang="fr-FR" dirty="0" err="1"/>
              <a:t>run</a:t>
            </a:r>
            <a:r>
              <a:rPr lang="fr-FR" dirty="0"/>
              <a:t> tests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facilities</a:t>
            </a:r>
            <a:r>
              <a:rPr lang="fr-FR" dirty="0"/>
              <a:t>; </a:t>
            </a:r>
            <a:r>
              <a:rPr lang="fr-FR" dirty="0" err="1"/>
              <a:t>define</a:t>
            </a:r>
            <a:r>
              <a:rPr lang="fr-FR" dirty="0"/>
              <a:t> route for active </a:t>
            </a:r>
            <a:r>
              <a:rPr lang="fr-FR" dirty="0" err="1"/>
              <a:t>stabilization</a:t>
            </a:r>
            <a:r>
              <a:rPr lang="fr-FR" dirty="0"/>
              <a:t>;</a:t>
            </a:r>
            <a:endParaRPr lang="it-IT" dirty="0"/>
          </a:p>
          <a:p>
            <a:pPr lvl="0"/>
            <a:r>
              <a:rPr lang="en-US" b="1" dirty="0"/>
              <a:t>Temporal and Spatial Shaping:</a:t>
            </a:r>
            <a:endParaRPr lang="it-IT" dirty="0"/>
          </a:p>
          <a:p>
            <a:pPr lvl="1"/>
            <a:r>
              <a:rPr lang="en-US" dirty="0"/>
              <a:t>Synchronization</a:t>
            </a:r>
            <a:endParaRPr lang="it-IT" dirty="0"/>
          </a:p>
          <a:p>
            <a:pPr lvl="1"/>
            <a:r>
              <a:rPr lang="en-US" dirty="0"/>
              <a:t>Develop efficient pulse train, temporal contrast, AO control and measurements.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456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6697" y="35496"/>
            <a:ext cx="6120680" cy="72920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Cluster approach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latin typeface="Mathcad UniMath Prime" panose="02000503020000020003" pitchFamily="50" charset="0"/>
              </a:rPr>
              <a:t>41</a:t>
            </a:fld>
            <a:endParaRPr lang="en-GB" dirty="0">
              <a:latin typeface="Mathcad UniMath Prime" panose="02000503020000020003" pitchFamily="50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8504" y="83671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Cluster on </a:t>
            </a:r>
            <a:r>
              <a:rPr lang="it-IT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laser </a:t>
            </a:r>
            <a:r>
              <a:rPr lang="it-IT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technology</a:t>
            </a:r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it-IT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EuP</a:t>
            </a:r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-LASTECH): </a:t>
            </a: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216455"/>
              </p:ext>
            </p:extLst>
          </p:nvPr>
        </p:nvGraphicFramePr>
        <p:xfrm>
          <a:off x="704528" y="3369462"/>
          <a:ext cx="8496944" cy="264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o" r:id="rId3" imgW="6121400" imgH="1905000" progId="Word.Document.12">
                  <p:embed/>
                </p:oleObj>
              </mc:Choice>
              <mc:Fallback>
                <p:oleObj name="Documento" r:id="rId3" imgW="6121400" imgH="190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4528" y="3369462"/>
                        <a:ext cx="8496944" cy="264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60513" y="1628800"/>
            <a:ext cx="92170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High Repetition Rate </a:t>
            </a:r>
            <a:r>
              <a:rPr lang="en-GB" sz="2000" b="1" u="sng" dirty="0" smtClean="0"/>
              <a:t>Developments</a:t>
            </a:r>
          </a:p>
          <a:p>
            <a:r>
              <a:rPr lang="en-US" sz="2000" dirty="0"/>
              <a:t>The current layout of the </a:t>
            </a:r>
            <a:r>
              <a:rPr lang="en-US" sz="2000" dirty="0" err="1"/>
              <a:t>EuPRAXIA</a:t>
            </a:r>
            <a:r>
              <a:rPr lang="en-US" sz="2000" dirty="0"/>
              <a:t> laser foresees </a:t>
            </a:r>
            <a:r>
              <a:rPr lang="en-US" sz="2000" dirty="0" smtClean="0"/>
              <a:t>up to 100 Hz configuration. Beyond this, totally </a:t>
            </a:r>
            <a:r>
              <a:rPr lang="en-US" sz="2000" dirty="0"/>
              <a:t>alternative systems </a:t>
            </a:r>
            <a:r>
              <a:rPr lang="en-US" sz="2000" dirty="0" smtClean="0"/>
              <a:t>based </a:t>
            </a:r>
            <a:r>
              <a:rPr lang="en-US" sz="2000" dirty="0"/>
              <a:t>on direct diode pumping of different gain </a:t>
            </a:r>
            <a:r>
              <a:rPr lang="en-US" sz="2000" dirty="0" smtClean="0"/>
              <a:t>media are being explored like  </a:t>
            </a:r>
            <a:r>
              <a:rPr lang="en-US" sz="2000" dirty="0" err="1"/>
              <a:t>Yb:YAG</a:t>
            </a:r>
            <a:r>
              <a:rPr lang="en-US" sz="2000" dirty="0"/>
              <a:t> and Yb:CaF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GB" sz="2000" dirty="0" err="1" smtClean="0"/>
              <a:t>Tm</a:t>
            </a:r>
            <a:r>
              <a:rPr lang="en-GB" sz="2000" dirty="0" err="1"/>
              <a:t>:</a:t>
            </a:r>
            <a:r>
              <a:rPr lang="en-GB" sz="2000" dirty="0" err="1" smtClean="0"/>
              <a:t>YLF</a:t>
            </a:r>
            <a:r>
              <a:rPr lang="en-GB" sz="2000" dirty="0" smtClean="0"/>
              <a:t>. Cluster coordination will foster these explorations.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1"/>
          <p:cNvSpPr txBox="1"/>
          <p:nvPr/>
        </p:nvSpPr>
        <p:spPr>
          <a:xfrm>
            <a:off x="417720" y="6268519"/>
            <a:ext cx="871174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 funding opportunities. Two proposals submitted to TIARA-ARIES.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 contrast="-43000"/>
                    </a14:imgEffect>
                  </a14:imgLayer>
                </a14:imgProps>
              </a:ext>
            </a:extLst>
          </a:blip>
          <a:srcRect l="9539" r="9539"/>
          <a:stretch/>
        </p:blipFill>
        <p:spPr>
          <a:xfrm>
            <a:off x="0" y="-21236"/>
            <a:ext cx="9906000" cy="6879644"/>
          </a:xfrm>
          <a:prstGeom prst="rect">
            <a:avLst/>
          </a:prstGeom>
        </p:spPr>
      </p:pic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1016306" y="49313"/>
            <a:ext cx="7924800" cy="663575"/>
          </a:xfrm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5300" b="0" dirty="0" smtClean="0">
                <a:latin typeface="Arial"/>
                <a:cs typeface="Arial"/>
              </a:rPr>
              <a:t>SUMMARY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5529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2488" y="6569200"/>
            <a:ext cx="4953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sz="1200">
              <a:solidFill>
                <a:srgbClr val="898989"/>
              </a:solidFill>
              <a:latin typeface="Corbel" charset="0"/>
            </a:endParaRPr>
          </a:p>
          <a:p>
            <a:pPr eaLnBrk="1" hangingPunct="1"/>
            <a:endParaRPr lang="en-GB" sz="1200">
              <a:solidFill>
                <a:srgbClr val="898989"/>
              </a:solidFill>
              <a:latin typeface="Corbe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76536" y="1196752"/>
            <a:ext cx="8352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Ti:Sa as a viable options for first generation laser driver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Addressing open </a:t>
            </a:r>
            <a:r>
              <a:rPr lang="en-US" sz="2800" dirty="0" smtClean="0">
                <a:solidFill>
                  <a:schemeClr val="bg1"/>
                </a:solidFill>
              </a:rPr>
              <a:t>issues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914267" lvl="1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Thermal management of</a:t>
            </a:r>
          </a:p>
          <a:p>
            <a:pPr marL="1371336" lvl="2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Amplifiers</a:t>
            </a:r>
          </a:p>
          <a:p>
            <a:pPr marL="1371336" lvl="2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Compressor gratings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Stability </a:t>
            </a:r>
            <a:r>
              <a:rPr lang="en-US" sz="2800" dirty="0">
                <a:solidFill>
                  <a:schemeClr val="bg1"/>
                </a:solidFill>
              </a:rPr>
              <a:t>(pointing &amp; more) and active control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Synchronization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Driver pulse temporal shaping (multi-pulse)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Longer term solutions with direct diode pumping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Major need of R&amp;D -&gt; Cluster </a:t>
            </a:r>
            <a:r>
              <a:rPr lang="en-US" sz="2800" dirty="0" smtClean="0">
                <a:solidFill>
                  <a:schemeClr val="bg1"/>
                </a:solidFill>
              </a:rPr>
              <a:t>approach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4" name="Titolo 33"/>
          <p:cNvSpPr>
            <a:spLocks noGrp="1"/>
          </p:cNvSpPr>
          <p:nvPr>
            <p:ph type="title" idx="4294967295"/>
          </p:nvPr>
        </p:nvSpPr>
        <p:spPr>
          <a:xfrm>
            <a:off x="0" y="274712"/>
            <a:ext cx="8915400" cy="561975"/>
          </a:xfrm>
        </p:spPr>
        <p:txBody>
          <a:bodyPr>
            <a:noAutofit/>
          </a:bodyPr>
          <a:lstStyle/>
          <a:p>
            <a:r>
              <a:rPr lang="it-IT" b="1" dirty="0" err="1" smtClean="0"/>
              <a:t>Contributors</a:t>
            </a:r>
            <a:endParaRPr lang="it-IT" b="1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099300" y="6468696"/>
            <a:ext cx="2311400" cy="365125"/>
          </a:xfrm>
          <a:prstGeom prst="rect">
            <a:avLst/>
          </a:prstGeom>
        </p:spPr>
        <p:txBody>
          <a:bodyPr vert="horz" lIns="83971" tIns="41986" rIns="83971" bIns="41986" rtlCol="0" anchor="ctr"/>
          <a:lstStyle>
            <a:defPPr>
              <a:defRPr lang="en-US"/>
            </a:defPPr>
            <a:lvl1pPr marL="0" algn="r" defTabSz="914136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6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02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6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34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0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70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3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8D6F1B-0912-4E83-AA89-4880E3586760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5" name="Rectangle à coins arrondis 75"/>
          <p:cNvSpPr/>
          <p:nvPr/>
        </p:nvSpPr>
        <p:spPr>
          <a:xfrm>
            <a:off x="4664968" y="1029607"/>
            <a:ext cx="4968552" cy="2161026"/>
          </a:xfrm>
          <a:prstGeom prst="roundRect">
            <a:avLst>
              <a:gd name="adj" fmla="val 13050"/>
            </a:avLst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0" tIns="45708" rIns="0" bIns="45708" rtlCol="0" anchor="ctr"/>
          <a:lstStyle/>
          <a:p>
            <a:pPr lvl="0" algn="ctr"/>
            <a:r>
              <a:rPr lang="en-US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CNRS – </a:t>
            </a:r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France</a:t>
            </a:r>
            <a:endParaRPr lang="en-US" sz="1600" b="1" dirty="0">
              <a:solidFill>
                <a:srgbClr val="FF0000"/>
              </a:solidFill>
            </a:endParaRPr>
          </a:p>
          <a:p>
            <a:pPr lvl="0"/>
            <a:r>
              <a:rPr lang="en-US" sz="1400" b="1" dirty="0">
                <a:solidFill>
                  <a:prstClr val="black"/>
                </a:solidFill>
                <a:effectLst>
                  <a:glow rad="127000">
                    <a:srgbClr val="4BACC6">
                      <a:lumMod val="20000"/>
                      <a:lumOff val="80000"/>
                    </a:srgbClr>
                  </a:glow>
                </a:effectLst>
              </a:rPr>
              <a:t>François MATHIEU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US" sz="1200" b="1" dirty="0">
                <a:solidFill>
                  <a:prstClr val="black"/>
                </a:solidFill>
              </a:rPr>
              <a:t>CNRS, </a:t>
            </a:r>
            <a:r>
              <a:rPr lang="en-US" sz="1200" b="1" dirty="0" err="1">
                <a:solidFill>
                  <a:prstClr val="black"/>
                </a:solidFill>
              </a:rPr>
              <a:t>Ecole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Polytechnique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  <a:effectLst>
                  <a:glow rad="127000">
                    <a:srgbClr val="4BACC6">
                      <a:lumMod val="20000"/>
                      <a:lumOff val="80000"/>
                    </a:srgbClr>
                  </a:glow>
                </a:effectLst>
              </a:rPr>
              <a:t>Zeudi MAZZOTTA</a:t>
            </a:r>
            <a:r>
              <a:rPr lang="en-US" sz="1400" i="1" dirty="0">
                <a:solidFill>
                  <a:prstClr val="black"/>
                </a:solidFill>
                <a:effectLst>
                  <a:glow rad="127000">
                    <a:srgbClr val="4BACC6">
                      <a:lumMod val="20000"/>
                      <a:lumOff val="80000"/>
                    </a:srgbClr>
                  </a:glow>
                </a:effectLst>
              </a:rPr>
              <a:t>, </a:t>
            </a:r>
            <a:r>
              <a:rPr lang="en-US" sz="1200" dirty="0">
                <a:solidFill>
                  <a:prstClr val="black"/>
                </a:solidFill>
              </a:rPr>
              <a:t>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r>
              <a:rPr lang="en-US" sz="1200" dirty="0">
                <a:solidFill>
                  <a:prstClr val="black"/>
                </a:solidFill>
              </a:rPr>
              <a:t> (</a:t>
            </a:r>
            <a:r>
              <a:rPr lang="en-US" sz="1200" dirty="0" err="1">
                <a:solidFill>
                  <a:prstClr val="black"/>
                </a:solidFill>
              </a:rPr>
              <a:t>Eupraxia</a:t>
            </a:r>
            <a:r>
              <a:rPr lang="en-US" sz="1200" dirty="0">
                <a:solidFill>
                  <a:prstClr val="black"/>
                </a:solidFill>
              </a:rPr>
              <a:t> contract)</a:t>
            </a:r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Dimitrios PAPADOPOULOS, </a:t>
            </a:r>
            <a:r>
              <a:rPr lang="en-US" sz="1200" dirty="0">
                <a:solidFill>
                  <a:prstClr val="black"/>
                </a:solidFill>
              </a:rPr>
              <a:t>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endParaRPr lang="en-US" sz="12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Catherine LE BLANC</a:t>
            </a:r>
            <a:r>
              <a:rPr lang="en-US" sz="1200" dirty="0">
                <a:solidFill>
                  <a:prstClr val="black"/>
                </a:solidFill>
              </a:rPr>
              <a:t>, 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endParaRPr lang="en-US" sz="12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Bruno LE GARREC</a:t>
            </a:r>
            <a:r>
              <a:rPr lang="en-US" sz="1200" dirty="0">
                <a:solidFill>
                  <a:prstClr val="black"/>
                </a:solidFill>
              </a:rPr>
              <a:t>, 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Audrey BELUZE, </a:t>
            </a:r>
            <a:r>
              <a:rPr lang="en-US" sz="1200" dirty="0">
                <a:solidFill>
                  <a:prstClr val="black"/>
                </a:solidFill>
              </a:rPr>
              <a:t>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Jean-Luc PAILLARD</a:t>
            </a:r>
            <a:r>
              <a:rPr lang="en-US" sz="1200" dirty="0">
                <a:solidFill>
                  <a:prstClr val="black"/>
                </a:solidFill>
              </a:rPr>
              <a:t>, CNRS, </a:t>
            </a:r>
            <a:r>
              <a:rPr lang="en-US" sz="1200" dirty="0" err="1">
                <a:solidFill>
                  <a:prstClr val="black"/>
                </a:solidFill>
              </a:rPr>
              <a:t>Ecole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Polytechnique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Rectangle à coins arrondis 76"/>
          <p:cNvSpPr/>
          <p:nvPr/>
        </p:nvSpPr>
        <p:spPr>
          <a:xfrm>
            <a:off x="271818" y="1033332"/>
            <a:ext cx="4320480" cy="2163060"/>
          </a:xfrm>
          <a:prstGeom prst="roundRect">
            <a:avLst>
              <a:gd name="adj" fmla="val 10662"/>
            </a:avLst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/>
          </a:p>
        </p:txBody>
      </p:sp>
      <p:sp>
        <p:nvSpPr>
          <p:cNvPr id="7" name="Rectangle à coins arrondis 77"/>
          <p:cNvSpPr/>
          <p:nvPr/>
        </p:nvSpPr>
        <p:spPr>
          <a:xfrm>
            <a:off x="288666" y="4187776"/>
            <a:ext cx="3282014" cy="811373"/>
          </a:xfrm>
          <a:prstGeom prst="roundRect">
            <a:avLst>
              <a:gd name="adj" fmla="val 17630"/>
            </a:avLst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lvl="0"/>
            <a:r>
              <a:rPr lang="de-DE" sz="1400" dirty="0">
                <a:solidFill>
                  <a:prstClr val="black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Christophe SIMON BOISSON</a:t>
            </a:r>
          </a:p>
          <a:p>
            <a:pPr lvl="0"/>
            <a:r>
              <a:rPr lang="de-DE" sz="1400" dirty="0">
                <a:solidFill>
                  <a:prstClr val="black"/>
                </a:solidFill>
              </a:rPr>
              <a:t>Sandrine RICAUD</a:t>
            </a:r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Sebastien LAUX</a:t>
            </a:r>
          </a:p>
        </p:txBody>
      </p:sp>
      <p:sp>
        <p:nvSpPr>
          <p:cNvPr id="8" name="Rettangolo 16"/>
          <p:cNvSpPr/>
          <p:nvPr/>
        </p:nvSpPr>
        <p:spPr>
          <a:xfrm>
            <a:off x="343826" y="1022295"/>
            <a:ext cx="4248472" cy="2092881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CNR – Italy</a:t>
            </a:r>
            <a:endParaRPr lang="en-US" sz="1600" b="1" dirty="0"/>
          </a:p>
          <a:p>
            <a:pPr lvl="0"/>
            <a:r>
              <a:rPr lang="en-US" sz="1400" b="1" dirty="0" err="1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Leonida</a:t>
            </a:r>
            <a:r>
              <a:rPr lang="en-US" sz="1400" b="1" dirty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 A. GIZZI, </a:t>
            </a:r>
            <a:r>
              <a:rPr lang="en-US" sz="1200" b="1" dirty="0" err="1"/>
              <a:t>Istituto</a:t>
            </a:r>
            <a:r>
              <a:rPr lang="en-US" sz="1200" b="1" dirty="0"/>
              <a:t> </a:t>
            </a:r>
            <a:r>
              <a:rPr lang="en-US" sz="1200" b="1" dirty="0" err="1"/>
              <a:t>Nazionale</a:t>
            </a:r>
            <a:r>
              <a:rPr lang="en-US" sz="1200" b="1" dirty="0"/>
              <a:t> di </a:t>
            </a:r>
            <a:r>
              <a:rPr lang="en-US" sz="1200" b="1" dirty="0" err="1"/>
              <a:t>Ottica</a:t>
            </a:r>
            <a:r>
              <a:rPr lang="en-US" sz="1200" b="1" dirty="0"/>
              <a:t>-CNR, Pisa</a:t>
            </a:r>
            <a:endParaRPr lang="en-US" sz="1400" b="1" dirty="0"/>
          </a:p>
          <a:p>
            <a:pPr lvl="0"/>
            <a:r>
              <a:rPr lang="en-US" sz="1400" dirty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Petra KOESTER </a:t>
            </a:r>
            <a:r>
              <a:rPr lang="en-US" sz="1200" dirty="0"/>
              <a:t>INO-CNR, (</a:t>
            </a:r>
            <a:r>
              <a:rPr lang="en-US" sz="1200" dirty="0" err="1"/>
              <a:t>EuPRAXIA</a:t>
            </a:r>
            <a:r>
              <a:rPr lang="en-US" sz="1200" dirty="0"/>
              <a:t> contract), Pisa</a:t>
            </a:r>
          </a:p>
          <a:p>
            <a:r>
              <a:rPr lang="en-US" sz="1400" dirty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Luca LABATE, </a:t>
            </a:r>
            <a:r>
              <a:rPr lang="en-US" sz="1200" dirty="0"/>
              <a:t>INO-CNR, Pisa</a:t>
            </a:r>
          </a:p>
          <a:p>
            <a:pPr lvl="0"/>
            <a:r>
              <a:rPr lang="de-DE" sz="1400" dirty="0"/>
              <a:t>Fernando BRANDI, </a:t>
            </a:r>
            <a:r>
              <a:rPr lang="en-US" sz="1200" dirty="0"/>
              <a:t>INO</a:t>
            </a:r>
            <a:r>
              <a:rPr lang="de-DE" sz="1200" dirty="0"/>
              <a:t>-CNR, Pisa</a:t>
            </a:r>
          </a:p>
          <a:p>
            <a:pPr lvl="0"/>
            <a:r>
              <a:rPr lang="en-US" sz="1400" dirty="0" err="1"/>
              <a:t>Gian</a:t>
            </a:r>
            <a:r>
              <a:rPr lang="en-US" sz="1400" dirty="0"/>
              <a:t> Carlo BUSSOLINO, </a:t>
            </a:r>
            <a:r>
              <a:rPr lang="en-US" sz="1200" dirty="0"/>
              <a:t>INO-CNR, Pisa</a:t>
            </a:r>
          </a:p>
          <a:p>
            <a:r>
              <a:rPr lang="en-US" sz="1400" dirty="0"/>
              <a:t>Barbara PATRIZI, </a:t>
            </a:r>
            <a:r>
              <a:rPr lang="en-US" sz="1200" dirty="0"/>
              <a:t>INO-CNR, Firenze</a:t>
            </a:r>
          </a:p>
          <a:p>
            <a:pPr lvl="0"/>
            <a:r>
              <a:rPr lang="en-US" sz="1400" dirty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Guido TOCI, </a:t>
            </a:r>
            <a:r>
              <a:rPr lang="en-US" sz="1200" dirty="0"/>
              <a:t>INO-CNR, Firenze</a:t>
            </a:r>
          </a:p>
          <a:p>
            <a:r>
              <a:rPr lang="en-US" sz="1400" dirty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Matteo VANNINI, </a:t>
            </a:r>
            <a:r>
              <a:rPr lang="en-US" sz="1200" dirty="0"/>
              <a:t>INO-CNR, Firenze</a:t>
            </a:r>
          </a:p>
        </p:txBody>
      </p:sp>
      <p:sp>
        <p:nvSpPr>
          <p:cNvPr id="9" name="Rettangolo 5"/>
          <p:cNvSpPr/>
          <p:nvPr/>
        </p:nvSpPr>
        <p:spPr>
          <a:xfrm>
            <a:off x="2614587" y="3211724"/>
            <a:ext cx="4501339" cy="523220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lvl="0" algn="ctr"/>
            <a:r>
              <a:rPr lang="en-US" sz="2800" b="1" dirty="0"/>
              <a:t>Collaborators</a:t>
            </a:r>
          </a:p>
        </p:txBody>
      </p:sp>
      <p:grpSp>
        <p:nvGrpSpPr>
          <p:cNvPr id="10" name="Groupe 80"/>
          <p:cNvGrpSpPr/>
          <p:nvPr/>
        </p:nvGrpSpPr>
        <p:grpSpPr>
          <a:xfrm>
            <a:off x="6540802" y="5373221"/>
            <a:ext cx="2566212" cy="1268720"/>
            <a:chOff x="2315464" y="5418020"/>
            <a:chExt cx="2818027" cy="1268720"/>
          </a:xfrm>
        </p:grpSpPr>
        <p:sp>
          <p:nvSpPr>
            <p:cNvPr id="11" name="Rectangle à coins arrondis 81"/>
            <p:cNvSpPr/>
            <p:nvPr/>
          </p:nvSpPr>
          <p:spPr>
            <a:xfrm>
              <a:off x="2315464" y="5418020"/>
              <a:ext cx="2745722" cy="12687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de-DE" sz="14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Maria Pia ANANIA</a:t>
              </a:r>
            </a:p>
            <a:p>
              <a:pPr lvl="0"/>
              <a:r>
                <a:rPr lang="en-US" sz="1400" dirty="0" err="1">
                  <a:solidFill>
                    <a:prstClr val="black"/>
                  </a:solidFill>
                </a:rPr>
                <a:t>Fabrizio</a:t>
              </a:r>
              <a:r>
                <a:rPr lang="en-US" sz="1400" dirty="0">
                  <a:solidFill>
                    <a:prstClr val="black"/>
                  </a:solidFill>
                </a:rPr>
                <a:t> BISESTO</a:t>
              </a:r>
            </a:p>
            <a:p>
              <a:pPr lvl="0"/>
              <a:r>
                <a:rPr lang="de-DE" sz="1400" dirty="0">
                  <a:solidFill>
                    <a:prstClr val="black"/>
                  </a:solidFill>
                </a:rPr>
                <a:t>Dario GIOVE</a:t>
              </a:r>
            </a:p>
            <a:p>
              <a:pPr lvl="0"/>
              <a:r>
                <a:rPr lang="de-DE" sz="1400" dirty="0">
                  <a:solidFill>
                    <a:prstClr val="black"/>
                  </a:solidFill>
                </a:rPr>
                <a:t>M. BELLAVEGLIA</a:t>
              </a:r>
            </a:p>
            <a:p>
              <a:pPr lvl="0"/>
              <a:r>
                <a:rPr lang="de-DE" sz="1400" dirty="0">
                  <a:solidFill>
                    <a:prstClr val="black"/>
                  </a:solidFill>
                </a:rPr>
                <a:t>S. GALLO</a:t>
              </a:r>
            </a:p>
          </p:txBody>
        </p:sp>
        <p:sp>
          <p:nvSpPr>
            <p:cNvPr id="12" name="Rectangle 18"/>
            <p:cNvSpPr/>
            <p:nvPr/>
          </p:nvSpPr>
          <p:spPr>
            <a:xfrm>
              <a:off x="4048180" y="5713680"/>
              <a:ext cx="108531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i="1" dirty="0">
                  <a:effectLst>
                    <a:glow rad="190500">
                      <a:schemeClr val="bg1"/>
                    </a:glow>
                  </a:effectLst>
                </a:rPr>
                <a:t>INFN</a:t>
              </a:r>
            </a:p>
            <a:p>
              <a:pPr algn="ctr"/>
              <a:r>
                <a:rPr lang="de-DE" sz="1600" i="1" dirty="0">
                  <a:effectLst>
                    <a:glow rad="190500">
                      <a:schemeClr val="bg1"/>
                    </a:glow>
                  </a:effectLst>
                </a:rPr>
                <a:t>LNF</a:t>
              </a:r>
              <a:endParaRPr lang="en-GB" sz="1600" i="1" dirty="0"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3" name="Groupe 83"/>
          <p:cNvGrpSpPr/>
          <p:nvPr/>
        </p:nvGrpSpPr>
        <p:grpSpPr>
          <a:xfrm>
            <a:off x="6537192" y="4705278"/>
            <a:ext cx="2916617" cy="619597"/>
            <a:chOff x="5304869" y="5770517"/>
            <a:chExt cx="3450062" cy="619597"/>
          </a:xfrm>
        </p:grpSpPr>
        <p:sp>
          <p:nvSpPr>
            <p:cNvPr id="14" name="Rectangle à coins arrondis 84"/>
            <p:cNvSpPr/>
            <p:nvPr/>
          </p:nvSpPr>
          <p:spPr>
            <a:xfrm>
              <a:off x="5304869" y="5777999"/>
              <a:ext cx="3399698" cy="6121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400" dirty="0">
                  <a:solidFill>
                    <a:prstClr val="black"/>
                  </a:solidFill>
                </a:rPr>
                <a:t>Oliver KARGER</a:t>
              </a:r>
            </a:p>
            <a:p>
              <a:pPr lvl="0"/>
              <a:r>
                <a:rPr lang="de-DE" sz="1400" dirty="0">
                  <a:solidFill>
                    <a:prstClr val="black"/>
                  </a:solidFill>
                </a:rPr>
                <a:t>Alexander KNETSCH</a:t>
              </a:r>
              <a:endParaRPr lang="it-IT" sz="14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21"/>
            <p:cNvSpPr/>
            <p:nvPr/>
          </p:nvSpPr>
          <p:spPr>
            <a:xfrm>
              <a:off x="7294555" y="5770517"/>
              <a:ext cx="1460376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i="1" dirty="0">
                  <a:effectLst>
                    <a:glow rad="190500">
                      <a:schemeClr val="bg1"/>
                    </a:glow>
                  </a:effectLst>
                </a:rPr>
                <a:t>Hamburg University</a:t>
              </a:r>
            </a:p>
          </p:txBody>
        </p:sp>
      </p:grpSp>
      <p:grpSp>
        <p:nvGrpSpPr>
          <p:cNvPr id="16" name="Groupe 86"/>
          <p:cNvGrpSpPr/>
          <p:nvPr/>
        </p:nvGrpSpPr>
        <p:grpSpPr>
          <a:xfrm>
            <a:off x="299145" y="3684530"/>
            <a:ext cx="3825146" cy="372015"/>
            <a:chOff x="554109" y="3967116"/>
            <a:chExt cx="3825146" cy="372015"/>
          </a:xfrm>
        </p:grpSpPr>
        <p:sp>
          <p:nvSpPr>
            <p:cNvPr id="17" name="Rectangle à coins arrondis 87"/>
            <p:cNvSpPr/>
            <p:nvPr/>
          </p:nvSpPr>
          <p:spPr>
            <a:xfrm>
              <a:off x="554109" y="3967116"/>
              <a:ext cx="3825146" cy="372015"/>
            </a:xfrm>
            <a:prstGeom prst="roundRect">
              <a:avLst>
                <a:gd name="adj" fmla="val 34005"/>
              </a:avLst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de-DE" sz="1400" dirty="0">
                  <a:solidFill>
                    <a:prstClr val="black"/>
                  </a:solidFill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a:rPr>
                <a:t>Franck FALCOZ</a:t>
              </a:r>
            </a:p>
          </p:txBody>
        </p:sp>
        <p:sp>
          <p:nvSpPr>
            <p:cNvPr id="18" name="Rectangle 24"/>
            <p:cNvSpPr/>
            <p:nvPr/>
          </p:nvSpPr>
          <p:spPr>
            <a:xfrm>
              <a:off x="1964811" y="3980869"/>
              <a:ext cx="22206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1600" i="1" dirty="0">
                  <a:effectLst>
                    <a:glow rad="190500">
                      <a:schemeClr val="bg1"/>
                    </a:glow>
                  </a:effectLst>
                </a:rPr>
                <a:t>Amplitude Technologies</a:t>
              </a:r>
            </a:p>
          </p:txBody>
        </p:sp>
      </p:grpSp>
      <p:sp>
        <p:nvSpPr>
          <p:cNvPr id="19" name="Rectangle 25"/>
          <p:cNvSpPr/>
          <p:nvPr/>
        </p:nvSpPr>
        <p:spPr>
          <a:xfrm>
            <a:off x="2055402" y="4581128"/>
            <a:ext cx="1331750" cy="338530"/>
          </a:xfrm>
          <a:prstGeom prst="rect">
            <a:avLst/>
          </a:prstGeom>
        </p:spPr>
        <p:txBody>
          <a:bodyPr wrap="none" lIns="91414" tIns="45708" rIns="91414" bIns="45708">
            <a:spAutoFit/>
          </a:bodyPr>
          <a:lstStyle/>
          <a:p>
            <a:r>
              <a:rPr lang="de-DE" sz="1600" i="1" dirty="0">
                <a:effectLst>
                  <a:glow rad="190500">
                    <a:schemeClr val="bg1"/>
                  </a:glow>
                </a:effectLst>
              </a:rPr>
              <a:t>Thales Group</a:t>
            </a:r>
          </a:p>
        </p:txBody>
      </p:sp>
      <p:cxnSp>
        <p:nvCxnSpPr>
          <p:cNvPr id="20" name="Connecteur droit 90"/>
          <p:cNvCxnSpPr/>
          <p:nvPr/>
        </p:nvCxnSpPr>
        <p:spPr>
          <a:xfrm>
            <a:off x="468805" y="6075262"/>
            <a:ext cx="504056" cy="0"/>
          </a:xfrm>
          <a:prstGeom prst="lin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Connecteur droit 91"/>
          <p:cNvCxnSpPr/>
          <p:nvPr/>
        </p:nvCxnSpPr>
        <p:spPr>
          <a:xfrm>
            <a:off x="468805" y="6252939"/>
            <a:ext cx="504056" cy="0"/>
          </a:xfrm>
          <a:prstGeom prst="line">
            <a:avLst/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ZoneTexte 92"/>
          <p:cNvSpPr txBox="1"/>
          <p:nvPr/>
        </p:nvSpPr>
        <p:spPr>
          <a:xfrm>
            <a:off x="1116951" y="5850447"/>
            <a:ext cx="1005351" cy="338530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industries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3" name="ZoneTexte 93"/>
          <p:cNvSpPr txBox="1"/>
          <p:nvPr/>
        </p:nvSpPr>
        <p:spPr>
          <a:xfrm>
            <a:off x="1116871" y="6105401"/>
            <a:ext cx="1193704" cy="338530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fr-FR" sz="1600" dirty="0" err="1">
                <a:solidFill>
                  <a:srgbClr val="385D8A"/>
                </a:solidFill>
              </a:rPr>
              <a:t>laboratories</a:t>
            </a:r>
            <a:endParaRPr lang="en-GB" sz="1600" dirty="0">
              <a:solidFill>
                <a:srgbClr val="385D8A"/>
              </a:solidFill>
            </a:endParaRPr>
          </a:p>
        </p:txBody>
      </p:sp>
      <p:grpSp>
        <p:nvGrpSpPr>
          <p:cNvPr id="24" name="Groupe 94"/>
          <p:cNvGrpSpPr/>
          <p:nvPr/>
        </p:nvGrpSpPr>
        <p:grpSpPr>
          <a:xfrm>
            <a:off x="4913629" y="3684528"/>
            <a:ext cx="4087580" cy="936874"/>
            <a:chOff x="5463109" y="3831344"/>
            <a:chExt cx="4087580" cy="786946"/>
          </a:xfrm>
        </p:grpSpPr>
        <p:sp>
          <p:nvSpPr>
            <p:cNvPr id="25" name="Rectangle à coins arrondis 95"/>
            <p:cNvSpPr/>
            <p:nvPr/>
          </p:nvSpPr>
          <p:spPr>
            <a:xfrm>
              <a:off x="5463109" y="3831344"/>
              <a:ext cx="4087580" cy="7869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de-DE" sz="1400" dirty="0" err="1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Rajeev</a:t>
              </a:r>
              <a:r>
                <a:rPr lang="de-DE" sz="14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 PATTATHIL</a:t>
              </a:r>
            </a:p>
            <a:p>
              <a:r>
                <a:rPr lang="de-DE" sz="14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Klaus ERTEL</a:t>
              </a:r>
            </a:p>
            <a:p>
              <a:r>
                <a:rPr lang="de-DE" sz="14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Paul MASON</a:t>
              </a:r>
            </a:p>
            <a:p>
              <a:r>
                <a:rPr lang="de-DE" sz="1400" dirty="0">
                  <a:solidFill>
                    <a:prstClr val="black"/>
                  </a:solidFill>
                </a:rPr>
                <a:t>Marco GALIMBERTI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32"/>
            <p:cNvSpPr/>
            <p:nvPr/>
          </p:nvSpPr>
          <p:spPr>
            <a:xfrm>
              <a:off x="7117210" y="3880499"/>
              <a:ext cx="2428485" cy="491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i="1" dirty="0">
                  <a:effectLst>
                    <a:glow rad="203200">
                      <a:schemeClr val="bg1"/>
                    </a:glow>
                  </a:effectLst>
                </a:rPr>
                <a:t>STFC Rutherford Appleton Laboratory</a:t>
              </a:r>
              <a:endParaRPr lang="en-GB" sz="1600" i="1" dirty="0">
                <a:effectLst>
                  <a:glow rad="203200">
                    <a:schemeClr val="bg1"/>
                  </a:glow>
                </a:effectLst>
              </a:endParaRPr>
            </a:p>
          </p:txBody>
        </p:sp>
      </p:grpSp>
      <p:grpSp>
        <p:nvGrpSpPr>
          <p:cNvPr id="27" name="Groupe 97"/>
          <p:cNvGrpSpPr/>
          <p:nvPr/>
        </p:nvGrpSpPr>
        <p:grpSpPr>
          <a:xfrm>
            <a:off x="3617974" y="4700757"/>
            <a:ext cx="3103372" cy="1968717"/>
            <a:chOff x="4674504" y="4651576"/>
            <a:chExt cx="3395979" cy="1968717"/>
          </a:xfrm>
        </p:grpSpPr>
        <p:sp>
          <p:nvSpPr>
            <p:cNvPr id="28" name="Rectangle à coins arrondis 98"/>
            <p:cNvSpPr/>
            <p:nvPr/>
          </p:nvSpPr>
          <p:spPr>
            <a:xfrm>
              <a:off x="4674504" y="4651576"/>
              <a:ext cx="3156644" cy="1968717"/>
            </a:xfrm>
            <a:prstGeom prst="roundRect">
              <a:avLst>
                <a:gd name="adj" fmla="val 12191"/>
              </a:avLst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de-DE" sz="12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Andy BAYRAMIAN</a:t>
              </a:r>
              <a:endParaRPr lang="de-DE" sz="1100" dirty="0">
                <a:solidFill>
                  <a:prstClr val="black"/>
                </a:solidFill>
                <a:effectLst>
                  <a:glow rad="63500">
                    <a:schemeClr val="accent5">
                      <a:lumMod val="40000"/>
                      <a:lumOff val="60000"/>
                    </a:schemeClr>
                  </a:glow>
                </a:effectLst>
              </a:endParaRPr>
            </a:p>
            <a:p>
              <a:pPr lvl="0"/>
              <a:r>
                <a:rPr lang="de-DE" sz="12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Constantin HAEFNER</a:t>
              </a:r>
            </a:p>
            <a:p>
              <a:r>
                <a:rPr lang="de-DE" sz="1200" dirty="0">
                  <a:solidFill>
                    <a:prstClr val="black"/>
                  </a:solidFill>
                  <a:effectLst>
                    <a:glow rad="63500">
                      <a:schemeClr val="accent5">
                        <a:lumMod val="40000"/>
                        <a:lumOff val="60000"/>
                      </a:schemeClr>
                    </a:glow>
                  </a:effectLst>
                </a:rPr>
                <a:t>Craig W. SIDERS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Tom SPINKA</a:t>
              </a:r>
            </a:p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K. CHESTNUT</a:t>
              </a:r>
            </a:p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E. ERLANDSON</a:t>
              </a:r>
            </a:p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T. GALVIN</a:t>
              </a:r>
            </a:p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K. SHAFFERS</a:t>
              </a:r>
            </a:p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E. SISTRUNK</a:t>
              </a:r>
            </a:p>
          </p:txBody>
        </p:sp>
        <p:sp>
          <p:nvSpPr>
            <p:cNvPr id="29" name="Rectangle 35"/>
            <p:cNvSpPr/>
            <p:nvPr/>
          </p:nvSpPr>
          <p:spPr>
            <a:xfrm>
              <a:off x="6148879" y="5097127"/>
              <a:ext cx="19216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i="1" dirty="0">
                  <a:solidFill>
                    <a:prstClr val="black"/>
                  </a:solidFill>
                  <a:effectLst>
                    <a:glow rad="190500">
                      <a:schemeClr val="bg1"/>
                    </a:glow>
                  </a:effectLst>
                </a:rPr>
                <a:t>Lawrence Livermore</a:t>
              </a:r>
            </a:p>
            <a:p>
              <a:pPr algn="ctr"/>
              <a:r>
                <a:rPr lang="de-DE" sz="1600" i="1" dirty="0">
                  <a:solidFill>
                    <a:prstClr val="black"/>
                  </a:solidFill>
                  <a:effectLst>
                    <a:glow rad="190500">
                      <a:schemeClr val="bg1"/>
                    </a:glow>
                  </a:effectLst>
                </a:rPr>
                <a:t>National Laboratory</a:t>
              </a:r>
              <a:endParaRPr lang="en-GB" sz="1600" i="1" dirty="0"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sp>
        <p:nvSpPr>
          <p:cNvPr id="30" name="ZoneTexte 100"/>
          <p:cNvSpPr txBox="1"/>
          <p:nvPr/>
        </p:nvSpPr>
        <p:spPr>
          <a:xfrm>
            <a:off x="340353" y="6334184"/>
            <a:ext cx="2954602" cy="30775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fr-FR" sz="1400" dirty="0" err="1"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shaded</a:t>
            </a:r>
            <a:r>
              <a:rPr lang="fr-FR" sz="1200" dirty="0"/>
              <a:t>     major </a:t>
            </a:r>
            <a:r>
              <a:rPr lang="fr-FR" sz="1200" dirty="0" err="1"/>
              <a:t>contributors</a:t>
            </a:r>
            <a:r>
              <a:rPr lang="fr-FR" sz="1200" dirty="0"/>
              <a:t>/</a:t>
            </a:r>
            <a:r>
              <a:rPr lang="fr-FR" sz="1200" dirty="0" err="1"/>
              <a:t>collaborators</a:t>
            </a:r>
            <a:endParaRPr lang="en-GB" sz="1200" dirty="0"/>
          </a:p>
        </p:txBody>
      </p:sp>
      <p:grpSp>
        <p:nvGrpSpPr>
          <p:cNvPr id="31" name="Groupe 83"/>
          <p:cNvGrpSpPr/>
          <p:nvPr/>
        </p:nvGrpSpPr>
        <p:grpSpPr>
          <a:xfrm>
            <a:off x="443091" y="5184803"/>
            <a:ext cx="2916617" cy="619597"/>
            <a:chOff x="5304869" y="5770517"/>
            <a:chExt cx="3450062" cy="619597"/>
          </a:xfrm>
        </p:grpSpPr>
        <p:sp>
          <p:nvSpPr>
            <p:cNvPr id="32" name="Rectangle à coins arrondis 84"/>
            <p:cNvSpPr/>
            <p:nvPr/>
          </p:nvSpPr>
          <p:spPr>
            <a:xfrm>
              <a:off x="5304869" y="5777999"/>
              <a:ext cx="3399698" cy="6121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de-DE" sz="1400" dirty="0">
                  <a:solidFill>
                    <a:prstClr val="black"/>
                  </a:solidFill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a:rPr>
                <a:t>Paul CRUMP</a:t>
              </a:r>
            </a:p>
          </p:txBody>
        </p:sp>
        <p:sp>
          <p:nvSpPr>
            <p:cNvPr id="33" name="Rectangle 45"/>
            <p:cNvSpPr/>
            <p:nvPr/>
          </p:nvSpPr>
          <p:spPr>
            <a:xfrm>
              <a:off x="6725146" y="5770517"/>
              <a:ext cx="202978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i="1" dirty="0"/>
                <a:t>Ferdinand-Braun-</a:t>
              </a:r>
              <a:r>
                <a:rPr lang="en-US" sz="1600" i="1" dirty="0" err="1"/>
                <a:t>Institut</a:t>
              </a:r>
              <a:r>
                <a:rPr lang="de-DE" sz="1600" i="1" dirty="0">
                  <a:effectLst>
                    <a:glow rad="190500">
                      <a:schemeClr val="bg1"/>
                    </a:glow>
                  </a:effectLst>
                </a:rPr>
                <a:t>, Germany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6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sultati immagini per biod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THANK YOU FOR YOUR ATTENTION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79111" y="188640"/>
            <a:ext cx="9826889" cy="914400"/>
          </a:xfrm>
        </p:spPr>
        <p:txBody>
          <a:bodyPr/>
          <a:lstStyle/>
          <a:p>
            <a:pPr algn="ctr" eaLnBrk="1" hangingPunct="1"/>
            <a:r>
              <a:rPr lang="en-GB" sz="2800" b="1" cap="none" dirty="0" smtClean="0">
                <a:latin typeface="Century Gothic" charset="0"/>
                <a:ea typeface="ＭＳ Ｐゴシック" charset="0"/>
                <a:cs typeface="Century Gothic" charset="0"/>
              </a:rPr>
              <a:t>Roadmap of Advanced and Novel Accelerators</a:t>
            </a:r>
            <a:endParaRPr lang="en-GB" sz="2800" b="1" cap="none" dirty="0"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790" y="1582707"/>
            <a:ext cx="7436132" cy="46807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29" y="968932"/>
            <a:ext cx="3213868" cy="619638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520" y="6350763"/>
            <a:ext cx="1818565" cy="503603"/>
          </a:xfrm>
          <a:prstGeom prst="rect">
            <a:avLst/>
          </a:prstGeom>
        </p:spPr>
      </p:pic>
      <p:pic>
        <p:nvPicPr>
          <p:cNvPr id="7" name="Picture 11" descr="ile:INFN logo 2017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1446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59" y="73184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992564" y="2996952"/>
            <a:ext cx="2304257" cy="6480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706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3" y="73192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525" y="6337123"/>
            <a:ext cx="1818565" cy="503603"/>
          </a:xfrm>
          <a:prstGeom prst="rect">
            <a:avLst/>
          </a:prstGeom>
        </p:spPr>
      </p:pic>
      <p:pic>
        <p:nvPicPr>
          <p:cNvPr id="11" name="Picture 2" descr="ile:INFN logo 2017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0082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300020" y="65488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193906" y="0"/>
            <a:ext cx="5489479" cy="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457200"/>
            <a:endParaRPr lang="it-IT" sz="4400" b="1" dirty="0"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32520" y="260648"/>
            <a:ext cx="8420100" cy="360040"/>
          </a:xfrm>
        </p:spPr>
        <p:txBody>
          <a:bodyPr/>
          <a:lstStyle/>
          <a:p>
            <a:pPr algn="ctr" rtl="0" eaLnBrk="1" latinLnBrk="0" hangingPunct="1"/>
            <a:r>
              <a:rPr lang="it-IT" sz="2800" b="1" kern="1200" dirty="0" smtClean="0">
                <a:solidFill>
                  <a:srgbClr val="000000"/>
                </a:solidFill>
                <a:effectLst/>
                <a:latin typeface="Century Gothic"/>
                <a:ea typeface="ＭＳ Ｐゴシック"/>
                <a:cs typeface="Century Gothic"/>
              </a:rPr>
              <a:t>HOW TO ASSESS DRIVER NEEDS?</a:t>
            </a:r>
            <a:endParaRPr lang="it-IT" dirty="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9" y="1944425"/>
            <a:ext cx="2172564" cy="306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944424"/>
            <a:ext cx="2174101" cy="3062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1931104"/>
            <a:ext cx="2182119" cy="3076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94" y="1944423"/>
            <a:ext cx="2174101" cy="3062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0600" y="1068116"/>
            <a:ext cx="854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three years extensive conceptual design work </a:t>
            </a:r>
            <a:r>
              <a:rPr lang="en-US" smtClean="0"/>
              <a:t>from international leading </a:t>
            </a:r>
            <a:r>
              <a:rPr lang="en-US" dirty="0" smtClean="0"/>
              <a:t>groups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5365" y="5500965"/>
            <a:ext cx="714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Detailed concept from lasers </a:t>
            </a:r>
            <a:r>
              <a:rPr lang="en-US" sz="2800" smtClean="0"/>
              <a:t>to applications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0459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3" y="73192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525" y="6337123"/>
            <a:ext cx="1818565" cy="503603"/>
          </a:xfrm>
          <a:prstGeom prst="rect">
            <a:avLst/>
          </a:prstGeom>
        </p:spPr>
      </p:pic>
      <p:pic>
        <p:nvPicPr>
          <p:cNvPr id="11" name="Picture 2" descr="ile:INFN logo 2017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0082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300020" y="65488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193906" y="0"/>
            <a:ext cx="5489479" cy="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457200"/>
            <a:endParaRPr lang="it-IT" sz="4400" b="1" dirty="0"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26303" y="800351"/>
            <a:ext cx="905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PW-</a:t>
            </a:r>
            <a:r>
              <a:rPr lang="it-IT" sz="2400" dirty="0" err="1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class</a:t>
            </a:r>
            <a:r>
              <a:rPr lang="it-IT" sz="24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system</a:t>
            </a:r>
            <a:r>
              <a:rPr lang="it-IT" sz="24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, with high repetition rate (≈kHz) and </a:t>
            </a:r>
            <a:r>
              <a:rPr lang="it-IT" sz="2400" b="1" dirty="0" err="1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demanding</a:t>
            </a:r>
            <a:r>
              <a:rPr lang="it-IT" sz="2400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high </a:t>
            </a:r>
            <a:r>
              <a:rPr lang="it-IT" sz="2400" b="1" dirty="0" err="1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average</a:t>
            </a:r>
            <a:r>
              <a:rPr lang="it-IT" sz="2400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power</a:t>
            </a:r>
            <a:endParaRPr lang="it-IT" sz="2400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t="20059"/>
          <a:stretch/>
        </p:blipFill>
        <p:spPr>
          <a:xfrm>
            <a:off x="1676636" y="1916839"/>
            <a:ext cx="6688905" cy="353013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584515" y="5445224"/>
            <a:ext cx="88929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Major </a:t>
            </a:r>
            <a:r>
              <a:rPr lang="it-IT" sz="2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effort</a:t>
            </a:r>
            <a:r>
              <a:rPr lang="it-IT" sz="2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required</a:t>
            </a:r>
            <a:r>
              <a:rPr lang="it-IT" sz="2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2400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fill</a:t>
            </a:r>
            <a:r>
              <a:rPr lang="it-IT" sz="2400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gap </a:t>
            </a:r>
            <a:r>
              <a:rPr lang="it-IT" sz="24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between</a:t>
            </a:r>
            <a:r>
              <a:rPr lang="it-IT" sz="2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existing</a:t>
            </a:r>
            <a:r>
              <a:rPr lang="it-IT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and </a:t>
            </a:r>
            <a:r>
              <a:rPr lang="it-IT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Gothic" charset="0"/>
                <a:ea typeface="ＭＳ Ｐゴシック" charset="0"/>
                <a:cs typeface="ＭＳ Ｐゴシック" charset="0"/>
              </a:rPr>
              <a:t>required</a:t>
            </a:r>
            <a:r>
              <a:rPr lang="it-IT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 </a:t>
            </a:r>
            <a:r>
              <a:rPr lang="it-IT" sz="24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endParaRPr lang="it-IT" sz="24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745091" y="3068960"/>
            <a:ext cx="462057" cy="792088"/>
          </a:xfrm>
          <a:prstGeom prst="ellipse">
            <a:avLst/>
          </a:prstGeom>
          <a:solidFill>
            <a:srgbClr val="FFFF00">
              <a:alpha val="71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  <a:ea typeface="ＭＳ Ｐゴシック"/>
              <a:cs typeface="ＭＳ Ｐゴシック"/>
            </a:endParaRPr>
          </a:p>
        </p:txBody>
      </p:sp>
      <p:cxnSp>
        <p:nvCxnSpPr>
          <p:cNvPr id="17" name="Connettore 2 16"/>
          <p:cNvCxnSpPr>
            <a:endCxn id="16" idx="7"/>
          </p:cNvCxnSpPr>
          <p:nvPr/>
        </p:nvCxnSpPr>
        <p:spPr>
          <a:xfrm flipH="1">
            <a:off x="6139478" y="2060922"/>
            <a:ext cx="1189786" cy="1124111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6393166" y="1628800"/>
            <a:ext cx="200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Machine drivers</a:t>
            </a:r>
            <a:endParaRPr lang="it-IT" b="1" i="1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32520" y="260648"/>
            <a:ext cx="8420100" cy="360040"/>
          </a:xfrm>
        </p:spPr>
        <p:txBody>
          <a:bodyPr/>
          <a:lstStyle/>
          <a:p>
            <a:pPr algn="ctr" rtl="0" eaLnBrk="1" latinLnBrk="0" hangingPunct="1"/>
            <a:r>
              <a:rPr lang="it-IT" sz="2800" b="1" kern="1200" dirty="0" smtClean="0">
                <a:solidFill>
                  <a:srgbClr val="000000"/>
                </a:solidFill>
                <a:effectLst/>
                <a:latin typeface="Century Gothic"/>
                <a:ea typeface="ＭＳ Ｐゴシック"/>
                <a:cs typeface="Century Gothic"/>
              </a:rPr>
              <a:t>High </a:t>
            </a:r>
            <a:r>
              <a:rPr lang="it-IT" sz="2800" b="1" kern="1200" dirty="0" err="1" smtClean="0">
                <a:solidFill>
                  <a:srgbClr val="000000"/>
                </a:solidFill>
                <a:effectLst/>
                <a:latin typeface="Century Gothic"/>
                <a:ea typeface="ＭＳ Ｐゴシック"/>
                <a:cs typeface="Century Gothic"/>
              </a:rPr>
              <a:t>power</a:t>
            </a:r>
            <a:r>
              <a:rPr lang="it-IT" sz="2800" b="1" kern="1200" dirty="0" smtClean="0">
                <a:solidFill>
                  <a:srgbClr val="000000"/>
                </a:solidFill>
                <a:effectLst/>
                <a:latin typeface="Century Gothic"/>
                <a:ea typeface="ＭＳ Ｐゴシック"/>
                <a:cs typeface="Century Gothic"/>
              </a:rPr>
              <a:t> laser REQUIREMENTS</a:t>
            </a:r>
            <a:endParaRPr lang="it-IT" dirty="0" smtClean="0">
              <a:effectLst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1424608" y="1772816"/>
            <a:ext cx="432049" cy="57606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2081064" y="1327674"/>
            <a:ext cx="423664" cy="5844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640632" y="1641500"/>
            <a:ext cx="6646826" cy="3870712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arrotondato 1"/>
          <p:cNvSpPr/>
          <p:nvPr/>
        </p:nvSpPr>
        <p:spPr>
          <a:xfrm>
            <a:off x="7401272" y="3501008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6"/>
          <p:cNvCxnSpPr/>
          <p:nvPr/>
        </p:nvCxnSpPr>
        <p:spPr>
          <a:xfrm flipH="1">
            <a:off x="7185248" y="3717032"/>
            <a:ext cx="525588" cy="116106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30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3" y="73192"/>
            <a:ext cx="53313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525" y="6337123"/>
            <a:ext cx="1818565" cy="503603"/>
          </a:xfrm>
          <a:prstGeom prst="rect">
            <a:avLst/>
          </a:prstGeom>
        </p:spPr>
      </p:pic>
      <p:pic>
        <p:nvPicPr>
          <p:cNvPr id="11" name="Picture 2" descr="ile:INFN logo 2017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6400826"/>
            <a:ext cx="942446" cy="4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300020" y="65488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193906" y="0"/>
            <a:ext cx="5489479" cy="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457200"/>
            <a:endParaRPr lang="it-IT" sz="4400" b="1" dirty="0"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32520" y="260648"/>
            <a:ext cx="8420100" cy="360040"/>
          </a:xfrm>
        </p:spPr>
        <p:txBody>
          <a:bodyPr/>
          <a:lstStyle/>
          <a:p>
            <a:pPr algn="ctr" eaLnBrk="1" hangingPunct="1"/>
            <a:r>
              <a:rPr lang="en-US" sz="2800" b="1" dirty="0">
                <a:latin typeface="Arial"/>
                <a:cs typeface="Arial"/>
              </a:rPr>
              <a:t>KEY </a:t>
            </a:r>
            <a:r>
              <a:rPr lang="en-US" sz="2800" b="1" dirty="0" smtClean="0">
                <a:latin typeface="Arial"/>
                <a:cs typeface="Arial"/>
              </a:rPr>
              <a:t>REQUIRED LASER FEATURES</a:t>
            </a:r>
            <a:endParaRPr lang="it-IT" dirty="0" smtClean="0">
              <a:effectLst/>
              <a:latin typeface="Arial"/>
              <a:cs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8464" y="1196752"/>
            <a:ext cx="96490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591" lvl="2" indent="-457067"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latin typeface="Arial"/>
                <a:ea typeface="ＭＳ 明朝" charset="-128"/>
                <a:cs typeface="Arial"/>
              </a:rPr>
              <a:t>Short pulse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ＭＳ 明朝" charset="-128"/>
                <a:cs typeface="Arial"/>
              </a:rPr>
              <a:t>PW-kW </a:t>
            </a:r>
            <a:r>
              <a:rPr lang="en-US" sz="2800" dirty="0">
                <a:latin typeface="Arial"/>
                <a:ea typeface="ＭＳ 明朝" charset="-128"/>
                <a:cs typeface="Arial"/>
              </a:rPr>
              <a:t>laser technology (CPA, diode pumping);</a:t>
            </a:r>
          </a:p>
          <a:p>
            <a:pPr marL="466591" lvl="2" indent="-457067">
              <a:spcAft>
                <a:spcPts val="1800"/>
              </a:spcAft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ＭＳ 明朝" charset="-128"/>
                <a:cs typeface="Arial"/>
              </a:rPr>
              <a:t>High repetition rate </a:t>
            </a:r>
            <a:r>
              <a:rPr lang="en-US" sz="2800" dirty="0">
                <a:latin typeface="Arial"/>
                <a:ea typeface="ＭＳ 明朝" charset="-128"/>
                <a:cs typeface="Arial"/>
              </a:rPr>
              <a:t>to allow user operation while enabling active stabilization via feedback loops;</a:t>
            </a:r>
          </a:p>
          <a:p>
            <a:pPr marL="466591" lvl="2" indent="-457067">
              <a:spcAft>
                <a:spcPts val="1800"/>
              </a:spcAft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ＭＳ 明朝" charset="-128"/>
                <a:cs typeface="Arial"/>
              </a:rPr>
              <a:t>Average power </a:t>
            </a:r>
            <a:r>
              <a:rPr lang="en-US" sz="2800" dirty="0">
                <a:latin typeface="Arial"/>
                <a:ea typeface="ＭＳ 明朝" charset="-128"/>
                <a:cs typeface="Arial"/>
              </a:rPr>
              <a:t>ranging from 1kW to 10 kW;</a:t>
            </a:r>
          </a:p>
          <a:p>
            <a:pPr marL="466591" lvl="2" indent="-457067"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latin typeface="Arial"/>
                <a:ea typeface="ＭＳ 明朝" charset="-128"/>
                <a:cs typeface="Arial"/>
              </a:rPr>
              <a:t>Controlled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ＭＳ 明朝" charset="-128"/>
                <a:cs typeface="Arial"/>
              </a:rPr>
              <a:t>beam transport</a:t>
            </a:r>
            <a:r>
              <a:rPr lang="en-US" sz="2800" dirty="0">
                <a:latin typeface="Arial"/>
                <a:ea typeface="ＭＳ 明朝" charset="-128"/>
                <a:cs typeface="Arial"/>
              </a:rPr>
              <a:t>, focusing, diagnostics.</a:t>
            </a:r>
          </a:p>
          <a:p>
            <a:pPr marL="466591" lvl="2" indent="-457067"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latin typeface="Arial"/>
                <a:cs typeface="Arial"/>
              </a:rPr>
              <a:t>Main </a:t>
            </a:r>
            <a:r>
              <a:rPr lang="en-US" sz="2800" b="1" dirty="0">
                <a:solidFill>
                  <a:srgbClr val="FF6600"/>
                </a:solidFill>
                <a:latin typeface="Arial"/>
                <a:cs typeface="Arial"/>
              </a:rPr>
              <a:t>issues</a:t>
            </a:r>
            <a:r>
              <a:rPr lang="en-US" sz="2800" dirty="0">
                <a:latin typeface="Arial"/>
                <a:cs typeface="Arial"/>
              </a:rPr>
              <a:t>: pump lasers, amplifiers heat management and compressor gratings at high rep-rate.</a:t>
            </a:r>
            <a:endParaRPr lang="en-US" sz="2800" dirty="0">
              <a:latin typeface="Arial"/>
              <a:ea typeface="ＭＳ 明朝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044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tx1"/>
                </a:solidFill>
              </a:rPr>
              <a:t>DRIVER: STRATEGY 1/2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t>9</a:t>
            </a:fld>
            <a:endParaRPr lang="en-GB" dirty="0"/>
          </a:p>
        </p:txBody>
      </p:sp>
      <p:sp>
        <p:nvSpPr>
          <p:cNvPr id="2" name="Rettangolo 1"/>
          <p:cNvSpPr/>
          <p:nvPr/>
        </p:nvSpPr>
        <p:spPr>
          <a:xfrm>
            <a:off x="560513" y="1124744"/>
            <a:ext cx="87849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GB" sz="3200" b="1" dirty="0"/>
              <a:t>up to ten kW </a:t>
            </a:r>
            <a:r>
              <a:rPr lang="en-GB" sz="3200" dirty="0"/>
              <a:t>average laser power with PW peak power and </a:t>
            </a:r>
            <a:r>
              <a:rPr lang="en-GB" sz="3200" dirty="0" smtClean="0"/>
              <a:t>high(</a:t>
            </a:r>
            <a:r>
              <a:rPr lang="en-GB" sz="3200" dirty="0" err="1" smtClean="0"/>
              <a:t>est</a:t>
            </a:r>
            <a:r>
              <a:rPr lang="en-GB" sz="3200" dirty="0" smtClean="0"/>
              <a:t> possible) </a:t>
            </a:r>
            <a:r>
              <a:rPr lang="en-GB" sz="3200" dirty="0"/>
              <a:t>repetition rate;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GB" sz="3200" b="1" dirty="0" err="1">
                <a:solidFill>
                  <a:srgbClr val="1201F5"/>
                </a:solidFill>
              </a:rPr>
              <a:t>Ti:Sa</a:t>
            </a:r>
            <a:r>
              <a:rPr lang="en-GB" sz="3200" b="1" dirty="0">
                <a:solidFill>
                  <a:srgbClr val="1201F5"/>
                </a:solidFill>
              </a:rPr>
              <a:t> technology pumped by diode-pumped solid state (DPSSL) </a:t>
            </a:r>
            <a:r>
              <a:rPr lang="en-GB" sz="3200" dirty="0"/>
              <a:t>lasers provides a relatively safe ground, with major </a:t>
            </a:r>
            <a:r>
              <a:rPr lang="en-GB" sz="3200" b="1" u="sng" dirty="0">
                <a:solidFill>
                  <a:srgbClr val="008000"/>
                </a:solidFill>
              </a:rPr>
              <a:t>industrial</a:t>
            </a:r>
            <a:r>
              <a:rPr lang="en-GB" sz="3200" dirty="0">
                <a:solidFill>
                  <a:srgbClr val="008000"/>
                </a:solidFill>
              </a:rPr>
              <a:t> </a:t>
            </a:r>
            <a:r>
              <a:rPr lang="en-GB" sz="3200" dirty="0"/>
              <a:t>and research endeavour in place;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GB" sz="3200" b="1" dirty="0"/>
              <a:t>Recent developments</a:t>
            </a:r>
            <a:r>
              <a:rPr lang="en-GB" sz="3200" dirty="0"/>
              <a:t>, with DPSSL </a:t>
            </a:r>
            <a:r>
              <a:rPr lang="en-GB" sz="3200" dirty="0" smtClean="0"/>
              <a:t>prototype </a:t>
            </a:r>
            <a:r>
              <a:rPr lang="en-GB" sz="3200" dirty="0"/>
              <a:t>pump lasers </a:t>
            </a:r>
            <a:r>
              <a:rPr lang="en-GB" sz="3200" dirty="0" smtClean="0"/>
              <a:t>offer kW </a:t>
            </a:r>
            <a:r>
              <a:rPr lang="en-GB" sz="3200" dirty="0"/>
              <a:t>performances at the required </a:t>
            </a:r>
            <a:r>
              <a:rPr lang="en-GB" sz="3200" dirty="0" smtClean="0"/>
              <a:t>Ti:Sa pumping wavelength </a:t>
            </a:r>
            <a:r>
              <a:rPr lang="en-GB" sz="3200" dirty="0"/>
              <a:t>of 0.5 µm;</a:t>
            </a:r>
          </a:p>
        </p:txBody>
      </p:sp>
    </p:spTree>
    <p:extLst>
      <p:ext uri="{BB962C8B-B14F-4D97-AF65-F5344CB8AC3E}">
        <p14:creationId xmlns:p14="http://schemas.microsoft.com/office/powerpoint/2010/main" val="1455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I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8_Tema di Offic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8_Tema di Offic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11579</TotalTime>
  <Words>3401</Words>
  <Application>Microsoft Macintosh PowerPoint</Application>
  <PresentationFormat>A4 Paper (210x297 mm)</PresentationFormat>
  <Paragraphs>552</Paragraphs>
  <Slides>44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78" baseType="lpstr">
      <vt:lpstr>Abadi MT Condensed Light</vt:lpstr>
      <vt:lpstr>Arial Narrow</vt:lpstr>
      <vt:lpstr>Calibri</vt:lpstr>
      <vt:lpstr>Cambria</vt:lpstr>
      <vt:lpstr>Century Gothic</vt:lpstr>
      <vt:lpstr>Consolas</vt:lpstr>
      <vt:lpstr>Corbel</vt:lpstr>
      <vt:lpstr>DejaVu Sans</vt:lpstr>
      <vt:lpstr>HP Simplified Light</vt:lpstr>
      <vt:lpstr>LM Sans 17</vt:lpstr>
      <vt:lpstr>Mangal</vt:lpstr>
      <vt:lpstr>Mathcad UniMath Prime</vt:lpstr>
      <vt:lpstr>MS PGothic</vt:lpstr>
      <vt:lpstr>ＭＳ Ｐゴシック</vt:lpstr>
      <vt:lpstr>ＭＳ 明朝</vt:lpstr>
      <vt:lpstr>Open Sans</vt:lpstr>
      <vt:lpstr>Symbol</vt:lpstr>
      <vt:lpstr>Times New Roman</vt:lpstr>
      <vt:lpstr>Trebuchet MS</vt:lpstr>
      <vt:lpstr>Wingdings</vt:lpstr>
      <vt:lpstr>Wingdings 2</vt:lpstr>
      <vt:lpstr>Arial</vt:lpstr>
      <vt:lpstr>3_Office Theme</vt:lpstr>
      <vt:lpstr>9_Tema di Office</vt:lpstr>
      <vt:lpstr>Tema di Office</vt:lpstr>
      <vt:lpstr>3_Perception</vt:lpstr>
      <vt:lpstr>6_Office Theme</vt:lpstr>
      <vt:lpstr>10_Tema di Office</vt:lpstr>
      <vt:lpstr>Office Theme</vt:lpstr>
      <vt:lpstr>1_Office Theme</vt:lpstr>
      <vt:lpstr>2_Office Theme</vt:lpstr>
      <vt:lpstr>Perception</vt:lpstr>
      <vt:lpstr>INO</vt:lpstr>
      <vt:lpstr>Documento</vt:lpstr>
      <vt:lpstr>CHALLENGES IN THE DESIGN OF A LASER DRIVER FOR A PLASMA ACCELERATOR</vt:lpstr>
      <vt:lpstr>CNR-INO </vt:lpstr>
      <vt:lpstr>CNR Campus in Pisa</vt:lpstr>
      <vt:lpstr>PowerPoint Presentation</vt:lpstr>
      <vt:lpstr>Roadmap of Advanced and Novel Accelerators</vt:lpstr>
      <vt:lpstr>HOW TO ASSESS DRIVER NEEDS?</vt:lpstr>
      <vt:lpstr>High power laser REQUIREMENTS</vt:lpstr>
      <vt:lpstr>KEY REQUIRED LASER FEATURES</vt:lpstr>
      <vt:lpstr>DRIVER: STRATEGY 1/2</vt:lpstr>
      <vt:lpstr>DRIVER: STRATEGY 2/2</vt:lpstr>
      <vt:lpstr>Relevant BLOCKS of a laser DRIVER</vt:lpstr>
      <vt:lpstr>Key parameters of lasing media</vt:lpstr>
      <vt:lpstr>GAIN MATERIAL: Titanium Sapphire</vt:lpstr>
      <vt:lpstr>The EuPRAXIA Project:  COMPACT EUROPEAN PLASMA ACCELERATOR WITH SUPERIOR BEAM QUALITY</vt:lpstr>
      <vt:lpstr>Goals and challenges </vt:lpstr>
      <vt:lpstr>The EuPRAXIA approach</vt:lpstr>
      <vt:lpstr>5GeV: Driver Specifications</vt:lpstr>
      <vt:lpstr>Detailed scheme</vt:lpstr>
      <vt:lpstr>Amplifiers design strategy</vt:lpstr>
      <vt:lpstr>Thermal management</vt:lpstr>
      <vt:lpstr>Detailed scheme</vt:lpstr>
      <vt:lpstr>PUMP LASERS: STRATEGY</vt:lpstr>
      <vt:lpstr>INDUSTRIAL SUBSYSTEMS: PUMP LASERS</vt:lpstr>
      <vt:lpstr>DiPOLE 100</vt:lpstr>
      <vt:lpstr>VIABLE CONFIGURATION</vt:lpstr>
      <vt:lpstr>Detailed scheme</vt:lpstr>
      <vt:lpstr>TRANSPORT TO TARGET</vt:lpstr>
      <vt:lpstr>FOCAL SPOT BEAM QUALITY</vt:lpstr>
      <vt:lpstr>ADAPTIVE  OPTICS for high power lasers </vt:lpstr>
      <vt:lpstr>Grating heating experiment*</vt:lpstr>
      <vt:lpstr>Strehl ratio degradation</vt:lpstr>
      <vt:lpstr>POINTING STABILITY</vt:lpstr>
      <vt:lpstr>The Resonant Multi-Pulse Ionization Injection*</vt:lpstr>
      <vt:lpstr>Pulse train for resonant wakefield</vt:lpstr>
      <vt:lpstr>TECHNOLOGY READINESS</vt:lpstr>
      <vt:lpstr>&gt;kHz repetition rate ?</vt:lpstr>
      <vt:lpstr>Direct diode pumping</vt:lpstr>
      <vt:lpstr>A possible solution: Tm:YLF</vt:lpstr>
      <vt:lpstr>Broader view on driver R&amp;D</vt:lpstr>
      <vt:lpstr>Cluster approach</vt:lpstr>
      <vt:lpstr>Cluster approach</vt:lpstr>
      <vt:lpstr>SUMMARY</vt:lpstr>
      <vt:lpstr>Contributors</vt:lpstr>
      <vt:lpstr>THANK YOU FOR YOUR ATTENTION</vt:lpstr>
    </vt:vector>
  </TitlesOfParts>
  <Manager/>
  <Company>CNR, Pisa, Italy</Company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Leonida A. Gizzi</dc:creator>
  <cp:keywords/>
  <dc:description/>
  <cp:lastModifiedBy>Leonida A. Gizzi</cp:lastModifiedBy>
  <cp:revision>1045</cp:revision>
  <cp:lastPrinted>2018-03-27T10:40:54Z</cp:lastPrinted>
  <dcterms:created xsi:type="dcterms:W3CDTF">2016-07-20T12:43:59Z</dcterms:created>
  <dcterms:modified xsi:type="dcterms:W3CDTF">2019-09-16T13:43:43Z</dcterms:modified>
  <cp:category/>
</cp:coreProperties>
</file>