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88" r:id="rId2"/>
    <p:sldId id="343" r:id="rId3"/>
    <p:sldId id="370" r:id="rId4"/>
    <p:sldId id="344" r:id="rId5"/>
    <p:sldId id="367" r:id="rId6"/>
    <p:sldId id="349" r:id="rId7"/>
    <p:sldId id="371" r:id="rId8"/>
    <p:sldId id="348" r:id="rId9"/>
    <p:sldId id="345" r:id="rId10"/>
    <p:sldId id="347" r:id="rId11"/>
    <p:sldId id="355" r:id="rId12"/>
    <p:sldId id="372" r:id="rId13"/>
    <p:sldId id="339" r:id="rId14"/>
    <p:sldId id="356" r:id="rId15"/>
    <p:sldId id="351" r:id="rId16"/>
    <p:sldId id="341" r:id="rId17"/>
    <p:sldId id="357" r:id="rId18"/>
    <p:sldId id="350" r:id="rId19"/>
    <p:sldId id="332" r:id="rId20"/>
    <p:sldId id="337" r:id="rId21"/>
    <p:sldId id="338" r:id="rId22"/>
    <p:sldId id="346" r:id="rId23"/>
    <p:sldId id="3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Levy" initials="DL" lastIdx="1" clrIdx="0">
    <p:extLst>
      <p:ext uri="{19B8F6BF-5375-455C-9EA6-DF929625EA0E}">
        <p15:presenceInfo xmlns:p15="http://schemas.microsoft.com/office/powerpoint/2012/main" userId="92c2060f66f9a89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342" autoAdjust="0"/>
  </p:normalViewPr>
  <p:slideViewPr>
    <p:cSldViewPr snapToGrid="0">
      <p:cViewPr>
        <p:scale>
          <a:sx n="65" d="100"/>
          <a:sy n="65" d="100"/>
        </p:scale>
        <p:origin x="77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3EAB7-C366-4FFE-A742-6C2DC054BDE4}" type="datetimeFigureOut">
              <a:rPr lang="en-US" smtClean="0"/>
              <a:t>13/09/2019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43252-6115-476A-A5DD-3BA36A00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48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7224B-DA83-488C-9C4E-3440ABD77D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3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19/10/2017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 Levy, Séminaire LOA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F05C-E42E-4F35-AE12-FF0B1D2E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8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 Levy, Séminaire LOA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F05C-E42E-4F35-AE12-FF0B1D2E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58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 Levy, Séminaire LOA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F05C-E42E-4F35-AE12-FF0B1D2E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1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0899"/>
            <a:ext cx="10515600" cy="49104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726105" y="6669393"/>
            <a:ext cx="10682968" cy="980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8610600" y="63801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3474A7B-C523-4ACD-A2D9-42237FAEC03B}" type="slidenum">
              <a:rPr lang="en-US" smtClean="0"/>
              <a:t>‹#›</a:t>
            </a:fld>
            <a:r>
              <a:rPr lang="en-US" baseline="0" dirty="0" smtClean="0"/>
              <a:t> of </a:t>
            </a:r>
            <a:r>
              <a:rPr lang="en-US" baseline="0" dirty="0" smtClean="0"/>
              <a:t>21</a:t>
            </a:r>
            <a:endParaRPr lang="en-US" baseline="0" dirty="0" smtClean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819968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1736"/>
            <a:ext cx="10515600" cy="619932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Tap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93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 Levy, Séminaire LOA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F05C-E42E-4F35-AE12-FF0B1D2E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67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19/09/2019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 Levy, Séminaire LOA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F05C-E42E-4F35-AE12-FF0B1D2E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51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19/10/2017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 Levy, Séminaire LOA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F05C-E42E-4F35-AE12-FF0B1D2E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24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19/10/2017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 Levy, Séminaire LOA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F05C-E42E-4F35-AE12-FF0B1D2E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1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19/10/2017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 Levy, Séminaire LOA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F05C-E42E-4F35-AE12-FF0B1D2E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2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19/10/2017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 Levy, Séminaire LOA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F05C-E42E-4F35-AE12-FF0B1D2E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78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19/10/2017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 Levy, Séminaire LOA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F05C-E42E-4F35-AE12-FF0B1D2E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8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19/10/2017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Dan Levy, Séminaire LOA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8F05C-E42E-4F35-AE12-FF0B1D2E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jpeg"/><Relationship Id="rId10" Type="http://schemas.openxmlformats.org/officeDocument/2006/relationships/image" Target="../media/image43.png"/><Relationship Id="rId4" Type="http://schemas.openxmlformats.org/officeDocument/2006/relationships/image" Target="../media/image38.jpe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1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" Type="http://schemas.openxmlformats.org/officeDocument/2006/relationships/image" Target="../media/image63.jpe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2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3142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Gas-foil </a:t>
            </a:r>
            <a:r>
              <a:rPr lang="en-US" dirty="0" smtClean="0"/>
              <a:t>target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smtClean="0"/>
              <a:t>Ion acceleration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950" y="2262036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 smtClean="0"/>
              <a:t>Dan </a:t>
            </a:r>
            <a:r>
              <a:rPr lang="en-US" dirty="0" smtClean="0"/>
              <a:t>Levy         EAAC</a:t>
            </a:r>
            <a:r>
              <a:rPr lang="en-US" dirty="0" smtClean="0"/>
              <a:t>	    19/9/2019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168711" y="2808219"/>
            <a:ext cx="98679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75" y="265273"/>
            <a:ext cx="1809507" cy="1246549"/>
          </a:xfrm>
          <a:prstGeom prst="rect">
            <a:avLst/>
          </a:prstGeom>
        </p:spPr>
      </p:pic>
      <p:pic>
        <p:nvPicPr>
          <p:cNvPr id="30" name="Picture 2" descr="Image result for weizman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801" y="223742"/>
            <a:ext cx="2463169" cy="12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86" y="3657938"/>
            <a:ext cx="3694220" cy="2562826"/>
          </a:xfrm>
          <a:prstGeom prst="rect">
            <a:avLst/>
          </a:prstGeom>
        </p:spPr>
      </p:pic>
      <p:pic>
        <p:nvPicPr>
          <p:cNvPr id="32" name="Picture 16" descr="https://lh3.googleusercontent.com/COtcIscKIWxc18_RJXAidWogfBRae4XnwK1ZAH4yhrDx9MutgxuPa1FG_IwnBC27yCUj8p-emF1lixnOKhEdwQZD1xNH_W0BR2bPu_18zzYj_AvDRtTuFFuom-_vri_NcalwRAYHxx0lerRtLdBp9C-2YryA5doYcm1JX_8qYPyfTU_oSyxEDsL0dKdPnihs_SNfBHx83H1uotqmVDl2VfbCltniWbHK9NYlAmnVpMTlHVHq_PKFpWFtMAFe9BuxRXNT2E-pTkB23IdMmVNHiUyilihRQO9nxwg00NfSAIJFxYK_BNasOShaclbJzgq6SG33h05i-2Pc-n-qYB0ZSt9kHkYuc9RzQSv4wt4Vs1l3HACvfTCeLQUOc7bpBfgTzqhrhX7awG4JTN0naG8bbMRUQVmIto2xFrXbWJmlLUYug5qoGwwUKmYnYAj-N4eXZ2m-9ImCJVYbOcTimKpie8r8UglgVTW26Q9UDE2V8MdXAlPueznXyGB2DXSfErYbsC6WkpY2kRK721FSS-PzYFvFEeuZNhrQWduGs12NyckqvoH8fzXDvJ0eCXQi9wxhs1sI2CcorWP6x-dQE5QwyKQwHC_nKFSYF8PPsUsx4Vhws20G7cGcl67Sd4U181CB=w1258-h943-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469" y="3197729"/>
            <a:ext cx="4143501" cy="31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406" y="3917798"/>
            <a:ext cx="3610455" cy="19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6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Density profile: CFD simulations close to measurements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97" y="1026337"/>
            <a:ext cx="3239333" cy="5549225"/>
          </a:xfrm>
        </p:spPr>
      </p:pic>
      <p:grpSp>
        <p:nvGrpSpPr>
          <p:cNvPr id="34" name="Group 33"/>
          <p:cNvGrpSpPr/>
          <p:nvPr/>
        </p:nvGrpSpPr>
        <p:grpSpPr>
          <a:xfrm flipH="1">
            <a:off x="249987" y="2364902"/>
            <a:ext cx="3780704" cy="2591425"/>
            <a:chOff x="4997591" y="1595656"/>
            <a:chExt cx="6932558" cy="456130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4626" t="3033" r="1632" b="5448"/>
            <a:stretch/>
          </p:blipFill>
          <p:spPr>
            <a:xfrm>
              <a:off x="5905500" y="2009774"/>
              <a:ext cx="6019800" cy="32004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 rot="16200000">
              <a:off x="3822458" y="3349617"/>
              <a:ext cx="2918413" cy="568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Number density</a:t>
              </a:r>
              <a:endParaRPr lang="en-US" sz="16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608442" y="1903705"/>
              <a:ext cx="287533" cy="248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608442" y="2537248"/>
              <a:ext cx="287533" cy="248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8441" y="3170791"/>
              <a:ext cx="287533" cy="248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3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608440" y="3813256"/>
              <a:ext cx="287533" cy="248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08440" y="4431392"/>
              <a:ext cx="287533" cy="248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617967" y="5074460"/>
              <a:ext cx="287533" cy="248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0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Rectangle 42"/>
                <p:cNvSpPr/>
                <p:nvPr/>
              </p:nvSpPr>
              <p:spPr>
                <a:xfrm>
                  <a:off x="5560817" y="1595656"/>
                  <a:ext cx="830461" cy="24894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19</m:t>
                            </m:r>
                          </m:sup>
                        </m:sSup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0817" y="1595656"/>
                  <a:ext cx="830461" cy="248946"/>
                </a:xfrm>
                <a:prstGeom prst="rect">
                  <a:avLst/>
                </a:prstGeom>
                <a:blipFill>
                  <a:blip r:embed="rId4"/>
                  <a:stretch>
                    <a:fillRect l="-62162" t="-17391" r="-51351" b="-6956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tangle 43"/>
            <p:cNvSpPr/>
            <p:nvPr/>
          </p:nvSpPr>
          <p:spPr>
            <a:xfrm>
              <a:off x="6202452" y="5258803"/>
              <a:ext cx="928965" cy="248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0.2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976509" y="5258803"/>
              <a:ext cx="928965" cy="248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0.4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688352" y="5268327"/>
              <a:ext cx="928965" cy="248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0.6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500830" y="5275319"/>
              <a:ext cx="869286" cy="248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0.8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209110" y="5275319"/>
              <a:ext cx="901136" cy="248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1.0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988111" y="5275319"/>
              <a:ext cx="840784" cy="2489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1.2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750109" y="5320603"/>
              <a:ext cx="808142" cy="158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1.4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880350" y="5508290"/>
              <a:ext cx="2935435" cy="648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Distance along line</a:t>
              </a:r>
              <a:endParaRPr lang="en-US" sz="1600" dirty="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0388355" y="2054680"/>
              <a:ext cx="1541794" cy="1005262"/>
              <a:chOff x="10388355" y="2054680"/>
              <a:chExt cx="1541794" cy="100526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10388355" y="2136613"/>
                <a:ext cx="1445505" cy="923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10461706" y="2054680"/>
                <a:ext cx="1468443" cy="810195"/>
                <a:chOff x="10475254" y="2086504"/>
                <a:chExt cx="1468443" cy="810195"/>
              </a:xfrm>
            </p:grpSpPr>
            <p:sp>
              <p:nvSpPr>
                <p:cNvPr id="55" name="TextBox 54"/>
                <p:cNvSpPr txBox="1"/>
                <p:nvPr/>
              </p:nvSpPr>
              <p:spPr>
                <a:xfrm>
                  <a:off x="11281338" y="2086504"/>
                  <a:ext cx="662359" cy="2770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0.3 mm</a:t>
                  </a:r>
                  <a:endParaRPr lang="en-US" sz="1200" dirty="0"/>
                </a:p>
              </p:txBody>
            </p: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10475254" y="2337317"/>
                  <a:ext cx="400799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6"/>
                <p:cNvSpPr txBox="1"/>
                <p:nvPr/>
              </p:nvSpPr>
              <p:spPr>
                <a:xfrm>
                  <a:off x="11276490" y="2353102"/>
                  <a:ext cx="66235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0.5 mm</a:t>
                  </a:r>
                  <a:endParaRPr lang="en-US" sz="1200" dirty="0"/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10475254" y="2614316"/>
                  <a:ext cx="400799" cy="0"/>
                </a:xfrm>
                <a:prstGeom prst="line">
                  <a:avLst/>
                </a:prstGeom>
                <a:ln w="254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/>
                <p:cNvSpPr txBox="1"/>
                <p:nvPr/>
              </p:nvSpPr>
              <p:spPr>
                <a:xfrm>
                  <a:off x="11281336" y="2619700"/>
                  <a:ext cx="66235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0.8 mm</a:t>
                  </a:r>
                  <a:endParaRPr lang="en-US" sz="1200" dirty="0"/>
                </a:p>
              </p:txBody>
            </p:sp>
            <p:cxnSp>
              <p:nvCxnSpPr>
                <p:cNvPr id="60" name="Straight Connector 59"/>
                <p:cNvCxnSpPr/>
                <p:nvPr/>
              </p:nvCxnSpPr>
              <p:spPr>
                <a:xfrm flipH="1">
                  <a:off x="10475254" y="2891314"/>
                  <a:ext cx="400799" cy="0"/>
                </a:xfrm>
                <a:prstGeom prst="line">
                  <a:avLst/>
                </a:prstGeom>
                <a:ln w="25400">
                  <a:solidFill>
                    <a:srgbClr val="66FF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8" name="Group 67"/>
          <p:cNvGrpSpPr/>
          <p:nvPr/>
        </p:nvGrpSpPr>
        <p:grpSpPr>
          <a:xfrm rot="16200000" flipH="1">
            <a:off x="3138851" y="1999825"/>
            <a:ext cx="4958400" cy="3011426"/>
            <a:chOff x="239971" y="1642106"/>
            <a:chExt cx="5084503" cy="382380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971" y="1642106"/>
              <a:ext cx="5084503" cy="382380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62" name="Straight Connector 61"/>
            <p:cNvCxnSpPr/>
            <p:nvPr/>
          </p:nvCxnSpPr>
          <p:spPr>
            <a:xfrm flipV="1">
              <a:off x="3059967" y="2512458"/>
              <a:ext cx="1496" cy="270450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3475130" y="2512458"/>
              <a:ext cx="19436" cy="2700974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140607" y="2512458"/>
              <a:ext cx="7870" cy="2714034"/>
            </a:xfrm>
            <a:prstGeom prst="line">
              <a:avLst/>
            </a:prstGeom>
            <a:ln w="254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7" y="463377"/>
            <a:ext cx="8839459" cy="589297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2359" y="153410"/>
            <a:ext cx="11060723" cy="6199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FBPIC simulations with measured focal spot and density profile: still looks promising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51000" y="1333211"/>
            <a:ext cx="1971040" cy="173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flipH="1">
            <a:off x="2227578" y="1257607"/>
            <a:ext cx="81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gas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888013" y="1587116"/>
                <a:ext cx="14970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13" y="1587116"/>
                <a:ext cx="1497012" cy="276999"/>
              </a:xfrm>
              <a:prstGeom prst="rect">
                <a:avLst/>
              </a:prstGeom>
              <a:blipFill>
                <a:blip r:embed="rId3"/>
                <a:stretch>
                  <a:fillRect l="-3673" t="-4348" r="-122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888013" y="1894069"/>
                <a:ext cx="14970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13" y="1894069"/>
                <a:ext cx="1497013" cy="276999"/>
              </a:xfrm>
              <a:prstGeom prst="rect">
                <a:avLst/>
              </a:prstGeom>
              <a:blipFill>
                <a:blip r:embed="rId4"/>
                <a:stretch>
                  <a:fillRect l="-3673" t="-4444" r="-163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1887934" y="2190854"/>
                <a:ext cx="16685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34" y="2190854"/>
                <a:ext cx="1668534" cy="276999"/>
              </a:xfrm>
              <a:prstGeom prst="rect">
                <a:avLst/>
              </a:prstGeom>
              <a:blipFill>
                <a:blip r:embed="rId5"/>
                <a:stretch>
                  <a:fillRect l="-2930" t="-4348" r="-1465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885529" y="2484765"/>
                <a:ext cx="16685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529" y="2484765"/>
                <a:ext cx="1668534" cy="276999"/>
              </a:xfrm>
              <a:prstGeom prst="rect">
                <a:avLst/>
              </a:prstGeom>
              <a:blipFill>
                <a:blip r:embed="rId6"/>
                <a:stretch>
                  <a:fillRect l="-2555" t="-4444" r="-146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1885529" y="2791718"/>
                <a:ext cx="16733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529" y="2791718"/>
                <a:ext cx="1673343" cy="276999"/>
              </a:xfrm>
              <a:prstGeom prst="rect">
                <a:avLst/>
              </a:prstGeom>
              <a:blipFill>
                <a:blip r:embed="rId7"/>
                <a:stretch>
                  <a:fillRect l="-2545" t="-4444" r="-109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  <p:pic>
        <p:nvPicPr>
          <p:cNvPr id="21" name="Content Placeholder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6"/>
          <a:stretch/>
        </p:blipFill>
        <p:spPr>
          <a:xfrm>
            <a:off x="8597573" y="1171369"/>
            <a:ext cx="2835509" cy="31322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2"/>
          <a:stretch/>
        </p:blipFill>
        <p:spPr>
          <a:xfrm>
            <a:off x="9083877" y="4348612"/>
            <a:ext cx="2269923" cy="2190299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8209722" y="983974"/>
            <a:ext cx="0" cy="5554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60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19/9/2019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28954" y="-152400"/>
            <a:ext cx="12520246" cy="1090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9761" y="2403232"/>
            <a:ext cx="10802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Experimental results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66599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helmholtz center dresden rossendorf el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800"/>
          <a:stretch/>
        </p:blipFill>
        <p:spPr bwMode="auto">
          <a:xfrm>
            <a:off x="8249055" y="3982869"/>
            <a:ext cx="3822809" cy="249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at HZDR</a:t>
            </a:r>
            <a:endParaRPr lang="en-US" dirty="0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3"/>
          <a:stretch/>
        </p:blipFill>
        <p:spPr>
          <a:xfrm>
            <a:off x="594078" y="953615"/>
            <a:ext cx="10705037" cy="2982949"/>
          </a:xfrm>
        </p:spPr>
      </p:pic>
      <p:pic>
        <p:nvPicPr>
          <p:cNvPr id="10" name="Picture 16" descr="https://lh3.googleusercontent.com/COtcIscKIWxc18_RJXAidWogfBRae4XnwK1ZAH4yhrDx9MutgxuPa1FG_IwnBC27yCUj8p-emF1lixnOKhEdwQZD1xNH_W0BR2bPu_18zzYj_AvDRtTuFFuom-_vri_NcalwRAYHxx0lerRtLdBp9C-2YryA5doYcm1JX_8qYPyfTU_oSyxEDsL0dKdPnihs_SNfBHx83H1uotqmVDl2VfbCltniWbHK9NYlAmnVpMTlHVHq_PKFpWFtMAFe9BuxRXNT2E-pTkB23IdMmVNHiUyilihRQO9nxwg00NfSAIJFxYK_BNasOShaclbJzgq6SG33h05i-2Pc-n-qYB0ZSt9kHkYuc9RzQSv4wt4Vs1l3HACvfTCeLQUOc7bpBfgTzqhrhX7awG4JTN0naG8bbMRUQVmIto2xFrXbWJmlLUYug5qoGwwUKmYnYAj-N4eXZ2m-9ImCJVYbOcTimKpie8r8UglgVTW26Q9UDE2V8MdXAlPueznXyGB2DXSfErYbsC6WkpY2kRK721FSS-PzYFvFEeuZNhrQWduGs12NyckqvoH8fzXDvJ0eCXQi9wxhs1sI2CcorWP6x-dQE5QwyKQwHC_nKFSYF8PPsUsx4Vhws20G7cGcl67Sd4U181CB=w1258-h943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51" y="4222900"/>
            <a:ext cx="2843847" cy="21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lh3.googleusercontent.com/UJAdc915UV-mNA_g--b3n0ldxv3XByyBhQt1RScNMcsONcHb3h9d9G0b_jqS0MvfW__DjYwTLLjHcTcaH7M_IO5h27dcPrb6abiEOIH2P44B7dnUvrYT3O7Khn9ZLVHHpviTQfyzoQS34D_jy010dn7BQmmKyHJ8HUbXZN15dD7bodeLw2IhwaeL6i4iDnM5qrKO7YRFmktiuHJu4hB8IJCDj84TzOQk6WJwMjOzFzMHRqAK1hAe96u41YrPGBr0mi44r4bX6MVZgU6xcJgeASA-GSQalPPUFgF8hdSlbxcEI74EAZ5JctCPAPd0N68F2N9PueDmp81HWX_NyiiJkfNijAKteqYT1BA0Ifkudt3xl9_vUYZ5e-fxwkFMGvyW9iwiW1hSm89pxzplJh2fLq9gv163ypbMYSW8zPn-A6MqwK4qfa2RP3n_b-z7wnUDnbEGnE6HpUyuMWfNfPTGckb3uwSk7FtHLR1xSyOpKPpx--p70Zpyhz8S0Al6rXugUTFx0BBbuo-mWnvOLvqwtdYn5uj0Hr7rrx1-BpoMdGeFnkyztffSLaq-BqeDNzWaetmUHqumZAzQg8IW8JuZFdXqsZDv65holt_GOsp2mgLFSmCZym3-Ay2781CdVmUt=w1260-h944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12" y="4222900"/>
            <a:ext cx="2845353" cy="21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594077" y="953614"/>
            <a:ext cx="9707430" cy="3818963"/>
            <a:chOff x="594077" y="953614"/>
            <a:chExt cx="9707430" cy="3818963"/>
          </a:xfrm>
        </p:grpSpPr>
        <p:pic>
          <p:nvPicPr>
            <p:cNvPr id="16" name="Content Placeholder 4"/>
            <p:cNvPicPr>
              <a:picLocks noChangeAspect="1"/>
            </p:cNvPicPr>
            <p:nvPr/>
          </p:nvPicPr>
          <p:blipFill rotWithShape="1">
            <a:blip r:embed="rId6"/>
            <a:srcRect l="16802" t="32635" r="43692"/>
            <a:stretch/>
          </p:blipFill>
          <p:spPr>
            <a:xfrm>
              <a:off x="613079" y="1239906"/>
              <a:ext cx="2759484" cy="3532671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594077" y="953614"/>
              <a:ext cx="9707430" cy="3818963"/>
              <a:chOff x="594077" y="953614"/>
              <a:chExt cx="9707430" cy="3818963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94077" y="953614"/>
                <a:ext cx="6253984" cy="3818963"/>
                <a:chOff x="594077" y="953614"/>
                <a:chExt cx="6253984" cy="3818963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867737" y="4272619"/>
                      <a:ext cx="2250168" cy="4001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 smtClean="0"/>
                        <a:t>Self-emission @ </a:t>
                      </a:r>
                      <a14:m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a14:m>
                      <a:endParaRPr lang="en-US" sz="2000" dirty="0"/>
                    </a:p>
                  </p:txBody>
                </p:sp>
              </mc:Choice>
              <mc:Fallback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67737" y="4272619"/>
                      <a:ext cx="2250168" cy="40011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710" t="-9091" b="-2575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8" name="Rectangle 17"/>
                <p:cNvSpPr/>
                <p:nvPr/>
              </p:nvSpPr>
              <p:spPr>
                <a:xfrm>
                  <a:off x="3945835" y="953614"/>
                  <a:ext cx="2902226" cy="1411898"/>
                </a:xfrm>
                <a:prstGeom prst="rect">
                  <a:avLst/>
                </a:prstGeom>
                <a:noFill/>
                <a:ln w="730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594077" y="1227229"/>
                  <a:ext cx="2778485" cy="3545348"/>
                </a:xfrm>
                <a:prstGeom prst="rect">
                  <a:avLst/>
                </a:prstGeom>
                <a:noFill/>
                <a:ln w="730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350368" y="1410375"/>
                <a:ext cx="2951139" cy="3312501"/>
                <a:chOff x="9823545" y="-1524515"/>
                <a:chExt cx="2951139" cy="3312501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9823545" y="-1524515"/>
                  <a:ext cx="2951139" cy="3312501"/>
                </a:xfrm>
                <a:prstGeom prst="rect">
                  <a:avLst/>
                </a:prstGeom>
                <a:solidFill>
                  <a:schemeClr val="bg1"/>
                </a:solidFill>
                <a:ln w="730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2" name="Content Placeholder 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516"/>
                <a:stretch/>
              </p:blipFill>
              <p:spPr>
                <a:xfrm>
                  <a:off x="9843541" y="-1524514"/>
                  <a:ext cx="2835509" cy="313227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4" name="Group 33"/>
          <p:cNvGrpSpPr/>
          <p:nvPr/>
        </p:nvGrpSpPr>
        <p:grpSpPr>
          <a:xfrm>
            <a:off x="3439358" y="1754372"/>
            <a:ext cx="7859757" cy="2986377"/>
            <a:chOff x="3439358" y="1754372"/>
            <a:chExt cx="7859757" cy="2986377"/>
          </a:xfrm>
        </p:grpSpPr>
        <p:grpSp>
          <p:nvGrpSpPr>
            <p:cNvPr id="35" name="Group 34"/>
            <p:cNvGrpSpPr/>
            <p:nvPr/>
          </p:nvGrpSpPr>
          <p:grpSpPr>
            <a:xfrm>
              <a:off x="3439358" y="2567879"/>
              <a:ext cx="4899664" cy="2172870"/>
              <a:chOff x="3646168" y="2462877"/>
              <a:chExt cx="4899664" cy="217287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3646168" y="2472271"/>
                <a:ext cx="4899664" cy="2163475"/>
                <a:chOff x="2699792" y="2276862"/>
                <a:chExt cx="3528392" cy="1476722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99792" y="2276862"/>
                  <a:ext cx="3528392" cy="1476722"/>
                </a:xfrm>
                <a:prstGeom prst="rect">
                  <a:avLst/>
                </a:prstGeom>
              </p:spPr>
            </p:pic>
            <p:sp>
              <p:nvSpPr>
                <p:cNvPr id="40" name="TextBox 39"/>
                <p:cNvSpPr txBox="1"/>
                <p:nvPr/>
              </p:nvSpPr>
              <p:spPr>
                <a:xfrm>
                  <a:off x="3353613" y="3445394"/>
                  <a:ext cx="2601210" cy="27310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 smtClean="0"/>
                    <a:t>Thomson Parabola Spectrometer</a:t>
                  </a:r>
                  <a:endParaRPr lang="en-US" sz="2000" dirty="0"/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3646168" y="2462877"/>
                <a:ext cx="4899664" cy="2172870"/>
              </a:xfrm>
              <a:prstGeom prst="rect">
                <a:avLst/>
              </a:prstGeom>
              <a:noFill/>
              <a:ln w="730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9441712" y="1754372"/>
              <a:ext cx="1857403" cy="1307806"/>
            </a:xfrm>
            <a:prstGeom prst="rect">
              <a:avLst/>
            </a:prstGeom>
            <a:noFill/>
            <a:ln w="730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506" name="Picture 2" descr="Image result for hzd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172" y="5321407"/>
            <a:ext cx="1586200" cy="109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3341077" y="1045537"/>
            <a:ext cx="8730787" cy="5481244"/>
            <a:chOff x="3341077" y="1045537"/>
            <a:chExt cx="8730787" cy="5481244"/>
          </a:xfrm>
        </p:grpSpPr>
        <p:grpSp>
          <p:nvGrpSpPr>
            <p:cNvPr id="46" name="Group 45"/>
            <p:cNvGrpSpPr/>
            <p:nvPr/>
          </p:nvGrpSpPr>
          <p:grpSpPr>
            <a:xfrm>
              <a:off x="9081401" y="1045537"/>
              <a:ext cx="2990463" cy="2163475"/>
              <a:chOff x="6348596" y="2472271"/>
              <a:chExt cx="2990463" cy="2163475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6348596" y="2472271"/>
                <a:ext cx="2990463" cy="2163475"/>
                <a:chOff x="6196906" y="1693004"/>
                <a:chExt cx="2551558" cy="1901855"/>
              </a:xfrm>
            </p:grpSpPr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96906" y="1693004"/>
                  <a:ext cx="2551558" cy="1901855"/>
                </a:xfrm>
                <a:prstGeom prst="rect">
                  <a:avLst/>
                </a:prstGeom>
              </p:spPr>
            </p:pic>
            <p:sp>
              <p:nvSpPr>
                <p:cNvPr id="55" name="TextBox 54"/>
                <p:cNvSpPr txBox="1"/>
                <p:nvPr/>
              </p:nvSpPr>
              <p:spPr>
                <a:xfrm>
                  <a:off x="6371943" y="3187529"/>
                  <a:ext cx="2246380" cy="32467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Laser transmission profile</a:t>
                  </a:r>
                  <a:endParaRPr lang="en-US" dirty="0"/>
                </a:p>
              </p:txBody>
            </p:sp>
          </p:grpSp>
          <p:sp>
            <p:nvSpPr>
              <p:cNvPr id="53" name="Rectangle 52"/>
              <p:cNvSpPr/>
              <p:nvPr/>
            </p:nvSpPr>
            <p:spPr>
              <a:xfrm>
                <a:off x="6348596" y="2472271"/>
                <a:ext cx="2951139" cy="2163475"/>
              </a:xfrm>
              <a:prstGeom prst="rect">
                <a:avLst/>
              </a:prstGeom>
              <a:noFill/>
              <a:ln w="730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374579" y="4077361"/>
              <a:ext cx="4014798" cy="2449420"/>
              <a:chOff x="2008377" y="1457330"/>
              <a:chExt cx="5939869" cy="3689126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877" r="6497"/>
              <a:stretch/>
            </p:blipFill>
            <p:spPr>
              <a:xfrm>
                <a:off x="2008377" y="1488831"/>
                <a:ext cx="5939869" cy="3657625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2253163" y="1457330"/>
                <a:ext cx="5689606" cy="3689126"/>
              </a:xfrm>
              <a:prstGeom prst="rect">
                <a:avLst/>
              </a:prstGeom>
              <a:noFill/>
              <a:ln w="730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7756032" y="4341089"/>
              <a:ext cx="170682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Shot spectrum</a:t>
              </a:r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341077" y="3114982"/>
              <a:ext cx="5462953" cy="821582"/>
            </a:xfrm>
            <a:prstGeom prst="rect">
              <a:avLst/>
            </a:prstGeom>
            <a:noFill/>
            <a:ln w="730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734576" y="968542"/>
            <a:ext cx="8993673" cy="5263681"/>
            <a:chOff x="1734576" y="968542"/>
            <a:chExt cx="8993673" cy="5263681"/>
          </a:xfrm>
        </p:grpSpPr>
        <p:sp>
          <p:nvSpPr>
            <p:cNvPr id="42" name="Rectangle 41"/>
            <p:cNvSpPr/>
            <p:nvPr/>
          </p:nvSpPr>
          <p:spPr>
            <a:xfrm>
              <a:off x="7059826" y="968542"/>
              <a:ext cx="2199503" cy="1346290"/>
            </a:xfrm>
            <a:prstGeom prst="rect">
              <a:avLst/>
            </a:prstGeom>
            <a:noFill/>
            <a:ln w="730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734576" y="2962275"/>
              <a:ext cx="8993673" cy="3269948"/>
            </a:xfrm>
            <a:prstGeom prst="rect">
              <a:avLst/>
            </a:prstGeom>
            <a:solidFill>
              <a:schemeClr val="bg1"/>
            </a:solidFill>
            <a:ln w="730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35" t="-1" b="81507"/>
            <a:stretch/>
          </p:blipFill>
          <p:spPr>
            <a:xfrm>
              <a:off x="2209800" y="3444860"/>
              <a:ext cx="8089028" cy="2291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21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Focal plane scan</a:t>
            </a:r>
            <a:r>
              <a:rPr lang="en-US" u="sng" dirty="0" smtClean="0"/>
              <a:t>:</a:t>
            </a:r>
            <a:r>
              <a:rPr lang="en-US" dirty="0" smtClean="0"/>
              <a:t> evidence for self focusing at low densities,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smtClean="0"/>
              <a:t>but not as high as expected</a:t>
            </a:r>
            <a:endParaRPr lang="en-US" dirty="0"/>
          </a:p>
        </p:txBody>
      </p:sp>
      <p:pic>
        <p:nvPicPr>
          <p:cNvPr id="3075" name="Picture 3" descr="self_foc_evid_linsp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06" y="915878"/>
            <a:ext cx="7796388" cy="544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3256796" y="1510263"/>
            <a:ext cx="2758650" cy="3135035"/>
          </a:xfrm>
          <a:custGeom>
            <a:avLst/>
            <a:gdLst>
              <a:gd name="connsiteX0" fmla="*/ 35044 w 2758650"/>
              <a:gd name="connsiteY0" fmla="*/ 1859954 h 3135035"/>
              <a:gd name="connsiteX1" fmla="*/ 557558 w 2758650"/>
              <a:gd name="connsiteY1" fmla="*/ 1474600 h 3135035"/>
              <a:gd name="connsiteX2" fmla="*/ 1236827 w 2758650"/>
              <a:gd name="connsiteY2" fmla="*/ 827988 h 3135035"/>
              <a:gd name="connsiteX3" fmla="*/ 1863844 w 2758650"/>
              <a:gd name="connsiteY3" fmla="*/ 194440 h 3135035"/>
              <a:gd name="connsiteX4" fmla="*/ 2392890 w 2758650"/>
              <a:gd name="connsiteY4" fmla="*/ 11560 h 3135035"/>
              <a:gd name="connsiteX5" fmla="*/ 2758650 w 2758650"/>
              <a:gd name="connsiteY5" fmla="*/ 18091 h 3135035"/>
              <a:gd name="connsiteX6" fmla="*/ 2758650 w 2758650"/>
              <a:gd name="connsiteY6" fmla="*/ 18091 h 3135035"/>
              <a:gd name="connsiteX7" fmla="*/ 2739055 w 2758650"/>
              <a:gd name="connsiteY7" fmla="*/ 305474 h 3135035"/>
              <a:gd name="connsiteX8" fmla="*/ 2601895 w 2758650"/>
              <a:gd name="connsiteY8" fmla="*/ 305474 h 3135035"/>
              <a:gd name="connsiteX9" fmla="*/ 2131633 w 2758650"/>
              <a:gd name="connsiteY9" fmla="*/ 573263 h 3135035"/>
              <a:gd name="connsiteX10" fmla="*/ 1713621 w 2758650"/>
              <a:gd name="connsiteY10" fmla="*/ 1036994 h 3135035"/>
              <a:gd name="connsiteX11" fmla="*/ 1243358 w 2758650"/>
              <a:gd name="connsiteY11" fmla="*/ 1846891 h 3135035"/>
              <a:gd name="connsiteX12" fmla="*/ 949444 w 2758650"/>
              <a:gd name="connsiteY12" fmla="*/ 2304091 h 3135035"/>
              <a:gd name="connsiteX13" fmla="*/ 707781 w 2758650"/>
              <a:gd name="connsiteY13" fmla="*/ 2630663 h 3135035"/>
              <a:gd name="connsiteX14" fmla="*/ 355084 w 2758650"/>
              <a:gd name="connsiteY14" fmla="*/ 3009486 h 3135035"/>
              <a:gd name="connsiteX15" fmla="*/ 67701 w 2758650"/>
              <a:gd name="connsiteY15" fmla="*/ 3133583 h 3135035"/>
              <a:gd name="connsiteX16" fmla="*/ 48107 w 2758650"/>
              <a:gd name="connsiteY16" fmla="*/ 2944171 h 3135035"/>
              <a:gd name="connsiteX17" fmla="*/ 35044 w 2758650"/>
              <a:gd name="connsiteY17" fmla="*/ 1859954 h 313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58650" h="3135035">
                <a:moveTo>
                  <a:pt x="35044" y="1859954"/>
                </a:moveTo>
                <a:cubicBezTo>
                  <a:pt x="119952" y="1615026"/>
                  <a:pt x="357261" y="1646594"/>
                  <a:pt x="557558" y="1474600"/>
                </a:cubicBezTo>
                <a:cubicBezTo>
                  <a:pt x="757855" y="1302606"/>
                  <a:pt x="1019113" y="1041348"/>
                  <a:pt x="1236827" y="827988"/>
                </a:cubicBezTo>
                <a:cubicBezTo>
                  <a:pt x="1454541" y="614628"/>
                  <a:pt x="1671167" y="330511"/>
                  <a:pt x="1863844" y="194440"/>
                </a:cubicBezTo>
                <a:cubicBezTo>
                  <a:pt x="2056521" y="58369"/>
                  <a:pt x="2243756" y="40951"/>
                  <a:pt x="2392890" y="11560"/>
                </a:cubicBezTo>
                <a:cubicBezTo>
                  <a:pt x="2542024" y="-17831"/>
                  <a:pt x="2758650" y="18091"/>
                  <a:pt x="2758650" y="18091"/>
                </a:cubicBezTo>
                <a:lnTo>
                  <a:pt x="2758650" y="18091"/>
                </a:lnTo>
                <a:cubicBezTo>
                  <a:pt x="2755384" y="65988"/>
                  <a:pt x="2765181" y="257577"/>
                  <a:pt x="2739055" y="305474"/>
                </a:cubicBezTo>
                <a:cubicBezTo>
                  <a:pt x="2712929" y="353371"/>
                  <a:pt x="2703132" y="260843"/>
                  <a:pt x="2601895" y="305474"/>
                </a:cubicBezTo>
                <a:cubicBezTo>
                  <a:pt x="2500658" y="350105"/>
                  <a:pt x="2279679" y="451343"/>
                  <a:pt x="2131633" y="573263"/>
                </a:cubicBezTo>
                <a:cubicBezTo>
                  <a:pt x="1983587" y="695183"/>
                  <a:pt x="1861667" y="824723"/>
                  <a:pt x="1713621" y="1036994"/>
                </a:cubicBezTo>
                <a:cubicBezTo>
                  <a:pt x="1565575" y="1249265"/>
                  <a:pt x="1370721" y="1635708"/>
                  <a:pt x="1243358" y="1846891"/>
                </a:cubicBezTo>
                <a:cubicBezTo>
                  <a:pt x="1115995" y="2058074"/>
                  <a:pt x="1038707" y="2173462"/>
                  <a:pt x="949444" y="2304091"/>
                </a:cubicBezTo>
                <a:cubicBezTo>
                  <a:pt x="860181" y="2434720"/>
                  <a:pt x="806841" y="2513097"/>
                  <a:pt x="707781" y="2630663"/>
                </a:cubicBezTo>
                <a:cubicBezTo>
                  <a:pt x="608721" y="2748229"/>
                  <a:pt x="461764" y="2925666"/>
                  <a:pt x="355084" y="3009486"/>
                </a:cubicBezTo>
                <a:cubicBezTo>
                  <a:pt x="248404" y="3093306"/>
                  <a:pt x="118864" y="3144469"/>
                  <a:pt x="67701" y="3133583"/>
                </a:cubicBezTo>
                <a:cubicBezTo>
                  <a:pt x="16538" y="3122697"/>
                  <a:pt x="50284" y="3159708"/>
                  <a:pt x="48107" y="2944171"/>
                </a:cubicBezTo>
                <a:cubicBezTo>
                  <a:pt x="45930" y="2728634"/>
                  <a:pt x="-49864" y="2104882"/>
                  <a:pt x="35044" y="1859954"/>
                </a:cubicBezTo>
                <a:close/>
              </a:path>
            </a:pathLst>
          </a:cu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8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diagnostics: spectrometer and screen</a:t>
            </a:r>
            <a:endParaRPr lang="en-US" dirty="0"/>
          </a:p>
        </p:txBody>
      </p:sp>
      <p:pic>
        <p:nvPicPr>
          <p:cNvPr id="5" name="Picture 4" descr="C:\Users\danle\AppData\Local\Microsoft\Windows\INetCache\Content.Word\profiler_images_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807"/>
            <a:ext cx="6320901" cy="45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t="16941" r="10077" b="9311"/>
          <a:stretch/>
        </p:blipFill>
        <p:spPr>
          <a:xfrm>
            <a:off x="6186257" y="1873607"/>
            <a:ext cx="5520612" cy="3765603"/>
          </a:xfrm>
          <a:prstGeom prst="rect">
            <a:avLst/>
          </a:prstGeom>
        </p:spPr>
      </p:pic>
      <p:sp>
        <p:nvSpPr>
          <p:cNvPr id="7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3582" y="131735"/>
            <a:ext cx="11184835" cy="619932"/>
          </a:xfrm>
        </p:spPr>
        <p:txBody>
          <a:bodyPr>
            <a:normAutofit/>
          </a:bodyPr>
          <a:lstStyle/>
          <a:p>
            <a:r>
              <a:rPr lang="en-US" dirty="0" smtClean="0"/>
              <a:t>Measured transmission: </a:t>
            </a:r>
            <a:r>
              <a:rPr lang="en-US" dirty="0"/>
              <a:t>a</a:t>
            </a:r>
            <a:r>
              <a:rPr lang="en-US" dirty="0" smtClean="0"/>
              <a:t> drop at medium-high densities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04" y="1009232"/>
            <a:ext cx="6321287" cy="4604394"/>
          </a:xfrm>
        </p:spPr>
      </p:pic>
      <p:sp>
        <p:nvSpPr>
          <p:cNvPr id="12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 rot="2035330">
                <a:off x="8231865" y="2796925"/>
                <a:ext cx="186923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025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5330">
                <a:off x="8231865" y="2796925"/>
                <a:ext cx="186923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49" name="Group 2048"/>
          <p:cNvGrpSpPr/>
          <p:nvPr/>
        </p:nvGrpSpPr>
        <p:grpSpPr>
          <a:xfrm>
            <a:off x="162340" y="985974"/>
            <a:ext cx="7188028" cy="5254725"/>
            <a:chOff x="162340" y="985974"/>
            <a:chExt cx="7188028" cy="525472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162340" y="985974"/>
                  <a:ext cx="3717941" cy="7397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𝑑𝑒𝑝𝑙𝑒𝑡𝑖𝑜𝑛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≅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   (∗)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340" y="985974"/>
                  <a:ext cx="3717941" cy="7397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162340" y="1725728"/>
                  <a:ext cx="4737451" cy="7197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plasma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𝑑𝑒𝑝𝑙𝑒𝑡𝑖𝑜𝑛</m:t>
                                </m:r>
                              </m:sub>
                            </m:sSub>
                          </m:den>
                        </m:f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den>
                            </m:f>
                          </m:e>
                        </m:d>
                        <m:nary>
                          <m:naryPr>
                            <m:limLoc m:val="subSup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e>
                        </m:nary>
                        <m:r>
                          <a:rPr lang="en-US" i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340" y="1725728"/>
                  <a:ext cx="4737451" cy="71974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340" y="2435474"/>
              <a:ext cx="3208498" cy="240637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 15"/>
                <p:cNvSpPr/>
                <p:nvPr/>
              </p:nvSpPr>
              <p:spPr>
                <a:xfrm>
                  <a:off x="778117" y="4845061"/>
                  <a:ext cx="3338478" cy="7303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rad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𝑝𝑙𝑎𝑠𝑚𝑎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den>
                            </m:f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117" y="4845061"/>
                  <a:ext cx="3338478" cy="7303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2059720" y="4336838"/>
                  <a:ext cx="3151184" cy="4107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𝑝𝑙𝑎𝑠𝑚𝑎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9720" y="4336838"/>
                  <a:ext cx="3151184" cy="410753"/>
                </a:xfrm>
                <a:prstGeom prst="rect">
                  <a:avLst/>
                </a:prstGeom>
                <a:blipFill>
                  <a:blip r:embed="rId8"/>
                  <a:stretch>
                    <a:fillRect t="-1429" r="-385" b="-1428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/>
            <p:cNvCxnSpPr/>
            <p:nvPr/>
          </p:nvCxnSpPr>
          <p:spPr>
            <a:xfrm flipV="1">
              <a:off x="1256649" y="3891771"/>
              <a:ext cx="1084668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1385729" y="3915868"/>
                  <a:ext cx="826508" cy="2652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𝑝𝑙𝑎𝑠𝑚𝑎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5729" y="3915868"/>
                  <a:ext cx="826508" cy="265201"/>
                </a:xfrm>
                <a:prstGeom prst="rect">
                  <a:avLst/>
                </a:prstGeom>
                <a:blipFill>
                  <a:blip r:embed="rId9"/>
                  <a:stretch>
                    <a:fillRect l="-5147" r="-2206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277515" y="5871367"/>
              <a:ext cx="70728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(*) Lu</a:t>
              </a:r>
              <a:r>
                <a:rPr lang="en-US" dirty="0">
                  <a:solidFill>
                    <a:srgbClr val="222222"/>
                  </a:solidFill>
                  <a:latin typeface="Arial" panose="020B0604020202020204" pitchFamily="34" charset="0"/>
                </a:rPr>
                <a:t>, Wei, et al. </a:t>
              </a:r>
              <a:r>
                <a:rPr lang="en-US" i="1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PRSTAB</a:t>
              </a:r>
              <a:r>
                <a:rPr lang="en-US" dirty="0">
                  <a:solidFill>
                    <a:srgbClr val="222222"/>
                  </a:solidFill>
                  <a:latin typeface="Arial" panose="020B0604020202020204" pitchFamily="34" charset="0"/>
                </a:rPr>
                <a:t> 10.6 (2007): 061301.</a:t>
              </a:r>
              <a:endParaRPr lang="en-US" dirty="0"/>
            </a:p>
          </p:txBody>
        </p:sp>
      </p:grpSp>
      <p:sp>
        <p:nvSpPr>
          <p:cNvPr id="2048" name="Oval 2047"/>
          <p:cNvSpPr/>
          <p:nvPr/>
        </p:nvSpPr>
        <p:spPr>
          <a:xfrm rot="1914331">
            <a:off x="7608558" y="3217883"/>
            <a:ext cx="2281265" cy="967748"/>
          </a:xfrm>
          <a:prstGeom prst="ellipse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9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Density scan: proton energies just follow pulse transmission.</a:t>
            </a:r>
            <a:br>
              <a:rPr lang="en-US" dirty="0" smtClean="0"/>
            </a:br>
            <a:r>
              <a:rPr lang="en-US" dirty="0" smtClean="0"/>
              <a:t>No increase due to self-focusing/compression.</a:t>
            </a:r>
            <a:endParaRPr lang="en-US" dirty="0"/>
          </a:p>
        </p:txBody>
      </p:sp>
      <p:sp>
        <p:nvSpPr>
          <p:cNvPr id="9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t="10462" r="7931"/>
          <a:stretch/>
        </p:blipFill>
        <p:spPr>
          <a:xfrm>
            <a:off x="2412023" y="938358"/>
            <a:ext cx="7444153" cy="5417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t="65455" r="44304" b="14584"/>
          <a:stretch/>
        </p:blipFill>
        <p:spPr>
          <a:xfrm>
            <a:off x="3409260" y="4016302"/>
            <a:ext cx="4696554" cy="14211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87797" y="4496059"/>
            <a:ext cx="194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Measurement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731163" y="4478733"/>
            <a:ext cx="42114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Expectation assuming just</a:t>
            </a:r>
          </a:p>
          <a:p>
            <a:r>
              <a:rPr lang="en-US" sz="2400" dirty="0" smtClean="0"/>
              <a:t> linear scaling with pulse energy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462954" y="1153693"/>
            <a:ext cx="3868615" cy="873394"/>
          </a:xfrm>
          <a:prstGeom prst="line">
            <a:avLst/>
          </a:prstGeom>
          <a:ln w="44450">
            <a:solidFill>
              <a:srgbClr val="92D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20833062">
            <a:off x="6556390" y="1271004"/>
            <a:ext cx="138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 rot="20833062">
            <a:off x="6655877" y="1407313"/>
            <a:ext cx="307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intensity increase seen in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3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Exit-mode imaging:</a:t>
            </a:r>
            <a:br>
              <a:rPr lang="en-US" dirty="0" smtClean="0"/>
            </a:br>
            <a:r>
              <a:rPr lang="en-US" dirty="0" smtClean="0"/>
              <a:t>Beam breaks down at medium-high densities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25"/>
          <a:stretch/>
        </p:blipFill>
        <p:spPr>
          <a:xfrm>
            <a:off x="10321" y="2131998"/>
            <a:ext cx="5638258" cy="3506379"/>
          </a:xfrm>
          <a:prstGeom prst="rect">
            <a:avLst/>
          </a:prstGeom>
        </p:spPr>
      </p:pic>
      <p:sp>
        <p:nvSpPr>
          <p:cNvPr id="8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12"/>
          <a:stretch/>
        </p:blipFill>
        <p:spPr>
          <a:xfrm>
            <a:off x="6106321" y="2211380"/>
            <a:ext cx="5808638" cy="3347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42"/>
          <a:stretch/>
        </p:blipFill>
        <p:spPr>
          <a:xfrm>
            <a:off x="6153055" y="2036673"/>
            <a:ext cx="5638258" cy="1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Proton energies are not higher with gas. Why?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Pulse does not propagate well at medium-high densities;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Depletes and breaks down.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Picture is clear thanks to probe-ability (vs. probability…)</a:t>
            </a:r>
          </a:p>
          <a:p>
            <a:pPr marL="457200" lvl="1" indent="0">
              <a:buNone/>
            </a:pP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Simulations suggested otherwise. Why?</a:t>
            </a:r>
            <a:endParaRPr lang="en-US" sz="3200" dirty="0" smtClean="0"/>
          </a:p>
          <a:p>
            <a:pPr lvl="1"/>
            <a:r>
              <a:rPr lang="en-US" dirty="0" smtClean="0"/>
              <a:t>A possibility: input to simulation does not carry</a:t>
            </a:r>
          </a:p>
          <a:p>
            <a:pPr marL="457200" lvl="1" indent="0">
              <a:buNone/>
            </a:pPr>
            <a:r>
              <a:rPr lang="en-US" dirty="0" smtClean="0"/>
              <a:t>all information, 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</a:t>
            </a: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patial phase information is missing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200" dirty="0" smtClean="0"/>
          </a:p>
          <a:p>
            <a:pPr marL="0" indent="0">
              <a:buNone/>
            </a:pPr>
            <a:r>
              <a:rPr lang="en-US" dirty="0" smtClean="0"/>
              <a:t>What can we do next?</a:t>
            </a:r>
          </a:p>
          <a:p>
            <a:pPr lvl="1"/>
            <a:r>
              <a:rPr lang="en-US" dirty="0" smtClean="0"/>
              <a:t>Optimize beam quality.</a:t>
            </a:r>
          </a:p>
          <a:p>
            <a:pPr lvl="1"/>
            <a:r>
              <a:rPr lang="en-US" dirty="0" smtClean="0"/>
              <a:t>Fully-functioning experimental system: pursue other ideas.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9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68440" r="56584" b="15293"/>
          <a:stretch/>
        </p:blipFill>
        <p:spPr>
          <a:xfrm>
            <a:off x="9730154" y="1110848"/>
            <a:ext cx="1876528" cy="16888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9266001" y="2371993"/>
                <a:ext cx="2727798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  Already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6001" y="2371993"/>
                <a:ext cx="2727798" cy="276999"/>
              </a:xfrm>
              <a:prstGeom prst="rect">
                <a:avLst/>
              </a:prstGeom>
              <a:blipFill>
                <a:blip r:embed="rId3"/>
                <a:stretch>
                  <a:fillRect l="-1114" t="-25000" r="-1114" b="-458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3" t="15248" r="8409" b="12521"/>
          <a:stretch/>
        </p:blipFill>
        <p:spPr>
          <a:xfrm>
            <a:off x="9736015" y="2846980"/>
            <a:ext cx="1793631" cy="1711569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35517" b="14892"/>
          <a:stretch/>
        </p:blipFill>
        <p:spPr>
          <a:xfrm>
            <a:off x="9730154" y="4623847"/>
            <a:ext cx="1799492" cy="168668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38200" y="2799724"/>
            <a:ext cx="110724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8200" y="4581632"/>
            <a:ext cx="110724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266001" y="4080001"/>
            <a:ext cx="27277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What is the phase?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266001" y="5871247"/>
            <a:ext cx="27277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 to 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7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38258" y="6396660"/>
            <a:ext cx="915484" cy="365125"/>
          </a:xfrm>
        </p:spPr>
        <p:txBody>
          <a:bodyPr/>
          <a:lstStyle/>
          <a:p>
            <a:r>
              <a:rPr lang="en-US" dirty="0" smtClean="0"/>
              <a:t>EAAC 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quest for the optimal density profile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381145" y="1336188"/>
            <a:ext cx="4400510" cy="2067602"/>
            <a:chOff x="4851255" y="2747881"/>
            <a:chExt cx="5438793" cy="24885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1255" y="2747881"/>
              <a:ext cx="5354880" cy="2373044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6492240" y="3133344"/>
              <a:ext cx="3797808" cy="2103120"/>
            </a:xfrm>
            <a:custGeom>
              <a:avLst/>
              <a:gdLst>
                <a:gd name="connsiteX0" fmla="*/ 0 w 3797808"/>
                <a:gd name="connsiteY0" fmla="*/ 1975104 h 2103120"/>
                <a:gd name="connsiteX1" fmla="*/ 0 w 3797808"/>
                <a:gd name="connsiteY1" fmla="*/ 1975104 h 2103120"/>
                <a:gd name="connsiteX2" fmla="*/ 24384 w 3797808"/>
                <a:gd name="connsiteY2" fmla="*/ 1926336 h 2103120"/>
                <a:gd name="connsiteX3" fmla="*/ 42672 w 3797808"/>
                <a:gd name="connsiteY3" fmla="*/ 1901952 h 2103120"/>
                <a:gd name="connsiteX4" fmla="*/ 54864 w 3797808"/>
                <a:gd name="connsiteY4" fmla="*/ 1840992 h 2103120"/>
                <a:gd name="connsiteX5" fmla="*/ 67056 w 3797808"/>
                <a:gd name="connsiteY5" fmla="*/ 1810512 h 2103120"/>
                <a:gd name="connsiteX6" fmla="*/ 73152 w 3797808"/>
                <a:gd name="connsiteY6" fmla="*/ 1792224 h 2103120"/>
                <a:gd name="connsiteX7" fmla="*/ 85344 w 3797808"/>
                <a:gd name="connsiteY7" fmla="*/ 1773936 h 2103120"/>
                <a:gd name="connsiteX8" fmla="*/ 97536 w 3797808"/>
                <a:gd name="connsiteY8" fmla="*/ 1743456 h 2103120"/>
                <a:gd name="connsiteX9" fmla="*/ 115824 w 3797808"/>
                <a:gd name="connsiteY9" fmla="*/ 1731264 h 2103120"/>
                <a:gd name="connsiteX10" fmla="*/ 158496 w 3797808"/>
                <a:gd name="connsiteY10" fmla="*/ 1719072 h 2103120"/>
                <a:gd name="connsiteX11" fmla="*/ 201168 w 3797808"/>
                <a:gd name="connsiteY11" fmla="*/ 1694688 h 2103120"/>
                <a:gd name="connsiteX12" fmla="*/ 298704 w 3797808"/>
                <a:gd name="connsiteY12" fmla="*/ 1682496 h 2103120"/>
                <a:gd name="connsiteX13" fmla="*/ 292608 w 3797808"/>
                <a:gd name="connsiteY13" fmla="*/ 1645920 h 2103120"/>
                <a:gd name="connsiteX14" fmla="*/ 426720 w 3797808"/>
                <a:gd name="connsiteY14" fmla="*/ 1621536 h 2103120"/>
                <a:gd name="connsiteX15" fmla="*/ 481584 w 3797808"/>
                <a:gd name="connsiteY15" fmla="*/ 1627632 h 2103120"/>
                <a:gd name="connsiteX16" fmla="*/ 536448 w 3797808"/>
                <a:gd name="connsiteY16" fmla="*/ 1639824 h 2103120"/>
                <a:gd name="connsiteX17" fmla="*/ 554736 w 3797808"/>
                <a:gd name="connsiteY17" fmla="*/ 1645920 h 2103120"/>
                <a:gd name="connsiteX18" fmla="*/ 810768 w 3797808"/>
                <a:gd name="connsiteY18" fmla="*/ 1664208 h 2103120"/>
                <a:gd name="connsiteX19" fmla="*/ 1310640 w 3797808"/>
                <a:gd name="connsiteY19" fmla="*/ 1652016 h 2103120"/>
                <a:gd name="connsiteX20" fmla="*/ 1389888 w 3797808"/>
                <a:gd name="connsiteY20" fmla="*/ 1639824 h 2103120"/>
                <a:gd name="connsiteX21" fmla="*/ 1414272 w 3797808"/>
                <a:gd name="connsiteY21" fmla="*/ 1627632 h 2103120"/>
                <a:gd name="connsiteX22" fmla="*/ 1432560 w 3797808"/>
                <a:gd name="connsiteY22" fmla="*/ 1615440 h 2103120"/>
                <a:gd name="connsiteX23" fmla="*/ 1450848 w 3797808"/>
                <a:gd name="connsiteY23" fmla="*/ 1609344 h 2103120"/>
                <a:gd name="connsiteX24" fmla="*/ 1469136 w 3797808"/>
                <a:gd name="connsiteY24" fmla="*/ 1578864 h 2103120"/>
                <a:gd name="connsiteX25" fmla="*/ 1554480 w 3797808"/>
                <a:gd name="connsiteY25" fmla="*/ 1511808 h 2103120"/>
                <a:gd name="connsiteX26" fmla="*/ 1572768 w 3797808"/>
                <a:gd name="connsiteY26" fmla="*/ 1481328 h 2103120"/>
                <a:gd name="connsiteX27" fmla="*/ 1591056 w 3797808"/>
                <a:gd name="connsiteY27" fmla="*/ 1438656 h 2103120"/>
                <a:gd name="connsiteX28" fmla="*/ 1603248 w 3797808"/>
                <a:gd name="connsiteY28" fmla="*/ 1414272 h 2103120"/>
                <a:gd name="connsiteX29" fmla="*/ 1609344 w 3797808"/>
                <a:gd name="connsiteY29" fmla="*/ 1377696 h 2103120"/>
                <a:gd name="connsiteX30" fmla="*/ 1615440 w 3797808"/>
                <a:gd name="connsiteY30" fmla="*/ 1335024 h 2103120"/>
                <a:gd name="connsiteX31" fmla="*/ 1633728 w 3797808"/>
                <a:gd name="connsiteY31" fmla="*/ 1316736 h 2103120"/>
                <a:gd name="connsiteX32" fmla="*/ 1639824 w 3797808"/>
                <a:gd name="connsiteY32" fmla="*/ 1255776 h 2103120"/>
                <a:gd name="connsiteX33" fmla="*/ 1658112 w 3797808"/>
                <a:gd name="connsiteY33" fmla="*/ 1182624 h 2103120"/>
                <a:gd name="connsiteX34" fmla="*/ 1664208 w 3797808"/>
                <a:gd name="connsiteY34" fmla="*/ 1133856 h 2103120"/>
                <a:gd name="connsiteX35" fmla="*/ 1676400 w 3797808"/>
                <a:gd name="connsiteY35" fmla="*/ 1109472 h 2103120"/>
                <a:gd name="connsiteX36" fmla="*/ 1688592 w 3797808"/>
                <a:gd name="connsiteY36" fmla="*/ 1066800 h 2103120"/>
                <a:gd name="connsiteX37" fmla="*/ 1694688 w 3797808"/>
                <a:gd name="connsiteY37" fmla="*/ 1005840 h 2103120"/>
                <a:gd name="connsiteX38" fmla="*/ 1706880 w 3797808"/>
                <a:gd name="connsiteY38" fmla="*/ 987552 h 2103120"/>
                <a:gd name="connsiteX39" fmla="*/ 1712976 w 3797808"/>
                <a:gd name="connsiteY39" fmla="*/ 969264 h 2103120"/>
                <a:gd name="connsiteX40" fmla="*/ 1731264 w 3797808"/>
                <a:gd name="connsiteY40" fmla="*/ 835152 h 2103120"/>
                <a:gd name="connsiteX41" fmla="*/ 1743456 w 3797808"/>
                <a:gd name="connsiteY41" fmla="*/ 780288 h 2103120"/>
                <a:gd name="connsiteX42" fmla="*/ 1749552 w 3797808"/>
                <a:gd name="connsiteY42" fmla="*/ 658368 h 2103120"/>
                <a:gd name="connsiteX43" fmla="*/ 1761744 w 3797808"/>
                <a:gd name="connsiteY43" fmla="*/ 548640 h 2103120"/>
                <a:gd name="connsiteX44" fmla="*/ 1773936 w 3797808"/>
                <a:gd name="connsiteY44" fmla="*/ 530352 h 2103120"/>
                <a:gd name="connsiteX45" fmla="*/ 1780032 w 3797808"/>
                <a:gd name="connsiteY45" fmla="*/ 505968 h 2103120"/>
                <a:gd name="connsiteX46" fmla="*/ 1828800 w 3797808"/>
                <a:gd name="connsiteY46" fmla="*/ 469392 h 2103120"/>
                <a:gd name="connsiteX47" fmla="*/ 1865376 w 3797808"/>
                <a:gd name="connsiteY47" fmla="*/ 414528 h 2103120"/>
                <a:gd name="connsiteX48" fmla="*/ 1871472 w 3797808"/>
                <a:gd name="connsiteY48" fmla="*/ 396240 h 2103120"/>
                <a:gd name="connsiteX49" fmla="*/ 1889760 w 3797808"/>
                <a:gd name="connsiteY49" fmla="*/ 384048 h 2103120"/>
                <a:gd name="connsiteX50" fmla="*/ 1956816 w 3797808"/>
                <a:gd name="connsiteY50" fmla="*/ 371856 h 2103120"/>
                <a:gd name="connsiteX51" fmla="*/ 2218944 w 3797808"/>
                <a:gd name="connsiteY51" fmla="*/ 353568 h 2103120"/>
                <a:gd name="connsiteX52" fmla="*/ 2474976 w 3797808"/>
                <a:gd name="connsiteY52" fmla="*/ 341376 h 2103120"/>
                <a:gd name="connsiteX53" fmla="*/ 2554224 w 3797808"/>
                <a:gd name="connsiteY53" fmla="*/ 335280 h 2103120"/>
                <a:gd name="connsiteX54" fmla="*/ 2578608 w 3797808"/>
                <a:gd name="connsiteY54" fmla="*/ 323088 h 2103120"/>
                <a:gd name="connsiteX55" fmla="*/ 2615184 w 3797808"/>
                <a:gd name="connsiteY55" fmla="*/ 310896 h 2103120"/>
                <a:gd name="connsiteX56" fmla="*/ 2651760 w 3797808"/>
                <a:gd name="connsiteY56" fmla="*/ 298704 h 2103120"/>
                <a:gd name="connsiteX57" fmla="*/ 2694432 w 3797808"/>
                <a:gd name="connsiteY57" fmla="*/ 286512 h 2103120"/>
                <a:gd name="connsiteX58" fmla="*/ 2731008 w 3797808"/>
                <a:gd name="connsiteY58" fmla="*/ 262128 h 2103120"/>
                <a:gd name="connsiteX59" fmla="*/ 2761488 w 3797808"/>
                <a:gd name="connsiteY59" fmla="*/ 225552 h 2103120"/>
                <a:gd name="connsiteX60" fmla="*/ 2828544 w 3797808"/>
                <a:gd name="connsiteY60" fmla="*/ 176784 h 2103120"/>
                <a:gd name="connsiteX61" fmla="*/ 2865120 w 3797808"/>
                <a:gd name="connsiteY61" fmla="*/ 152400 h 2103120"/>
                <a:gd name="connsiteX62" fmla="*/ 2883408 w 3797808"/>
                <a:gd name="connsiteY62" fmla="*/ 134112 h 2103120"/>
                <a:gd name="connsiteX63" fmla="*/ 2895600 w 3797808"/>
                <a:gd name="connsiteY63" fmla="*/ 115824 h 2103120"/>
                <a:gd name="connsiteX64" fmla="*/ 2950464 w 3797808"/>
                <a:gd name="connsiteY64" fmla="*/ 85344 h 2103120"/>
                <a:gd name="connsiteX65" fmla="*/ 2974848 w 3797808"/>
                <a:gd name="connsiteY65" fmla="*/ 73152 h 2103120"/>
                <a:gd name="connsiteX66" fmla="*/ 3005328 w 3797808"/>
                <a:gd name="connsiteY66" fmla="*/ 67056 h 2103120"/>
                <a:gd name="connsiteX67" fmla="*/ 3060192 w 3797808"/>
                <a:gd name="connsiteY67" fmla="*/ 48768 h 2103120"/>
                <a:gd name="connsiteX68" fmla="*/ 3127248 w 3797808"/>
                <a:gd name="connsiteY68" fmla="*/ 30480 h 2103120"/>
                <a:gd name="connsiteX69" fmla="*/ 3194304 w 3797808"/>
                <a:gd name="connsiteY69" fmla="*/ 12192 h 2103120"/>
                <a:gd name="connsiteX70" fmla="*/ 3218688 w 3797808"/>
                <a:gd name="connsiteY70" fmla="*/ 6096 h 2103120"/>
                <a:gd name="connsiteX71" fmla="*/ 3493008 w 3797808"/>
                <a:gd name="connsiteY71" fmla="*/ 0 h 2103120"/>
                <a:gd name="connsiteX72" fmla="*/ 3584448 w 3797808"/>
                <a:gd name="connsiteY72" fmla="*/ 6096 h 2103120"/>
                <a:gd name="connsiteX73" fmla="*/ 3602736 w 3797808"/>
                <a:gd name="connsiteY73" fmla="*/ 24384 h 2103120"/>
                <a:gd name="connsiteX74" fmla="*/ 3627120 w 3797808"/>
                <a:gd name="connsiteY74" fmla="*/ 60960 h 2103120"/>
                <a:gd name="connsiteX75" fmla="*/ 3663696 w 3797808"/>
                <a:gd name="connsiteY75" fmla="*/ 103632 h 2103120"/>
                <a:gd name="connsiteX76" fmla="*/ 3712464 w 3797808"/>
                <a:gd name="connsiteY76" fmla="*/ 164592 h 2103120"/>
                <a:gd name="connsiteX77" fmla="*/ 3742944 w 3797808"/>
                <a:gd name="connsiteY77" fmla="*/ 243840 h 2103120"/>
                <a:gd name="connsiteX78" fmla="*/ 3761232 w 3797808"/>
                <a:gd name="connsiteY78" fmla="*/ 298704 h 2103120"/>
                <a:gd name="connsiteX79" fmla="*/ 3779520 w 3797808"/>
                <a:gd name="connsiteY79" fmla="*/ 371856 h 2103120"/>
                <a:gd name="connsiteX80" fmla="*/ 3785616 w 3797808"/>
                <a:gd name="connsiteY80" fmla="*/ 408432 h 2103120"/>
                <a:gd name="connsiteX81" fmla="*/ 3797808 w 3797808"/>
                <a:gd name="connsiteY81" fmla="*/ 457200 h 2103120"/>
                <a:gd name="connsiteX82" fmla="*/ 3785616 w 3797808"/>
                <a:gd name="connsiteY82" fmla="*/ 853440 h 2103120"/>
                <a:gd name="connsiteX83" fmla="*/ 3773424 w 3797808"/>
                <a:gd name="connsiteY83" fmla="*/ 914400 h 2103120"/>
                <a:gd name="connsiteX84" fmla="*/ 3767328 w 3797808"/>
                <a:gd name="connsiteY84" fmla="*/ 969264 h 2103120"/>
                <a:gd name="connsiteX85" fmla="*/ 3749040 w 3797808"/>
                <a:gd name="connsiteY85" fmla="*/ 1085088 h 2103120"/>
                <a:gd name="connsiteX86" fmla="*/ 3742944 w 3797808"/>
                <a:gd name="connsiteY86" fmla="*/ 1670304 h 2103120"/>
                <a:gd name="connsiteX87" fmla="*/ 3736848 w 3797808"/>
                <a:gd name="connsiteY87" fmla="*/ 1810512 h 2103120"/>
                <a:gd name="connsiteX88" fmla="*/ 3718560 w 3797808"/>
                <a:gd name="connsiteY88" fmla="*/ 1926336 h 2103120"/>
                <a:gd name="connsiteX89" fmla="*/ 3706368 w 3797808"/>
                <a:gd name="connsiteY89" fmla="*/ 1969008 h 2103120"/>
                <a:gd name="connsiteX90" fmla="*/ 3694176 w 3797808"/>
                <a:gd name="connsiteY90" fmla="*/ 1987296 h 2103120"/>
                <a:gd name="connsiteX91" fmla="*/ 3663696 w 3797808"/>
                <a:gd name="connsiteY91" fmla="*/ 2029968 h 2103120"/>
                <a:gd name="connsiteX92" fmla="*/ 3651504 w 3797808"/>
                <a:gd name="connsiteY92" fmla="*/ 2054352 h 2103120"/>
                <a:gd name="connsiteX93" fmla="*/ 3639312 w 3797808"/>
                <a:gd name="connsiteY93" fmla="*/ 2072640 h 2103120"/>
                <a:gd name="connsiteX94" fmla="*/ 3633216 w 3797808"/>
                <a:gd name="connsiteY94" fmla="*/ 2090928 h 2103120"/>
                <a:gd name="connsiteX95" fmla="*/ 3590544 w 3797808"/>
                <a:gd name="connsiteY95" fmla="*/ 2097024 h 2103120"/>
                <a:gd name="connsiteX96" fmla="*/ 3529584 w 3797808"/>
                <a:gd name="connsiteY96" fmla="*/ 2090928 h 2103120"/>
                <a:gd name="connsiteX97" fmla="*/ 3505200 w 3797808"/>
                <a:gd name="connsiteY97" fmla="*/ 2078736 h 2103120"/>
                <a:gd name="connsiteX98" fmla="*/ 3383280 w 3797808"/>
                <a:gd name="connsiteY98" fmla="*/ 2072640 h 2103120"/>
                <a:gd name="connsiteX99" fmla="*/ 2840736 w 3797808"/>
                <a:gd name="connsiteY99" fmla="*/ 2103120 h 2103120"/>
                <a:gd name="connsiteX100" fmla="*/ 1889760 w 3797808"/>
                <a:gd name="connsiteY100" fmla="*/ 2097024 h 2103120"/>
                <a:gd name="connsiteX101" fmla="*/ 1670304 w 3797808"/>
                <a:gd name="connsiteY101" fmla="*/ 2072640 h 2103120"/>
                <a:gd name="connsiteX102" fmla="*/ 1554480 w 3797808"/>
                <a:gd name="connsiteY102" fmla="*/ 2066544 h 2103120"/>
                <a:gd name="connsiteX103" fmla="*/ 1200912 w 3797808"/>
                <a:gd name="connsiteY103" fmla="*/ 2048256 h 2103120"/>
                <a:gd name="connsiteX104" fmla="*/ 109728 w 3797808"/>
                <a:gd name="connsiteY104" fmla="*/ 2042160 h 2103120"/>
                <a:gd name="connsiteX105" fmla="*/ 73152 w 3797808"/>
                <a:gd name="connsiteY105" fmla="*/ 2029968 h 2103120"/>
                <a:gd name="connsiteX106" fmla="*/ 30480 w 3797808"/>
                <a:gd name="connsiteY106" fmla="*/ 1999488 h 2103120"/>
                <a:gd name="connsiteX107" fmla="*/ 0 w 3797808"/>
                <a:gd name="connsiteY107" fmla="*/ 1975104 h 210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3797808" h="2103120">
                  <a:moveTo>
                    <a:pt x="0" y="1975104"/>
                  </a:moveTo>
                  <a:lnTo>
                    <a:pt x="0" y="1975104"/>
                  </a:lnTo>
                  <a:cubicBezTo>
                    <a:pt x="8128" y="1958848"/>
                    <a:pt x="15226" y="1942035"/>
                    <a:pt x="24384" y="1926336"/>
                  </a:cubicBezTo>
                  <a:cubicBezTo>
                    <a:pt x="29503" y="1917560"/>
                    <a:pt x="39255" y="1911520"/>
                    <a:pt x="42672" y="1901952"/>
                  </a:cubicBezTo>
                  <a:cubicBezTo>
                    <a:pt x="49642" y="1882437"/>
                    <a:pt x="49525" y="1861015"/>
                    <a:pt x="54864" y="1840992"/>
                  </a:cubicBezTo>
                  <a:cubicBezTo>
                    <a:pt x="57684" y="1830419"/>
                    <a:pt x="63214" y="1820758"/>
                    <a:pt x="67056" y="1810512"/>
                  </a:cubicBezTo>
                  <a:cubicBezTo>
                    <a:pt x="69312" y="1804495"/>
                    <a:pt x="70278" y="1797971"/>
                    <a:pt x="73152" y="1792224"/>
                  </a:cubicBezTo>
                  <a:cubicBezTo>
                    <a:pt x="76429" y="1785671"/>
                    <a:pt x="82067" y="1780489"/>
                    <a:pt x="85344" y="1773936"/>
                  </a:cubicBezTo>
                  <a:cubicBezTo>
                    <a:pt x="90238" y="1764149"/>
                    <a:pt x="91176" y="1752360"/>
                    <a:pt x="97536" y="1743456"/>
                  </a:cubicBezTo>
                  <a:cubicBezTo>
                    <a:pt x="101794" y="1737494"/>
                    <a:pt x="109271" y="1734541"/>
                    <a:pt x="115824" y="1731264"/>
                  </a:cubicBezTo>
                  <a:cubicBezTo>
                    <a:pt x="124569" y="1726891"/>
                    <a:pt x="150683" y="1721025"/>
                    <a:pt x="158496" y="1719072"/>
                  </a:cubicBezTo>
                  <a:cubicBezTo>
                    <a:pt x="178744" y="1698824"/>
                    <a:pt x="172273" y="1699022"/>
                    <a:pt x="201168" y="1694688"/>
                  </a:cubicBezTo>
                  <a:cubicBezTo>
                    <a:pt x="233571" y="1689828"/>
                    <a:pt x="298704" y="1682496"/>
                    <a:pt x="298704" y="1682496"/>
                  </a:cubicBezTo>
                  <a:cubicBezTo>
                    <a:pt x="296672" y="1670304"/>
                    <a:pt x="292608" y="1658280"/>
                    <a:pt x="292608" y="1645920"/>
                  </a:cubicBezTo>
                  <a:cubicBezTo>
                    <a:pt x="292608" y="1572860"/>
                    <a:pt x="348033" y="1617789"/>
                    <a:pt x="426720" y="1621536"/>
                  </a:cubicBezTo>
                  <a:cubicBezTo>
                    <a:pt x="445008" y="1623568"/>
                    <a:pt x="463434" y="1624607"/>
                    <a:pt x="481584" y="1627632"/>
                  </a:cubicBezTo>
                  <a:cubicBezTo>
                    <a:pt x="500063" y="1630712"/>
                    <a:pt x="518273" y="1635280"/>
                    <a:pt x="536448" y="1639824"/>
                  </a:cubicBezTo>
                  <a:cubicBezTo>
                    <a:pt x="542682" y="1641382"/>
                    <a:pt x="548353" y="1645183"/>
                    <a:pt x="554736" y="1645920"/>
                  </a:cubicBezTo>
                  <a:cubicBezTo>
                    <a:pt x="652495" y="1657200"/>
                    <a:pt x="714821" y="1659158"/>
                    <a:pt x="810768" y="1664208"/>
                  </a:cubicBezTo>
                  <a:lnTo>
                    <a:pt x="1310640" y="1652016"/>
                  </a:lnTo>
                  <a:cubicBezTo>
                    <a:pt x="1320473" y="1651685"/>
                    <a:pt x="1377914" y="1641820"/>
                    <a:pt x="1389888" y="1639824"/>
                  </a:cubicBezTo>
                  <a:cubicBezTo>
                    <a:pt x="1398016" y="1635760"/>
                    <a:pt x="1406382" y="1632141"/>
                    <a:pt x="1414272" y="1627632"/>
                  </a:cubicBezTo>
                  <a:cubicBezTo>
                    <a:pt x="1420633" y="1623997"/>
                    <a:pt x="1426007" y="1618717"/>
                    <a:pt x="1432560" y="1615440"/>
                  </a:cubicBezTo>
                  <a:cubicBezTo>
                    <a:pt x="1438307" y="1612566"/>
                    <a:pt x="1444752" y="1611376"/>
                    <a:pt x="1450848" y="1609344"/>
                  </a:cubicBezTo>
                  <a:cubicBezTo>
                    <a:pt x="1456944" y="1599184"/>
                    <a:pt x="1460280" y="1586736"/>
                    <a:pt x="1469136" y="1578864"/>
                  </a:cubicBezTo>
                  <a:cubicBezTo>
                    <a:pt x="1525160" y="1529065"/>
                    <a:pt x="1497953" y="1606020"/>
                    <a:pt x="1554480" y="1511808"/>
                  </a:cubicBezTo>
                  <a:cubicBezTo>
                    <a:pt x="1560576" y="1501648"/>
                    <a:pt x="1567469" y="1491926"/>
                    <a:pt x="1572768" y="1481328"/>
                  </a:cubicBezTo>
                  <a:cubicBezTo>
                    <a:pt x="1579689" y="1467487"/>
                    <a:pt x="1584652" y="1452744"/>
                    <a:pt x="1591056" y="1438656"/>
                  </a:cubicBezTo>
                  <a:cubicBezTo>
                    <a:pt x="1594816" y="1430383"/>
                    <a:pt x="1599184" y="1422400"/>
                    <a:pt x="1603248" y="1414272"/>
                  </a:cubicBezTo>
                  <a:cubicBezTo>
                    <a:pt x="1605280" y="1402080"/>
                    <a:pt x="1607465" y="1389912"/>
                    <a:pt x="1609344" y="1377696"/>
                  </a:cubicBezTo>
                  <a:cubicBezTo>
                    <a:pt x="1611529" y="1363495"/>
                    <a:pt x="1610104" y="1348365"/>
                    <a:pt x="1615440" y="1335024"/>
                  </a:cubicBezTo>
                  <a:cubicBezTo>
                    <a:pt x="1618642" y="1327020"/>
                    <a:pt x="1627632" y="1322832"/>
                    <a:pt x="1633728" y="1316736"/>
                  </a:cubicBezTo>
                  <a:cubicBezTo>
                    <a:pt x="1635760" y="1296416"/>
                    <a:pt x="1637125" y="1276018"/>
                    <a:pt x="1639824" y="1255776"/>
                  </a:cubicBezTo>
                  <a:cubicBezTo>
                    <a:pt x="1643198" y="1230471"/>
                    <a:pt x="1651102" y="1207159"/>
                    <a:pt x="1658112" y="1182624"/>
                  </a:cubicBezTo>
                  <a:cubicBezTo>
                    <a:pt x="1660144" y="1166368"/>
                    <a:pt x="1660235" y="1149749"/>
                    <a:pt x="1664208" y="1133856"/>
                  </a:cubicBezTo>
                  <a:cubicBezTo>
                    <a:pt x="1666412" y="1125040"/>
                    <a:pt x="1672820" y="1117825"/>
                    <a:pt x="1676400" y="1109472"/>
                  </a:cubicBezTo>
                  <a:cubicBezTo>
                    <a:pt x="1681647" y="1097228"/>
                    <a:pt x="1685499" y="1079174"/>
                    <a:pt x="1688592" y="1066800"/>
                  </a:cubicBezTo>
                  <a:cubicBezTo>
                    <a:pt x="1690624" y="1046480"/>
                    <a:pt x="1690096" y="1025738"/>
                    <a:pt x="1694688" y="1005840"/>
                  </a:cubicBezTo>
                  <a:cubicBezTo>
                    <a:pt x="1696335" y="998701"/>
                    <a:pt x="1703603" y="994105"/>
                    <a:pt x="1706880" y="987552"/>
                  </a:cubicBezTo>
                  <a:cubicBezTo>
                    <a:pt x="1709754" y="981805"/>
                    <a:pt x="1710944" y="975360"/>
                    <a:pt x="1712976" y="969264"/>
                  </a:cubicBezTo>
                  <a:cubicBezTo>
                    <a:pt x="1718041" y="928742"/>
                    <a:pt x="1724816" y="872230"/>
                    <a:pt x="1731264" y="835152"/>
                  </a:cubicBezTo>
                  <a:cubicBezTo>
                    <a:pt x="1734474" y="816695"/>
                    <a:pt x="1739392" y="798576"/>
                    <a:pt x="1743456" y="780288"/>
                  </a:cubicBezTo>
                  <a:cubicBezTo>
                    <a:pt x="1745488" y="739648"/>
                    <a:pt x="1747014" y="698980"/>
                    <a:pt x="1749552" y="658368"/>
                  </a:cubicBezTo>
                  <a:cubicBezTo>
                    <a:pt x="1749860" y="653434"/>
                    <a:pt x="1755068" y="568669"/>
                    <a:pt x="1761744" y="548640"/>
                  </a:cubicBezTo>
                  <a:cubicBezTo>
                    <a:pt x="1764061" y="541689"/>
                    <a:pt x="1769872" y="536448"/>
                    <a:pt x="1773936" y="530352"/>
                  </a:cubicBezTo>
                  <a:cubicBezTo>
                    <a:pt x="1775968" y="522224"/>
                    <a:pt x="1775875" y="513242"/>
                    <a:pt x="1780032" y="505968"/>
                  </a:cubicBezTo>
                  <a:cubicBezTo>
                    <a:pt x="1789307" y="489736"/>
                    <a:pt x="1814829" y="477775"/>
                    <a:pt x="1828800" y="469392"/>
                  </a:cubicBezTo>
                  <a:cubicBezTo>
                    <a:pt x="1844205" y="423177"/>
                    <a:pt x="1830711" y="440527"/>
                    <a:pt x="1865376" y="414528"/>
                  </a:cubicBezTo>
                  <a:cubicBezTo>
                    <a:pt x="1867408" y="408432"/>
                    <a:pt x="1867458" y="401258"/>
                    <a:pt x="1871472" y="396240"/>
                  </a:cubicBezTo>
                  <a:cubicBezTo>
                    <a:pt x="1876049" y="390519"/>
                    <a:pt x="1883207" y="387325"/>
                    <a:pt x="1889760" y="384048"/>
                  </a:cubicBezTo>
                  <a:cubicBezTo>
                    <a:pt x="1908884" y="374486"/>
                    <a:pt x="1939164" y="374378"/>
                    <a:pt x="1956816" y="371856"/>
                  </a:cubicBezTo>
                  <a:cubicBezTo>
                    <a:pt x="2110349" y="349923"/>
                    <a:pt x="1977402" y="361619"/>
                    <a:pt x="2218944" y="353568"/>
                  </a:cubicBezTo>
                  <a:cubicBezTo>
                    <a:pt x="2331761" y="334765"/>
                    <a:pt x="2219148" y="351818"/>
                    <a:pt x="2474976" y="341376"/>
                  </a:cubicBezTo>
                  <a:cubicBezTo>
                    <a:pt x="2501448" y="340296"/>
                    <a:pt x="2527808" y="337312"/>
                    <a:pt x="2554224" y="335280"/>
                  </a:cubicBezTo>
                  <a:cubicBezTo>
                    <a:pt x="2562352" y="331216"/>
                    <a:pt x="2570171" y="326463"/>
                    <a:pt x="2578608" y="323088"/>
                  </a:cubicBezTo>
                  <a:cubicBezTo>
                    <a:pt x="2590540" y="318315"/>
                    <a:pt x="2602992" y="314960"/>
                    <a:pt x="2615184" y="310896"/>
                  </a:cubicBezTo>
                  <a:cubicBezTo>
                    <a:pt x="2627376" y="306832"/>
                    <a:pt x="2639292" y="301821"/>
                    <a:pt x="2651760" y="298704"/>
                  </a:cubicBezTo>
                  <a:cubicBezTo>
                    <a:pt x="2682378" y="291050"/>
                    <a:pt x="2668196" y="295257"/>
                    <a:pt x="2694432" y="286512"/>
                  </a:cubicBezTo>
                  <a:cubicBezTo>
                    <a:pt x="2720804" y="246954"/>
                    <a:pt x="2688615" y="286352"/>
                    <a:pt x="2731008" y="262128"/>
                  </a:cubicBezTo>
                  <a:cubicBezTo>
                    <a:pt x="2765402" y="242474"/>
                    <a:pt x="2735229" y="247771"/>
                    <a:pt x="2761488" y="225552"/>
                  </a:cubicBezTo>
                  <a:cubicBezTo>
                    <a:pt x="2782587" y="207699"/>
                    <a:pt x="2805964" y="192722"/>
                    <a:pt x="2828544" y="176784"/>
                  </a:cubicBezTo>
                  <a:cubicBezTo>
                    <a:pt x="2840515" y="168334"/>
                    <a:pt x="2854759" y="162761"/>
                    <a:pt x="2865120" y="152400"/>
                  </a:cubicBezTo>
                  <a:cubicBezTo>
                    <a:pt x="2871216" y="146304"/>
                    <a:pt x="2877889" y="140735"/>
                    <a:pt x="2883408" y="134112"/>
                  </a:cubicBezTo>
                  <a:cubicBezTo>
                    <a:pt x="2888098" y="128484"/>
                    <a:pt x="2890086" y="120649"/>
                    <a:pt x="2895600" y="115824"/>
                  </a:cubicBezTo>
                  <a:cubicBezTo>
                    <a:pt x="2933618" y="82558"/>
                    <a:pt x="2919987" y="98405"/>
                    <a:pt x="2950464" y="85344"/>
                  </a:cubicBezTo>
                  <a:cubicBezTo>
                    <a:pt x="2958817" y="81764"/>
                    <a:pt x="2966227" y="76026"/>
                    <a:pt x="2974848" y="73152"/>
                  </a:cubicBezTo>
                  <a:cubicBezTo>
                    <a:pt x="2984678" y="69875"/>
                    <a:pt x="2995365" y="69902"/>
                    <a:pt x="3005328" y="67056"/>
                  </a:cubicBezTo>
                  <a:cubicBezTo>
                    <a:pt x="3023864" y="61760"/>
                    <a:pt x="3041490" y="53443"/>
                    <a:pt x="3060192" y="48768"/>
                  </a:cubicBezTo>
                  <a:cubicBezTo>
                    <a:pt x="3067651" y="46903"/>
                    <a:pt x="3111295" y="37317"/>
                    <a:pt x="3127248" y="30480"/>
                  </a:cubicBezTo>
                  <a:cubicBezTo>
                    <a:pt x="3180422" y="7691"/>
                    <a:pt x="3117435" y="26168"/>
                    <a:pt x="3194304" y="12192"/>
                  </a:cubicBezTo>
                  <a:cubicBezTo>
                    <a:pt x="3202547" y="10693"/>
                    <a:pt x="3210317" y="6438"/>
                    <a:pt x="3218688" y="6096"/>
                  </a:cubicBezTo>
                  <a:cubicBezTo>
                    <a:pt x="3310074" y="2366"/>
                    <a:pt x="3401568" y="2032"/>
                    <a:pt x="3493008" y="0"/>
                  </a:cubicBezTo>
                  <a:cubicBezTo>
                    <a:pt x="3523488" y="2032"/>
                    <a:pt x="3554628" y="-531"/>
                    <a:pt x="3584448" y="6096"/>
                  </a:cubicBezTo>
                  <a:cubicBezTo>
                    <a:pt x="3592864" y="7966"/>
                    <a:pt x="3597443" y="17579"/>
                    <a:pt x="3602736" y="24384"/>
                  </a:cubicBezTo>
                  <a:cubicBezTo>
                    <a:pt x="3611732" y="35950"/>
                    <a:pt x="3618186" y="49346"/>
                    <a:pt x="3627120" y="60960"/>
                  </a:cubicBezTo>
                  <a:cubicBezTo>
                    <a:pt x="3638542" y="75809"/>
                    <a:pt x="3652274" y="88783"/>
                    <a:pt x="3663696" y="103632"/>
                  </a:cubicBezTo>
                  <a:cubicBezTo>
                    <a:pt x="3714963" y="170279"/>
                    <a:pt x="3661632" y="113760"/>
                    <a:pt x="3712464" y="164592"/>
                  </a:cubicBezTo>
                  <a:cubicBezTo>
                    <a:pt x="3735814" y="219076"/>
                    <a:pt x="3725858" y="192583"/>
                    <a:pt x="3742944" y="243840"/>
                  </a:cubicBezTo>
                  <a:cubicBezTo>
                    <a:pt x="3749040" y="262128"/>
                    <a:pt x="3756557" y="280002"/>
                    <a:pt x="3761232" y="298704"/>
                  </a:cubicBezTo>
                  <a:cubicBezTo>
                    <a:pt x="3767328" y="323088"/>
                    <a:pt x="3774068" y="347320"/>
                    <a:pt x="3779520" y="371856"/>
                  </a:cubicBezTo>
                  <a:cubicBezTo>
                    <a:pt x="3782201" y="383922"/>
                    <a:pt x="3783026" y="396346"/>
                    <a:pt x="3785616" y="408432"/>
                  </a:cubicBezTo>
                  <a:cubicBezTo>
                    <a:pt x="3789127" y="424816"/>
                    <a:pt x="3793744" y="440944"/>
                    <a:pt x="3797808" y="457200"/>
                  </a:cubicBezTo>
                  <a:cubicBezTo>
                    <a:pt x="3793744" y="589280"/>
                    <a:pt x="3792654" y="721485"/>
                    <a:pt x="3785616" y="853440"/>
                  </a:cubicBezTo>
                  <a:cubicBezTo>
                    <a:pt x="3784512" y="874133"/>
                    <a:pt x="3776656" y="893931"/>
                    <a:pt x="3773424" y="914400"/>
                  </a:cubicBezTo>
                  <a:cubicBezTo>
                    <a:pt x="3770554" y="932575"/>
                    <a:pt x="3769708" y="951018"/>
                    <a:pt x="3767328" y="969264"/>
                  </a:cubicBezTo>
                  <a:cubicBezTo>
                    <a:pt x="3757085" y="1047793"/>
                    <a:pt x="3759541" y="1032584"/>
                    <a:pt x="3749040" y="1085088"/>
                  </a:cubicBezTo>
                  <a:cubicBezTo>
                    <a:pt x="3747008" y="1280160"/>
                    <a:pt x="3746222" y="1475249"/>
                    <a:pt x="3742944" y="1670304"/>
                  </a:cubicBezTo>
                  <a:cubicBezTo>
                    <a:pt x="3742158" y="1717078"/>
                    <a:pt x="3739443" y="1763804"/>
                    <a:pt x="3736848" y="1810512"/>
                  </a:cubicBezTo>
                  <a:cubicBezTo>
                    <a:pt x="3731217" y="1911874"/>
                    <a:pt x="3738427" y="1860114"/>
                    <a:pt x="3718560" y="1926336"/>
                  </a:cubicBezTo>
                  <a:cubicBezTo>
                    <a:pt x="3715630" y="1936102"/>
                    <a:pt x="3711490" y="1958765"/>
                    <a:pt x="3706368" y="1969008"/>
                  </a:cubicBezTo>
                  <a:cubicBezTo>
                    <a:pt x="3703091" y="1975561"/>
                    <a:pt x="3698434" y="1981334"/>
                    <a:pt x="3694176" y="1987296"/>
                  </a:cubicBezTo>
                  <a:cubicBezTo>
                    <a:pt x="3684830" y="2000380"/>
                    <a:pt x="3671905" y="2015602"/>
                    <a:pt x="3663696" y="2029968"/>
                  </a:cubicBezTo>
                  <a:cubicBezTo>
                    <a:pt x="3659187" y="2037858"/>
                    <a:pt x="3656013" y="2046462"/>
                    <a:pt x="3651504" y="2054352"/>
                  </a:cubicBezTo>
                  <a:cubicBezTo>
                    <a:pt x="3647869" y="2060713"/>
                    <a:pt x="3642589" y="2066087"/>
                    <a:pt x="3639312" y="2072640"/>
                  </a:cubicBezTo>
                  <a:cubicBezTo>
                    <a:pt x="3636438" y="2078387"/>
                    <a:pt x="3638963" y="2088054"/>
                    <a:pt x="3633216" y="2090928"/>
                  </a:cubicBezTo>
                  <a:cubicBezTo>
                    <a:pt x="3620365" y="2097354"/>
                    <a:pt x="3604768" y="2094992"/>
                    <a:pt x="3590544" y="2097024"/>
                  </a:cubicBezTo>
                  <a:cubicBezTo>
                    <a:pt x="3570224" y="2094992"/>
                    <a:pt x="3549552" y="2095207"/>
                    <a:pt x="3529584" y="2090928"/>
                  </a:cubicBezTo>
                  <a:cubicBezTo>
                    <a:pt x="3520698" y="2089024"/>
                    <a:pt x="3514217" y="2079863"/>
                    <a:pt x="3505200" y="2078736"/>
                  </a:cubicBezTo>
                  <a:cubicBezTo>
                    <a:pt x="3464823" y="2073689"/>
                    <a:pt x="3423920" y="2074672"/>
                    <a:pt x="3383280" y="2072640"/>
                  </a:cubicBezTo>
                  <a:cubicBezTo>
                    <a:pt x="2966673" y="2094189"/>
                    <a:pt x="3147481" y="2083330"/>
                    <a:pt x="2840736" y="2103120"/>
                  </a:cubicBezTo>
                  <a:lnTo>
                    <a:pt x="1889760" y="2097024"/>
                  </a:lnTo>
                  <a:cubicBezTo>
                    <a:pt x="1747553" y="2094627"/>
                    <a:pt x="1786946" y="2083244"/>
                    <a:pt x="1670304" y="2072640"/>
                  </a:cubicBezTo>
                  <a:cubicBezTo>
                    <a:pt x="1631801" y="2069140"/>
                    <a:pt x="1593075" y="2068814"/>
                    <a:pt x="1554480" y="2066544"/>
                  </a:cubicBezTo>
                  <a:cubicBezTo>
                    <a:pt x="1419258" y="2058590"/>
                    <a:pt x="1369012" y="2050528"/>
                    <a:pt x="1200912" y="2048256"/>
                  </a:cubicBezTo>
                  <a:lnTo>
                    <a:pt x="109728" y="2042160"/>
                  </a:lnTo>
                  <a:cubicBezTo>
                    <a:pt x="97536" y="2038096"/>
                    <a:pt x="83845" y="2037097"/>
                    <a:pt x="73152" y="2029968"/>
                  </a:cubicBezTo>
                  <a:cubicBezTo>
                    <a:pt x="57315" y="2019410"/>
                    <a:pt x="45603" y="2012090"/>
                    <a:pt x="30480" y="1999488"/>
                  </a:cubicBezTo>
                  <a:cubicBezTo>
                    <a:pt x="26065" y="1995809"/>
                    <a:pt x="5080" y="1979168"/>
                    <a:pt x="0" y="197510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72731" y="3495548"/>
            <a:ext cx="498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Bin, J. H., et al.  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PRL 115.6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(2015): 064801.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195" y="3862824"/>
            <a:ext cx="3003792" cy="22099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2731" y="5910187"/>
            <a:ext cx="5696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Margarone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D., et al.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PRL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109.23 (2012): 234801.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868829" y="3459498"/>
            <a:ext cx="6263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McKenna, P., et 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Laser and Particle Beams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26.4 (2008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):591-596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094" y="3816396"/>
            <a:ext cx="1785208" cy="23207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68829" y="5887261"/>
            <a:ext cx="6105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Dalui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Malay, et al.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AIP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Advances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7.9 (2017): 095018.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ate Placeholder 2"/>
          <p:cNvSpPr txBox="1">
            <a:spLocks/>
          </p:cNvSpPr>
          <p:nvPr/>
        </p:nvSpPr>
        <p:spPr>
          <a:xfrm>
            <a:off x="1010920" y="64207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18/6/2019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938" y="891698"/>
            <a:ext cx="2467236" cy="257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1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 collaboration</a:t>
            </a:r>
            <a:endParaRPr lang="en-US" dirty="0"/>
          </a:p>
        </p:txBody>
      </p:sp>
      <p:pic>
        <p:nvPicPr>
          <p:cNvPr id="5" name="Picture 2" descr="Image result for eyal kroup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8115"/>
          <a:stretch/>
        </p:blipFill>
        <p:spPr bwMode="auto">
          <a:xfrm>
            <a:off x="2919795" y="2706341"/>
            <a:ext cx="798861" cy="11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plasma-gate.weizmann.ac.il/uploads/images/people/queller_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6744"/>
          <a:stretch/>
        </p:blipFill>
        <p:spPr bwMode="auto">
          <a:xfrm>
            <a:off x="3898139" y="2721803"/>
            <a:ext cx="831297" cy="119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David Nai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169" y="3988530"/>
            <a:ext cx="915338" cy="119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benny pasmantir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r="14098"/>
          <a:stretch/>
        </p:blipFill>
        <p:spPr bwMode="auto">
          <a:xfrm>
            <a:off x="2927444" y="4010892"/>
            <a:ext cx="783562" cy="118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haim sade weizman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9" t="-1135" r="13189" b="1135"/>
          <a:stretch/>
        </p:blipFill>
        <p:spPr bwMode="auto">
          <a:xfrm>
            <a:off x="3883632" y="3997081"/>
            <a:ext cx="860312" cy="12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esach Meir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r="12131"/>
          <a:stretch/>
        </p:blipFill>
        <p:spPr bwMode="auto">
          <a:xfrm>
            <a:off x="4947711" y="3993461"/>
            <a:ext cx="737411" cy="12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gor Andriyas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r="5458"/>
          <a:stretch/>
        </p:blipFill>
        <p:spPr bwMode="auto">
          <a:xfrm>
            <a:off x="4949253" y="2729037"/>
            <a:ext cx="737410" cy="11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83411" y="2402193"/>
            <a:ext cx="1167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Victor Malka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728177" y="2392516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Eyal Kroupp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795910" y="2427219"/>
            <a:ext cx="1040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Tal Queller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847399" y="2261913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Igor</a:t>
            </a:r>
          </a:p>
          <a:p>
            <a:r>
              <a:rPr lang="en-US" sz="1400" dirty="0" smtClean="0"/>
              <a:t>Andriyash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599499" y="5201818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David Naimark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805699" y="5195343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Pesy</a:t>
            </a:r>
            <a:r>
              <a:rPr lang="en-US" sz="1400" dirty="0" smtClean="0"/>
              <a:t> </a:t>
            </a:r>
            <a:r>
              <a:rPr lang="en-US" sz="1400" dirty="0" err="1" smtClean="0"/>
              <a:t>Meiri</a:t>
            </a:r>
            <a:endParaRPr lang="en-US" sz="1400" dirty="0"/>
          </a:p>
        </p:txBody>
      </p:sp>
      <p:pic>
        <p:nvPicPr>
          <p:cNvPr id="18" name="Picture 2" descr="Victor Armand Malk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62" y="2712798"/>
            <a:ext cx="912143" cy="119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37509" y="5151177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Benny</a:t>
            </a:r>
          </a:p>
          <a:p>
            <a:r>
              <a:rPr lang="en-US" sz="1400" dirty="0" smtClean="0"/>
              <a:t>Pasmantirer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781878" y="5190392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Haim Sade</a:t>
            </a:r>
            <a:endParaRPr lang="en-US"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0351" r="13897"/>
          <a:stretch/>
        </p:blipFill>
        <p:spPr>
          <a:xfrm>
            <a:off x="7241632" y="2727261"/>
            <a:ext cx="737410" cy="1210771"/>
          </a:xfrm>
          <a:prstGeom prst="rect">
            <a:avLst/>
          </a:prstGeom>
        </p:spPr>
      </p:pic>
      <p:pic>
        <p:nvPicPr>
          <p:cNvPr id="22" name="Picture 10" descr="Image result for martin rehwald hzdr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r="14833"/>
          <a:stretch/>
        </p:blipFill>
        <p:spPr bwMode="auto">
          <a:xfrm>
            <a:off x="6187467" y="3997745"/>
            <a:ext cx="869739" cy="121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Photo de profil de Martin Rehwald, Lâimage contient peut-ÃªtreÂ : 1 personn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0" r="15004"/>
          <a:stretch/>
        </p:blipFill>
        <p:spPr bwMode="auto">
          <a:xfrm>
            <a:off x="8171081" y="2739983"/>
            <a:ext cx="803675" cy="12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Photo de profil de Stefan Assenbaum, Lâimage contient peut-ÃªtreÂ : 1 personne, debout, ciel, plein air et natur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4" r="11386"/>
          <a:stretch/>
        </p:blipFill>
        <p:spPr bwMode="auto">
          <a:xfrm>
            <a:off x="8193650" y="4013855"/>
            <a:ext cx="734201" cy="120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l="9482" r="14768"/>
          <a:stretch/>
        </p:blipFill>
        <p:spPr>
          <a:xfrm>
            <a:off x="9067634" y="2752284"/>
            <a:ext cx="792088" cy="1206657"/>
          </a:xfrm>
          <a:prstGeom prst="rect">
            <a:avLst/>
          </a:prstGeom>
        </p:spPr>
      </p:pic>
      <p:pic>
        <p:nvPicPr>
          <p:cNvPr id="26" name="Picture 18" descr="Image result for tim ziegler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3" r="25377"/>
          <a:stretch/>
        </p:blipFill>
        <p:spPr bwMode="auto">
          <a:xfrm>
            <a:off x="7252473" y="4000504"/>
            <a:ext cx="737410" cy="119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158814" y="2426203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Karl Zeil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8130377" y="2260060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Martin</a:t>
            </a:r>
          </a:p>
          <a:p>
            <a:r>
              <a:rPr lang="en-US" sz="1400" dirty="0" smtClean="0"/>
              <a:t>Rehwald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9018404" y="2249030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Constantin</a:t>
            </a:r>
          </a:p>
          <a:p>
            <a:r>
              <a:rPr lang="en-US" sz="1400" dirty="0" smtClean="0"/>
              <a:t>Bernert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146885" y="5181190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Lotti</a:t>
            </a:r>
            <a:r>
              <a:rPr lang="en-US" sz="1400" dirty="0" smtClean="0"/>
              <a:t> Obst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7074100" y="5198611"/>
            <a:ext cx="1072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 Ziegler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8025001" y="5169365"/>
            <a:ext cx="116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Stefan Assenbaum</a:t>
            </a:r>
            <a:endParaRPr lang="en-US" sz="1400" dirty="0"/>
          </a:p>
        </p:txBody>
      </p:sp>
      <p:pic>
        <p:nvPicPr>
          <p:cNvPr id="33" name="Picture 2" descr="Image result for professor ulrich schramm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5" r="39038"/>
          <a:stretch/>
        </p:blipFill>
        <p:spPr bwMode="auto">
          <a:xfrm>
            <a:off x="6184964" y="2720960"/>
            <a:ext cx="855168" cy="12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145733" y="2218191"/>
            <a:ext cx="9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Ulrich</a:t>
            </a:r>
          </a:p>
          <a:p>
            <a:r>
              <a:rPr lang="en-US" sz="1400" dirty="0" smtClean="0"/>
              <a:t>Schramm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9004661" y="5158335"/>
            <a:ext cx="1472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Josefine Metzkes-Ng</a:t>
            </a:r>
            <a:endParaRPr lang="en-US" sz="1400" dirty="0"/>
          </a:p>
        </p:txBody>
      </p:sp>
      <p:pic>
        <p:nvPicPr>
          <p:cNvPr id="36" name="Picture 2" descr="C:\Users\metzkes\Documents\Fotos\Portraitfoto\20171023AW059M-Josefine-Metzkes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2" r="27655" b="6606"/>
          <a:stretch/>
        </p:blipFill>
        <p:spPr bwMode="auto">
          <a:xfrm>
            <a:off x="9063936" y="4033793"/>
            <a:ext cx="799484" cy="11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33249" y="1352222"/>
            <a:ext cx="1210674" cy="834020"/>
          </a:xfrm>
          <a:prstGeom prst="rect">
            <a:avLst/>
          </a:prstGeom>
        </p:spPr>
      </p:pic>
      <p:pic>
        <p:nvPicPr>
          <p:cNvPr id="39" name="Picture 2" descr="Image result for weizmann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53" y="1316537"/>
            <a:ext cx="1585106" cy="82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4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18/6/2019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 collaboration</a:t>
            </a:r>
            <a:endParaRPr lang="en-US" dirty="0"/>
          </a:p>
        </p:txBody>
      </p:sp>
      <p:pic>
        <p:nvPicPr>
          <p:cNvPr id="5" name="Picture 2" descr="https://lh3.googleusercontent.com/_fzM2ymMNbIySUT_W8lCvSP4FDDd53-zgU_wc2RXDeg5B7zm0nwcaJFt-yk4z2FH4tsT-7pADLlsjc3BRcidD0FnX1_NWRHcOTSPR2hj0sKiI8ytEk6_ocjvy8CHzVhb5xzkBu2YirzMIPFQgvPzARgKPCSWXA2q0svEgkb_f16yRBgOymEW-QxTlHY7pH5h4cCAnxnW3I7-S9ajrrW12KgFjTBB3eIc0FB_2uJsj6IGnrFR7vHhhJO5gX8IxQalxqasnV4-nj4sUc6Zin2c7X2xIiP5FCVk5PhQKG1nmufVGRj8p7EYjSxpJwZ6DwaHD8X_4Et8fPy37fD5V_3mzZKwub8ZlvzHASz3UI7mo12Yr3IRBh0pf7NNI4FlIWGzlM4chm-LeOaAwotuU8qyWmeG0l4CVWd-cNmZCFlY4usANLGs0221AqR4T6COSowG-64OROYkS63EvvdQJE3_IRA6GEvGAehF8fAtNTUk6bS2IghkcYss15BtHZQwh0kyfqxtQ2i4HwY-oCkG21zzqZGSJTs3w2shxpLtnTeaDX0ScFcBHS-gSTvAb6Jexoq2DvEIVnrWi9GpbNzXdZx2ojfj6PRBGLNzFao3MvlgYMlsqX0vHr-wDztfVbuMN3Gi=w1260-h944-n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0"/>
          <a:stretch/>
        </p:blipFill>
        <p:spPr bwMode="auto">
          <a:xfrm>
            <a:off x="4078074" y="922677"/>
            <a:ext cx="7601374" cy="49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lh3.googleusercontent.com/B1qQFnY4iXLVhwFh-Q-Kq98EtTBjbWC6bbL45pAeg0Zcl4W7-SIX0T7iuiEhgjxh2Kir4fh2D6JIA3fJyHgA4xvt47WlvgR9k-dmIVaTq5O2aP16owVOrGFgkwdulLLxwpKQCeazppFHjQmE9ib7MizwNwVmc9DUCII-uzjcnOpXVcC5T-j_YYL_0VXDSeo2DcNbeD7g2P40-Cca4XbE-9-tV55sW5O2p5rxACQxqg6lEHD3eth_m7P1KoBo52sMX5tZulJUn932iUsYc_mr5rYH-C6OxPXe4hZmSGewZnvpNE8mTh5ZWmHH8P0Hb2iKvloVZol-NxveiTJ4HQjEv80g1kt2dIXImCAbaNF4aLMWxyq4AnMuTDKb2o0PEMZWqy2YA4hqftOjsAghD74OpG84_KSml22LODcN8Xl1VcyUUvTPULjU2XJe4cpBbWZ1C7MUGa7wzfBRQh4GkHSbTKc8BRE7OoGIAPD42jRDvq8hBic2rO3wMKQ7ODvD0HO2ADyOrMxvT3aZ1D0u4vqMyKCBV-m5s9qfwt95g3_ATzQHhk1VgeQhcWcq17R7n2g8Zp5f_JWGBhXOsYXVlpIiidPvhSzOm4x5dpl4uuWNqI3XMJQYU-7KH8MwuAm5Y6U6=w1260-h944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9" y="1644598"/>
            <a:ext cx="3613416" cy="27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4860" y="5135892"/>
            <a:ext cx="10722279" cy="101566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Thank you for your attention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523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Preliminary simulations: increase in intensity by up to 10 times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298" y="3307182"/>
            <a:ext cx="6517037" cy="2487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39" y="1071977"/>
            <a:ext cx="6952096" cy="24244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88033" y="973746"/>
            <a:ext cx="52876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Gas density with respect to distance from vacuum focal plane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072314" y="1372189"/>
            <a:ext cx="821325" cy="33855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Density</a:t>
            </a:r>
            <a:endParaRPr lang="en-US" sz="1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3072314" y="3595751"/>
                <a:ext cx="811385" cy="33855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314" y="3595751"/>
                <a:ext cx="81138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7046429" y="1565356"/>
                <a:ext cx="998310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01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429" y="1565356"/>
                <a:ext cx="998310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088149" y="5436222"/>
            <a:ext cx="26328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929102" y="5425180"/>
            <a:ext cx="14072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26958" y="5423265"/>
            <a:ext cx="25531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47145" y="1241603"/>
            <a:ext cx="701457" cy="4181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2097661" y="1309513"/>
                <a:ext cx="905511" cy="308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661" y="1309513"/>
                <a:ext cx="905511" cy="3083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2963346" y="3285272"/>
            <a:ext cx="6372987" cy="227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30934" y="4699973"/>
            <a:ext cx="25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573046" y="3659061"/>
            <a:ext cx="43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46262" y="3038602"/>
            <a:ext cx="2327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2057836" y="2559277"/>
                <a:ext cx="90551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836" y="2559277"/>
                <a:ext cx="905511" cy="307777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2057836" y="2010143"/>
                <a:ext cx="905511" cy="3083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836" y="2010143"/>
                <a:ext cx="905511" cy="3083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656926" y="5764789"/>
            <a:ext cx="34953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Distance from vacuum focal plane </a:t>
            </a:r>
            <a:r>
              <a:rPr lang="en-US" sz="1600" dirty="0"/>
              <a:t>[mm]</a:t>
            </a:r>
          </a:p>
        </p:txBody>
      </p:sp>
      <p:sp>
        <p:nvSpPr>
          <p:cNvPr id="29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2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Relativistic Self Focusing:</a:t>
            </a:r>
            <a:br>
              <a:rPr lang="en-US" dirty="0" smtClean="0"/>
            </a:br>
            <a:r>
              <a:rPr lang="en-US" sz="2700" dirty="0" err="1"/>
              <a:t>W</a:t>
            </a:r>
            <a:r>
              <a:rPr lang="en-US" sz="2700" dirty="0" err="1" smtClean="0"/>
              <a:t>avefront</a:t>
            </a:r>
            <a:r>
              <a:rPr lang="en-US" sz="2700" dirty="0" smtClean="0"/>
              <a:t> bends due to increased effective electron mass at center</a:t>
            </a:r>
            <a:endParaRPr lang="en-US" sz="27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98552" y="2107734"/>
                <a:ext cx="2153346" cy="6263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r>
                  <a:rPr lang="en-US" sz="2000" dirty="0" smtClean="0"/>
                  <a:t>,</a:t>
                </a:r>
                <a:endParaRPr lang="en-US" sz="20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52" y="2107734"/>
                <a:ext cx="2153346" cy="626325"/>
              </a:xfrm>
              <a:prstGeom prst="rect">
                <a:avLst/>
              </a:prstGeom>
              <a:blipFill>
                <a:blip r:embed="rId2"/>
                <a:stretch>
                  <a:fillRect r="-5932"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3129987" y="2272063"/>
                <a:ext cx="2766719" cy="1145185"/>
              </a:xfrm>
              <a:prstGeom prst="rect">
                <a:avLst/>
              </a:prstGeom>
              <a:solidFill>
                <a:srgbClr val="92D050"/>
              </a:solidFill>
              <a:ln w="41275" cmpd="dbl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d>
                          <m:d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5400" dirty="0" smtClean="0">
                    <a:solidFill>
                      <a:schemeClr val="tx1"/>
                    </a:solidFill>
                  </a:rPr>
                  <a:t>.</a:t>
                </a:r>
                <a:endParaRPr lang="en-US" sz="5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987" y="2272063"/>
                <a:ext cx="2766719" cy="1145185"/>
              </a:xfrm>
              <a:prstGeom prst="rect">
                <a:avLst/>
              </a:prstGeom>
              <a:blipFill>
                <a:blip r:embed="rId3"/>
                <a:stretch>
                  <a:fillRect t="-3077" r="-10629" b="-19487"/>
                </a:stretch>
              </a:blipFill>
              <a:ln w="41275" cmpd="dbl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68455" y="1278877"/>
                <a:ext cx="3012831" cy="628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55" y="1278877"/>
                <a:ext cx="3012831" cy="628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68456" y="2761235"/>
                <a:ext cx="2451298" cy="656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dirty="0"/>
                  <a:t>,</a:t>
                </a: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56" y="2761235"/>
                <a:ext cx="2451298" cy="6560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184" y="991991"/>
            <a:ext cx="3531799" cy="34545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96000" y="49949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Mori, W. B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IEEE Journal of Quantum Electronics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33.11 (1997): 1942-1953.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 flipH="1">
                <a:off x="268454" y="3918401"/>
                <a:ext cx="5628251" cy="757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Condition: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b="0" dirty="0" smtClean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68454" y="3918401"/>
                <a:ext cx="5628251" cy="757451"/>
              </a:xfrm>
              <a:prstGeom prst="rect">
                <a:avLst/>
              </a:prstGeom>
              <a:blipFill>
                <a:blip r:embed="rId7"/>
                <a:stretch>
                  <a:fillRect l="-2167" b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363933" y="4031716"/>
                <a:ext cx="1676869" cy="5790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𝐺𝑊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933" y="4031716"/>
                <a:ext cx="1676869" cy="5790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01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19/9/2019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28954" y="-152400"/>
            <a:ext cx="12520246" cy="1090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56892" y="2332893"/>
            <a:ext cx="4548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The Idea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1810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novel target: underdense gas followed by foil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99577" y="1445660"/>
            <a:ext cx="66811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Underdense gas hundreds of microns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Interaction conditions can be probed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Tunable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Very rich </a:t>
            </a:r>
            <a:r>
              <a:rPr lang="en-US" sz="3200" dirty="0" smtClean="0"/>
              <a:t>playground: things happen before the pulse hits the foil</a:t>
            </a:r>
            <a:endParaRPr lang="en-US" sz="3200" dirty="0"/>
          </a:p>
        </p:txBody>
      </p:sp>
      <p:sp>
        <p:nvSpPr>
          <p:cNvPr id="23" name="Rounded Rectangle 22"/>
          <p:cNvSpPr/>
          <p:nvPr/>
        </p:nvSpPr>
        <p:spPr>
          <a:xfrm>
            <a:off x="9528492" y="1105500"/>
            <a:ext cx="268699" cy="242415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969539" y="3160320"/>
            <a:ext cx="2525805" cy="384366"/>
            <a:chOff x="5750482" y="2975387"/>
            <a:chExt cx="1027659" cy="239449"/>
          </a:xfrm>
        </p:grpSpPr>
        <p:sp>
          <p:nvSpPr>
            <p:cNvPr id="25" name="Isosceles Triangle 24"/>
            <p:cNvSpPr/>
            <p:nvPr/>
          </p:nvSpPr>
          <p:spPr>
            <a:xfrm rot="5400000">
              <a:off x="6164852" y="2601548"/>
              <a:ext cx="218465" cy="10081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50482" y="2975387"/>
              <a:ext cx="276013" cy="23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Laser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9411504" y="1098811"/>
            <a:ext cx="120029" cy="242415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8915470" y="2336509"/>
            <a:ext cx="539581" cy="1204228"/>
            <a:chOff x="4330720" y="2705369"/>
            <a:chExt cx="303141" cy="750200"/>
          </a:xfrm>
        </p:grpSpPr>
        <p:sp>
          <p:nvSpPr>
            <p:cNvPr id="29" name="Right Triangle 28"/>
            <p:cNvSpPr/>
            <p:nvPr/>
          </p:nvSpPr>
          <p:spPr>
            <a:xfrm rot="10800000">
              <a:off x="4330720" y="2730661"/>
              <a:ext cx="285119" cy="724908"/>
            </a:xfrm>
            <a:prstGeom prst="rtTriangle">
              <a:avLst/>
            </a:prstGeom>
            <a:solidFill>
              <a:schemeClr val="accent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35588" y="2705369"/>
              <a:ext cx="298273" cy="23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Gas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060199" y="3529654"/>
            <a:ext cx="672496" cy="1574887"/>
            <a:chOff x="4270248" y="3007063"/>
            <a:chExt cx="377814" cy="981110"/>
          </a:xfrm>
        </p:grpSpPr>
        <p:sp>
          <p:nvSpPr>
            <p:cNvPr id="32" name="Trapezoid 31"/>
            <p:cNvSpPr/>
            <p:nvPr/>
          </p:nvSpPr>
          <p:spPr>
            <a:xfrm>
              <a:off x="4270248" y="3007063"/>
              <a:ext cx="377814" cy="169384"/>
            </a:xfrm>
            <a:prstGeom prst="trapezoid">
              <a:avLst>
                <a:gd name="adj" fmla="val 9248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270248" y="3172627"/>
              <a:ext cx="377814" cy="81554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790123" y="1163559"/>
            <a:ext cx="1181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Foil holder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8911745" y="1163559"/>
            <a:ext cx="51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Foil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9528493" y="3306685"/>
            <a:ext cx="384516" cy="12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9528491" y="2767480"/>
            <a:ext cx="2178921" cy="1203710"/>
            <a:chOff x="4659592" y="2931608"/>
            <a:chExt cx="1224136" cy="749877"/>
          </a:xfrm>
        </p:grpSpPr>
        <p:sp>
          <p:nvSpPr>
            <p:cNvPr id="38" name="TextBox 37"/>
            <p:cNvSpPr txBox="1"/>
            <p:nvPr/>
          </p:nvSpPr>
          <p:spPr>
            <a:xfrm>
              <a:off x="5233118" y="3168047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Ions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9" name="Isosceles Triangle 38"/>
            <p:cNvSpPr/>
            <p:nvPr/>
          </p:nvSpPr>
          <p:spPr>
            <a:xfrm rot="16200000">
              <a:off x="4896721" y="2694479"/>
              <a:ext cx="749877" cy="122413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0426796" y="315363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Ions</a:t>
            </a:r>
            <a:endParaRPr lang="en-US" dirty="0"/>
          </a:p>
        </p:txBody>
      </p:sp>
      <p:sp>
        <p:nvSpPr>
          <p:cNvPr id="41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expect: increased intensity on foil due to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Relativistic Self Focusing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pulse compression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84548" y="957104"/>
            <a:ext cx="3975002" cy="3061386"/>
            <a:chOff x="3278276" y="1365454"/>
            <a:chExt cx="3975002" cy="3061386"/>
          </a:xfrm>
        </p:grpSpPr>
        <p:grpSp>
          <p:nvGrpSpPr>
            <p:cNvPr id="6" name="Group 5"/>
            <p:cNvGrpSpPr/>
            <p:nvPr/>
          </p:nvGrpSpPr>
          <p:grpSpPr>
            <a:xfrm>
              <a:off x="3283936" y="1365454"/>
              <a:ext cx="3969342" cy="3061386"/>
              <a:chOff x="2655297" y="1417809"/>
              <a:chExt cx="3969342" cy="3061386"/>
            </a:xfrm>
          </p:grpSpPr>
          <p:grpSp>
            <p:nvGrpSpPr>
              <p:cNvPr id="8" name="Gruppieren 36"/>
              <p:cNvGrpSpPr>
                <a:grpSpLocks noChangeAspect="1"/>
              </p:cNvGrpSpPr>
              <p:nvPr/>
            </p:nvGrpSpPr>
            <p:grpSpPr>
              <a:xfrm>
                <a:off x="3530549" y="1417809"/>
                <a:ext cx="3094090" cy="3061386"/>
                <a:chOff x="-7055459" y="552147"/>
                <a:chExt cx="4106248" cy="4062850"/>
              </a:xfrm>
            </p:grpSpPr>
            <p:pic>
              <p:nvPicPr>
                <p:cNvPr id="11" name="Picture 55" descr="P:\#_KROLL_#\Poster\2012 EAPPC\TNSA_klein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25316" r="35458"/>
                <a:stretch>
                  <a:fillRect/>
                </a:stretch>
              </p:blipFill>
              <p:spPr bwMode="auto">
                <a:xfrm>
                  <a:off x="-7055459" y="552147"/>
                  <a:ext cx="4106248" cy="40628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" name="Rechteck 94"/>
                <p:cNvSpPr>
                  <a:spLocks noChangeArrowheads="1"/>
                </p:cNvSpPr>
                <p:nvPr/>
              </p:nvSpPr>
              <p:spPr bwMode="auto">
                <a:xfrm>
                  <a:off x="-4462743" y="3581844"/>
                  <a:ext cx="1368233" cy="27844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" name="Rechteck 95"/>
                <p:cNvSpPr>
                  <a:spLocks noChangeArrowheads="1"/>
                </p:cNvSpPr>
                <p:nvPr/>
              </p:nvSpPr>
              <p:spPr bwMode="auto">
                <a:xfrm>
                  <a:off x="-3486966" y="1700564"/>
                  <a:ext cx="537755" cy="1655787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3622040" y="1754843"/>
                <a:ext cx="1012122" cy="2304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655297" y="1754843"/>
                <a:ext cx="1978864" cy="2304256"/>
              </a:xfrm>
              <a:prstGeom prst="rect">
                <a:avLst/>
              </a:prstGeom>
              <a:solidFill>
                <a:srgbClr val="FFC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16200000">
              <a:off x="3159012" y="182175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Gas</a:t>
              </a:r>
              <a:endParaRPr lang="en-US" dirty="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3565268" y="1766398"/>
            <a:ext cx="1424940" cy="579120"/>
          </a:xfrm>
          <a:custGeom>
            <a:avLst/>
            <a:gdLst>
              <a:gd name="connsiteX0" fmla="*/ 1424940 w 1424940"/>
              <a:gd name="connsiteY0" fmla="*/ 0 h 579120"/>
              <a:gd name="connsiteX1" fmla="*/ 640080 w 1424940"/>
              <a:gd name="connsiteY1" fmla="*/ 182880 h 579120"/>
              <a:gd name="connsiteX2" fmla="*/ 0 w 1424940"/>
              <a:gd name="connsiteY2" fmla="*/ 579120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4940" h="579120">
                <a:moveTo>
                  <a:pt x="1424940" y="0"/>
                </a:moveTo>
                <a:cubicBezTo>
                  <a:pt x="1151255" y="43180"/>
                  <a:pt x="877570" y="86360"/>
                  <a:pt x="640080" y="182880"/>
                </a:cubicBezTo>
                <a:cubicBezTo>
                  <a:pt x="402590" y="279400"/>
                  <a:pt x="201295" y="429260"/>
                  <a:pt x="0" y="579120"/>
                </a:cubicBezTo>
              </a:path>
            </a:pathLst>
          </a:custGeom>
          <a:noFill/>
          <a:ln>
            <a:solidFill>
              <a:srgbClr val="FF0000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565268" y="2699193"/>
            <a:ext cx="1424940" cy="579120"/>
          </a:xfrm>
          <a:custGeom>
            <a:avLst/>
            <a:gdLst>
              <a:gd name="connsiteX0" fmla="*/ 1424940 w 1424940"/>
              <a:gd name="connsiteY0" fmla="*/ 0 h 579120"/>
              <a:gd name="connsiteX1" fmla="*/ 640080 w 1424940"/>
              <a:gd name="connsiteY1" fmla="*/ 182880 h 579120"/>
              <a:gd name="connsiteX2" fmla="*/ 0 w 1424940"/>
              <a:gd name="connsiteY2" fmla="*/ 579120 h 57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4940" h="579120">
                <a:moveTo>
                  <a:pt x="1424940" y="0"/>
                </a:moveTo>
                <a:cubicBezTo>
                  <a:pt x="1151255" y="43180"/>
                  <a:pt x="877570" y="86360"/>
                  <a:pt x="640080" y="182880"/>
                </a:cubicBezTo>
                <a:cubicBezTo>
                  <a:pt x="402590" y="279400"/>
                  <a:pt x="201295" y="429260"/>
                  <a:pt x="0" y="579120"/>
                </a:cubicBezTo>
              </a:path>
            </a:pathLst>
          </a:custGeom>
          <a:noFill/>
          <a:ln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956437" y="2340600"/>
            <a:ext cx="2004381" cy="123336"/>
          </a:xfrm>
          <a:prstGeom prst="line">
            <a:avLst/>
          </a:prstGeom>
          <a:ln w="25400">
            <a:solidFill>
              <a:srgbClr val="FF0000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980805" y="2572441"/>
            <a:ext cx="1973367" cy="126752"/>
          </a:xfrm>
          <a:prstGeom prst="line">
            <a:avLst/>
          </a:prstGeom>
          <a:ln w="25400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348405" y="1919312"/>
            <a:ext cx="756169" cy="12060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7774472" y="2366727"/>
            <a:ext cx="1017376" cy="35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Ions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512740" y="4260919"/>
            <a:ext cx="1841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2543908" y="3850542"/>
            <a:ext cx="7995138" cy="2352893"/>
            <a:chOff x="5353050" y="2419350"/>
            <a:chExt cx="5486400" cy="1992600"/>
          </a:xfrm>
        </p:grpSpPr>
        <p:sp>
          <p:nvSpPr>
            <p:cNvPr id="43" name="Rounded Rectangle 42"/>
            <p:cNvSpPr/>
            <p:nvPr/>
          </p:nvSpPr>
          <p:spPr>
            <a:xfrm>
              <a:off x="5353050" y="2419350"/>
              <a:ext cx="5486400" cy="19335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5353050" y="2562086"/>
                  <a:ext cx="5353051" cy="13766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𝒊𝒐𝒏</m:t>
                            </m:r>
                          </m:sub>
                          <m:sup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𝒎𝒂𝒙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∝</m:t>
                        </m:r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𝒉𝒐𝒕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𝒆𝒍𝒆𝒄𝒕𝒓𝒐𝒏𝒔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𝑰</m:t>
                            </m:r>
                          </m:e>
                        </m:d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∝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𝒑𝒐𝒏𝒅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.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𝑰</m:t>
                            </m:r>
                          </m:e>
                        </m:d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</m:oMath>
                    </m:oMathPara>
                  </a14:m>
                  <a:endParaRPr lang="en-US" sz="2000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𝜸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𝒐𝒔𝒄</m:t>
                                </m:r>
                              </m:sub>
                            </m:s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𝑰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)&gt;−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e>
                        </m:d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𝟏</m:t>
                                    </m:r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𝑰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20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0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𝝀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𝒖𝒎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0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𝟏</m:t>
                                        </m:r>
                                        <m: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.</m:t>
                                        </m:r>
                                        <m: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𝟑</m:t>
                                        </m:r>
                                        <m: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×</m:t>
                                        </m:r>
                                        <m:r>
                                          <a:rPr lang="en-US" sz="20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𝟏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𝟎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𝟏𝟖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/</m:t>
                                </m:r>
                                <m:r>
                                  <a:rPr lang="en-US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e>
                        </m:d>
                      </m:oMath>
                    </m:oMathPara>
                  </a14:m>
                  <a:endParaRPr lang="en-US" sz="3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3050" y="2562086"/>
                  <a:ext cx="5353051" cy="1376659"/>
                </a:xfrm>
                <a:prstGeom prst="rect">
                  <a:avLst/>
                </a:prstGeom>
                <a:blipFill>
                  <a:blip r:embed="rId3"/>
                  <a:stretch>
                    <a:fillRect t="-7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Rectangle 44"/>
                <p:cNvSpPr/>
                <p:nvPr/>
              </p:nvSpPr>
              <p:spPr>
                <a:xfrm>
                  <a:off x="5795542" y="3808708"/>
                  <a:ext cx="4276919" cy="6032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𝑴𝒂𝒙𝒊𝒎𝒖𝒎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𝒊𝒐𝒏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𝒆𝒏𝒆𝒓𝒈𝒚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∝ 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𝑰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~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200" dirty="0" smtClean="0"/>
                    <a:t>  </a:t>
                  </a:r>
                  <a:endParaRPr lang="en-US" sz="3200" dirty="0"/>
                </a:p>
              </p:txBody>
            </p:sp>
          </mc:Choice>
          <mc:Fallback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5542" y="3808708"/>
                  <a:ext cx="4276919" cy="60324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Oval 47"/>
          <p:cNvSpPr/>
          <p:nvPr/>
        </p:nvSpPr>
        <p:spPr>
          <a:xfrm>
            <a:off x="6907379" y="2349272"/>
            <a:ext cx="53439" cy="3461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7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</a:t>
            </a:r>
            <a:r>
              <a:rPr lang="en-US" dirty="0" smtClean="0"/>
              <a:t>umerical estimations look promising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6" name="Picture 2" descr="Waist[um] &#10;0 -0 &#10;Distance atter gas [mm] &#10;2-0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82" y="922053"/>
            <a:ext cx="7415019" cy="54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90798" y="3801186"/>
            <a:ext cx="4294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Sprangle</a:t>
            </a:r>
            <a:r>
              <a:rPr lang="en-US" dirty="0" smtClean="0"/>
              <a:t> et al</a:t>
            </a:r>
            <a:r>
              <a:rPr lang="en-US" dirty="0" smtClean="0"/>
              <a:t>.,</a:t>
            </a:r>
          </a:p>
          <a:p>
            <a:r>
              <a:rPr lang="en-US" dirty="0" smtClean="0"/>
              <a:t>IEEE </a:t>
            </a:r>
            <a:r>
              <a:rPr lang="en-US" dirty="0" smtClean="0"/>
              <a:t>Transactions on Plasma Science (1987).</a:t>
            </a:r>
            <a:endParaRPr lang="en-US" dirty="0"/>
          </a:p>
        </p:txBody>
      </p:sp>
      <p:sp>
        <p:nvSpPr>
          <p:cNvPr id="49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56" y="1445818"/>
            <a:ext cx="3083414" cy="86252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00" y="2430456"/>
            <a:ext cx="3772227" cy="87637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 flipH="1">
            <a:off x="5528411" y="3056412"/>
            <a:ext cx="205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Free-space waist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 flipH="1">
            <a:off x="7560795" y="4100866"/>
            <a:ext cx="2579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Waist with plasma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 flipH="1">
            <a:off x="4694139" y="2220065"/>
            <a:ext cx="17418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Waist [um]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 flipH="1">
            <a:off x="10699044" y="5754082"/>
            <a:ext cx="11412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 [mm]</a:t>
            </a:r>
            <a:endParaRPr lang="en-US" sz="24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6612358" y="4285532"/>
            <a:ext cx="0" cy="1691900"/>
          </a:xfrm>
          <a:prstGeom prst="line">
            <a:avLst/>
          </a:prstGeom>
          <a:ln w="539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/>
              <p:cNvSpPr txBox="1"/>
              <p:nvPr/>
            </p:nvSpPr>
            <p:spPr>
              <a:xfrm>
                <a:off x="4571079" y="4347087"/>
                <a:ext cx="47929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079" y="4347087"/>
                <a:ext cx="47929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/>
              <p:cNvSpPr txBox="1"/>
              <p:nvPr/>
            </p:nvSpPr>
            <p:spPr>
              <a:xfrm>
                <a:off x="4786482" y="5128256"/>
                <a:ext cx="28052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482" y="5128256"/>
                <a:ext cx="28052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5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19/9/2019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28954" y="-152400"/>
            <a:ext cx="12520246" cy="1090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9761" y="2403232"/>
            <a:ext cx="10802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Target development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68638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fabrication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8841449" y="3857153"/>
            <a:ext cx="2927306" cy="2474950"/>
            <a:chOff x="7100168" y="1116051"/>
            <a:chExt cx="4737873" cy="4005730"/>
          </a:xfrm>
        </p:grpSpPr>
        <p:sp>
          <p:nvSpPr>
            <p:cNvPr id="8" name="Rounded Rectangle 7"/>
            <p:cNvSpPr/>
            <p:nvPr/>
          </p:nvSpPr>
          <p:spPr>
            <a:xfrm>
              <a:off x="9659121" y="1122740"/>
              <a:ext cx="268699" cy="242415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100168" y="3177564"/>
              <a:ext cx="2525805" cy="448326"/>
              <a:chOff x="5750482" y="2975387"/>
              <a:chExt cx="1027659" cy="279294"/>
            </a:xfrm>
          </p:grpSpPr>
          <p:sp>
            <p:nvSpPr>
              <p:cNvPr id="20" name="Isosceles Triangle 19"/>
              <p:cNvSpPr/>
              <p:nvPr/>
            </p:nvSpPr>
            <p:spPr>
              <a:xfrm rot="5400000">
                <a:off x="6164852" y="2601548"/>
                <a:ext cx="218465" cy="100811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750482" y="2975387"/>
                <a:ext cx="338003" cy="279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Laser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9542133" y="1116051"/>
              <a:ext cx="120029" cy="242415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046102" y="2353749"/>
              <a:ext cx="683748" cy="1204228"/>
              <a:chOff x="4330720" y="2705369"/>
              <a:chExt cx="384135" cy="750200"/>
            </a:xfrm>
          </p:grpSpPr>
          <p:sp>
            <p:nvSpPr>
              <p:cNvPr id="16" name="Right Triangle 15"/>
              <p:cNvSpPr/>
              <p:nvPr/>
            </p:nvSpPr>
            <p:spPr>
              <a:xfrm rot="10800000">
                <a:off x="4330720" y="2730661"/>
                <a:ext cx="285119" cy="724908"/>
              </a:xfrm>
              <a:prstGeom prst="rtTriangle">
                <a:avLst/>
              </a:prstGeom>
              <a:solidFill>
                <a:schemeClr val="accent1"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35588" y="2705369"/>
                <a:ext cx="379267" cy="279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Gas</a:t>
                </a:r>
                <a:endParaRPr lang="en-US" sz="1200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9190828" y="3546894"/>
              <a:ext cx="672496" cy="1574887"/>
              <a:chOff x="4270248" y="3007063"/>
              <a:chExt cx="377814" cy="981110"/>
            </a:xfrm>
          </p:grpSpPr>
          <p:sp>
            <p:nvSpPr>
              <p:cNvPr id="14" name="Trapezoid 13"/>
              <p:cNvSpPr/>
              <p:nvPr/>
            </p:nvSpPr>
            <p:spPr>
              <a:xfrm>
                <a:off x="4270248" y="3007063"/>
                <a:ext cx="377814" cy="169384"/>
              </a:xfrm>
              <a:prstGeom prst="trapezoid">
                <a:avLst>
                  <a:gd name="adj" fmla="val 9248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70248" y="3172627"/>
                <a:ext cx="377814" cy="815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9920751" y="1180799"/>
              <a:ext cx="1372166" cy="448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Foil holder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6073" y="1180799"/>
              <a:ext cx="656090" cy="448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Foil</a:t>
              </a:r>
              <a:endParaRPr lang="en-US" sz="12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659122" y="3323925"/>
              <a:ext cx="384516" cy="125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659120" y="2784720"/>
              <a:ext cx="2178921" cy="1203710"/>
              <a:chOff x="4659592" y="2931608"/>
              <a:chExt cx="1224136" cy="749877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233118" y="3168047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Ions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rot="16200000">
                <a:off x="4896721" y="2694479"/>
                <a:ext cx="749877" cy="1224136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557424" y="3170873"/>
              <a:ext cx="721784" cy="448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Ions</a:t>
              </a:r>
              <a:endParaRPr lang="en-US" sz="1200" dirty="0"/>
            </a:p>
          </p:txBody>
        </p:sp>
      </p:grpSp>
      <p:pic>
        <p:nvPicPr>
          <p:cNvPr id="24" name="Picture 2" descr="https://lh3.googleusercontent.com/7TTBjIDBBD7aRgHtw37Vv_gchke17ftBBgHhN_o5rm3i2vt2JMmN3T1yImx9ZPv5YX3LYuHqir_6TPxq_ujVsBZgeKR172BQw8lgByJzVV7N9Mn1V7rIUVh4gTbNtMUltH1GHOLjMZvksCsfjdb60zmnzPjSEUtduJJPLthdwKHQAze7SXTQLEHL6oEYVFmiBrWdmA21FCgb-0rbpmA_BvQuUFjqmETjY99HeoxqkCdg_p8N2_2Nh7-Z5SzqYlXiaFURDBUckMSugYRKeizqI1A48uas4L_KRXFAfn8BXpoyEYlrq_WAHKbupSudGgNG2eAGEhSGPRsa8nUmo49hON132h09MluH8coQ9VXYGVOHzTBZdK8Dnq0tBCpMGfQDmOVTTkskC6S7MSQdMnN18T5no9wv72dGfo_Zl93v_TsjMOi78-hetfXy-iD8XgBwbgu06vE2yT-tyQcCezNEXAWoS_uWP6cMNSiqJqA6C0tqRnJL3t1qBBdZqoS3Bw9cddQVMh03-yOaceNaqVYHFyByI1qhBPC0o9xDx4uGZv3E6DyWAevk-W68lzQGs2ecPmP9ZQMkPkznYbEiMviJgKuRblDHkORwDhpi2JrleoEdfx3uYgPtWNvrAJmZrHwW=w728-h969-n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t="-1818" r="16065" b="1818"/>
          <a:stretch/>
        </p:blipFill>
        <p:spPr bwMode="auto">
          <a:xfrm>
            <a:off x="6038551" y="1650539"/>
            <a:ext cx="1763729" cy="37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lh3.googleusercontent.com/fA5EbcJ90UmixME-fEHCIgYlmoAmAoGnYF3-Xb4-bhZOtFnd0BgGduhbSakKZm1zKsZZbaLpnq6yxViNVc6wXIFcwEC9mZ5e8U60_NqjTkw3qEV_Qj4CqLPKwDmriz_bQcqYXw4GUxSHjNRapuXcHBHTNbaVHqWm7kw3d_uzOfJGHzijZglxjz9DKaDPLp27S7HFv0-jVL6e5xat3oUlrvNbYpYmHIQUZl5CK7YzvnX3PwYL77b639gjhX5Kj6WFjvDrn9ssgjg2z5w_WgiEedvzheU2tA_NHHV_hr8SFBz1gPDYDL_Y-c653HNB06Ee9hBvYqb9xXWiwjik9PpcoxXfU6gul_f8zhJNU5J791FAw2akLvqu_tCIejgaIyRr-yPpfNT453EvgAmGV5GSVvoPSmwhOQhkhrPKhLhgTnFQatlDdnFiNjM-e_WTenXLOavUAP_bJqfHDMYRz8_dRUMjY0sQZcvXpFe6cOI4zXpg6VaioP65JJmFB7IImk3b6_3nm3dDmoaXmgvTcJ0GfdaCTVtEwvDH-yWVJ0M362nfnRdtEAW6tK33sDjNav0pOPUqooCl2e-DzhtW4LDLlghBSw1AFAt-k6WEUWdp=w1688-h949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r="11101"/>
          <a:stretch/>
        </p:blipFill>
        <p:spPr bwMode="auto">
          <a:xfrm>
            <a:off x="276175" y="4174157"/>
            <a:ext cx="2110022" cy="141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t="22917" b="17675"/>
          <a:stretch/>
        </p:blipFill>
        <p:spPr>
          <a:xfrm>
            <a:off x="276175" y="1166027"/>
            <a:ext cx="2174270" cy="2295532"/>
          </a:xfrm>
          <a:prstGeom prst="rect">
            <a:avLst/>
          </a:prstGeom>
        </p:spPr>
      </p:pic>
      <p:pic>
        <p:nvPicPr>
          <p:cNvPr id="32" name="Picture 2" descr="https://lh3.googleusercontent.com/tnnSQL2rnLIOrPIydRfTQc9uSBxmFm19U-0OeC1gK8nEyoPVvToOCY8gwWCgLiwVxVcJIXS20a3F9eSZomM-96M3M052gX00MA24sHRCcbjm4hpBHwb-oExxE9cXEaEtx1udNxnpZBbYykqv4K4agJvOTmGe0zKQK4e5strHTGPjWrMu7W9tj54Zisyclk2zAOJTMpxcX0dsgPWqFsLcEusHuVOLSxxsa9IpyhT5EQuMFQqa-NDcRM-yHM0gNY-A5mr5HUWzWuJLWOaR3ZPfuVtbxgz3p1qDheHnLmC7vQoE-AP9cZqQkurqJuD2ZVpeWOBJunrVKUxMRE8ienp7yep4QuKoab60PTMEgrOntul8zlU1iC92xS19zs7k6QH_sxl7UdTSAUg99eX0VQKphY1daGXZO22QTw2-TZbllzAEtW3xY0xFg7lFPxUbJBAkAYOZSnO4jh0bikeE_rWohm1grHPGHCYT9GN5xgKVn2auGSWiAhmRHQfIMD7S4rjWJojeQjc6Xt5-AS5LQGxmUe_6OUXxZn0nXc4B1bqx6W-iZtNVsm95rKim4hrf_tHSdRYDOoZko32S8we3ZveMy7vmWGdsfZzdRCJri4fn=w534-h949-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t="35456" r="21670" b="28219"/>
          <a:stretch/>
        </p:blipFill>
        <p:spPr bwMode="auto">
          <a:xfrm>
            <a:off x="3072026" y="1166027"/>
            <a:ext cx="2154748" cy="229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709444" y="3135439"/>
            <a:ext cx="280275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Precisely cut (&lt;0.05 mm tolerance) 5 micron thick stainless steel foils</a:t>
            </a:r>
          </a:p>
        </p:txBody>
      </p:sp>
      <p:pic>
        <p:nvPicPr>
          <p:cNvPr id="34" name="Picture 33" descr="Image result for weizmann institute physic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82" y="916378"/>
            <a:ext cx="3762772" cy="282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6992" y="4009420"/>
            <a:ext cx="3174504" cy="2202278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7992471" y="959048"/>
            <a:ext cx="0" cy="5353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  <p:pic>
        <p:nvPicPr>
          <p:cNvPr id="41" name="Picture 2" descr="Image result for weizmann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46" y="2800484"/>
            <a:ext cx="1642440" cy="85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2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19/9/2019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Foil does not move when gas flows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8841449" y="3857153"/>
            <a:ext cx="2927306" cy="2474950"/>
            <a:chOff x="7100168" y="1116051"/>
            <a:chExt cx="4737873" cy="4005730"/>
          </a:xfrm>
        </p:grpSpPr>
        <p:sp>
          <p:nvSpPr>
            <p:cNvPr id="8" name="Rounded Rectangle 7"/>
            <p:cNvSpPr/>
            <p:nvPr/>
          </p:nvSpPr>
          <p:spPr>
            <a:xfrm>
              <a:off x="9659121" y="1122740"/>
              <a:ext cx="268699" cy="242415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100168" y="3177564"/>
              <a:ext cx="2525805" cy="448326"/>
              <a:chOff x="5750482" y="2975387"/>
              <a:chExt cx="1027659" cy="279294"/>
            </a:xfrm>
          </p:grpSpPr>
          <p:sp>
            <p:nvSpPr>
              <p:cNvPr id="20" name="Isosceles Triangle 19"/>
              <p:cNvSpPr/>
              <p:nvPr/>
            </p:nvSpPr>
            <p:spPr>
              <a:xfrm rot="5400000">
                <a:off x="6164852" y="2601548"/>
                <a:ext cx="218465" cy="100811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750482" y="2975387"/>
                <a:ext cx="338003" cy="279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Laser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9542133" y="1116051"/>
              <a:ext cx="120029" cy="242415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046102" y="2353749"/>
              <a:ext cx="683748" cy="1204228"/>
              <a:chOff x="4330720" y="2705369"/>
              <a:chExt cx="384135" cy="750200"/>
            </a:xfrm>
          </p:grpSpPr>
          <p:sp>
            <p:nvSpPr>
              <p:cNvPr id="16" name="Right Triangle 15"/>
              <p:cNvSpPr/>
              <p:nvPr/>
            </p:nvSpPr>
            <p:spPr>
              <a:xfrm rot="10800000">
                <a:off x="4330720" y="2730661"/>
                <a:ext cx="285119" cy="724908"/>
              </a:xfrm>
              <a:prstGeom prst="rtTriangle">
                <a:avLst/>
              </a:prstGeom>
              <a:solidFill>
                <a:schemeClr val="accent1">
                  <a:alpha val="7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35588" y="2705369"/>
                <a:ext cx="379267" cy="279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Gas</a:t>
                </a:r>
                <a:endParaRPr lang="en-US" sz="1200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9190828" y="3546894"/>
              <a:ext cx="672496" cy="1574887"/>
              <a:chOff x="4270248" y="3007063"/>
              <a:chExt cx="377814" cy="981110"/>
            </a:xfrm>
          </p:grpSpPr>
          <p:sp>
            <p:nvSpPr>
              <p:cNvPr id="14" name="Trapezoid 13"/>
              <p:cNvSpPr/>
              <p:nvPr/>
            </p:nvSpPr>
            <p:spPr>
              <a:xfrm>
                <a:off x="4270248" y="3007063"/>
                <a:ext cx="377814" cy="169384"/>
              </a:xfrm>
              <a:prstGeom prst="trapezoid">
                <a:avLst>
                  <a:gd name="adj" fmla="val 9248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70248" y="3172627"/>
                <a:ext cx="377814" cy="815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9920751" y="1180799"/>
              <a:ext cx="1372166" cy="448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Foil holder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6073" y="1180799"/>
              <a:ext cx="656090" cy="448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Foil</a:t>
              </a:r>
              <a:endParaRPr lang="en-US" sz="12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659122" y="3323925"/>
              <a:ext cx="384516" cy="125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659120" y="2784720"/>
              <a:ext cx="2178921" cy="1203710"/>
              <a:chOff x="4659592" y="2931608"/>
              <a:chExt cx="1224136" cy="749877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233118" y="3168047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Ions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rot="16200000">
                <a:off x="4896721" y="2694479"/>
                <a:ext cx="749877" cy="1224136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557424" y="3170873"/>
              <a:ext cx="721784" cy="448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Ions</a:t>
              </a:r>
              <a:endParaRPr lang="en-US" sz="1200" dirty="0"/>
            </a:p>
          </p:txBody>
        </p:sp>
      </p:grpSp>
      <p:pic>
        <p:nvPicPr>
          <p:cNvPr id="34" name="Picture 33" descr="Image result for weizmann institute phys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82" y="916378"/>
            <a:ext cx="3762772" cy="282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/>
          <p:cNvCxnSpPr/>
          <p:nvPr/>
        </p:nvCxnSpPr>
        <p:spPr>
          <a:xfrm>
            <a:off x="7992471" y="959048"/>
            <a:ext cx="0" cy="5353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30" y="1723535"/>
            <a:ext cx="2925676" cy="389953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43" y="2022971"/>
            <a:ext cx="4560106" cy="342008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312448" y="5589599"/>
            <a:ext cx="445070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Foil does not move at steady state flow</a:t>
            </a:r>
            <a:endParaRPr lang="en-US" sz="2000" b="1" dirty="0" smtClean="0"/>
          </a:p>
        </p:txBody>
      </p:sp>
      <p:sp>
        <p:nvSpPr>
          <p:cNvPr id="42" name="Date Placeholder 2"/>
          <p:cNvSpPr txBox="1">
            <a:spLocks/>
          </p:cNvSpPr>
          <p:nvPr/>
        </p:nvSpPr>
        <p:spPr>
          <a:xfrm>
            <a:off x="5638258" y="6356349"/>
            <a:ext cx="915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EAAC 2019</a:t>
            </a:r>
            <a:endParaRPr lang="en-US" dirty="0"/>
          </a:p>
        </p:txBody>
      </p:sp>
      <p:pic>
        <p:nvPicPr>
          <p:cNvPr id="43" name="Picture 2" descr="Image result for weizmann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46" y="2800484"/>
            <a:ext cx="1642440" cy="85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22633</TotalTime>
  <Words>595</Words>
  <Application>Microsoft Office PowerPoint</Application>
  <PresentationFormat>Widescreen</PresentationFormat>
  <Paragraphs>208</Paragraphs>
  <Slides>23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Gas-foil target for Ion acceleration</vt:lpstr>
      <vt:lpstr>The quest for the optimal density profile</vt:lpstr>
      <vt:lpstr>PowerPoint Presentation</vt:lpstr>
      <vt:lpstr>A novel target: underdense gas followed by foil</vt:lpstr>
      <vt:lpstr>We expect: increased intensity on foil due to Relativistic Self Focusing and pulse compression</vt:lpstr>
      <vt:lpstr>Numerical estimations look promising</vt:lpstr>
      <vt:lpstr>PowerPoint Presentation</vt:lpstr>
      <vt:lpstr>Design and fabrication</vt:lpstr>
      <vt:lpstr>Foil does not move when gas flows</vt:lpstr>
      <vt:lpstr>Density profile: CFD simulations close to measurements</vt:lpstr>
      <vt:lpstr>FBPIC simulations with measured focal spot and density profile: still looks promising</vt:lpstr>
      <vt:lpstr>PowerPoint Presentation</vt:lpstr>
      <vt:lpstr>Experiment at HZDR</vt:lpstr>
      <vt:lpstr>Focal plane scan: evidence for self focusing at low densities, - but not as high as expected</vt:lpstr>
      <vt:lpstr>Transmission diagnostics: spectrometer and screen</vt:lpstr>
      <vt:lpstr>Measured transmission: a drop at medium-high densities</vt:lpstr>
      <vt:lpstr>Density scan: proton energies just follow pulse transmission. No increase due to self-focusing/compression.</vt:lpstr>
      <vt:lpstr>Exit-mode imaging: Beam breaks down at medium-high densities</vt:lpstr>
      <vt:lpstr>Summary</vt:lpstr>
      <vt:lpstr>A real collaboration</vt:lpstr>
      <vt:lpstr>A real collaboration</vt:lpstr>
      <vt:lpstr>Preliminary simulations: increase in intensity by up to 10 times </vt:lpstr>
      <vt:lpstr>Relativistic Self Focusing: Wavefront bends due to increased effective electron mass at center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Levy</dc:creator>
  <cp:lastModifiedBy>Dan Levy</cp:lastModifiedBy>
  <cp:revision>391</cp:revision>
  <dcterms:created xsi:type="dcterms:W3CDTF">2017-10-06T09:12:28Z</dcterms:created>
  <dcterms:modified xsi:type="dcterms:W3CDTF">2019-09-19T08:14:11Z</dcterms:modified>
</cp:coreProperties>
</file>