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1pPr>
    <a:lvl2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2pPr>
    <a:lvl3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3pPr>
    <a:lvl4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4pPr>
    <a:lvl5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5pPr>
    <a:lvl6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6pPr>
    <a:lvl7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7pPr>
    <a:lvl8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8pPr>
    <a:lvl9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56" name="Shape 356"/>
          <p:cNvSpPr/>
          <p:nvPr>
            <p:ph type="sldImg"/>
          </p:nvPr>
        </p:nvSpPr>
        <p:spPr>
          <a:xfrm>
            <a:off x="1143000" y="685800"/>
            <a:ext cx="4572000" cy="3429000"/>
          </a:xfrm>
          <a:prstGeom prst="rect">
            <a:avLst/>
          </a:prstGeom>
        </p:spPr>
        <p:txBody>
          <a:bodyPr/>
          <a:lstStyle/>
          <a:p>
            <a:pPr/>
          </a:p>
        </p:txBody>
      </p:sp>
      <p:sp>
        <p:nvSpPr>
          <p:cNvPr id="357" name="Shape 3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lvl1pPr defTabSz="1828800">
              <a:lnSpc>
                <a:spcPct val="100000"/>
              </a:lnSpc>
              <a:defRPr sz="2000">
                <a:latin typeface="Calibri"/>
                <a:ea typeface="Calibri"/>
                <a:cs typeface="Calibri"/>
                <a:sym typeface="Calibri"/>
              </a:defRPr>
            </a:lvl1pPr>
          </a:lstStyle>
          <a:p>
            <a:pPr/>
            <a:r>
              <a:t>Will not replace existing accelerators!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6" name="Line"/>
          <p:cNvSpPr/>
          <p:nvPr/>
        </p:nvSpPr>
        <p:spPr>
          <a:xfrm flipV="1">
            <a:off x="762000" y="7636288"/>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7" name="Title Text"/>
          <p:cNvSpPr txBox="1"/>
          <p:nvPr>
            <p:ph type="title"/>
          </p:nvPr>
        </p:nvSpPr>
        <p:spPr>
          <a:xfrm>
            <a:off x="762000" y="7851091"/>
            <a:ext cx="22860000" cy="5001309"/>
          </a:xfrm>
          <a:prstGeom prst="rect">
            <a:avLst/>
          </a:prstGeom>
        </p:spPr>
        <p:txBody>
          <a:bodyPr/>
          <a:lstStyle>
            <a:lvl1pPr>
              <a:defRPr sz="30300">
                <a:solidFill>
                  <a:srgbClr val="56A3D6"/>
                </a:solidFill>
                <a:latin typeface="Helvetica Neue Black Condensed"/>
                <a:ea typeface="Helvetica Neue Black Condensed"/>
                <a:cs typeface="Helvetica Neue Black Condensed"/>
                <a:sym typeface="Helvetica Neue Black Condensed"/>
              </a:defRPr>
            </a:lvl1pPr>
          </a:lstStyle>
          <a:p>
            <a:pPr/>
            <a:r>
              <a:t>Title Text</a:t>
            </a:r>
          </a:p>
        </p:txBody>
      </p:sp>
      <p:sp>
        <p:nvSpPr>
          <p:cNvPr id="18" name="Body Level One…"/>
          <p:cNvSpPr txBox="1"/>
          <p:nvPr>
            <p:ph type="body" sz="quarter" idx="1"/>
          </p:nvPr>
        </p:nvSpPr>
        <p:spPr>
          <a:xfrm>
            <a:off x="762000" y="4873553"/>
            <a:ext cx="22860000" cy="2390848"/>
          </a:xfrm>
          <a:prstGeom prst="rect">
            <a:avLst/>
          </a:prstGeom>
        </p:spPr>
        <p:txBody>
          <a:bodyPr anchor="b"/>
          <a:lstStyle>
            <a:lvl1pPr marL="0" indent="0">
              <a:lnSpc>
                <a:spcPct val="80000"/>
              </a:lnSpc>
              <a:spcBef>
                <a:spcPts val="3200"/>
              </a:spcBef>
              <a:buClrTx/>
              <a:buSzTx/>
              <a:buFontTx/>
              <a:buNone/>
              <a:defRPr sz="7700">
                <a:solidFill>
                  <a:srgbClr val="FFFFFF"/>
                </a:solidFill>
              </a:defRPr>
            </a:lvl1pPr>
            <a:lvl2pPr marL="0" indent="0">
              <a:lnSpc>
                <a:spcPct val="80000"/>
              </a:lnSpc>
              <a:spcBef>
                <a:spcPts val="3200"/>
              </a:spcBef>
              <a:buClrTx/>
              <a:buSzTx/>
              <a:buFontTx/>
              <a:buNone/>
              <a:defRPr sz="7700">
                <a:solidFill>
                  <a:srgbClr val="FFFFFF"/>
                </a:solidFill>
              </a:defRPr>
            </a:lvl2pPr>
            <a:lvl3pPr marL="0" indent="0">
              <a:lnSpc>
                <a:spcPct val="80000"/>
              </a:lnSpc>
              <a:spcBef>
                <a:spcPts val="3200"/>
              </a:spcBef>
              <a:buClrTx/>
              <a:buSzTx/>
              <a:buFontTx/>
              <a:buNone/>
              <a:defRPr sz="7700">
                <a:solidFill>
                  <a:srgbClr val="FFFFFF"/>
                </a:solidFill>
              </a:defRPr>
            </a:lvl3pPr>
            <a:lvl4pPr marL="0" indent="0">
              <a:lnSpc>
                <a:spcPct val="80000"/>
              </a:lnSpc>
              <a:spcBef>
                <a:spcPts val="3200"/>
              </a:spcBef>
              <a:buClrTx/>
              <a:buSzTx/>
              <a:buFontTx/>
              <a:buNone/>
              <a:defRPr sz="7700">
                <a:solidFill>
                  <a:srgbClr val="FFFFFF"/>
                </a:solidFill>
              </a:defRPr>
            </a:lvl4pPr>
            <a:lvl5pPr marL="0" indent="0">
              <a:lnSpc>
                <a:spcPct val="80000"/>
              </a:lnSpc>
              <a:spcBef>
                <a:spcPts val="3200"/>
              </a:spcBef>
              <a:buClrTx/>
              <a:buSzTx/>
              <a:buFontTx/>
              <a:buNone/>
              <a:defRPr sz="7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grpSp>
        <p:nvGrpSpPr>
          <p:cNvPr id="21" name="Group"/>
          <p:cNvGrpSpPr/>
          <p:nvPr/>
        </p:nvGrpSpPr>
        <p:grpSpPr>
          <a:xfrm>
            <a:off x="761999" y="819855"/>
            <a:ext cx="2645123" cy="3253389"/>
            <a:chOff x="0" y="0"/>
            <a:chExt cx="2645122" cy="3253388"/>
          </a:xfrm>
        </p:grpSpPr>
        <p:pic>
          <p:nvPicPr>
            <p:cNvPr id="19" name="PSI Logo inverted with Outlined Fonts.pdf" descr="PSI Logo inverted with Outlined Fonts.pdf"/>
            <p:cNvPicPr>
              <a:picLocks noChangeAspect="1"/>
            </p:cNvPicPr>
            <p:nvPr/>
          </p:nvPicPr>
          <p:blipFill>
            <a:blip r:embed="rId2">
              <a:extLst/>
            </a:blip>
            <a:stretch>
              <a:fillRect/>
            </a:stretch>
          </p:blipFill>
          <p:spPr>
            <a:xfrm>
              <a:off x="0" y="0"/>
              <a:ext cx="2645123" cy="939520"/>
            </a:xfrm>
            <a:prstGeom prst="rect">
              <a:avLst/>
            </a:prstGeom>
            <a:ln w="12700" cap="flat">
              <a:noFill/>
              <a:miter lim="400000"/>
            </a:ln>
            <a:effectLst/>
          </p:spPr>
        </p:pic>
        <p:pic>
          <p:nvPicPr>
            <p:cNvPr id="20" name="achip_logo_notag_color_print.pdf" descr="achip_logo_notag_color_print.pdf"/>
            <p:cNvPicPr>
              <a:picLocks noChangeAspect="1"/>
            </p:cNvPicPr>
            <p:nvPr/>
          </p:nvPicPr>
          <p:blipFill>
            <a:blip r:embed="rId3">
              <a:extLst/>
            </a:blip>
            <a:stretch>
              <a:fillRect/>
            </a:stretch>
          </p:blipFill>
          <p:spPr>
            <a:xfrm>
              <a:off x="0" y="1117277"/>
              <a:ext cx="2645123" cy="2136112"/>
            </a:xfrm>
            <a:prstGeom prst="rect">
              <a:avLst/>
            </a:prstGeom>
            <a:ln w="12700" cap="flat">
              <a:noFill/>
              <a:miter lim="400000"/>
            </a:ln>
            <a:effectLst/>
          </p:spPr>
        </p:pic>
      </p:grpSp>
      <p:sp>
        <p:nvSpPr>
          <p:cNvPr id="22" name="Slide Number"/>
          <p:cNvSpPr txBox="1"/>
          <p:nvPr>
            <p:ph type="sldNum" sz="quarter" idx="2"/>
          </p:nvPr>
        </p:nvSpPr>
        <p:spPr>
          <a:xfrm>
            <a:off x="23247890"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58"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59" name="Title Text"/>
          <p:cNvSpPr txBox="1"/>
          <p:nvPr>
            <p:ph type="title"/>
          </p:nvPr>
        </p:nvSpPr>
        <p:spPr>
          <a:xfrm>
            <a:off x="762000" y="250499"/>
            <a:ext cx="22860000" cy="1016001"/>
          </a:xfrm>
          <a:prstGeom prst="rect">
            <a:avLst/>
          </a:prstGeom>
        </p:spPr>
        <p:txBody>
          <a:bodyPr/>
          <a:lstStyle>
            <a:lvl1pPr>
              <a:spcBef>
                <a:spcPts val="3900"/>
              </a:spcBef>
              <a:defRPr>
                <a:latin typeface="Helvetica Neue Bold Condensed"/>
                <a:ea typeface="Helvetica Neue Bold Condensed"/>
                <a:cs typeface="Helvetica Neue Bold Condensed"/>
                <a:sym typeface="Helvetica Neue Bold Condensed"/>
              </a:defRPr>
            </a:lvl1pPr>
          </a:lstStyle>
          <a:p>
            <a:pPr/>
            <a:r>
              <a:t>Title Text</a:t>
            </a:r>
          </a:p>
        </p:txBody>
      </p:sp>
      <p:sp>
        <p:nvSpPr>
          <p:cNvPr id="160" name="Body Level One…"/>
          <p:cNvSpPr txBox="1"/>
          <p:nvPr>
            <p:ph type="body" idx="1"/>
          </p:nvPr>
        </p:nvSpPr>
        <p:spPr>
          <a:xfrm>
            <a:off x="762000" y="1850583"/>
            <a:ext cx="22860000" cy="10921230"/>
          </a:xfrm>
          <a:prstGeom prst="rect">
            <a:avLst/>
          </a:prstGeom>
        </p:spPr>
        <p:txBody>
          <a:bodyPr/>
          <a:lstStyle>
            <a:lvl1pPr>
              <a:buClr>
                <a:srgbClr val="56A3D6"/>
              </a:buClr>
              <a:buChar char="▸"/>
              <a:defRPr>
                <a:solidFill>
                  <a:srgbClr val="A4A9A9"/>
                </a:solidFill>
                <a:latin typeface="Helvetica Neue"/>
                <a:ea typeface="Helvetica Neue"/>
                <a:cs typeface="Helvetica Neue"/>
                <a:sym typeface="Helvetica Neue"/>
              </a:defRPr>
            </a:lvl1pPr>
            <a:lvl2pPr>
              <a:buClr>
                <a:srgbClr val="56A3D6"/>
              </a:buClr>
              <a:buChar char="▸"/>
              <a:defRPr>
                <a:solidFill>
                  <a:srgbClr val="A4A9A9"/>
                </a:solidFill>
                <a:latin typeface="Helvetica Neue"/>
                <a:ea typeface="Helvetica Neue"/>
                <a:cs typeface="Helvetica Neue"/>
                <a:sym typeface="Helvetica Neue"/>
              </a:defRPr>
            </a:lvl2pPr>
            <a:lvl3pPr>
              <a:buClr>
                <a:srgbClr val="56A3D6"/>
              </a:buClr>
              <a:buChar char="▸"/>
              <a:defRPr>
                <a:solidFill>
                  <a:srgbClr val="A4A9A9"/>
                </a:solidFill>
                <a:latin typeface="Helvetica Neue"/>
                <a:ea typeface="Helvetica Neue"/>
                <a:cs typeface="Helvetica Neue"/>
                <a:sym typeface="Helvetica Neue"/>
              </a:defRPr>
            </a:lvl3pPr>
            <a:lvl4pPr>
              <a:buClr>
                <a:srgbClr val="56A3D6"/>
              </a:buClr>
              <a:buChar char="▸"/>
              <a:defRPr>
                <a:solidFill>
                  <a:srgbClr val="A4A9A9"/>
                </a:solidFill>
                <a:latin typeface="Helvetica Neue"/>
                <a:ea typeface="Helvetica Neue"/>
                <a:cs typeface="Helvetica Neue"/>
                <a:sym typeface="Helvetica Neue"/>
              </a:defRPr>
            </a:lvl4pPr>
            <a:lvl5pPr>
              <a:buClr>
                <a:srgbClr val="56A3D6"/>
              </a:buClr>
              <a:buChar char="▸"/>
              <a:defRPr>
                <a:solidFill>
                  <a:srgbClr val="A4A9A9"/>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1" name="Slide Number"/>
          <p:cNvSpPr txBox="1"/>
          <p:nvPr>
            <p:ph type="sldNum" sz="quarter" idx="2"/>
          </p:nvPr>
        </p:nvSpPr>
        <p:spPr>
          <a:prstGeom prst="rect">
            <a:avLst/>
          </a:prstGeom>
        </p:spPr>
        <p:txBody>
          <a:bodyPr/>
          <a:lstStyle/>
          <a:p>
            <a:pPr/>
            <a:fld id="{86CB4B4D-7CA3-9044-876B-883B54F8677D}" type="slidenum"/>
          </a:p>
        </p:txBody>
      </p:sp>
      <p:sp>
        <p:nvSpPr>
          <p:cNvPr id="162" name="Rasmus Ischebeck — EAAC 2019 — Characterization of the Electron Beam in the ACHIP Chamber in SwissFEL"/>
          <p:cNvSpPr txBox="1"/>
          <p:nvPr>
            <p:ph type="body" sz="quarter" idx="13"/>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63" name="Text"/>
          <p:cNvSpPr txBox="1"/>
          <p:nvPr>
            <p:ph type="body" sz="quarter" idx="14"/>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grpSp>
        <p:nvGrpSpPr>
          <p:cNvPr id="166" name="Group"/>
          <p:cNvGrpSpPr/>
          <p:nvPr/>
        </p:nvGrpSpPr>
        <p:grpSpPr>
          <a:xfrm>
            <a:off x="246195" y="13071657"/>
            <a:ext cx="1360123" cy="507413"/>
            <a:chOff x="0" y="0"/>
            <a:chExt cx="1360122" cy="507411"/>
          </a:xfrm>
        </p:grpSpPr>
        <p:pic>
          <p:nvPicPr>
            <p:cNvPr id="164"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165"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Alt">
    <p:bg>
      <p:bgPr>
        <a:solidFill>
          <a:srgbClr val="FFFFFF"/>
        </a:solidFill>
      </p:bgPr>
    </p:bg>
    <p:spTree>
      <p:nvGrpSpPr>
        <p:cNvPr id="1" name=""/>
        <p:cNvGrpSpPr/>
        <p:nvPr/>
      </p:nvGrpSpPr>
      <p:grpSpPr>
        <a:xfrm>
          <a:off x="0" y="0"/>
          <a:ext cx="0" cy="0"/>
          <a:chOff x="0" y="0"/>
          <a:chExt cx="0" cy="0"/>
        </a:xfrm>
      </p:grpSpPr>
      <p:sp>
        <p:nvSpPr>
          <p:cNvPr id="17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74" name="Title Text"/>
          <p:cNvSpPr txBox="1"/>
          <p:nvPr>
            <p:ph type="title"/>
          </p:nvPr>
        </p:nvSpPr>
        <p:spPr>
          <a:xfrm>
            <a:off x="762000" y="250499"/>
            <a:ext cx="22860000" cy="1016001"/>
          </a:xfrm>
          <a:prstGeom prst="rect">
            <a:avLst/>
          </a:prstGeom>
        </p:spPr>
        <p:txBody>
          <a:bodyPr/>
          <a:lstStyle>
            <a:lvl1pPr>
              <a:spcBef>
                <a:spcPts val="3900"/>
              </a:spcBef>
              <a:defRPr>
                <a:latin typeface="Helvetica Neue Bold Condensed"/>
                <a:ea typeface="Helvetica Neue Bold Condensed"/>
                <a:cs typeface="Helvetica Neue Bold Condensed"/>
                <a:sym typeface="Helvetica Neue Bold Condensed"/>
              </a:defRPr>
            </a:lvl1pPr>
          </a:lstStyle>
          <a:p>
            <a:pPr/>
            <a:r>
              <a:t>Title Text</a:t>
            </a:r>
          </a:p>
        </p:txBody>
      </p:sp>
      <p:sp>
        <p:nvSpPr>
          <p:cNvPr id="175" name="Body Level One…"/>
          <p:cNvSpPr txBox="1"/>
          <p:nvPr>
            <p:ph type="body" idx="1"/>
          </p:nvPr>
        </p:nvSpPr>
        <p:spPr>
          <a:xfrm>
            <a:off x="762000" y="1850583"/>
            <a:ext cx="22860000" cy="10921230"/>
          </a:xfrm>
          <a:prstGeom prst="rect">
            <a:avLst/>
          </a:prstGeom>
        </p:spPr>
        <p:txBody>
          <a:bodyPr/>
          <a:lstStyle>
            <a:lvl1pPr>
              <a:buClr>
                <a:schemeClr val="accent1"/>
              </a:buClr>
              <a:buChar char="▸"/>
              <a:defRPr>
                <a:latin typeface="Helvetica Neue"/>
                <a:ea typeface="Helvetica Neue"/>
                <a:cs typeface="Helvetica Neue"/>
                <a:sym typeface="Helvetica Neue"/>
              </a:defRPr>
            </a:lvl1pPr>
            <a:lvl2pPr>
              <a:buClr>
                <a:schemeClr val="accent1"/>
              </a:buClr>
              <a:buChar char="▸"/>
              <a:defRPr>
                <a:latin typeface="Helvetica Neue"/>
                <a:ea typeface="Helvetica Neue"/>
                <a:cs typeface="Helvetica Neue"/>
                <a:sym typeface="Helvetica Neue"/>
              </a:defRPr>
            </a:lvl2pPr>
            <a:lvl3pPr>
              <a:buClr>
                <a:schemeClr val="accent1"/>
              </a:buClr>
              <a:buChar char="▸"/>
              <a:defRPr>
                <a:latin typeface="Helvetica Neue"/>
                <a:ea typeface="Helvetica Neue"/>
                <a:cs typeface="Helvetica Neue"/>
                <a:sym typeface="Helvetica Neue"/>
              </a:defRPr>
            </a:lvl3pPr>
            <a:lvl4pPr>
              <a:buClr>
                <a:schemeClr val="accent1"/>
              </a:buClr>
              <a:buChar char="▸"/>
              <a:defRPr>
                <a:latin typeface="Helvetica Neue"/>
                <a:ea typeface="Helvetica Neue"/>
                <a:cs typeface="Helvetica Neue"/>
                <a:sym typeface="Helvetica Neue"/>
              </a:defRPr>
            </a:lvl4pPr>
            <a:lvl5pPr>
              <a:buClr>
                <a:schemeClr val="accent1"/>
              </a:buClr>
              <a:buChar char="▸"/>
              <a:defRPr>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prstGeom prst="rect">
            <a:avLst/>
          </a:prstGeom>
        </p:spPr>
        <p:txBody>
          <a:bodyPr/>
          <a:lstStyle/>
          <a:p>
            <a:pPr/>
            <a:fld id="{86CB4B4D-7CA3-9044-876B-883B54F8677D}" type="slidenum"/>
          </a:p>
        </p:txBody>
      </p:sp>
      <p:sp>
        <p:nvSpPr>
          <p:cNvPr id="177" name="Rasmus Ischebeck — EAAC 2019 — Characterization of the Electron Beam in the ACHIP Chamber in SwissFEL"/>
          <p:cNvSpPr txBox="1"/>
          <p:nvPr>
            <p:ph type="body" sz="quarter" idx="13"/>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78" name="Text"/>
          <p:cNvSpPr txBox="1"/>
          <p:nvPr>
            <p:ph type="body" sz="quarter" idx="14"/>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17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18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iz">
    <p:bg>
      <p:bgPr>
        <a:solidFill>
          <a:srgbClr val="212121"/>
        </a:solidFill>
      </p:bgPr>
    </p:bg>
    <p:spTree>
      <p:nvGrpSpPr>
        <p:cNvPr id="1" name=""/>
        <p:cNvGrpSpPr/>
        <p:nvPr/>
      </p:nvGrpSpPr>
      <p:grpSpPr>
        <a:xfrm>
          <a:off x="0" y="0"/>
          <a:ext cx="0" cy="0"/>
          <a:chOff x="0" y="0"/>
          <a:chExt cx="0" cy="0"/>
        </a:xfrm>
      </p:grpSpPr>
      <p:sp>
        <p:nvSpPr>
          <p:cNvPr id="187"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88" name="Title Text"/>
          <p:cNvSpPr txBox="1"/>
          <p:nvPr>
            <p:ph type="title"/>
          </p:nvPr>
        </p:nvSpPr>
        <p:spPr>
          <a:xfrm>
            <a:off x="762000" y="250499"/>
            <a:ext cx="22860000" cy="1016001"/>
          </a:xfrm>
          <a:prstGeom prst="rect">
            <a:avLst/>
          </a:prstGeom>
        </p:spPr>
        <p:txBody>
          <a:bodyPr/>
          <a:lstStyle>
            <a:lvl1pPr>
              <a:spcBef>
                <a:spcPts val="3900"/>
              </a:spcBef>
              <a:defRPr>
                <a:latin typeface="Helvetica Neue Bold Condensed"/>
                <a:ea typeface="Helvetica Neue Bold Condensed"/>
                <a:cs typeface="Helvetica Neue Bold Condensed"/>
                <a:sym typeface="Helvetica Neue Bold Condensed"/>
              </a:defRPr>
            </a:lvl1pPr>
          </a:lstStyle>
          <a:p>
            <a:pPr/>
            <a:r>
              <a:t>Title Text</a:t>
            </a:r>
          </a:p>
        </p:txBody>
      </p:sp>
      <p:sp>
        <p:nvSpPr>
          <p:cNvPr id="189" name="Slide Number"/>
          <p:cNvSpPr txBox="1"/>
          <p:nvPr>
            <p:ph type="sldNum" sz="quarter" idx="2"/>
          </p:nvPr>
        </p:nvSpPr>
        <p:spPr>
          <a:prstGeom prst="rect">
            <a:avLst/>
          </a:prstGeom>
        </p:spPr>
        <p:txBody>
          <a:bodyPr/>
          <a:lstStyle/>
          <a:p>
            <a:pPr/>
            <a:fld id="{86CB4B4D-7CA3-9044-876B-883B54F8677D}" type="slidenum"/>
          </a:p>
        </p:txBody>
      </p:sp>
      <p:sp>
        <p:nvSpPr>
          <p:cNvPr id="190" name="Rasmus Ischebeck — EAAC 2019 — Characterization of the Electron Beam in the ACHIP Chamber in SwissFEL"/>
          <p:cNvSpPr txBox="1"/>
          <p:nvPr>
            <p:ph type="body" sz="quarter" idx="13"/>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91" name="Text"/>
          <p:cNvSpPr txBox="1"/>
          <p:nvPr>
            <p:ph type="body" sz="quarter" idx="14"/>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192" name="Image"/>
          <p:cNvSpPr/>
          <p:nvPr>
            <p:ph type="pic" sz="quarter" idx="15"/>
          </p:nvPr>
        </p:nvSpPr>
        <p:spPr>
          <a:xfrm>
            <a:off x="793151" y="1842961"/>
            <a:ext cx="2232907" cy="2232907"/>
          </a:xfrm>
          <a:prstGeom prst="rect">
            <a:avLst/>
          </a:prstGeom>
        </p:spPr>
        <p:txBody>
          <a:bodyPr lIns="91439" tIns="45719" rIns="91439" bIns="45719">
            <a:noAutofit/>
          </a:bodyPr>
          <a:lstStyle/>
          <a:p>
            <a:pPr/>
          </a:p>
        </p:txBody>
      </p:sp>
      <p:sp>
        <p:nvSpPr>
          <p:cNvPr id="193" name="Image"/>
          <p:cNvSpPr/>
          <p:nvPr>
            <p:ph type="pic" sz="quarter" idx="16"/>
          </p:nvPr>
        </p:nvSpPr>
        <p:spPr>
          <a:xfrm>
            <a:off x="709920" y="4602148"/>
            <a:ext cx="2399370" cy="2399370"/>
          </a:xfrm>
          <a:prstGeom prst="rect">
            <a:avLst/>
          </a:prstGeom>
        </p:spPr>
        <p:txBody>
          <a:bodyPr lIns="91439" tIns="45719" rIns="91439" bIns="45719">
            <a:noAutofit/>
          </a:bodyPr>
          <a:lstStyle/>
          <a:p>
            <a:pPr/>
          </a:p>
        </p:txBody>
      </p:sp>
      <p:sp>
        <p:nvSpPr>
          <p:cNvPr id="194" name="Image"/>
          <p:cNvSpPr/>
          <p:nvPr>
            <p:ph type="pic" sz="quarter" idx="17"/>
          </p:nvPr>
        </p:nvSpPr>
        <p:spPr>
          <a:xfrm>
            <a:off x="761581" y="7527799"/>
            <a:ext cx="2296049" cy="2066443"/>
          </a:xfrm>
          <a:prstGeom prst="rect">
            <a:avLst/>
          </a:prstGeom>
        </p:spPr>
        <p:txBody>
          <a:bodyPr lIns="91439" tIns="45719" rIns="91439" bIns="45719">
            <a:noAutofit/>
          </a:bodyPr>
          <a:lstStyle/>
          <a:p>
            <a:pPr/>
          </a:p>
        </p:txBody>
      </p:sp>
      <p:sp>
        <p:nvSpPr>
          <p:cNvPr id="195" name="Image"/>
          <p:cNvSpPr/>
          <p:nvPr>
            <p:ph type="pic" sz="quarter" idx="18"/>
          </p:nvPr>
        </p:nvSpPr>
        <p:spPr>
          <a:xfrm>
            <a:off x="569287" y="10120523"/>
            <a:ext cx="2680636" cy="2663416"/>
          </a:xfrm>
          <a:prstGeom prst="rect">
            <a:avLst/>
          </a:prstGeom>
        </p:spPr>
        <p:txBody>
          <a:bodyPr lIns="91439" tIns="45719" rIns="91439" bIns="45719">
            <a:noAutofit/>
          </a:bodyPr>
          <a:lstStyle/>
          <a:p>
            <a:pPr/>
          </a:p>
        </p:txBody>
      </p:sp>
      <p:sp>
        <p:nvSpPr>
          <p:cNvPr id="196" name="Electrons flying in a circle"/>
          <p:cNvSpPr txBox="1"/>
          <p:nvPr>
            <p:ph type="body" sz="quarter" idx="19"/>
          </p:nvPr>
        </p:nvSpPr>
        <p:spPr>
          <a:xfrm>
            <a:off x="3702702" y="1842961"/>
            <a:ext cx="19919297" cy="2182726"/>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Electrons flying in a circle</a:t>
            </a:r>
          </a:p>
        </p:txBody>
      </p:sp>
      <p:sp>
        <p:nvSpPr>
          <p:cNvPr id="197" name="Accelerated electrons"/>
          <p:cNvSpPr txBox="1"/>
          <p:nvPr>
            <p:ph type="body" sz="quarter" idx="20"/>
          </p:nvPr>
        </p:nvSpPr>
        <p:spPr>
          <a:xfrm>
            <a:off x="3702703" y="4602148"/>
            <a:ext cx="19919296" cy="2399370"/>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Accelerated electrons</a:t>
            </a:r>
          </a:p>
        </p:txBody>
      </p:sp>
      <p:sp>
        <p:nvSpPr>
          <p:cNvPr id="198" name="Protons in LHC"/>
          <p:cNvSpPr txBox="1"/>
          <p:nvPr>
            <p:ph type="body" sz="quarter" idx="21"/>
          </p:nvPr>
        </p:nvSpPr>
        <p:spPr>
          <a:xfrm>
            <a:off x="3702702" y="7527799"/>
            <a:ext cx="19919298" cy="2066443"/>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Protons in LHC</a:t>
            </a:r>
          </a:p>
        </p:txBody>
      </p:sp>
      <p:sp>
        <p:nvSpPr>
          <p:cNvPr id="199" name="All of the above"/>
          <p:cNvSpPr txBox="1"/>
          <p:nvPr>
            <p:ph type="body" sz="quarter" idx="22"/>
          </p:nvPr>
        </p:nvSpPr>
        <p:spPr>
          <a:xfrm>
            <a:off x="3702702" y="10120522"/>
            <a:ext cx="19919297" cy="2663416"/>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All of the above</a:t>
            </a:r>
          </a:p>
        </p:txBody>
      </p:sp>
      <p:grpSp>
        <p:nvGrpSpPr>
          <p:cNvPr id="202" name="Group"/>
          <p:cNvGrpSpPr/>
          <p:nvPr/>
        </p:nvGrpSpPr>
        <p:grpSpPr>
          <a:xfrm>
            <a:off x="246195" y="13355896"/>
            <a:ext cx="1321291" cy="223173"/>
            <a:chOff x="0" y="0"/>
            <a:chExt cx="1321290" cy="223172"/>
          </a:xfrm>
        </p:grpSpPr>
        <p:pic>
          <p:nvPicPr>
            <p:cNvPr id="200" name="epfl-logo.pdf" descr="epfl-logo.pdf"/>
            <p:cNvPicPr>
              <a:picLocks noChangeAspect="1"/>
            </p:cNvPicPr>
            <p:nvPr/>
          </p:nvPicPr>
          <p:blipFill>
            <a:blip r:embed="rId2">
              <a:extLst/>
            </a:blip>
            <a:stretch>
              <a:fillRect/>
            </a:stretch>
          </p:blipFill>
          <p:spPr>
            <a:xfrm>
              <a:off x="775786" y="64647"/>
              <a:ext cx="545505" cy="158526"/>
            </a:xfrm>
            <a:prstGeom prst="rect">
              <a:avLst/>
            </a:prstGeom>
            <a:ln w="12700" cap="flat">
              <a:noFill/>
              <a:miter lim="400000"/>
            </a:ln>
            <a:effectLst/>
          </p:spPr>
        </p:pic>
        <p:pic>
          <p:nvPicPr>
            <p:cNvPr id="201" name="PSI Logo white with Outlined Fonts.pdf" descr="PSI Logo white with Outlined Fonts.pdf"/>
            <p:cNvPicPr>
              <a:picLocks noChangeAspect="1"/>
            </p:cNvPicPr>
            <p:nvPr/>
          </p:nvPicPr>
          <p:blipFill>
            <a:blip r:embed="rId3">
              <a:extLst/>
            </a:blip>
            <a:stretch>
              <a:fillRect/>
            </a:stretch>
          </p:blipFill>
          <p:spPr>
            <a:xfrm>
              <a:off x="0" y="0"/>
              <a:ext cx="628322" cy="223173"/>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iz Alt">
    <p:bg>
      <p:bgPr>
        <a:solidFill>
          <a:srgbClr val="FFFFFF"/>
        </a:solidFill>
      </p:bgPr>
    </p:bg>
    <p:spTree>
      <p:nvGrpSpPr>
        <p:cNvPr id="1" name=""/>
        <p:cNvGrpSpPr/>
        <p:nvPr/>
      </p:nvGrpSpPr>
      <p:grpSpPr>
        <a:xfrm>
          <a:off x="0" y="0"/>
          <a:ext cx="0" cy="0"/>
          <a:chOff x="0" y="0"/>
          <a:chExt cx="0" cy="0"/>
        </a:xfrm>
      </p:grpSpPr>
      <p:sp>
        <p:nvSpPr>
          <p:cNvPr id="209"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10" name="Title Text"/>
          <p:cNvSpPr txBox="1"/>
          <p:nvPr>
            <p:ph type="title"/>
          </p:nvPr>
        </p:nvSpPr>
        <p:spPr>
          <a:xfrm>
            <a:off x="762000" y="250499"/>
            <a:ext cx="22860000" cy="1016001"/>
          </a:xfrm>
          <a:prstGeom prst="rect">
            <a:avLst/>
          </a:prstGeom>
        </p:spPr>
        <p:txBody>
          <a:bodyPr/>
          <a:lstStyle>
            <a:lvl1pPr>
              <a:spcBef>
                <a:spcPts val="3900"/>
              </a:spcBef>
              <a:defRPr>
                <a:latin typeface="Helvetica Neue Bold Condensed"/>
                <a:ea typeface="Helvetica Neue Bold Condensed"/>
                <a:cs typeface="Helvetica Neue Bold Condensed"/>
                <a:sym typeface="Helvetica Neue Bold Condensed"/>
              </a:defRPr>
            </a:lvl1pPr>
          </a:lstStyle>
          <a:p>
            <a:pPr/>
            <a:r>
              <a:t>Title Text</a:t>
            </a:r>
          </a:p>
        </p:txBody>
      </p:sp>
      <p:sp>
        <p:nvSpPr>
          <p:cNvPr id="211" name="Slide Number"/>
          <p:cNvSpPr txBox="1"/>
          <p:nvPr>
            <p:ph type="sldNum" sz="quarter" idx="2"/>
          </p:nvPr>
        </p:nvSpPr>
        <p:spPr>
          <a:prstGeom prst="rect">
            <a:avLst/>
          </a:prstGeom>
        </p:spPr>
        <p:txBody>
          <a:bodyPr/>
          <a:lstStyle/>
          <a:p>
            <a:pPr/>
            <a:fld id="{86CB4B4D-7CA3-9044-876B-883B54F8677D}" type="slidenum"/>
          </a:p>
        </p:txBody>
      </p:sp>
      <p:sp>
        <p:nvSpPr>
          <p:cNvPr id="212" name="Rasmus Ischebeck — EAAC 2019 — Characterization of the Electron Beam in the ACHIP Chamber in SwissFEL"/>
          <p:cNvSpPr txBox="1"/>
          <p:nvPr>
            <p:ph type="body" sz="quarter" idx="13"/>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213" name="Text"/>
          <p:cNvSpPr txBox="1"/>
          <p:nvPr>
            <p:ph type="body" sz="quarter" idx="14"/>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grpSp>
        <p:nvGrpSpPr>
          <p:cNvPr id="216" name="Group"/>
          <p:cNvGrpSpPr/>
          <p:nvPr/>
        </p:nvGrpSpPr>
        <p:grpSpPr>
          <a:xfrm>
            <a:off x="241300" y="13360400"/>
            <a:ext cx="1326186" cy="221034"/>
            <a:chOff x="0" y="0"/>
            <a:chExt cx="1326185" cy="221033"/>
          </a:xfrm>
        </p:grpSpPr>
        <p:pic>
          <p:nvPicPr>
            <p:cNvPr id="214" name="epfl-logo.pdf" descr="epfl-logo.pdf"/>
            <p:cNvPicPr>
              <a:picLocks noChangeAspect="1"/>
            </p:cNvPicPr>
            <p:nvPr/>
          </p:nvPicPr>
          <p:blipFill>
            <a:blip r:embed="rId2">
              <a:extLst/>
            </a:blip>
            <a:stretch>
              <a:fillRect/>
            </a:stretch>
          </p:blipFill>
          <p:spPr>
            <a:xfrm>
              <a:off x="780681" y="60143"/>
              <a:ext cx="545505" cy="158526"/>
            </a:xfrm>
            <a:prstGeom prst="rect">
              <a:avLst/>
            </a:prstGeom>
            <a:ln w="12700" cap="flat">
              <a:noFill/>
              <a:miter lim="400000"/>
            </a:ln>
            <a:effectLst/>
          </p:spPr>
        </p:pic>
        <p:pic>
          <p:nvPicPr>
            <p:cNvPr id="215" name="PSI Logo with Outlined Fonts.pdf" descr="PSI Logo with Outlined Fonts.pdf"/>
            <p:cNvPicPr>
              <a:picLocks noChangeAspect="1"/>
            </p:cNvPicPr>
            <p:nvPr/>
          </p:nvPicPr>
          <p:blipFill>
            <a:blip r:embed="rId3">
              <a:extLst/>
            </a:blip>
            <a:srcRect l="0" t="0" r="0" b="0"/>
            <a:stretch>
              <a:fillRect/>
            </a:stretch>
          </p:blipFill>
          <p:spPr>
            <a:xfrm>
              <a:off x="0" y="0"/>
              <a:ext cx="622300" cy="221034"/>
            </a:xfrm>
            <a:prstGeom prst="rect">
              <a:avLst/>
            </a:prstGeom>
            <a:ln w="12700" cap="flat">
              <a:noFill/>
              <a:miter lim="400000"/>
            </a:ln>
            <a:effectLst/>
          </p:spPr>
        </p:pic>
      </p:grpSp>
      <p:sp>
        <p:nvSpPr>
          <p:cNvPr id="217" name="Image"/>
          <p:cNvSpPr/>
          <p:nvPr>
            <p:ph type="pic" sz="quarter" idx="15"/>
          </p:nvPr>
        </p:nvSpPr>
        <p:spPr>
          <a:xfrm>
            <a:off x="793151" y="1842961"/>
            <a:ext cx="2232907" cy="2232907"/>
          </a:xfrm>
          <a:prstGeom prst="rect">
            <a:avLst/>
          </a:prstGeom>
        </p:spPr>
        <p:txBody>
          <a:bodyPr lIns="91439" tIns="45719" rIns="91439" bIns="45719">
            <a:noAutofit/>
          </a:bodyPr>
          <a:lstStyle/>
          <a:p>
            <a:pPr/>
          </a:p>
        </p:txBody>
      </p:sp>
      <p:sp>
        <p:nvSpPr>
          <p:cNvPr id="218" name="Image"/>
          <p:cNvSpPr/>
          <p:nvPr>
            <p:ph type="pic" sz="quarter" idx="16"/>
          </p:nvPr>
        </p:nvSpPr>
        <p:spPr>
          <a:xfrm>
            <a:off x="709920" y="4602148"/>
            <a:ext cx="2399370" cy="2399370"/>
          </a:xfrm>
          <a:prstGeom prst="rect">
            <a:avLst/>
          </a:prstGeom>
        </p:spPr>
        <p:txBody>
          <a:bodyPr lIns="91439" tIns="45719" rIns="91439" bIns="45719">
            <a:noAutofit/>
          </a:bodyPr>
          <a:lstStyle/>
          <a:p>
            <a:pPr/>
          </a:p>
        </p:txBody>
      </p:sp>
      <p:sp>
        <p:nvSpPr>
          <p:cNvPr id="219" name="Image"/>
          <p:cNvSpPr/>
          <p:nvPr>
            <p:ph type="pic" sz="quarter" idx="17"/>
          </p:nvPr>
        </p:nvSpPr>
        <p:spPr>
          <a:xfrm>
            <a:off x="761581" y="7527799"/>
            <a:ext cx="2296049" cy="2066443"/>
          </a:xfrm>
          <a:prstGeom prst="rect">
            <a:avLst/>
          </a:prstGeom>
        </p:spPr>
        <p:txBody>
          <a:bodyPr lIns="91439" tIns="45719" rIns="91439" bIns="45719">
            <a:noAutofit/>
          </a:bodyPr>
          <a:lstStyle/>
          <a:p>
            <a:pPr/>
          </a:p>
        </p:txBody>
      </p:sp>
      <p:sp>
        <p:nvSpPr>
          <p:cNvPr id="220" name="Image"/>
          <p:cNvSpPr/>
          <p:nvPr>
            <p:ph type="pic" sz="quarter" idx="18"/>
          </p:nvPr>
        </p:nvSpPr>
        <p:spPr>
          <a:xfrm>
            <a:off x="569287" y="10120523"/>
            <a:ext cx="2680636" cy="2663416"/>
          </a:xfrm>
          <a:prstGeom prst="rect">
            <a:avLst/>
          </a:prstGeom>
        </p:spPr>
        <p:txBody>
          <a:bodyPr lIns="91439" tIns="45719" rIns="91439" bIns="45719">
            <a:noAutofit/>
          </a:bodyPr>
          <a:lstStyle/>
          <a:p>
            <a:pPr/>
          </a:p>
        </p:txBody>
      </p:sp>
      <p:sp>
        <p:nvSpPr>
          <p:cNvPr id="221" name="Electrons flying in a circle"/>
          <p:cNvSpPr txBox="1"/>
          <p:nvPr>
            <p:ph type="body" sz="quarter" idx="19"/>
          </p:nvPr>
        </p:nvSpPr>
        <p:spPr>
          <a:xfrm>
            <a:off x="3702702" y="1842961"/>
            <a:ext cx="19919297" cy="2182726"/>
          </a:xfrm>
          <a:prstGeom prst="rect">
            <a:avLst/>
          </a:prstGeom>
        </p:spPr>
        <p:txBody>
          <a:bodyPr lIns="0" tIns="0" rIns="0" bIns="0" anchor="ctr">
            <a:noAutofit/>
          </a:bodyPr>
          <a:lstStyle>
            <a:lvl1pPr marL="0" indent="0" defTabSz="1828800">
              <a:spcBef>
                <a:spcPts val="1900"/>
              </a:spcBef>
              <a:buClrTx/>
              <a:buSzTx/>
              <a:buFontTx/>
              <a:buNone/>
              <a:defRPr>
                <a:solidFill>
                  <a:srgbClr val="212121"/>
                </a:solidFill>
                <a:latin typeface="Helvetica Neue"/>
                <a:ea typeface="Helvetica Neue"/>
                <a:cs typeface="Helvetica Neue"/>
                <a:sym typeface="Helvetica Neue"/>
              </a:defRPr>
            </a:lvl1pPr>
          </a:lstStyle>
          <a:p>
            <a:pPr/>
            <a:r>
              <a:t>Electrons flying in a circle</a:t>
            </a:r>
          </a:p>
        </p:txBody>
      </p:sp>
      <p:sp>
        <p:nvSpPr>
          <p:cNvPr id="222" name="Accelerated electrons"/>
          <p:cNvSpPr txBox="1"/>
          <p:nvPr>
            <p:ph type="body" sz="quarter" idx="20"/>
          </p:nvPr>
        </p:nvSpPr>
        <p:spPr>
          <a:xfrm>
            <a:off x="3702703" y="4602148"/>
            <a:ext cx="19919296" cy="2399370"/>
          </a:xfrm>
          <a:prstGeom prst="rect">
            <a:avLst/>
          </a:prstGeom>
        </p:spPr>
        <p:txBody>
          <a:bodyPr lIns="0" tIns="0" rIns="0" bIns="0" anchor="ctr">
            <a:noAutofit/>
          </a:bodyPr>
          <a:lstStyle>
            <a:lvl1pPr marL="0" indent="0" defTabSz="1828800">
              <a:spcBef>
                <a:spcPts val="1900"/>
              </a:spcBef>
              <a:buClrTx/>
              <a:buSzTx/>
              <a:buFontTx/>
              <a:buNone/>
              <a:defRPr>
                <a:solidFill>
                  <a:srgbClr val="212121"/>
                </a:solidFill>
                <a:latin typeface="Helvetica Neue"/>
                <a:ea typeface="Helvetica Neue"/>
                <a:cs typeface="Helvetica Neue"/>
                <a:sym typeface="Helvetica Neue"/>
              </a:defRPr>
            </a:lvl1pPr>
          </a:lstStyle>
          <a:p>
            <a:pPr/>
            <a:r>
              <a:t>Accelerated electrons</a:t>
            </a:r>
          </a:p>
        </p:txBody>
      </p:sp>
      <p:sp>
        <p:nvSpPr>
          <p:cNvPr id="223" name="Protons in LHC"/>
          <p:cNvSpPr txBox="1"/>
          <p:nvPr>
            <p:ph type="body" sz="quarter" idx="21"/>
          </p:nvPr>
        </p:nvSpPr>
        <p:spPr>
          <a:xfrm>
            <a:off x="3702702" y="7527799"/>
            <a:ext cx="19919298" cy="2066443"/>
          </a:xfrm>
          <a:prstGeom prst="rect">
            <a:avLst/>
          </a:prstGeom>
        </p:spPr>
        <p:txBody>
          <a:bodyPr lIns="0" tIns="0" rIns="0" bIns="0" anchor="ctr">
            <a:noAutofit/>
          </a:bodyPr>
          <a:lstStyle>
            <a:lvl1pPr marL="0" indent="0" defTabSz="1828800">
              <a:spcBef>
                <a:spcPts val="1900"/>
              </a:spcBef>
              <a:buClrTx/>
              <a:buSzTx/>
              <a:buFontTx/>
              <a:buNone/>
              <a:defRPr>
                <a:solidFill>
                  <a:srgbClr val="212121"/>
                </a:solidFill>
                <a:latin typeface="Helvetica Neue"/>
                <a:ea typeface="Helvetica Neue"/>
                <a:cs typeface="Helvetica Neue"/>
                <a:sym typeface="Helvetica Neue"/>
              </a:defRPr>
            </a:lvl1pPr>
          </a:lstStyle>
          <a:p>
            <a:pPr/>
            <a:r>
              <a:t>Protons in LHC</a:t>
            </a:r>
          </a:p>
        </p:txBody>
      </p:sp>
      <p:sp>
        <p:nvSpPr>
          <p:cNvPr id="224" name="All of the above"/>
          <p:cNvSpPr txBox="1"/>
          <p:nvPr>
            <p:ph type="body" sz="quarter" idx="22"/>
          </p:nvPr>
        </p:nvSpPr>
        <p:spPr>
          <a:xfrm>
            <a:off x="3702702" y="10120522"/>
            <a:ext cx="19919297" cy="2663416"/>
          </a:xfrm>
          <a:prstGeom prst="rect">
            <a:avLst/>
          </a:prstGeom>
        </p:spPr>
        <p:txBody>
          <a:bodyPr lIns="0" tIns="0" rIns="0" bIns="0" anchor="ctr">
            <a:noAutofit/>
          </a:bodyPr>
          <a:lstStyle>
            <a:lvl1pPr marL="0" indent="0" defTabSz="1828800">
              <a:spcBef>
                <a:spcPts val="1900"/>
              </a:spcBef>
              <a:buClrTx/>
              <a:buSzTx/>
              <a:buFontTx/>
              <a:buNone/>
              <a:defRPr>
                <a:solidFill>
                  <a:srgbClr val="212121"/>
                </a:solidFill>
                <a:latin typeface="Helvetica Neue"/>
                <a:ea typeface="Helvetica Neue"/>
                <a:cs typeface="Helvetica Neue"/>
                <a:sym typeface="Helvetica Neue"/>
              </a:defRPr>
            </a:lvl1pPr>
          </a:lstStyle>
          <a:p>
            <a:pPr/>
            <a:r>
              <a:t>All of the above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s">
    <p:bg>
      <p:bgPr>
        <a:solidFill>
          <a:srgbClr val="000000"/>
        </a:solidFill>
      </p:bgPr>
    </p:bg>
    <p:spTree>
      <p:nvGrpSpPr>
        <p:cNvPr id="1" name=""/>
        <p:cNvGrpSpPr/>
        <p:nvPr/>
      </p:nvGrpSpPr>
      <p:grpSpPr>
        <a:xfrm>
          <a:off x="0" y="0"/>
          <a:ext cx="0" cy="0"/>
          <a:chOff x="0" y="0"/>
          <a:chExt cx="0" cy="0"/>
        </a:xfrm>
      </p:grpSpPr>
      <p:pic>
        <p:nvPicPr>
          <p:cNvPr id="231" name="Nick-Veasey-hands-2009.jpg" descr="Nick-Veasey-hands-2009.jpg"/>
          <p:cNvPicPr>
            <a:picLocks noChangeAspect="1"/>
          </p:cNvPicPr>
          <p:nvPr/>
        </p:nvPicPr>
        <p:blipFill>
          <a:blip r:embed="rId2">
            <a:extLst/>
          </a:blip>
          <a:stretch>
            <a:fillRect/>
          </a:stretch>
        </p:blipFill>
        <p:spPr>
          <a:xfrm>
            <a:off x="683868" y="-2720177"/>
            <a:ext cx="23016264" cy="16469416"/>
          </a:xfrm>
          <a:prstGeom prst="rect">
            <a:avLst/>
          </a:prstGeom>
          <a:ln w="12700">
            <a:miter lim="400000"/>
          </a:ln>
        </p:spPr>
      </p:pic>
      <p:sp>
        <p:nvSpPr>
          <p:cNvPr id="232" name="Nick Veasey"/>
          <p:cNvSpPr txBox="1"/>
          <p:nvPr>
            <p:ph type="body" sz="quarter" idx="13"/>
          </p:nvPr>
        </p:nvSpPr>
        <p:spPr>
          <a:xfrm>
            <a:off x="199031" y="13256642"/>
            <a:ext cx="2094806" cy="415875"/>
          </a:xfrm>
          <a:prstGeom prst="rect">
            <a:avLst/>
          </a:prstGeom>
          <a:effectLst>
            <a:outerShdw sx="100000" sy="100000" kx="0" ky="0" algn="b" rotWithShape="0" blurRad="101600" dist="63500" dir="2700000">
              <a:srgbClr val="000000">
                <a:alpha val="75000"/>
              </a:srgbClr>
            </a:outerShdw>
          </a:effectLst>
        </p:spPr>
        <p:txBody>
          <a:bodyPr lIns="71437" tIns="71437" rIns="71437" bIns="71437" anchor="ctr">
            <a:spAutoFit/>
          </a:bodyPr>
          <a:lstStyle>
            <a:lvl1pPr marL="0" indent="0" defTabSz="584200">
              <a:spcBef>
                <a:spcPts val="0"/>
              </a:spcBef>
              <a:buClrTx/>
              <a:buSzTx/>
              <a:buFontTx/>
              <a:buNone/>
              <a:defRPr sz="1800">
                <a:solidFill>
                  <a:srgbClr val="929292"/>
                </a:solidFill>
                <a:latin typeface="Helvetica Neue"/>
                <a:ea typeface="Helvetica Neue"/>
                <a:cs typeface="Helvetica Neue"/>
                <a:sym typeface="Helvetica Neue"/>
              </a:defRPr>
            </a:lvl1pPr>
          </a:lstStyle>
          <a:p>
            <a:pPr/>
            <a:r>
              <a:t>Nick Veasey</a:t>
            </a:r>
          </a:p>
        </p:txBody>
      </p:sp>
      <p:sp>
        <p:nvSpPr>
          <p:cNvPr id="233" name="Questions?"/>
          <p:cNvSpPr txBox="1"/>
          <p:nvPr/>
        </p:nvSpPr>
        <p:spPr>
          <a:xfrm>
            <a:off x="683868" y="505377"/>
            <a:ext cx="7717664" cy="19417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spcBef>
                <a:spcPts val="0"/>
              </a:spcBef>
              <a:defRPr cap="all" sz="12000">
                <a:solidFill>
                  <a:srgbClr val="76D6FF"/>
                </a:solidFill>
                <a:latin typeface="Helvetica Neue Bold Condensed"/>
                <a:ea typeface="Helvetica Neue Bold Condensed"/>
                <a:cs typeface="Helvetica Neue Bold Condensed"/>
                <a:sym typeface="Helvetica Neue Bold Condensed"/>
              </a:defRPr>
            </a:lvl1pPr>
          </a:lstStyle>
          <a:p>
            <a:pPr/>
            <a:r>
              <a:t>Questions?</a:t>
            </a:r>
          </a:p>
        </p:txBody>
      </p:sp>
      <p:sp>
        <p:nvSpPr>
          <p:cNvPr id="234" name="Slide Number"/>
          <p:cNvSpPr txBox="1"/>
          <p:nvPr>
            <p:ph type="sldNum" sz="quarter" idx="2"/>
          </p:nvPr>
        </p:nvSpPr>
        <p:spPr>
          <a:xfrm>
            <a:off x="11952882" y="13019484"/>
            <a:ext cx="460376" cy="498476"/>
          </a:xfrm>
          <a:prstGeom prst="rect">
            <a:avLst/>
          </a:prstGeom>
        </p:spPr>
        <p:txBody>
          <a:bodyPr lIns="71437" tIns="71437" rIns="71437" bIns="71437">
            <a:normAutofit fontScale="100000" lnSpcReduction="0"/>
          </a:bodyPr>
          <a:lstStyle>
            <a:lvl1pPr algn="ctr" defTabSz="584200">
              <a:lnSpc>
                <a:spcPct val="100000"/>
              </a:lnSpc>
              <a:defRPr b="0" sz="24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241"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42" name="Callout"/>
          <p:cNvSpPr/>
          <p:nvPr/>
        </p:nvSpPr>
        <p:spPr>
          <a:xfrm>
            <a:off x="876300" y="3314700"/>
            <a:ext cx="22631400" cy="7317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243" name="Type a quote here."/>
          <p:cNvSpPr txBox="1"/>
          <p:nvPr>
            <p:ph type="body" sz="quarter" idx="13"/>
          </p:nvPr>
        </p:nvSpPr>
        <p:spPr>
          <a:xfrm>
            <a:off x="1676400" y="4089400"/>
            <a:ext cx="21056600" cy="2124050"/>
          </a:xfrm>
          <a:prstGeom prst="rect">
            <a:avLst/>
          </a:prstGeom>
        </p:spPr>
        <p:txBody>
          <a:bodyPr>
            <a:spAutoFit/>
          </a:bodyPr>
          <a:lstStyle>
            <a:lvl1pPr marL="0" indent="0">
              <a:lnSpc>
                <a:spcPct val="80000"/>
              </a:lnSpc>
              <a:spcBef>
                <a:spcPts val="0"/>
              </a:spcBef>
              <a:buClrTx/>
              <a:buSzTx/>
              <a:buFontTx/>
              <a:buNone/>
              <a:defRPr cap="all" sz="13400">
                <a:solidFill>
                  <a:srgbClr val="FFFFFF"/>
                </a:solidFill>
                <a:latin typeface="Helvetica Neue Bold Condensed"/>
                <a:ea typeface="Helvetica Neue Bold Condensed"/>
                <a:cs typeface="Helvetica Neue Bold Condensed"/>
                <a:sym typeface="Helvetica Neue Bold Condensed"/>
              </a:defRPr>
            </a:lvl1pPr>
          </a:lstStyle>
          <a:p>
            <a:pPr/>
            <a:r>
              <a:t>Type a quote here.</a:t>
            </a:r>
          </a:p>
        </p:txBody>
      </p:sp>
      <p:sp>
        <p:nvSpPr>
          <p:cNvPr id="244" name="Johnny Appleseed"/>
          <p:cNvSpPr txBox="1"/>
          <p:nvPr>
            <p:ph type="body" sz="quarter" idx="14"/>
          </p:nvPr>
        </p:nvSpPr>
        <p:spPr>
          <a:xfrm>
            <a:off x="762000" y="10854918"/>
            <a:ext cx="22860000" cy="1404164"/>
          </a:xfrm>
          <a:prstGeom prst="rect">
            <a:avLst/>
          </a:prstGeom>
        </p:spPr>
        <p:txBody>
          <a:bodyPr anchor="ctr">
            <a:spAutoFit/>
          </a:bodyPr>
          <a:lstStyle>
            <a:lvl1pPr marL="0" indent="0" algn="r">
              <a:lnSpc>
                <a:spcPct val="80000"/>
              </a:lnSpc>
              <a:spcBef>
                <a:spcPts val="0"/>
              </a:spcBef>
              <a:buClrTx/>
              <a:buSzTx/>
              <a:buFontTx/>
              <a:buNone/>
              <a:defRPr sz="8700">
                <a:latin typeface="Helvetica Neue Bold Condensed"/>
                <a:ea typeface="Helvetica Neue Bold Condensed"/>
                <a:cs typeface="Helvetica Neue Bold Condensed"/>
                <a:sym typeface="Helvetica Neue Bold Condensed"/>
              </a:defRPr>
            </a:lvl1pPr>
          </a:lstStyle>
          <a:p>
            <a:pPr/>
            <a:r>
              <a:t>Johnny Appleseed</a:t>
            </a:r>
          </a:p>
        </p:txBody>
      </p:sp>
      <p:sp>
        <p:nvSpPr>
          <p:cNvPr id="245" name="Text"/>
          <p:cNvSpPr txBox="1"/>
          <p:nvPr>
            <p:ph type="body" sz="quarter" idx="15"/>
          </p:nvPr>
        </p:nvSpPr>
        <p:spPr>
          <a:xfrm>
            <a:off x="762000" y="622861"/>
            <a:ext cx="20955000" cy="647140"/>
          </a:xfrm>
          <a:prstGeom prst="rect">
            <a:avLst/>
          </a:prstGeom>
        </p:spPr>
        <p:txBody>
          <a:bodyPr anchor="b">
            <a:spAutoFit/>
          </a:bodyPr>
          <a:lstStyle>
            <a:lvl1pPr marL="0" indent="0" defTabSz="647700">
              <a:lnSpc>
                <a:spcPct val="80000"/>
              </a:lnSpc>
              <a:spcBef>
                <a:spcPts val="0"/>
              </a:spcBef>
              <a:buClrTx/>
              <a:buSzTx/>
              <a:buFontTx/>
              <a:buNone/>
              <a:defRPr b="1" cap="all" spc="180" sz="3600">
                <a:latin typeface="Helvetica Neue"/>
                <a:ea typeface="Helvetica Neue"/>
                <a:cs typeface="Helvetica Neue"/>
                <a:sym typeface="Helvetica Neue"/>
              </a:defRPr>
            </a:lvl1pPr>
          </a:lstStyle>
          <a:p>
            <a:pPr/>
            <a:r>
              <a:t>Text</a:t>
            </a:r>
          </a:p>
        </p:txBody>
      </p:sp>
      <p:grpSp>
        <p:nvGrpSpPr>
          <p:cNvPr id="248" name="Group"/>
          <p:cNvGrpSpPr/>
          <p:nvPr/>
        </p:nvGrpSpPr>
        <p:grpSpPr>
          <a:xfrm>
            <a:off x="20669930" y="622861"/>
            <a:ext cx="2952069" cy="498620"/>
            <a:chOff x="0" y="0"/>
            <a:chExt cx="2952067" cy="498618"/>
          </a:xfrm>
        </p:grpSpPr>
        <p:pic>
          <p:nvPicPr>
            <p:cNvPr id="246" name="epfl-logo.pdf" descr="epfl-logo.pdf"/>
            <p:cNvPicPr>
              <a:picLocks noChangeAspect="1"/>
            </p:cNvPicPr>
            <p:nvPr/>
          </p:nvPicPr>
          <p:blipFill>
            <a:blip r:embed="rId2">
              <a:extLst/>
            </a:blip>
            <a:stretch>
              <a:fillRect/>
            </a:stretch>
          </p:blipFill>
          <p:spPr>
            <a:xfrm>
              <a:off x="1733286" y="144437"/>
              <a:ext cx="1218782" cy="354182"/>
            </a:xfrm>
            <a:prstGeom prst="rect">
              <a:avLst/>
            </a:prstGeom>
            <a:ln w="12700" cap="flat">
              <a:noFill/>
              <a:miter lim="400000"/>
            </a:ln>
            <a:effectLst/>
          </p:spPr>
        </p:pic>
        <p:pic>
          <p:nvPicPr>
            <p:cNvPr id="247" name="PSI Logo white with Outlined Fonts.pdf" descr="PSI Logo white with Outlined Fonts.pdf"/>
            <p:cNvPicPr>
              <a:picLocks noChangeAspect="1"/>
            </p:cNvPicPr>
            <p:nvPr/>
          </p:nvPicPr>
          <p:blipFill>
            <a:blip r:embed="rId3">
              <a:extLst/>
            </a:blip>
            <a:stretch>
              <a:fillRect/>
            </a:stretch>
          </p:blipFill>
          <p:spPr>
            <a:xfrm>
              <a:off x="0" y="0"/>
              <a:ext cx="1403816" cy="498619"/>
            </a:xfrm>
            <a:prstGeom prst="rect">
              <a:avLst/>
            </a:prstGeom>
            <a:ln w="12700" cap="flat">
              <a:noFill/>
              <a:miter lim="400000"/>
            </a:ln>
            <a:effectLst/>
          </p:spPr>
        </p:pic>
      </p:grpSp>
      <p:sp>
        <p:nvSpPr>
          <p:cNvPr id="249" name="Slide Number"/>
          <p:cNvSpPr txBox="1"/>
          <p:nvPr>
            <p:ph type="sldNum" sz="quarter" idx="2"/>
          </p:nvPr>
        </p:nvSpPr>
        <p:spPr>
          <a:xfrm>
            <a:off x="23244343"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256" name="Type a quote here."/>
          <p:cNvSpPr txBox="1"/>
          <p:nvPr>
            <p:ph type="body" sz="quarter" idx="13"/>
          </p:nvPr>
        </p:nvSpPr>
        <p:spPr>
          <a:xfrm>
            <a:off x="11049000" y="3721100"/>
            <a:ext cx="12573000" cy="3789660"/>
          </a:xfrm>
          <a:prstGeom prst="rect">
            <a:avLst/>
          </a:prstGeom>
        </p:spPr>
        <p:txBody>
          <a:bodyPr>
            <a:spAutoFit/>
          </a:bodyPr>
          <a:lstStyle>
            <a:lvl1pPr marL="0" indent="0">
              <a:lnSpc>
                <a:spcPct val="80000"/>
              </a:lnSpc>
              <a:spcBef>
                <a:spcPts val="0"/>
              </a:spcBef>
              <a:buClrTx/>
              <a:buSzTx/>
              <a:buFontTx/>
              <a:buNone/>
              <a:defRPr cap="all" sz="13400">
                <a:solidFill>
                  <a:srgbClr val="FFFFFF"/>
                </a:solidFill>
                <a:latin typeface="Helvetica Neue Bold Condensed"/>
                <a:ea typeface="Helvetica Neue Bold Condensed"/>
                <a:cs typeface="Helvetica Neue Bold Condensed"/>
                <a:sym typeface="Helvetica Neue Bold Condensed"/>
              </a:defRPr>
            </a:lvl1pPr>
          </a:lstStyle>
          <a:p>
            <a:pPr/>
            <a:r>
              <a:t>Type a quote here.</a:t>
            </a:r>
          </a:p>
        </p:txBody>
      </p:sp>
      <p:sp>
        <p:nvSpPr>
          <p:cNvPr id="257" name="Image"/>
          <p:cNvSpPr/>
          <p:nvPr>
            <p:ph type="pic" idx="14"/>
          </p:nvPr>
        </p:nvSpPr>
        <p:spPr>
          <a:xfrm>
            <a:off x="-190500" y="0"/>
            <a:ext cx="12428272" cy="13716000"/>
          </a:xfrm>
          <a:prstGeom prst="rect">
            <a:avLst/>
          </a:prstGeom>
        </p:spPr>
        <p:txBody>
          <a:bodyPr lIns="91439" tIns="45719" rIns="91439" bIns="45719">
            <a:noAutofit/>
          </a:bodyPr>
          <a:lstStyle/>
          <a:p>
            <a:pPr/>
          </a:p>
        </p:txBody>
      </p:sp>
      <p:sp>
        <p:nvSpPr>
          <p:cNvPr id="258" name="Johnny Appleseed"/>
          <p:cNvSpPr txBox="1"/>
          <p:nvPr>
            <p:ph type="body" sz="quarter" idx="15"/>
          </p:nvPr>
        </p:nvSpPr>
        <p:spPr>
          <a:xfrm>
            <a:off x="11049000" y="10854918"/>
            <a:ext cx="12573000" cy="1404164"/>
          </a:xfrm>
          <a:prstGeom prst="rect">
            <a:avLst/>
          </a:prstGeom>
        </p:spPr>
        <p:txBody>
          <a:bodyPr anchor="ctr">
            <a:spAutoFit/>
          </a:bodyPr>
          <a:lstStyle>
            <a:lvl1pPr marL="0" indent="0" defTabSz="647700">
              <a:spcBef>
                <a:spcPts val="0"/>
              </a:spcBef>
              <a:buClrTx/>
              <a:buSzTx/>
              <a:buFontTx/>
              <a:buNone/>
              <a:defRPr sz="8700">
                <a:solidFill>
                  <a:srgbClr val="232323"/>
                </a:solidFill>
                <a:latin typeface="Helvetica Neue Bold Condensed"/>
                <a:ea typeface="Helvetica Neue Bold Condensed"/>
                <a:cs typeface="Helvetica Neue Bold Condensed"/>
                <a:sym typeface="Helvetica Neue Bold Condensed"/>
              </a:defRPr>
            </a:lvl1pPr>
          </a:lstStyle>
          <a:p>
            <a:pPr/>
            <a:r>
              <a:t>Johnny Appleseed</a:t>
            </a:r>
          </a:p>
        </p:txBody>
      </p:sp>
      <p:grpSp>
        <p:nvGrpSpPr>
          <p:cNvPr id="261" name="Group"/>
          <p:cNvGrpSpPr/>
          <p:nvPr/>
        </p:nvGrpSpPr>
        <p:grpSpPr>
          <a:xfrm>
            <a:off x="20669930" y="622861"/>
            <a:ext cx="2952069" cy="498620"/>
            <a:chOff x="0" y="0"/>
            <a:chExt cx="2952067" cy="498618"/>
          </a:xfrm>
        </p:grpSpPr>
        <p:pic>
          <p:nvPicPr>
            <p:cNvPr id="259" name="epfl-logo.pdf" descr="epfl-logo.pdf"/>
            <p:cNvPicPr>
              <a:picLocks noChangeAspect="1"/>
            </p:cNvPicPr>
            <p:nvPr/>
          </p:nvPicPr>
          <p:blipFill>
            <a:blip r:embed="rId2">
              <a:extLst/>
            </a:blip>
            <a:stretch>
              <a:fillRect/>
            </a:stretch>
          </p:blipFill>
          <p:spPr>
            <a:xfrm>
              <a:off x="1733286" y="144437"/>
              <a:ext cx="1218782" cy="354182"/>
            </a:xfrm>
            <a:prstGeom prst="rect">
              <a:avLst/>
            </a:prstGeom>
            <a:ln w="12700" cap="flat">
              <a:noFill/>
              <a:miter lim="400000"/>
            </a:ln>
            <a:effectLst/>
          </p:spPr>
        </p:pic>
        <p:pic>
          <p:nvPicPr>
            <p:cNvPr id="260" name="PSI Logo white with Outlined Fonts.pdf" descr="PSI Logo white with Outlined Fonts.pdf"/>
            <p:cNvPicPr>
              <a:picLocks noChangeAspect="1"/>
            </p:cNvPicPr>
            <p:nvPr/>
          </p:nvPicPr>
          <p:blipFill>
            <a:blip r:embed="rId3">
              <a:extLst/>
            </a:blip>
            <a:stretch>
              <a:fillRect/>
            </a:stretch>
          </p:blipFill>
          <p:spPr>
            <a:xfrm>
              <a:off x="0" y="0"/>
              <a:ext cx="1403816" cy="498619"/>
            </a:xfrm>
            <a:prstGeom prst="rect">
              <a:avLst/>
            </a:prstGeom>
            <a:ln w="12700" cap="flat">
              <a:noFill/>
              <a:miter lim="400000"/>
            </a:ln>
            <a:effectLst/>
          </p:spPr>
        </p:pic>
      </p:grpSp>
      <p:sp>
        <p:nvSpPr>
          <p:cNvPr id="262" name="Slide Number"/>
          <p:cNvSpPr txBox="1"/>
          <p:nvPr>
            <p:ph type="sldNum" sz="quarter" idx="2"/>
          </p:nvPr>
        </p:nvSpPr>
        <p:spPr>
          <a:xfrm>
            <a:off x="23244343"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269" name="Image"/>
          <p:cNvSpPr/>
          <p:nvPr>
            <p:ph type="pic" idx="13"/>
          </p:nvPr>
        </p:nvSpPr>
        <p:spPr>
          <a:xfrm>
            <a:off x="-38100" y="-1219200"/>
            <a:ext cx="24460200" cy="16145934"/>
          </a:xfrm>
          <a:prstGeom prst="rect">
            <a:avLst/>
          </a:prstGeom>
        </p:spPr>
        <p:txBody>
          <a:bodyPr lIns="91439" tIns="45719" rIns="91439" bIns="45719">
            <a:noAutofit/>
          </a:bodyPr>
          <a:lstStyle/>
          <a:p>
            <a:pPr/>
          </a:p>
        </p:txBody>
      </p:sp>
      <p:grpSp>
        <p:nvGrpSpPr>
          <p:cNvPr id="272" name="Group"/>
          <p:cNvGrpSpPr/>
          <p:nvPr/>
        </p:nvGrpSpPr>
        <p:grpSpPr>
          <a:xfrm>
            <a:off x="20669930" y="622861"/>
            <a:ext cx="2952069" cy="498620"/>
            <a:chOff x="0" y="0"/>
            <a:chExt cx="2952067" cy="498618"/>
          </a:xfrm>
        </p:grpSpPr>
        <p:pic>
          <p:nvPicPr>
            <p:cNvPr id="270" name="epfl-logo.pdf" descr="epfl-logo.pdf"/>
            <p:cNvPicPr>
              <a:picLocks noChangeAspect="1"/>
            </p:cNvPicPr>
            <p:nvPr/>
          </p:nvPicPr>
          <p:blipFill>
            <a:blip r:embed="rId2">
              <a:extLst/>
            </a:blip>
            <a:stretch>
              <a:fillRect/>
            </a:stretch>
          </p:blipFill>
          <p:spPr>
            <a:xfrm>
              <a:off x="1733286" y="144437"/>
              <a:ext cx="1218782" cy="354182"/>
            </a:xfrm>
            <a:prstGeom prst="rect">
              <a:avLst/>
            </a:prstGeom>
            <a:ln w="12700" cap="flat">
              <a:noFill/>
              <a:miter lim="400000"/>
            </a:ln>
            <a:effectLst/>
          </p:spPr>
        </p:pic>
        <p:pic>
          <p:nvPicPr>
            <p:cNvPr id="271" name="PSI Logo white with Outlined Fonts.pdf" descr="PSI Logo white with Outlined Fonts.pdf"/>
            <p:cNvPicPr>
              <a:picLocks noChangeAspect="1"/>
            </p:cNvPicPr>
            <p:nvPr/>
          </p:nvPicPr>
          <p:blipFill>
            <a:blip r:embed="rId3">
              <a:extLst/>
            </a:blip>
            <a:stretch>
              <a:fillRect/>
            </a:stretch>
          </p:blipFill>
          <p:spPr>
            <a:xfrm>
              <a:off x="0" y="0"/>
              <a:ext cx="1403816" cy="498619"/>
            </a:xfrm>
            <a:prstGeom prst="rect">
              <a:avLst/>
            </a:prstGeom>
            <a:ln w="12700" cap="flat">
              <a:noFill/>
              <a:miter lim="400000"/>
            </a:ln>
            <a:effectLst/>
          </p:spPr>
        </p:pic>
      </p:grpSp>
      <p:sp>
        <p:nvSpPr>
          <p:cNvPr id="273" name="Slide Number"/>
          <p:cNvSpPr txBox="1"/>
          <p:nvPr>
            <p:ph type="sldNum" sz="quarter" idx="2"/>
          </p:nvPr>
        </p:nvSpPr>
        <p:spPr>
          <a:xfrm>
            <a:off x="23244343"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282" name="Group"/>
          <p:cNvGrpSpPr/>
          <p:nvPr/>
        </p:nvGrpSpPr>
        <p:grpSpPr>
          <a:xfrm>
            <a:off x="20669930" y="622861"/>
            <a:ext cx="2952069" cy="498620"/>
            <a:chOff x="0" y="0"/>
            <a:chExt cx="2952067" cy="498618"/>
          </a:xfrm>
        </p:grpSpPr>
        <p:pic>
          <p:nvPicPr>
            <p:cNvPr id="280" name="epfl-logo.pdf" descr="epfl-logo.pdf"/>
            <p:cNvPicPr>
              <a:picLocks noChangeAspect="1"/>
            </p:cNvPicPr>
            <p:nvPr/>
          </p:nvPicPr>
          <p:blipFill>
            <a:blip r:embed="rId2">
              <a:extLst/>
            </a:blip>
            <a:stretch>
              <a:fillRect/>
            </a:stretch>
          </p:blipFill>
          <p:spPr>
            <a:xfrm>
              <a:off x="1733286" y="144437"/>
              <a:ext cx="1218782" cy="354182"/>
            </a:xfrm>
            <a:prstGeom prst="rect">
              <a:avLst/>
            </a:prstGeom>
            <a:ln w="12700" cap="flat">
              <a:noFill/>
              <a:miter lim="400000"/>
            </a:ln>
            <a:effectLst/>
          </p:spPr>
        </p:pic>
        <p:pic>
          <p:nvPicPr>
            <p:cNvPr id="281" name="PSI Logo white with Outlined Fonts.pdf" descr="PSI Logo white with Outlined Fonts.pdf"/>
            <p:cNvPicPr>
              <a:picLocks noChangeAspect="1"/>
            </p:cNvPicPr>
            <p:nvPr/>
          </p:nvPicPr>
          <p:blipFill>
            <a:blip r:embed="rId3">
              <a:extLst/>
            </a:blip>
            <a:stretch>
              <a:fillRect/>
            </a:stretch>
          </p:blipFill>
          <p:spPr>
            <a:xfrm>
              <a:off x="0" y="0"/>
              <a:ext cx="1403816" cy="498619"/>
            </a:xfrm>
            <a:prstGeom prst="rect">
              <a:avLst/>
            </a:prstGeom>
            <a:ln w="12700" cap="flat">
              <a:noFill/>
              <a:miter lim="400000"/>
            </a:ln>
            <a:effectLst/>
          </p:spPr>
        </p:pic>
      </p:grpSp>
      <p:sp>
        <p:nvSpPr>
          <p:cNvPr id="283" name="Slide Number"/>
          <p:cNvSpPr txBox="1"/>
          <p:nvPr>
            <p:ph type="sldNum" sz="quarter" idx="2"/>
          </p:nvPr>
        </p:nvSpPr>
        <p:spPr>
          <a:xfrm>
            <a:off x="23244343"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Alt">
    <p:bg>
      <p:bgPr>
        <a:solidFill>
          <a:srgbClr val="FFFFFF"/>
        </a:solidFill>
      </p:bgPr>
    </p:bg>
    <p:spTree>
      <p:nvGrpSpPr>
        <p:cNvPr id="1" name=""/>
        <p:cNvGrpSpPr/>
        <p:nvPr/>
      </p:nvGrpSpPr>
      <p:grpSpPr>
        <a:xfrm>
          <a:off x="0" y="0"/>
          <a:ext cx="0" cy="0"/>
          <a:chOff x="0" y="0"/>
          <a:chExt cx="0" cy="0"/>
        </a:xfrm>
      </p:grpSpPr>
      <p:pic>
        <p:nvPicPr>
          <p:cNvPr id="290" name="epfl-logo.pdf" descr="epfl-logo.pdf"/>
          <p:cNvPicPr>
            <a:picLocks noChangeAspect="1"/>
          </p:cNvPicPr>
          <p:nvPr/>
        </p:nvPicPr>
        <p:blipFill>
          <a:blip r:embed="rId2">
            <a:extLst/>
          </a:blip>
          <a:stretch>
            <a:fillRect/>
          </a:stretch>
        </p:blipFill>
        <p:spPr>
          <a:xfrm>
            <a:off x="22405128" y="832627"/>
            <a:ext cx="1216873" cy="353627"/>
          </a:xfrm>
          <a:prstGeom prst="rect">
            <a:avLst/>
          </a:prstGeom>
          <a:ln w="12700">
            <a:miter lim="400000"/>
          </a:ln>
        </p:spPr>
      </p:pic>
      <p:pic>
        <p:nvPicPr>
          <p:cNvPr id="291" name="PSI Logo with Outlined Fonts.pdf" descr="PSI Logo with Outlined Fonts.pdf"/>
          <p:cNvPicPr>
            <a:picLocks noChangeAspect="1"/>
          </p:cNvPicPr>
          <p:nvPr/>
        </p:nvPicPr>
        <p:blipFill>
          <a:blip r:embed="rId3">
            <a:extLst/>
          </a:blip>
          <a:stretch>
            <a:fillRect/>
          </a:stretch>
        </p:blipFill>
        <p:spPr>
          <a:xfrm>
            <a:off x="20674558" y="726902"/>
            <a:ext cx="1399013" cy="496914"/>
          </a:xfrm>
          <a:prstGeom prst="rect">
            <a:avLst/>
          </a:prstGeom>
          <a:ln w="12700">
            <a:miter lim="400000"/>
          </a:ln>
        </p:spPr>
      </p:pic>
      <p:sp>
        <p:nvSpPr>
          <p:cNvPr id="292" name="Slide Number"/>
          <p:cNvSpPr txBox="1"/>
          <p:nvPr>
            <p:ph type="sldNum" sz="quarter" idx="2"/>
          </p:nvPr>
        </p:nvSpPr>
        <p:spPr>
          <a:xfrm>
            <a:off x="23244343" y="609600"/>
            <a:ext cx="368505" cy="374600"/>
          </a:xfrm>
          <a:prstGeom prst="rect">
            <a:avLst/>
          </a:prstGeom>
        </p:spPr>
        <p:txBody>
          <a:bodyPr/>
          <a:lstStyle>
            <a:lvl1pPr>
              <a:defRPr b="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eading Photo">
    <p:spTree>
      <p:nvGrpSpPr>
        <p:cNvPr id="1" name=""/>
        <p:cNvGrpSpPr/>
        <p:nvPr/>
      </p:nvGrpSpPr>
      <p:grpSpPr>
        <a:xfrm>
          <a:off x="0" y="0"/>
          <a:ext cx="0" cy="0"/>
          <a:chOff x="0" y="0"/>
          <a:chExt cx="0" cy="0"/>
        </a:xfrm>
      </p:grpSpPr>
      <p:sp>
        <p:nvSpPr>
          <p:cNvPr id="29" name="Image"/>
          <p:cNvSpPr/>
          <p:nvPr>
            <p:ph type="pic" idx="13"/>
          </p:nvPr>
        </p:nvSpPr>
        <p:spPr>
          <a:xfrm>
            <a:off x="-38100" y="-1219200"/>
            <a:ext cx="24460200" cy="16145934"/>
          </a:xfrm>
          <a:prstGeom prst="rect">
            <a:avLst/>
          </a:prstGeom>
        </p:spPr>
        <p:txBody>
          <a:bodyPr lIns="91439" tIns="45719" rIns="91439" bIns="45719">
            <a:noAutofit/>
          </a:bodyPr>
          <a:lstStyle/>
          <a:p>
            <a:pPr/>
          </a:p>
        </p:txBody>
      </p:sp>
      <p:sp>
        <p:nvSpPr>
          <p:cNvPr id="30" name="Line"/>
          <p:cNvSpPr/>
          <p:nvPr>
            <p:ph type="body" sz="quarter" idx="14"/>
          </p:nvPr>
        </p:nvSpPr>
        <p:spPr>
          <a:xfrm flipV="1">
            <a:off x="762000" y="8635632"/>
            <a:ext cx="22859999" cy="369"/>
          </a:xfrm>
          <a:prstGeom prst="line">
            <a:avLst/>
          </a:prstGeom>
          <a:ln w="508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31" name="Title Text"/>
          <p:cNvSpPr txBox="1"/>
          <p:nvPr>
            <p:ph type="title"/>
          </p:nvPr>
        </p:nvSpPr>
        <p:spPr>
          <a:xfrm>
            <a:off x="762000" y="9042400"/>
            <a:ext cx="22860000" cy="3810000"/>
          </a:xfrm>
          <a:prstGeom prst="rect">
            <a:avLst/>
          </a:prstGeom>
          <a:effectLst>
            <a:outerShdw sx="100000" sy="100000" kx="0" ky="0" algn="b" rotWithShape="0" blurRad="127000" dist="25400" dir="5400000">
              <a:srgbClr val="000000">
                <a:alpha val="80000"/>
              </a:srgbClr>
            </a:outerShdw>
          </a:effectLst>
        </p:spPr>
        <p:txBody>
          <a:bodyPr/>
          <a:lstStyle>
            <a:lvl1pPr>
              <a:defRPr sz="30300">
                <a:latin typeface="Helvetica Neue Black Condensed"/>
                <a:ea typeface="Helvetica Neue Black Condensed"/>
                <a:cs typeface="Helvetica Neue Black Condensed"/>
                <a:sym typeface="Helvetica Neue Black Condensed"/>
              </a:defRPr>
            </a:lvl1pPr>
          </a:lstStyle>
          <a:p>
            <a:pPr/>
            <a:r>
              <a:t>Title Text</a:t>
            </a:r>
          </a:p>
        </p:txBody>
      </p:sp>
      <p:sp>
        <p:nvSpPr>
          <p:cNvPr id="32" name="Body Level One…"/>
          <p:cNvSpPr txBox="1"/>
          <p:nvPr>
            <p:ph type="body" sz="quarter" idx="1"/>
          </p:nvPr>
        </p:nvSpPr>
        <p:spPr>
          <a:xfrm>
            <a:off x="762000" y="5994400"/>
            <a:ext cx="22860000" cy="2540000"/>
          </a:xfrm>
          <a:prstGeom prst="rect">
            <a:avLst/>
          </a:prstGeom>
        </p:spPr>
        <p:txBody>
          <a:bodyPr anchor="b"/>
          <a:lstStyle>
            <a:lvl1pPr marL="0" indent="0">
              <a:lnSpc>
                <a:spcPct val="80000"/>
              </a:lnSpc>
              <a:spcBef>
                <a:spcPts val="3200"/>
              </a:spcBef>
              <a:buClrTx/>
              <a:buSzTx/>
              <a:buFontTx/>
              <a:buNone/>
              <a:defRPr sz="7700">
                <a:solidFill>
                  <a:srgbClr val="A6AAA9"/>
                </a:solidFill>
              </a:defRPr>
            </a:lvl1pPr>
            <a:lvl2pPr marL="0" indent="0">
              <a:lnSpc>
                <a:spcPct val="80000"/>
              </a:lnSpc>
              <a:spcBef>
                <a:spcPts val="3200"/>
              </a:spcBef>
              <a:buClrTx/>
              <a:buSzTx/>
              <a:buFontTx/>
              <a:buNone/>
              <a:defRPr sz="7700">
                <a:solidFill>
                  <a:srgbClr val="A6AAA9"/>
                </a:solidFill>
              </a:defRPr>
            </a:lvl2pPr>
            <a:lvl3pPr marL="0" indent="0">
              <a:lnSpc>
                <a:spcPct val="80000"/>
              </a:lnSpc>
              <a:spcBef>
                <a:spcPts val="3200"/>
              </a:spcBef>
              <a:buClrTx/>
              <a:buSzTx/>
              <a:buFontTx/>
              <a:buNone/>
              <a:defRPr sz="7700">
                <a:solidFill>
                  <a:srgbClr val="A6AAA9"/>
                </a:solidFill>
              </a:defRPr>
            </a:lvl3pPr>
            <a:lvl4pPr marL="0" indent="0">
              <a:lnSpc>
                <a:spcPct val="80000"/>
              </a:lnSpc>
              <a:spcBef>
                <a:spcPts val="3200"/>
              </a:spcBef>
              <a:buClrTx/>
              <a:buSzTx/>
              <a:buFontTx/>
              <a:buNone/>
              <a:defRPr sz="7700">
                <a:solidFill>
                  <a:srgbClr val="A6AAA9"/>
                </a:solidFill>
              </a:defRPr>
            </a:lvl4pPr>
            <a:lvl5pPr marL="0" indent="0">
              <a:lnSpc>
                <a:spcPct val="80000"/>
              </a:lnSpc>
              <a:spcBef>
                <a:spcPts val="3200"/>
              </a:spcBef>
              <a:buClrTx/>
              <a:buSzTx/>
              <a:buFontTx/>
              <a:buNone/>
              <a:defRPr sz="7700">
                <a:solidFill>
                  <a:srgbClr val="A6AAA9"/>
                </a:solidFill>
              </a:defRPr>
            </a:lvl5pPr>
          </a:lstStyle>
          <a:p>
            <a:pPr/>
            <a:r>
              <a:t>Body Level One</a:t>
            </a:r>
          </a:p>
          <a:p>
            <a:pPr lvl="1"/>
            <a:r>
              <a:t>Body Level Two</a:t>
            </a:r>
          </a:p>
          <a:p>
            <a:pPr lvl="2"/>
            <a:r>
              <a:t>Body Level Three</a:t>
            </a:r>
          </a:p>
          <a:p>
            <a:pPr lvl="3"/>
            <a:r>
              <a:t>Body Level Four</a:t>
            </a:r>
          </a:p>
          <a:p>
            <a:pPr lvl="4"/>
            <a:r>
              <a:t>Body Level Five</a:t>
            </a:r>
          </a:p>
        </p:txBody>
      </p:sp>
      <p:pic>
        <p:nvPicPr>
          <p:cNvPr id="33" name="PSI Logo white with Outlined Fonts.pdf" descr="PSI Logo white with Outlined Fonts.pdf"/>
          <p:cNvPicPr>
            <a:picLocks noChangeAspect="1"/>
          </p:cNvPicPr>
          <p:nvPr/>
        </p:nvPicPr>
        <p:blipFill>
          <a:blip r:embed="rId2">
            <a:extLst/>
          </a:blip>
          <a:stretch>
            <a:fillRect/>
          </a:stretch>
        </p:blipFill>
        <p:spPr>
          <a:xfrm>
            <a:off x="761999" y="674867"/>
            <a:ext cx="1895055" cy="673101"/>
          </a:xfrm>
          <a:prstGeom prst="rect">
            <a:avLst/>
          </a:prstGeom>
          <a:ln w="12700">
            <a:miter lim="400000"/>
          </a:ln>
        </p:spPr>
      </p:pic>
      <p:sp>
        <p:nvSpPr>
          <p:cNvPr id="34"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35" name="Slide Number"/>
          <p:cNvSpPr txBox="1"/>
          <p:nvPr>
            <p:ph type="sldNum" sz="quarter" idx="2"/>
          </p:nvPr>
        </p:nvSpPr>
        <p:spPr>
          <a:xfrm>
            <a:off x="23794173" y="13267597"/>
            <a:ext cx="368505" cy="387070"/>
          </a:xfrm>
          <a:prstGeom prst="rect">
            <a:avLst/>
          </a:prstGeom>
        </p:spPr>
        <p:txBody>
          <a:bodyPr/>
          <a:lstStyle/>
          <a:p>
            <a:pPr/>
            <a:fld id="{86CB4B4D-7CA3-9044-876B-883B54F8677D}" type="slidenum"/>
          </a:p>
        </p:txBody>
      </p:sp>
      <p:sp>
        <p:nvSpPr>
          <p:cNvPr id="36" name="Rasmus Ischebeck — EAAC 2019 — Characterization of the Electron Beam in the ACHIP Chamber in SwissFEL"/>
          <p:cNvSpPr txBox="1"/>
          <p:nvPr>
            <p:ph type="body" sz="quarter" idx="15"/>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37" name="Text"/>
          <p:cNvSpPr txBox="1"/>
          <p:nvPr>
            <p:ph type="body" sz="quarter" idx="16"/>
          </p:nvPr>
        </p:nvSpPr>
        <p:spPr>
          <a:xfrm>
            <a:off x="23109707" y="13280297"/>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pic>
        <p:nvPicPr>
          <p:cNvPr id="38" name="achip_logo_notag_color_print.pdf" descr="achip_logo_notag_color_print.pdf"/>
          <p:cNvPicPr>
            <a:picLocks noChangeAspect="1"/>
          </p:cNvPicPr>
          <p:nvPr/>
        </p:nvPicPr>
        <p:blipFill>
          <a:blip r:embed="rId3">
            <a:extLst/>
          </a:blip>
          <a:stretch>
            <a:fillRect/>
          </a:stretch>
        </p:blipFill>
        <p:spPr>
          <a:xfrm>
            <a:off x="2960556" y="492453"/>
            <a:ext cx="1059375" cy="855515"/>
          </a:xfrm>
          <a:prstGeom prst="rect">
            <a:avLst/>
          </a:prstGeom>
          <a:ln w="12700">
            <a:miter lim="400000"/>
          </a:ln>
        </p:spPr>
      </p:pic>
      <p:grpSp>
        <p:nvGrpSpPr>
          <p:cNvPr id="41" name="Group"/>
          <p:cNvGrpSpPr/>
          <p:nvPr/>
        </p:nvGrpSpPr>
        <p:grpSpPr>
          <a:xfrm>
            <a:off x="246195" y="13071657"/>
            <a:ext cx="1360123" cy="507413"/>
            <a:chOff x="0" y="0"/>
            <a:chExt cx="1360122" cy="507411"/>
          </a:xfrm>
        </p:grpSpPr>
        <p:pic>
          <p:nvPicPr>
            <p:cNvPr id="39"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40"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p:bg>
      <p:bgPr>
        <a:solidFill>
          <a:srgbClr val="FFFFFF"/>
        </a:solidFill>
      </p:bgPr>
    </p:bg>
    <p:spTree>
      <p:nvGrpSpPr>
        <p:cNvPr id="1" name=""/>
        <p:cNvGrpSpPr/>
        <p:nvPr/>
      </p:nvGrpSpPr>
      <p:grpSpPr>
        <a:xfrm>
          <a:off x="0" y="0"/>
          <a:ext cx="0" cy="0"/>
          <a:chOff x="0" y="0"/>
          <a:chExt cx="0" cy="0"/>
        </a:xfrm>
      </p:grpSpPr>
      <p:sp>
        <p:nvSpPr>
          <p:cNvPr id="299" name="Rechteck 12"/>
          <p:cNvSpPr/>
          <p:nvPr/>
        </p:nvSpPr>
        <p:spPr>
          <a:xfrm>
            <a:off x="3048000" y="2825750"/>
            <a:ext cx="1441450" cy="1455803"/>
          </a:xfrm>
          <a:prstGeom prst="rect">
            <a:avLst/>
          </a:prstGeom>
          <a:solidFill>
            <a:srgbClr val="B9B9B9"/>
          </a:solidFill>
          <a:ln w="12700">
            <a:miter lim="400000"/>
          </a:ln>
        </p:spPr>
        <p:txBody>
          <a:bodyPr tIns="91439" bIns="91439"/>
          <a:lstStyle/>
          <a:p>
            <a:pPr defTabSz="1828800">
              <a:spcBef>
                <a:spcPts val="0"/>
              </a:spcBef>
              <a:defRPr sz="4800">
                <a:solidFill>
                  <a:srgbClr val="000000"/>
                </a:solidFill>
                <a:latin typeface="Times"/>
                <a:ea typeface="Times"/>
                <a:cs typeface="Times"/>
                <a:sym typeface="Times"/>
              </a:defRPr>
            </a:pPr>
          </a:p>
        </p:txBody>
      </p:sp>
      <p:pic>
        <p:nvPicPr>
          <p:cNvPr id="300" name="Bild 14" descr="Bild 14"/>
          <p:cNvPicPr>
            <a:picLocks noChangeAspect="1"/>
          </p:cNvPicPr>
          <p:nvPr/>
        </p:nvPicPr>
        <p:blipFill>
          <a:blip r:embed="rId2">
            <a:extLst/>
          </a:blip>
          <a:stretch>
            <a:fillRect/>
          </a:stretch>
        </p:blipFill>
        <p:spPr>
          <a:xfrm>
            <a:off x="4673600" y="571500"/>
            <a:ext cx="2032000" cy="723900"/>
          </a:xfrm>
          <a:prstGeom prst="rect">
            <a:avLst/>
          </a:prstGeom>
          <a:ln w="12700">
            <a:miter lim="400000"/>
          </a:ln>
        </p:spPr>
      </p:pic>
      <p:sp>
        <p:nvSpPr>
          <p:cNvPr id="301" name="Body Level One…"/>
          <p:cNvSpPr txBox="1"/>
          <p:nvPr>
            <p:ph type="body" idx="1"/>
          </p:nvPr>
        </p:nvSpPr>
        <p:spPr>
          <a:xfrm>
            <a:off x="5133975" y="2682875"/>
            <a:ext cx="15484475" cy="9359904"/>
          </a:xfrm>
          <a:prstGeom prst="rect">
            <a:avLst/>
          </a:prstGeom>
        </p:spPr>
        <p:txBody>
          <a:bodyPr lIns="0" tIns="0" rIns="0" bIns="0"/>
          <a:lstStyle>
            <a:lvl1pPr marL="35560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1pPr>
            <a:lvl2pPr marL="53340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2pPr>
            <a:lvl3pPr marL="723900" indent="-3683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3pPr>
            <a:lvl4pPr marL="89535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4pPr>
            <a:lvl5pPr marL="107315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02" name="Title Text"/>
          <p:cNvSpPr txBox="1"/>
          <p:nvPr>
            <p:ph type="title"/>
          </p:nvPr>
        </p:nvSpPr>
        <p:spPr>
          <a:xfrm>
            <a:off x="7202399" y="583200"/>
            <a:ext cx="13416051" cy="1017001"/>
          </a:xfrm>
          <a:prstGeom prst="rect">
            <a:avLst/>
          </a:prstGeom>
        </p:spPr>
        <p:txBody>
          <a:bodyPr lIns="0" tIns="0" rIns="0" bIns="0"/>
          <a:lstStyle>
            <a:lvl1pPr defTabSz="1828800">
              <a:lnSpc>
                <a:spcPct val="100000"/>
              </a:lnSpc>
              <a:defRPr cap="none" sz="5000">
                <a:solidFill>
                  <a:srgbClr val="686868"/>
                </a:solidFill>
                <a:latin typeface="Georgia"/>
                <a:ea typeface="Georgia"/>
                <a:cs typeface="Georgia"/>
                <a:sym typeface="Georgia"/>
              </a:defRPr>
            </a:lvl1pPr>
          </a:lstStyle>
          <a:p>
            <a:pPr/>
            <a:r>
              <a:t>Title Text</a:t>
            </a:r>
          </a:p>
        </p:txBody>
      </p:sp>
      <p:sp>
        <p:nvSpPr>
          <p:cNvPr id="303" name="Slide Number"/>
          <p:cNvSpPr txBox="1"/>
          <p:nvPr>
            <p:ph type="sldNum" sz="quarter" idx="2"/>
          </p:nvPr>
        </p:nvSpPr>
        <p:spPr>
          <a:xfrm>
            <a:off x="19460624" y="13322300"/>
            <a:ext cx="244426" cy="279400"/>
          </a:xfrm>
          <a:prstGeom prst="rect">
            <a:avLst/>
          </a:prstGeom>
        </p:spPr>
        <p:txBody>
          <a:bodyPr lIns="0" tIns="0" rIns="0" bIns="0"/>
          <a:lstStyle>
            <a:lvl1pPr algn="l" defTabSz="1828800">
              <a:lnSpc>
                <a:spcPct val="100000"/>
              </a:lnSpc>
              <a:defRPr b="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bg>
      <p:bgPr>
        <a:solidFill>
          <a:srgbClr val="FFFFFF"/>
        </a:solidFill>
      </p:bgPr>
    </p:bg>
    <p:spTree>
      <p:nvGrpSpPr>
        <p:cNvPr id="1" name=""/>
        <p:cNvGrpSpPr/>
        <p:nvPr/>
      </p:nvGrpSpPr>
      <p:grpSpPr>
        <a:xfrm>
          <a:off x="0" y="0"/>
          <a:ext cx="0" cy="0"/>
          <a:chOff x="0" y="0"/>
          <a:chExt cx="0" cy="0"/>
        </a:xfrm>
      </p:grpSpPr>
      <p:sp>
        <p:nvSpPr>
          <p:cNvPr id="310" name="Rectangle"/>
          <p:cNvSpPr/>
          <p:nvPr/>
        </p:nvSpPr>
        <p:spPr>
          <a:xfrm>
            <a:off x="-4212" y="2825750"/>
            <a:ext cx="1441451" cy="1455803"/>
          </a:xfrm>
          <a:prstGeom prst="rect">
            <a:avLst/>
          </a:prstGeom>
          <a:solidFill>
            <a:srgbClr val="B9B9B9"/>
          </a:solidFill>
          <a:ln w="12700">
            <a:miter lim="400000"/>
          </a:ln>
        </p:spPr>
        <p:txBody>
          <a:bodyPr tIns="91439" bIns="91439"/>
          <a:lstStyle/>
          <a:p>
            <a:pPr defTabSz="1828800">
              <a:spcBef>
                <a:spcPts val="0"/>
              </a:spcBef>
              <a:defRPr sz="4800">
                <a:solidFill>
                  <a:srgbClr val="000000"/>
                </a:solidFill>
                <a:latin typeface="Times"/>
                <a:ea typeface="Times"/>
                <a:cs typeface="Times"/>
                <a:sym typeface="Times"/>
              </a:defRPr>
            </a:pPr>
          </a:p>
        </p:txBody>
      </p:sp>
      <p:sp>
        <p:nvSpPr>
          <p:cNvPr id="311" name="Title Text"/>
          <p:cNvSpPr txBox="1"/>
          <p:nvPr>
            <p:ph type="title"/>
          </p:nvPr>
        </p:nvSpPr>
        <p:spPr>
          <a:xfrm>
            <a:off x="4150188" y="583200"/>
            <a:ext cx="19386144" cy="1995003"/>
          </a:xfrm>
          <a:prstGeom prst="rect">
            <a:avLst/>
          </a:prstGeom>
        </p:spPr>
        <p:txBody>
          <a:bodyPr lIns="0" tIns="0" rIns="0" bIns="0"/>
          <a:lstStyle>
            <a:lvl1pPr defTabSz="1828800">
              <a:lnSpc>
                <a:spcPct val="100000"/>
              </a:lnSpc>
              <a:defRPr cap="none" sz="5000">
                <a:solidFill>
                  <a:srgbClr val="686868"/>
                </a:solidFill>
                <a:latin typeface="Georgia"/>
                <a:ea typeface="Georgia"/>
                <a:cs typeface="Georgia"/>
                <a:sym typeface="Georgia"/>
              </a:defRPr>
            </a:lvl1pPr>
          </a:lstStyle>
          <a:p>
            <a:pPr/>
            <a:r>
              <a:t>Title Text</a:t>
            </a:r>
          </a:p>
        </p:txBody>
      </p:sp>
      <p:sp>
        <p:nvSpPr>
          <p:cNvPr id="312" name="Slide Number"/>
          <p:cNvSpPr txBox="1"/>
          <p:nvPr>
            <p:ph type="sldNum" sz="quarter" idx="2"/>
          </p:nvPr>
        </p:nvSpPr>
        <p:spPr>
          <a:xfrm>
            <a:off x="23384896" y="13322300"/>
            <a:ext cx="244427" cy="279400"/>
          </a:xfrm>
          <a:prstGeom prst="rect">
            <a:avLst/>
          </a:prstGeom>
        </p:spPr>
        <p:txBody>
          <a:bodyPr lIns="0" tIns="0" rIns="0" bIns="0"/>
          <a:lstStyle>
            <a:lvl1pPr algn="l" defTabSz="1828800">
              <a:lnSpc>
                <a:spcPct val="100000"/>
              </a:lnSpc>
              <a:defRPr b="0">
                <a:solidFill>
                  <a:srgbClr val="000000"/>
                </a:solidFill>
                <a:latin typeface="Calibri"/>
                <a:ea typeface="Calibri"/>
                <a:cs typeface="Calibri"/>
                <a:sym typeface="Calibri"/>
              </a:defRPr>
            </a:lvl1pPr>
          </a:lstStyle>
          <a:p>
            <a:pPr/>
            <a:fld id="{86CB4B4D-7CA3-9044-876B-883B54F8677D}" type="slidenum"/>
          </a:p>
        </p:txBody>
      </p:sp>
      <p:pic>
        <p:nvPicPr>
          <p:cNvPr id="313" name="PSI-Logo_narrow_30k.eps" descr="PSI-Logo_narrow_30k.eps"/>
          <p:cNvPicPr>
            <a:picLocks noChangeAspect="1"/>
          </p:cNvPicPr>
          <p:nvPr/>
        </p:nvPicPr>
        <p:blipFill>
          <a:blip r:embed="rId2">
            <a:extLst/>
          </a:blip>
          <a:stretch>
            <a:fillRect/>
          </a:stretch>
        </p:blipFill>
        <p:spPr>
          <a:xfrm>
            <a:off x="1621388" y="571500"/>
            <a:ext cx="2032001" cy="723900"/>
          </a:xfrm>
          <a:prstGeom prst="rect">
            <a:avLst/>
          </a:prstGeom>
          <a:ln w="12700">
            <a:miter lim="400000"/>
          </a:ln>
        </p:spPr>
      </p:pic>
      <p:pic>
        <p:nvPicPr>
          <p:cNvPr id="314" name="achip_logo_notag_color_print.pdf" descr="achip_logo_notag_color_print.pdf"/>
          <p:cNvPicPr>
            <a:picLocks noChangeAspect="1"/>
          </p:cNvPicPr>
          <p:nvPr/>
        </p:nvPicPr>
        <p:blipFill>
          <a:blip r:embed="rId3">
            <a:extLst/>
          </a:blip>
          <a:stretch>
            <a:fillRect/>
          </a:stretch>
        </p:blipFill>
        <p:spPr>
          <a:xfrm>
            <a:off x="212123" y="526121"/>
            <a:ext cx="1187498" cy="958984"/>
          </a:xfrm>
          <a:prstGeom prst="rect">
            <a:avLst/>
          </a:prstGeom>
          <a:ln w="12700">
            <a:miter lim="400000"/>
          </a:ln>
        </p:spPr>
      </p:pic>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Titel und Inhalt">
    <p:bg>
      <p:bgPr>
        <a:solidFill>
          <a:srgbClr val="FFFFFF"/>
        </a:solidFill>
      </p:bgPr>
    </p:bg>
    <p:spTree>
      <p:nvGrpSpPr>
        <p:cNvPr id="1" name=""/>
        <p:cNvGrpSpPr/>
        <p:nvPr/>
      </p:nvGrpSpPr>
      <p:grpSpPr>
        <a:xfrm>
          <a:off x="0" y="0"/>
          <a:ext cx="0" cy="0"/>
          <a:chOff x="0" y="0"/>
          <a:chExt cx="0" cy="0"/>
        </a:xfrm>
      </p:grpSpPr>
      <p:sp>
        <p:nvSpPr>
          <p:cNvPr id="321" name="Rectangle"/>
          <p:cNvSpPr/>
          <p:nvPr/>
        </p:nvSpPr>
        <p:spPr>
          <a:xfrm>
            <a:off x="-4213" y="2825750"/>
            <a:ext cx="1441453" cy="1455803"/>
          </a:xfrm>
          <a:prstGeom prst="rect">
            <a:avLst/>
          </a:prstGeom>
          <a:solidFill>
            <a:srgbClr val="B9B9B9"/>
          </a:solidFill>
          <a:ln w="12700">
            <a:miter lim="400000"/>
          </a:ln>
        </p:spPr>
        <p:txBody>
          <a:bodyPr lIns="91438" tIns="91438" rIns="91438" bIns="91438"/>
          <a:lstStyle/>
          <a:p>
            <a:pPr defTabSz="1828800">
              <a:spcBef>
                <a:spcPts val="0"/>
              </a:spcBef>
              <a:defRPr sz="4800">
                <a:solidFill>
                  <a:srgbClr val="000000"/>
                </a:solidFill>
                <a:latin typeface="Times"/>
                <a:ea typeface="Times"/>
                <a:cs typeface="Times"/>
                <a:sym typeface="Times"/>
              </a:defRPr>
            </a:pPr>
          </a:p>
        </p:txBody>
      </p:sp>
      <p:pic>
        <p:nvPicPr>
          <p:cNvPr id="322" name="PSI-Logo_narrow_30k.eps" descr="PSI-Logo_narrow_30k.eps"/>
          <p:cNvPicPr>
            <a:picLocks noChangeAspect="1"/>
          </p:cNvPicPr>
          <p:nvPr/>
        </p:nvPicPr>
        <p:blipFill>
          <a:blip r:embed="rId2">
            <a:extLst/>
          </a:blip>
          <a:stretch>
            <a:fillRect/>
          </a:stretch>
        </p:blipFill>
        <p:spPr>
          <a:xfrm>
            <a:off x="1621388" y="571500"/>
            <a:ext cx="2032002" cy="723900"/>
          </a:xfrm>
          <a:prstGeom prst="rect">
            <a:avLst/>
          </a:prstGeom>
          <a:ln w="12700">
            <a:miter lim="400000"/>
          </a:ln>
        </p:spPr>
      </p:pic>
      <p:sp>
        <p:nvSpPr>
          <p:cNvPr id="323" name="Rectangle"/>
          <p:cNvSpPr/>
          <p:nvPr/>
        </p:nvSpPr>
        <p:spPr>
          <a:xfrm>
            <a:off x="1649964" y="2825750"/>
            <a:ext cx="22163508" cy="10369550"/>
          </a:xfrm>
          <a:prstGeom prst="rect">
            <a:avLst/>
          </a:prstGeom>
          <a:solidFill>
            <a:srgbClr val="E5E5E5"/>
          </a:solidFill>
          <a:ln w="12700">
            <a:miter lim="400000"/>
          </a:ln>
        </p:spPr>
        <p:txBody>
          <a:bodyPr lIns="91438" tIns="91438" rIns="91438" bIns="91438"/>
          <a:lstStyle/>
          <a:p>
            <a:pPr defTabSz="1828800">
              <a:spcBef>
                <a:spcPts val="0"/>
              </a:spcBef>
              <a:defRPr sz="4800">
                <a:solidFill>
                  <a:srgbClr val="000000"/>
                </a:solidFill>
                <a:latin typeface="Times"/>
                <a:ea typeface="Times"/>
                <a:cs typeface="Times"/>
                <a:sym typeface="Times"/>
              </a:defRPr>
            </a:pPr>
          </a:p>
        </p:txBody>
      </p:sp>
      <p:sp>
        <p:nvSpPr>
          <p:cNvPr id="324" name="Body Level One…"/>
          <p:cNvSpPr txBox="1"/>
          <p:nvPr>
            <p:ph type="body" idx="1"/>
          </p:nvPr>
        </p:nvSpPr>
        <p:spPr>
          <a:xfrm>
            <a:off x="1865465" y="2969564"/>
            <a:ext cx="21732506" cy="9217029"/>
          </a:xfrm>
          <a:prstGeom prst="rect">
            <a:avLst/>
          </a:prstGeom>
        </p:spPr>
        <p:txBody>
          <a:bodyPr lIns="0" tIns="0" rIns="0" bIns="0"/>
          <a:lstStyle>
            <a:lvl1pPr marL="355600" indent="-355600" defTabSz="1828800">
              <a:lnSpc>
                <a:spcPct val="110000"/>
              </a:lnSpc>
              <a:spcBef>
                <a:spcPts val="0"/>
              </a:spcBef>
              <a:buClr>
                <a:srgbClr val="000000"/>
              </a:buClr>
              <a:buSzPct val="100000"/>
              <a:buFont typeface="Arial"/>
              <a:buChar char="•"/>
              <a:defRPr sz="3600">
                <a:solidFill>
                  <a:srgbClr val="000000"/>
                </a:solidFill>
                <a:latin typeface="Helvetica"/>
                <a:ea typeface="Helvetica"/>
                <a:cs typeface="Helvetica"/>
                <a:sym typeface="Helvetica"/>
              </a:defRPr>
            </a:lvl1pPr>
            <a:lvl2pPr marL="711200" indent="-355600" defTabSz="1828800">
              <a:lnSpc>
                <a:spcPct val="110000"/>
              </a:lnSpc>
              <a:spcBef>
                <a:spcPts val="0"/>
              </a:spcBef>
              <a:buClr>
                <a:srgbClr val="000000"/>
              </a:buClr>
              <a:buSzPct val="100000"/>
              <a:buFont typeface="Arial"/>
              <a:buChar char="−"/>
              <a:defRPr sz="3600">
                <a:solidFill>
                  <a:srgbClr val="000000"/>
                </a:solidFill>
                <a:latin typeface="Helvetica"/>
                <a:ea typeface="Helvetica"/>
                <a:cs typeface="Helvetica"/>
                <a:sym typeface="Helvetica"/>
              </a:defRPr>
            </a:lvl2pPr>
            <a:lvl3pPr marL="1079500" indent="-368300" defTabSz="1828800">
              <a:lnSpc>
                <a:spcPct val="110000"/>
              </a:lnSpc>
              <a:spcBef>
                <a:spcPts val="0"/>
              </a:spcBef>
              <a:buClr>
                <a:srgbClr val="000000"/>
              </a:buClr>
              <a:buSzPct val="100000"/>
              <a:buFont typeface="Arial"/>
              <a:buChar char="−"/>
              <a:defRPr sz="3600">
                <a:solidFill>
                  <a:srgbClr val="000000"/>
                </a:solidFill>
                <a:latin typeface="Helvetica"/>
                <a:ea typeface="Helvetica"/>
                <a:cs typeface="Helvetica"/>
                <a:sym typeface="Helvetica"/>
              </a:defRPr>
            </a:lvl3pPr>
            <a:lvl4pPr marL="1435100" indent="-355600" defTabSz="1828800">
              <a:lnSpc>
                <a:spcPct val="110000"/>
              </a:lnSpc>
              <a:spcBef>
                <a:spcPts val="0"/>
              </a:spcBef>
              <a:buClr>
                <a:srgbClr val="000000"/>
              </a:buClr>
              <a:buSzPct val="100000"/>
              <a:buFont typeface="Arial"/>
              <a:buChar char="−"/>
              <a:defRPr sz="3600">
                <a:solidFill>
                  <a:srgbClr val="000000"/>
                </a:solidFill>
                <a:latin typeface="Helvetica"/>
                <a:ea typeface="Helvetica"/>
                <a:cs typeface="Helvetica"/>
                <a:sym typeface="Helvetica"/>
              </a:defRPr>
            </a:lvl4pPr>
            <a:lvl5pPr marL="1790700" indent="-355600" defTabSz="1828800">
              <a:lnSpc>
                <a:spcPct val="110000"/>
              </a:lnSpc>
              <a:spcBef>
                <a:spcPts val="0"/>
              </a:spcBef>
              <a:buClr>
                <a:srgbClr val="000000"/>
              </a:buClr>
              <a:buSzPct val="100000"/>
              <a:buFont typeface="Arial"/>
              <a:buChar char="−"/>
              <a:defRPr sz="3600">
                <a:solidFill>
                  <a:srgbClr val="000000"/>
                </a:solidFill>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25" name="Title Text"/>
          <p:cNvSpPr txBox="1"/>
          <p:nvPr>
            <p:ph type="title"/>
          </p:nvPr>
        </p:nvSpPr>
        <p:spPr>
          <a:xfrm>
            <a:off x="4150188" y="583200"/>
            <a:ext cx="19671268" cy="1949357"/>
          </a:xfrm>
          <a:prstGeom prst="rect">
            <a:avLst/>
          </a:prstGeom>
        </p:spPr>
        <p:txBody>
          <a:bodyPr lIns="0" tIns="0" rIns="0" bIns="0"/>
          <a:lstStyle>
            <a:lvl1pPr defTabSz="1828800">
              <a:lnSpc>
                <a:spcPct val="100000"/>
              </a:lnSpc>
              <a:defRPr cap="none" sz="5000">
                <a:solidFill>
                  <a:srgbClr val="686868"/>
                </a:solidFill>
                <a:latin typeface="Georgia"/>
                <a:ea typeface="Georgia"/>
                <a:cs typeface="Georgia"/>
                <a:sym typeface="Georgia"/>
              </a:defRPr>
            </a:lvl1pPr>
          </a:lstStyle>
          <a:p>
            <a:pPr/>
            <a:r>
              <a:t>Title Text</a:t>
            </a:r>
          </a:p>
        </p:txBody>
      </p:sp>
      <p:pic>
        <p:nvPicPr>
          <p:cNvPr id="326" name="achip_logo_notag_color_print.pdf" descr="achip_logo_notag_color_print.pdf"/>
          <p:cNvPicPr>
            <a:picLocks noChangeAspect="1"/>
          </p:cNvPicPr>
          <p:nvPr/>
        </p:nvPicPr>
        <p:blipFill>
          <a:blip r:embed="rId3">
            <a:extLst/>
          </a:blip>
          <a:stretch>
            <a:fillRect/>
          </a:stretch>
        </p:blipFill>
        <p:spPr>
          <a:xfrm>
            <a:off x="212123" y="526121"/>
            <a:ext cx="1187498" cy="958984"/>
          </a:xfrm>
          <a:prstGeom prst="rect">
            <a:avLst/>
          </a:prstGeom>
          <a:ln w="12700">
            <a:miter lim="400000"/>
          </a:ln>
        </p:spPr>
      </p:pic>
      <p:sp>
        <p:nvSpPr>
          <p:cNvPr id="327" name="Slide Number"/>
          <p:cNvSpPr txBox="1"/>
          <p:nvPr>
            <p:ph type="sldNum" sz="quarter" idx="2"/>
          </p:nvPr>
        </p:nvSpPr>
        <p:spPr>
          <a:xfrm>
            <a:off x="22995605" y="13322300"/>
            <a:ext cx="244427" cy="279400"/>
          </a:xfrm>
          <a:prstGeom prst="rect">
            <a:avLst/>
          </a:prstGeom>
        </p:spPr>
        <p:txBody>
          <a:bodyPr lIns="0" tIns="0" rIns="0" bIns="0"/>
          <a:lstStyle>
            <a:lvl1pPr algn="l" defTabSz="1828800">
              <a:lnSpc>
                <a:spcPct val="100000"/>
              </a:lnSpc>
              <a:defRPr b="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und Inhalt">
    <p:bg>
      <p:bgPr>
        <a:solidFill>
          <a:srgbClr val="FFFFFF"/>
        </a:solidFill>
      </p:bgPr>
    </p:bg>
    <p:spTree>
      <p:nvGrpSpPr>
        <p:cNvPr id="1" name=""/>
        <p:cNvGrpSpPr/>
        <p:nvPr/>
      </p:nvGrpSpPr>
      <p:grpSpPr>
        <a:xfrm>
          <a:off x="0" y="0"/>
          <a:ext cx="0" cy="0"/>
          <a:chOff x="0" y="0"/>
          <a:chExt cx="0" cy="0"/>
        </a:xfrm>
      </p:grpSpPr>
      <p:sp>
        <p:nvSpPr>
          <p:cNvPr id="334" name="Rectangle"/>
          <p:cNvSpPr/>
          <p:nvPr/>
        </p:nvSpPr>
        <p:spPr>
          <a:xfrm>
            <a:off x="-4212" y="2825750"/>
            <a:ext cx="1441451" cy="1455803"/>
          </a:xfrm>
          <a:prstGeom prst="rect">
            <a:avLst/>
          </a:prstGeom>
          <a:solidFill>
            <a:srgbClr val="B9B9B9"/>
          </a:solidFill>
          <a:ln w="12700">
            <a:miter lim="400000"/>
          </a:ln>
        </p:spPr>
        <p:txBody>
          <a:bodyPr tIns="91439" bIns="91439"/>
          <a:lstStyle/>
          <a:p>
            <a:pPr defTabSz="1828800">
              <a:spcBef>
                <a:spcPts val="0"/>
              </a:spcBef>
              <a:defRPr sz="4800">
                <a:solidFill>
                  <a:srgbClr val="000000"/>
                </a:solidFill>
                <a:latin typeface="Times"/>
                <a:ea typeface="Times"/>
                <a:cs typeface="Times"/>
                <a:sym typeface="Times"/>
              </a:defRPr>
            </a:pPr>
          </a:p>
        </p:txBody>
      </p:sp>
      <p:pic>
        <p:nvPicPr>
          <p:cNvPr id="335" name="PSI-Logo_narrow_30k.eps" descr="PSI-Logo_narrow_30k.eps"/>
          <p:cNvPicPr>
            <a:picLocks noChangeAspect="1"/>
          </p:cNvPicPr>
          <p:nvPr/>
        </p:nvPicPr>
        <p:blipFill>
          <a:blip r:embed="rId2">
            <a:extLst/>
          </a:blip>
          <a:stretch>
            <a:fillRect/>
          </a:stretch>
        </p:blipFill>
        <p:spPr>
          <a:xfrm>
            <a:off x="1621388" y="571500"/>
            <a:ext cx="2032001" cy="723900"/>
          </a:xfrm>
          <a:prstGeom prst="rect">
            <a:avLst/>
          </a:prstGeom>
          <a:ln w="12700">
            <a:miter lim="400000"/>
          </a:ln>
        </p:spPr>
      </p:pic>
      <p:sp>
        <p:nvSpPr>
          <p:cNvPr id="336" name="Body Level One…"/>
          <p:cNvSpPr txBox="1"/>
          <p:nvPr>
            <p:ph type="body" idx="1"/>
          </p:nvPr>
        </p:nvSpPr>
        <p:spPr>
          <a:xfrm>
            <a:off x="2081764" y="2682875"/>
            <a:ext cx="21352373" cy="9359904"/>
          </a:xfrm>
          <a:prstGeom prst="rect">
            <a:avLst/>
          </a:prstGeom>
        </p:spPr>
        <p:txBody>
          <a:bodyPr lIns="0" tIns="0" rIns="0" bIns="0"/>
          <a:lstStyle>
            <a:lvl1pPr marL="35560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1pPr>
            <a:lvl2pPr marL="53340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2pPr>
            <a:lvl3pPr marL="723900" indent="-3683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3pPr>
            <a:lvl4pPr marL="89535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4pPr>
            <a:lvl5pPr marL="1073150" indent="-355600" defTabSz="1828800">
              <a:lnSpc>
                <a:spcPct val="110000"/>
              </a:lnSpc>
              <a:spcBef>
                <a:spcPts val="0"/>
              </a:spcBef>
              <a:buClr>
                <a:srgbClr val="000000"/>
              </a:buClr>
              <a:buSzPct val="100000"/>
              <a:buFont typeface="Arial"/>
              <a:buChar char="−"/>
              <a:defRPr sz="3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37" name="Title Text"/>
          <p:cNvSpPr txBox="1"/>
          <p:nvPr>
            <p:ph type="title"/>
          </p:nvPr>
        </p:nvSpPr>
        <p:spPr>
          <a:xfrm>
            <a:off x="4150188" y="583200"/>
            <a:ext cx="19104769" cy="1867487"/>
          </a:xfrm>
          <a:prstGeom prst="rect">
            <a:avLst/>
          </a:prstGeom>
        </p:spPr>
        <p:txBody>
          <a:bodyPr lIns="0" tIns="0" rIns="0" bIns="0"/>
          <a:lstStyle>
            <a:lvl1pPr defTabSz="1828800">
              <a:lnSpc>
                <a:spcPct val="100000"/>
              </a:lnSpc>
              <a:defRPr cap="none" sz="5000">
                <a:solidFill>
                  <a:srgbClr val="686868"/>
                </a:solidFill>
                <a:latin typeface="Georgia"/>
                <a:ea typeface="Georgia"/>
                <a:cs typeface="Georgia"/>
                <a:sym typeface="Georgia"/>
              </a:defRPr>
            </a:lvl1pPr>
          </a:lstStyle>
          <a:p>
            <a:pPr/>
            <a:r>
              <a:t>Title Text</a:t>
            </a:r>
          </a:p>
        </p:txBody>
      </p:sp>
      <p:sp>
        <p:nvSpPr>
          <p:cNvPr id="338" name="Slide Number"/>
          <p:cNvSpPr txBox="1"/>
          <p:nvPr>
            <p:ph type="sldNum" sz="quarter" idx="2"/>
          </p:nvPr>
        </p:nvSpPr>
        <p:spPr>
          <a:xfrm>
            <a:off x="23413966" y="13322300"/>
            <a:ext cx="244426" cy="279400"/>
          </a:xfrm>
          <a:prstGeom prst="rect">
            <a:avLst/>
          </a:prstGeom>
        </p:spPr>
        <p:txBody>
          <a:bodyPr lIns="0" tIns="0" rIns="0" bIns="0"/>
          <a:lstStyle>
            <a:lvl1pPr algn="l" defTabSz="1828800">
              <a:lnSpc>
                <a:spcPct val="100000"/>
              </a:lnSpc>
              <a:defRPr b="0">
                <a:solidFill>
                  <a:srgbClr val="000000"/>
                </a:solidFill>
                <a:latin typeface="Calibri"/>
                <a:ea typeface="Calibri"/>
                <a:cs typeface="Calibri"/>
                <a:sym typeface="Calibri"/>
              </a:defRPr>
            </a:lvl1pPr>
          </a:lstStyle>
          <a:p>
            <a:pPr/>
            <a:fld id="{86CB4B4D-7CA3-9044-876B-883B54F8677D}" type="slidenum"/>
          </a:p>
        </p:txBody>
      </p:sp>
      <p:pic>
        <p:nvPicPr>
          <p:cNvPr id="339" name="achip_logo_notag_color_print.pdf" descr="achip_logo_notag_color_print.pdf"/>
          <p:cNvPicPr>
            <a:picLocks noChangeAspect="1"/>
          </p:cNvPicPr>
          <p:nvPr/>
        </p:nvPicPr>
        <p:blipFill>
          <a:blip r:embed="rId3">
            <a:extLst/>
          </a:blip>
          <a:stretch>
            <a:fillRect/>
          </a:stretch>
        </p:blipFill>
        <p:spPr>
          <a:xfrm>
            <a:off x="212123" y="526121"/>
            <a:ext cx="1187498" cy="958984"/>
          </a:xfrm>
          <a:prstGeom prst="rect">
            <a:avLst/>
          </a:prstGeom>
          <a:ln w="12700">
            <a:miter lim="400000"/>
          </a:ln>
        </p:spPr>
      </p:pic>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ur Titel">
    <p:bg>
      <p:bgPr>
        <a:solidFill>
          <a:srgbClr val="FFFFFF"/>
        </a:solidFill>
      </p:bgPr>
    </p:bg>
    <p:spTree>
      <p:nvGrpSpPr>
        <p:cNvPr id="1" name=""/>
        <p:cNvGrpSpPr/>
        <p:nvPr/>
      </p:nvGrpSpPr>
      <p:grpSpPr>
        <a:xfrm>
          <a:off x="0" y="0"/>
          <a:ext cx="0" cy="0"/>
          <a:chOff x="0" y="0"/>
          <a:chExt cx="0" cy="0"/>
        </a:xfrm>
      </p:grpSpPr>
      <p:sp>
        <p:nvSpPr>
          <p:cNvPr id="346" name="Rectangle"/>
          <p:cNvSpPr/>
          <p:nvPr/>
        </p:nvSpPr>
        <p:spPr>
          <a:xfrm>
            <a:off x="-4213" y="2825750"/>
            <a:ext cx="1441453" cy="1455803"/>
          </a:xfrm>
          <a:prstGeom prst="rect">
            <a:avLst/>
          </a:prstGeom>
          <a:solidFill>
            <a:srgbClr val="B9B9B9"/>
          </a:solidFill>
          <a:ln w="12700">
            <a:miter lim="400000"/>
          </a:ln>
        </p:spPr>
        <p:txBody>
          <a:bodyPr lIns="91438" tIns="91438" rIns="91438" bIns="91438"/>
          <a:lstStyle/>
          <a:p>
            <a:pPr defTabSz="1828800">
              <a:spcBef>
                <a:spcPts val="0"/>
              </a:spcBef>
              <a:defRPr sz="4800">
                <a:solidFill>
                  <a:srgbClr val="000000"/>
                </a:solidFill>
                <a:latin typeface="Times"/>
                <a:ea typeface="Times"/>
                <a:cs typeface="Times"/>
                <a:sym typeface="Times"/>
              </a:defRPr>
            </a:pPr>
          </a:p>
        </p:txBody>
      </p:sp>
      <p:pic>
        <p:nvPicPr>
          <p:cNvPr id="347" name="PSI-Logo_narrow_30k.eps" descr="PSI-Logo_narrow_30k.eps"/>
          <p:cNvPicPr>
            <a:picLocks noChangeAspect="1"/>
          </p:cNvPicPr>
          <p:nvPr/>
        </p:nvPicPr>
        <p:blipFill>
          <a:blip r:embed="rId2">
            <a:extLst/>
          </a:blip>
          <a:stretch>
            <a:fillRect/>
          </a:stretch>
        </p:blipFill>
        <p:spPr>
          <a:xfrm>
            <a:off x="1621388" y="571500"/>
            <a:ext cx="2032002" cy="723900"/>
          </a:xfrm>
          <a:prstGeom prst="rect">
            <a:avLst/>
          </a:prstGeom>
          <a:ln w="12700">
            <a:miter lim="400000"/>
          </a:ln>
        </p:spPr>
      </p:pic>
      <p:sp>
        <p:nvSpPr>
          <p:cNvPr id="348" name="Title Text"/>
          <p:cNvSpPr txBox="1"/>
          <p:nvPr>
            <p:ph type="title"/>
          </p:nvPr>
        </p:nvSpPr>
        <p:spPr>
          <a:xfrm>
            <a:off x="4150188" y="583200"/>
            <a:ext cx="19386144" cy="1995004"/>
          </a:xfrm>
          <a:prstGeom prst="rect">
            <a:avLst/>
          </a:prstGeom>
        </p:spPr>
        <p:txBody>
          <a:bodyPr lIns="0" tIns="0" rIns="0" bIns="0"/>
          <a:lstStyle>
            <a:lvl1pPr defTabSz="1828800">
              <a:lnSpc>
                <a:spcPct val="100000"/>
              </a:lnSpc>
              <a:defRPr cap="none" sz="5000">
                <a:solidFill>
                  <a:srgbClr val="686868"/>
                </a:solidFill>
                <a:latin typeface="Georgia"/>
                <a:ea typeface="Georgia"/>
                <a:cs typeface="Georgia"/>
                <a:sym typeface="Georgia"/>
              </a:defRPr>
            </a:lvl1pPr>
          </a:lstStyle>
          <a:p>
            <a:pPr/>
            <a:r>
              <a:t>Title Text</a:t>
            </a:r>
          </a:p>
        </p:txBody>
      </p:sp>
      <p:pic>
        <p:nvPicPr>
          <p:cNvPr id="349" name="achip_logo_notag_color_print.pdf" descr="achip_logo_notag_color_print.pdf"/>
          <p:cNvPicPr>
            <a:picLocks noChangeAspect="1"/>
          </p:cNvPicPr>
          <p:nvPr/>
        </p:nvPicPr>
        <p:blipFill>
          <a:blip r:embed="rId3">
            <a:extLst/>
          </a:blip>
          <a:stretch>
            <a:fillRect/>
          </a:stretch>
        </p:blipFill>
        <p:spPr>
          <a:xfrm>
            <a:off x="212123" y="526121"/>
            <a:ext cx="1187498" cy="958984"/>
          </a:xfrm>
          <a:prstGeom prst="rect">
            <a:avLst/>
          </a:prstGeom>
          <a:ln w="12700">
            <a:miter lim="400000"/>
          </a:ln>
        </p:spPr>
      </p:pic>
      <p:sp>
        <p:nvSpPr>
          <p:cNvPr id="350" name="Slide Number"/>
          <p:cNvSpPr txBox="1"/>
          <p:nvPr>
            <p:ph type="sldNum" sz="quarter" idx="2"/>
          </p:nvPr>
        </p:nvSpPr>
        <p:spPr>
          <a:xfrm>
            <a:off x="23384896" y="13322300"/>
            <a:ext cx="244427" cy="279400"/>
          </a:xfrm>
          <a:prstGeom prst="rect">
            <a:avLst/>
          </a:prstGeom>
        </p:spPr>
        <p:txBody>
          <a:bodyPr lIns="0" tIns="0" rIns="0" bIns="0"/>
          <a:lstStyle>
            <a:lvl1pPr algn="l" defTabSz="1828800">
              <a:lnSpc>
                <a:spcPct val="100000"/>
              </a:lnSpc>
              <a:defRPr b="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SW - Horizontal">
    <p:spTree>
      <p:nvGrpSpPr>
        <p:cNvPr id="1" name=""/>
        <p:cNvGrpSpPr/>
        <p:nvPr/>
      </p:nvGrpSpPr>
      <p:grpSpPr>
        <a:xfrm>
          <a:off x="0" y="0"/>
          <a:ext cx="0" cy="0"/>
          <a:chOff x="0" y="0"/>
          <a:chExt cx="0" cy="0"/>
        </a:xfrm>
      </p:grpSpPr>
      <p:sp>
        <p:nvSpPr>
          <p:cNvPr id="48" name="Image"/>
          <p:cNvSpPr/>
          <p:nvPr>
            <p:ph type="pic" idx="13"/>
          </p:nvPr>
        </p:nvSpPr>
        <p:spPr>
          <a:xfrm>
            <a:off x="-38100" y="-1219200"/>
            <a:ext cx="24460200" cy="16145934"/>
          </a:xfrm>
          <a:prstGeom prst="rect">
            <a:avLst/>
          </a:prstGeom>
        </p:spPr>
        <p:txBody>
          <a:bodyPr lIns="91439" tIns="45719" rIns="91439" bIns="45719">
            <a:noAutofit/>
          </a:bodyPr>
          <a:lstStyle/>
          <a:p>
            <a:pPr/>
          </a:p>
        </p:txBody>
      </p:sp>
      <p:sp>
        <p:nvSpPr>
          <p:cNvPr id="49"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50" name="Title Text"/>
          <p:cNvSpPr txBox="1"/>
          <p:nvPr>
            <p:ph type="title"/>
          </p:nvPr>
        </p:nvSpPr>
        <p:spPr>
          <a:xfrm>
            <a:off x="762000" y="9042400"/>
            <a:ext cx="22860000" cy="3810000"/>
          </a:xfrm>
          <a:prstGeom prst="rect">
            <a:avLst/>
          </a:prstGeom>
          <a:effectLst>
            <a:outerShdw sx="100000" sy="100000" kx="0" ky="0" algn="b" rotWithShape="0" blurRad="127000" dist="25400" dir="5400000">
              <a:srgbClr val="000000">
                <a:alpha val="80000"/>
              </a:srgbClr>
            </a:outerShdw>
          </a:effectLst>
        </p:spPr>
        <p:txBody>
          <a:bodyPr anchor="b"/>
          <a:lstStyle>
            <a:lvl1pPr>
              <a:defRPr sz="12000">
                <a:latin typeface="Helvetica Neue Black Condensed"/>
                <a:ea typeface="Helvetica Neue Black Condensed"/>
                <a:cs typeface="Helvetica Neue Black Condensed"/>
                <a:sym typeface="Helvetica Neue Black Condensed"/>
              </a:defRPr>
            </a:lvl1pPr>
          </a:lstStyle>
          <a:p>
            <a:pPr/>
            <a:r>
              <a:t>Title Text</a:t>
            </a:r>
          </a:p>
        </p:txBody>
      </p:sp>
      <p:sp>
        <p:nvSpPr>
          <p:cNvPr id="51" name="Rasmus Ischebeck — EAAC 2019 — Characterization of the Electron Beam in the ACHIP Chamber in SwissFEL"/>
          <p:cNvSpPr txBox="1"/>
          <p:nvPr>
            <p:ph type="body" sz="quarter" idx="14"/>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52" name="Text"/>
          <p:cNvSpPr txBox="1"/>
          <p:nvPr>
            <p:ph type="body" sz="quarter" idx="15"/>
          </p:nvPr>
        </p:nvSpPr>
        <p:spPr>
          <a:xfrm>
            <a:off x="23173207" y="13296899"/>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53" name="Slide Number"/>
          <p:cNvSpPr txBox="1"/>
          <p:nvPr>
            <p:ph type="sldNum" sz="quarter" idx="2"/>
          </p:nvPr>
        </p:nvSpPr>
        <p:spPr>
          <a:xfrm>
            <a:off x="23772807" y="13296900"/>
            <a:ext cx="368504" cy="387070"/>
          </a:xfrm>
          <a:prstGeom prst="rect">
            <a:avLst/>
          </a:prstGeom>
        </p:spPr>
        <p:txBody>
          <a:bodyPr/>
          <a:lstStyle/>
          <a:p>
            <a:pPr/>
            <a:fld id="{86CB4B4D-7CA3-9044-876B-883B54F8677D}" type="slidenum"/>
          </a:p>
        </p:txBody>
      </p:sp>
      <p:grpSp>
        <p:nvGrpSpPr>
          <p:cNvPr id="56" name="Group"/>
          <p:cNvGrpSpPr/>
          <p:nvPr/>
        </p:nvGrpSpPr>
        <p:grpSpPr>
          <a:xfrm>
            <a:off x="246195" y="13071657"/>
            <a:ext cx="1360123" cy="507413"/>
            <a:chOff x="0" y="0"/>
            <a:chExt cx="1360122" cy="507411"/>
          </a:xfrm>
        </p:grpSpPr>
        <p:pic>
          <p:nvPicPr>
            <p:cNvPr id="54"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55"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NW - Horizontal">
    <p:spTree>
      <p:nvGrpSpPr>
        <p:cNvPr id="1" name=""/>
        <p:cNvGrpSpPr/>
        <p:nvPr/>
      </p:nvGrpSpPr>
      <p:grpSpPr>
        <a:xfrm>
          <a:off x="0" y="0"/>
          <a:ext cx="0" cy="0"/>
          <a:chOff x="0" y="0"/>
          <a:chExt cx="0" cy="0"/>
        </a:xfrm>
      </p:grpSpPr>
      <p:sp>
        <p:nvSpPr>
          <p:cNvPr id="63" name="Image"/>
          <p:cNvSpPr/>
          <p:nvPr>
            <p:ph type="pic" idx="13"/>
          </p:nvPr>
        </p:nvSpPr>
        <p:spPr>
          <a:xfrm>
            <a:off x="-38100" y="-1219200"/>
            <a:ext cx="24460200" cy="16145934"/>
          </a:xfrm>
          <a:prstGeom prst="rect">
            <a:avLst/>
          </a:prstGeom>
        </p:spPr>
        <p:txBody>
          <a:bodyPr lIns="91439" tIns="45719" rIns="91439" bIns="45719">
            <a:noAutofit/>
          </a:bodyPr>
          <a:lstStyle/>
          <a:p>
            <a:pPr/>
          </a:p>
        </p:txBody>
      </p:sp>
      <p:sp>
        <p:nvSpPr>
          <p:cNvPr id="64"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65" name="Title Text"/>
          <p:cNvSpPr txBox="1"/>
          <p:nvPr>
            <p:ph type="title"/>
          </p:nvPr>
        </p:nvSpPr>
        <p:spPr>
          <a:xfrm>
            <a:off x="762000" y="672147"/>
            <a:ext cx="22860000" cy="3810001"/>
          </a:xfrm>
          <a:prstGeom prst="rect">
            <a:avLst/>
          </a:prstGeom>
          <a:effectLst>
            <a:outerShdw sx="100000" sy="100000" kx="0" ky="0" algn="b" rotWithShape="0" blurRad="127000" dist="25400" dir="5400000">
              <a:srgbClr val="000000">
                <a:alpha val="80000"/>
              </a:srgbClr>
            </a:outerShdw>
          </a:effectLst>
        </p:spPr>
        <p:txBody>
          <a:bodyPr/>
          <a:lstStyle>
            <a:lvl1pPr>
              <a:defRPr sz="12000">
                <a:latin typeface="Helvetica Neue Black Condensed"/>
                <a:ea typeface="Helvetica Neue Black Condensed"/>
                <a:cs typeface="Helvetica Neue Black Condensed"/>
                <a:sym typeface="Helvetica Neue Black Condensed"/>
              </a:defRPr>
            </a:lvl1pPr>
          </a:lstStyle>
          <a:p>
            <a:pPr/>
            <a:r>
              <a:t>Title Text</a:t>
            </a:r>
          </a:p>
        </p:txBody>
      </p:sp>
      <p:sp>
        <p:nvSpPr>
          <p:cNvPr id="66" name="Rasmus Ischebeck — EAAC 2019 — Characterization of the Electron Beam in the ACHIP Chamber in SwissFEL"/>
          <p:cNvSpPr txBox="1"/>
          <p:nvPr>
            <p:ph type="body" sz="quarter" idx="14"/>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67" name="Text"/>
          <p:cNvSpPr txBox="1"/>
          <p:nvPr>
            <p:ph type="body" sz="quarter" idx="15"/>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68" name="Slide Number"/>
          <p:cNvSpPr txBox="1"/>
          <p:nvPr>
            <p:ph type="sldNum" sz="quarter" idx="2"/>
          </p:nvPr>
        </p:nvSpPr>
        <p:spPr>
          <a:prstGeom prst="rect">
            <a:avLst/>
          </a:prstGeom>
        </p:spPr>
        <p:txBody>
          <a:bodyPr/>
          <a:lstStyle/>
          <a:p>
            <a:pPr/>
            <a:fld id="{86CB4B4D-7CA3-9044-876B-883B54F8677D}" type="slidenum"/>
          </a:p>
        </p:txBody>
      </p:sp>
      <p:grpSp>
        <p:nvGrpSpPr>
          <p:cNvPr id="71" name="Group"/>
          <p:cNvGrpSpPr/>
          <p:nvPr/>
        </p:nvGrpSpPr>
        <p:grpSpPr>
          <a:xfrm>
            <a:off x="246195" y="13071657"/>
            <a:ext cx="1360123" cy="507413"/>
            <a:chOff x="0" y="0"/>
            <a:chExt cx="1360122" cy="507411"/>
          </a:xfrm>
        </p:grpSpPr>
        <p:pic>
          <p:nvPicPr>
            <p:cNvPr id="69"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70"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Photos">
    <p:spTree>
      <p:nvGrpSpPr>
        <p:cNvPr id="1" name=""/>
        <p:cNvGrpSpPr/>
        <p:nvPr/>
      </p:nvGrpSpPr>
      <p:grpSpPr>
        <a:xfrm>
          <a:off x="0" y="0"/>
          <a:ext cx="0" cy="0"/>
          <a:chOff x="0" y="0"/>
          <a:chExt cx="0" cy="0"/>
        </a:xfrm>
      </p:grpSpPr>
      <p:sp>
        <p:nvSpPr>
          <p:cNvPr id="78" name="Image"/>
          <p:cNvSpPr/>
          <p:nvPr>
            <p:ph type="pic" idx="13"/>
          </p:nvPr>
        </p:nvSpPr>
        <p:spPr>
          <a:xfrm>
            <a:off x="-197553" y="0"/>
            <a:ext cx="12888398" cy="13716000"/>
          </a:xfrm>
          <a:prstGeom prst="rect">
            <a:avLst/>
          </a:prstGeom>
        </p:spPr>
        <p:txBody>
          <a:bodyPr lIns="91439" tIns="45719" rIns="91439" bIns="45719">
            <a:noAutofit/>
          </a:bodyPr>
          <a:lstStyle/>
          <a:p>
            <a:pPr/>
          </a:p>
        </p:txBody>
      </p:sp>
      <p:sp>
        <p:nvSpPr>
          <p:cNvPr id="79" name="Image"/>
          <p:cNvSpPr/>
          <p:nvPr>
            <p:ph type="pic" idx="14"/>
          </p:nvPr>
        </p:nvSpPr>
        <p:spPr>
          <a:xfrm>
            <a:off x="10646568" y="-1219200"/>
            <a:ext cx="13758864" cy="16145934"/>
          </a:xfrm>
          <a:prstGeom prst="rect">
            <a:avLst/>
          </a:prstGeom>
        </p:spPr>
        <p:txBody>
          <a:bodyPr lIns="91439" tIns="45719" rIns="91439" bIns="45719">
            <a:noAutofit/>
          </a:bodyPr>
          <a:lstStyle/>
          <a:p>
            <a:pPr/>
          </a:p>
        </p:txBody>
      </p:sp>
      <p:sp>
        <p:nvSpPr>
          <p:cNvPr id="80"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81" name="Title Text"/>
          <p:cNvSpPr txBox="1"/>
          <p:nvPr>
            <p:ph type="title"/>
          </p:nvPr>
        </p:nvSpPr>
        <p:spPr>
          <a:xfrm>
            <a:off x="762000" y="672147"/>
            <a:ext cx="22860000" cy="3810001"/>
          </a:xfrm>
          <a:prstGeom prst="rect">
            <a:avLst/>
          </a:prstGeom>
          <a:effectLst>
            <a:outerShdw sx="100000" sy="100000" kx="0" ky="0" algn="b" rotWithShape="0" blurRad="127000" dist="25400" dir="5400000">
              <a:srgbClr val="000000">
                <a:alpha val="80000"/>
              </a:srgbClr>
            </a:outerShdw>
          </a:effectLst>
        </p:spPr>
        <p:txBody>
          <a:bodyPr/>
          <a:lstStyle>
            <a:lvl1pPr>
              <a:defRPr sz="12000">
                <a:latin typeface="Helvetica Neue Black Condensed"/>
                <a:ea typeface="Helvetica Neue Black Condensed"/>
                <a:cs typeface="Helvetica Neue Black Condensed"/>
                <a:sym typeface="Helvetica Neue Black Condensed"/>
              </a:defRPr>
            </a:lvl1pPr>
          </a:lstStyle>
          <a:p>
            <a:pPr/>
            <a:r>
              <a:t>Title Text</a:t>
            </a:r>
          </a:p>
        </p:txBody>
      </p:sp>
      <p:sp>
        <p:nvSpPr>
          <p:cNvPr id="82" name="Rasmus Ischebeck — EAAC 2019 — Characterization of the Electron Beam in the ACHIP Chamber in SwissFEL"/>
          <p:cNvSpPr txBox="1"/>
          <p:nvPr>
            <p:ph type="body" sz="quarter" idx="15"/>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83" name="Text"/>
          <p:cNvSpPr txBox="1"/>
          <p:nvPr>
            <p:ph type="body" sz="quarter" idx="16"/>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84" name="Slide Number"/>
          <p:cNvSpPr txBox="1"/>
          <p:nvPr>
            <p:ph type="sldNum" sz="quarter" idx="2"/>
          </p:nvPr>
        </p:nvSpPr>
        <p:spPr>
          <a:prstGeom prst="rect">
            <a:avLst/>
          </a:prstGeom>
        </p:spPr>
        <p:txBody>
          <a:bodyPr/>
          <a:lstStyle/>
          <a:p>
            <a:pPr/>
            <a:fld id="{86CB4B4D-7CA3-9044-876B-883B54F8677D}" type="slidenum"/>
          </a:p>
        </p:txBody>
      </p:sp>
      <p:grpSp>
        <p:nvGrpSpPr>
          <p:cNvPr id="87" name="Group"/>
          <p:cNvGrpSpPr/>
          <p:nvPr/>
        </p:nvGrpSpPr>
        <p:grpSpPr>
          <a:xfrm>
            <a:off x="246195" y="13071657"/>
            <a:ext cx="1360123" cy="507413"/>
            <a:chOff x="0" y="0"/>
            <a:chExt cx="1360122" cy="507411"/>
          </a:xfrm>
        </p:grpSpPr>
        <p:pic>
          <p:nvPicPr>
            <p:cNvPr id="85"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86"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Photos">
    <p:spTree>
      <p:nvGrpSpPr>
        <p:cNvPr id="1" name=""/>
        <p:cNvGrpSpPr/>
        <p:nvPr/>
      </p:nvGrpSpPr>
      <p:grpSpPr>
        <a:xfrm>
          <a:off x="0" y="0"/>
          <a:ext cx="0" cy="0"/>
          <a:chOff x="0" y="0"/>
          <a:chExt cx="0" cy="0"/>
        </a:xfrm>
      </p:grpSpPr>
      <p:sp>
        <p:nvSpPr>
          <p:cNvPr id="94" name="Image"/>
          <p:cNvSpPr/>
          <p:nvPr>
            <p:ph type="pic" sz="half" idx="13"/>
          </p:nvPr>
        </p:nvSpPr>
        <p:spPr>
          <a:xfrm>
            <a:off x="12192000" y="-177800"/>
            <a:ext cx="12192000" cy="7162800"/>
          </a:xfrm>
          <a:prstGeom prst="rect">
            <a:avLst/>
          </a:prstGeom>
        </p:spPr>
        <p:txBody>
          <a:bodyPr lIns="91439" tIns="45719" rIns="91439" bIns="45719">
            <a:noAutofit/>
          </a:bodyPr>
          <a:lstStyle/>
          <a:p>
            <a:pPr/>
          </a:p>
        </p:txBody>
      </p:sp>
      <p:sp>
        <p:nvSpPr>
          <p:cNvPr id="95" name="Image"/>
          <p:cNvSpPr/>
          <p:nvPr>
            <p:ph type="pic" sz="half" idx="14"/>
          </p:nvPr>
        </p:nvSpPr>
        <p:spPr>
          <a:xfrm>
            <a:off x="12192000" y="6451600"/>
            <a:ext cx="12192000" cy="8297334"/>
          </a:xfrm>
          <a:prstGeom prst="rect">
            <a:avLst/>
          </a:prstGeom>
        </p:spPr>
        <p:txBody>
          <a:bodyPr lIns="91439" tIns="45719" rIns="91439" bIns="45719">
            <a:noAutofit/>
          </a:bodyPr>
          <a:lstStyle/>
          <a:p>
            <a:pPr/>
          </a:p>
        </p:txBody>
      </p:sp>
      <p:sp>
        <p:nvSpPr>
          <p:cNvPr id="96" name="Image"/>
          <p:cNvSpPr/>
          <p:nvPr>
            <p:ph type="pic" idx="15"/>
          </p:nvPr>
        </p:nvSpPr>
        <p:spPr>
          <a:xfrm>
            <a:off x="-190500" y="0"/>
            <a:ext cx="12428272" cy="13716000"/>
          </a:xfrm>
          <a:prstGeom prst="rect">
            <a:avLst/>
          </a:prstGeom>
        </p:spPr>
        <p:txBody>
          <a:bodyPr lIns="91439" tIns="45719" rIns="91439" bIns="45719">
            <a:noAutofit/>
          </a:bodyPr>
          <a:lstStyle/>
          <a:p>
            <a:pPr/>
          </a:p>
        </p:txBody>
      </p:sp>
      <p:sp>
        <p:nvSpPr>
          <p:cNvPr id="97" name="Slide Number"/>
          <p:cNvSpPr txBox="1"/>
          <p:nvPr>
            <p:ph type="sldNum" sz="quarter" idx="2"/>
          </p:nvPr>
        </p:nvSpPr>
        <p:spPr>
          <a:prstGeom prst="rect">
            <a:avLst/>
          </a:prstGeom>
        </p:spPr>
        <p:txBody>
          <a:bodyPr/>
          <a:lstStyle/>
          <a:p>
            <a:pPr/>
            <a:fld id="{86CB4B4D-7CA3-9044-876B-883B54F8677D}" type="slidenum"/>
          </a:p>
        </p:txBody>
      </p:sp>
      <p:sp>
        <p:nvSpPr>
          <p:cNvPr id="98" name="Rasmus Ischebeck — EAAC 2019 — Characterization of the Electron Beam in the ACHIP Chamber in SwissFEL"/>
          <p:cNvSpPr txBox="1"/>
          <p:nvPr>
            <p:ph type="body" sz="quarter" idx="16"/>
          </p:nvPr>
        </p:nvSpPr>
        <p:spPr>
          <a:xfrm>
            <a:off x="1709796"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105" name="Image"/>
          <p:cNvSpPr/>
          <p:nvPr>
            <p:ph type="pic" idx="13"/>
          </p:nvPr>
        </p:nvSpPr>
        <p:spPr>
          <a:xfrm>
            <a:off x="-190500" y="0"/>
            <a:ext cx="12428272" cy="13716000"/>
          </a:xfrm>
          <a:prstGeom prst="rect">
            <a:avLst/>
          </a:prstGeom>
        </p:spPr>
        <p:txBody>
          <a:bodyPr lIns="91439" tIns="45719" rIns="91439" bIns="45719">
            <a:noAutofit/>
          </a:bodyPr>
          <a:lstStyle/>
          <a:p>
            <a:pPr/>
          </a:p>
        </p:txBody>
      </p:sp>
      <p:sp>
        <p:nvSpPr>
          <p:cNvPr id="106" name="Title Text"/>
          <p:cNvSpPr txBox="1"/>
          <p:nvPr>
            <p:ph type="title"/>
          </p:nvPr>
        </p:nvSpPr>
        <p:spPr>
          <a:xfrm>
            <a:off x="11049000" y="9042400"/>
            <a:ext cx="12573000" cy="3810000"/>
          </a:xfrm>
          <a:prstGeom prst="rect">
            <a:avLst/>
          </a:prstGeom>
        </p:spPr>
        <p:txBody>
          <a:bodyPr/>
          <a:lstStyle>
            <a:lvl1pPr>
              <a:defRPr sz="30300">
                <a:latin typeface="Helvetica Neue Black Condensed"/>
                <a:ea typeface="Helvetica Neue Black Condensed"/>
                <a:cs typeface="Helvetica Neue Black Condensed"/>
                <a:sym typeface="Helvetica Neue Black Condensed"/>
              </a:defRPr>
            </a:lvl1pPr>
          </a:lstStyle>
          <a:p>
            <a:pPr/>
            <a:r>
              <a:t>Title Text</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grpSp>
        <p:nvGrpSpPr>
          <p:cNvPr id="110" name="Group"/>
          <p:cNvGrpSpPr/>
          <p:nvPr/>
        </p:nvGrpSpPr>
        <p:grpSpPr>
          <a:xfrm>
            <a:off x="10567277" y="13355896"/>
            <a:ext cx="1321291" cy="223173"/>
            <a:chOff x="0" y="0"/>
            <a:chExt cx="1321290" cy="223172"/>
          </a:xfrm>
        </p:grpSpPr>
        <p:pic>
          <p:nvPicPr>
            <p:cNvPr id="108" name="epfl-logo.pdf" descr="epfl-logo.pdf"/>
            <p:cNvPicPr>
              <a:picLocks noChangeAspect="1"/>
            </p:cNvPicPr>
            <p:nvPr/>
          </p:nvPicPr>
          <p:blipFill>
            <a:blip r:embed="rId2">
              <a:extLst/>
            </a:blip>
            <a:stretch>
              <a:fillRect/>
            </a:stretch>
          </p:blipFill>
          <p:spPr>
            <a:xfrm>
              <a:off x="775786" y="64647"/>
              <a:ext cx="545505" cy="158526"/>
            </a:xfrm>
            <a:prstGeom prst="rect">
              <a:avLst/>
            </a:prstGeom>
            <a:ln w="12700" cap="flat">
              <a:noFill/>
              <a:miter lim="400000"/>
            </a:ln>
            <a:effectLst/>
          </p:spPr>
        </p:pic>
        <p:pic>
          <p:nvPicPr>
            <p:cNvPr id="109" name="PSI Logo white with Outlined Fonts.pdf" descr="PSI Logo white with Outlined Fonts.pdf"/>
            <p:cNvPicPr>
              <a:picLocks noChangeAspect="1"/>
            </p:cNvPicPr>
            <p:nvPr/>
          </p:nvPicPr>
          <p:blipFill>
            <a:blip r:embed="rId3">
              <a:extLst/>
            </a:blip>
            <a:stretch>
              <a:fillRect/>
            </a:stretch>
          </p:blipFill>
          <p:spPr>
            <a:xfrm>
              <a:off x="0" y="0"/>
              <a:ext cx="628322" cy="223173"/>
            </a:xfrm>
            <a:prstGeom prst="rect">
              <a:avLst/>
            </a:prstGeom>
            <a:ln w="12700" cap="flat">
              <a:noFill/>
              <a:miter lim="400000"/>
            </a:ln>
            <a:effectLst/>
          </p:spPr>
        </p:pic>
      </p:grpSp>
      <p:sp>
        <p:nvSpPr>
          <p:cNvPr id="111" name="Rasmus Ischebeck — EAAC 2019 — Characterization of the Electron Beam in the ACHIP Chamber in SwissFEL"/>
          <p:cNvSpPr txBox="1"/>
          <p:nvPr>
            <p:ph type="body" sz="quarter" idx="14"/>
          </p:nvPr>
        </p:nvSpPr>
        <p:spPr>
          <a:xfrm>
            <a:off x="12030878"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12" name="Text"/>
          <p:cNvSpPr txBox="1"/>
          <p:nvPr>
            <p:ph type="body" sz="quarter" idx="15"/>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Vertical and Text">
    <p:spTree>
      <p:nvGrpSpPr>
        <p:cNvPr id="1" name=""/>
        <p:cNvGrpSpPr/>
        <p:nvPr/>
      </p:nvGrpSpPr>
      <p:grpSpPr>
        <a:xfrm>
          <a:off x="0" y="0"/>
          <a:ext cx="0" cy="0"/>
          <a:chOff x="0" y="0"/>
          <a:chExt cx="0" cy="0"/>
        </a:xfrm>
      </p:grpSpPr>
      <p:sp>
        <p:nvSpPr>
          <p:cNvPr id="119" name="Title Text"/>
          <p:cNvSpPr txBox="1"/>
          <p:nvPr>
            <p:ph type="title"/>
          </p:nvPr>
        </p:nvSpPr>
        <p:spPr>
          <a:xfrm>
            <a:off x="11049000" y="271575"/>
            <a:ext cx="12573000" cy="3810001"/>
          </a:xfrm>
          <a:prstGeom prst="rect">
            <a:avLst/>
          </a:prstGeom>
        </p:spPr>
        <p:txBody>
          <a:bodyPr/>
          <a:lstStyle>
            <a:lvl1pPr>
              <a:defRPr sz="30300">
                <a:latin typeface="Helvetica Neue Black Condensed"/>
                <a:ea typeface="Helvetica Neue Black Condensed"/>
                <a:cs typeface="Helvetica Neue Black Condensed"/>
                <a:sym typeface="Helvetica Neue Black Condensed"/>
              </a:defRPr>
            </a:lvl1pPr>
          </a:lstStyle>
          <a:p>
            <a:pPr/>
            <a:r>
              <a:t>Title Text</a:t>
            </a:r>
          </a:p>
        </p:txBody>
      </p:sp>
      <p:sp>
        <p:nvSpPr>
          <p:cNvPr id="120" name="Line"/>
          <p:cNvSpPr/>
          <p:nvPr/>
        </p:nvSpPr>
        <p:spPr>
          <a:xfrm flipV="1">
            <a:off x="11049000" y="4014337"/>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21" name="Image"/>
          <p:cNvSpPr/>
          <p:nvPr>
            <p:ph type="pic" idx="13"/>
          </p:nvPr>
        </p:nvSpPr>
        <p:spPr>
          <a:xfrm>
            <a:off x="-190500" y="0"/>
            <a:ext cx="12428272" cy="13716000"/>
          </a:xfrm>
          <a:prstGeom prst="rect">
            <a:avLst/>
          </a:prstGeom>
        </p:spPr>
        <p:txBody>
          <a:bodyPr lIns="91439" tIns="45719" rIns="91439" bIns="45719">
            <a:noAutofit/>
          </a:bodyPr>
          <a:lstStyle/>
          <a:p>
            <a:pPr/>
          </a:p>
        </p:txBody>
      </p:sp>
      <p:sp>
        <p:nvSpPr>
          <p:cNvPr id="122" name="Body Level One…"/>
          <p:cNvSpPr txBox="1"/>
          <p:nvPr>
            <p:ph type="body" sz="half" idx="1"/>
          </p:nvPr>
        </p:nvSpPr>
        <p:spPr>
          <a:xfrm>
            <a:off x="11048999" y="4487975"/>
            <a:ext cx="12573001" cy="8538901"/>
          </a:xfrm>
          <a:prstGeom prst="rect">
            <a:avLst/>
          </a:prstGeom>
        </p:spPr>
        <p:txBody>
          <a:bodyPr/>
          <a:lstStyle>
            <a:lvl1pPr>
              <a:lnSpc>
                <a:spcPct val="80000"/>
              </a:lnSpc>
              <a:spcBef>
                <a:spcPts val="3200"/>
              </a:spcBef>
              <a:buClr>
                <a:srgbClr val="56A3D6"/>
              </a:buClr>
              <a:buSzPct val="100000"/>
              <a:buFontTx/>
              <a:buChar char="▸"/>
              <a:defRPr>
                <a:solidFill>
                  <a:srgbClr val="A6AAA9"/>
                </a:solidFill>
                <a:latin typeface="Helvetica Neue"/>
                <a:ea typeface="Helvetica Neue"/>
                <a:cs typeface="Helvetica Neue"/>
                <a:sym typeface="Helvetica Neue"/>
              </a:defRPr>
            </a:lvl1pPr>
            <a:lvl2pPr marL="635000">
              <a:lnSpc>
                <a:spcPct val="80000"/>
              </a:lnSpc>
              <a:spcBef>
                <a:spcPts val="3200"/>
              </a:spcBef>
              <a:buClr>
                <a:srgbClr val="56A3D6"/>
              </a:buClr>
              <a:buSzPct val="100000"/>
              <a:buFontTx/>
              <a:buChar char="▸"/>
              <a:defRPr>
                <a:solidFill>
                  <a:srgbClr val="A6AAA9"/>
                </a:solidFill>
                <a:latin typeface="Helvetica Neue"/>
                <a:ea typeface="Helvetica Neue"/>
                <a:cs typeface="Helvetica Neue"/>
                <a:sym typeface="Helvetica Neue"/>
              </a:defRPr>
            </a:lvl2pPr>
            <a:lvl3pPr marL="635000">
              <a:lnSpc>
                <a:spcPct val="80000"/>
              </a:lnSpc>
              <a:spcBef>
                <a:spcPts val="3200"/>
              </a:spcBef>
              <a:buClr>
                <a:srgbClr val="56A3D6"/>
              </a:buClr>
              <a:buSzPct val="100000"/>
              <a:buFontTx/>
              <a:buChar char="▸"/>
              <a:defRPr>
                <a:solidFill>
                  <a:srgbClr val="A6AAA9"/>
                </a:solidFill>
                <a:latin typeface="Helvetica Neue"/>
                <a:ea typeface="Helvetica Neue"/>
                <a:cs typeface="Helvetica Neue"/>
                <a:sym typeface="Helvetica Neue"/>
              </a:defRPr>
            </a:lvl3pPr>
            <a:lvl4pPr marL="635000">
              <a:lnSpc>
                <a:spcPct val="80000"/>
              </a:lnSpc>
              <a:spcBef>
                <a:spcPts val="3200"/>
              </a:spcBef>
              <a:buClr>
                <a:srgbClr val="56A3D6"/>
              </a:buClr>
              <a:buSzPct val="100000"/>
              <a:buFontTx/>
              <a:buChar char="▸"/>
              <a:defRPr>
                <a:solidFill>
                  <a:srgbClr val="A6AAA9"/>
                </a:solidFill>
                <a:latin typeface="Helvetica Neue"/>
                <a:ea typeface="Helvetica Neue"/>
                <a:cs typeface="Helvetica Neue"/>
                <a:sym typeface="Helvetica Neue"/>
              </a:defRPr>
            </a:lvl4pPr>
            <a:lvl5pPr marL="635000">
              <a:lnSpc>
                <a:spcPct val="80000"/>
              </a:lnSpc>
              <a:spcBef>
                <a:spcPts val="3200"/>
              </a:spcBef>
              <a:buClr>
                <a:srgbClr val="56A3D6"/>
              </a:buClr>
              <a:buSzPct val="100000"/>
              <a:buFontTx/>
              <a:buChar char="▸"/>
              <a:defRPr>
                <a:solidFill>
                  <a:srgbClr val="A6AAA9"/>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grpSp>
        <p:nvGrpSpPr>
          <p:cNvPr id="126" name="Group"/>
          <p:cNvGrpSpPr/>
          <p:nvPr/>
        </p:nvGrpSpPr>
        <p:grpSpPr>
          <a:xfrm>
            <a:off x="10567277" y="13355896"/>
            <a:ext cx="1321291" cy="223173"/>
            <a:chOff x="0" y="0"/>
            <a:chExt cx="1321290" cy="223172"/>
          </a:xfrm>
        </p:grpSpPr>
        <p:pic>
          <p:nvPicPr>
            <p:cNvPr id="124" name="epfl-logo.pdf" descr="epfl-logo.pdf"/>
            <p:cNvPicPr>
              <a:picLocks noChangeAspect="1"/>
            </p:cNvPicPr>
            <p:nvPr/>
          </p:nvPicPr>
          <p:blipFill>
            <a:blip r:embed="rId2">
              <a:extLst/>
            </a:blip>
            <a:stretch>
              <a:fillRect/>
            </a:stretch>
          </p:blipFill>
          <p:spPr>
            <a:xfrm>
              <a:off x="775786" y="64647"/>
              <a:ext cx="545505" cy="158526"/>
            </a:xfrm>
            <a:prstGeom prst="rect">
              <a:avLst/>
            </a:prstGeom>
            <a:ln w="12700" cap="flat">
              <a:noFill/>
              <a:miter lim="400000"/>
            </a:ln>
            <a:effectLst/>
          </p:spPr>
        </p:pic>
        <p:pic>
          <p:nvPicPr>
            <p:cNvPr id="125" name="PSI Logo white with Outlined Fonts.pdf" descr="PSI Logo white with Outlined Fonts.pdf"/>
            <p:cNvPicPr>
              <a:picLocks noChangeAspect="1"/>
            </p:cNvPicPr>
            <p:nvPr/>
          </p:nvPicPr>
          <p:blipFill>
            <a:blip r:embed="rId3">
              <a:extLst/>
            </a:blip>
            <a:stretch>
              <a:fillRect/>
            </a:stretch>
          </p:blipFill>
          <p:spPr>
            <a:xfrm>
              <a:off x="0" y="0"/>
              <a:ext cx="628322" cy="223173"/>
            </a:xfrm>
            <a:prstGeom prst="rect">
              <a:avLst/>
            </a:prstGeom>
            <a:ln w="12700" cap="flat">
              <a:noFill/>
              <a:miter lim="400000"/>
            </a:ln>
            <a:effectLst/>
          </p:spPr>
        </p:pic>
      </p:grpSp>
      <p:sp>
        <p:nvSpPr>
          <p:cNvPr id="127" name="Rasmus Ischebeck — EAAC 2019 — Characterization of the Electron Beam in the ACHIP Chamber in SwissFEL"/>
          <p:cNvSpPr txBox="1"/>
          <p:nvPr>
            <p:ph type="body" sz="quarter" idx="14"/>
          </p:nvPr>
        </p:nvSpPr>
        <p:spPr>
          <a:xfrm>
            <a:off x="12030878"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28" name="Text"/>
          <p:cNvSpPr txBox="1"/>
          <p:nvPr>
            <p:ph type="body" sz="quarter" idx="15"/>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Vertical and Quiz">
    <p:spTree>
      <p:nvGrpSpPr>
        <p:cNvPr id="1" name=""/>
        <p:cNvGrpSpPr/>
        <p:nvPr/>
      </p:nvGrpSpPr>
      <p:grpSpPr>
        <a:xfrm>
          <a:off x="0" y="0"/>
          <a:ext cx="0" cy="0"/>
          <a:chOff x="0" y="0"/>
          <a:chExt cx="0" cy="0"/>
        </a:xfrm>
      </p:grpSpPr>
      <p:sp>
        <p:nvSpPr>
          <p:cNvPr id="135" name="Title Text"/>
          <p:cNvSpPr txBox="1"/>
          <p:nvPr>
            <p:ph type="title"/>
          </p:nvPr>
        </p:nvSpPr>
        <p:spPr>
          <a:xfrm>
            <a:off x="11049000" y="271575"/>
            <a:ext cx="12573000" cy="3810001"/>
          </a:xfrm>
          <a:prstGeom prst="rect">
            <a:avLst/>
          </a:prstGeom>
        </p:spPr>
        <p:txBody>
          <a:bodyPr/>
          <a:lstStyle>
            <a:lvl1pPr>
              <a:defRPr sz="9000">
                <a:latin typeface="Helvetica Neue Black Condensed"/>
                <a:ea typeface="Helvetica Neue Black Condensed"/>
                <a:cs typeface="Helvetica Neue Black Condensed"/>
                <a:sym typeface="Helvetica Neue Black Condensed"/>
              </a:defRPr>
            </a:lvl1pPr>
          </a:lstStyle>
          <a:p>
            <a:pPr/>
            <a:r>
              <a:t>Title Text</a:t>
            </a:r>
          </a:p>
        </p:txBody>
      </p:sp>
      <p:sp>
        <p:nvSpPr>
          <p:cNvPr id="136" name="Line"/>
          <p:cNvSpPr/>
          <p:nvPr/>
        </p:nvSpPr>
        <p:spPr>
          <a:xfrm flipV="1">
            <a:off x="11049000" y="4014337"/>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7" name="Image"/>
          <p:cNvSpPr/>
          <p:nvPr>
            <p:ph type="pic" idx="13"/>
          </p:nvPr>
        </p:nvSpPr>
        <p:spPr>
          <a:xfrm>
            <a:off x="-190500" y="0"/>
            <a:ext cx="12428272" cy="13716000"/>
          </a:xfrm>
          <a:prstGeom prst="rect">
            <a:avLst/>
          </a:prstGeom>
        </p:spPr>
        <p:txBody>
          <a:bodyPr lIns="91439" tIns="45719" rIns="91439" bIns="45719">
            <a:noAutofit/>
          </a:bodyPr>
          <a:lstStyle/>
          <a:p>
            <a:pPr/>
          </a:p>
        </p:txBody>
      </p:sp>
      <p:sp>
        <p:nvSpPr>
          <p:cNvPr id="138" name="Slide Number"/>
          <p:cNvSpPr txBox="1"/>
          <p:nvPr>
            <p:ph type="sldNum" sz="quarter" idx="2"/>
          </p:nvPr>
        </p:nvSpPr>
        <p:spPr>
          <a:prstGeom prst="rect">
            <a:avLst/>
          </a:prstGeom>
        </p:spPr>
        <p:txBody>
          <a:bodyPr/>
          <a:lstStyle/>
          <a:p>
            <a:pPr/>
            <a:fld id="{86CB4B4D-7CA3-9044-876B-883B54F8677D}" type="slidenum"/>
          </a:p>
        </p:txBody>
      </p:sp>
      <p:grpSp>
        <p:nvGrpSpPr>
          <p:cNvPr id="141" name="Group"/>
          <p:cNvGrpSpPr/>
          <p:nvPr/>
        </p:nvGrpSpPr>
        <p:grpSpPr>
          <a:xfrm>
            <a:off x="10567277" y="13355896"/>
            <a:ext cx="1321291" cy="223173"/>
            <a:chOff x="0" y="0"/>
            <a:chExt cx="1321290" cy="223172"/>
          </a:xfrm>
        </p:grpSpPr>
        <p:pic>
          <p:nvPicPr>
            <p:cNvPr id="139" name="epfl-logo.pdf" descr="epfl-logo.pdf"/>
            <p:cNvPicPr>
              <a:picLocks noChangeAspect="1"/>
            </p:cNvPicPr>
            <p:nvPr/>
          </p:nvPicPr>
          <p:blipFill>
            <a:blip r:embed="rId2">
              <a:extLst/>
            </a:blip>
            <a:stretch>
              <a:fillRect/>
            </a:stretch>
          </p:blipFill>
          <p:spPr>
            <a:xfrm>
              <a:off x="775786" y="64647"/>
              <a:ext cx="545505" cy="158526"/>
            </a:xfrm>
            <a:prstGeom prst="rect">
              <a:avLst/>
            </a:prstGeom>
            <a:ln w="12700" cap="flat">
              <a:noFill/>
              <a:miter lim="400000"/>
            </a:ln>
            <a:effectLst/>
          </p:spPr>
        </p:pic>
        <p:pic>
          <p:nvPicPr>
            <p:cNvPr id="140" name="PSI Logo white with Outlined Fonts.pdf" descr="PSI Logo white with Outlined Fonts.pdf"/>
            <p:cNvPicPr>
              <a:picLocks noChangeAspect="1"/>
            </p:cNvPicPr>
            <p:nvPr/>
          </p:nvPicPr>
          <p:blipFill>
            <a:blip r:embed="rId3">
              <a:extLst/>
            </a:blip>
            <a:stretch>
              <a:fillRect/>
            </a:stretch>
          </p:blipFill>
          <p:spPr>
            <a:xfrm>
              <a:off x="0" y="0"/>
              <a:ext cx="628322" cy="223173"/>
            </a:xfrm>
            <a:prstGeom prst="rect">
              <a:avLst/>
            </a:prstGeom>
            <a:ln w="12700" cap="flat">
              <a:noFill/>
              <a:miter lim="400000"/>
            </a:ln>
            <a:effectLst/>
          </p:spPr>
        </p:pic>
      </p:grpSp>
      <p:sp>
        <p:nvSpPr>
          <p:cNvPr id="142" name="Rasmus Ischebeck — EAAC 2019 — Characterization of the Electron Beam in the ACHIP Chamber in SwissFEL"/>
          <p:cNvSpPr txBox="1"/>
          <p:nvPr>
            <p:ph type="body" sz="quarter" idx="14"/>
          </p:nvPr>
        </p:nvSpPr>
        <p:spPr>
          <a:xfrm>
            <a:off x="12030878" y="13302365"/>
            <a:ext cx="11132821" cy="374370"/>
          </a:xfrm>
          <a:prstGeom prst="rect">
            <a:avLst/>
          </a:prstGeom>
        </p:spPr>
        <p:txBody>
          <a:bodyPr wrap="none" anchor="ctr">
            <a:spAutoFit/>
          </a:bodyPr>
          <a:lstStyle>
            <a:lvl1pPr marL="0" indent="0">
              <a:spcBef>
                <a:spcPts val="3400"/>
              </a:spcBef>
              <a:buClrTx/>
              <a:buSzTx/>
              <a:buFontTx/>
              <a:buNone/>
              <a:defRPr sz="1800">
                <a:solidFill>
                  <a:srgbClr val="FFFFFF"/>
                </a:solidFill>
                <a:latin typeface="Helvetica Neue Light"/>
                <a:ea typeface="Helvetica Neue Light"/>
                <a:cs typeface="Helvetica Neue Light"/>
                <a:sym typeface="Helvetica Neue Light"/>
              </a:defRPr>
            </a:lvl1pPr>
          </a:lstStyle>
          <a:p>
            <a:pPr/>
            <a:r>
              <a:t>Rasmus Ischebeck — EAAC 2019 — Characterization of the Electron Beam in the ACHIP Chamber in SwissFEL</a:t>
            </a:r>
          </a:p>
        </p:txBody>
      </p:sp>
      <p:sp>
        <p:nvSpPr>
          <p:cNvPr id="143" name="Text"/>
          <p:cNvSpPr txBox="1"/>
          <p:nvPr>
            <p:ph type="body" sz="quarter" idx="15"/>
          </p:nvPr>
        </p:nvSpPr>
        <p:spPr>
          <a:xfrm>
            <a:off x="23177500" y="13302365"/>
            <a:ext cx="512293" cy="374370"/>
          </a:xfrm>
          <a:prstGeom prst="rect">
            <a:avLst/>
          </a:prstGeom>
        </p:spPr>
        <p:txBody>
          <a:bodyPr wrap="none" anchor="ctr">
            <a:spAutoFit/>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144" name="Image"/>
          <p:cNvSpPr/>
          <p:nvPr>
            <p:ph type="pic" sz="quarter" idx="16"/>
          </p:nvPr>
        </p:nvSpPr>
        <p:spPr>
          <a:xfrm>
            <a:off x="10987657" y="4435025"/>
            <a:ext cx="1711764" cy="1711764"/>
          </a:xfrm>
          <a:prstGeom prst="rect">
            <a:avLst/>
          </a:prstGeom>
        </p:spPr>
        <p:txBody>
          <a:bodyPr lIns="91439" tIns="45719" rIns="91439" bIns="45719">
            <a:noAutofit/>
          </a:bodyPr>
          <a:lstStyle/>
          <a:p>
            <a:pPr/>
          </a:p>
        </p:txBody>
      </p:sp>
      <p:sp>
        <p:nvSpPr>
          <p:cNvPr id="145" name="Image"/>
          <p:cNvSpPr/>
          <p:nvPr>
            <p:ph type="pic" sz="quarter" idx="17"/>
          </p:nvPr>
        </p:nvSpPr>
        <p:spPr>
          <a:xfrm>
            <a:off x="10923851" y="6550239"/>
            <a:ext cx="1839376" cy="1839376"/>
          </a:xfrm>
          <a:prstGeom prst="rect">
            <a:avLst/>
          </a:prstGeom>
        </p:spPr>
        <p:txBody>
          <a:bodyPr lIns="91439" tIns="45719" rIns="91439" bIns="45719">
            <a:noAutofit/>
          </a:bodyPr>
          <a:lstStyle/>
          <a:p>
            <a:pPr/>
          </a:p>
        </p:txBody>
      </p:sp>
      <p:sp>
        <p:nvSpPr>
          <p:cNvPr id="146" name="Image"/>
          <p:cNvSpPr/>
          <p:nvPr>
            <p:ph type="pic" sz="quarter" idx="18"/>
          </p:nvPr>
        </p:nvSpPr>
        <p:spPr>
          <a:xfrm>
            <a:off x="10963454" y="8793066"/>
            <a:ext cx="1760169" cy="1584152"/>
          </a:xfrm>
          <a:prstGeom prst="rect">
            <a:avLst/>
          </a:prstGeom>
        </p:spPr>
        <p:txBody>
          <a:bodyPr lIns="91439" tIns="45719" rIns="91439" bIns="45719">
            <a:noAutofit/>
          </a:bodyPr>
          <a:lstStyle/>
          <a:p>
            <a:pPr/>
          </a:p>
        </p:txBody>
      </p:sp>
      <p:sp>
        <p:nvSpPr>
          <p:cNvPr id="147" name="Image"/>
          <p:cNvSpPr/>
          <p:nvPr>
            <p:ph type="pic" sz="quarter" idx="19"/>
          </p:nvPr>
        </p:nvSpPr>
        <p:spPr>
          <a:xfrm>
            <a:off x="10816040" y="10780668"/>
            <a:ext cx="2054997" cy="2041795"/>
          </a:xfrm>
          <a:prstGeom prst="rect">
            <a:avLst/>
          </a:prstGeom>
        </p:spPr>
        <p:txBody>
          <a:bodyPr lIns="91439" tIns="45719" rIns="91439" bIns="45719">
            <a:noAutofit/>
          </a:bodyPr>
          <a:lstStyle/>
          <a:p>
            <a:pPr/>
          </a:p>
        </p:txBody>
      </p:sp>
      <p:sp>
        <p:nvSpPr>
          <p:cNvPr id="148" name="Electrons flying in a circle"/>
          <p:cNvSpPr txBox="1"/>
          <p:nvPr>
            <p:ph type="body" sz="quarter" idx="20"/>
          </p:nvPr>
        </p:nvSpPr>
        <p:spPr>
          <a:xfrm>
            <a:off x="13218140" y="4435025"/>
            <a:ext cx="10403860" cy="1673295"/>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Electrons flying in a circle</a:t>
            </a:r>
          </a:p>
        </p:txBody>
      </p:sp>
      <p:sp>
        <p:nvSpPr>
          <p:cNvPr id="149" name="Accelerated electrons"/>
          <p:cNvSpPr txBox="1"/>
          <p:nvPr>
            <p:ph type="body" sz="quarter" idx="21"/>
          </p:nvPr>
        </p:nvSpPr>
        <p:spPr>
          <a:xfrm>
            <a:off x="13218142" y="6550239"/>
            <a:ext cx="10403857" cy="1839376"/>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Accelerated electrons</a:t>
            </a:r>
          </a:p>
        </p:txBody>
      </p:sp>
      <p:sp>
        <p:nvSpPr>
          <p:cNvPr id="150" name="Protons in LHC"/>
          <p:cNvSpPr txBox="1"/>
          <p:nvPr>
            <p:ph type="body" sz="quarter" idx="22"/>
          </p:nvPr>
        </p:nvSpPr>
        <p:spPr>
          <a:xfrm>
            <a:off x="13218140" y="8793066"/>
            <a:ext cx="10403860" cy="1584152"/>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Protons in LHC</a:t>
            </a:r>
          </a:p>
        </p:txBody>
      </p:sp>
      <p:sp>
        <p:nvSpPr>
          <p:cNvPr id="151" name="All of the above"/>
          <p:cNvSpPr txBox="1"/>
          <p:nvPr>
            <p:ph type="body" sz="quarter" idx="23"/>
          </p:nvPr>
        </p:nvSpPr>
        <p:spPr>
          <a:xfrm>
            <a:off x="13218140" y="10780668"/>
            <a:ext cx="10403860" cy="2041795"/>
          </a:xfrm>
          <a:prstGeom prst="rect">
            <a:avLst/>
          </a:prstGeom>
        </p:spPr>
        <p:txBody>
          <a:bodyPr lIns="0" tIns="0" rIns="0" bIns="0" anchor="ctr">
            <a:noAutofit/>
          </a:bodyPr>
          <a:lstStyle>
            <a:lvl1pPr marL="0" indent="0" defTabSz="1828800">
              <a:spcBef>
                <a:spcPts val="1900"/>
              </a:spcBef>
              <a:buClrTx/>
              <a:buSzTx/>
              <a:buFontTx/>
              <a:buNone/>
              <a:defRPr>
                <a:solidFill>
                  <a:srgbClr val="A9A9A9"/>
                </a:solidFill>
                <a:latin typeface="Helvetica Neue"/>
                <a:ea typeface="Helvetica Neue"/>
                <a:cs typeface="Helvetica Neue"/>
                <a:sym typeface="Helvetica Neue"/>
              </a:defRPr>
            </a:lvl1pPr>
          </a:lstStyle>
          <a:p>
            <a:pPr/>
            <a:r>
              <a:t>All of the above</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222222"/>
        </a:solidFill>
      </p:bgPr>
    </p:bg>
    <p:spTree>
      <p:nvGrpSpPr>
        <p:cNvPr id="1" name=""/>
        <p:cNvGrpSpPr/>
        <p:nvPr/>
      </p:nvGrpSpPr>
      <p:grpSpPr>
        <a:xfrm>
          <a:off x="0" y="0"/>
          <a:ext cx="0" cy="0"/>
          <a:chOff x="0" y="0"/>
          <a:chExt cx="0" cy="0"/>
        </a:xfrm>
      </p:grpSpPr>
      <p:sp>
        <p:nvSpPr>
          <p:cNvPr id="2"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3" name="Slide Number"/>
          <p:cNvSpPr txBox="1"/>
          <p:nvPr>
            <p:ph type="sldNum" sz="quarter" idx="2"/>
          </p:nvPr>
        </p:nvSpPr>
        <p:spPr>
          <a:xfrm>
            <a:off x="23774399" y="13296900"/>
            <a:ext cx="368505" cy="387070"/>
          </a:xfrm>
          <a:prstGeom prst="rect">
            <a:avLst/>
          </a:prstGeom>
          <a:ln w="12700">
            <a:miter lim="400000"/>
          </a:ln>
        </p:spPr>
        <p:txBody>
          <a:bodyPr wrap="none" lIns="50800" tIns="50800" rIns="50800" bIns="50800">
            <a:spAutoFit/>
          </a:bodyPr>
          <a:lstStyle>
            <a:lvl1pPr algn="r">
              <a:lnSpc>
                <a:spcPct val="80000"/>
              </a:lnSpc>
              <a:spcBef>
                <a:spcPts val="0"/>
              </a:spcBef>
              <a:defRPr b="1" sz="1800"/>
            </a:lvl1pPr>
          </a:lstStyle>
          <a:p>
            <a:pPr/>
            <a:fld id="{86CB4B4D-7CA3-9044-876B-883B54F8677D}" type="slidenum"/>
          </a:p>
        </p:txBody>
      </p:sp>
      <p:sp>
        <p:nvSpPr>
          <p:cNvPr id="4" name="Text"/>
          <p:cNvSpPr txBox="1"/>
          <p:nvPr/>
        </p:nvSpPr>
        <p:spPr>
          <a:xfrm>
            <a:off x="23173207" y="13296899"/>
            <a:ext cx="512293" cy="374370"/>
          </a:xfrm>
          <a:prstGeom prst="rect">
            <a:avLst/>
          </a:prstGeom>
          <a:ln w="12700">
            <a:miter lim="400000"/>
          </a:ln>
        </p:spPr>
        <p:txBody>
          <a:bodyPr wrap="none" lIns="50800" tIns="50800" rIns="50800" bIns="50800" anchor="ctr">
            <a:spAutoFit/>
          </a:bodyPr>
          <a:lstStyle/>
          <a:p>
            <a:pPr algn="r">
              <a:defRPr sz="1800">
                <a:solidFill>
                  <a:srgbClr val="FFFFFF"/>
                </a:solidFill>
                <a:latin typeface="Helvetica Neue Light"/>
                <a:ea typeface="Helvetica Neue Light"/>
                <a:cs typeface="Helvetica Neue Light"/>
                <a:sym typeface="Helvetica Neue Light"/>
              </a:defRPr>
            </a:pPr>
          </a:p>
        </p:txBody>
      </p:sp>
      <p:grpSp>
        <p:nvGrpSpPr>
          <p:cNvPr id="7" name="Group"/>
          <p:cNvGrpSpPr/>
          <p:nvPr/>
        </p:nvGrpSpPr>
        <p:grpSpPr>
          <a:xfrm>
            <a:off x="246195" y="13071657"/>
            <a:ext cx="1360123" cy="507413"/>
            <a:chOff x="0" y="0"/>
            <a:chExt cx="1360122" cy="507411"/>
          </a:xfrm>
        </p:grpSpPr>
        <p:pic>
          <p:nvPicPr>
            <p:cNvPr id="5"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6"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sp>
        <p:nvSpPr>
          <p:cNvPr id="8" name="Title Text"/>
          <p:cNvSpPr txBox="1"/>
          <p:nvPr>
            <p:ph type="title"/>
          </p:nvPr>
        </p:nvSpPr>
        <p:spPr>
          <a:xfrm>
            <a:off x="762000" y="2159000"/>
            <a:ext cx="228600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9" name="Body Level One…"/>
          <p:cNvSpPr txBox="1"/>
          <p:nvPr>
            <p:ph type="body" idx="1"/>
          </p:nvPr>
        </p:nvSpPr>
        <p:spPr>
          <a:xfrm>
            <a:off x="762000" y="3860800"/>
            <a:ext cx="22860000" cy="858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Lst>
  <p:transition xmlns:p14="http://schemas.microsoft.com/office/powerpoint/2010/main" spd="med" advClick="1"/>
  <p:txStyles>
    <p:titleStyle>
      <a:lvl1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1pPr>
      <a:lvl2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2pPr>
      <a:lvl3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3pPr>
      <a:lvl4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4pPr>
      <a:lvl5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5pPr>
      <a:lvl6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6pPr>
      <a:lvl7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7pPr>
      <a:lvl8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8pPr>
      <a:lvl9pPr marL="0" marR="0" indent="0" algn="l" defTabSz="825500" latinLnBrk="0">
        <a:lnSpc>
          <a:spcPct val="80000"/>
        </a:lnSpc>
        <a:spcBef>
          <a:spcPts val="0"/>
        </a:spcBef>
        <a:spcAft>
          <a:spcPts val="0"/>
        </a:spcAft>
        <a:buClrTx/>
        <a:buSzTx/>
        <a:buFontTx/>
        <a:buNone/>
        <a:tabLst/>
        <a:defRPr b="0" baseline="0" cap="all" i="0" spc="0" strike="noStrike" sz="8700" u="none">
          <a:solidFill>
            <a:schemeClr val="accent1"/>
          </a:solidFill>
          <a:uFillTx/>
          <a:latin typeface="+mn-lt"/>
          <a:ea typeface="+mn-ea"/>
          <a:cs typeface="+mn-cs"/>
          <a:sym typeface="DIN Condensed"/>
        </a:defRPr>
      </a:lvl9pPr>
    </p:titleStyle>
    <p:bodyStyle>
      <a:lvl1pPr marL="635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1pPr>
      <a:lvl2pPr marL="1270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2pPr>
      <a:lvl3pPr marL="1905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3pPr>
      <a:lvl4pPr marL="2540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4pPr>
      <a:lvl5pPr marL="3175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5pPr>
      <a:lvl6pPr marL="3810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6pPr>
      <a:lvl7pPr marL="4445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7pPr>
      <a:lvl8pPr marL="5080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8pPr>
      <a:lvl9pPr marL="5715000" marR="0" indent="-635000" algn="l" defTabSz="825500" rtl="0" latinLnBrk="0">
        <a:lnSpc>
          <a:spcPct val="100000"/>
        </a:lnSpc>
        <a:spcBef>
          <a:spcPts val="3900"/>
        </a:spcBef>
        <a:spcAft>
          <a:spcPts val="0"/>
        </a:spcAft>
        <a:buClr>
          <a:schemeClr val="accent1">
            <a:satOff val="-4060"/>
          </a:schemeClr>
        </a:buClr>
        <a:buSzPct val="104999"/>
        <a:buFont typeface="Avenir Next"/>
        <a:buChar char="‣"/>
        <a:tabLst/>
        <a:defRPr b="0" baseline="0" cap="none" i="0" spc="0" strike="noStrike" sz="4800" u="none">
          <a:solidFill>
            <a:srgbClr val="838787"/>
          </a:solidFill>
          <a:uFillTx/>
          <a:latin typeface="Helvetica Neue Thin"/>
          <a:ea typeface="Helvetica Neue Thin"/>
          <a:cs typeface="Helvetica Neue Thin"/>
          <a:sym typeface="Helvetica Neue Thin"/>
        </a:defRPr>
      </a:lvl9pPr>
    </p:bodyStyle>
    <p:otherStyle>
      <a:lvl1pPr marL="0" marR="0" indent="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1pPr>
      <a:lvl2pPr marL="0" marR="0" indent="2286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2pPr>
      <a:lvl3pPr marL="0" marR="0" indent="4572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3pPr>
      <a:lvl4pPr marL="0" marR="0" indent="6858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4pPr>
      <a:lvl5pPr marL="0" marR="0" indent="9144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5pPr>
      <a:lvl6pPr marL="0" marR="0" indent="11430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6pPr>
      <a:lvl7pPr marL="0" marR="0" indent="13716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7pPr>
      <a:lvl8pPr marL="0" marR="0" indent="16002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8pPr>
      <a:lvl9pPr marL="0" marR="0" indent="1828800" algn="r" defTabSz="825500" rtl="0" latinLnBrk="0">
        <a:lnSpc>
          <a:spcPct val="8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2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5.png"/><Relationship Id="rId7" Type="http://schemas.openxmlformats.org/officeDocument/2006/relationships/image" Target="../media/image15.png"/><Relationship Id="rId8" Type="http://schemas.openxmlformats.org/officeDocument/2006/relationships/image" Target="../media/image10.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9.png"/><Relationship Id="rId12" Type="http://schemas.openxmlformats.org/officeDocument/2006/relationships/image" Target="../media/image18.png"/><Relationship Id="rId1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0.jpeg"/><Relationship Id="rId5" Type="http://schemas.openxmlformats.org/officeDocument/2006/relationships/image" Target="../media/image20.png"/><Relationship Id="rId6" Type="http://schemas.openxmlformats.org/officeDocument/2006/relationships/image" Target="../media/image11.jpeg"/><Relationship Id="rId7" Type="http://schemas.openxmlformats.org/officeDocument/2006/relationships/image" Target="../media/image21.png"/><Relationship Id="rId8"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Line"/>
          <p:cNvSpPr/>
          <p:nvPr/>
        </p:nvSpPr>
        <p:spPr>
          <a:xfrm flipV="1">
            <a:off x="762000" y="7636288"/>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60" name="Characterization of the Electron Beam in the ACHIP Chamber in SwissFEL"/>
          <p:cNvSpPr txBox="1"/>
          <p:nvPr>
            <p:ph type="ctrTitle"/>
          </p:nvPr>
        </p:nvSpPr>
        <p:spPr>
          <a:prstGeom prst="rect">
            <a:avLst/>
          </a:prstGeom>
        </p:spPr>
        <p:txBody>
          <a:bodyPr/>
          <a:lstStyle>
            <a:lvl1pPr defTabSz="330200">
              <a:defRPr sz="12120"/>
            </a:lvl1pPr>
          </a:lstStyle>
          <a:p>
            <a:pPr/>
            <a:r>
              <a:t>Characterization of the Electron Beam in the ACHIP Chamber in SwissFEL</a:t>
            </a:r>
          </a:p>
        </p:txBody>
      </p:sp>
      <p:sp>
        <p:nvSpPr>
          <p:cNvPr id="361" name="Rasmus Ischebeck, Simona Bettoni, Simona Borrelli, Marco Calvi, Eugenio Ferrari, Franziska Frei, Vitaliy Guzenko, Dominique Hauenstein, Benedikt Hermann, Peter Hommelhoff, Orell Hürzeler, Adrian Kirchner, Csaba Lombosi, Eduard Prat, Sven Reiche, Leonid Rivkin, Dominique Zehnder"/>
          <p:cNvSpPr txBox="1"/>
          <p:nvPr>
            <p:ph type="subTitle" sz="quarter" idx="1"/>
          </p:nvPr>
        </p:nvSpPr>
        <p:spPr>
          <a:prstGeom prst="rect">
            <a:avLst/>
          </a:prstGeom>
        </p:spPr>
        <p:txBody>
          <a:bodyPr/>
          <a:lstStyle>
            <a:lvl1pPr defTabSz="478790">
              <a:spcBef>
                <a:spcPts val="1800"/>
              </a:spcBef>
              <a:defRPr sz="4466"/>
            </a:lvl1pPr>
          </a:lstStyle>
          <a:p>
            <a:pPr/>
            <a:r>
              <a:t>Rasmus Ischebeck, Simona Bettoni, Simona Borrelli, Marco Calvi, Eugenio Ferrari, Franziska Frei, Vitaliy Guzenko, Dominique Hauenstein, Benedikt Hermann, Peter Hommelhoff, Orell Hürzeler, Adrian Kirchner, Csaba Lombosi, Eduard Prat, Sven Reiche, Leonid Rivkin, Dominique Zehnder</a:t>
            </a:r>
          </a:p>
        </p:txBody>
      </p:sp>
      <p:grpSp>
        <p:nvGrpSpPr>
          <p:cNvPr id="364" name="Group"/>
          <p:cNvGrpSpPr/>
          <p:nvPr/>
        </p:nvGrpSpPr>
        <p:grpSpPr>
          <a:xfrm>
            <a:off x="761999" y="819855"/>
            <a:ext cx="2645123" cy="3253389"/>
            <a:chOff x="0" y="0"/>
            <a:chExt cx="2645122" cy="3253388"/>
          </a:xfrm>
        </p:grpSpPr>
        <p:pic>
          <p:nvPicPr>
            <p:cNvPr id="362" name="PSI Logo inverted with Outlined Fonts.pdf" descr="PSI Logo inverted with Outlined Fonts.pdf"/>
            <p:cNvPicPr>
              <a:picLocks noChangeAspect="1"/>
            </p:cNvPicPr>
            <p:nvPr/>
          </p:nvPicPr>
          <p:blipFill>
            <a:blip r:embed="rId2">
              <a:extLst/>
            </a:blip>
            <a:stretch>
              <a:fillRect/>
            </a:stretch>
          </p:blipFill>
          <p:spPr>
            <a:xfrm>
              <a:off x="0" y="0"/>
              <a:ext cx="2645123" cy="939520"/>
            </a:xfrm>
            <a:prstGeom prst="rect">
              <a:avLst/>
            </a:prstGeom>
            <a:ln w="12700" cap="flat">
              <a:noFill/>
              <a:miter lim="400000"/>
            </a:ln>
            <a:effectLst/>
          </p:spPr>
        </p:pic>
        <p:pic>
          <p:nvPicPr>
            <p:cNvPr id="363" name="achip_logo_notag_color_print.pdf" descr="achip_logo_notag_color_print.pdf"/>
            <p:cNvPicPr>
              <a:picLocks noChangeAspect="1"/>
            </p:cNvPicPr>
            <p:nvPr/>
          </p:nvPicPr>
          <p:blipFill>
            <a:blip r:embed="rId3">
              <a:extLst/>
            </a:blip>
            <a:stretch>
              <a:fillRect/>
            </a:stretch>
          </p:blipFill>
          <p:spPr>
            <a:xfrm>
              <a:off x="0" y="1117277"/>
              <a:ext cx="2645123" cy="213611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68"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69" name="Title 2"/>
          <p:cNvSpPr txBox="1"/>
          <p:nvPr>
            <p:ph type="title"/>
          </p:nvPr>
        </p:nvSpPr>
        <p:spPr>
          <a:prstGeom prst="rect">
            <a:avLst/>
          </a:prstGeom>
        </p:spPr>
        <p:txBody>
          <a:bodyPr/>
          <a:lstStyle/>
          <a:p>
            <a:pPr defTabSz="569594">
              <a:spcBef>
                <a:spcPts val="2600"/>
              </a:spcBef>
              <a:defRPr sz="6003"/>
            </a:pPr>
            <a:r>
              <a:t>2 </a:t>
            </a:r>
            <a:r>
              <a:rPr cap="none"/>
              <a:t>µm</a:t>
            </a:r>
            <a:r>
              <a:t> structures</a:t>
            </a:r>
          </a:p>
        </p:txBody>
      </p:sp>
      <p:sp>
        <p:nvSpPr>
          <p:cNvPr id="470" name="Body"/>
          <p:cNvSpPr txBox="1"/>
          <p:nvPr>
            <p:ph type="body" idx="1"/>
          </p:nvPr>
        </p:nvSpPr>
        <p:spPr>
          <a:prstGeom prst="rect">
            <a:avLst/>
          </a:prstGeom>
        </p:spPr>
        <p:txBody>
          <a:bodyPr/>
          <a:lstStyle/>
          <a:p>
            <a:pPr/>
          </a:p>
        </p:txBody>
      </p:sp>
      <p:sp>
        <p:nvSpPr>
          <p:cNvPr id="471" name="Slide Number Placeholder 3"/>
          <p:cNvSpPr txBox="1"/>
          <p:nvPr>
            <p:ph type="sldNum" sz="quarter" idx="2"/>
          </p:nvPr>
        </p:nvSpPr>
        <p:spPr>
          <a:xfrm>
            <a:off x="23876126" y="13296900"/>
            <a:ext cx="266778"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2"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73" name="Text"/>
          <p:cNvSpPr txBox="1"/>
          <p:nvPr>
            <p:ph type="body" idx="14"/>
          </p:nvPr>
        </p:nvSpPr>
        <p:spPr>
          <a:prstGeom prst="rect">
            <a:avLst/>
          </a:prstGeom>
        </p:spPr>
        <p:txBody>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grpSp>
        <p:nvGrpSpPr>
          <p:cNvPr id="476" name="Group"/>
          <p:cNvGrpSpPr/>
          <p:nvPr/>
        </p:nvGrpSpPr>
        <p:grpSpPr>
          <a:xfrm>
            <a:off x="246195" y="13071657"/>
            <a:ext cx="1360123" cy="507413"/>
            <a:chOff x="0" y="0"/>
            <a:chExt cx="1360122" cy="507411"/>
          </a:xfrm>
        </p:grpSpPr>
        <p:pic>
          <p:nvPicPr>
            <p:cNvPr id="474" name="PSI Logo white with Outlined Fonts.pdf" descr="PSI Logo white with Outlined Fonts.pdf"/>
            <p:cNvPicPr>
              <a:picLocks noChangeAspect="1"/>
            </p:cNvPicPr>
            <p:nvPr/>
          </p:nvPicPr>
          <p:blipFill>
            <a:blip r:embed="rId2">
              <a:extLst/>
            </a:blip>
            <a:stretch>
              <a:fillRect/>
            </a:stretch>
          </p:blipFill>
          <p:spPr>
            <a:xfrm>
              <a:off x="0" y="284238"/>
              <a:ext cx="628322" cy="223173"/>
            </a:xfrm>
            <a:prstGeom prst="rect">
              <a:avLst/>
            </a:prstGeom>
            <a:ln w="12700" cap="flat">
              <a:noFill/>
              <a:miter lim="400000"/>
            </a:ln>
            <a:effectLst/>
          </p:spPr>
        </p:pic>
        <p:pic>
          <p:nvPicPr>
            <p:cNvPr id="475" name="achip_logo_notag_color_print.pdf" descr="achip_logo_notag_color_print.pdf"/>
            <p:cNvPicPr>
              <a:picLocks noChangeAspect="1"/>
            </p:cNvPicPr>
            <p:nvPr/>
          </p:nvPicPr>
          <p:blipFill>
            <a:blip r:embed="rId3">
              <a:extLst/>
            </a:blip>
            <a:stretch>
              <a:fillRect/>
            </a:stretch>
          </p:blipFill>
          <p:spPr>
            <a:xfrm>
              <a:off x="731800" y="0"/>
              <a:ext cx="628323" cy="507412"/>
            </a:xfrm>
            <a:prstGeom prst="rect">
              <a:avLst/>
            </a:prstGeom>
            <a:ln w="12700" cap="flat">
              <a:noFill/>
              <a:miter lim="400000"/>
            </a:ln>
            <a:effectLst/>
          </p:spPr>
        </p:pic>
      </p:grpSp>
      <p:pic>
        <p:nvPicPr>
          <p:cNvPr id="477" name="1CCD7FE9-20C1-49D2-9E18-CAFF5ED583B1" descr="1CCD7FE9-20C1-49D2-9E18-CAFF5ED583B1"/>
          <p:cNvPicPr>
            <a:picLocks noChangeAspect="1"/>
          </p:cNvPicPr>
          <p:nvPr/>
        </p:nvPicPr>
        <p:blipFill>
          <a:blip r:embed="rId4">
            <a:extLst/>
          </a:blip>
          <a:srcRect l="0" t="12995" r="0" b="0"/>
          <a:stretch>
            <a:fillRect/>
          </a:stretch>
        </p:blipFill>
        <p:spPr>
          <a:xfrm>
            <a:off x="4650969" y="2977370"/>
            <a:ext cx="15544801" cy="10143532"/>
          </a:xfrm>
          <a:prstGeom prst="rect">
            <a:avLst/>
          </a:prstGeom>
          <a:ln w="12700">
            <a:miter lim="400000"/>
          </a:ln>
        </p:spPr>
      </p:pic>
      <p:graphicFrame>
        <p:nvGraphicFramePr>
          <p:cNvPr id="478" name="Table 5"/>
          <p:cNvGraphicFramePr/>
          <p:nvPr/>
        </p:nvGraphicFramePr>
        <p:xfrm>
          <a:off x="5150561" y="4409728"/>
          <a:ext cx="6624737" cy="74980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032448"/>
                <a:gridCol w="2592288"/>
              </a:tblGrid>
              <a:tr h="670560">
                <a:tc>
                  <a:txBody>
                    <a:bodyPr/>
                    <a:lstStyle/>
                    <a:p>
                      <a:pPr algn="l" defTabSz="1828800">
                        <a:lnSpc>
                          <a:spcPct val="100000"/>
                        </a:lnSpc>
                        <a:defRPr b="0">
                          <a:solidFill>
                            <a:srgbClr val="000000"/>
                          </a:solidFill>
                        </a:defRPr>
                      </a:pPr>
                      <a:r>
                        <a:rPr b="1" sz="3200">
                          <a:solidFill>
                            <a:srgbClr val="FFFFFF"/>
                          </a:solidFill>
                          <a:latin typeface="Helvetica"/>
                          <a:ea typeface="Helvetica"/>
                          <a:cs typeface="Helvetica"/>
                          <a:sym typeface="Helvetica"/>
                        </a:rPr>
                        <a:t>DLA structure</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FDCA00"/>
                    </a:solidFill>
                  </a:tcPr>
                </a:tc>
                <a:tc>
                  <a:txBody>
                    <a:bodyPr/>
                    <a:lstStyle/>
                    <a:p>
                      <a:pPr algn="l" defTabSz="1828800">
                        <a:lnSpc>
                          <a:spcPct val="100000"/>
                        </a:lnSpc>
                        <a:defRPr sz="2400">
                          <a:solidFill>
                            <a:srgbClr val="FFFFFF"/>
                          </a:solidFill>
                          <a:latin typeface="Helvetica"/>
                          <a:ea typeface="Helvetica"/>
                          <a:cs typeface="Helvetica"/>
                          <a:sym typeface="Helvetica"/>
                        </a:defRPr>
                      </a:pPr>
                    </a:p>
                  </a:txBody>
                  <a:tcPr marL="91440" marR="91440" marT="91440" marB="91440" anchor="t"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FDCA00"/>
                    </a:solidFill>
                  </a:tcPr>
                </a:tc>
              </a:tr>
              <a:tr h="1158240">
                <a:tc>
                  <a:txBody>
                    <a:bodyPr/>
                    <a:lstStyle/>
                    <a:p>
                      <a:pPr algn="l" defTabSz="1828800">
                        <a:lnSpc>
                          <a:spcPct val="100000"/>
                        </a:lnSpc>
                        <a:defRPr>
                          <a:solidFill>
                            <a:srgbClr val="000000"/>
                          </a:solidFill>
                        </a:defRPr>
                      </a:pPr>
                      <a:r>
                        <a:rPr sz="3200">
                          <a:latin typeface="Helvetica"/>
                          <a:ea typeface="Helvetica"/>
                          <a:cs typeface="Helvetica"/>
                          <a:sym typeface="Helvetica"/>
                        </a:rPr>
                        <a:t>Structure type</a:t>
                      </a:r>
                    </a:p>
                  </a:txBody>
                  <a:tcPr marL="91440" marR="91440" marT="91440" marB="9144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FEECCA"/>
                    </a:solidFill>
                  </a:tcPr>
                </a:tc>
                <a:tc>
                  <a:txBody>
                    <a:bodyPr/>
                    <a:lstStyle/>
                    <a:p>
                      <a:pPr algn="l" defTabSz="1828800">
                        <a:lnSpc>
                          <a:spcPct val="100000"/>
                        </a:lnSpc>
                        <a:defRPr>
                          <a:solidFill>
                            <a:srgbClr val="000000"/>
                          </a:solidFill>
                        </a:defRPr>
                      </a:pPr>
                      <a:r>
                        <a:rPr sz="3200">
                          <a:latin typeface="Helvetica"/>
                          <a:ea typeface="Helvetica"/>
                          <a:cs typeface="Helvetica"/>
                          <a:sym typeface="Helvetica"/>
                        </a:rPr>
                        <a:t>Double pillar</a:t>
                      </a:r>
                    </a:p>
                  </a:txBody>
                  <a:tcPr marL="91440" marR="91440" marT="91440" marB="91440" anchor="t"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FEECCA"/>
                    </a:solidFill>
                  </a:tcPr>
                </a:tc>
              </a:tr>
              <a:tr h="670560">
                <a:tc>
                  <a:txBody>
                    <a:bodyPr/>
                    <a:lstStyle/>
                    <a:p>
                      <a:pPr algn="l" defTabSz="914400">
                        <a:lnSpc>
                          <a:spcPct val="100000"/>
                        </a:lnSpc>
                        <a:defRPr>
                          <a:solidFill>
                            <a:srgbClr val="000000"/>
                          </a:solidFill>
                        </a:defRPr>
                      </a:pPr>
                      <a:r>
                        <a:rPr sz="3200">
                          <a:latin typeface="Helvetica"/>
                          <a:ea typeface="Helvetica"/>
                          <a:cs typeface="Helvetica"/>
                          <a:sym typeface="Helvetica"/>
                        </a:rPr>
                        <a:t>Charge</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c>
                  <a:txBody>
                    <a:bodyPr/>
                    <a:lstStyle/>
                    <a:p>
                      <a:pPr algn="l" defTabSz="1828800">
                        <a:lnSpc>
                          <a:spcPct val="100000"/>
                        </a:lnSpc>
                        <a:defRPr>
                          <a:solidFill>
                            <a:srgbClr val="000000"/>
                          </a:solidFill>
                        </a:defRPr>
                      </a:pPr>
                      <a:r>
                        <a:rPr sz="3200">
                          <a:latin typeface="Helvetica"/>
                          <a:ea typeface="Helvetica"/>
                          <a:cs typeface="Helvetica"/>
                          <a:sym typeface="Helvetica"/>
                        </a:rPr>
                        <a:t>1 pC</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r>
              <a:tr h="670560">
                <a:tc>
                  <a:txBody>
                    <a:bodyPr/>
                    <a:lstStyle/>
                    <a:p>
                      <a:pPr algn="l" defTabSz="914400">
                        <a:lnSpc>
                          <a:spcPct val="100000"/>
                        </a:lnSpc>
                        <a:defRPr>
                          <a:solidFill>
                            <a:srgbClr val="000000"/>
                          </a:solidFill>
                        </a:defRPr>
                      </a:pPr>
                      <a:r>
                        <a:rPr sz="3200">
                          <a:latin typeface="Helvetica"/>
                          <a:ea typeface="Helvetica"/>
                          <a:cs typeface="Helvetica"/>
                          <a:sym typeface="Helvetica"/>
                        </a:rPr>
                        <a:t>Accelerating length</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c>
                  <a:txBody>
                    <a:bodyPr/>
                    <a:lstStyle/>
                    <a:p>
                      <a:pPr algn="l" defTabSz="1828800">
                        <a:lnSpc>
                          <a:spcPct val="100000"/>
                        </a:lnSpc>
                        <a:defRPr>
                          <a:solidFill>
                            <a:srgbClr val="000000"/>
                          </a:solidFill>
                        </a:defRPr>
                      </a:pPr>
                      <a:r>
                        <a:rPr sz="3200">
                          <a:latin typeface="Helvetica"/>
                          <a:ea typeface="Helvetica"/>
                          <a:cs typeface="Helvetica"/>
                          <a:sym typeface="Helvetica"/>
                        </a:rPr>
                        <a:t>1 mm</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r>
              <a:tr h="1158240">
                <a:tc>
                  <a:txBody>
                    <a:bodyPr/>
                    <a:lstStyle/>
                    <a:p>
                      <a:pPr algn="l" defTabSz="914400">
                        <a:lnSpc>
                          <a:spcPct val="100000"/>
                        </a:lnSpc>
                        <a:defRPr>
                          <a:solidFill>
                            <a:srgbClr val="000000"/>
                          </a:solidFill>
                        </a:defRPr>
                      </a:pPr>
                      <a:r>
                        <a:rPr sz="3200">
                          <a:latin typeface="Helvetica"/>
                          <a:ea typeface="Helvetica"/>
                          <a:cs typeface="Helvetica"/>
                          <a:sym typeface="Helvetica"/>
                        </a:rPr>
                        <a:t>Accelerating gradient </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c>
                  <a:txBody>
                    <a:bodyPr/>
                    <a:lstStyle/>
                    <a:p>
                      <a:pPr algn="l" defTabSz="1828800">
                        <a:lnSpc>
                          <a:spcPct val="100000"/>
                        </a:lnSpc>
                        <a:defRPr>
                          <a:solidFill>
                            <a:srgbClr val="000000"/>
                          </a:solidFill>
                        </a:defRPr>
                      </a:pPr>
                      <a:r>
                        <a:rPr sz="3200">
                          <a:latin typeface="Helvetica"/>
                          <a:ea typeface="Helvetica"/>
                          <a:cs typeface="Helvetica"/>
                          <a:sym typeface="Helvetica"/>
                        </a:rPr>
                        <a:t>1 MeV</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r>
              <a:tr h="1158240">
                <a:tc>
                  <a:txBody>
                    <a:bodyPr/>
                    <a:lstStyle/>
                    <a:p>
                      <a:pPr algn="l" defTabSz="1828800">
                        <a:lnSpc>
                          <a:spcPct val="100000"/>
                        </a:lnSpc>
                        <a:defRPr>
                          <a:solidFill>
                            <a:srgbClr val="000000"/>
                          </a:solidFill>
                        </a:defRPr>
                      </a:pPr>
                      <a:r>
                        <a:rPr sz="3200">
                          <a:latin typeface="Helvetica"/>
                          <a:ea typeface="Helvetica"/>
                          <a:cs typeface="Helvetica"/>
                          <a:sym typeface="Helvetica"/>
                        </a:rPr>
                        <a:t>Structure diameter</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c>
                  <a:txBody>
                    <a:bodyPr/>
                    <a:lstStyle/>
                    <a:p>
                      <a:pPr algn="l" defTabSz="1828800">
                        <a:lnSpc>
                          <a:spcPct val="100000"/>
                        </a:lnSpc>
                        <a:defRPr sz="3200">
                          <a:solidFill>
                            <a:srgbClr val="000000"/>
                          </a:solidFill>
                          <a:latin typeface="Helvetica"/>
                          <a:ea typeface="Helvetica"/>
                          <a:cs typeface="Helvetica"/>
                          <a:sym typeface="Helvetica"/>
                        </a:defRPr>
                      </a:pPr>
                      <a:r>
                        <a:t>1.2 – 7.0 </a:t>
                      </a:r>
                      <a:r>
                        <a:t>µm</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r>
              <a:tr h="670560">
                <a:tc>
                  <a:txBody>
                    <a:bodyPr/>
                    <a:lstStyle/>
                    <a:p>
                      <a:pPr algn="l" defTabSz="914400">
                        <a:lnSpc>
                          <a:spcPct val="100000"/>
                        </a:lnSpc>
                        <a:defRPr>
                          <a:solidFill>
                            <a:srgbClr val="000000"/>
                          </a:solidFill>
                        </a:defRPr>
                      </a:pPr>
                      <a:r>
                        <a:rPr sz="3200">
                          <a:latin typeface="Helvetica"/>
                          <a:ea typeface="Helvetica"/>
                          <a:cs typeface="Helvetica"/>
                          <a:sym typeface="Helvetica"/>
                        </a:rPr>
                        <a:t>Laser wavelength</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c>
                  <a:txBody>
                    <a:bodyPr/>
                    <a:lstStyle/>
                    <a:p>
                      <a:pPr algn="l" defTabSz="914400">
                        <a:lnSpc>
                          <a:spcPct val="100000"/>
                        </a:lnSpc>
                        <a:defRPr sz="3200">
                          <a:solidFill>
                            <a:srgbClr val="000000"/>
                          </a:solidFill>
                          <a:latin typeface="Helvetica"/>
                          <a:ea typeface="Helvetica"/>
                          <a:cs typeface="Helvetica"/>
                          <a:sym typeface="Helvetica"/>
                        </a:defRPr>
                      </a:pPr>
                      <a:r>
                        <a:t>2 </a:t>
                      </a:r>
                      <a:r>
                        <a:t>µm</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r>
              <a:tr h="670560">
                <a:tc>
                  <a:txBody>
                    <a:bodyPr/>
                    <a:lstStyle/>
                    <a:p>
                      <a:pPr algn="l" defTabSz="914400">
                        <a:lnSpc>
                          <a:spcPct val="100000"/>
                        </a:lnSpc>
                        <a:defRPr>
                          <a:solidFill>
                            <a:srgbClr val="000000"/>
                          </a:solidFill>
                        </a:defRPr>
                      </a:pPr>
                      <a:r>
                        <a:rPr sz="3200">
                          <a:latin typeface="Helvetica"/>
                          <a:ea typeface="Helvetica"/>
                          <a:cs typeface="Helvetica"/>
                          <a:sym typeface="Helvetica"/>
                        </a:rPr>
                        <a:t>Laser pulse energy</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c>
                  <a:txBody>
                    <a:bodyPr/>
                    <a:lstStyle/>
                    <a:p>
                      <a:pPr algn="l" defTabSz="914400">
                        <a:lnSpc>
                          <a:spcPct val="100000"/>
                        </a:lnSpc>
                        <a:defRPr sz="3200">
                          <a:solidFill>
                            <a:srgbClr val="000000"/>
                          </a:solidFill>
                          <a:latin typeface="Helvetica"/>
                          <a:ea typeface="Helvetica"/>
                          <a:cs typeface="Helvetica"/>
                          <a:sym typeface="Helvetica"/>
                        </a:defRPr>
                      </a:pPr>
                      <a:r>
                        <a:t>400 </a:t>
                      </a:r>
                      <a:r>
                        <a:t>µ</a:t>
                      </a:r>
                      <a:r>
                        <a:t>J</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EECCA"/>
                    </a:solidFill>
                  </a:tcPr>
                </a:tc>
              </a:tr>
              <a:tr h="670560">
                <a:tc>
                  <a:txBody>
                    <a:bodyPr/>
                    <a:lstStyle/>
                    <a:p>
                      <a:pPr algn="l" defTabSz="914400">
                        <a:lnSpc>
                          <a:spcPct val="100000"/>
                        </a:lnSpc>
                        <a:defRPr>
                          <a:solidFill>
                            <a:srgbClr val="000000"/>
                          </a:solidFill>
                        </a:defRPr>
                      </a:pPr>
                      <a:r>
                        <a:rPr sz="3200">
                          <a:latin typeface="Helvetica"/>
                          <a:ea typeface="Helvetica"/>
                          <a:cs typeface="Helvetica"/>
                          <a:sym typeface="Helvetica"/>
                        </a:rPr>
                        <a:t>Laser pulse length </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c>
                  <a:txBody>
                    <a:bodyPr/>
                    <a:lstStyle/>
                    <a:p>
                      <a:pPr algn="l" defTabSz="914400">
                        <a:lnSpc>
                          <a:spcPct val="100000"/>
                        </a:lnSpc>
                        <a:defRPr>
                          <a:solidFill>
                            <a:srgbClr val="000000"/>
                          </a:solidFill>
                        </a:defRPr>
                      </a:pPr>
                      <a:r>
                        <a:rPr sz="3200">
                          <a:latin typeface="Helvetica"/>
                          <a:ea typeface="Helvetica"/>
                          <a:cs typeface="Helvetica"/>
                          <a:sym typeface="Helvetica"/>
                        </a:rPr>
                        <a:t>100 fs</a:t>
                      </a:r>
                    </a:p>
                  </a:txBody>
                  <a:tcPr marL="91440" marR="91440" marT="91440" marB="9144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5E6"/>
                    </a:solidFill>
                  </a:tcPr>
                </a:tc>
              </a:tr>
            </a:tbl>
          </a:graphicData>
        </a:graphic>
      </p:graphicFrame>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beam ellipse.jpg" descr="beam ellipse.jpg"/>
          <p:cNvPicPr>
            <a:picLocks noChangeAspect="1"/>
          </p:cNvPicPr>
          <p:nvPr>
            <p:ph type="pic" idx="13"/>
          </p:nvPr>
        </p:nvPicPr>
        <p:blipFill>
          <a:blip r:embed="rId2">
            <a:extLst/>
          </a:blip>
          <a:srcRect l="0" t="1322" r="0" b="1322"/>
          <a:stretch>
            <a:fillRect/>
          </a:stretch>
        </p:blipFill>
        <p:spPr>
          <a:xfrm>
            <a:off x="0" y="0"/>
            <a:ext cx="24384000" cy="13716000"/>
          </a:xfrm>
          <a:prstGeom prst="rect">
            <a:avLst/>
          </a:prstGeom>
        </p:spPr>
      </p:pic>
      <p:sp>
        <p:nvSpPr>
          <p:cNvPr id="481"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482" name="Characterization of the Electron Beam"/>
          <p:cNvSpPr txBox="1"/>
          <p:nvPr>
            <p:ph type="title"/>
          </p:nvPr>
        </p:nvSpPr>
        <p:spPr>
          <a:prstGeom prst="rect">
            <a:avLst/>
          </a:prstGeom>
        </p:spPr>
        <p:txBody>
          <a:bodyPr/>
          <a:lstStyle/>
          <a:p>
            <a:pPr/>
            <a:r>
              <a:t>Characterization of the Electron Beam</a:t>
            </a:r>
          </a:p>
        </p:txBody>
      </p:sp>
      <p:sp>
        <p:nvSpPr>
          <p:cNvPr id="483" name="Rasmus Ischebeck — EAAC 2019 — Characterization of the Electron Beam in the ACHIP Chamber in SwissFEL"/>
          <p:cNvSpPr txBox="1"/>
          <p:nvPr>
            <p:ph type="body" idx="14"/>
          </p:nvPr>
        </p:nvSpPr>
        <p:spPr>
          <a:prstGeom prst="rect">
            <a:avLst/>
          </a:prstGeom>
        </p:spPr>
        <p:txBody>
          <a:bodyPr/>
          <a:lstStyle/>
          <a:p>
            <a:pPr/>
            <a:r>
              <a:t>Rasmus Ischebeck — EAAC 2019 — Characterization of the Electron Beam in the ACHIP Chamber in SwissFEL</a:t>
            </a:r>
          </a:p>
        </p:txBody>
      </p:sp>
      <p:sp>
        <p:nvSpPr>
          <p:cNvPr id="484" name="Text"/>
          <p:cNvSpPr txBox="1"/>
          <p:nvPr>
            <p:ph type="body" idx="15"/>
          </p:nvPr>
        </p:nvSpPr>
        <p:spPr>
          <a:prstGeom prst="rect">
            <a:avLst/>
          </a:prstGeom>
        </p:spPr>
        <p:txBody>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485" name="Slide Number"/>
          <p:cNvSpPr txBox="1"/>
          <p:nvPr>
            <p:ph type="sldNum" sz="quarter" idx="2"/>
          </p:nvPr>
        </p:nvSpPr>
        <p:spPr>
          <a:xfrm>
            <a:off x="23899909" y="13296900"/>
            <a:ext cx="241402"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88" name="Group"/>
          <p:cNvGrpSpPr/>
          <p:nvPr/>
        </p:nvGrpSpPr>
        <p:grpSpPr>
          <a:xfrm>
            <a:off x="246195" y="13071657"/>
            <a:ext cx="1360123" cy="507413"/>
            <a:chOff x="0" y="0"/>
            <a:chExt cx="1360122" cy="507411"/>
          </a:xfrm>
        </p:grpSpPr>
        <p:pic>
          <p:nvPicPr>
            <p:cNvPr id="486" name="PSI Logo white with Outlined Fonts.pdf" descr="PSI Logo white with Outlined Fonts.pdf"/>
            <p:cNvPicPr>
              <a:picLocks noChangeAspect="1"/>
            </p:cNvPicPr>
            <p:nvPr/>
          </p:nvPicPr>
          <p:blipFill>
            <a:blip r:embed="rId3">
              <a:extLst/>
            </a:blip>
            <a:stretch>
              <a:fillRect/>
            </a:stretch>
          </p:blipFill>
          <p:spPr>
            <a:xfrm>
              <a:off x="0" y="284238"/>
              <a:ext cx="628322" cy="223173"/>
            </a:xfrm>
            <a:prstGeom prst="rect">
              <a:avLst/>
            </a:prstGeom>
            <a:ln w="12700" cap="flat">
              <a:noFill/>
              <a:miter lim="400000"/>
            </a:ln>
            <a:effectLst/>
          </p:spPr>
        </p:pic>
        <p:pic>
          <p:nvPicPr>
            <p:cNvPr id="487" name="achip_logo_notag_color_print.pdf" descr="achip_logo_notag_color_print.pdf"/>
            <p:cNvPicPr>
              <a:picLocks noChangeAspect="1"/>
            </p:cNvPicPr>
            <p:nvPr/>
          </p:nvPicPr>
          <p:blipFill>
            <a:blip r:embed="rId4">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91" name="Special Focusing Optics for the Electron Beam"/>
          <p:cNvSpPr txBox="1"/>
          <p:nvPr>
            <p:ph type="title"/>
          </p:nvPr>
        </p:nvSpPr>
        <p:spPr>
          <a:prstGeom prst="rect">
            <a:avLst/>
          </a:prstGeom>
        </p:spPr>
        <p:txBody>
          <a:bodyPr/>
          <a:lstStyle>
            <a:lvl1pPr defTabSz="569594">
              <a:spcBef>
                <a:spcPts val="2600"/>
              </a:spcBef>
              <a:defRPr sz="6003"/>
            </a:lvl1pPr>
          </a:lstStyle>
          <a:p>
            <a:pPr/>
            <a:r>
              <a:t>Design Optics</a:t>
            </a:r>
          </a:p>
        </p:txBody>
      </p:sp>
      <p:sp>
        <p:nvSpPr>
          <p:cNvPr id="492" name="Body"/>
          <p:cNvSpPr txBox="1"/>
          <p:nvPr>
            <p:ph type="body" idx="1"/>
          </p:nvPr>
        </p:nvSpPr>
        <p:spPr>
          <a:prstGeom prst="rect">
            <a:avLst/>
          </a:prstGeom>
        </p:spPr>
        <p:txBody>
          <a:bodyPr/>
          <a:lstStyle/>
          <a:p>
            <a:pPr/>
          </a:p>
        </p:txBody>
      </p:sp>
      <p:sp>
        <p:nvSpPr>
          <p:cNvPr id="493" name="Slide Number"/>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4"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95"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96"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497"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498" name="Image" descr="Image"/>
          <p:cNvPicPr>
            <a:picLocks noChangeAspect="1"/>
          </p:cNvPicPr>
          <p:nvPr/>
        </p:nvPicPr>
        <p:blipFill>
          <a:blip r:embed="rId4">
            <a:extLst/>
          </a:blip>
          <a:stretch>
            <a:fillRect/>
          </a:stretch>
        </p:blipFill>
        <p:spPr>
          <a:xfrm>
            <a:off x="-49748" y="2100935"/>
            <a:ext cx="14064765" cy="10547886"/>
          </a:xfrm>
          <a:prstGeom prst="rect">
            <a:avLst/>
          </a:prstGeom>
          <a:ln w="12700">
            <a:miter lim="400000"/>
          </a:ln>
        </p:spPr>
      </p:pic>
      <p:pic>
        <p:nvPicPr>
          <p:cNvPr id="499" name="Image" descr="Image"/>
          <p:cNvPicPr>
            <a:picLocks noChangeAspect="1"/>
          </p:cNvPicPr>
          <p:nvPr/>
        </p:nvPicPr>
        <p:blipFill>
          <a:blip r:embed="rId5">
            <a:extLst/>
          </a:blip>
          <a:stretch>
            <a:fillRect/>
          </a:stretch>
        </p:blipFill>
        <p:spPr>
          <a:xfrm>
            <a:off x="14078579" y="2706276"/>
            <a:ext cx="10538435" cy="9183718"/>
          </a:xfrm>
          <a:prstGeom prst="rect">
            <a:avLst/>
          </a:prstGeom>
          <a:ln w="12700">
            <a:miter lim="400000"/>
          </a:ln>
        </p:spPr>
      </p:pic>
      <p:sp>
        <p:nvSpPr>
          <p:cNvPr id="500" name="Eduard Prat"/>
          <p:cNvSpPr txBox="1"/>
          <p:nvPr/>
        </p:nvSpPr>
        <p:spPr>
          <a:xfrm>
            <a:off x="20352517" y="13283206"/>
            <a:ext cx="3296123" cy="36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1828800">
              <a:lnSpc>
                <a:spcPct val="110000"/>
              </a:lnSpc>
              <a:spcBef>
                <a:spcPts val="0"/>
              </a:spcBef>
              <a:defRPr spc="60" sz="2400">
                <a:solidFill>
                  <a:srgbClr val="FFFFFF"/>
                </a:solidFill>
                <a:latin typeface="Calibri"/>
                <a:ea typeface="Calibri"/>
                <a:cs typeface="Calibri"/>
                <a:sym typeface="Calibri"/>
              </a:defRPr>
            </a:lvl1pPr>
          </a:lstStyle>
          <a:p>
            <a:pPr/>
            <a:r>
              <a:t>Eduard Prat</a:t>
            </a:r>
          </a:p>
        </p:txBody>
      </p:sp>
      <p:sp>
        <p:nvSpPr>
          <p:cNvPr id="501" name="Eduard Prat"/>
          <p:cNvSpPr txBox="1"/>
          <p:nvPr/>
        </p:nvSpPr>
        <p:spPr>
          <a:xfrm>
            <a:off x="20702687" y="13168311"/>
            <a:ext cx="2284375" cy="5873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r" defTabSz="584200">
              <a:spcBef>
                <a:spcPts val="0"/>
              </a:spcBef>
              <a:defRPr>
                <a:solidFill>
                  <a:srgbClr val="000000"/>
                </a:solidFill>
                <a:latin typeface="Lucida Grande"/>
                <a:ea typeface="Lucida Grande"/>
                <a:cs typeface="Lucida Grande"/>
                <a:sym typeface="Lucida Grande"/>
              </a:defRPr>
            </a:lvl1pPr>
          </a:lstStyle>
          <a:p>
            <a:pPr/>
            <a:r>
              <a:t>Eduard Prat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04" name="Emittance Measurement"/>
          <p:cNvSpPr txBox="1"/>
          <p:nvPr>
            <p:ph type="title"/>
          </p:nvPr>
        </p:nvSpPr>
        <p:spPr>
          <a:prstGeom prst="rect">
            <a:avLst/>
          </a:prstGeom>
        </p:spPr>
        <p:txBody>
          <a:bodyPr/>
          <a:lstStyle>
            <a:lvl1pPr defTabSz="569594">
              <a:spcBef>
                <a:spcPts val="2600"/>
              </a:spcBef>
              <a:defRPr sz="6003"/>
            </a:lvl1pPr>
          </a:lstStyle>
          <a:p>
            <a:pPr/>
            <a:r>
              <a:t>Emittance Measurement</a:t>
            </a:r>
          </a:p>
        </p:txBody>
      </p:sp>
      <p:sp>
        <p:nvSpPr>
          <p:cNvPr id="505" name="Emittance at the Injector: 180 · 250 nm…"/>
          <p:cNvSpPr txBox="1"/>
          <p:nvPr>
            <p:ph type="body" sz="half" idx="1"/>
          </p:nvPr>
        </p:nvSpPr>
        <p:spPr>
          <a:xfrm>
            <a:off x="762000" y="1850583"/>
            <a:ext cx="7192430" cy="10921230"/>
          </a:xfrm>
          <a:prstGeom prst="rect">
            <a:avLst/>
          </a:prstGeom>
        </p:spPr>
        <p:txBody>
          <a:bodyPr/>
          <a:lstStyle/>
          <a:p>
            <a:pPr/>
            <a:r>
              <a:t>Emittance at the Injector: 180 · 250 nm</a:t>
            </a:r>
          </a:p>
          <a:p>
            <a:pPr/>
            <a:r>
              <a:t>Beam matched to design optics </a:t>
            </a:r>
          </a:p>
        </p:txBody>
      </p:sp>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08"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50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1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11" name="Emittance_meas_2019-07-12_15-21-26.jpg" descr="Emittance_meas_2019-07-12_15-21-26.jpg"/>
          <p:cNvPicPr>
            <a:picLocks noChangeAspect="1"/>
          </p:cNvPicPr>
          <p:nvPr/>
        </p:nvPicPr>
        <p:blipFill>
          <a:blip r:embed="rId4">
            <a:extLst/>
          </a:blip>
          <a:stretch>
            <a:fillRect/>
          </a:stretch>
        </p:blipFill>
        <p:spPr>
          <a:xfrm>
            <a:off x="8219837" y="1409700"/>
            <a:ext cx="17231009" cy="1148734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14" name="Measurement of Bunch Length and Peak Current"/>
          <p:cNvSpPr txBox="1"/>
          <p:nvPr>
            <p:ph type="title"/>
          </p:nvPr>
        </p:nvSpPr>
        <p:spPr>
          <a:prstGeom prst="rect">
            <a:avLst/>
          </a:prstGeom>
        </p:spPr>
        <p:txBody>
          <a:bodyPr/>
          <a:lstStyle>
            <a:lvl1pPr defTabSz="569594">
              <a:spcBef>
                <a:spcPts val="2600"/>
              </a:spcBef>
              <a:defRPr sz="6003"/>
            </a:lvl1pPr>
          </a:lstStyle>
          <a:p>
            <a:pPr/>
            <a:r>
              <a:t>Measurement of Bunch Length and Peak Current</a:t>
            </a:r>
          </a:p>
        </p:txBody>
      </p:sp>
      <p:sp>
        <p:nvSpPr>
          <p:cNvPr id="515" name="Body"/>
          <p:cNvSpPr txBox="1"/>
          <p:nvPr>
            <p:ph type="body" idx="1"/>
          </p:nvPr>
        </p:nvSpPr>
        <p:spPr>
          <a:prstGeom prst="rect">
            <a:avLst/>
          </a:prstGeom>
        </p:spPr>
        <p:txBody>
          <a:bodyPr/>
          <a:lstStyle/>
          <a:p>
            <a:pP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18"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51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2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21" name="Bunch_length_meas_2019-07-12_15-55-15.jpg" descr="Bunch_length_meas_2019-07-12_15-55-15.jpg"/>
          <p:cNvPicPr>
            <a:picLocks noChangeAspect="1"/>
          </p:cNvPicPr>
          <p:nvPr/>
        </p:nvPicPr>
        <p:blipFill>
          <a:blip r:embed="rId4">
            <a:extLst/>
          </a:blip>
          <a:stretch>
            <a:fillRect/>
          </a:stretch>
        </p:blipFill>
        <p:spPr>
          <a:xfrm>
            <a:off x="761999" y="1473200"/>
            <a:ext cx="20905552" cy="1149805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2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4" name="Beam Upstream of Interaction Chamber"/>
          <p:cNvSpPr txBox="1"/>
          <p:nvPr>
            <p:ph type="title"/>
          </p:nvPr>
        </p:nvSpPr>
        <p:spPr>
          <a:prstGeom prst="rect">
            <a:avLst/>
          </a:prstGeom>
        </p:spPr>
        <p:txBody>
          <a:bodyPr/>
          <a:lstStyle>
            <a:lvl1pPr defTabSz="569594">
              <a:spcBef>
                <a:spcPts val="2600"/>
              </a:spcBef>
              <a:defRPr sz="6003"/>
            </a:lvl1pPr>
          </a:lstStyle>
          <a:p>
            <a:pPr/>
            <a:r>
              <a:t>Beam Upstream of Interaction Chamber</a:t>
            </a:r>
          </a:p>
        </p:txBody>
      </p:sp>
      <p:sp>
        <p:nvSpPr>
          <p:cNvPr id="525" name="Measured profile in switchyard"/>
          <p:cNvSpPr txBox="1"/>
          <p:nvPr>
            <p:ph type="body" idx="1"/>
          </p:nvPr>
        </p:nvSpPr>
        <p:spPr>
          <a:prstGeom prst="rect">
            <a:avLst/>
          </a:prstGeom>
        </p:spPr>
        <p:txBody>
          <a:bodyPr/>
          <a:lstStyle/>
          <a:p>
            <a:pPr/>
            <a:r>
              <a:t>Measured profile in switchyard</a:t>
            </a:r>
          </a:p>
        </p:txBody>
      </p:sp>
      <p:sp>
        <p:nvSpPr>
          <p:cNvPr id="526" name="Slide Number"/>
          <p:cNvSpPr txBox="1"/>
          <p:nvPr>
            <p:ph type="sldNum" sz="quarter" idx="2"/>
          </p:nvPr>
        </p:nvSpPr>
        <p:spPr>
          <a:xfrm>
            <a:off x="23876126" y="13296900"/>
            <a:ext cx="266778"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28"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52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3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31" name="20190712_231846_SATSY03-DSCR140_camera_snapshot.h5.png" descr="20190712_231846_SATSY03-DSCR140_camera_snapshot.h5.png"/>
          <p:cNvPicPr>
            <a:picLocks noChangeAspect="1"/>
          </p:cNvPicPr>
          <p:nvPr/>
        </p:nvPicPr>
        <p:blipFill>
          <a:blip r:embed="rId4">
            <a:extLst/>
          </a:blip>
          <a:stretch>
            <a:fillRect/>
          </a:stretch>
        </p:blipFill>
        <p:spPr>
          <a:xfrm>
            <a:off x="13866941" y="1527133"/>
            <a:ext cx="9042401" cy="10795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3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34" name="Quadrupole Alignment"/>
          <p:cNvSpPr txBox="1"/>
          <p:nvPr>
            <p:ph type="title"/>
          </p:nvPr>
        </p:nvSpPr>
        <p:spPr>
          <a:prstGeom prst="rect">
            <a:avLst/>
          </a:prstGeom>
        </p:spPr>
        <p:txBody>
          <a:bodyPr/>
          <a:lstStyle>
            <a:lvl1pPr defTabSz="569594">
              <a:spcBef>
                <a:spcPts val="2600"/>
              </a:spcBef>
              <a:defRPr sz="6003"/>
            </a:lvl1pPr>
          </a:lstStyle>
          <a:p>
            <a:pPr/>
            <a:r>
              <a:t>Quadrupole Alignment</a:t>
            </a:r>
          </a:p>
        </p:txBody>
      </p:sp>
      <p:sp>
        <p:nvSpPr>
          <p:cNvPr id="535" name="Quadrupole settings for minimum losses"/>
          <p:cNvSpPr txBox="1"/>
          <p:nvPr>
            <p:ph type="body" idx="1"/>
          </p:nvPr>
        </p:nvSpPr>
        <p:spPr>
          <a:prstGeom prst="rect">
            <a:avLst/>
          </a:prstGeom>
        </p:spPr>
        <p:txBody>
          <a:bodyPr/>
          <a:lstStyle/>
          <a:p>
            <a:pPr/>
            <a:r>
              <a:t>Quadrupole settings for minimum losses</a:t>
            </a:r>
          </a:p>
        </p:txBody>
      </p:sp>
      <p:sp>
        <p:nvSpPr>
          <p:cNvPr id="536" name="Slide Number"/>
          <p:cNvSpPr txBox="1"/>
          <p:nvPr>
            <p:ph type="sldNum" sz="quarter" idx="2"/>
          </p:nvPr>
        </p:nvSpPr>
        <p:spPr>
          <a:xfrm>
            <a:off x="23876126" y="13296900"/>
            <a:ext cx="266778"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38"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53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4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41" name="screenshot_30237_1.png" descr="screenshot_30237_1.png"/>
          <p:cNvPicPr>
            <a:picLocks noChangeAspect="1"/>
          </p:cNvPicPr>
          <p:nvPr/>
        </p:nvPicPr>
        <p:blipFill>
          <a:blip r:embed="rId4">
            <a:extLst/>
          </a:blip>
          <a:stretch>
            <a:fillRect/>
          </a:stretch>
        </p:blipFill>
        <p:spPr>
          <a:xfrm>
            <a:off x="1306377" y="3053552"/>
            <a:ext cx="17032702" cy="987861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44" name="BunCh Charge and Transmission"/>
          <p:cNvSpPr txBox="1"/>
          <p:nvPr>
            <p:ph type="title"/>
          </p:nvPr>
        </p:nvSpPr>
        <p:spPr>
          <a:prstGeom prst="rect">
            <a:avLst/>
          </a:prstGeom>
        </p:spPr>
        <p:txBody>
          <a:bodyPr/>
          <a:lstStyle>
            <a:lvl1pPr defTabSz="569594">
              <a:spcBef>
                <a:spcPts val="2600"/>
              </a:spcBef>
              <a:defRPr sz="6003"/>
            </a:lvl1pPr>
          </a:lstStyle>
          <a:p>
            <a:pPr/>
            <a:r>
              <a:t>BunCh Charge and Transmission</a:t>
            </a:r>
          </a:p>
        </p:txBody>
      </p:sp>
      <p:sp>
        <p:nvSpPr>
          <p:cNvPr id="545" name="Measured with cavity beam position monitors"/>
          <p:cNvSpPr txBox="1"/>
          <p:nvPr>
            <p:ph type="body" idx="1"/>
          </p:nvPr>
        </p:nvSpPr>
        <p:spPr>
          <a:prstGeom prst="rect">
            <a:avLst/>
          </a:prstGeom>
        </p:spPr>
        <p:txBody>
          <a:bodyPr/>
          <a:lstStyle/>
          <a:p>
            <a:pPr/>
            <a:r>
              <a:t>Measured with cavity beam</a:t>
            </a:r>
            <a:br/>
            <a:r>
              <a:t>position monitors</a:t>
            </a: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48"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54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5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51" name="screenshot_19743_1.png" descr="screenshot_19743_1.png"/>
          <p:cNvPicPr>
            <a:picLocks noChangeAspect="1"/>
          </p:cNvPicPr>
          <p:nvPr/>
        </p:nvPicPr>
        <p:blipFill>
          <a:blip r:embed="rId4">
            <a:extLst/>
          </a:blip>
          <a:stretch>
            <a:fillRect/>
          </a:stretch>
        </p:blipFill>
        <p:spPr>
          <a:xfrm>
            <a:off x="10829704" y="1654743"/>
            <a:ext cx="12860089" cy="1111707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54" name="Titel 2"/>
          <p:cNvSpPr txBox="1"/>
          <p:nvPr>
            <p:ph type="title"/>
          </p:nvPr>
        </p:nvSpPr>
        <p:spPr>
          <a:prstGeom prst="rect">
            <a:avLst/>
          </a:prstGeom>
        </p:spPr>
        <p:txBody>
          <a:bodyPr/>
          <a:lstStyle>
            <a:lvl1pPr defTabSz="569594">
              <a:spcBef>
                <a:spcPts val="2600"/>
              </a:spcBef>
              <a:defRPr sz="6003"/>
            </a:lvl1pPr>
          </a:lstStyle>
          <a:p>
            <a:pPr/>
            <a:r>
              <a:t>V</a:t>
            </a:r>
          </a:p>
        </p:txBody>
      </p:sp>
      <p:sp>
        <p:nvSpPr>
          <p:cNvPr id="555" name="Inhaltsplatzhalter 1"/>
          <p:cNvSpPr txBox="1"/>
          <p:nvPr>
            <p:ph type="body" idx="1"/>
          </p:nvPr>
        </p:nvSpPr>
        <p:spPr>
          <a:prstGeom prst="rect">
            <a:avLst/>
          </a:prstGeom>
        </p:spPr>
        <p:txBody>
          <a:bodyPr/>
          <a:lstStyle/>
          <a:p>
            <a:pPr/>
            <a:r>
              <a:t>2x 8h shifts for alignment and transport through chamber with quadrupoles</a:t>
            </a:r>
          </a:p>
          <a:p>
            <a:pPr/>
            <a:r>
              <a:t>Beam profile characterization started with wire scanner (wire width: ~</a:t>
            </a:r>
            <a:r>
              <a:rPr b="1">
                <a:latin typeface="Calibri"/>
                <a:ea typeface="Calibri"/>
                <a:cs typeface="Calibri"/>
                <a:sym typeface="Calibri"/>
              </a:rPr>
              <a:t>1 um</a:t>
            </a:r>
            <a:r>
              <a:t>)</a:t>
            </a:r>
          </a:p>
          <a:p>
            <a:pPr/>
            <a:r>
              <a:t>Collect beam loss signal w.r.t. wire position</a:t>
            </a:r>
          </a:p>
        </p:txBody>
      </p:sp>
      <p:sp>
        <p:nvSpPr>
          <p:cNvPr id="556"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7"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58" name="Vitaliy Guzenko, Benedikt Hermann"/>
          <p:cNvSpPr txBox="1"/>
          <p:nvPr>
            <p:ph type="body" idx="14"/>
          </p:nvPr>
        </p:nvSpPr>
        <p:spPr>
          <a:xfrm>
            <a:off x="20110374" y="13302365"/>
            <a:ext cx="3579419"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Vitaliy Guzenko, Benedikt Hermann</a:t>
            </a:r>
          </a:p>
        </p:txBody>
      </p:sp>
      <p:pic>
        <p:nvPicPr>
          <p:cNvPr id="559"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60"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61" name="Grafik 8" descr="Grafik 8"/>
          <p:cNvPicPr>
            <a:picLocks noChangeAspect="1"/>
          </p:cNvPicPr>
          <p:nvPr/>
        </p:nvPicPr>
        <p:blipFill>
          <a:blip r:embed="rId4">
            <a:extLst/>
          </a:blip>
          <a:stretch>
            <a:fillRect/>
          </a:stretch>
        </p:blipFill>
        <p:spPr>
          <a:xfrm>
            <a:off x="13108193" y="4705053"/>
            <a:ext cx="7574835" cy="7488833"/>
          </a:xfrm>
          <a:prstGeom prst="rect">
            <a:avLst/>
          </a:prstGeom>
          <a:ln w="12700">
            <a:miter lim="400000"/>
          </a:ln>
        </p:spPr>
      </p:pic>
      <p:pic>
        <p:nvPicPr>
          <p:cNvPr id="562" name="Grafik 5" descr="Grafik 5"/>
          <p:cNvPicPr>
            <a:picLocks noChangeAspect="1"/>
          </p:cNvPicPr>
          <p:nvPr/>
        </p:nvPicPr>
        <p:blipFill>
          <a:blip r:embed="rId5">
            <a:extLst/>
          </a:blip>
          <a:stretch>
            <a:fillRect/>
          </a:stretch>
        </p:blipFill>
        <p:spPr>
          <a:xfrm>
            <a:off x="1567485" y="5641157"/>
            <a:ext cx="8736971" cy="6552729"/>
          </a:xfrm>
          <a:prstGeom prst="rect">
            <a:avLst/>
          </a:prstGeom>
          <a:ln w="12700">
            <a:miter lim="400000"/>
          </a:ln>
        </p:spPr>
      </p:pic>
      <p:sp>
        <p:nvSpPr>
          <p:cNvPr id="563" name="Textfeld 4"/>
          <p:cNvSpPr txBox="1"/>
          <p:nvPr/>
        </p:nvSpPr>
        <p:spPr>
          <a:xfrm>
            <a:off x="13108193" y="12042778"/>
            <a:ext cx="7772897" cy="117348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lnSpc>
                <a:spcPct val="110000"/>
              </a:lnSpc>
              <a:spcBef>
                <a:spcPts val="0"/>
              </a:spcBef>
              <a:defRPr spc="60" sz="3600">
                <a:solidFill>
                  <a:srgbClr val="000000"/>
                </a:solidFill>
                <a:latin typeface="Calibri"/>
                <a:ea typeface="Calibri"/>
                <a:cs typeface="Calibri"/>
                <a:sym typeface="Calibri"/>
              </a:defRPr>
            </a:pPr>
            <a:r>
              <a:t>Total scan duration</a:t>
            </a:r>
          </a:p>
          <a:p>
            <a:pPr defTabSz="1828800">
              <a:lnSpc>
                <a:spcPct val="110000"/>
              </a:lnSpc>
              <a:spcBef>
                <a:spcPts val="0"/>
              </a:spcBef>
              <a:defRPr spc="60" sz="3600">
                <a:solidFill>
                  <a:srgbClr val="000000"/>
                </a:solidFill>
                <a:latin typeface="Calibri"/>
                <a:ea typeface="Calibri"/>
                <a:cs typeface="Calibri"/>
                <a:sym typeface="Calibri"/>
              </a:defRPr>
            </a:pPr>
            <a:r>
              <a:t>9 wires * 100 shots\wire \ 1 Hz </a:t>
            </a:r>
            <a:r>
              <a:t>= </a:t>
            </a:r>
            <a:r>
              <a:rPr b="1"/>
              <a:t>15 min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66" name="Titel 2"/>
          <p:cNvSpPr txBox="1"/>
          <p:nvPr>
            <p:ph type="title"/>
          </p:nvPr>
        </p:nvSpPr>
        <p:spPr>
          <a:prstGeom prst="rect">
            <a:avLst/>
          </a:prstGeom>
        </p:spPr>
        <p:txBody>
          <a:bodyPr/>
          <a:lstStyle>
            <a:lvl1pPr defTabSz="569594">
              <a:spcBef>
                <a:spcPts val="2600"/>
              </a:spcBef>
              <a:defRPr sz="6003"/>
            </a:lvl1pPr>
          </a:lstStyle>
          <a:p>
            <a:pPr/>
            <a:r>
              <a:t>Beam Size Measurement: 2D Gaussian Fit</a:t>
            </a:r>
          </a:p>
        </p:txBody>
      </p:sp>
      <p:sp>
        <p:nvSpPr>
          <p:cNvPr id="567" name="Body"/>
          <p:cNvSpPr txBox="1"/>
          <p:nvPr>
            <p:ph type="body" idx="1"/>
          </p:nvPr>
        </p:nvSpPr>
        <p:spPr>
          <a:prstGeom prst="rect">
            <a:avLst/>
          </a:prstGeom>
        </p:spPr>
        <p:txBody>
          <a:bodyPr/>
          <a:lstStyle/>
          <a:p>
            <a:pPr/>
          </a:p>
        </p:txBody>
      </p:sp>
      <p:sp>
        <p:nvSpPr>
          <p:cNvPr id="568"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9"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70" name="Data Analysis: Adrian Kirchner, visiting student from FAU Erlangen"/>
          <p:cNvSpPr txBox="1"/>
          <p:nvPr>
            <p:ph type="body" idx="14"/>
          </p:nvPr>
        </p:nvSpPr>
        <p:spPr>
          <a:xfrm>
            <a:off x="17143603" y="13302365"/>
            <a:ext cx="6546190"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Data Analysis: Adrian Kirchner, visiting student from FAU Erlangen</a:t>
            </a:r>
          </a:p>
        </p:txBody>
      </p:sp>
      <p:pic>
        <p:nvPicPr>
          <p:cNvPr id="571"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72"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73" name="Grafik 5" descr="Grafik 5"/>
          <p:cNvPicPr>
            <a:picLocks noChangeAspect="1"/>
          </p:cNvPicPr>
          <p:nvPr/>
        </p:nvPicPr>
        <p:blipFill>
          <a:blip r:embed="rId4">
            <a:extLst/>
          </a:blip>
          <a:stretch>
            <a:fillRect/>
          </a:stretch>
        </p:blipFill>
        <p:spPr>
          <a:xfrm>
            <a:off x="3406143" y="1850583"/>
            <a:ext cx="17929857" cy="10768058"/>
          </a:xfrm>
          <a:prstGeom prst="rect">
            <a:avLst/>
          </a:prstGeom>
          <a:ln w="12700">
            <a:miter lim="400000"/>
          </a:ln>
        </p:spPr>
      </p:pic>
      <p:sp>
        <p:nvSpPr>
          <p:cNvPr id="574" name="Preliminary"/>
          <p:cNvSpPr txBox="1"/>
          <p:nvPr/>
        </p:nvSpPr>
        <p:spPr>
          <a:xfrm rot="19835945">
            <a:off x="20200572" y="6193245"/>
            <a:ext cx="420395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a:lvl1pPr>
          </a:lstStyle>
          <a:p>
            <a:pPr/>
            <a:r>
              <a:t>Preliminary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66" name="structure_1_V3_photo.jpg" descr="structure_1_V3_photo.jpg"/>
          <p:cNvPicPr>
            <a:picLocks noChangeAspect="1"/>
          </p:cNvPicPr>
          <p:nvPr>
            <p:ph type="pic" idx="13"/>
          </p:nvPr>
        </p:nvPicPr>
        <p:blipFill>
          <a:blip r:embed="rId2">
            <a:extLst/>
          </a:blip>
          <a:srcRect l="0" t="7812" r="0" b="7812"/>
          <a:stretch>
            <a:fillRect/>
          </a:stretch>
        </p:blipFill>
        <p:spPr>
          <a:xfrm>
            <a:off x="0" y="0"/>
            <a:ext cx="24384000" cy="13716000"/>
          </a:xfrm>
          <a:prstGeom prst="rect">
            <a:avLst/>
          </a:prstGeom>
        </p:spPr>
      </p:pic>
      <p:sp>
        <p:nvSpPr>
          <p:cNvPr id="367"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368" name="The Accelerator-on-a-Chip International Program"/>
          <p:cNvSpPr txBox="1"/>
          <p:nvPr>
            <p:ph type="title"/>
          </p:nvPr>
        </p:nvSpPr>
        <p:spPr>
          <a:prstGeom prst="rect">
            <a:avLst/>
          </a:prstGeom>
        </p:spPr>
        <p:txBody>
          <a:bodyPr/>
          <a:lstStyle/>
          <a:p>
            <a:pPr/>
            <a:r>
              <a:t>The Accelerator-on-a-Chip International Program</a:t>
            </a:r>
          </a:p>
        </p:txBody>
      </p:sp>
      <p:sp>
        <p:nvSpPr>
          <p:cNvPr id="369" name="Rasmus Ischebeck — EAAC 2019 — Characterization of the Electron Beam in the ACHIP Chamber in SwissFEL"/>
          <p:cNvSpPr txBox="1"/>
          <p:nvPr>
            <p:ph type="body" idx="14"/>
          </p:nvPr>
        </p:nvSpPr>
        <p:spPr>
          <a:prstGeom prst="rect">
            <a:avLst/>
          </a:prstGeom>
        </p:spPr>
        <p:txBody>
          <a:bodyPr/>
          <a:lstStyle/>
          <a:p>
            <a:pPr/>
            <a:r>
              <a:t>Rasmus Ischebeck — EAAC 2019 — Characterization of the Electron Beam in the ACHIP Chamber in SwissFEL</a:t>
            </a:r>
          </a:p>
        </p:txBody>
      </p:sp>
      <p:sp>
        <p:nvSpPr>
          <p:cNvPr id="370" name="Text"/>
          <p:cNvSpPr txBox="1"/>
          <p:nvPr>
            <p:ph type="body" idx="15"/>
          </p:nvPr>
        </p:nvSpPr>
        <p:spPr>
          <a:prstGeom prst="rect">
            <a:avLst/>
          </a:prstGeom>
        </p:spPr>
        <p:txBody>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371" name="Slide Number"/>
          <p:cNvSpPr txBox="1"/>
          <p:nvPr>
            <p:ph type="sldNum" sz="quarter" idx="2"/>
          </p:nvPr>
        </p:nvSpPr>
        <p:spPr>
          <a:xfrm>
            <a:off x="23876126" y="13296900"/>
            <a:ext cx="266778"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74" name="Group"/>
          <p:cNvGrpSpPr/>
          <p:nvPr/>
        </p:nvGrpSpPr>
        <p:grpSpPr>
          <a:xfrm>
            <a:off x="246195" y="13071657"/>
            <a:ext cx="1360123" cy="507413"/>
            <a:chOff x="0" y="0"/>
            <a:chExt cx="1360122" cy="507411"/>
          </a:xfrm>
        </p:grpSpPr>
        <p:pic>
          <p:nvPicPr>
            <p:cNvPr id="372" name="PSI Logo white with Outlined Fonts.pdf" descr="PSI Logo white with Outlined Fonts.pdf"/>
            <p:cNvPicPr>
              <a:picLocks noChangeAspect="1"/>
            </p:cNvPicPr>
            <p:nvPr/>
          </p:nvPicPr>
          <p:blipFill>
            <a:blip r:embed="rId3">
              <a:extLst/>
            </a:blip>
            <a:stretch>
              <a:fillRect/>
            </a:stretch>
          </p:blipFill>
          <p:spPr>
            <a:xfrm>
              <a:off x="0" y="284238"/>
              <a:ext cx="628322" cy="223173"/>
            </a:xfrm>
            <a:prstGeom prst="rect">
              <a:avLst/>
            </a:prstGeom>
            <a:ln w="12700" cap="flat">
              <a:noFill/>
              <a:miter lim="400000"/>
            </a:ln>
            <a:effectLst/>
          </p:spPr>
        </p:pic>
        <p:pic>
          <p:nvPicPr>
            <p:cNvPr id="373" name="achip_logo_notag_color_print.pdf" descr="achip_logo_notag_color_print.pdf"/>
            <p:cNvPicPr>
              <a:picLocks noChangeAspect="1"/>
            </p:cNvPicPr>
            <p:nvPr/>
          </p:nvPicPr>
          <p:blipFill>
            <a:blip r:embed="rId4">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77" name="Titel 2"/>
          <p:cNvSpPr txBox="1"/>
          <p:nvPr>
            <p:ph type="title"/>
          </p:nvPr>
        </p:nvSpPr>
        <p:spPr>
          <a:prstGeom prst="rect">
            <a:avLst/>
          </a:prstGeom>
        </p:spPr>
        <p:txBody>
          <a:bodyPr/>
          <a:lstStyle>
            <a:lvl1pPr defTabSz="569594">
              <a:spcBef>
                <a:spcPts val="2600"/>
              </a:spcBef>
              <a:defRPr sz="6003"/>
            </a:lvl1pPr>
          </a:lstStyle>
          <a:p>
            <a:pPr/>
            <a:r>
              <a:t>Beam Size Measurement: Tomography</a:t>
            </a:r>
          </a:p>
        </p:txBody>
      </p:sp>
      <p:sp>
        <p:nvSpPr>
          <p:cNvPr id="578" name="Inhaltsplatzhalter 1"/>
          <p:cNvSpPr txBox="1"/>
          <p:nvPr>
            <p:ph type="body" idx="1"/>
          </p:nvPr>
        </p:nvSpPr>
        <p:spPr>
          <a:prstGeom prst="rect">
            <a:avLst/>
          </a:prstGeom>
        </p:spPr>
        <p:txBody>
          <a:bodyPr/>
          <a:lstStyle/>
          <a:p>
            <a:pPr/>
          </a:p>
        </p:txBody>
      </p:sp>
      <p:sp>
        <p:nvSpPr>
          <p:cNvPr id="579"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0"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81" name="Benedikt Hermann, Adrian Kirchner"/>
          <p:cNvSpPr txBox="1"/>
          <p:nvPr>
            <p:ph type="body" idx="14"/>
          </p:nvPr>
        </p:nvSpPr>
        <p:spPr>
          <a:xfrm>
            <a:off x="20103058" y="13302365"/>
            <a:ext cx="3586735"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Benedikt Hermann, Adrian Kirchner</a:t>
            </a:r>
          </a:p>
        </p:txBody>
      </p:sp>
      <p:pic>
        <p:nvPicPr>
          <p:cNvPr id="582"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83"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84" name="Grafik 4" descr="Grafik 4"/>
          <p:cNvPicPr>
            <a:picLocks noChangeAspect="1"/>
          </p:cNvPicPr>
          <p:nvPr/>
        </p:nvPicPr>
        <p:blipFill>
          <a:blip r:embed="rId4">
            <a:extLst/>
          </a:blip>
          <a:stretch>
            <a:fillRect/>
          </a:stretch>
        </p:blipFill>
        <p:spPr>
          <a:xfrm>
            <a:off x="3339837" y="1949410"/>
            <a:ext cx="18008866" cy="10813247"/>
          </a:xfrm>
          <a:prstGeom prst="rect">
            <a:avLst/>
          </a:prstGeom>
          <a:ln w="12700">
            <a:miter lim="400000"/>
          </a:ln>
        </p:spPr>
      </p:pic>
      <p:sp>
        <p:nvSpPr>
          <p:cNvPr id="585" name="Preliminary"/>
          <p:cNvSpPr txBox="1"/>
          <p:nvPr/>
        </p:nvSpPr>
        <p:spPr>
          <a:xfrm rot="19835945">
            <a:off x="20200572" y="6193245"/>
            <a:ext cx="420395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a:lvl1pPr>
          </a:lstStyle>
          <a:p>
            <a:pPr/>
            <a:r>
              <a:t>Preliminary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88" name="Titel 2"/>
          <p:cNvSpPr txBox="1"/>
          <p:nvPr>
            <p:ph type="title"/>
          </p:nvPr>
        </p:nvSpPr>
        <p:spPr>
          <a:prstGeom prst="rect">
            <a:avLst/>
          </a:prstGeom>
        </p:spPr>
        <p:txBody>
          <a:bodyPr/>
          <a:lstStyle>
            <a:lvl1pPr defTabSz="569594">
              <a:spcBef>
                <a:spcPts val="2600"/>
              </a:spcBef>
              <a:defRPr sz="6003"/>
            </a:lvl1pPr>
          </a:lstStyle>
          <a:p>
            <a:pPr/>
            <a:r>
              <a:t>Beam Size Analysis</a:t>
            </a:r>
          </a:p>
        </p:txBody>
      </p:sp>
      <p:sp>
        <p:nvSpPr>
          <p:cNvPr id="589" name="Inhaltsplatzhalter 1"/>
          <p:cNvSpPr txBox="1"/>
          <p:nvPr>
            <p:ph type="body" idx="1"/>
          </p:nvPr>
        </p:nvSpPr>
        <p:spPr>
          <a:prstGeom prst="rect">
            <a:avLst/>
          </a:prstGeom>
        </p:spPr>
        <p:txBody>
          <a:bodyPr/>
          <a:lstStyle/>
          <a:p>
            <a:pPr marL="0" indent="0">
              <a:buSzTx/>
              <a:buNone/>
            </a:pPr>
          </a:p>
        </p:txBody>
      </p:sp>
      <p:sp>
        <p:nvSpPr>
          <p:cNvPr id="590"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1"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592" name="Benedikt Hermann, Adrian Kirchner"/>
          <p:cNvSpPr txBox="1"/>
          <p:nvPr>
            <p:ph type="body" idx="14"/>
          </p:nvPr>
        </p:nvSpPr>
        <p:spPr>
          <a:xfrm>
            <a:off x="20103058" y="13302365"/>
            <a:ext cx="3586735"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Benedikt Hermann, Adrian Kirchner</a:t>
            </a:r>
          </a:p>
        </p:txBody>
      </p:sp>
      <p:pic>
        <p:nvPicPr>
          <p:cNvPr id="593"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594"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595" name="Grafik 5" descr="Grafik 5"/>
          <p:cNvPicPr>
            <a:picLocks noChangeAspect="1"/>
          </p:cNvPicPr>
          <p:nvPr/>
        </p:nvPicPr>
        <p:blipFill>
          <a:blip r:embed="rId4">
            <a:extLst/>
          </a:blip>
          <a:stretch>
            <a:fillRect/>
          </a:stretch>
        </p:blipFill>
        <p:spPr>
          <a:xfrm>
            <a:off x="4907571" y="2682875"/>
            <a:ext cx="15349325" cy="7231514"/>
          </a:xfrm>
          <a:prstGeom prst="rect">
            <a:avLst/>
          </a:prstGeom>
          <a:ln w="12700">
            <a:miter lim="400000"/>
          </a:ln>
        </p:spPr>
      </p:pic>
      <p:sp>
        <p:nvSpPr>
          <p:cNvPr id="596" name="Inhaltsplatzhalter 1"/>
          <p:cNvSpPr txBox="1"/>
          <p:nvPr/>
        </p:nvSpPr>
        <p:spPr>
          <a:xfrm>
            <a:off x="13678202" y="10331474"/>
            <a:ext cx="6912771" cy="30175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828800">
              <a:lnSpc>
                <a:spcPct val="110000"/>
              </a:lnSpc>
              <a:spcBef>
                <a:spcPts val="0"/>
              </a:spcBef>
              <a:defRPr sz="3600">
                <a:solidFill>
                  <a:srgbClr val="000000"/>
                </a:solidFill>
                <a:latin typeface="Calibri"/>
                <a:ea typeface="Calibri"/>
                <a:cs typeface="Calibri"/>
                <a:sym typeface="Calibri"/>
              </a:defRPr>
            </a:pPr>
            <a:r>
              <a:t>– Assumption: Gaussian shape</a:t>
            </a:r>
          </a:p>
          <a:p>
            <a:pPr defTabSz="1828800">
              <a:lnSpc>
                <a:spcPct val="110000"/>
              </a:lnSpc>
              <a:spcBef>
                <a:spcPts val="0"/>
              </a:spcBef>
              <a:defRPr sz="3600">
                <a:solidFill>
                  <a:srgbClr val="000000"/>
                </a:solidFill>
                <a:latin typeface="Calibri"/>
                <a:ea typeface="Calibri"/>
                <a:cs typeface="Calibri"/>
                <a:sym typeface="Calibri"/>
              </a:defRPr>
            </a:pPr>
            <a:r>
              <a:t>+ Fast </a:t>
            </a:r>
          </a:p>
          <a:p>
            <a:pPr defTabSz="1828800">
              <a:lnSpc>
                <a:spcPct val="110000"/>
              </a:lnSpc>
              <a:spcBef>
                <a:spcPts val="0"/>
              </a:spcBef>
              <a:defRPr sz="3600">
                <a:solidFill>
                  <a:srgbClr val="000000"/>
                </a:solidFill>
                <a:latin typeface="Calibri"/>
                <a:ea typeface="Calibri"/>
                <a:cs typeface="Calibri"/>
                <a:sym typeface="Calibri"/>
              </a:defRPr>
            </a:pPr>
            <a:r>
              <a:t>+ Stable even with fewer wires </a:t>
            </a:r>
          </a:p>
          <a:p>
            <a:pPr defTabSz="1828800">
              <a:lnSpc>
                <a:spcPct val="110000"/>
              </a:lnSpc>
              <a:spcBef>
                <a:spcPts val="0"/>
              </a:spcBef>
              <a:defRPr sz="3600">
                <a:solidFill>
                  <a:srgbClr val="000000"/>
                </a:solidFill>
                <a:latin typeface="Calibri"/>
                <a:ea typeface="Calibri"/>
                <a:cs typeface="Calibri"/>
                <a:sym typeface="Calibri"/>
              </a:defRPr>
            </a:pPr>
            <a:r>
              <a:t>   and poor SNR</a:t>
            </a:r>
          </a:p>
        </p:txBody>
      </p:sp>
      <p:sp>
        <p:nvSpPr>
          <p:cNvPr id="597" name="Inhaltsplatzhalter 1"/>
          <p:cNvSpPr txBox="1"/>
          <p:nvPr/>
        </p:nvSpPr>
        <p:spPr>
          <a:xfrm>
            <a:off x="5999311" y="10351630"/>
            <a:ext cx="6912772" cy="244827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defTabSz="1828800">
              <a:lnSpc>
                <a:spcPct val="110000"/>
              </a:lnSpc>
              <a:spcBef>
                <a:spcPts val="0"/>
              </a:spcBef>
              <a:buClr>
                <a:srgbClr val="000000"/>
              </a:buClr>
              <a:buFont typeface="Arial"/>
              <a:defRPr sz="3600">
                <a:solidFill>
                  <a:srgbClr val="000000"/>
                </a:solidFill>
                <a:latin typeface="Calibri"/>
                <a:ea typeface="Calibri"/>
                <a:cs typeface="Calibri"/>
                <a:sym typeface="Calibri"/>
              </a:defRPr>
            </a:pPr>
            <a:r>
              <a:t>+ No assumption on distribution </a:t>
            </a:r>
          </a:p>
          <a:p>
            <a:pPr defTabSz="1828800">
              <a:lnSpc>
                <a:spcPct val="110000"/>
              </a:lnSpc>
              <a:spcBef>
                <a:spcPts val="0"/>
              </a:spcBef>
              <a:buClr>
                <a:srgbClr val="000000"/>
              </a:buClr>
              <a:buFont typeface="Arial"/>
              <a:defRPr sz="3600">
                <a:solidFill>
                  <a:srgbClr val="000000"/>
                </a:solidFill>
                <a:latin typeface="Calibri"/>
                <a:ea typeface="Calibri"/>
                <a:cs typeface="Calibri"/>
                <a:sym typeface="Calibri"/>
              </a:defRPr>
            </a:pPr>
            <a:r>
              <a:t>+ Feature reconstruction</a:t>
            </a:r>
          </a:p>
          <a:p>
            <a:pPr defTabSz="1828800">
              <a:lnSpc>
                <a:spcPct val="110000"/>
              </a:lnSpc>
              <a:spcBef>
                <a:spcPts val="0"/>
              </a:spcBef>
              <a:buClr>
                <a:srgbClr val="000000"/>
              </a:buClr>
              <a:buFont typeface="Arial"/>
              <a:defRPr sz="3600">
                <a:solidFill>
                  <a:srgbClr val="000000"/>
                </a:solidFill>
                <a:latin typeface="Calibri"/>
                <a:ea typeface="Calibri"/>
                <a:cs typeface="Calibri"/>
                <a:sym typeface="Calibri"/>
              </a:defRPr>
            </a:pPr>
            <a:r>
              <a:t>– Prone to noise, smoothing kernel</a:t>
            </a:r>
          </a:p>
        </p:txBody>
      </p:sp>
      <p:sp>
        <p:nvSpPr>
          <p:cNvPr id="598" name="Preliminary"/>
          <p:cNvSpPr txBox="1"/>
          <p:nvPr/>
        </p:nvSpPr>
        <p:spPr>
          <a:xfrm rot="19835945">
            <a:off x="20200572" y="6193245"/>
            <a:ext cx="420395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000"/>
            </a:lvl1pPr>
          </a:lstStyle>
          <a:p>
            <a:pPr/>
            <a:r>
              <a:t>Preliminary</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601" name="Titel 2"/>
          <p:cNvSpPr txBox="1"/>
          <p:nvPr>
            <p:ph type="title"/>
          </p:nvPr>
        </p:nvSpPr>
        <p:spPr>
          <a:prstGeom prst="rect">
            <a:avLst/>
          </a:prstGeom>
        </p:spPr>
        <p:txBody>
          <a:bodyPr/>
          <a:lstStyle>
            <a:lvl1pPr defTabSz="569594">
              <a:spcBef>
                <a:spcPts val="2600"/>
              </a:spcBef>
              <a:defRPr sz="6003"/>
            </a:lvl1pPr>
          </a:lstStyle>
          <a:p>
            <a:pPr/>
            <a:r>
              <a:t>Beam characterization, wire scan tomography</a:t>
            </a:r>
          </a:p>
        </p:txBody>
      </p:sp>
      <p:sp>
        <p:nvSpPr>
          <p:cNvPr id="602" name="Inhaltsplatzhalter 1"/>
          <p:cNvSpPr txBox="1"/>
          <p:nvPr>
            <p:ph type="body" idx="1"/>
          </p:nvPr>
        </p:nvSpPr>
        <p:spPr>
          <a:prstGeom prst="rect">
            <a:avLst/>
          </a:prstGeom>
        </p:spPr>
        <p:txBody>
          <a:bodyPr/>
          <a:lstStyle/>
          <a:p>
            <a:pPr marL="0" indent="0" defTabSz="619125">
              <a:spcBef>
                <a:spcPts val="2900"/>
              </a:spcBef>
              <a:buSzTx/>
              <a:buNone/>
              <a:defRPr sz="3600"/>
            </a:pPr>
            <a:r>
              <a:t>First Measurement</a:t>
            </a:r>
          </a:p>
          <a:p>
            <a:pPr marL="476250" indent="-476250" defTabSz="619125">
              <a:spcBef>
                <a:spcPts val="2900"/>
              </a:spcBef>
              <a:defRPr sz="3600"/>
            </a:pPr>
            <a14:m>
              <m:oMathPara>
                <m:oMathParaPr>
                  <m:jc m:val="left"/>
                </m:oMathParaPr>
                <m:oMath>
                  <m:sSub>
                    <m:e>
                      <m:r>
                        <a:rPr xmlns:a="http://schemas.openxmlformats.org/drawingml/2006/main" sz="4350" i="1">
                          <a:solidFill>
                            <a:srgbClr val="000000"/>
                          </a:solidFill>
                          <a:latin typeface="Cambria Math" panose="02040503050406030204" pitchFamily="18" charset="0"/>
                        </a:rPr>
                        <m:t>𝜎</m:t>
                      </m:r>
                    </m:e>
                    <m:sub>
                      <m:r>
                        <a:rPr xmlns:a="http://schemas.openxmlformats.org/drawingml/2006/main" sz="4350" i="1">
                          <a:solidFill>
                            <a:srgbClr val="000000"/>
                          </a:solidFill>
                          <a:latin typeface="Cambria Math" panose="02040503050406030204" pitchFamily="18" charset="0"/>
                        </a:rPr>
                        <m:t>𝑚</m:t>
                      </m:r>
                      <m:r>
                        <a:rPr xmlns:a="http://schemas.openxmlformats.org/drawingml/2006/main" sz="4350" i="1">
                          <a:solidFill>
                            <a:srgbClr val="000000"/>
                          </a:solidFill>
                          <a:latin typeface="Cambria Math" panose="02040503050406030204" pitchFamily="18" charset="0"/>
                        </a:rPr>
                        <m:t>𝑖</m:t>
                      </m:r>
                      <m:r>
                        <a:rPr xmlns:a="http://schemas.openxmlformats.org/drawingml/2006/main" sz="4350" i="1">
                          <a:solidFill>
                            <a:srgbClr val="000000"/>
                          </a:solidFill>
                          <a:latin typeface="Cambria Math" panose="02040503050406030204" pitchFamily="18" charset="0"/>
                        </a:rPr>
                        <m:t>𝑛</m:t>
                      </m:r>
                    </m:sub>
                  </m:sSub>
                  <m:r>
                    <a:rPr xmlns:a="http://schemas.openxmlformats.org/drawingml/2006/main" sz="4350" i="1">
                      <a:solidFill>
                        <a:srgbClr val="000000"/>
                      </a:solidFill>
                      <a:latin typeface="Cambria Math" panose="02040503050406030204" pitchFamily="18" charset="0"/>
                    </a:rPr>
                    <m:t>=</m:t>
                  </m:r>
                  <m:r>
                    <a:rPr xmlns:a="http://schemas.openxmlformats.org/drawingml/2006/main" sz="4350" i="1">
                      <a:solidFill>
                        <a:srgbClr val="000000"/>
                      </a:solidFill>
                      <a:latin typeface="Cambria Math" panose="02040503050406030204" pitchFamily="18" charset="0"/>
                    </a:rPr>
                    <m:t>2.6</m:t>
                  </m:r>
                  <m:r>
                    <a:rPr xmlns:a="http://schemas.openxmlformats.org/drawingml/2006/main" sz="4350" i="1">
                      <a:solidFill>
                        <a:srgbClr val="000000"/>
                      </a:solidFill>
                      <a:latin typeface="Cambria Math" panose="02040503050406030204" pitchFamily="18" charset="0"/>
                    </a:rPr>
                    <m:t/>
                  </m:r>
                  <m:r>
                    <m:rPr>
                      <m:sty m:val="p"/>
                    </m:rPr>
                    <a:rPr xmlns:a="http://schemas.openxmlformats.org/drawingml/2006/main" sz="4350" i="1">
                      <a:solidFill>
                        <a:srgbClr val="000000"/>
                      </a:solidFill>
                      <a:latin typeface="Cambria Math" panose="02040503050406030204" pitchFamily="18" charset="0"/>
                    </a:rPr>
                    <m:t>μ</m:t>
                  </m:r>
                  <m:r>
                    <m:rPr>
                      <m:sty m:val="p"/>
                    </m:rPr>
                    <a:rPr xmlns:a="http://schemas.openxmlformats.org/drawingml/2006/main" sz="4350" i="1">
                      <a:solidFill>
                        <a:srgbClr val="000000"/>
                      </a:solidFill>
                      <a:latin typeface="Cambria Math" panose="02040503050406030204" pitchFamily="18" charset="0"/>
                    </a:rPr>
                    <m:t>m</m:t>
                  </m:r>
                  <m:r>
                    <a:rPr xmlns:a="http://schemas.openxmlformats.org/drawingml/2006/main" sz="4350" i="1">
                      <a:solidFill>
                        <a:srgbClr val="000000"/>
                      </a:solidFill>
                      <a:latin typeface="Cambria Math" panose="02040503050406030204" pitchFamily="18" charset="0"/>
                    </a:rPr>
                    <m:t/>
                  </m:r>
                  <m:r>
                    <a:rPr xmlns:a="http://schemas.openxmlformats.org/drawingml/2006/main" sz="4350" i="1">
                      <a:solidFill>
                        <a:srgbClr val="000000"/>
                      </a:solidFill>
                      <a:latin typeface="Cambria Math" panose="02040503050406030204" pitchFamily="18" charset="0"/>
                    </a:rPr>
                    <m:t>,</m:t>
                  </m:r>
                  <m:sSub>
                    <m:e>
                      <m:r>
                        <a:rPr xmlns:a="http://schemas.openxmlformats.org/drawingml/2006/main" sz="4350" i="1">
                          <a:solidFill>
                            <a:srgbClr val="000000"/>
                          </a:solidFill>
                          <a:latin typeface="Cambria Math" panose="02040503050406030204" pitchFamily="18" charset="0"/>
                        </a:rPr>
                        <m:t>𝜎</m:t>
                      </m:r>
                    </m:e>
                    <m:sub>
                      <m:r>
                        <a:rPr xmlns:a="http://schemas.openxmlformats.org/drawingml/2006/main" sz="4350" i="1">
                          <a:solidFill>
                            <a:srgbClr val="000000"/>
                          </a:solidFill>
                          <a:latin typeface="Cambria Math" panose="02040503050406030204" pitchFamily="18" charset="0"/>
                        </a:rPr>
                        <m:t>𝑚</m:t>
                      </m:r>
                      <m:r>
                        <a:rPr xmlns:a="http://schemas.openxmlformats.org/drawingml/2006/main" sz="4350" i="1">
                          <a:solidFill>
                            <a:srgbClr val="000000"/>
                          </a:solidFill>
                          <a:latin typeface="Cambria Math" panose="02040503050406030204" pitchFamily="18" charset="0"/>
                        </a:rPr>
                        <m:t>𝑎</m:t>
                      </m:r>
                      <m:r>
                        <a:rPr xmlns:a="http://schemas.openxmlformats.org/drawingml/2006/main" sz="4350" i="1">
                          <a:solidFill>
                            <a:srgbClr val="000000"/>
                          </a:solidFill>
                          <a:latin typeface="Cambria Math" panose="02040503050406030204" pitchFamily="18" charset="0"/>
                        </a:rPr>
                        <m:t>𝑥</m:t>
                      </m:r>
                    </m:sub>
                  </m:sSub>
                  <m:r>
                    <a:rPr xmlns:a="http://schemas.openxmlformats.org/drawingml/2006/main" sz="4350" i="1">
                      <a:solidFill>
                        <a:srgbClr val="000000"/>
                      </a:solidFill>
                      <a:latin typeface="Cambria Math" panose="02040503050406030204" pitchFamily="18" charset="0"/>
                    </a:rPr>
                    <m:t>=</m:t>
                  </m:r>
                  <m:r>
                    <a:rPr xmlns:a="http://schemas.openxmlformats.org/drawingml/2006/main" sz="4350" i="1">
                      <a:solidFill>
                        <a:srgbClr val="000000"/>
                      </a:solidFill>
                      <a:latin typeface="Cambria Math" panose="02040503050406030204" pitchFamily="18" charset="0"/>
                    </a:rPr>
                    <m:t>17.5</m:t>
                  </m:r>
                  <m:r>
                    <a:rPr xmlns:a="http://schemas.openxmlformats.org/drawingml/2006/main" sz="4350" i="1">
                      <a:solidFill>
                        <a:srgbClr val="000000"/>
                      </a:solidFill>
                      <a:latin typeface="Cambria Math" panose="02040503050406030204" pitchFamily="18" charset="0"/>
                    </a:rPr>
                    <m:t/>
                  </m:r>
                  <m:r>
                    <m:rPr>
                      <m:sty m:val="p"/>
                    </m:rPr>
                    <a:rPr xmlns:a="http://schemas.openxmlformats.org/drawingml/2006/main" sz="4350" i="1">
                      <a:solidFill>
                        <a:srgbClr val="000000"/>
                      </a:solidFill>
                      <a:latin typeface="Cambria Math" panose="02040503050406030204" pitchFamily="18" charset="0"/>
                    </a:rPr>
                    <m:t>μ</m:t>
                  </m:r>
                  <m:r>
                    <m:rPr>
                      <m:sty m:val="p"/>
                    </m:rPr>
                    <a:rPr xmlns:a="http://schemas.openxmlformats.org/drawingml/2006/main" sz="4350" i="1">
                      <a:solidFill>
                        <a:srgbClr val="000000"/>
                      </a:solidFill>
                      <a:latin typeface="Cambria Math" panose="02040503050406030204" pitchFamily="18" charset="0"/>
                    </a:rPr>
                    <m:t>m</m:t>
                  </m:r>
                </m:oMath>
              </m:oMathPara>
            </a14:m>
          </a:p>
          <a:p>
            <a:pPr marL="476250" indent="-476250" defTabSz="619125">
              <a:spcBef>
                <a:spcPts val="2900"/>
              </a:spcBef>
              <a:defRPr sz="3600"/>
            </a:pPr>
            <a:r>
              <a:t>X-Y tilt: ~ 25 deg</a:t>
            </a:r>
          </a:p>
          <a:p>
            <a:pPr marL="0" indent="0" defTabSz="619125">
              <a:spcBef>
                <a:spcPts val="2900"/>
              </a:spcBef>
              <a:buSzTx/>
              <a:buNone/>
              <a:defRPr sz="3600"/>
            </a:pPr>
          </a:p>
          <a:p>
            <a:pPr marL="0" indent="0" defTabSz="619125">
              <a:spcBef>
                <a:spcPts val="2900"/>
              </a:spcBef>
              <a:buSzTx/>
              <a:buNone/>
              <a:defRPr sz="3600"/>
            </a:pPr>
            <a:r>
              <a:t>Next steps:</a:t>
            </a:r>
          </a:p>
          <a:p>
            <a:pPr marL="0" indent="0" defTabSz="619125">
              <a:spcBef>
                <a:spcPts val="2900"/>
              </a:spcBef>
              <a:buSzTx/>
              <a:buNone/>
              <a:defRPr sz="3600"/>
            </a:pPr>
          </a:p>
          <a:p>
            <a:pPr marL="476250" indent="-476250" defTabSz="619125">
              <a:spcBef>
                <a:spcPts val="2900"/>
              </a:spcBef>
              <a:defRPr sz="3600"/>
            </a:pPr>
            <a:r>
              <a:t>Reduce emittance at Injector</a:t>
            </a:r>
          </a:p>
          <a:p>
            <a:pPr marL="476250" indent="-476250" defTabSz="619125">
              <a:spcBef>
                <a:spcPts val="2900"/>
              </a:spcBef>
              <a:defRPr sz="3600"/>
            </a:pPr>
            <a:r>
              <a:t>Improve matching</a:t>
            </a:r>
          </a:p>
          <a:p>
            <a:pPr marL="476250" indent="-476250" defTabSz="619125">
              <a:spcBef>
                <a:spcPts val="2900"/>
              </a:spcBef>
              <a:defRPr sz="3600"/>
            </a:pPr>
            <a:r>
              <a:t>Minimize dispersion</a:t>
            </a:r>
          </a:p>
          <a:p>
            <a:pPr marL="476250" indent="-476250" defTabSz="619125">
              <a:spcBef>
                <a:spcPts val="2900"/>
              </a:spcBef>
              <a:defRPr sz="3600"/>
            </a:pPr>
            <a:r>
              <a:t>Optimize alignment</a:t>
            </a:r>
          </a:p>
          <a:p>
            <a:pPr marL="476250" indent="-476250" defTabSz="619125">
              <a:spcBef>
                <a:spcPts val="2900"/>
              </a:spcBef>
              <a:defRPr sz="3600"/>
            </a:pPr>
          </a:p>
          <a:p>
            <a:pPr marL="476250" indent="-476250" defTabSz="619125">
              <a:spcBef>
                <a:spcPts val="2900"/>
              </a:spcBef>
              <a:defRPr sz="3600"/>
            </a:pPr>
            <a:r>
              <a:t>Improve detector position (beam loss monitor) for better SNR</a:t>
            </a:r>
          </a:p>
        </p:txBody>
      </p:sp>
      <p:sp>
        <p:nvSpPr>
          <p:cNvPr id="603"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4"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605" name="Benedikt Hermann"/>
          <p:cNvSpPr txBox="1"/>
          <p:nvPr>
            <p:ph type="body" idx="14"/>
          </p:nvPr>
        </p:nvSpPr>
        <p:spPr>
          <a:xfrm>
            <a:off x="21737777" y="13302365"/>
            <a:ext cx="1952016"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Benedikt Hermann</a:t>
            </a:r>
          </a:p>
        </p:txBody>
      </p:sp>
      <p:pic>
        <p:nvPicPr>
          <p:cNvPr id="606"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607"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sp>
        <p:nvSpPr>
          <p:cNvPr id="608" name="Geschweifte Klammer rechts 5"/>
          <p:cNvSpPr/>
          <p:nvPr/>
        </p:nvSpPr>
        <p:spPr>
          <a:xfrm>
            <a:off x="7906640" y="7703739"/>
            <a:ext cx="864097" cy="3206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921"/>
                  <a:pt x="10800" y="2057"/>
                </a:cubicBezTo>
                <a:lnTo>
                  <a:pt x="10800" y="8743"/>
                </a:lnTo>
                <a:cubicBezTo>
                  <a:pt x="10800" y="9879"/>
                  <a:pt x="15635" y="10800"/>
                  <a:pt x="21600" y="10800"/>
                </a:cubicBezTo>
                <a:cubicBezTo>
                  <a:pt x="15635" y="10800"/>
                  <a:pt x="10800" y="11721"/>
                  <a:pt x="10800" y="12857"/>
                </a:cubicBezTo>
                <a:lnTo>
                  <a:pt x="10800" y="19543"/>
                </a:lnTo>
                <a:cubicBezTo>
                  <a:pt x="10800" y="20679"/>
                  <a:pt x="5965" y="21600"/>
                  <a:pt x="0" y="21600"/>
                </a:cubicBezTo>
              </a:path>
            </a:pathLst>
          </a:custGeom>
          <a:ln w="76200">
            <a:solidFill>
              <a:srgbClr val="000000"/>
            </a:solidFill>
          </a:ln>
        </p:spPr>
        <p:txBody>
          <a:bodyPr tIns="91439" bIns="91439"/>
          <a:lstStyle/>
          <a:p>
            <a:pPr defTabSz="1828800">
              <a:spcBef>
                <a:spcPts val="0"/>
              </a:spcBef>
              <a:defRPr sz="4800">
                <a:solidFill>
                  <a:srgbClr val="000000"/>
                </a:solidFill>
                <a:latin typeface="Times"/>
                <a:ea typeface="Times"/>
                <a:cs typeface="Times"/>
                <a:sym typeface="Times"/>
              </a:defRPr>
            </a:pPr>
          </a:p>
        </p:txBody>
      </p:sp>
      <p:sp>
        <p:nvSpPr>
          <p:cNvPr id="609" name="Textfeld 6"/>
          <p:cNvSpPr txBox="1"/>
          <p:nvPr/>
        </p:nvSpPr>
        <p:spPr>
          <a:xfrm>
            <a:off x="9135479" y="9058737"/>
            <a:ext cx="6873156" cy="110368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lnSpc>
                <a:spcPct val="110000"/>
              </a:lnSpc>
              <a:spcBef>
                <a:spcPts val="0"/>
              </a:spcBef>
              <a:defRPr sz="3600">
                <a:solidFill>
                  <a:srgbClr val="000000"/>
                </a:solidFill>
                <a:latin typeface="Arial"/>
                <a:ea typeface="Arial"/>
                <a:cs typeface="Arial"/>
                <a:sym typeface="Arial"/>
              </a:defRPr>
            </a:pPr>
            <a:r>
              <a:rPr>
                <a:latin typeface="Wingdings"/>
                <a:ea typeface="Wingdings"/>
                <a:cs typeface="Wingdings"/>
                <a:sym typeface="Wingdings"/>
              </a:rPr>
              <a:t> </a:t>
            </a:r>
            <a:r>
              <a:t>sub-µm beam size in x and 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612" name="Titel 2"/>
          <p:cNvSpPr txBox="1"/>
          <p:nvPr>
            <p:ph type="title"/>
          </p:nvPr>
        </p:nvSpPr>
        <p:spPr>
          <a:prstGeom prst="rect">
            <a:avLst/>
          </a:prstGeom>
        </p:spPr>
        <p:txBody>
          <a:bodyPr/>
          <a:lstStyle>
            <a:lvl1pPr defTabSz="569594">
              <a:spcBef>
                <a:spcPts val="2600"/>
              </a:spcBef>
              <a:defRPr sz="6003"/>
            </a:lvl1pPr>
          </a:lstStyle>
          <a:p>
            <a:pPr/>
            <a:r>
              <a:t>Emittance Measurement with Wire Scanner</a:t>
            </a:r>
          </a:p>
        </p:txBody>
      </p:sp>
      <p:sp>
        <p:nvSpPr>
          <p:cNvPr id="613" name="Inhaltsplatzhalter 1"/>
          <p:cNvSpPr txBox="1"/>
          <p:nvPr>
            <p:ph type="body" idx="1"/>
          </p:nvPr>
        </p:nvSpPr>
        <p:spPr>
          <a:prstGeom prst="rect">
            <a:avLst/>
          </a:prstGeom>
        </p:spPr>
        <p:txBody>
          <a:bodyPr/>
          <a:lstStyle/>
          <a:p>
            <a:pPr marL="501650" indent="-501650" defTabSz="652145">
              <a:spcBef>
                <a:spcPts val="3000"/>
              </a:spcBef>
              <a:defRPr sz="3792"/>
            </a:pPr>
            <a:r>
              <a:t>Measure beam profile at different phase advances</a:t>
            </a:r>
          </a:p>
          <a:p>
            <a:pPr marL="501650" indent="-501650" defTabSz="652145">
              <a:spcBef>
                <a:spcPts val="3000"/>
              </a:spcBef>
              <a:defRPr sz="3792"/>
            </a:pPr>
            <a:r>
              <a:t>Instead of quad-scan, move hexapod along z (range: +/- 5 cm)</a:t>
            </a:r>
          </a:p>
          <a:p>
            <a:pPr marL="501650" indent="-501650" defTabSz="652145">
              <a:spcBef>
                <a:spcPts val="3000"/>
              </a:spcBef>
              <a:defRPr sz="3792"/>
            </a:pPr>
            <a:r>
              <a:t>At center: </a:t>
            </a:r>
            <a14:m>
              <m:oMath>
                <m:sSup>
                  <m:e>
                    <m:r>
                      <a:rPr xmlns:a="http://schemas.openxmlformats.org/drawingml/2006/main" sz="4800" i="1">
                        <a:solidFill>
                          <a:srgbClr val="000000"/>
                        </a:solidFill>
                        <a:latin typeface="Cambria Math" panose="02040503050406030204" pitchFamily="18" charset="0"/>
                      </a:rPr>
                      <m:t>𝛽</m:t>
                    </m:r>
                  </m:e>
                  <m:sup>
                    <m:r>
                      <a:rPr xmlns:a="http://schemas.openxmlformats.org/drawingml/2006/main" sz="4800" i="1">
                        <a:solidFill>
                          <a:srgbClr val="000000"/>
                        </a:solidFill>
                        <a:latin typeface="Cambria Math" panose="02040503050406030204" pitchFamily="18" charset="0"/>
                      </a:rPr>
                      <m:t>∗</m:t>
                    </m:r>
                  </m:sup>
                </m:sSup>
                <m:r>
                  <a:rPr xmlns:a="http://schemas.openxmlformats.org/drawingml/2006/main" sz="4800" i="1">
                    <a:solidFill>
                      <a:srgbClr val="000000"/>
                    </a:solidFill>
                    <a:latin typeface="Cambria Math" panose="02040503050406030204" pitchFamily="18" charset="0"/>
                  </a:rPr>
                  <m:t>=</m:t>
                </m:r>
                <m:r>
                  <a:rPr xmlns:a="http://schemas.openxmlformats.org/drawingml/2006/main" sz="4800" i="1">
                    <a:solidFill>
                      <a:srgbClr val="000000"/>
                    </a:solidFill>
                    <a:latin typeface="Cambria Math" panose="02040503050406030204" pitchFamily="18" charset="0"/>
                  </a:rPr>
                  <m:t>1</m:t>
                </m:r>
              </m:oMath>
            </a14:m>
            <a:r>
              <a:t> cm</a:t>
            </a:r>
          </a:p>
          <a:p>
            <a:pPr marL="501650" indent="-501650" defTabSz="652145">
              <a:spcBef>
                <a:spcPts val="3000"/>
              </a:spcBef>
              <a:defRPr sz="3792"/>
            </a:pPr>
            <a:r>
              <a:t>Evolution of </a:t>
            </a:r>
            <a14:m>
              <m:oMath>
                <m:r>
                  <a:rPr xmlns:a="http://schemas.openxmlformats.org/drawingml/2006/main" sz="4550" i="1">
                    <a:solidFill>
                      <a:srgbClr val="000000"/>
                    </a:solidFill>
                    <a:latin typeface="Cambria Math" panose="02040503050406030204" pitchFamily="18" charset="0"/>
                  </a:rPr>
                  <m:t>𝛽</m:t>
                </m:r>
              </m:oMath>
            </a14:m>
            <a:r>
              <a:t> around focus: </a:t>
            </a:r>
            <a14:m>
              <m:oMath>
                <m:r>
                  <a:rPr xmlns:a="http://schemas.openxmlformats.org/drawingml/2006/main" sz="4550" i="1">
                    <a:solidFill>
                      <a:srgbClr val="000000"/>
                    </a:solidFill>
                    <a:latin typeface="Cambria Math" panose="02040503050406030204" pitchFamily="18" charset="0"/>
                  </a:rPr>
                  <m:t>𝛽</m:t>
                </m:r>
                <m:d>
                  <m:dPr>
                    <m:ctrlPr>
                      <a:rPr xmlns:a="http://schemas.openxmlformats.org/drawingml/2006/main" sz="4550" i="1">
                        <a:solidFill>
                          <a:srgbClr val="000000"/>
                        </a:solidFill>
                        <a:latin typeface="Cambria Math" panose="02040503050406030204" pitchFamily="18" charset="0"/>
                      </a:rPr>
                    </m:ctrlPr>
                  </m:dPr>
                  <m:e>
                    <m:r>
                      <a:rPr xmlns:a="http://schemas.openxmlformats.org/drawingml/2006/main" sz="4550" i="1">
                        <a:solidFill>
                          <a:srgbClr val="000000"/>
                        </a:solidFill>
                        <a:latin typeface="Cambria Math" panose="02040503050406030204" pitchFamily="18" charset="0"/>
                      </a:rPr>
                      <m:t>𝑧</m:t>
                    </m:r>
                  </m:e>
                </m:d>
                <m:r>
                  <a:rPr xmlns:a="http://schemas.openxmlformats.org/drawingml/2006/main" sz="4550" i="1">
                    <a:solidFill>
                      <a:srgbClr val="000000"/>
                    </a:solidFill>
                    <a:latin typeface="Cambria Math" panose="02040503050406030204" pitchFamily="18" charset="0"/>
                  </a:rPr>
                  <m:t>=</m:t>
                </m:r>
                <m:sSup>
                  <m:e>
                    <m:r>
                      <a:rPr xmlns:a="http://schemas.openxmlformats.org/drawingml/2006/main" sz="4550" i="1">
                        <a:solidFill>
                          <a:srgbClr val="000000"/>
                        </a:solidFill>
                        <a:latin typeface="Cambria Math" panose="02040503050406030204" pitchFamily="18" charset="0"/>
                      </a:rPr>
                      <m:t>𝛽</m:t>
                    </m:r>
                  </m:e>
                  <m:sup>
                    <m:r>
                      <a:rPr xmlns:a="http://schemas.openxmlformats.org/drawingml/2006/main" sz="4550" i="1">
                        <a:solidFill>
                          <a:srgbClr val="000000"/>
                        </a:solidFill>
                        <a:latin typeface="Cambria Math" panose="02040503050406030204" pitchFamily="18" charset="0"/>
                      </a:rPr>
                      <m:t>∗</m:t>
                    </m:r>
                  </m:sup>
                </m:sSup>
                <m:r>
                  <a:rPr xmlns:a="http://schemas.openxmlformats.org/drawingml/2006/main" sz="4550" i="1">
                    <a:solidFill>
                      <a:srgbClr val="000000"/>
                    </a:solidFill>
                    <a:latin typeface="Cambria Math" panose="02040503050406030204" pitchFamily="18" charset="0"/>
                  </a:rPr>
                  <m:t>+</m:t>
                </m:r>
                <m:f>
                  <m:fPr>
                    <m:ctrlPr>
                      <a:rPr xmlns:a="http://schemas.openxmlformats.org/drawingml/2006/main" sz="4550" i="1">
                        <a:solidFill>
                          <a:srgbClr val="000000"/>
                        </a:solidFill>
                        <a:latin typeface="Cambria Math" panose="02040503050406030204" pitchFamily="18" charset="0"/>
                      </a:rPr>
                    </m:ctrlPr>
                    <m:type m:val="bar"/>
                  </m:fPr>
                  <m:num>
                    <m:sSup>
                      <m:e>
                        <m:r>
                          <a:rPr xmlns:a="http://schemas.openxmlformats.org/drawingml/2006/main" sz="4550" i="1">
                            <a:solidFill>
                              <a:srgbClr val="000000"/>
                            </a:solidFill>
                            <a:latin typeface="Cambria Math" panose="02040503050406030204" pitchFamily="18" charset="0"/>
                          </a:rPr>
                          <m:t>𝑧</m:t>
                        </m:r>
                      </m:e>
                      <m:sup>
                        <m:r>
                          <a:rPr xmlns:a="http://schemas.openxmlformats.org/drawingml/2006/main" sz="4550" i="1">
                            <a:solidFill>
                              <a:srgbClr val="000000"/>
                            </a:solidFill>
                            <a:latin typeface="Cambria Math" panose="02040503050406030204" pitchFamily="18" charset="0"/>
                          </a:rPr>
                          <m:t>2</m:t>
                        </m:r>
                      </m:sup>
                    </m:sSup>
                  </m:num>
                  <m:den>
                    <m:sSup>
                      <m:e>
                        <m:r>
                          <a:rPr xmlns:a="http://schemas.openxmlformats.org/drawingml/2006/main" sz="4550" i="1">
                            <a:solidFill>
                              <a:srgbClr val="000000"/>
                            </a:solidFill>
                            <a:latin typeface="Cambria Math" panose="02040503050406030204" pitchFamily="18" charset="0"/>
                          </a:rPr>
                          <m:t>𝛽</m:t>
                        </m:r>
                      </m:e>
                      <m:sup>
                        <m:r>
                          <a:rPr xmlns:a="http://schemas.openxmlformats.org/drawingml/2006/main" sz="4550" i="1">
                            <a:solidFill>
                              <a:srgbClr val="000000"/>
                            </a:solidFill>
                            <a:latin typeface="Cambria Math" panose="02040503050406030204" pitchFamily="18" charset="0"/>
                          </a:rPr>
                          <m:t>∗</m:t>
                        </m:r>
                      </m:sup>
                    </m:sSup>
                  </m:den>
                </m:f>
              </m:oMath>
            </a14:m>
          </a:p>
          <a:p>
            <a:pPr marL="501650" indent="-501650" defTabSz="652145">
              <a:spcBef>
                <a:spcPts val="3000"/>
              </a:spcBef>
              <a:defRPr sz="3792">
                <a:latin typeface="Cambria Math"/>
                <a:ea typeface="Cambria Math"/>
                <a:cs typeface="Cambria Math"/>
                <a:sym typeface="Cambria Math"/>
              </a:defRPr>
            </a:pPr>
            <a:r>
              <a:t>Phase advance: </a:t>
            </a:r>
            <a14:m>
              <m:oMath>
                <m:r>
                  <a:rPr xmlns:a="http://schemas.openxmlformats.org/drawingml/2006/main" sz="4000" i="1">
                    <a:solidFill>
                      <a:srgbClr val="000000"/>
                    </a:solidFill>
                    <a:latin typeface="Cambria Math" panose="02040503050406030204" pitchFamily="18" charset="0"/>
                  </a:rPr>
                  <m:t>𝜙</m:t>
                </m:r>
                <m:d>
                  <m:dPr>
                    <m:ctrlPr>
                      <a:rPr xmlns:a="http://schemas.openxmlformats.org/drawingml/2006/main" sz="4000" i="1">
                        <a:solidFill>
                          <a:srgbClr val="000000"/>
                        </a:solidFill>
                        <a:latin typeface="Cambria Math" panose="02040503050406030204" pitchFamily="18" charset="0"/>
                      </a:rPr>
                    </m:ctrlPr>
                  </m:dPr>
                  <m:e>
                    <m:r>
                      <a:rPr xmlns:a="http://schemas.openxmlformats.org/drawingml/2006/main" sz="4000" i="1">
                        <a:solidFill>
                          <a:srgbClr val="000000"/>
                        </a:solidFill>
                        <a:latin typeface="Cambria Math" panose="02040503050406030204" pitchFamily="18" charset="0"/>
                      </a:rPr>
                      <m:t>𝑠</m:t>
                    </m:r>
                  </m:e>
                </m:d>
                <m:r>
                  <a:rPr xmlns:a="http://schemas.openxmlformats.org/drawingml/2006/main" sz="4000" i="1">
                    <a:solidFill>
                      <a:srgbClr val="000000"/>
                    </a:solidFill>
                    <a:latin typeface="Cambria Math" panose="02040503050406030204" pitchFamily="18" charset="0"/>
                  </a:rPr>
                  <m:t>=</m:t>
                </m:r>
                <m:nary>
                  <m:naryPr>
                    <m:ctrlPr>
                      <a:rPr xmlns:a="http://schemas.openxmlformats.org/drawingml/2006/main" sz="400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4000" i="1">
                        <a:solidFill>
                          <a:srgbClr val="000000"/>
                        </a:solidFill>
                        <a:latin typeface="Cambria Math" panose="02040503050406030204" pitchFamily="18" charset="0"/>
                      </a:rPr>
                      <m:t>0</m:t>
                    </m:r>
                  </m:sub>
                  <m:sup>
                    <m:r>
                      <a:rPr xmlns:a="http://schemas.openxmlformats.org/drawingml/2006/main" sz="4000" i="1">
                        <a:solidFill>
                          <a:srgbClr val="000000"/>
                        </a:solidFill>
                        <a:latin typeface="Cambria Math" panose="02040503050406030204" pitchFamily="18" charset="0"/>
                      </a:rPr>
                      <m:t>𝑠</m:t>
                    </m:r>
                  </m:sup>
                  <m:e>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ⅆ</m:t>
                        </m:r>
                        <m:r>
                          <a:rPr xmlns:a="http://schemas.openxmlformats.org/drawingml/2006/main" sz="4000" i="1">
                            <a:solidFill>
                              <a:srgbClr val="000000"/>
                            </a:solidFill>
                            <a:latin typeface="Cambria Math" panose="02040503050406030204" pitchFamily="18" charset="0"/>
                          </a:rPr>
                          <m:t>𝑧</m:t>
                        </m:r>
                      </m:num>
                      <m:den>
                        <m:r>
                          <a:rPr xmlns:a="http://schemas.openxmlformats.org/drawingml/2006/main" sz="4000" i="1">
                            <a:solidFill>
                              <a:srgbClr val="000000"/>
                            </a:solidFill>
                            <a:latin typeface="Cambria Math" panose="02040503050406030204" pitchFamily="18" charset="0"/>
                          </a:rPr>
                          <m:t>𝛽</m:t>
                        </m:r>
                        <m:d>
                          <m:dPr>
                            <m:ctrlPr>
                              <a:rPr xmlns:a="http://schemas.openxmlformats.org/drawingml/2006/main" sz="4000" i="1">
                                <a:solidFill>
                                  <a:srgbClr val="000000"/>
                                </a:solidFill>
                                <a:latin typeface="Cambria Math" panose="02040503050406030204" pitchFamily="18" charset="0"/>
                              </a:rPr>
                            </m:ctrlPr>
                          </m:dPr>
                          <m:e>
                            <m:r>
                              <a:rPr xmlns:a="http://schemas.openxmlformats.org/drawingml/2006/main" sz="4000" i="1">
                                <a:solidFill>
                                  <a:srgbClr val="000000"/>
                                </a:solidFill>
                                <a:latin typeface="Cambria Math" panose="02040503050406030204" pitchFamily="18" charset="0"/>
                              </a:rPr>
                              <m:t>𝑧</m:t>
                            </m:r>
                          </m:e>
                        </m:d>
                      </m:den>
                    </m:f>
                  </m:e>
                </m:nary>
                <m:r>
                  <a:rPr xmlns:a="http://schemas.openxmlformats.org/drawingml/2006/main" sz="4000" i="1">
                    <a:solidFill>
                      <a:srgbClr val="000000"/>
                    </a:solidFill>
                    <a:latin typeface="Cambria Math" panose="02040503050406030204" pitchFamily="18" charset="0"/>
                  </a:rPr>
                  <m:t>=</m:t>
                </m:r>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1</m:t>
                    </m:r>
                  </m:num>
                  <m:den>
                    <m:sSup>
                      <m:e>
                        <m:r>
                          <a:rPr xmlns:a="http://schemas.openxmlformats.org/drawingml/2006/main" sz="4000" i="1">
                            <a:solidFill>
                              <a:srgbClr val="000000"/>
                            </a:solidFill>
                            <a:latin typeface="Cambria Math" panose="02040503050406030204" pitchFamily="18" charset="0"/>
                          </a:rPr>
                          <m:t>𝛽</m:t>
                        </m:r>
                      </m:e>
                      <m:sup>
                        <m:r>
                          <a:rPr xmlns:a="http://schemas.openxmlformats.org/drawingml/2006/main" sz="4000" i="1">
                            <a:solidFill>
                              <a:srgbClr val="000000"/>
                            </a:solidFill>
                            <a:latin typeface="Cambria Math" panose="02040503050406030204" pitchFamily="18" charset="0"/>
                          </a:rPr>
                          <m:t>∗</m:t>
                        </m:r>
                      </m:sup>
                    </m:sSup>
                  </m:den>
                </m:f>
                <m:nary>
                  <m:naryPr>
                    <m:ctrlPr>
                      <a:rPr xmlns:a="http://schemas.openxmlformats.org/drawingml/2006/main" sz="4000" i="1">
                        <a:solidFill>
                          <a:srgbClr val="000000"/>
                        </a:solidFill>
                        <a:latin typeface="Cambria Math" panose="02040503050406030204" pitchFamily="18" charset="0"/>
                      </a:rPr>
                    </m:ctrlPr>
                    <m:chr m:val="∫"/>
                    <m:limLoc m:val="undOvr"/>
                    <m:grow m:val="0"/>
                    <m:subHide m:val="off"/>
                    <m:supHide m:val="off"/>
                  </m:naryPr>
                  <m:sub>
                    <m:r>
                      <a:rPr xmlns:a="http://schemas.openxmlformats.org/drawingml/2006/main" sz="4000" i="1">
                        <a:solidFill>
                          <a:srgbClr val="000000"/>
                        </a:solidFill>
                        <a:latin typeface="Cambria Math" panose="02040503050406030204" pitchFamily="18" charset="0"/>
                      </a:rPr>
                      <m:t>0</m:t>
                    </m:r>
                  </m:sub>
                  <m:sup>
                    <m:r>
                      <a:rPr xmlns:a="http://schemas.openxmlformats.org/drawingml/2006/main" sz="4000" i="1">
                        <a:solidFill>
                          <a:srgbClr val="000000"/>
                        </a:solidFill>
                        <a:latin typeface="Cambria Math" panose="02040503050406030204" pitchFamily="18" charset="0"/>
                      </a:rPr>
                      <m:t>𝑠</m:t>
                    </m:r>
                  </m:sup>
                  <m:e>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ⅆ</m:t>
                        </m:r>
                        <m:r>
                          <a:rPr xmlns:a="http://schemas.openxmlformats.org/drawingml/2006/main" sz="4000" i="1">
                            <a:solidFill>
                              <a:srgbClr val="000000"/>
                            </a:solidFill>
                            <a:latin typeface="Cambria Math" panose="02040503050406030204" pitchFamily="18" charset="0"/>
                          </a:rPr>
                          <m:t>𝑧</m:t>
                        </m:r>
                      </m:num>
                      <m:den>
                        <m:r>
                          <a:rPr xmlns:a="http://schemas.openxmlformats.org/drawingml/2006/main" sz="4000" i="1">
                            <a:solidFill>
                              <a:srgbClr val="000000"/>
                            </a:solidFill>
                            <a:latin typeface="Cambria Math" panose="02040503050406030204" pitchFamily="18" charset="0"/>
                          </a:rPr>
                          <m:t>1</m:t>
                        </m:r>
                        <m:r>
                          <a:rPr xmlns:a="http://schemas.openxmlformats.org/drawingml/2006/main" sz="4000" i="1">
                            <a:solidFill>
                              <a:srgbClr val="000000"/>
                            </a:solidFill>
                            <a:latin typeface="Cambria Math" panose="02040503050406030204" pitchFamily="18" charset="0"/>
                          </a:rPr>
                          <m:t>+</m:t>
                        </m:r>
                        <m:sSup>
                          <m:e>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𝑧</m:t>
                            </m:r>
                            <m:r>
                              <a:rPr xmlns:a="http://schemas.openxmlformats.org/drawingml/2006/main" sz="4000" i="1">
                                <a:solidFill>
                                  <a:srgbClr val="000000"/>
                                </a:solidFill>
                                <a:latin typeface="Cambria Math" panose="02040503050406030204" pitchFamily="18" charset="0"/>
                              </a:rPr>
                              <m:t>/</m:t>
                            </m:r>
                            <m:sSup>
                              <m:e>
                                <m:r>
                                  <a:rPr xmlns:a="http://schemas.openxmlformats.org/drawingml/2006/main" sz="4000" i="1">
                                    <a:solidFill>
                                      <a:srgbClr val="000000"/>
                                    </a:solidFill>
                                    <a:latin typeface="Cambria Math" panose="02040503050406030204" pitchFamily="18" charset="0"/>
                                  </a:rPr>
                                  <m:t>𝛽</m:t>
                                </m:r>
                              </m:e>
                              <m:sup>
                                <m:r>
                                  <a:rPr xmlns:a="http://schemas.openxmlformats.org/drawingml/2006/main" sz="4000" i="1">
                                    <a:solidFill>
                                      <a:srgbClr val="000000"/>
                                    </a:solidFill>
                                    <a:latin typeface="Cambria Math" panose="02040503050406030204" pitchFamily="18" charset="0"/>
                                  </a:rPr>
                                  <m:t>∗</m:t>
                                </m:r>
                              </m:sup>
                            </m:sSup>
                            <m:r>
                              <a:rPr xmlns:a="http://schemas.openxmlformats.org/drawingml/2006/main" sz="4000" i="1">
                                <a:solidFill>
                                  <a:srgbClr val="000000"/>
                                </a:solidFill>
                                <a:latin typeface="Cambria Math" panose="02040503050406030204" pitchFamily="18" charset="0"/>
                              </a:rPr>
                              <m:t>)</m:t>
                            </m:r>
                          </m:e>
                          <m:sup>
                            <m:r>
                              <a:rPr xmlns:a="http://schemas.openxmlformats.org/drawingml/2006/main" sz="4000" i="1">
                                <a:solidFill>
                                  <a:srgbClr val="000000"/>
                                </a:solidFill>
                                <a:latin typeface="Cambria Math" panose="02040503050406030204" pitchFamily="18" charset="0"/>
                              </a:rPr>
                              <m:t>2</m:t>
                            </m:r>
                          </m:sup>
                        </m:sSup>
                      </m:den>
                    </m:f>
                  </m:e>
                </m:nary>
                <m:r>
                  <a:rPr xmlns:a="http://schemas.openxmlformats.org/drawingml/2006/main" sz="4000" i="1">
                    <a:solidFill>
                      <a:srgbClr val="000000"/>
                    </a:solidFill>
                    <a:latin typeface="Cambria Math" panose="02040503050406030204" pitchFamily="18" charset="0"/>
                  </a:rPr>
                  <m:t>=</m:t>
                </m:r>
                <m:func>
                  <m:funcPr>
                    <m:ctrlPr>
                      <a:rPr xmlns:a="http://schemas.openxmlformats.org/drawingml/2006/main" sz="4000" i="1">
                        <a:solidFill>
                          <a:srgbClr val="000000"/>
                        </a:solidFill>
                        <a:latin typeface="Cambria Math" panose="02040503050406030204" pitchFamily="18" charset="0"/>
                      </a:rPr>
                    </m:ctrlPr>
                  </m:funcPr>
                  <m:fName>
                    <m:r>
                      <m:rPr>
                        <m:sty m:val="p"/>
                      </m:rPr>
                      <a:rPr xmlns:a="http://schemas.openxmlformats.org/drawingml/2006/main" sz="4000" i="1">
                        <a:solidFill>
                          <a:srgbClr val="000000"/>
                        </a:solidFill>
                        <a:latin typeface="Cambria Math" panose="02040503050406030204" pitchFamily="18" charset="0"/>
                      </a:rPr>
                      <m:t>arctan</m:t>
                    </m:r>
                  </m:fName>
                  <m:e>
                    <m:d>
                      <m:dPr>
                        <m:ctrlPr>
                          <a:rPr xmlns:a="http://schemas.openxmlformats.org/drawingml/2006/main" sz="4000" i="1">
                            <a:solidFill>
                              <a:srgbClr val="000000"/>
                            </a:solidFill>
                            <a:latin typeface="Cambria Math" panose="02040503050406030204" pitchFamily="18" charset="0"/>
                          </a:rPr>
                        </m:ctrlPr>
                      </m:dPr>
                      <m:e>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𝑠</m:t>
                            </m:r>
                          </m:num>
                          <m:den>
                            <m:sSup>
                              <m:e>
                                <m:r>
                                  <a:rPr xmlns:a="http://schemas.openxmlformats.org/drawingml/2006/main" sz="4000" i="1">
                                    <a:solidFill>
                                      <a:srgbClr val="000000"/>
                                    </a:solidFill>
                                    <a:latin typeface="Cambria Math" panose="02040503050406030204" pitchFamily="18" charset="0"/>
                                  </a:rPr>
                                  <m:t>𝛽</m:t>
                                </m:r>
                              </m:e>
                              <m:sup>
                                <m:r>
                                  <a:rPr xmlns:a="http://schemas.openxmlformats.org/drawingml/2006/main" sz="4000" i="1">
                                    <a:solidFill>
                                      <a:srgbClr val="000000"/>
                                    </a:solidFill>
                                    <a:latin typeface="Cambria Math" panose="02040503050406030204" pitchFamily="18" charset="0"/>
                                  </a:rPr>
                                  <m:t>∗</m:t>
                                </m:r>
                              </m:sup>
                            </m:sSup>
                          </m:den>
                        </m:f>
                      </m:e>
                    </m:d>
                  </m:e>
                </m:func>
              </m:oMath>
            </a14:m>
          </a:p>
          <a:p>
            <a:pPr marL="501650" indent="-501650" defTabSz="652145">
              <a:spcBef>
                <a:spcPts val="3000"/>
              </a:spcBef>
              <a:defRPr sz="3792"/>
            </a:pPr>
            <a:r>
              <a:t>Rapid phase advance around small focus</a:t>
            </a:r>
          </a:p>
          <a:p>
            <a:pPr marL="501650" indent="-501650" defTabSz="652145">
              <a:spcBef>
                <a:spcPts val="3000"/>
              </a:spcBef>
              <a:defRPr sz="3792"/>
            </a:pPr>
            <a:r>
              <a:t>For +/- 5 cm: </a:t>
            </a:r>
            <a14:m>
              <m:oMath>
                <m:r>
                  <a:rPr xmlns:a="http://schemas.openxmlformats.org/drawingml/2006/main" sz="4600" i="1">
                    <a:solidFill>
                      <a:srgbClr val="000000"/>
                    </a:solidFill>
                    <a:latin typeface="Cambria Math" panose="02040503050406030204" pitchFamily="18" charset="0"/>
                  </a:rPr>
                  <m:t>𝜙</m:t>
                </m:r>
                <m:r>
                  <a:rPr xmlns:a="http://schemas.openxmlformats.org/drawingml/2006/main" sz="4600" i="1">
                    <a:solidFill>
                      <a:srgbClr val="000000"/>
                    </a:solidFill>
                    <a:latin typeface="Cambria Math" panose="02040503050406030204" pitchFamily="18" charset="0"/>
                  </a:rPr>
                  <m:t>=</m:t>
                </m:r>
                <m:r>
                  <a:rPr xmlns:a="http://schemas.openxmlformats.org/drawingml/2006/main" sz="4600" i="1">
                    <a:solidFill>
                      <a:srgbClr val="000000"/>
                    </a:solidFill>
                    <a:latin typeface="Cambria Math" panose="02040503050406030204" pitchFamily="18" charset="0"/>
                  </a:rPr>
                  <m:t>2</m:t>
                </m:r>
                <m:r>
                  <a:rPr xmlns:a="http://schemas.openxmlformats.org/drawingml/2006/main" sz="4600" i="1">
                    <a:solidFill>
                      <a:srgbClr val="000000"/>
                    </a:solidFill>
                    <a:latin typeface="Cambria Math" panose="02040503050406030204" pitchFamily="18" charset="0"/>
                  </a:rPr>
                  <m:t>∗</m:t>
                </m:r>
                <m:func>
                  <m:funcPr>
                    <m:ctrlPr>
                      <a:rPr xmlns:a="http://schemas.openxmlformats.org/drawingml/2006/main" sz="4600" i="1">
                        <a:solidFill>
                          <a:srgbClr val="000000"/>
                        </a:solidFill>
                        <a:latin typeface="Cambria Math" panose="02040503050406030204" pitchFamily="18" charset="0"/>
                      </a:rPr>
                    </m:ctrlPr>
                  </m:funcPr>
                  <m:fName>
                    <m:r>
                      <m:rPr>
                        <m:sty m:val="p"/>
                      </m:rPr>
                      <a:rPr xmlns:a="http://schemas.openxmlformats.org/drawingml/2006/main" sz="4600" i="1">
                        <a:solidFill>
                          <a:srgbClr val="000000"/>
                        </a:solidFill>
                        <a:latin typeface="Cambria Math" panose="02040503050406030204" pitchFamily="18" charset="0"/>
                      </a:rPr>
                      <m:t>arctan</m:t>
                    </m:r>
                  </m:fName>
                  <m:e>
                    <m:d>
                      <m:dPr>
                        <m:ctrlPr>
                          <a:rPr xmlns:a="http://schemas.openxmlformats.org/drawingml/2006/main" sz="4600" i="1">
                            <a:solidFill>
                              <a:srgbClr val="000000"/>
                            </a:solidFill>
                            <a:latin typeface="Cambria Math" panose="02040503050406030204" pitchFamily="18" charset="0"/>
                          </a:rPr>
                        </m:ctrlPr>
                      </m:dPr>
                      <m:e>
                        <m:r>
                          <a:rPr xmlns:a="http://schemas.openxmlformats.org/drawingml/2006/main" sz="4600" i="1">
                            <a:solidFill>
                              <a:srgbClr val="000000"/>
                            </a:solidFill>
                            <a:latin typeface="Cambria Math" panose="02040503050406030204" pitchFamily="18" charset="0"/>
                          </a:rPr>
                          <m:t>5</m:t>
                        </m:r>
                      </m:e>
                    </m:d>
                  </m:e>
                </m:func>
                <m:r>
                  <a:rPr xmlns:a="http://schemas.openxmlformats.org/drawingml/2006/main" sz="4600" i="1">
                    <a:solidFill>
                      <a:srgbClr val="000000"/>
                    </a:solidFill>
                    <a:latin typeface="Cambria Math" panose="02040503050406030204" pitchFamily="18" charset="0"/>
                  </a:rPr>
                  <m:t>=</m:t>
                </m:r>
              </m:oMath>
            </a14:m>
            <a:r>
              <a:t> 157 deg</a:t>
            </a:r>
          </a:p>
          <a:p>
            <a:pPr marL="501650" indent="-501650" defTabSz="652145">
              <a:spcBef>
                <a:spcPts val="3000"/>
              </a:spcBef>
              <a:defRPr sz="3792"/>
            </a:pPr>
          </a:p>
          <a:p>
            <a:pPr marL="0" indent="0" defTabSz="652145">
              <a:spcBef>
                <a:spcPts val="3000"/>
              </a:spcBef>
              <a:buSzTx/>
              <a:buNone/>
              <a:defRPr sz="3792"/>
            </a:pPr>
            <a:r>
              <a:rPr>
                <a:latin typeface="Wingdings"/>
                <a:ea typeface="Wingdings"/>
                <a:cs typeface="Wingdings"/>
                <a:sym typeface="Wingdings"/>
              </a:rPr>
              <a:t> </a:t>
            </a:r>
            <a:r>
              <a:t>4D (x, y, x’, y’) Phase space tomography </a:t>
            </a:r>
          </a:p>
        </p:txBody>
      </p:sp>
      <p:sp>
        <p:nvSpPr>
          <p:cNvPr id="614" name="Foliennummernplatzhalt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5"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616" name="Benedikt Hermann"/>
          <p:cNvSpPr txBox="1"/>
          <p:nvPr>
            <p:ph type="body" idx="14"/>
          </p:nvPr>
        </p:nvSpPr>
        <p:spPr>
          <a:xfrm>
            <a:off x="21737777" y="13302365"/>
            <a:ext cx="1952016" cy="374370"/>
          </a:xfrm>
          <a:prstGeom prst="rect">
            <a:avLst/>
          </a:prstGeom>
          <a:extLst>
            <a:ext uri="{C572A759-6A51-4108-AA02-DFA0A04FC94B}">
              <ma14:wrappingTextBoxFlag xmlns:ma14="http://schemas.microsoft.com/office/mac/drawingml/2011/main" val="1"/>
            </a:ext>
          </a:extLst>
        </p:spPr>
        <p:txBody>
          <a:bodyPr/>
          <a:lstStyle>
            <a:lvl1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lvl1pPr>
          </a:lstStyle>
          <a:p>
            <a:pPr/>
            <a:r>
              <a:t>Benedikt Hermann</a:t>
            </a:r>
          </a:p>
        </p:txBody>
      </p:sp>
      <p:pic>
        <p:nvPicPr>
          <p:cNvPr id="617"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618"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619" name="Grafik 4" descr="Grafik 4"/>
          <p:cNvPicPr>
            <a:picLocks noChangeAspect="1"/>
          </p:cNvPicPr>
          <p:nvPr/>
        </p:nvPicPr>
        <p:blipFill>
          <a:blip r:embed="rId4">
            <a:extLst/>
          </a:blip>
          <a:stretch>
            <a:fillRect/>
          </a:stretch>
        </p:blipFill>
        <p:spPr>
          <a:xfrm>
            <a:off x="15394838" y="4537307"/>
            <a:ext cx="7893335" cy="570244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The Accelerator on a Chip International Program"/>
          <p:cNvSpPr txBox="1"/>
          <p:nvPr>
            <p:ph type="title"/>
          </p:nvPr>
        </p:nvSpPr>
        <p:spPr>
          <a:prstGeom prst="rect">
            <a:avLst/>
          </a:prstGeom>
        </p:spPr>
        <p:txBody>
          <a:bodyPr/>
          <a:lstStyle/>
          <a:p>
            <a:pPr/>
            <a:r>
              <a:t>The Accelerator on a Chip International Program</a:t>
            </a:r>
          </a:p>
        </p:txBody>
      </p:sp>
      <p:sp>
        <p:nvSpPr>
          <p:cNvPr id="6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DESY.pdf" descr="DESY.pdf"/>
          <p:cNvPicPr>
            <a:picLocks noChangeAspect="1"/>
          </p:cNvPicPr>
          <p:nvPr/>
        </p:nvPicPr>
        <p:blipFill>
          <a:blip r:embed="rId3">
            <a:extLst/>
          </a:blip>
          <a:stretch>
            <a:fillRect/>
          </a:stretch>
        </p:blipFill>
        <p:spPr>
          <a:xfrm>
            <a:off x="2366145" y="2769105"/>
            <a:ext cx="1349080" cy="1349075"/>
          </a:xfrm>
          <a:prstGeom prst="rect">
            <a:avLst/>
          </a:prstGeom>
          <a:ln w="12700">
            <a:miter lim="400000"/>
          </a:ln>
        </p:spPr>
      </p:pic>
      <p:sp>
        <p:nvSpPr>
          <p:cNvPr id="624" name="Ralph Aßmann…"/>
          <p:cNvSpPr txBox="1"/>
          <p:nvPr/>
        </p:nvSpPr>
        <p:spPr>
          <a:xfrm>
            <a:off x="2365187" y="4278576"/>
            <a:ext cx="2421484" cy="626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Ralph Aßmann</a:t>
            </a:r>
          </a:p>
          <a:p>
            <a:pPr defTabSz="1828800">
              <a:spcBef>
                <a:spcPts val="0"/>
              </a:spcBef>
              <a:defRPr b="1" sz="2400">
                <a:solidFill>
                  <a:srgbClr val="000000"/>
                </a:solidFill>
                <a:latin typeface="Calibri"/>
                <a:ea typeface="Calibri"/>
                <a:cs typeface="Calibri"/>
                <a:sym typeface="Calibri"/>
              </a:defRPr>
            </a:pPr>
            <a:r>
              <a:t>Ingmar Hartl</a:t>
            </a:r>
          </a:p>
          <a:p>
            <a:pPr defTabSz="1828800">
              <a:spcBef>
                <a:spcPts val="0"/>
              </a:spcBef>
              <a:defRPr b="1" sz="2400">
                <a:solidFill>
                  <a:srgbClr val="000000"/>
                </a:solidFill>
                <a:latin typeface="Calibri"/>
                <a:ea typeface="Calibri"/>
                <a:cs typeface="Calibri"/>
                <a:sym typeface="Calibri"/>
              </a:defRPr>
            </a:pPr>
            <a:r>
              <a:t>Franz Kärtner</a:t>
            </a:r>
          </a:p>
          <a:p>
            <a:pPr defTabSz="1828800">
              <a:spcBef>
                <a:spcPts val="0"/>
              </a:spcBef>
              <a:defRPr sz="2400">
                <a:solidFill>
                  <a:srgbClr val="000000"/>
                </a:solidFill>
                <a:latin typeface="Calibri"/>
                <a:ea typeface="Calibri"/>
                <a:cs typeface="Calibri"/>
                <a:sym typeface="Calibri"/>
              </a:defRPr>
            </a:pPr>
            <a:r>
              <a:t>Florian Burkart </a:t>
            </a:r>
          </a:p>
          <a:p>
            <a:pPr defTabSz="1828800">
              <a:spcBef>
                <a:spcPts val="0"/>
              </a:spcBef>
              <a:defRPr sz="2400">
                <a:solidFill>
                  <a:srgbClr val="000000"/>
                </a:solidFill>
                <a:latin typeface="Calibri"/>
                <a:ea typeface="Calibri"/>
                <a:cs typeface="Calibri"/>
                <a:sym typeface="Calibri"/>
              </a:defRPr>
            </a:pPr>
            <a:r>
              <a:t>Huseyin Cankaya </a:t>
            </a:r>
          </a:p>
          <a:p>
            <a:pPr defTabSz="1828800">
              <a:spcBef>
                <a:spcPts val="0"/>
              </a:spcBef>
              <a:defRPr sz="2400">
                <a:solidFill>
                  <a:srgbClr val="000000"/>
                </a:solidFill>
                <a:latin typeface="Calibri"/>
                <a:ea typeface="Calibri"/>
                <a:cs typeface="Calibri"/>
                <a:sym typeface="Calibri"/>
              </a:defRPr>
            </a:pPr>
            <a:r>
              <a:t>Ulrich Dorda</a:t>
            </a:r>
          </a:p>
          <a:p>
            <a:pPr defTabSz="1828800">
              <a:spcBef>
                <a:spcPts val="0"/>
              </a:spcBef>
              <a:defRPr sz="2400">
                <a:solidFill>
                  <a:srgbClr val="000000"/>
                </a:solidFill>
                <a:latin typeface="Calibri"/>
                <a:ea typeface="Calibri"/>
                <a:cs typeface="Calibri"/>
                <a:sym typeface="Calibri"/>
              </a:defRPr>
            </a:pPr>
            <a:r>
              <a:t>Luca Genovese </a:t>
            </a:r>
          </a:p>
          <a:p>
            <a:pPr defTabSz="1828800">
              <a:spcBef>
                <a:spcPts val="0"/>
              </a:spcBef>
              <a:defRPr sz="2400">
                <a:solidFill>
                  <a:srgbClr val="000000"/>
                </a:solidFill>
                <a:latin typeface="Calibri"/>
                <a:ea typeface="Calibri"/>
                <a:cs typeface="Calibri"/>
                <a:sym typeface="Calibri"/>
              </a:defRPr>
            </a:pPr>
            <a:r>
              <a:t>Sonja Jaster-Merz </a:t>
            </a:r>
          </a:p>
          <a:p>
            <a:pPr defTabSz="1828800">
              <a:spcBef>
                <a:spcPts val="0"/>
              </a:spcBef>
              <a:defRPr sz="2400">
                <a:solidFill>
                  <a:srgbClr val="000000"/>
                </a:solidFill>
                <a:latin typeface="Calibri"/>
                <a:ea typeface="Calibri"/>
                <a:cs typeface="Calibri"/>
                <a:sym typeface="Calibri"/>
              </a:defRPr>
            </a:pPr>
            <a:r>
              <a:t>Willi Kuropka </a:t>
            </a:r>
          </a:p>
          <a:p>
            <a:pPr defTabSz="1828800">
              <a:spcBef>
                <a:spcPts val="0"/>
              </a:spcBef>
              <a:defRPr sz="2400">
                <a:solidFill>
                  <a:srgbClr val="000000"/>
                </a:solidFill>
                <a:latin typeface="Calibri"/>
                <a:ea typeface="Calibri"/>
                <a:cs typeface="Calibri"/>
                <a:sym typeface="Calibri"/>
              </a:defRPr>
            </a:pPr>
            <a:r>
              <a:t>François Lemery </a:t>
            </a:r>
          </a:p>
          <a:p>
            <a:pPr defTabSz="1828800">
              <a:spcBef>
                <a:spcPts val="0"/>
              </a:spcBef>
              <a:defRPr sz="2400">
                <a:solidFill>
                  <a:srgbClr val="000000"/>
                </a:solidFill>
                <a:latin typeface="Calibri"/>
                <a:ea typeface="Calibri"/>
                <a:cs typeface="Calibri"/>
                <a:sym typeface="Calibri"/>
              </a:defRPr>
            </a:pPr>
            <a:r>
              <a:t>Christoph Mahnke </a:t>
            </a:r>
          </a:p>
          <a:p>
            <a:pPr defTabSz="1828800">
              <a:spcBef>
                <a:spcPts val="0"/>
              </a:spcBef>
              <a:defRPr sz="2400">
                <a:solidFill>
                  <a:srgbClr val="000000"/>
                </a:solidFill>
                <a:latin typeface="Calibri"/>
                <a:ea typeface="Calibri"/>
                <a:cs typeface="Calibri"/>
                <a:sym typeface="Calibri"/>
              </a:defRPr>
            </a:pPr>
            <a:r>
              <a:t>Barbara Marchetti</a:t>
            </a:r>
          </a:p>
          <a:p>
            <a:pPr defTabSz="1828800">
              <a:spcBef>
                <a:spcPts val="0"/>
              </a:spcBef>
              <a:defRPr sz="2400">
                <a:solidFill>
                  <a:srgbClr val="000000"/>
                </a:solidFill>
                <a:latin typeface="Calibri"/>
                <a:ea typeface="Calibri"/>
                <a:cs typeface="Calibri"/>
                <a:sym typeface="Calibri"/>
              </a:defRPr>
            </a:pPr>
            <a:r>
              <a:t>Frank Mayet</a:t>
            </a:r>
          </a:p>
          <a:p>
            <a:pPr defTabSz="1828800">
              <a:spcBef>
                <a:spcPts val="0"/>
              </a:spcBef>
              <a:defRPr sz="2400">
                <a:solidFill>
                  <a:srgbClr val="000000"/>
                </a:solidFill>
                <a:latin typeface="Calibri"/>
                <a:ea typeface="Calibri"/>
                <a:cs typeface="Calibri"/>
                <a:sym typeface="Calibri"/>
              </a:defRPr>
            </a:pPr>
            <a:r>
              <a:t>Axel Rühl</a:t>
            </a:r>
          </a:p>
          <a:p>
            <a:pPr defTabSz="1828800">
              <a:spcBef>
                <a:spcPts val="0"/>
              </a:spcBef>
              <a:defRPr sz="2400">
                <a:solidFill>
                  <a:srgbClr val="000000"/>
                </a:solidFill>
                <a:latin typeface="Calibri"/>
                <a:ea typeface="Calibri"/>
                <a:cs typeface="Calibri"/>
                <a:sym typeface="Calibri"/>
              </a:defRPr>
            </a:pPr>
            <a:r>
              <a:t>Hongwen Xuan</a:t>
            </a:r>
          </a:p>
          <a:p>
            <a:pPr defTabSz="1828800">
              <a:spcBef>
                <a:spcPts val="0"/>
              </a:spcBef>
              <a:defRPr sz="2400">
                <a:solidFill>
                  <a:srgbClr val="000000"/>
                </a:solidFill>
                <a:latin typeface="Calibri"/>
                <a:ea typeface="Calibri"/>
                <a:cs typeface="Calibri"/>
                <a:sym typeface="Calibri"/>
              </a:defRPr>
            </a:pPr>
            <a:r>
              <a:t>Hong Ye</a:t>
            </a:r>
          </a:p>
          <a:p>
            <a:pPr defTabSz="1828800">
              <a:spcBef>
                <a:spcPts val="0"/>
              </a:spcBef>
              <a:defRPr sz="2400">
                <a:solidFill>
                  <a:srgbClr val="000000"/>
                </a:solidFill>
                <a:latin typeface="Calibri"/>
                <a:ea typeface="Calibri"/>
                <a:cs typeface="Calibri"/>
                <a:sym typeface="Calibri"/>
              </a:defRPr>
            </a:pPr>
            <a:r>
              <a:t>Jun Zhu</a:t>
            </a:r>
          </a:p>
        </p:txBody>
      </p:sp>
      <p:sp>
        <p:nvSpPr>
          <p:cNvPr id="625" name="Peter Hommelhoff…"/>
          <p:cNvSpPr txBox="1"/>
          <p:nvPr/>
        </p:nvSpPr>
        <p:spPr>
          <a:xfrm>
            <a:off x="9374933" y="3889881"/>
            <a:ext cx="3008909" cy="3683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sz="2400">
                <a:solidFill>
                  <a:srgbClr val="000000"/>
                </a:solidFill>
                <a:latin typeface="Calibri"/>
                <a:ea typeface="Calibri"/>
                <a:cs typeface="Calibri"/>
                <a:sym typeface="Calibri"/>
              </a:defRPr>
            </a:pPr>
            <a:r>
              <a:rPr b="1"/>
              <a:t>Peter Hommelhoff</a:t>
            </a:r>
            <a:endParaRPr b="1"/>
          </a:p>
          <a:p>
            <a:pPr defTabSz="1828800">
              <a:spcBef>
                <a:spcPts val="0"/>
              </a:spcBef>
              <a:defRPr sz="2400">
                <a:solidFill>
                  <a:srgbClr val="000000"/>
                </a:solidFill>
                <a:latin typeface="Calibri"/>
                <a:ea typeface="Calibri"/>
                <a:cs typeface="Calibri"/>
                <a:sym typeface="Calibri"/>
              </a:defRPr>
            </a:pPr>
            <a:r>
              <a:t>Johannes Illmer</a:t>
            </a:r>
          </a:p>
          <a:p>
            <a:pPr defTabSz="1828800">
              <a:spcBef>
                <a:spcPts val="0"/>
              </a:spcBef>
              <a:defRPr sz="2400">
                <a:solidFill>
                  <a:srgbClr val="000000"/>
                </a:solidFill>
                <a:latin typeface="Calibri"/>
                <a:ea typeface="Calibri"/>
                <a:cs typeface="Calibri"/>
                <a:sym typeface="Calibri"/>
              </a:defRPr>
            </a:pPr>
            <a:r>
              <a:t>Stefanie Kraus</a:t>
            </a:r>
          </a:p>
          <a:p>
            <a:pPr defTabSz="1828800">
              <a:spcBef>
                <a:spcPts val="0"/>
              </a:spcBef>
              <a:defRPr sz="2400">
                <a:solidFill>
                  <a:srgbClr val="000000"/>
                </a:solidFill>
                <a:latin typeface="Calibri"/>
                <a:ea typeface="Calibri"/>
                <a:cs typeface="Calibri"/>
                <a:sym typeface="Calibri"/>
              </a:defRPr>
            </a:pPr>
            <a:r>
              <a:t>Ang Li</a:t>
            </a:r>
          </a:p>
          <a:p>
            <a:pPr defTabSz="1828800">
              <a:spcBef>
                <a:spcPts val="0"/>
              </a:spcBef>
              <a:defRPr sz="2400">
                <a:solidFill>
                  <a:srgbClr val="000000"/>
                </a:solidFill>
                <a:latin typeface="Calibri"/>
                <a:ea typeface="Calibri"/>
                <a:cs typeface="Calibri"/>
                <a:sym typeface="Calibri"/>
              </a:defRPr>
            </a:pPr>
            <a:r>
              <a:t>Anna Mittelbach</a:t>
            </a:r>
          </a:p>
          <a:p>
            <a:pPr defTabSz="1828800">
              <a:spcBef>
                <a:spcPts val="0"/>
              </a:spcBef>
              <a:defRPr sz="2400">
                <a:solidFill>
                  <a:srgbClr val="000000"/>
                </a:solidFill>
                <a:latin typeface="Calibri"/>
                <a:ea typeface="Calibri"/>
                <a:cs typeface="Calibri"/>
                <a:sym typeface="Calibri"/>
              </a:defRPr>
            </a:pPr>
            <a:r>
              <a:t>Yuya Morimoto</a:t>
            </a:r>
          </a:p>
          <a:p>
            <a:pPr defTabSz="1828800">
              <a:spcBef>
                <a:spcPts val="0"/>
              </a:spcBef>
              <a:defRPr sz="2400">
                <a:solidFill>
                  <a:srgbClr val="000000"/>
                </a:solidFill>
                <a:latin typeface="Calibri"/>
                <a:ea typeface="Calibri"/>
                <a:cs typeface="Calibri"/>
                <a:sym typeface="Calibri"/>
              </a:defRPr>
            </a:pPr>
            <a:r>
              <a:t>Norbert Schönenberger</a:t>
            </a:r>
          </a:p>
          <a:p>
            <a:pPr defTabSz="1828800">
              <a:spcBef>
                <a:spcPts val="0"/>
              </a:spcBef>
              <a:defRPr sz="2400">
                <a:solidFill>
                  <a:srgbClr val="000000"/>
                </a:solidFill>
                <a:latin typeface="Calibri"/>
                <a:ea typeface="Calibri"/>
                <a:cs typeface="Calibri"/>
                <a:sym typeface="Calibri"/>
              </a:defRPr>
            </a:pPr>
            <a:r>
              <a:t>Roy Shiloh</a:t>
            </a:r>
          </a:p>
          <a:p>
            <a:pPr defTabSz="1828800">
              <a:spcBef>
                <a:spcPts val="0"/>
              </a:spcBef>
              <a:defRPr sz="2400">
                <a:solidFill>
                  <a:srgbClr val="000000"/>
                </a:solidFill>
                <a:latin typeface="Calibri"/>
                <a:ea typeface="Calibri"/>
                <a:cs typeface="Calibri"/>
                <a:sym typeface="Calibri"/>
              </a:defRPr>
            </a:pPr>
            <a:r>
              <a:t>Alexander Tafel</a:t>
            </a:r>
          </a:p>
          <a:p>
            <a:pPr defTabSz="1828800">
              <a:spcBef>
                <a:spcPts val="0"/>
              </a:spcBef>
              <a:defRPr sz="2400">
                <a:solidFill>
                  <a:srgbClr val="000000"/>
                </a:solidFill>
                <a:latin typeface="Calibri"/>
                <a:ea typeface="Calibri"/>
                <a:cs typeface="Calibri"/>
                <a:sym typeface="Calibri"/>
              </a:defRPr>
            </a:pPr>
            <a:r>
              <a:t>Peyman Yousefi</a:t>
            </a:r>
          </a:p>
        </p:txBody>
      </p:sp>
      <p:pic>
        <p:nvPicPr>
          <p:cNvPr id="626" name="fau.png" descr="fau.png"/>
          <p:cNvPicPr>
            <a:picLocks noChangeAspect="1"/>
          </p:cNvPicPr>
          <p:nvPr/>
        </p:nvPicPr>
        <p:blipFill>
          <a:blip r:embed="rId4">
            <a:extLst/>
          </a:blip>
          <a:srcRect l="0" t="0" r="53037" b="0"/>
          <a:stretch>
            <a:fillRect/>
          </a:stretch>
        </p:blipFill>
        <p:spPr>
          <a:xfrm>
            <a:off x="9396071" y="2820405"/>
            <a:ext cx="1991750" cy="828342"/>
          </a:xfrm>
          <a:prstGeom prst="rect">
            <a:avLst/>
          </a:prstGeom>
          <a:ln w="12700">
            <a:miter lim="400000"/>
          </a:ln>
        </p:spPr>
      </p:pic>
      <p:pic>
        <p:nvPicPr>
          <p:cNvPr id="627" name="Moore_Foundation_Logo.png" descr="Moore_Foundation_Logo.png"/>
          <p:cNvPicPr>
            <a:picLocks noChangeAspect="1"/>
          </p:cNvPicPr>
          <p:nvPr/>
        </p:nvPicPr>
        <p:blipFill>
          <a:blip r:embed="rId5">
            <a:extLst/>
          </a:blip>
          <a:stretch>
            <a:fillRect/>
          </a:stretch>
        </p:blipFill>
        <p:spPr>
          <a:xfrm>
            <a:off x="21165711" y="2819400"/>
            <a:ext cx="2324894" cy="902883"/>
          </a:xfrm>
          <a:prstGeom prst="rect">
            <a:avLst/>
          </a:prstGeom>
          <a:ln w="12700">
            <a:miter lim="400000"/>
          </a:ln>
        </p:spPr>
      </p:pic>
      <p:sp>
        <p:nvSpPr>
          <p:cNvPr id="628" name="Gary Greenburg…"/>
          <p:cNvSpPr txBox="1"/>
          <p:nvPr/>
        </p:nvSpPr>
        <p:spPr>
          <a:xfrm>
            <a:off x="21124138" y="3855422"/>
            <a:ext cx="2611240" cy="699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sz="2400">
                <a:solidFill>
                  <a:srgbClr val="000000"/>
                </a:solidFill>
                <a:latin typeface="Calibri"/>
                <a:ea typeface="Calibri"/>
                <a:cs typeface="Calibri"/>
                <a:sym typeface="Calibri"/>
              </a:defRPr>
            </a:pPr>
            <a:r>
              <a:t>Gary Greenburg</a:t>
            </a:r>
          </a:p>
          <a:p>
            <a:pPr defTabSz="1828800">
              <a:spcBef>
                <a:spcPts val="0"/>
              </a:spcBef>
              <a:defRPr sz="2400">
                <a:solidFill>
                  <a:srgbClr val="000000"/>
                </a:solidFill>
                <a:latin typeface="Calibri"/>
                <a:ea typeface="Calibri"/>
                <a:cs typeface="Calibri"/>
                <a:sym typeface="Calibri"/>
              </a:defRPr>
            </a:pPr>
            <a:r>
              <a:t>Robert Kirshner</a:t>
            </a:r>
          </a:p>
          <a:p>
            <a:pPr defTabSz="1828800">
              <a:spcBef>
                <a:spcPts val="0"/>
              </a:spcBef>
              <a:defRPr sz="2400">
                <a:solidFill>
                  <a:srgbClr val="000000"/>
                </a:solidFill>
                <a:latin typeface="Calibri"/>
                <a:ea typeface="Calibri"/>
                <a:cs typeface="Calibri"/>
                <a:sym typeface="Calibri"/>
              </a:defRPr>
            </a:pPr>
            <a:r>
              <a:t>Lloyd Lee</a:t>
            </a:r>
          </a:p>
          <a:p>
            <a:pPr defTabSz="1828800">
              <a:spcBef>
                <a:spcPts val="0"/>
              </a:spcBef>
              <a:defRPr sz="2400">
                <a:solidFill>
                  <a:srgbClr val="000000"/>
                </a:solidFill>
                <a:latin typeface="Calibri"/>
                <a:ea typeface="Calibri"/>
                <a:cs typeface="Calibri"/>
                <a:sym typeface="Calibri"/>
              </a:defRPr>
            </a:pPr>
          </a:p>
          <a:p>
            <a:pPr defTabSz="1828800">
              <a:spcBef>
                <a:spcPts val="0"/>
              </a:spcBef>
              <a:defRPr sz="2400">
                <a:solidFill>
                  <a:srgbClr val="000000"/>
                </a:solidFill>
                <a:latin typeface="Calibri"/>
                <a:ea typeface="Calibri"/>
                <a:cs typeface="Calibri"/>
                <a:sym typeface="Calibri"/>
              </a:defRPr>
            </a:pPr>
          </a:p>
          <a:p>
            <a:pPr defTabSz="1828800">
              <a:spcBef>
                <a:spcPts val="0"/>
              </a:spcBef>
              <a:defRPr i="1" sz="2400">
                <a:solidFill>
                  <a:srgbClr val="000000"/>
                </a:solidFill>
                <a:latin typeface="Calibri"/>
                <a:ea typeface="Calibri"/>
                <a:cs typeface="Calibri"/>
                <a:sym typeface="Calibri"/>
              </a:defRPr>
            </a:pPr>
            <a:r>
              <a:t>Scientific Advisors</a:t>
            </a:r>
          </a:p>
          <a:p>
            <a:pPr defTabSz="1828800">
              <a:spcBef>
                <a:spcPts val="0"/>
              </a:spcBef>
              <a:defRPr sz="2400">
                <a:solidFill>
                  <a:srgbClr val="000000"/>
                </a:solidFill>
                <a:latin typeface="Calibri"/>
                <a:ea typeface="Calibri"/>
                <a:cs typeface="Calibri"/>
                <a:sym typeface="Calibri"/>
              </a:defRPr>
            </a:pPr>
            <a:r>
              <a:t>Reinhard Brinkmann</a:t>
            </a:r>
          </a:p>
          <a:p>
            <a:pPr defTabSz="1828800">
              <a:spcBef>
                <a:spcPts val="0"/>
              </a:spcBef>
              <a:defRPr sz="2400">
                <a:solidFill>
                  <a:srgbClr val="000000"/>
                </a:solidFill>
                <a:latin typeface="Calibri"/>
                <a:ea typeface="Calibri"/>
                <a:cs typeface="Calibri"/>
                <a:sym typeface="Calibri"/>
              </a:defRPr>
            </a:pPr>
            <a:r>
              <a:t>Chan Joshi</a:t>
            </a:r>
          </a:p>
          <a:p>
            <a:pPr defTabSz="1828800">
              <a:spcBef>
                <a:spcPts val="0"/>
              </a:spcBef>
              <a:defRPr sz="2400">
                <a:solidFill>
                  <a:srgbClr val="000000"/>
                </a:solidFill>
                <a:latin typeface="Calibri"/>
                <a:ea typeface="Calibri"/>
                <a:cs typeface="Calibri"/>
                <a:sym typeface="Calibri"/>
              </a:defRPr>
            </a:pPr>
            <a:r>
              <a:t>Tor Raubenheimer</a:t>
            </a:r>
          </a:p>
          <a:p>
            <a:pPr defTabSz="1828800">
              <a:spcBef>
                <a:spcPts val="0"/>
              </a:spcBef>
              <a:defRPr sz="2400">
                <a:solidFill>
                  <a:srgbClr val="000000"/>
                </a:solidFill>
                <a:latin typeface="Calibri"/>
                <a:ea typeface="Calibri"/>
                <a:cs typeface="Calibri"/>
                <a:sym typeface="Calibri"/>
              </a:defRPr>
            </a:pPr>
          </a:p>
          <a:p>
            <a:pPr defTabSz="1828800">
              <a:spcBef>
                <a:spcPts val="0"/>
              </a:spcBef>
              <a:defRPr sz="2400">
                <a:solidFill>
                  <a:srgbClr val="000000"/>
                </a:solidFill>
                <a:latin typeface="Calibri"/>
                <a:ea typeface="Calibri"/>
                <a:cs typeface="Calibri"/>
                <a:sym typeface="Calibri"/>
              </a:defRPr>
            </a:pPr>
          </a:p>
          <a:p>
            <a:pPr defTabSz="1828800">
              <a:spcBef>
                <a:spcPts val="0"/>
              </a:spcBef>
              <a:defRPr i="1" sz="2400">
                <a:solidFill>
                  <a:srgbClr val="000000"/>
                </a:solidFill>
                <a:latin typeface="Calibri"/>
                <a:ea typeface="Calibri"/>
                <a:cs typeface="Calibri"/>
                <a:sym typeface="Calibri"/>
              </a:defRPr>
            </a:pPr>
            <a:r>
              <a:t>Guest Scientists</a:t>
            </a:r>
          </a:p>
          <a:p>
            <a:pPr defTabSz="1828800">
              <a:spcBef>
                <a:spcPts val="0"/>
              </a:spcBef>
              <a:defRPr sz="2400">
                <a:solidFill>
                  <a:srgbClr val="000000"/>
                </a:solidFill>
                <a:latin typeface="Calibri"/>
                <a:ea typeface="Calibri"/>
                <a:cs typeface="Calibri"/>
                <a:sym typeface="Calibri"/>
              </a:defRPr>
            </a:pPr>
            <a:r>
              <a:t>Heather Andrews</a:t>
            </a:r>
          </a:p>
          <a:p>
            <a:pPr defTabSz="1828800">
              <a:spcBef>
                <a:spcPts val="0"/>
              </a:spcBef>
              <a:defRPr sz="2400">
                <a:solidFill>
                  <a:srgbClr val="000000"/>
                </a:solidFill>
                <a:latin typeface="Calibri"/>
                <a:ea typeface="Calibri"/>
                <a:cs typeface="Calibri"/>
                <a:sym typeface="Calibri"/>
              </a:defRPr>
            </a:pPr>
            <a:r>
              <a:t>Tomohiko HIrano</a:t>
            </a:r>
          </a:p>
          <a:p>
            <a:pPr defTabSz="1828800">
              <a:spcBef>
                <a:spcPts val="0"/>
              </a:spcBef>
              <a:defRPr sz="2400">
                <a:solidFill>
                  <a:srgbClr val="000000"/>
                </a:solidFill>
                <a:latin typeface="Calibri"/>
                <a:ea typeface="Calibri"/>
                <a:cs typeface="Calibri"/>
                <a:sym typeface="Calibri"/>
              </a:defRPr>
            </a:pPr>
            <a:r>
              <a:t>Yeng-Chieh Huang</a:t>
            </a:r>
          </a:p>
          <a:p>
            <a:pPr defTabSz="1828800">
              <a:spcBef>
                <a:spcPts val="0"/>
              </a:spcBef>
              <a:defRPr sz="2400">
                <a:solidFill>
                  <a:srgbClr val="000000"/>
                </a:solidFill>
                <a:latin typeface="Calibri"/>
                <a:ea typeface="Calibri"/>
                <a:cs typeface="Calibri"/>
                <a:sym typeface="Calibri"/>
              </a:defRPr>
            </a:pPr>
            <a:r>
              <a:t>Ido Kaminer</a:t>
            </a:r>
          </a:p>
          <a:p>
            <a:pPr defTabSz="1828800">
              <a:spcBef>
                <a:spcPts val="0"/>
              </a:spcBef>
              <a:defRPr sz="2400">
                <a:solidFill>
                  <a:srgbClr val="000000"/>
                </a:solidFill>
                <a:latin typeface="Calibri"/>
                <a:ea typeface="Calibri"/>
                <a:cs typeface="Calibri"/>
                <a:sym typeface="Calibri"/>
              </a:defRPr>
            </a:pPr>
            <a:r>
              <a:t>John Lewellen</a:t>
            </a:r>
          </a:p>
          <a:p>
            <a:pPr defTabSz="1828800">
              <a:spcBef>
                <a:spcPts val="0"/>
              </a:spcBef>
              <a:defRPr sz="2400">
                <a:solidFill>
                  <a:srgbClr val="000000"/>
                </a:solidFill>
                <a:latin typeface="Calibri"/>
                <a:ea typeface="Calibri"/>
                <a:cs typeface="Calibri"/>
                <a:sym typeface="Calibri"/>
              </a:defRPr>
            </a:pPr>
            <a:r>
              <a:t>Evgenya Simakov</a:t>
            </a:r>
          </a:p>
          <a:p>
            <a:pPr defTabSz="1828800">
              <a:spcBef>
                <a:spcPts val="0"/>
              </a:spcBef>
              <a:defRPr sz="2400">
                <a:solidFill>
                  <a:srgbClr val="000000"/>
                </a:solidFill>
                <a:latin typeface="Calibri"/>
                <a:ea typeface="Calibri"/>
                <a:cs typeface="Calibri"/>
                <a:sym typeface="Calibri"/>
              </a:defRPr>
            </a:pPr>
            <a:r>
              <a:t>Eric Weis</a:t>
            </a:r>
          </a:p>
        </p:txBody>
      </p:sp>
      <p:pic>
        <p:nvPicPr>
          <p:cNvPr id="629" name="PSI Logo with Outlined Fonts.pdf" descr="PSI Logo with Outlined Fonts.pdf"/>
          <p:cNvPicPr>
            <a:picLocks noChangeAspect="1"/>
          </p:cNvPicPr>
          <p:nvPr/>
        </p:nvPicPr>
        <p:blipFill>
          <a:blip r:embed="rId6">
            <a:extLst/>
          </a:blip>
          <a:stretch>
            <a:fillRect/>
          </a:stretch>
        </p:blipFill>
        <p:spPr>
          <a:xfrm>
            <a:off x="13632251" y="2819400"/>
            <a:ext cx="2038078" cy="723900"/>
          </a:xfrm>
          <a:prstGeom prst="rect">
            <a:avLst/>
          </a:prstGeom>
          <a:ln w="12700">
            <a:miter lim="400000"/>
          </a:ln>
        </p:spPr>
      </p:pic>
      <p:sp>
        <p:nvSpPr>
          <p:cNvPr id="630" name="Franziska Frei…"/>
          <p:cNvSpPr txBox="1"/>
          <p:nvPr/>
        </p:nvSpPr>
        <p:spPr>
          <a:xfrm>
            <a:off x="13688766" y="3717932"/>
            <a:ext cx="2434134" cy="4419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Franziska Frei</a:t>
            </a:r>
          </a:p>
          <a:p>
            <a:pPr defTabSz="1828800">
              <a:spcBef>
                <a:spcPts val="0"/>
              </a:spcBef>
              <a:defRPr b="1" sz="2400">
                <a:solidFill>
                  <a:srgbClr val="000000"/>
                </a:solidFill>
                <a:latin typeface="Calibri"/>
                <a:ea typeface="Calibri"/>
                <a:cs typeface="Calibri"/>
                <a:sym typeface="Calibri"/>
              </a:defRPr>
            </a:pPr>
            <a:r>
              <a:t>Rasmus Ischebeck</a:t>
            </a:r>
          </a:p>
          <a:p>
            <a:pPr defTabSz="1828800">
              <a:spcBef>
                <a:spcPts val="0"/>
              </a:spcBef>
              <a:defRPr sz="2400">
                <a:solidFill>
                  <a:srgbClr val="000000"/>
                </a:solidFill>
                <a:latin typeface="Calibri"/>
                <a:ea typeface="Calibri"/>
                <a:cs typeface="Calibri"/>
                <a:sym typeface="Calibri"/>
              </a:defRPr>
            </a:pPr>
            <a:r>
              <a:t>Andreas Adelmann</a:t>
            </a:r>
          </a:p>
          <a:p>
            <a:pPr defTabSz="1828800">
              <a:spcBef>
                <a:spcPts val="0"/>
              </a:spcBef>
              <a:defRPr sz="2400">
                <a:solidFill>
                  <a:srgbClr val="000000"/>
                </a:solidFill>
                <a:latin typeface="Calibri"/>
                <a:ea typeface="Calibri"/>
                <a:cs typeface="Calibri"/>
                <a:sym typeface="Calibri"/>
              </a:defRPr>
            </a:pPr>
            <a:r>
              <a:t>Simona Bettoni</a:t>
            </a:r>
          </a:p>
          <a:p>
            <a:pPr defTabSz="1828800">
              <a:spcBef>
                <a:spcPts val="0"/>
              </a:spcBef>
              <a:defRPr sz="2400">
                <a:solidFill>
                  <a:srgbClr val="000000"/>
                </a:solidFill>
                <a:latin typeface="Calibri"/>
                <a:ea typeface="Calibri"/>
                <a:cs typeface="Calibri"/>
                <a:sym typeface="Calibri"/>
              </a:defRPr>
            </a:pPr>
            <a:r>
              <a:t>Marco Calvi</a:t>
            </a:r>
          </a:p>
          <a:p>
            <a:pPr defTabSz="1828800">
              <a:spcBef>
                <a:spcPts val="0"/>
              </a:spcBef>
              <a:defRPr sz="2400">
                <a:solidFill>
                  <a:srgbClr val="000000"/>
                </a:solidFill>
                <a:latin typeface="Calibri"/>
                <a:ea typeface="Calibri"/>
                <a:cs typeface="Calibri"/>
                <a:sym typeface="Calibri"/>
              </a:defRPr>
            </a:pPr>
            <a:r>
              <a:t>Micha Dehler</a:t>
            </a:r>
          </a:p>
          <a:p>
            <a:pPr defTabSz="1828800">
              <a:spcBef>
                <a:spcPts val="0"/>
              </a:spcBef>
              <a:defRPr sz="2400">
                <a:solidFill>
                  <a:srgbClr val="000000"/>
                </a:solidFill>
                <a:latin typeface="Calibri"/>
                <a:ea typeface="Calibri"/>
                <a:cs typeface="Calibri"/>
                <a:sym typeface="Calibri"/>
              </a:defRPr>
            </a:pPr>
            <a:r>
              <a:t>Vitaliy Guzenko</a:t>
            </a:r>
          </a:p>
          <a:p>
            <a:pPr defTabSz="1828800">
              <a:spcBef>
                <a:spcPts val="0"/>
              </a:spcBef>
              <a:defRPr sz="2400">
                <a:solidFill>
                  <a:srgbClr val="000000"/>
                </a:solidFill>
                <a:latin typeface="Calibri"/>
                <a:ea typeface="Calibri"/>
                <a:cs typeface="Calibri"/>
                <a:sym typeface="Calibri"/>
              </a:defRPr>
            </a:pPr>
            <a:r>
              <a:t>Benedikt Hermann</a:t>
            </a:r>
          </a:p>
          <a:p>
            <a:pPr defTabSz="1828800">
              <a:spcBef>
                <a:spcPts val="0"/>
              </a:spcBef>
              <a:defRPr sz="2400">
                <a:solidFill>
                  <a:srgbClr val="000000"/>
                </a:solidFill>
                <a:latin typeface="Calibri"/>
                <a:ea typeface="Calibri"/>
                <a:cs typeface="Calibri"/>
                <a:sym typeface="Calibri"/>
              </a:defRPr>
            </a:pPr>
            <a:r>
              <a:t>Nicole Hiller</a:t>
            </a:r>
          </a:p>
          <a:p>
            <a:pPr defTabSz="1828800">
              <a:spcBef>
                <a:spcPts val="0"/>
              </a:spcBef>
              <a:defRPr sz="2400">
                <a:solidFill>
                  <a:srgbClr val="000000"/>
                </a:solidFill>
                <a:latin typeface="Calibri"/>
                <a:ea typeface="Calibri"/>
                <a:cs typeface="Calibri"/>
                <a:sym typeface="Calibri"/>
              </a:defRPr>
            </a:pPr>
            <a:r>
              <a:t>Csaba Lombosi</a:t>
            </a:r>
          </a:p>
          <a:p>
            <a:pPr defTabSz="1828800">
              <a:spcBef>
                <a:spcPts val="0"/>
              </a:spcBef>
              <a:defRPr sz="2400">
                <a:solidFill>
                  <a:srgbClr val="000000"/>
                </a:solidFill>
                <a:latin typeface="Calibri"/>
                <a:ea typeface="Calibri"/>
                <a:cs typeface="Calibri"/>
                <a:sym typeface="Calibri"/>
              </a:defRPr>
            </a:pPr>
            <a:r>
              <a:t>Eduard Prat</a:t>
            </a:r>
          </a:p>
          <a:p>
            <a:pPr defTabSz="1828800">
              <a:spcBef>
                <a:spcPts val="0"/>
              </a:spcBef>
              <a:defRPr sz="2400">
                <a:solidFill>
                  <a:srgbClr val="000000"/>
                </a:solidFill>
                <a:latin typeface="Calibri"/>
                <a:ea typeface="Calibri"/>
                <a:cs typeface="Calibri"/>
                <a:sym typeface="Calibri"/>
              </a:defRPr>
            </a:pPr>
            <a:r>
              <a:t>Sven Reiche</a:t>
            </a:r>
          </a:p>
        </p:txBody>
      </p:sp>
      <p:sp>
        <p:nvSpPr>
          <p:cNvPr id="631" name="Leonid Rivkin…"/>
          <p:cNvSpPr txBox="1"/>
          <p:nvPr/>
        </p:nvSpPr>
        <p:spPr>
          <a:xfrm>
            <a:off x="5600218" y="3656034"/>
            <a:ext cx="1811884"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Leonid Rivkin</a:t>
            </a:r>
          </a:p>
          <a:p>
            <a:pPr defTabSz="1828800">
              <a:spcBef>
                <a:spcPts val="0"/>
              </a:spcBef>
              <a:defRPr sz="2400">
                <a:solidFill>
                  <a:srgbClr val="000000"/>
                </a:solidFill>
                <a:latin typeface="Calibri"/>
                <a:ea typeface="Calibri"/>
                <a:cs typeface="Calibri"/>
                <a:sym typeface="Calibri"/>
              </a:defRPr>
            </a:pPr>
            <a:r>
              <a:t>Yves Bellouard</a:t>
            </a:r>
          </a:p>
        </p:txBody>
      </p:sp>
      <p:pic>
        <p:nvPicPr>
          <p:cNvPr id="632" name="Purdue University.png" descr="Purdue University.png"/>
          <p:cNvPicPr>
            <a:picLocks noChangeAspect="1"/>
          </p:cNvPicPr>
          <p:nvPr/>
        </p:nvPicPr>
        <p:blipFill>
          <a:blip r:embed="rId7">
            <a:extLst/>
          </a:blip>
          <a:stretch>
            <a:fillRect/>
          </a:stretch>
        </p:blipFill>
        <p:spPr>
          <a:xfrm>
            <a:off x="17722206" y="2819400"/>
            <a:ext cx="2118092" cy="746643"/>
          </a:xfrm>
          <a:prstGeom prst="rect">
            <a:avLst/>
          </a:prstGeom>
          <a:ln w="12700">
            <a:miter lim="400000"/>
          </a:ln>
        </p:spPr>
      </p:pic>
      <p:sp>
        <p:nvSpPr>
          <p:cNvPr id="633" name="Minghao Qi…"/>
          <p:cNvSpPr txBox="1"/>
          <p:nvPr/>
        </p:nvSpPr>
        <p:spPr>
          <a:xfrm>
            <a:off x="17704508" y="3683547"/>
            <a:ext cx="1561704" cy="736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Minghao Qi</a:t>
            </a:r>
          </a:p>
          <a:p>
            <a:pPr defTabSz="1828800">
              <a:spcBef>
                <a:spcPts val="0"/>
              </a:spcBef>
              <a:defRPr sz="2400">
                <a:solidFill>
                  <a:srgbClr val="000000"/>
                </a:solidFill>
                <a:latin typeface="Calibri"/>
                <a:ea typeface="Calibri"/>
                <a:cs typeface="Calibri"/>
                <a:sym typeface="Calibri"/>
              </a:defRPr>
            </a:pPr>
            <a:r>
              <a:t>Yun Jo Lee</a:t>
            </a:r>
          </a:p>
        </p:txBody>
      </p:sp>
      <p:pic>
        <p:nvPicPr>
          <p:cNvPr id="634" name="SLAC new.png" descr="SLAC new.png"/>
          <p:cNvPicPr>
            <a:picLocks noChangeAspect="1"/>
          </p:cNvPicPr>
          <p:nvPr/>
        </p:nvPicPr>
        <p:blipFill>
          <a:blip r:embed="rId8">
            <a:extLst/>
          </a:blip>
          <a:stretch>
            <a:fillRect/>
          </a:stretch>
        </p:blipFill>
        <p:spPr>
          <a:xfrm>
            <a:off x="2363634" y="11071975"/>
            <a:ext cx="2146599" cy="746643"/>
          </a:xfrm>
          <a:prstGeom prst="rect">
            <a:avLst/>
          </a:prstGeom>
          <a:ln w="12700">
            <a:miter lim="400000"/>
          </a:ln>
        </p:spPr>
      </p:pic>
      <p:sp>
        <p:nvSpPr>
          <p:cNvPr id="635" name="Joel England…"/>
          <p:cNvSpPr txBox="1"/>
          <p:nvPr/>
        </p:nvSpPr>
        <p:spPr>
          <a:xfrm>
            <a:off x="2357059" y="11962986"/>
            <a:ext cx="1925589" cy="1104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Joel England</a:t>
            </a:r>
          </a:p>
          <a:p>
            <a:pPr defTabSz="1828800">
              <a:spcBef>
                <a:spcPts val="0"/>
              </a:spcBef>
              <a:defRPr b="1" sz="2400">
                <a:solidFill>
                  <a:srgbClr val="000000"/>
                </a:solidFill>
                <a:latin typeface="Calibri"/>
                <a:ea typeface="Calibri"/>
                <a:cs typeface="Calibri"/>
                <a:sym typeface="Calibri"/>
              </a:defRPr>
            </a:pPr>
            <a:r>
              <a:t>Zhirong Huang</a:t>
            </a:r>
          </a:p>
          <a:p>
            <a:pPr defTabSz="1828800">
              <a:spcBef>
                <a:spcPts val="0"/>
              </a:spcBef>
              <a:defRPr sz="2400">
                <a:solidFill>
                  <a:srgbClr val="000000"/>
                </a:solidFill>
                <a:latin typeface="Calibri"/>
                <a:ea typeface="Calibri"/>
                <a:cs typeface="Calibri"/>
                <a:sym typeface="Calibri"/>
              </a:defRPr>
            </a:pPr>
            <a:r>
              <a:t>Ziran Wu</a:t>
            </a:r>
          </a:p>
        </p:txBody>
      </p:sp>
      <p:pic>
        <p:nvPicPr>
          <p:cNvPr id="636" name="SU_altSigSeal_2color_pos.pdf" descr="SU_altSigSeal_2color_pos.pdf"/>
          <p:cNvPicPr>
            <a:picLocks noChangeAspect="1"/>
          </p:cNvPicPr>
          <p:nvPr/>
        </p:nvPicPr>
        <p:blipFill>
          <a:blip r:embed="rId9">
            <a:extLst/>
          </a:blip>
          <a:stretch>
            <a:fillRect/>
          </a:stretch>
        </p:blipFill>
        <p:spPr>
          <a:xfrm>
            <a:off x="5606188" y="5191066"/>
            <a:ext cx="2755901" cy="698501"/>
          </a:xfrm>
          <a:prstGeom prst="rect">
            <a:avLst/>
          </a:prstGeom>
          <a:ln w="12700">
            <a:miter lim="400000"/>
          </a:ln>
        </p:spPr>
      </p:pic>
      <p:sp>
        <p:nvSpPr>
          <p:cNvPr id="637" name="Robert Byer…"/>
          <p:cNvSpPr txBox="1"/>
          <p:nvPr/>
        </p:nvSpPr>
        <p:spPr>
          <a:xfrm>
            <a:off x="5606188" y="6009524"/>
            <a:ext cx="2865736" cy="662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Robert Byer</a:t>
            </a:r>
          </a:p>
          <a:p>
            <a:pPr defTabSz="1828800">
              <a:spcBef>
                <a:spcPts val="0"/>
              </a:spcBef>
              <a:defRPr b="1" sz="2400">
                <a:solidFill>
                  <a:srgbClr val="000000"/>
                </a:solidFill>
                <a:latin typeface="Calibri"/>
                <a:ea typeface="Calibri"/>
                <a:cs typeface="Calibri"/>
                <a:sym typeface="Calibri"/>
              </a:defRPr>
            </a:pPr>
            <a:r>
              <a:t>James Harris</a:t>
            </a:r>
          </a:p>
          <a:p>
            <a:pPr defTabSz="1828800">
              <a:spcBef>
                <a:spcPts val="0"/>
              </a:spcBef>
              <a:defRPr b="1" sz="2400">
                <a:solidFill>
                  <a:srgbClr val="000000"/>
                </a:solidFill>
                <a:latin typeface="Calibri"/>
                <a:ea typeface="Calibri"/>
                <a:cs typeface="Calibri"/>
                <a:sym typeface="Calibri"/>
              </a:defRPr>
            </a:pPr>
            <a:r>
              <a:t>Olav Solgaard</a:t>
            </a:r>
          </a:p>
          <a:p>
            <a:pPr defTabSz="1828800">
              <a:spcBef>
                <a:spcPts val="0"/>
              </a:spcBef>
              <a:defRPr b="1" sz="2400">
                <a:solidFill>
                  <a:srgbClr val="000000"/>
                </a:solidFill>
                <a:latin typeface="Calibri"/>
                <a:ea typeface="Calibri"/>
                <a:cs typeface="Calibri"/>
                <a:sym typeface="Calibri"/>
              </a:defRPr>
            </a:pPr>
            <a:r>
              <a:t>Jelena Vuckovic</a:t>
            </a:r>
          </a:p>
          <a:p>
            <a:pPr defTabSz="1828800">
              <a:spcBef>
                <a:spcPts val="0"/>
              </a:spcBef>
              <a:defRPr sz="2400">
                <a:solidFill>
                  <a:srgbClr val="000000"/>
                </a:solidFill>
                <a:latin typeface="Calibri"/>
                <a:ea typeface="Calibri"/>
                <a:cs typeface="Calibri"/>
                <a:sym typeface="Calibri"/>
              </a:defRPr>
            </a:pPr>
            <a:r>
              <a:t>Dylan Savage Black</a:t>
            </a:r>
          </a:p>
          <a:p>
            <a:pPr defTabSz="1828800">
              <a:spcBef>
                <a:spcPts val="0"/>
              </a:spcBef>
              <a:defRPr sz="2400">
                <a:solidFill>
                  <a:srgbClr val="000000"/>
                </a:solidFill>
                <a:latin typeface="Calibri"/>
                <a:ea typeface="Calibri"/>
                <a:cs typeface="Calibri"/>
                <a:sym typeface="Calibri"/>
              </a:defRPr>
            </a:pPr>
            <a:r>
              <a:t>Payton Nash Broaddus</a:t>
            </a:r>
          </a:p>
          <a:p>
            <a:pPr defTabSz="1828800">
              <a:spcBef>
                <a:spcPts val="0"/>
              </a:spcBef>
              <a:defRPr sz="2400">
                <a:solidFill>
                  <a:srgbClr val="000000"/>
                </a:solidFill>
                <a:latin typeface="Calibri"/>
                <a:ea typeface="Calibri"/>
                <a:cs typeface="Calibri"/>
                <a:sym typeface="Calibri"/>
              </a:defRPr>
            </a:pPr>
            <a:r>
              <a:t>Sergio Carbajo</a:t>
            </a:r>
          </a:p>
          <a:p>
            <a:pPr defTabSz="1828800">
              <a:spcBef>
                <a:spcPts val="0"/>
              </a:spcBef>
              <a:defRPr sz="2400">
                <a:solidFill>
                  <a:srgbClr val="000000"/>
                </a:solidFill>
                <a:latin typeface="Calibri"/>
                <a:ea typeface="Calibri"/>
                <a:cs typeface="Calibri"/>
                <a:sym typeface="Calibri"/>
              </a:defRPr>
            </a:pPr>
            <a:r>
              <a:t>Andrew Ceballos</a:t>
            </a:r>
          </a:p>
          <a:p>
            <a:pPr defTabSz="1828800">
              <a:spcBef>
                <a:spcPts val="0"/>
              </a:spcBef>
              <a:defRPr sz="2400">
                <a:solidFill>
                  <a:srgbClr val="000000"/>
                </a:solidFill>
                <a:latin typeface="Calibri"/>
                <a:ea typeface="Calibri"/>
                <a:cs typeface="Calibri"/>
                <a:sym typeface="Calibri"/>
              </a:defRPr>
            </a:pPr>
            <a:r>
              <a:t>Huiyang Deng</a:t>
            </a:r>
          </a:p>
          <a:p>
            <a:pPr defTabSz="1828800">
              <a:spcBef>
                <a:spcPts val="0"/>
              </a:spcBef>
              <a:defRPr sz="2400">
                <a:solidFill>
                  <a:srgbClr val="000000"/>
                </a:solidFill>
                <a:latin typeface="Calibri"/>
                <a:ea typeface="Calibri"/>
                <a:cs typeface="Calibri"/>
                <a:sym typeface="Calibri"/>
              </a:defRPr>
            </a:pPr>
            <a:r>
              <a:t>Tyler Hughes</a:t>
            </a:r>
          </a:p>
          <a:p>
            <a:pPr defTabSz="1828800">
              <a:spcBef>
                <a:spcPts val="0"/>
              </a:spcBef>
              <a:defRPr sz="2400">
                <a:solidFill>
                  <a:srgbClr val="000000"/>
                </a:solidFill>
                <a:latin typeface="Calibri"/>
                <a:ea typeface="Calibri"/>
                <a:cs typeface="Calibri"/>
                <a:sym typeface="Calibri"/>
              </a:defRPr>
            </a:pPr>
            <a:r>
              <a:t>Tom Langenstein</a:t>
            </a:r>
          </a:p>
          <a:p>
            <a:pPr defTabSz="1828800">
              <a:spcBef>
                <a:spcPts val="0"/>
              </a:spcBef>
              <a:defRPr sz="2400">
                <a:solidFill>
                  <a:srgbClr val="000000"/>
                </a:solidFill>
                <a:latin typeface="Calibri"/>
                <a:ea typeface="Calibri"/>
                <a:cs typeface="Calibri"/>
                <a:sym typeface="Calibri"/>
              </a:defRPr>
            </a:pPr>
            <a:r>
              <a:t>Chunghun Lee</a:t>
            </a:r>
          </a:p>
          <a:p>
            <a:pPr defTabSz="1828800">
              <a:spcBef>
                <a:spcPts val="0"/>
              </a:spcBef>
              <a:defRPr sz="2400">
                <a:solidFill>
                  <a:srgbClr val="000000"/>
                </a:solidFill>
                <a:latin typeface="Calibri"/>
                <a:ea typeface="Calibri"/>
                <a:cs typeface="Calibri"/>
                <a:sym typeface="Calibri"/>
              </a:defRPr>
            </a:pPr>
            <a:r>
              <a:t>Kenneth Leedle</a:t>
            </a:r>
          </a:p>
          <a:p>
            <a:pPr defTabSz="1828800">
              <a:spcBef>
                <a:spcPts val="0"/>
              </a:spcBef>
              <a:defRPr sz="2400">
                <a:solidFill>
                  <a:srgbClr val="000000"/>
                </a:solidFill>
                <a:latin typeface="Calibri"/>
                <a:ea typeface="Calibri"/>
                <a:cs typeface="Calibri"/>
                <a:sym typeface="Calibri"/>
              </a:defRPr>
            </a:pPr>
            <a:r>
              <a:t>Yu Miao</a:t>
            </a:r>
          </a:p>
          <a:p>
            <a:pPr defTabSz="1828800">
              <a:spcBef>
                <a:spcPts val="0"/>
              </a:spcBef>
              <a:defRPr sz="2400">
                <a:solidFill>
                  <a:srgbClr val="000000"/>
                </a:solidFill>
                <a:latin typeface="Calibri"/>
                <a:ea typeface="Calibri"/>
                <a:cs typeface="Calibri"/>
                <a:sym typeface="Calibri"/>
              </a:defRPr>
            </a:pPr>
            <a:r>
              <a:t>Alexander Piggott</a:t>
            </a:r>
          </a:p>
          <a:p>
            <a:pPr defTabSz="1828800">
              <a:spcBef>
                <a:spcPts val="0"/>
              </a:spcBef>
              <a:defRPr sz="2400">
                <a:solidFill>
                  <a:srgbClr val="000000"/>
                </a:solidFill>
                <a:latin typeface="Calibri"/>
                <a:ea typeface="Calibri"/>
                <a:cs typeface="Calibri"/>
                <a:sym typeface="Calibri"/>
              </a:defRPr>
            </a:pPr>
            <a:r>
              <a:t>Dries Vercruysse</a:t>
            </a:r>
          </a:p>
          <a:p>
            <a:pPr defTabSz="1828800">
              <a:spcBef>
                <a:spcPts val="0"/>
              </a:spcBef>
              <a:defRPr sz="2400">
                <a:solidFill>
                  <a:srgbClr val="000000"/>
                </a:solidFill>
                <a:latin typeface="Calibri"/>
                <a:ea typeface="Calibri"/>
                <a:cs typeface="Calibri"/>
                <a:sym typeface="Calibri"/>
              </a:defRPr>
            </a:pPr>
            <a:r>
              <a:t>Ian Williamson</a:t>
            </a:r>
          </a:p>
          <a:p>
            <a:pPr defTabSz="1828800">
              <a:spcBef>
                <a:spcPts val="0"/>
              </a:spcBef>
              <a:defRPr sz="2400">
                <a:solidFill>
                  <a:srgbClr val="000000"/>
                </a:solidFill>
                <a:latin typeface="Calibri"/>
                <a:ea typeface="Calibri"/>
                <a:cs typeface="Calibri"/>
                <a:sym typeface="Calibri"/>
              </a:defRPr>
            </a:pPr>
            <a:r>
              <a:t>Si Tan</a:t>
            </a:r>
          </a:p>
        </p:txBody>
      </p:sp>
      <p:pic>
        <p:nvPicPr>
          <p:cNvPr id="638" name="txcorp_280_logo.png" descr="txcorp_280_logo.png"/>
          <p:cNvPicPr>
            <a:picLocks noChangeAspect="1"/>
          </p:cNvPicPr>
          <p:nvPr/>
        </p:nvPicPr>
        <p:blipFill>
          <a:blip r:embed="rId10">
            <a:extLst/>
          </a:blip>
          <a:srcRect l="34624" t="0" r="0" b="0"/>
          <a:stretch>
            <a:fillRect/>
          </a:stretch>
        </p:blipFill>
        <p:spPr>
          <a:xfrm>
            <a:off x="9229582" y="11985542"/>
            <a:ext cx="2324746" cy="406401"/>
          </a:xfrm>
          <a:prstGeom prst="rect">
            <a:avLst/>
          </a:prstGeom>
          <a:ln w="12700">
            <a:miter lim="400000"/>
          </a:ln>
        </p:spPr>
      </p:pic>
      <p:sp>
        <p:nvSpPr>
          <p:cNvPr id="639" name="Benjamin Cowan"/>
          <p:cNvSpPr txBox="1"/>
          <p:nvPr/>
        </p:nvSpPr>
        <p:spPr>
          <a:xfrm>
            <a:off x="9229582" y="12470986"/>
            <a:ext cx="2146599" cy="368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828800">
              <a:spcBef>
                <a:spcPts val="0"/>
              </a:spcBef>
              <a:defRPr b="1" sz="2400">
                <a:solidFill>
                  <a:srgbClr val="000000"/>
                </a:solidFill>
                <a:latin typeface="Calibri"/>
                <a:ea typeface="Calibri"/>
                <a:cs typeface="Calibri"/>
                <a:sym typeface="Calibri"/>
              </a:defRPr>
            </a:lvl1pPr>
          </a:lstStyle>
          <a:p>
            <a:pPr/>
            <a:r>
              <a:t>Benjamin Cowan</a:t>
            </a:r>
          </a:p>
        </p:txBody>
      </p:sp>
      <p:pic>
        <p:nvPicPr>
          <p:cNvPr id="640" name="tud_logo_web_druck.png" descr="tud_logo_web_druck.png"/>
          <p:cNvPicPr>
            <a:picLocks noChangeAspect="1"/>
          </p:cNvPicPr>
          <p:nvPr/>
        </p:nvPicPr>
        <p:blipFill>
          <a:blip r:embed="rId11">
            <a:extLst/>
          </a:blip>
          <a:stretch>
            <a:fillRect/>
          </a:stretch>
        </p:blipFill>
        <p:spPr>
          <a:xfrm>
            <a:off x="12878530" y="10642812"/>
            <a:ext cx="2365343" cy="1090406"/>
          </a:xfrm>
          <a:prstGeom prst="rect">
            <a:avLst/>
          </a:prstGeom>
          <a:ln w="12700">
            <a:miter lim="400000"/>
          </a:ln>
        </p:spPr>
      </p:pic>
      <p:sp>
        <p:nvSpPr>
          <p:cNvPr id="641" name="Oliver Boine-Frankenheim…"/>
          <p:cNvSpPr txBox="1"/>
          <p:nvPr/>
        </p:nvSpPr>
        <p:spPr>
          <a:xfrm>
            <a:off x="12961396" y="11734386"/>
            <a:ext cx="3379788" cy="1104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Oliver Boine-Frankenheim</a:t>
            </a:r>
          </a:p>
          <a:p>
            <a:pPr defTabSz="1828800">
              <a:spcBef>
                <a:spcPts val="0"/>
              </a:spcBef>
              <a:defRPr sz="2400">
                <a:solidFill>
                  <a:srgbClr val="000000"/>
                </a:solidFill>
                <a:latin typeface="Calibri"/>
                <a:ea typeface="Calibri"/>
                <a:cs typeface="Calibri"/>
                <a:sym typeface="Calibri"/>
              </a:defRPr>
            </a:pPr>
            <a:r>
              <a:t>Thilo Egenolf</a:t>
            </a:r>
          </a:p>
          <a:p>
            <a:pPr defTabSz="1828800">
              <a:spcBef>
                <a:spcPts val="0"/>
              </a:spcBef>
              <a:defRPr sz="2400">
                <a:solidFill>
                  <a:srgbClr val="000000"/>
                </a:solidFill>
                <a:latin typeface="Calibri"/>
                <a:ea typeface="Calibri"/>
                <a:cs typeface="Calibri"/>
                <a:sym typeface="Calibri"/>
              </a:defRPr>
            </a:pPr>
            <a:r>
              <a:t>Uwe Niedermayer</a:t>
            </a:r>
          </a:p>
        </p:txBody>
      </p:sp>
      <p:sp>
        <p:nvSpPr>
          <p:cNvPr id="642" name="Pietro Musumeci…"/>
          <p:cNvSpPr txBox="1"/>
          <p:nvPr/>
        </p:nvSpPr>
        <p:spPr>
          <a:xfrm>
            <a:off x="17551164" y="10629486"/>
            <a:ext cx="2362995" cy="2209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spcBef>
                <a:spcPts val="0"/>
              </a:spcBef>
              <a:defRPr b="1" sz="2400">
                <a:solidFill>
                  <a:srgbClr val="000000"/>
                </a:solidFill>
                <a:latin typeface="Calibri"/>
                <a:ea typeface="Calibri"/>
                <a:cs typeface="Calibri"/>
                <a:sym typeface="Calibri"/>
              </a:defRPr>
            </a:pPr>
            <a:r>
              <a:t>Pietro Musumeci</a:t>
            </a:r>
          </a:p>
          <a:p>
            <a:pPr defTabSz="1828800">
              <a:spcBef>
                <a:spcPts val="0"/>
              </a:spcBef>
              <a:defRPr b="1" sz="2400">
                <a:solidFill>
                  <a:srgbClr val="000000"/>
                </a:solidFill>
                <a:latin typeface="Calibri"/>
                <a:ea typeface="Calibri"/>
                <a:cs typeface="Calibri"/>
                <a:sym typeface="Calibri"/>
              </a:defRPr>
            </a:pPr>
            <a:r>
              <a:t>Jamie Rosenzweig</a:t>
            </a:r>
          </a:p>
          <a:p>
            <a:pPr defTabSz="1828800">
              <a:spcBef>
                <a:spcPts val="0"/>
              </a:spcBef>
              <a:defRPr sz="2400">
                <a:solidFill>
                  <a:srgbClr val="000000"/>
                </a:solidFill>
                <a:latin typeface="Calibri"/>
                <a:ea typeface="Calibri"/>
                <a:cs typeface="Calibri"/>
                <a:sym typeface="Calibri"/>
              </a:defRPr>
            </a:pPr>
            <a:r>
              <a:t>Sophie Crisp</a:t>
            </a:r>
          </a:p>
          <a:p>
            <a:pPr defTabSz="1828800">
              <a:spcBef>
                <a:spcPts val="0"/>
              </a:spcBef>
              <a:defRPr sz="2400">
                <a:solidFill>
                  <a:srgbClr val="000000"/>
                </a:solidFill>
                <a:latin typeface="Calibri"/>
                <a:ea typeface="Calibri"/>
                <a:cs typeface="Calibri"/>
                <a:sym typeface="Calibri"/>
              </a:defRPr>
            </a:pPr>
            <a:r>
              <a:t>Eric Cropp</a:t>
            </a:r>
          </a:p>
          <a:p>
            <a:pPr defTabSz="1828800">
              <a:spcBef>
                <a:spcPts val="0"/>
              </a:spcBef>
              <a:defRPr sz="2400">
                <a:solidFill>
                  <a:srgbClr val="000000"/>
                </a:solidFill>
                <a:latin typeface="Calibri"/>
                <a:ea typeface="Calibri"/>
                <a:cs typeface="Calibri"/>
                <a:sym typeface="Calibri"/>
              </a:defRPr>
            </a:pPr>
            <a:r>
              <a:t>Krish Kabra</a:t>
            </a:r>
          </a:p>
          <a:p>
            <a:pPr defTabSz="1828800">
              <a:spcBef>
                <a:spcPts val="0"/>
              </a:spcBef>
              <a:defRPr sz="2400">
                <a:solidFill>
                  <a:srgbClr val="000000"/>
                </a:solidFill>
                <a:latin typeface="Calibri"/>
                <a:ea typeface="Calibri"/>
                <a:cs typeface="Calibri"/>
                <a:sym typeface="Calibri"/>
              </a:defRPr>
            </a:pPr>
            <a:r>
              <a:t>Xinglai Shen</a:t>
            </a:r>
          </a:p>
        </p:txBody>
      </p:sp>
      <p:pic>
        <p:nvPicPr>
          <p:cNvPr id="643" name="UCLA.png" descr="UCLA.png"/>
          <p:cNvPicPr>
            <a:picLocks noChangeAspect="1"/>
          </p:cNvPicPr>
          <p:nvPr/>
        </p:nvPicPr>
        <p:blipFill>
          <a:blip r:embed="rId12">
            <a:extLst/>
          </a:blip>
          <a:stretch>
            <a:fillRect/>
          </a:stretch>
        </p:blipFill>
        <p:spPr>
          <a:xfrm>
            <a:off x="17595592" y="9432151"/>
            <a:ext cx="2317049" cy="1104901"/>
          </a:xfrm>
          <a:prstGeom prst="rect">
            <a:avLst/>
          </a:prstGeom>
          <a:ln w="12700">
            <a:miter lim="400000"/>
          </a:ln>
        </p:spPr>
      </p:pic>
      <p:pic>
        <p:nvPicPr>
          <p:cNvPr id="644" name="epfl-logo.pdf" descr="epfl-logo.pdf"/>
          <p:cNvPicPr>
            <a:picLocks noChangeAspect="1"/>
          </p:cNvPicPr>
          <p:nvPr/>
        </p:nvPicPr>
        <p:blipFill>
          <a:blip r:embed="rId13">
            <a:extLst/>
          </a:blip>
          <a:stretch>
            <a:fillRect/>
          </a:stretch>
        </p:blipFill>
        <p:spPr>
          <a:xfrm>
            <a:off x="5658002" y="2936040"/>
            <a:ext cx="2032001" cy="59050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6"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77" name="ACHIP Collaboration"/>
          <p:cNvSpPr txBox="1"/>
          <p:nvPr>
            <p:ph type="title"/>
          </p:nvPr>
        </p:nvSpPr>
        <p:spPr>
          <a:prstGeom prst="rect">
            <a:avLst/>
          </a:prstGeom>
        </p:spPr>
        <p:txBody>
          <a:bodyPr/>
          <a:lstStyle>
            <a:lvl1pPr defTabSz="569594">
              <a:spcBef>
                <a:spcPts val="2600"/>
              </a:spcBef>
              <a:defRPr sz="6003"/>
            </a:lvl1pPr>
          </a:lstStyle>
          <a:p>
            <a:pPr/>
            <a:r>
              <a:t>ACHIP Collaboration</a:t>
            </a:r>
          </a:p>
        </p:txBody>
      </p:sp>
      <p:sp>
        <p:nvSpPr>
          <p:cNvPr id="378" name="Body"/>
          <p:cNvSpPr txBox="1"/>
          <p:nvPr>
            <p:ph type="body" idx="1"/>
          </p:nvPr>
        </p:nvSpPr>
        <p:spPr>
          <a:prstGeom prst="rect">
            <a:avLst/>
          </a:prstGeom>
        </p:spPr>
        <p:txBody>
          <a:bodyPr/>
          <a:lstStyle/>
          <a:p>
            <a:pPr/>
          </a:p>
        </p:txBody>
      </p:sp>
      <p:sp>
        <p:nvSpPr>
          <p:cNvPr id="379" name="Slide Number"/>
          <p:cNvSpPr txBox="1"/>
          <p:nvPr>
            <p:ph type="sldNum" sz="quarter" idx="2"/>
          </p:nvPr>
        </p:nvSpPr>
        <p:spPr>
          <a:xfrm>
            <a:off x="23876126" y="13296900"/>
            <a:ext cx="266778"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0"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381"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382"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383"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384" name="tud_logo_web_druck.png" descr="tud_logo_web_druck.png"/>
          <p:cNvPicPr>
            <a:picLocks noChangeAspect="1"/>
          </p:cNvPicPr>
          <p:nvPr/>
        </p:nvPicPr>
        <p:blipFill>
          <a:blip r:embed="rId4">
            <a:extLst/>
          </a:blip>
          <a:stretch>
            <a:fillRect/>
          </a:stretch>
        </p:blipFill>
        <p:spPr>
          <a:xfrm>
            <a:off x="8970930" y="5428400"/>
            <a:ext cx="4327622" cy="1995004"/>
          </a:xfrm>
          <a:prstGeom prst="rect">
            <a:avLst/>
          </a:prstGeom>
          <a:ln w="12700">
            <a:miter lim="400000"/>
          </a:ln>
        </p:spPr>
      </p:pic>
      <p:pic>
        <p:nvPicPr>
          <p:cNvPr id="385" name="SLAC new.png" descr="SLAC new.png"/>
          <p:cNvPicPr>
            <a:picLocks noChangeAspect="1"/>
          </p:cNvPicPr>
          <p:nvPr/>
        </p:nvPicPr>
        <p:blipFill>
          <a:blip r:embed="rId5">
            <a:extLst/>
          </a:blip>
          <a:stretch>
            <a:fillRect/>
          </a:stretch>
        </p:blipFill>
        <p:spPr>
          <a:xfrm>
            <a:off x="13674754" y="8330769"/>
            <a:ext cx="3751901" cy="1305009"/>
          </a:xfrm>
          <a:prstGeom prst="rect">
            <a:avLst/>
          </a:prstGeom>
          <a:ln w="12700">
            <a:miter lim="400000"/>
          </a:ln>
        </p:spPr>
      </p:pic>
      <p:pic>
        <p:nvPicPr>
          <p:cNvPr id="386" name="fau.png" descr="fau.png"/>
          <p:cNvPicPr>
            <a:picLocks noChangeAspect="1"/>
          </p:cNvPicPr>
          <p:nvPr/>
        </p:nvPicPr>
        <p:blipFill>
          <a:blip r:embed="rId6">
            <a:extLst/>
          </a:blip>
          <a:stretch>
            <a:fillRect/>
          </a:stretch>
        </p:blipFill>
        <p:spPr>
          <a:xfrm>
            <a:off x="8138073" y="3233133"/>
            <a:ext cx="6681646" cy="1305009"/>
          </a:xfrm>
          <a:prstGeom prst="rect">
            <a:avLst/>
          </a:prstGeom>
          <a:ln w="12700">
            <a:miter lim="400000"/>
          </a:ln>
        </p:spPr>
      </p:pic>
      <p:pic>
        <p:nvPicPr>
          <p:cNvPr id="387" name="stanford-university-logo.png" descr="stanford-university-logo.png"/>
          <p:cNvPicPr>
            <a:picLocks noChangeAspect="1"/>
          </p:cNvPicPr>
          <p:nvPr/>
        </p:nvPicPr>
        <p:blipFill>
          <a:blip r:embed="rId7">
            <a:extLst/>
          </a:blip>
          <a:stretch>
            <a:fillRect/>
          </a:stretch>
        </p:blipFill>
        <p:spPr>
          <a:xfrm>
            <a:off x="873323" y="5308351"/>
            <a:ext cx="8940406" cy="2235102"/>
          </a:xfrm>
          <a:prstGeom prst="rect">
            <a:avLst/>
          </a:prstGeom>
          <a:ln w="12700">
            <a:miter lim="400000"/>
          </a:ln>
        </p:spPr>
      </p:pic>
      <p:pic>
        <p:nvPicPr>
          <p:cNvPr id="388" name="PSI Logo with Outlined Fonts.pdf" descr="PSI Logo with Outlined Fonts.pdf"/>
          <p:cNvPicPr>
            <a:picLocks noChangeAspect="1"/>
          </p:cNvPicPr>
          <p:nvPr/>
        </p:nvPicPr>
        <p:blipFill>
          <a:blip r:embed="rId2">
            <a:extLst/>
          </a:blip>
          <a:stretch>
            <a:fillRect/>
          </a:stretch>
        </p:blipFill>
        <p:spPr>
          <a:xfrm>
            <a:off x="8901028" y="8313661"/>
            <a:ext cx="3770466" cy="1339225"/>
          </a:xfrm>
          <a:prstGeom prst="rect">
            <a:avLst/>
          </a:prstGeom>
          <a:ln w="12700">
            <a:miter lim="400000"/>
          </a:ln>
        </p:spPr>
      </p:pic>
      <p:pic>
        <p:nvPicPr>
          <p:cNvPr id="389" name="DESY.pdf" descr="DESY.pdf"/>
          <p:cNvPicPr>
            <a:picLocks noChangeAspect="1"/>
          </p:cNvPicPr>
          <p:nvPr/>
        </p:nvPicPr>
        <p:blipFill>
          <a:blip r:embed="rId8">
            <a:extLst/>
          </a:blip>
          <a:stretch>
            <a:fillRect/>
          </a:stretch>
        </p:blipFill>
        <p:spPr>
          <a:xfrm>
            <a:off x="6207233" y="8138009"/>
            <a:ext cx="1690534" cy="1690529"/>
          </a:xfrm>
          <a:prstGeom prst="rect">
            <a:avLst/>
          </a:prstGeom>
          <a:ln w="12700">
            <a:miter lim="400000"/>
          </a:ln>
        </p:spPr>
      </p:pic>
      <p:pic>
        <p:nvPicPr>
          <p:cNvPr id="390" name="unihamburg.png" descr="unihamburg.png"/>
          <p:cNvPicPr>
            <a:picLocks noChangeAspect="1"/>
          </p:cNvPicPr>
          <p:nvPr/>
        </p:nvPicPr>
        <p:blipFill>
          <a:blip r:embed="rId9">
            <a:extLst/>
          </a:blip>
          <a:stretch>
            <a:fillRect/>
          </a:stretch>
        </p:blipFill>
        <p:spPr>
          <a:xfrm>
            <a:off x="16950098" y="5525244"/>
            <a:ext cx="6560579" cy="1725274"/>
          </a:xfrm>
          <a:prstGeom prst="rect">
            <a:avLst/>
          </a:prstGeom>
          <a:ln w="12700">
            <a:miter lim="400000"/>
          </a:ln>
        </p:spPr>
      </p:pic>
      <p:pic>
        <p:nvPicPr>
          <p:cNvPr id="391" name="Purdue University.png" descr="Purdue University.png"/>
          <p:cNvPicPr>
            <a:picLocks noChangeAspect="1"/>
          </p:cNvPicPr>
          <p:nvPr/>
        </p:nvPicPr>
        <p:blipFill>
          <a:blip r:embed="rId10">
            <a:extLst/>
          </a:blip>
          <a:stretch>
            <a:fillRect/>
          </a:stretch>
        </p:blipFill>
        <p:spPr>
          <a:xfrm>
            <a:off x="15406346" y="3294990"/>
            <a:ext cx="4327621" cy="1525519"/>
          </a:xfrm>
          <a:prstGeom prst="rect">
            <a:avLst/>
          </a:prstGeom>
          <a:ln w="12700">
            <a:miter lim="400000"/>
          </a:ln>
        </p:spPr>
      </p:pic>
      <p:pic>
        <p:nvPicPr>
          <p:cNvPr id="392" name="techx_logo_tag_h_color_pro_mark.png" descr="techx_logo_tag_h_color_pro_mark.png"/>
          <p:cNvPicPr>
            <a:picLocks noChangeAspect="1"/>
          </p:cNvPicPr>
          <p:nvPr/>
        </p:nvPicPr>
        <p:blipFill>
          <a:blip r:embed="rId11">
            <a:extLst/>
          </a:blip>
          <a:stretch>
            <a:fillRect/>
          </a:stretch>
        </p:blipFill>
        <p:spPr>
          <a:xfrm>
            <a:off x="6344673" y="10807145"/>
            <a:ext cx="3810001" cy="939801"/>
          </a:xfrm>
          <a:prstGeom prst="rect">
            <a:avLst/>
          </a:prstGeom>
          <a:ln w="12700">
            <a:miter lim="400000"/>
          </a:ln>
        </p:spPr>
      </p:pic>
      <p:pic>
        <p:nvPicPr>
          <p:cNvPr id="393" name="Hamamatsu_Photonics_company_logo_with_claim.pdf" descr="Hamamatsu_Photonics_company_logo_with_claim.pdf"/>
          <p:cNvPicPr>
            <a:picLocks noChangeAspect="1"/>
          </p:cNvPicPr>
          <p:nvPr/>
        </p:nvPicPr>
        <p:blipFill>
          <a:blip r:embed="rId12">
            <a:extLst/>
          </a:blip>
          <a:stretch>
            <a:fillRect/>
          </a:stretch>
        </p:blipFill>
        <p:spPr>
          <a:xfrm>
            <a:off x="11071157" y="10807145"/>
            <a:ext cx="6618416" cy="967673"/>
          </a:xfrm>
          <a:prstGeom prst="rect">
            <a:avLst/>
          </a:prstGeom>
          <a:ln w="12700">
            <a:miter lim="400000"/>
          </a:ln>
        </p:spPr>
      </p:pic>
      <p:sp>
        <p:nvSpPr>
          <p:cNvPr id="394" name="students and guest scientists from Los Alamos National Laboratory,  and National Tsing Hua University"/>
          <p:cNvSpPr txBox="1"/>
          <p:nvPr/>
        </p:nvSpPr>
        <p:spPr>
          <a:xfrm>
            <a:off x="2363413" y="12244812"/>
            <a:ext cx="19158440" cy="558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20842" indent="-320842" algn="ctr" defTabSz="1828800">
              <a:spcBef>
                <a:spcPts val="1900"/>
              </a:spcBef>
              <a:buSzPct val="100000"/>
              <a:buChar char="+"/>
              <a:defRPr sz="3600">
                <a:solidFill>
                  <a:srgbClr val="000000"/>
                </a:solidFill>
                <a:latin typeface="Calibri"/>
                <a:ea typeface="Calibri"/>
                <a:cs typeface="Calibri"/>
                <a:sym typeface="Calibri"/>
              </a:defRPr>
            </a:lvl1pPr>
          </a:lstStyle>
          <a:p>
            <a:pPr/>
            <a:r>
              <a:t>students and guest scientists from Los Alamos National Laboratory,  and National Tsing Hua University</a:t>
            </a:r>
          </a:p>
        </p:txBody>
      </p:sp>
      <p:pic>
        <p:nvPicPr>
          <p:cNvPr id="395" name="UCLA.png" descr="UCLA.png"/>
          <p:cNvPicPr>
            <a:picLocks noChangeAspect="1"/>
          </p:cNvPicPr>
          <p:nvPr/>
        </p:nvPicPr>
        <p:blipFill>
          <a:blip r:embed="rId13">
            <a:extLst/>
          </a:blip>
          <a:stretch>
            <a:fillRect/>
          </a:stretch>
        </p:blipFill>
        <p:spPr>
          <a:xfrm>
            <a:off x="13437556" y="5625122"/>
            <a:ext cx="3199112" cy="1525519"/>
          </a:xfrm>
          <a:prstGeom prst="rect">
            <a:avLst/>
          </a:prstGeom>
          <a:ln w="12700">
            <a:miter lim="400000"/>
          </a:ln>
        </p:spPr>
      </p:pic>
      <p:pic>
        <p:nvPicPr>
          <p:cNvPr id="396" name="epfl-logo.pdf" descr="epfl-logo.pdf"/>
          <p:cNvPicPr>
            <a:picLocks noChangeAspect="1"/>
          </p:cNvPicPr>
          <p:nvPr/>
        </p:nvPicPr>
        <p:blipFill>
          <a:blip r:embed="rId14">
            <a:extLst/>
          </a:blip>
          <a:stretch>
            <a:fillRect/>
          </a:stretch>
        </p:blipFill>
        <p:spPr>
          <a:xfrm>
            <a:off x="3438526" y="3430948"/>
            <a:ext cx="3810001" cy="11071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G_8913.jpg" descr="IMG_8913.jpg"/>
          <p:cNvPicPr>
            <a:picLocks noChangeAspect="1"/>
          </p:cNvPicPr>
          <p:nvPr>
            <p:ph type="pic" idx="13"/>
          </p:nvPr>
        </p:nvPicPr>
        <p:blipFill>
          <a:blip r:embed="rId2">
            <a:extLst/>
          </a:blip>
          <a:srcRect l="0" t="0" r="0" b="25000"/>
          <a:stretch>
            <a:fillRect/>
          </a:stretch>
        </p:blipFill>
        <p:spPr>
          <a:xfrm>
            <a:off x="0" y="0"/>
            <a:ext cx="24384000" cy="13716000"/>
          </a:xfrm>
          <a:prstGeom prst="rect">
            <a:avLst/>
          </a:prstGeom>
        </p:spPr>
      </p:pic>
      <p:sp>
        <p:nvSpPr>
          <p:cNvPr id="399" name="Rectangle"/>
          <p:cNvSpPr/>
          <p:nvPr/>
        </p:nvSpPr>
        <p:spPr>
          <a:xfrm>
            <a:off x="0" y="13180832"/>
            <a:ext cx="24384000" cy="535168"/>
          </a:xfrm>
          <a:prstGeom prst="rect">
            <a:avLst/>
          </a:prstGeom>
          <a:solidFill>
            <a:srgbClr val="000000">
              <a:alpha val="50000"/>
            </a:srgbClr>
          </a:solidFill>
          <a:ln w="12700">
            <a:miter lim="400000"/>
          </a:ln>
        </p:spPr>
        <p:txBody>
          <a:bodyPr lIns="50800" tIns="50800" rIns="50800" bIns="50800" anchor="ctr"/>
          <a:lstStyle/>
          <a:p>
            <a:pPr algn="ctr">
              <a:lnSpc>
                <a:spcPct val="80000"/>
              </a:lnSpc>
              <a:spcBef>
                <a:spcPts val="0"/>
              </a:spcBef>
              <a:defRPr cap="all" sz="4000">
                <a:solidFill>
                  <a:srgbClr val="FFFFFF"/>
                </a:solidFill>
                <a:latin typeface="+mn-lt"/>
                <a:ea typeface="+mn-ea"/>
                <a:cs typeface="+mn-cs"/>
                <a:sym typeface="DIN Condensed"/>
              </a:defRPr>
            </a:pPr>
          </a:p>
        </p:txBody>
      </p:sp>
      <p:sp>
        <p:nvSpPr>
          <p:cNvPr id="400" name="Interaction Chamber in SwissFEL"/>
          <p:cNvSpPr txBox="1"/>
          <p:nvPr>
            <p:ph type="title"/>
          </p:nvPr>
        </p:nvSpPr>
        <p:spPr>
          <a:prstGeom prst="rect">
            <a:avLst/>
          </a:prstGeom>
        </p:spPr>
        <p:txBody>
          <a:bodyPr/>
          <a:lstStyle/>
          <a:p>
            <a:pPr/>
            <a:r>
              <a:t>Interaction Chamber in SwissFEL</a:t>
            </a:r>
          </a:p>
        </p:txBody>
      </p:sp>
      <p:sp>
        <p:nvSpPr>
          <p:cNvPr id="401" name="Rasmus Ischebeck — EAAC 2019 — Characterization of the Electron Beam in the ACHIP Chamber in SwissFEL"/>
          <p:cNvSpPr txBox="1"/>
          <p:nvPr>
            <p:ph type="body" idx="14"/>
          </p:nvPr>
        </p:nvSpPr>
        <p:spPr>
          <a:prstGeom prst="rect">
            <a:avLst/>
          </a:prstGeom>
        </p:spPr>
        <p:txBody>
          <a:bodyPr/>
          <a:lstStyle/>
          <a:p>
            <a:pPr/>
            <a:r>
              <a:t>Rasmus Ischebeck — EAAC 2019 — Characterization of the Electron Beam in the ACHIP Chamber in SwissFEL</a:t>
            </a:r>
          </a:p>
        </p:txBody>
      </p:sp>
      <p:sp>
        <p:nvSpPr>
          <p:cNvPr id="402" name="Text"/>
          <p:cNvSpPr txBox="1"/>
          <p:nvPr>
            <p:ph type="body" idx="15"/>
          </p:nvPr>
        </p:nvSpPr>
        <p:spPr>
          <a:prstGeom prst="rect">
            <a:avLst/>
          </a:prstGeom>
        </p:spPr>
        <p:txBody>
          <a:bodyPr/>
          <a:lstStyle/>
          <a:p>
            <a:pPr marL="0" indent="0" algn="r">
              <a:spcBef>
                <a:spcPts val="3400"/>
              </a:spcBef>
              <a:buClrTx/>
              <a:buSzTx/>
              <a:buFontTx/>
              <a:buNone/>
              <a:defRPr sz="1800">
                <a:solidFill>
                  <a:srgbClr val="FFFFFF"/>
                </a:solidFill>
                <a:latin typeface="Helvetica Neue Light"/>
                <a:ea typeface="Helvetica Neue Light"/>
                <a:cs typeface="Helvetica Neue Light"/>
                <a:sym typeface="Helvetica Neue Light"/>
              </a:defRPr>
            </a:pPr>
          </a:p>
        </p:txBody>
      </p:sp>
      <p:sp>
        <p:nvSpPr>
          <p:cNvPr id="403" name="Slide Number"/>
          <p:cNvSpPr txBox="1"/>
          <p:nvPr>
            <p:ph type="sldNum" sz="quarter" idx="2"/>
          </p:nvPr>
        </p:nvSpPr>
        <p:spPr>
          <a:xfrm>
            <a:off x="23899909" y="13296900"/>
            <a:ext cx="241402"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06" name="Group"/>
          <p:cNvGrpSpPr/>
          <p:nvPr/>
        </p:nvGrpSpPr>
        <p:grpSpPr>
          <a:xfrm>
            <a:off x="246195" y="13071657"/>
            <a:ext cx="1360123" cy="507413"/>
            <a:chOff x="0" y="0"/>
            <a:chExt cx="1360122" cy="507411"/>
          </a:xfrm>
        </p:grpSpPr>
        <p:pic>
          <p:nvPicPr>
            <p:cNvPr id="404" name="PSI Logo white with Outlined Fonts.pdf" descr="PSI Logo white with Outlined Fonts.pdf"/>
            <p:cNvPicPr>
              <a:picLocks noChangeAspect="1"/>
            </p:cNvPicPr>
            <p:nvPr/>
          </p:nvPicPr>
          <p:blipFill>
            <a:blip r:embed="rId3">
              <a:extLst/>
            </a:blip>
            <a:stretch>
              <a:fillRect/>
            </a:stretch>
          </p:blipFill>
          <p:spPr>
            <a:xfrm>
              <a:off x="0" y="284238"/>
              <a:ext cx="628322" cy="223173"/>
            </a:xfrm>
            <a:prstGeom prst="rect">
              <a:avLst/>
            </a:prstGeom>
            <a:ln w="12700" cap="flat">
              <a:noFill/>
              <a:miter lim="400000"/>
            </a:ln>
            <a:effectLst/>
          </p:spPr>
        </p:pic>
        <p:pic>
          <p:nvPicPr>
            <p:cNvPr id="405" name="achip_logo_notag_color_print.pdf" descr="achip_logo_notag_color_print.pdf"/>
            <p:cNvPicPr>
              <a:picLocks noChangeAspect="1"/>
            </p:cNvPicPr>
            <p:nvPr/>
          </p:nvPicPr>
          <p:blipFill>
            <a:blip r:embed="rId4">
              <a:extLst/>
            </a:blip>
            <a:stretch>
              <a:fillRect/>
            </a:stretch>
          </p:blipFill>
          <p:spPr>
            <a:xfrm>
              <a:off x="731800" y="0"/>
              <a:ext cx="628323" cy="50741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pic>
        <p:nvPicPr>
          <p:cNvPr id="409" name="image8.png" descr="image8.png"/>
          <p:cNvPicPr>
            <a:picLocks noChangeAspect="1"/>
          </p:cNvPicPr>
          <p:nvPr/>
        </p:nvPicPr>
        <p:blipFill>
          <a:blip r:embed="rId2">
            <a:extLst/>
          </a:blip>
          <a:stretch>
            <a:fillRect/>
          </a:stretch>
        </p:blipFill>
        <p:spPr>
          <a:xfrm>
            <a:off x="10569231" y="2338156"/>
            <a:ext cx="13483420" cy="10800585"/>
          </a:xfrm>
          <a:prstGeom prst="rect">
            <a:avLst/>
          </a:prstGeom>
          <a:ln w="12700">
            <a:miter lim="400000"/>
          </a:ln>
        </p:spPr>
      </p:pic>
      <p:sp>
        <p:nvSpPr>
          <p:cNvPr id="410" name="Experimental Setup in SwissFEL"/>
          <p:cNvSpPr txBox="1"/>
          <p:nvPr>
            <p:ph type="title"/>
          </p:nvPr>
        </p:nvSpPr>
        <p:spPr>
          <a:prstGeom prst="rect">
            <a:avLst/>
          </a:prstGeom>
        </p:spPr>
        <p:txBody>
          <a:bodyPr/>
          <a:lstStyle>
            <a:lvl1pPr defTabSz="569594">
              <a:spcBef>
                <a:spcPts val="2600"/>
              </a:spcBef>
              <a:defRPr sz="6003"/>
            </a:lvl1pPr>
          </a:lstStyle>
          <a:p>
            <a:pPr/>
            <a:r>
              <a:t>Experimental Setup in SwissFEL</a:t>
            </a:r>
          </a:p>
        </p:txBody>
      </p:sp>
      <p:sp>
        <p:nvSpPr>
          <p:cNvPr id="411" name="Goals:…"/>
          <p:cNvSpPr txBox="1"/>
          <p:nvPr>
            <p:ph type="body" idx="1"/>
          </p:nvPr>
        </p:nvSpPr>
        <p:spPr>
          <a:prstGeom prst="rect">
            <a:avLst/>
          </a:prstGeom>
        </p:spPr>
        <p:txBody>
          <a:bodyPr/>
          <a:lstStyle/>
          <a:p>
            <a:pPr/>
            <a:r>
              <a:t>Goals: </a:t>
            </a:r>
          </a:p>
          <a:p>
            <a:pPr lvl="1"/>
            <a:r>
              <a:t>Acceleration by 1 MeV</a:t>
            </a:r>
          </a:p>
          <a:p>
            <a:pPr lvl="1"/>
            <a:r>
              <a:t>Bunch shaping</a:t>
            </a:r>
          </a:p>
        </p:txBody>
      </p:sp>
      <p:sp>
        <p:nvSpPr>
          <p:cNvPr id="412" name="Slide Number"/>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3"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14"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15" name="PSI Logo with Outlined Fonts.pdf" descr="PSI Logo with Outlined Fonts.pdf"/>
          <p:cNvPicPr>
            <a:picLocks noChangeAspect="1"/>
          </p:cNvPicPr>
          <p:nvPr/>
        </p:nvPicPr>
        <p:blipFill>
          <a:blip r:embed="rId3">
            <a:extLst/>
          </a:blip>
          <a:stretch>
            <a:fillRect/>
          </a:stretch>
        </p:blipFill>
        <p:spPr>
          <a:xfrm>
            <a:off x="241300" y="13360400"/>
            <a:ext cx="622300" cy="221034"/>
          </a:xfrm>
          <a:prstGeom prst="rect">
            <a:avLst/>
          </a:prstGeom>
          <a:ln w="12700">
            <a:miter lim="400000"/>
          </a:ln>
        </p:spPr>
      </p:pic>
      <p:pic>
        <p:nvPicPr>
          <p:cNvPr id="416" name="achip_logo_notag_color_print.pdf" descr="achip_logo_notag_color_print.pdf"/>
          <p:cNvPicPr>
            <a:picLocks noChangeAspect="1"/>
          </p:cNvPicPr>
          <p:nvPr/>
        </p:nvPicPr>
        <p:blipFill>
          <a:blip r:embed="rId4">
            <a:extLst/>
          </a:blip>
          <a:stretch>
            <a:fillRect/>
          </a:stretch>
        </p:blipFill>
        <p:spPr>
          <a:xfrm>
            <a:off x="977995" y="13071657"/>
            <a:ext cx="628323" cy="507413"/>
          </a:xfrm>
          <a:prstGeom prst="rect">
            <a:avLst/>
          </a:prstGeom>
          <a:ln w="12700">
            <a:miter lim="400000"/>
          </a:ln>
        </p:spPr>
      </p:pic>
      <p:pic>
        <p:nvPicPr>
          <p:cNvPr id="417" name="PSI-Logo_narrow_30k.eps" descr="PSI-Logo_narrow_30k.eps"/>
          <p:cNvPicPr>
            <a:picLocks noChangeAspect="1"/>
          </p:cNvPicPr>
          <p:nvPr/>
        </p:nvPicPr>
        <p:blipFill>
          <a:blip r:embed="rId5">
            <a:extLst/>
          </a:blip>
          <a:stretch>
            <a:fillRect/>
          </a:stretch>
        </p:blipFill>
        <p:spPr>
          <a:xfrm>
            <a:off x="21838856" y="571500"/>
            <a:ext cx="2032001" cy="7239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20" name="Electron Beam Instrumentation"/>
          <p:cNvSpPr txBox="1"/>
          <p:nvPr>
            <p:ph type="title"/>
          </p:nvPr>
        </p:nvSpPr>
        <p:spPr>
          <a:prstGeom prst="rect">
            <a:avLst/>
          </a:prstGeom>
        </p:spPr>
        <p:txBody>
          <a:bodyPr/>
          <a:lstStyle>
            <a:lvl1pPr defTabSz="569594">
              <a:spcBef>
                <a:spcPts val="2600"/>
              </a:spcBef>
              <a:defRPr sz="6003"/>
            </a:lvl1pPr>
          </a:lstStyle>
          <a:p>
            <a:pPr/>
            <a:r>
              <a:t>Electron Beam Instrumentation</a:t>
            </a:r>
          </a:p>
        </p:txBody>
      </p:sp>
      <p:sp>
        <p:nvSpPr>
          <p:cNvPr id="421" name="Charge…"/>
          <p:cNvSpPr txBox="1"/>
          <p:nvPr>
            <p:ph type="body" idx="1"/>
          </p:nvPr>
        </p:nvSpPr>
        <p:spPr>
          <a:prstGeom prst="rect">
            <a:avLst/>
          </a:prstGeom>
        </p:spPr>
        <p:txBody>
          <a:bodyPr/>
          <a:lstStyle/>
          <a:p>
            <a:pPr/>
            <a:r>
              <a:t>Charge</a:t>
            </a:r>
          </a:p>
          <a:p>
            <a:pPr/>
            <a:r>
              <a:t>Profile</a:t>
            </a:r>
          </a:p>
          <a:p>
            <a:pPr/>
            <a:r>
              <a:t>Beam Losses</a:t>
            </a:r>
          </a:p>
          <a:p>
            <a:pPr/>
            <a:r>
              <a:t>Energy spectrum</a:t>
            </a:r>
          </a:p>
        </p:txBody>
      </p:sp>
      <p:sp>
        <p:nvSpPr>
          <p:cNvPr id="422" name="Slide Number"/>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3"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24"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25"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426"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427" name="_D720041.jpg" descr="_D720041.jpg"/>
          <p:cNvPicPr>
            <a:picLocks noChangeAspect="1"/>
          </p:cNvPicPr>
          <p:nvPr/>
        </p:nvPicPr>
        <p:blipFill>
          <a:blip r:embed="rId4">
            <a:extLst/>
          </a:blip>
          <a:stretch>
            <a:fillRect/>
          </a:stretch>
        </p:blipFill>
        <p:spPr>
          <a:xfrm>
            <a:off x="19190493" y="0"/>
            <a:ext cx="5193507" cy="13716001"/>
          </a:xfrm>
          <a:prstGeom prst="rect">
            <a:avLst/>
          </a:prstGeom>
          <a:ln w="12700">
            <a:miter lim="400000"/>
          </a:ln>
        </p:spPr>
      </p:pic>
      <p:pic>
        <p:nvPicPr>
          <p:cNvPr id="428" name="_D720130.jpg" descr="_D720130.jpg"/>
          <p:cNvPicPr>
            <a:picLocks noChangeAspect="1"/>
          </p:cNvPicPr>
          <p:nvPr/>
        </p:nvPicPr>
        <p:blipFill>
          <a:blip r:embed="rId5">
            <a:extLst/>
          </a:blip>
          <a:stretch>
            <a:fillRect/>
          </a:stretch>
        </p:blipFill>
        <p:spPr>
          <a:xfrm>
            <a:off x="2101041" y="8216547"/>
            <a:ext cx="8249180" cy="5499453"/>
          </a:xfrm>
          <a:prstGeom prst="rect">
            <a:avLst/>
          </a:prstGeom>
          <a:ln w="12700">
            <a:miter lim="400000"/>
          </a:ln>
        </p:spPr>
      </p:pic>
      <p:pic>
        <p:nvPicPr>
          <p:cNvPr id="429" name="_D720132.jpg" descr="_D720132.jpg"/>
          <p:cNvPicPr>
            <a:picLocks noChangeAspect="1"/>
          </p:cNvPicPr>
          <p:nvPr/>
        </p:nvPicPr>
        <p:blipFill>
          <a:blip r:embed="rId6">
            <a:extLst/>
          </a:blip>
          <a:stretch>
            <a:fillRect/>
          </a:stretch>
        </p:blipFill>
        <p:spPr>
          <a:xfrm>
            <a:off x="10645768" y="8216547"/>
            <a:ext cx="8249179" cy="5499453"/>
          </a:xfrm>
          <a:prstGeom prst="rect">
            <a:avLst/>
          </a:prstGeom>
          <a:ln w="12700">
            <a:miter lim="400000"/>
          </a:ln>
        </p:spPr>
      </p:pic>
      <p:pic>
        <p:nvPicPr>
          <p:cNvPr id="430" name="IMG_0197.jpg" descr="IMG_0197.jpg"/>
          <p:cNvPicPr>
            <a:picLocks noChangeAspect="1"/>
          </p:cNvPicPr>
          <p:nvPr/>
        </p:nvPicPr>
        <p:blipFill>
          <a:blip r:embed="rId7">
            <a:extLst/>
          </a:blip>
          <a:stretch>
            <a:fillRect/>
          </a:stretch>
        </p:blipFill>
        <p:spPr>
          <a:xfrm>
            <a:off x="10645768" y="2450686"/>
            <a:ext cx="8249179" cy="549945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33" name="Quadrupoles for Beam Focusing"/>
          <p:cNvSpPr txBox="1"/>
          <p:nvPr>
            <p:ph type="title"/>
          </p:nvPr>
        </p:nvSpPr>
        <p:spPr>
          <a:prstGeom prst="rect">
            <a:avLst/>
          </a:prstGeom>
        </p:spPr>
        <p:txBody>
          <a:bodyPr/>
          <a:lstStyle>
            <a:lvl1pPr defTabSz="569594">
              <a:spcBef>
                <a:spcPts val="2600"/>
              </a:spcBef>
              <a:defRPr sz="6003"/>
            </a:lvl1pPr>
          </a:lstStyle>
          <a:p>
            <a:pPr/>
            <a:r>
              <a:t>Quadrupoles for Beam Focusing</a:t>
            </a:r>
          </a:p>
        </p:txBody>
      </p:sp>
      <p:sp>
        <p:nvSpPr>
          <p:cNvPr id="434" name="6 Permanent magnet quadrupoles (PMQs) calibrated (Marco Calvi)…"/>
          <p:cNvSpPr txBox="1"/>
          <p:nvPr>
            <p:ph type="body" idx="1"/>
          </p:nvPr>
        </p:nvSpPr>
        <p:spPr>
          <a:prstGeom prst="rect">
            <a:avLst/>
          </a:prstGeom>
        </p:spPr>
        <p:txBody>
          <a:bodyPr/>
          <a:lstStyle/>
          <a:p>
            <a:pPr marL="609600" indent="-609600" defTabSz="792479">
              <a:spcBef>
                <a:spcPts val="3700"/>
              </a:spcBef>
              <a:defRPr sz="4608"/>
            </a:pPr>
            <a:r>
              <a:t>6 Permanent magnet quadrupoles (PMQs) calibrated (Marco Calvi)</a:t>
            </a:r>
          </a:p>
          <a:p>
            <a:pPr marL="609600" indent="-609600" defTabSz="792479">
              <a:spcBef>
                <a:spcPts val="3700"/>
              </a:spcBef>
              <a:defRPr sz="4608"/>
            </a:pPr>
            <a:r>
              <a:t>K-Value: 25.9 m-2, 38.8 m-2 (error &lt; 0.2%)</a:t>
            </a:r>
          </a:p>
          <a:p>
            <a:pPr marL="609600" indent="-609600" defTabSz="792479">
              <a:spcBef>
                <a:spcPts val="3700"/>
              </a:spcBef>
              <a:defRPr sz="4608"/>
            </a:pPr>
            <a:r>
              <a:t>L = 0.1 m → f = 1/KL = 0.39 m, 0.26 m (at 3 GeV)</a:t>
            </a:r>
          </a:p>
          <a:p>
            <a:pPr marL="609600" indent="-609600" defTabSz="792479">
              <a:spcBef>
                <a:spcPts val="3700"/>
              </a:spcBef>
              <a:defRPr sz="4608"/>
            </a:pPr>
          </a:p>
          <a:p>
            <a:pPr marL="609600" indent="-609600" defTabSz="792479">
              <a:spcBef>
                <a:spcPts val="3700"/>
              </a:spcBef>
              <a:defRPr sz="4608"/>
            </a:pPr>
          </a:p>
          <a:p>
            <a:pPr marL="609600" indent="-609600" defTabSz="792479">
              <a:spcBef>
                <a:spcPts val="3700"/>
              </a:spcBef>
              <a:defRPr sz="4608"/>
            </a:pPr>
          </a:p>
          <a:p>
            <a:pPr marL="609600" indent="-609600" defTabSz="792479">
              <a:spcBef>
                <a:spcPts val="3700"/>
              </a:spcBef>
              <a:defRPr sz="4608"/>
            </a:pPr>
          </a:p>
          <a:p>
            <a:pPr marL="609600" indent="-609600" defTabSz="792479">
              <a:spcBef>
                <a:spcPts val="3700"/>
              </a:spcBef>
              <a:defRPr sz="4608"/>
            </a:pPr>
            <a:r>
              <a:t>Vacuum &lt; 1e-7 mbar after 24 hours</a:t>
            </a:r>
          </a:p>
          <a:p>
            <a:pPr marL="0" indent="0" defTabSz="792479">
              <a:spcBef>
                <a:spcPts val="3700"/>
              </a:spcBef>
              <a:buSzTx/>
              <a:buNone/>
              <a:defRPr sz="4608"/>
            </a:pPr>
            <a:r>
              <a:t>→ Chamber access for sample installation during short shutdowns (1.5 day, every month) is feasible</a:t>
            </a:r>
          </a:p>
        </p:txBody>
      </p:sp>
      <p:sp>
        <p:nvSpPr>
          <p:cNvPr id="435" name="Slide Number"/>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37"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38"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439"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440" name="Grafik 7" descr="Grafik 7"/>
          <p:cNvPicPr>
            <a:picLocks noChangeAspect="1"/>
          </p:cNvPicPr>
          <p:nvPr/>
        </p:nvPicPr>
        <p:blipFill>
          <a:blip r:embed="rId4">
            <a:extLst/>
          </a:blip>
          <a:stretch>
            <a:fillRect/>
          </a:stretch>
        </p:blipFill>
        <p:spPr>
          <a:xfrm>
            <a:off x="1151757" y="5332640"/>
            <a:ext cx="4252508" cy="428646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43" name="Quadrupole Alignment"/>
          <p:cNvSpPr txBox="1"/>
          <p:nvPr>
            <p:ph type="title"/>
          </p:nvPr>
        </p:nvSpPr>
        <p:spPr>
          <a:prstGeom prst="rect">
            <a:avLst/>
          </a:prstGeom>
        </p:spPr>
        <p:txBody>
          <a:bodyPr/>
          <a:lstStyle>
            <a:lvl1pPr defTabSz="569594">
              <a:spcBef>
                <a:spcPts val="2600"/>
              </a:spcBef>
              <a:defRPr sz="6003"/>
            </a:lvl1pPr>
          </a:lstStyle>
          <a:p>
            <a:pPr/>
            <a:r>
              <a:t>Quadrupole Alignment</a:t>
            </a:r>
          </a:p>
        </p:txBody>
      </p:sp>
      <p:sp>
        <p:nvSpPr>
          <p:cNvPr id="444" name="Body"/>
          <p:cNvSpPr txBox="1"/>
          <p:nvPr>
            <p:ph type="body" idx="1"/>
          </p:nvPr>
        </p:nvSpPr>
        <p:spPr>
          <a:prstGeom prst="rect">
            <a:avLst/>
          </a:prstGeom>
        </p:spPr>
        <p:txBody>
          <a:bodyPr/>
          <a:lstStyle/>
          <a:p>
            <a:pPr/>
          </a:p>
        </p:txBody>
      </p:sp>
      <p:sp>
        <p:nvSpPr>
          <p:cNvPr id="445" name="Slide Number"/>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6"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47"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48"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449"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450" name="Inhaltsplatzhalter 7" descr="Inhaltsplatzhalter 7"/>
          <p:cNvPicPr>
            <a:picLocks noChangeAspect="1"/>
          </p:cNvPicPr>
          <p:nvPr/>
        </p:nvPicPr>
        <p:blipFill>
          <a:blip r:embed="rId4">
            <a:extLst/>
          </a:blip>
          <a:stretch>
            <a:fillRect/>
          </a:stretch>
        </p:blipFill>
        <p:spPr>
          <a:xfrm>
            <a:off x="906840" y="1940253"/>
            <a:ext cx="16247341" cy="1083156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53" name="Titel 2"/>
          <p:cNvSpPr txBox="1"/>
          <p:nvPr>
            <p:ph type="title"/>
          </p:nvPr>
        </p:nvSpPr>
        <p:spPr>
          <a:prstGeom prst="rect">
            <a:avLst/>
          </a:prstGeom>
        </p:spPr>
        <p:txBody>
          <a:bodyPr/>
          <a:lstStyle>
            <a:lvl1pPr defTabSz="569594">
              <a:spcBef>
                <a:spcPts val="2600"/>
              </a:spcBef>
              <a:defRPr sz="6003"/>
            </a:lvl1pPr>
          </a:lstStyle>
          <a:p>
            <a:pPr/>
            <a:r>
              <a:t>Sample Alignment</a:t>
            </a:r>
          </a:p>
        </p:txBody>
      </p:sp>
      <p:sp>
        <p:nvSpPr>
          <p:cNvPr id="454" name="Inhaltsplatzhalter 14"/>
          <p:cNvSpPr txBox="1"/>
          <p:nvPr>
            <p:ph type="body" idx="1"/>
          </p:nvPr>
        </p:nvSpPr>
        <p:spPr>
          <a:prstGeom prst="rect">
            <a:avLst/>
          </a:prstGeom>
        </p:spPr>
        <p:txBody>
          <a:bodyPr/>
          <a:lstStyle/>
          <a:p>
            <a:pPr/>
            <a:r>
              <a:t>Micro Wire Scanners (2x)</a:t>
            </a:r>
          </a:p>
          <a:p>
            <a:pPr/>
            <a:r>
              <a:t>YAG Screen</a:t>
            </a:r>
          </a:p>
          <a:p>
            <a:pPr/>
            <a:r>
              <a:t>Dielectric Gratings</a:t>
            </a:r>
          </a:p>
          <a:p>
            <a:pPr lvl="1"/>
            <a:r>
              <a:t>2 µm period</a:t>
            </a:r>
          </a:p>
          <a:p>
            <a:pPr lvl="1"/>
            <a:r>
              <a:t>50 µm period</a:t>
            </a:r>
          </a:p>
        </p:txBody>
      </p:sp>
      <p:sp>
        <p:nvSpPr>
          <p:cNvPr id="455" name="Foliennummernplatzhalter 3"/>
          <p:cNvSpPr txBox="1"/>
          <p:nvPr>
            <p:ph type="sldNum" sz="quarter" idx="2"/>
          </p:nvPr>
        </p:nvSpPr>
        <p:spPr>
          <a:xfrm>
            <a:off x="23901501" y="13296900"/>
            <a:ext cx="241403" cy="38707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6" name="Rasmus Ischebeck — EAAC 2019 — Characterization of the Electron Beam in the ACHIP Chamber in SwissFEL"/>
          <p:cNvSpPr txBox="1"/>
          <p:nvPr>
            <p:ph type="body" idx="13"/>
          </p:nvPr>
        </p:nvSpPr>
        <p:spPr>
          <a:prstGeom prst="rect">
            <a:avLst/>
          </a:prstGeom>
        </p:spPr>
        <p:txBody>
          <a:bodyPr/>
          <a:lstStyle/>
          <a:p>
            <a:pPr/>
            <a:r>
              <a:t>Rasmus Ischebeck — EAAC 2019 — Characterization of the Electron Beam in the ACHIP Chamber in SwissFEL</a:t>
            </a:r>
          </a:p>
        </p:txBody>
      </p:sp>
      <p:sp>
        <p:nvSpPr>
          <p:cNvPr id="457" name="Text"/>
          <p:cNvSpPr txBox="1"/>
          <p:nvPr>
            <p:ph type="body" idx="14"/>
          </p:nvPr>
        </p:nvSpPr>
        <p:spPr>
          <a:prstGeom prst="rect">
            <a:avLst/>
          </a:prstGeom>
        </p:spPr>
        <p:txBody>
          <a:bodyPr/>
          <a:lstStyle/>
          <a:p>
            <a:pPr marL="0" indent="0" algn="r">
              <a:spcBef>
                <a:spcPts val="3400"/>
              </a:spcBef>
              <a:buClrTx/>
              <a:buSzTx/>
              <a:buFontTx/>
              <a:buNone/>
              <a:defRPr sz="1800">
                <a:solidFill>
                  <a:srgbClr val="000000"/>
                </a:solidFill>
                <a:latin typeface="Helvetica Neue Light"/>
                <a:ea typeface="Helvetica Neue Light"/>
                <a:cs typeface="Helvetica Neue Light"/>
                <a:sym typeface="Helvetica Neue Light"/>
              </a:defRPr>
            </a:pPr>
          </a:p>
        </p:txBody>
      </p:sp>
      <p:pic>
        <p:nvPicPr>
          <p:cNvPr id="458" name="PSI Logo with Outlined Fonts.pdf" descr="PSI Logo with Outlined Fonts.pdf"/>
          <p:cNvPicPr>
            <a:picLocks noChangeAspect="1"/>
          </p:cNvPicPr>
          <p:nvPr/>
        </p:nvPicPr>
        <p:blipFill>
          <a:blip r:embed="rId2">
            <a:extLst/>
          </a:blip>
          <a:stretch>
            <a:fillRect/>
          </a:stretch>
        </p:blipFill>
        <p:spPr>
          <a:xfrm>
            <a:off x="241300" y="13360400"/>
            <a:ext cx="622300" cy="221034"/>
          </a:xfrm>
          <a:prstGeom prst="rect">
            <a:avLst/>
          </a:prstGeom>
          <a:ln w="12700">
            <a:miter lim="400000"/>
          </a:ln>
        </p:spPr>
      </p:pic>
      <p:pic>
        <p:nvPicPr>
          <p:cNvPr id="459" name="achip_logo_notag_color_print.pdf" descr="achip_logo_notag_color_print.pdf"/>
          <p:cNvPicPr>
            <a:picLocks noChangeAspect="1"/>
          </p:cNvPicPr>
          <p:nvPr/>
        </p:nvPicPr>
        <p:blipFill>
          <a:blip r:embed="rId3">
            <a:extLst/>
          </a:blip>
          <a:stretch>
            <a:fillRect/>
          </a:stretch>
        </p:blipFill>
        <p:spPr>
          <a:xfrm>
            <a:off x="977995" y="13071657"/>
            <a:ext cx="628323" cy="507413"/>
          </a:xfrm>
          <a:prstGeom prst="rect">
            <a:avLst/>
          </a:prstGeom>
          <a:ln w="12700">
            <a:miter lim="400000"/>
          </a:ln>
        </p:spPr>
      </p:pic>
      <p:pic>
        <p:nvPicPr>
          <p:cNvPr id="460" name="Grafik 5" descr="Grafik 5"/>
          <p:cNvPicPr>
            <a:picLocks noChangeAspect="1"/>
          </p:cNvPicPr>
          <p:nvPr/>
        </p:nvPicPr>
        <p:blipFill>
          <a:blip r:embed="rId4">
            <a:extLst/>
          </a:blip>
          <a:stretch>
            <a:fillRect/>
          </a:stretch>
        </p:blipFill>
        <p:spPr>
          <a:xfrm>
            <a:off x="8925501" y="758499"/>
            <a:ext cx="12335193" cy="7675232"/>
          </a:xfrm>
          <a:prstGeom prst="rect">
            <a:avLst/>
          </a:prstGeom>
          <a:ln w="12700">
            <a:miter lim="400000"/>
          </a:ln>
        </p:spPr>
      </p:pic>
      <p:pic>
        <p:nvPicPr>
          <p:cNvPr id="461" name="Grafik 7" descr="Grafik 7"/>
          <p:cNvPicPr>
            <a:picLocks noChangeAspect="1"/>
          </p:cNvPicPr>
          <p:nvPr/>
        </p:nvPicPr>
        <p:blipFill>
          <a:blip r:embed="rId5">
            <a:extLst/>
          </a:blip>
          <a:stretch>
            <a:fillRect/>
          </a:stretch>
        </p:blipFill>
        <p:spPr>
          <a:xfrm>
            <a:off x="3118992" y="9023647"/>
            <a:ext cx="4928549" cy="3516725"/>
          </a:xfrm>
          <a:prstGeom prst="rect">
            <a:avLst/>
          </a:prstGeom>
          <a:ln w="12700">
            <a:miter lim="400000"/>
          </a:ln>
        </p:spPr>
      </p:pic>
      <p:pic>
        <p:nvPicPr>
          <p:cNvPr id="462" name="Grafik 9" descr="Grafik 9"/>
          <p:cNvPicPr>
            <a:picLocks noChangeAspect="1"/>
          </p:cNvPicPr>
          <p:nvPr/>
        </p:nvPicPr>
        <p:blipFill>
          <a:blip r:embed="rId6">
            <a:extLst/>
          </a:blip>
          <a:stretch>
            <a:fillRect/>
          </a:stretch>
        </p:blipFill>
        <p:spPr>
          <a:xfrm rot="5400000">
            <a:off x="7185195" y="9992596"/>
            <a:ext cx="3532889" cy="1584177"/>
          </a:xfrm>
          <a:prstGeom prst="rect">
            <a:avLst/>
          </a:prstGeom>
          <a:ln w="12700">
            <a:miter lim="400000"/>
          </a:ln>
        </p:spPr>
      </p:pic>
      <p:sp>
        <p:nvSpPr>
          <p:cNvPr id="463" name="Textfeld 10"/>
          <p:cNvSpPr txBox="1"/>
          <p:nvPr/>
        </p:nvSpPr>
        <p:spPr>
          <a:xfrm>
            <a:off x="3118991" y="12628864"/>
            <a:ext cx="6792730" cy="134122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lnSpc>
                <a:spcPct val="110000"/>
              </a:lnSpc>
              <a:spcBef>
                <a:spcPts val="0"/>
              </a:spcBef>
              <a:defRPr spc="60" sz="2800">
                <a:solidFill>
                  <a:srgbClr val="000000"/>
                </a:solidFill>
                <a:latin typeface="Calibri"/>
                <a:ea typeface="Calibri"/>
                <a:cs typeface="Calibri"/>
                <a:sym typeface="Calibri"/>
              </a:defRPr>
            </a:pPr>
            <a:r>
              <a:t>2 um dual grating, SiO2, </a:t>
            </a:r>
            <a:r>
              <a:rPr>
                <a:latin typeface="Arial"/>
                <a:ea typeface="Arial"/>
                <a:cs typeface="Arial"/>
                <a:sym typeface="Arial"/>
              </a:rPr>
              <a:t>Yu Miao, Stanford</a:t>
            </a:r>
            <a:endParaRPr>
              <a:latin typeface="Arial"/>
              <a:ea typeface="Arial"/>
              <a:cs typeface="Arial"/>
              <a:sym typeface="Arial"/>
            </a:endParaRPr>
          </a:p>
          <a:p>
            <a:pPr defTabSz="1828800">
              <a:lnSpc>
                <a:spcPct val="110000"/>
              </a:lnSpc>
              <a:spcBef>
                <a:spcPts val="0"/>
              </a:spcBef>
              <a:defRPr spc="60" sz="2800">
                <a:solidFill>
                  <a:srgbClr val="000000"/>
                </a:solidFill>
                <a:latin typeface="Arial"/>
                <a:ea typeface="Arial"/>
                <a:cs typeface="Arial"/>
                <a:sym typeface="Arial"/>
              </a:defRPr>
            </a:pPr>
            <a:r>
              <a:t>DLA modulation experiments</a:t>
            </a:r>
          </a:p>
          <a:p>
            <a:pPr defTabSz="1828800">
              <a:lnSpc>
                <a:spcPct val="110000"/>
              </a:lnSpc>
              <a:spcBef>
                <a:spcPts val="0"/>
              </a:spcBef>
              <a:defRPr spc="60" sz="2800">
                <a:solidFill>
                  <a:srgbClr val="000000"/>
                </a:solidFill>
                <a:latin typeface="Arial"/>
                <a:ea typeface="Arial"/>
                <a:cs typeface="Arial"/>
                <a:sym typeface="Arial"/>
              </a:defRPr>
            </a:pPr>
            <a:r>
              <a:t> </a:t>
            </a:r>
          </a:p>
        </p:txBody>
      </p:sp>
      <p:pic>
        <p:nvPicPr>
          <p:cNvPr id="464" name="Grafik 11" descr="Grafik 11"/>
          <p:cNvPicPr>
            <a:picLocks noChangeAspect="1"/>
          </p:cNvPicPr>
          <p:nvPr/>
        </p:nvPicPr>
        <p:blipFill>
          <a:blip r:embed="rId7">
            <a:extLst/>
          </a:blip>
          <a:stretch>
            <a:fillRect/>
          </a:stretch>
        </p:blipFill>
        <p:spPr>
          <a:xfrm>
            <a:off x="10175778" y="9023647"/>
            <a:ext cx="4928547" cy="3516725"/>
          </a:xfrm>
          <a:prstGeom prst="rect">
            <a:avLst/>
          </a:prstGeom>
          <a:ln w="12700">
            <a:miter lim="400000"/>
          </a:ln>
        </p:spPr>
      </p:pic>
      <p:sp>
        <p:nvSpPr>
          <p:cNvPr id="465" name="Textfeld 12"/>
          <p:cNvSpPr txBox="1"/>
          <p:nvPr/>
        </p:nvSpPr>
        <p:spPr>
          <a:xfrm>
            <a:off x="10175775" y="12628864"/>
            <a:ext cx="5914054" cy="8953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828800">
              <a:lnSpc>
                <a:spcPct val="110000"/>
              </a:lnSpc>
              <a:spcBef>
                <a:spcPts val="0"/>
              </a:spcBef>
              <a:defRPr spc="60" sz="2800">
                <a:solidFill>
                  <a:srgbClr val="000000"/>
                </a:solidFill>
                <a:latin typeface="Calibri"/>
                <a:ea typeface="Calibri"/>
                <a:cs typeface="Calibri"/>
                <a:sym typeface="Calibri"/>
              </a:defRPr>
            </a:pPr>
            <a:r>
              <a:t>50 um dual grating, SiO2, </a:t>
            </a:r>
            <a:r>
              <a:rPr>
                <a:latin typeface="Arial"/>
                <a:ea typeface="Arial"/>
                <a:cs typeface="Arial"/>
                <a:sym typeface="Arial"/>
              </a:rPr>
              <a:t>Femtoprint, </a:t>
            </a:r>
            <a:br>
              <a:rPr>
                <a:latin typeface="Arial"/>
                <a:ea typeface="Arial"/>
                <a:cs typeface="Arial"/>
                <a:sym typeface="Arial"/>
              </a:rPr>
            </a:br>
            <a:r>
              <a:rPr>
                <a:latin typeface="Arial"/>
                <a:ea typeface="Arial"/>
                <a:cs typeface="Arial"/>
                <a:sym typeface="Arial"/>
              </a:rPr>
              <a:t>Wake field and radiation generation</a:t>
            </a:r>
          </a:p>
        </p:txBody>
      </p:sp>
      <p:pic>
        <p:nvPicPr>
          <p:cNvPr id="466" name="Grafik 13" descr="Grafik 13"/>
          <p:cNvPicPr>
            <a:picLocks noChangeAspect="1"/>
          </p:cNvPicPr>
          <p:nvPr/>
        </p:nvPicPr>
        <p:blipFill>
          <a:blip r:embed="rId8">
            <a:extLst/>
          </a:blip>
          <a:stretch>
            <a:fillRect/>
          </a:stretch>
        </p:blipFill>
        <p:spPr>
          <a:xfrm>
            <a:off x="15249253" y="9026083"/>
            <a:ext cx="6011441" cy="352504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80000"/>
          </a:lnSpc>
          <a:spcBef>
            <a:spcPts val="0"/>
          </a:spcBef>
          <a:spcAft>
            <a:spcPts val="0"/>
          </a:spcAft>
          <a:buClrTx/>
          <a:buSzTx/>
          <a:buFontTx/>
          <a:buNone/>
          <a:tabLst/>
          <a:defRPr b="0" baseline="0" cap="all" i="0" spc="0" strike="noStrike" sz="40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80000"/>
          </a:lnSpc>
          <a:spcBef>
            <a:spcPts val="0"/>
          </a:spcBef>
          <a:spcAft>
            <a:spcPts val="0"/>
          </a:spcAft>
          <a:buClrTx/>
          <a:buSzTx/>
          <a:buFontTx/>
          <a:buNone/>
          <a:tabLst/>
          <a:defRPr b="0" baseline="0" cap="all" i="0" spc="0" strike="noStrike" sz="40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3400"/>
          </a:spcBef>
          <a:spcAft>
            <a:spcPts val="0"/>
          </a:spcAft>
          <a:buClrTx/>
          <a:buSzTx/>
          <a:buFontTx/>
          <a:buNone/>
          <a:tabLst/>
          <a:defRPr b="0" baseline="0" cap="none" i="0" spc="0" strike="noStrike" sz="3000" u="none" kumimoji="0" normalizeH="0">
            <a:ln>
              <a:noFill/>
            </a:ln>
            <a:solidFill>
              <a:srgbClr val="838787"/>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