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2"/>
  </p:notesMasterIdLst>
  <p:sldIdLst>
    <p:sldId id="456" r:id="rId6"/>
    <p:sldId id="474" r:id="rId7"/>
    <p:sldId id="465" r:id="rId8"/>
    <p:sldId id="455" r:id="rId9"/>
    <p:sldId id="459" r:id="rId10"/>
    <p:sldId id="460" r:id="rId11"/>
    <p:sldId id="434" r:id="rId12"/>
    <p:sldId id="461" r:id="rId13"/>
    <p:sldId id="463" r:id="rId14"/>
    <p:sldId id="475" r:id="rId15"/>
    <p:sldId id="435" r:id="rId16"/>
    <p:sldId id="431" r:id="rId17"/>
    <p:sldId id="471" r:id="rId18"/>
    <p:sldId id="448" r:id="rId19"/>
    <p:sldId id="429" r:id="rId20"/>
    <p:sldId id="427" r:id="rId21"/>
    <p:sldId id="428" r:id="rId22"/>
    <p:sldId id="438" r:id="rId23"/>
    <p:sldId id="469" r:id="rId24"/>
    <p:sldId id="470" r:id="rId25"/>
    <p:sldId id="441" r:id="rId26"/>
    <p:sldId id="464" r:id="rId27"/>
    <p:sldId id="466" r:id="rId28"/>
    <p:sldId id="473" r:id="rId29"/>
    <p:sldId id="418" r:id="rId30"/>
    <p:sldId id="47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E"/>
    <a:srgbClr val="00B050"/>
    <a:srgbClr val="376092"/>
    <a:srgbClr val="C00000"/>
    <a:srgbClr val="0000DE"/>
    <a:srgbClr val="0000CC"/>
    <a:srgbClr val="3D137B"/>
    <a:srgbClr val="411482"/>
    <a:srgbClr val="4D189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3522" autoAdjust="0"/>
  </p:normalViewPr>
  <p:slideViewPr>
    <p:cSldViewPr>
      <p:cViewPr varScale="1">
        <p:scale>
          <a:sx n="74" d="100"/>
          <a:sy n="74" d="100"/>
        </p:scale>
        <p:origin x="39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550C-72D1-4E7B-BDF9-EA4C143BEACA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958DE-7B5A-42AB-B7B1-916B371B20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1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1ADA9-EB0E-470B-B602-D98C863AE1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05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several points to consider; (1) phase matching of electrons and THz pulse over a wide bandwidth,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accelerating gradient, (3) shunt impedance, and (4) ease of fabrication.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(5) Other issues include charging of the dielectric and electron bunch injection into a small aperture.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waveguide dispersion typically results in an unmatched group velocity and so the pulse envelope of a short THz pulse changes along the length of the structure. This reduces field amplitude and therefore accelerating gradient as the envelope propagates at a different velocity to the electron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7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2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Having now the corrected, free of reflections waveforms, we proceed with time-frequency analysis. We can see how the frequency content changes over time. </a:t>
            </a:r>
          </a:p>
          <a:p>
            <a:r>
              <a:rPr lang="en-GB" dirty="0" smtClean="0"/>
              <a:t>although this model did not consider the influence</a:t>
            </a:r>
            <a:r>
              <a:rPr lang="en-GB" baseline="0" dirty="0" smtClean="0"/>
              <a:t> the effect of the coupler.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27301-9688-4840-8D36-8049E56EB9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2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12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81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2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5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0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4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0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727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5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76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8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0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27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13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6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57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84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18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79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17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68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41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42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27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90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7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25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688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5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87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26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474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25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5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66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50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9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60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2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950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1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69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0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2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3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53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80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2931-C31E-4330-AC5D-7AECA509FA6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D506B-EB44-49DC-8B11-2F3548739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94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5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3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94D8-06AC-434B-BE5F-10E4F0A56BFC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C533-767A-4587-9B82-5AD18472F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7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10" Type="http://schemas.openxmlformats.org/officeDocument/2006/relationships/image" Target="../media/image65.png"/><Relationship Id="rId4" Type="http://schemas.openxmlformats.org/officeDocument/2006/relationships/image" Target="../media/image61.jpe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7.jpeg"/><Relationship Id="rId7" Type="http://schemas.openxmlformats.org/officeDocument/2006/relationships/image" Target="../media/image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hdphoto" Target="../media/hdphoto3.wdp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jpe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96.jpe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4.jpg"/><Relationship Id="rId3" Type="http://schemas.openxmlformats.org/officeDocument/2006/relationships/image" Target="../media/image5.png"/><Relationship Id="rId21" Type="http://schemas.openxmlformats.org/officeDocument/2006/relationships/image" Target="../media/image21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microsoft.com/office/2007/relationships/hdphoto" Target="../media/hdphoto1.wdp"/><Relationship Id="rId25" Type="http://schemas.openxmlformats.org/officeDocument/2006/relationships/image" Target="../media/image23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2.jp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3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3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99.jpe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01.jpeg"/><Relationship Id="rId7" Type="http://schemas.openxmlformats.org/officeDocument/2006/relationships/image" Target="../media/image1.e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10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1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5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3.jpeg"/><Relationship Id="rId3" Type="http://schemas.microsoft.com/office/2007/relationships/media" Target="../media/media2.avi"/><Relationship Id="rId7" Type="http://schemas.openxmlformats.org/officeDocument/2006/relationships/image" Target="../media/image41.jpg"/><Relationship Id="rId12" Type="http://schemas.openxmlformats.org/officeDocument/2006/relationships/image" Target="../media/image1.e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video" Target="../media/media2.avi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7.jpeg"/><Relationship Id="rId7" Type="http://schemas.openxmlformats.org/officeDocument/2006/relationships/image" Target="../media/image1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1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5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66510" y="1650532"/>
            <a:ext cx="7978128" cy="104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Terahertz Driven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Acceleration of relativistic beams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9838" y="2952431"/>
            <a:ext cx="7924800" cy="274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S.P Jamison</a:t>
            </a:r>
            <a:endParaRPr kumimoji="0" lang="en-GB" sz="2000" b="0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Physics, Lancaster University, U.K.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Cockcroft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Institute for Accelerator Science, Daresbury, U.K.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D5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32" y="145307"/>
            <a:ext cx="1641987" cy="86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3" b="21302"/>
          <a:stretch/>
        </p:blipFill>
        <p:spPr bwMode="auto">
          <a:xfrm>
            <a:off x="221224" y="352626"/>
            <a:ext cx="1804841" cy="65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9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6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7308302" y="873092"/>
            <a:ext cx="1728191" cy="101566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demonstrated using a Michelson interferometer with a photoconductive antenna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339" r="3130" b="221"/>
          <a:stretch/>
        </p:blipFill>
        <p:spPr bwMode="auto">
          <a:xfrm>
            <a:off x="4247502" y="944757"/>
            <a:ext cx="2772768" cy="283616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-1" r="-1" b="51252"/>
          <a:stretch/>
        </p:blipFill>
        <p:spPr>
          <a:xfrm>
            <a:off x="218725" y="1038708"/>
            <a:ext cx="3201147" cy="1969362"/>
          </a:xfrm>
          <a:prstGeom prst="snip2DiagRect">
            <a:avLst>
              <a:gd name="adj1" fmla="val 0"/>
              <a:gd name="adj2" fmla="val 37078"/>
            </a:avLst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Narrowband terahertz source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007" y="548680"/>
            <a:ext cx="3635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Tilted-pulse-front pumping in LiNbO</a:t>
            </a:r>
            <a:r>
              <a:rPr kumimoji="0" lang="en-GB" sz="1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9932" r="11870" b="6848"/>
          <a:stretch/>
        </p:blipFill>
        <p:spPr>
          <a:xfrm>
            <a:off x="155575" y="3698112"/>
            <a:ext cx="3552329" cy="269455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59" name="AutoShape 2" descr="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AutoShape 4" descr="fig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utoShape 6" descr="https://aip-scitation-org.manchester.idm.oclc.org/na101/home/literatum/publisher/aip/journals/content/apl/2011/apl.2011.98.issue-9/1.3560062/production/images/large/1.3560062.figures.f1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5576" y="3279801"/>
            <a:ext cx="355232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Hirori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</a:t>
            </a: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Appl. Phys. Lett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091106 (2011)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55575" y="883420"/>
            <a:ext cx="3552329" cy="237626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707904" y="549900"/>
            <a:ext cx="514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Chirped-pulse beating for narrowband THz generation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77679" y="3625860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tilted-pulse-front setup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08304" y="1886139"/>
            <a:ext cx="172819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A.S.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Weling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D.H.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Auston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Opt. Soc. Am. B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2783 (1996)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576" y="2492896"/>
            <a:ext cx="139208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Hebling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</a:t>
            </a: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Opt. Express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10,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1161-1166 (2002)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3768" y="3079993"/>
            <a:ext cx="1224136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Diagram from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9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62985" y="4275787"/>
            <a:ext cx="4973508" cy="1194797"/>
            <a:chOff x="3966038" y="3837223"/>
            <a:chExt cx="5535228" cy="148023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16"/>
            <a:stretch/>
          </p:blipFill>
          <p:spPr>
            <a:xfrm>
              <a:off x="3966038" y="3837223"/>
              <a:ext cx="3126242" cy="148023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6" t="61929" b="10999"/>
            <a:stretch/>
          </p:blipFill>
          <p:spPr>
            <a:xfrm>
              <a:off x="6588224" y="4250431"/>
              <a:ext cx="2913042" cy="67861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938344" y="3904529"/>
            <a:ext cx="5098149" cy="2150906"/>
            <a:chOff x="3866339" y="3942590"/>
            <a:chExt cx="5098149" cy="21509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2" t="1444" r="7890"/>
            <a:stretch/>
          </p:blipFill>
          <p:spPr>
            <a:xfrm>
              <a:off x="3866339" y="3942590"/>
              <a:ext cx="3325639" cy="198675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9" r="6325"/>
            <a:stretch/>
          </p:blipFill>
          <p:spPr>
            <a:xfrm>
              <a:off x="6346377" y="4473119"/>
              <a:ext cx="2618111" cy="162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7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5" grpId="0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Polarisation of the terahertz beam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" y="548680"/>
            <a:ext cx="442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excite the accelerating mode of the DLW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THz beam with a TEM</a:t>
            </a:r>
            <a:r>
              <a:rPr lang="en-GB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mode is required</a:t>
            </a:r>
          </a:p>
        </p:txBody>
      </p:sp>
      <p:sp>
        <p:nvSpPr>
          <p:cNvPr id="59" name="AutoShape 2" descr="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AutoShape 4" descr="fig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AutoShape 6" descr="https://aip-scitation-org.manchester.idm.oclc.org/na101/home/literatum/publisher/aip/journals/content/apl/2011/apl.2011.98.issue-9/1.3560062/production/images/large/1.3560062.figures.f1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3006008" y="2636912"/>
            <a:ext cx="5958480" cy="3811836"/>
            <a:chOff x="2685644" y="1119928"/>
            <a:chExt cx="6206836" cy="38166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t="5321" r="22917" b="2389"/>
            <a:stretch/>
          </p:blipFill>
          <p:spPr>
            <a:xfrm>
              <a:off x="2685644" y="1192028"/>
              <a:ext cx="6206836" cy="37445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49592" y="1119928"/>
              <a:ext cx="1642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quasi-TEM</a:t>
              </a:r>
              <a:r>
                <a:rPr lang="en-GB" sz="1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GB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92044" y="1985117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TEM</a:t>
              </a:r>
              <a:r>
                <a:rPr lang="en-GB" sz="1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00</a:t>
              </a:r>
              <a:endParaRPr lang="en-GB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31553" y="1183805"/>
              <a:ext cx="1485730" cy="80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PTFE</a:t>
              </a:r>
            </a:p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phase-shifter plate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76366" y="3553852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THz beam</a:t>
              </a:r>
            </a:p>
          </p:txBody>
        </p:sp>
        <p:sp>
          <p:nvSpPr>
            <p:cNvPr id="23" name="Left Arrow 22"/>
            <p:cNvSpPr/>
            <p:nvPr/>
          </p:nvSpPr>
          <p:spPr>
            <a:xfrm rot="972396">
              <a:off x="7904530" y="2237457"/>
              <a:ext cx="950059" cy="406787"/>
            </a:xfrm>
            <a:prstGeom prst="leftArrow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4208904"/>
            <a:ext cx="3359625" cy="2167143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79" y="684472"/>
            <a:ext cx="2821569" cy="15314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24438" r="25230" b="27726"/>
          <a:stretch/>
        </p:blipFill>
        <p:spPr>
          <a:xfrm rot="5400000">
            <a:off x="-37453" y="1396226"/>
            <a:ext cx="2038098" cy="165204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475806" y="2382228"/>
            <a:ext cx="0" cy="631638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475806" y="1656988"/>
            <a:ext cx="0" cy="6316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4622" y="1225072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51" y="684474"/>
            <a:ext cx="1531423" cy="153142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411760" y="1315656"/>
            <a:ext cx="2135682" cy="116955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Previously demonstrated using the interferometric recombination of two polarity-inverted, linearly polarised THz beams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47442" y="2215897"/>
            <a:ext cx="4405863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Cliffe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Appl. Phys. Lett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221102 (2016)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3356992"/>
            <a:ext cx="3131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Phase-shifter plate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Achieve effective polarity inversion by using a phase delay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275858" y="3956168"/>
            <a:ext cx="2520278" cy="696968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416833" y="4719281"/>
            <a:ext cx="2520278" cy="696968"/>
          </a:xfrm>
          <a:prstGeom prst="straightConnector1">
            <a:avLst/>
          </a:prstGeom>
          <a:ln w="28575">
            <a:solidFill>
              <a:srgbClr val="0000CC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997848" y="5348022"/>
            <a:ext cx="2016224" cy="954107"/>
          </a:xfrm>
          <a:prstGeom prst="rect">
            <a:avLst/>
          </a:prstGeom>
          <a:noFill/>
          <a:ln w="28575">
            <a:solidFill>
              <a:srgbClr val="00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Half-cycle phase delay difference between top and bottom halves of the THz pulse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6" name="Group 35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1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0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1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6" grpId="0" animBg="1"/>
      <p:bldP spid="35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035" y="4197754"/>
            <a:ext cx="2902849" cy="21020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68" y="4437112"/>
            <a:ext cx="22760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0491" r="12752" b="7114"/>
          <a:stretch/>
        </p:blipFill>
        <p:spPr>
          <a:xfrm>
            <a:off x="172023" y="655631"/>
            <a:ext cx="8828494" cy="44851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8601" y="601524"/>
            <a:ext cx="1339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35 MeV 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electron beam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approach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8642" y="3295473"/>
            <a:ext cx="907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16" y="4365104"/>
            <a:ext cx="1152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PTFE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phase-shifter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6016" y="5138028"/>
            <a:ext cx="95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THz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7904" y="1105580"/>
            <a:ext cx="1699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Dielectric-lined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0830" y="2898193"/>
            <a:ext cx="8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YAG screen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3648" y="3524235"/>
            <a:ext cx="125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uasi-TEM</a:t>
            </a:r>
            <a:r>
              <a:rPr lang="en-GB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15816" y="601524"/>
            <a:ext cx="1293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irror with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400 µm aperture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920" y="2348880"/>
            <a:ext cx="115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</a:p>
          <a:p>
            <a:pPr algn="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magnet (triplet)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04" y="1971417"/>
            <a:ext cx="91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Off-axis parabolic mirror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7390" y="1983481"/>
            <a:ext cx="42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x3</a:t>
            </a:r>
            <a:endParaRPr lang="en-GB" sz="1400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5696" y="887883"/>
            <a:ext cx="42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x3</a:t>
            </a:r>
            <a:endParaRPr lang="en-GB" sz="1400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5936" y="4748371"/>
            <a:ext cx="861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20770" y="646720"/>
            <a:ext cx="1915726" cy="341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/>
          <a:stretch/>
        </p:blipFill>
        <p:spPr>
          <a:xfrm>
            <a:off x="6228184" y="4205011"/>
            <a:ext cx="2808312" cy="210208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732240" y="4437112"/>
            <a:ext cx="22760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1" name="Group 3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5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3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Laboratory: CLARA test facility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7565480" y="1628800"/>
            <a:ext cx="0" cy="634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39355" y="620688"/>
            <a:ext cx="5256584" cy="3684598"/>
            <a:chOff x="3753134" y="2627507"/>
            <a:chExt cx="5112743" cy="3583773"/>
          </a:xfrm>
        </p:grpSpPr>
        <p:pic>
          <p:nvPicPr>
            <p:cNvPr id="14340" name="Picture 4" descr="https://www.sci-techdaresbury.com/wp-content/uploads/2016/09/campu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5"/>
            <a:stretch/>
          </p:blipFill>
          <p:spPr bwMode="auto">
            <a:xfrm>
              <a:off x="3753134" y="2627507"/>
              <a:ext cx="5112743" cy="358377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s://stfc.ukri.org/stfc/cache/file/EC0CBEEC-93CB-4390-84160C138CA8FE66_sourc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" t="32323" r="52651" b="31765"/>
            <a:stretch/>
          </p:blipFill>
          <p:spPr bwMode="auto">
            <a:xfrm>
              <a:off x="7089232" y="2627507"/>
              <a:ext cx="1776645" cy="431243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mage result for cockcroft institute log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" t="22954" r="2917" b="21729"/>
            <a:stretch/>
          </p:blipFill>
          <p:spPr bwMode="auto">
            <a:xfrm>
              <a:off x="3753134" y="5229200"/>
              <a:ext cx="1668634" cy="98208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580791" y="1792694"/>
            <a:ext cx="1262839" cy="523194"/>
          </a:xfrm>
          <a:custGeom>
            <a:avLst/>
            <a:gdLst>
              <a:gd name="connsiteX0" fmla="*/ 0 w 801663"/>
              <a:gd name="connsiteY0" fmla="*/ 0 h 690171"/>
              <a:gd name="connsiteX1" fmla="*/ 801663 w 801663"/>
              <a:gd name="connsiteY1" fmla="*/ 0 h 690171"/>
              <a:gd name="connsiteX2" fmla="*/ 801663 w 801663"/>
              <a:gd name="connsiteY2" fmla="*/ 690171 h 690171"/>
              <a:gd name="connsiteX3" fmla="*/ 0 w 801663"/>
              <a:gd name="connsiteY3" fmla="*/ 690171 h 690171"/>
              <a:gd name="connsiteX4" fmla="*/ 0 w 801663"/>
              <a:gd name="connsiteY4" fmla="*/ 0 h 690171"/>
              <a:gd name="connsiteX0" fmla="*/ 186856 w 988519"/>
              <a:gd name="connsiteY0" fmla="*/ 0 h 690171"/>
              <a:gd name="connsiteX1" fmla="*/ 988519 w 988519"/>
              <a:gd name="connsiteY1" fmla="*/ 0 h 690171"/>
              <a:gd name="connsiteX2" fmla="*/ 988519 w 988519"/>
              <a:gd name="connsiteY2" fmla="*/ 690171 h 690171"/>
              <a:gd name="connsiteX3" fmla="*/ 0 w 988519"/>
              <a:gd name="connsiteY3" fmla="*/ 427778 h 690171"/>
              <a:gd name="connsiteX4" fmla="*/ 186856 w 988519"/>
              <a:gd name="connsiteY4" fmla="*/ 0 h 690171"/>
              <a:gd name="connsiteX0" fmla="*/ 186856 w 988519"/>
              <a:gd name="connsiteY0" fmla="*/ 0 h 543072"/>
              <a:gd name="connsiteX1" fmla="*/ 988519 w 988519"/>
              <a:gd name="connsiteY1" fmla="*/ 0 h 543072"/>
              <a:gd name="connsiteX2" fmla="*/ 344464 w 988519"/>
              <a:gd name="connsiteY2" fmla="*/ 543072 h 543072"/>
              <a:gd name="connsiteX3" fmla="*/ 0 w 988519"/>
              <a:gd name="connsiteY3" fmla="*/ 427778 h 543072"/>
              <a:gd name="connsiteX4" fmla="*/ 186856 w 988519"/>
              <a:gd name="connsiteY4" fmla="*/ 0 h 543072"/>
              <a:gd name="connsiteX0" fmla="*/ 186856 w 1262839"/>
              <a:gd name="connsiteY0" fmla="*/ 0 h 543072"/>
              <a:gd name="connsiteX1" fmla="*/ 1262839 w 1262839"/>
              <a:gd name="connsiteY1" fmla="*/ 131196 h 543072"/>
              <a:gd name="connsiteX2" fmla="*/ 344464 w 1262839"/>
              <a:gd name="connsiteY2" fmla="*/ 543072 h 543072"/>
              <a:gd name="connsiteX3" fmla="*/ 0 w 1262839"/>
              <a:gd name="connsiteY3" fmla="*/ 427778 h 543072"/>
              <a:gd name="connsiteX4" fmla="*/ 186856 w 1262839"/>
              <a:gd name="connsiteY4" fmla="*/ 0 h 543072"/>
              <a:gd name="connsiteX0" fmla="*/ 902473 w 1262839"/>
              <a:gd name="connsiteY0" fmla="*/ 15903 h 411876"/>
              <a:gd name="connsiteX1" fmla="*/ 1262839 w 1262839"/>
              <a:gd name="connsiteY1" fmla="*/ 0 h 411876"/>
              <a:gd name="connsiteX2" fmla="*/ 344464 w 1262839"/>
              <a:gd name="connsiteY2" fmla="*/ 411876 h 411876"/>
              <a:gd name="connsiteX3" fmla="*/ 0 w 1262839"/>
              <a:gd name="connsiteY3" fmla="*/ 296582 h 411876"/>
              <a:gd name="connsiteX4" fmla="*/ 902473 w 1262839"/>
              <a:gd name="connsiteY4" fmla="*/ 15903 h 411876"/>
              <a:gd name="connsiteX0" fmla="*/ 930303 w 1262839"/>
              <a:gd name="connsiteY0" fmla="*/ 0 h 523194"/>
              <a:gd name="connsiteX1" fmla="*/ 1262839 w 1262839"/>
              <a:gd name="connsiteY1" fmla="*/ 111318 h 523194"/>
              <a:gd name="connsiteX2" fmla="*/ 344464 w 1262839"/>
              <a:gd name="connsiteY2" fmla="*/ 523194 h 523194"/>
              <a:gd name="connsiteX3" fmla="*/ 0 w 1262839"/>
              <a:gd name="connsiteY3" fmla="*/ 407900 h 523194"/>
              <a:gd name="connsiteX4" fmla="*/ 930303 w 1262839"/>
              <a:gd name="connsiteY4" fmla="*/ 0 h 5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839" h="523194">
                <a:moveTo>
                  <a:pt x="930303" y="0"/>
                </a:moveTo>
                <a:lnTo>
                  <a:pt x="1262839" y="111318"/>
                </a:lnTo>
                <a:lnTo>
                  <a:pt x="344464" y="523194"/>
                </a:lnTo>
                <a:lnTo>
                  <a:pt x="0" y="407900"/>
                </a:lnTo>
                <a:lnTo>
                  <a:pt x="930303" y="0"/>
                </a:lnTo>
                <a:close/>
              </a:path>
            </a:pathLst>
          </a:cu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3"/>
          <p:cNvSpPr/>
          <p:nvPr/>
        </p:nvSpPr>
        <p:spPr>
          <a:xfrm>
            <a:off x="2581414" y="2198739"/>
            <a:ext cx="348440" cy="260800"/>
          </a:xfrm>
          <a:custGeom>
            <a:avLst/>
            <a:gdLst>
              <a:gd name="connsiteX0" fmla="*/ 0 w 801663"/>
              <a:gd name="connsiteY0" fmla="*/ 0 h 690171"/>
              <a:gd name="connsiteX1" fmla="*/ 801663 w 801663"/>
              <a:gd name="connsiteY1" fmla="*/ 0 h 690171"/>
              <a:gd name="connsiteX2" fmla="*/ 801663 w 801663"/>
              <a:gd name="connsiteY2" fmla="*/ 690171 h 690171"/>
              <a:gd name="connsiteX3" fmla="*/ 0 w 801663"/>
              <a:gd name="connsiteY3" fmla="*/ 690171 h 690171"/>
              <a:gd name="connsiteX4" fmla="*/ 0 w 801663"/>
              <a:gd name="connsiteY4" fmla="*/ 0 h 690171"/>
              <a:gd name="connsiteX0" fmla="*/ 186856 w 988519"/>
              <a:gd name="connsiteY0" fmla="*/ 0 h 690171"/>
              <a:gd name="connsiteX1" fmla="*/ 988519 w 988519"/>
              <a:gd name="connsiteY1" fmla="*/ 0 h 690171"/>
              <a:gd name="connsiteX2" fmla="*/ 988519 w 988519"/>
              <a:gd name="connsiteY2" fmla="*/ 690171 h 690171"/>
              <a:gd name="connsiteX3" fmla="*/ 0 w 988519"/>
              <a:gd name="connsiteY3" fmla="*/ 427778 h 690171"/>
              <a:gd name="connsiteX4" fmla="*/ 186856 w 988519"/>
              <a:gd name="connsiteY4" fmla="*/ 0 h 690171"/>
              <a:gd name="connsiteX0" fmla="*/ 186856 w 988519"/>
              <a:gd name="connsiteY0" fmla="*/ 0 h 543072"/>
              <a:gd name="connsiteX1" fmla="*/ 988519 w 988519"/>
              <a:gd name="connsiteY1" fmla="*/ 0 h 543072"/>
              <a:gd name="connsiteX2" fmla="*/ 344464 w 988519"/>
              <a:gd name="connsiteY2" fmla="*/ 543072 h 543072"/>
              <a:gd name="connsiteX3" fmla="*/ 0 w 988519"/>
              <a:gd name="connsiteY3" fmla="*/ 427778 h 543072"/>
              <a:gd name="connsiteX4" fmla="*/ 186856 w 988519"/>
              <a:gd name="connsiteY4" fmla="*/ 0 h 543072"/>
              <a:gd name="connsiteX0" fmla="*/ 186856 w 1262839"/>
              <a:gd name="connsiteY0" fmla="*/ 0 h 543072"/>
              <a:gd name="connsiteX1" fmla="*/ 1262839 w 1262839"/>
              <a:gd name="connsiteY1" fmla="*/ 131196 h 543072"/>
              <a:gd name="connsiteX2" fmla="*/ 344464 w 1262839"/>
              <a:gd name="connsiteY2" fmla="*/ 543072 h 543072"/>
              <a:gd name="connsiteX3" fmla="*/ 0 w 1262839"/>
              <a:gd name="connsiteY3" fmla="*/ 427778 h 543072"/>
              <a:gd name="connsiteX4" fmla="*/ 186856 w 1262839"/>
              <a:gd name="connsiteY4" fmla="*/ 0 h 543072"/>
              <a:gd name="connsiteX0" fmla="*/ 902473 w 1262839"/>
              <a:gd name="connsiteY0" fmla="*/ 15903 h 411876"/>
              <a:gd name="connsiteX1" fmla="*/ 1262839 w 1262839"/>
              <a:gd name="connsiteY1" fmla="*/ 0 h 411876"/>
              <a:gd name="connsiteX2" fmla="*/ 344464 w 1262839"/>
              <a:gd name="connsiteY2" fmla="*/ 411876 h 411876"/>
              <a:gd name="connsiteX3" fmla="*/ 0 w 1262839"/>
              <a:gd name="connsiteY3" fmla="*/ 296582 h 411876"/>
              <a:gd name="connsiteX4" fmla="*/ 902473 w 1262839"/>
              <a:gd name="connsiteY4" fmla="*/ 15903 h 411876"/>
              <a:gd name="connsiteX0" fmla="*/ 930303 w 1262839"/>
              <a:gd name="connsiteY0" fmla="*/ 0 h 523194"/>
              <a:gd name="connsiteX1" fmla="*/ 1262839 w 1262839"/>
              <a:gd name="connsiteY1" fmla="*/ 111318 h 523194"/>
              <a:gd name="connsiteX2" fmla="*/ 344464 w 1262839"/>
              <a:gd name="connsiteY2" fmla="*/ 523194 h 523194"/>
              <a:gd name="connsiteX3" fmla="*/ 0 w 1262839"/>
              <a:gd name="connsiteY3" fmla="*/ 407900 h 523194"/>
              <a:gd name="connsiteX4" fmla="*/ 930303 w 1262839"/>
              <a:gd name="connsiteY4" fmla="*/ 0 h 523194"/>
              <a:gd name="connsiteX0" fmla="*/ 1188721 w 1521257"/>
              <a:gd name="connsiteY0" fmla="*/ 0 h 523194"/>
              <a:gd name="connsiteX1" fmla="*/ 1521257 w 1521257"/>
              <a:gd name="connsiteY1" fmla="*/ 111318 h 523194"/>
              <a:gd name="connsiteX2" fmla="*/ 602882 w 1521257"/>
              <a:gd name="connsiteY2" fmla="*/ 523194 h 523194"/>
              <a:gd name="connsiteX3" fmla="*/ 0 w 1521257"/>
              <a:gd name="connsiteY3" fmla="*/ 109727 h 523194"/>
              <a:gd name="connsiteX4" fmla="*/ 1188721 w 1521257"/>
              <a:gd name="connsiteY4" fmla="*/ 0 h 523194"/>
              <a:gd name="connsiteX0" fmla="*/ 3976 w 1521257"/>
              <a:gd name="connsiteY0" fmla="*/ 0 h 531145"/>
              <a:gd name="connsiteX1" fmla="*/ 1521257 w 1521257"/>
              <a:gd name="connsiteY1" fmla="*/ 119269 h 531145"/>
              <a:gd name="connsiteX2" fmla="*/ 602882 w 1521257"/>
              <a:gd name="connsiteY2" fmla="*/ 531145 h 531145"/>
              <a:gd name="connsiteX3" fmla="*/ 0 w 1521257"/>
              <a:gd name="connsiteY3" fmla="*/ 117678 h 531145"/>
              <a:gd name="connsiteX4" fmla="*/ 3976 w 1521257"/>
              <a:gd name="connsiteY4" fmla="*/ 0 h 531145"/>
              <a:gd name="connsiteX0" fmla="*/ 3976 w 602882"/>
              <a:gd name="connsiteY0" fmla="*/ 0 h 531145"/>
              <a:gd name="connsiteX1" fmla="*/ 332537 w 602882"/>
              <a:gd name="connsiteY1" fmla="*/ 115293 h 531145"/>
              <a:gd name="connsiteX2" fmla="*/ 602882 w 602882"/>
              <a:gd name="connsiteY2" fmla="*/ 531145 h 531145"/>
              <a:gd name="connsiteX3" fmla="*/ 0 w 602882"/>
              <a:gd name="connsiteY3" fmla="*/ 117678 h 531145"/>
              <a:gd name="connsiteX4" fmla="*/ 3976 w 602882"/>
              <a:gd name="connsiteY4" fmla="*/ 0 h 531145"/>
              <a:gd name="connsiteX0" fmla="*/ 3976 w 344465"/>
              <a:gd name="connsiteY0" fmla="*/ 0 h 260800"/>
              <a:gd name="connsiteX1" fmla="*/ 332537 w 344465"/>
              <a:gd name="connsiteY1" fmla="*/ 115293 h 260800"/>
              <a:gd name="connsiteX2" fmla="*/ 344465 w 344465"/>
              <a:gd name="connsiteY2" fmla="*/ 260800 h 260800"/>
              <a:gd name="connsiteX3" fmla="*/ 0 w 344465"/>
              <a:gd name="connsiteY3" fmla="*/ 117678 h 260800"/>
              <a:gd name="connsiteX4" fmla="*/ 3976 w 344465"/>
              <a:gd name="connsiteY4" fmla="*/ 0 h 260800"/>
              <a:gd name="connsiteX0" fmla="*/ 3976 w 344465"/>
              <a:gd name="connsiteY0" fmla="*/ 0 h 260800"/>
              <a:gd name="connsiteX1" fmla="*/ 344464 w 344465"/>
              <a:gd name="connsiteY1" fmla="*/ 115293 h 260800"/>
              <a:gd name="connsiteX2" fmla="*/ 344465 w 344465"/>
              <a:gd name="connsiteY2" fmla="*/ 260800 h 260800"/>
              <a:gd name="connsiteX3" fmla="*/ 0 w 344465"/>
              <a:gd name="connsiteY3" fmla="*/ 117678 h 260800"/>
              <a:gd name="connsiteX4" fmla="*/ 3976 w 344465"/>
              <a:gd name="connsiteY4" fmla="*/ 0 h 260800"/>
              <a:gd name="connsiteX0" fmla="*/ 0 w 348440"/>
              <a:gd name="connsiteY0" fmla="*/ 0 h 260800"/>
              <a:gd name="connsiteX1" fmla="*/ 348439 w 348440"/>
              <a:gd name="connsiteY1" fmla="*/ 115293 h 260800"/>
              <a:gd name="connsiteX2" fmla="*/ 348440 w 348440"/>
              <a:gd name="connsiteY2" fmla="*/ 260800 h 260800"/>
              <a:gd name="connsiteX3" fmla="*/ 3975 w 348440"/>
              <a:gd name="connsiteY3" fmla="*/ 117678 h 260800"/>
              <a:gd name="connsiteX4" fmla="*/ 0 w 348440"/>
              <a:gd name="connsiteY4" fmla="*/ 0 h 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0" h="260800">
                <a:moveTo>
                  <a:pt x="0" y="0"/>
                </a:moveTo>
                <a:lnTo>
                  <a:pt x="348439" y="115293"/>
                </a:lnTo>
                <a:cubicBezTo>
                  <a:pt x="348439" y="163795"/>
                  <a:pt x="348440" y="212298"/>
                  <a:pt x="348440" y="260800"/>
                </a:cubicBezTo>
                <a:lnTo>
                  <a:pt x="3975" y="117678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3"/>
          <p:cNvSpPr/>
          <p:nvPr/>
        </p:nvSpPr>
        <p:spPr>
          <a:xfrm>
            <a:off x="2929730" y="1906242"/>
            <a:ext cx="919794" cy="547049"/>
          </a:xfrm>
          <a:custGeom>
            <a:avLst/>
            <a:gdLst>
              <a:gd name="connsiteX0" fmla="*/ 0 w 801663"/>
              <a:gd name="connsiteY0" fmla="*/ 0 h 690171"/>
              <a:gd name="connsiteX1" fmla="*/ 801663 w 801663"/>
              <a:gd name="connsiteY1" fmla="*/ 0 h 690171"/>
              <a:gd name="connsiteX2" fmla="*/ 801663 w 801663"/>
              <a:gd name="connsiteY2" fmla="*/ 690171 h 690171"/>
              <a:gd name="connsiteX3" fmla="*/ 0 w 801663"/>
              <a:gd name="connsiteY3" fmla="*/ 690171 h 690171"/>
              <a:gd name="connsiteX4" fmla="*/ 0 w 801663"/>
              <a:gd name="connsiteY4" fmla="*/ 0 h 690171"/>
              <a:gd name="connsiteX0" fmla="*/ 186856 w 988519"/>
              <a:gd name="connsiteY0" fmla="*/ 0 h 690171"/>
              <a:gd name="connsiteX1" fmla="*/ 988519 w 988519"/>
              <a:gd name="connsiteY1" fmla="*/ 0 h 690171"/>
              <a:gd name="connsiteX2" fmla="*/ 988519 w 988519"/>
              <a:gd name="connsiteY2" fmla="*/ 690171 h 690171"/>
              <a:gd name="connsiteX3" fmla="*/ 0 w 988519"/>
              <a:gd name="connsiteY3" fmla="*/ 427778 h 690171"/>
              <a:gd name="connsiteX4" fmla="*/ 186856 w 988519"/>
              <a:gd name="connsiteY4" fmla="*/ 0 h 690171"/>
              <a:gd name="connsiteX0" fmla="*/ 186856 w 988519"/>
              <a:gd name="connsiteY0" fmla="*/ 0 h 543072"/>
              <a:gd name="connsiteX1" fmla="*/ 988519 w 988519"/>
              <a:gd name="connsiteY1" fmla="*/ 0 h 543072"/>
              <a:gd name="connsiteX2" fmla="*/ 344464 w 988519"/>
              <a:gd name="connsiteY2" fmla="*/ 543072 h 543072"/>
              <a:gd name="connsiteX3" fmla="*/ 0 w 988519"/>
              <a:gd name="connsiteY3" fmla="*/ 427778 h 543072"/>
              <a:gd name="connsiteX4" fmla="*/ 186856 w 988519"/>
              <a:gd name="connsiteY4" fmla="*/ 0 h 543072"/>
              <a:gd name="connsiteX0" fmla="*/ 186856 w 1262839"/>
              <a:gd name="connsiteY0" fmla="*/ 0 h 543072"/>
              <a:gd name="connsiteX1" fmla="*/ 1262839 w 1262839"/>
              <a:gd name="connsiteY1" fmla="*/ 131196 h 543072"/>
              <a:gd name="connsiteX2" fmla="*/ 344464 w 1262839"/>
              <a:gd name="connsiteY2" fmla="*/ 543072 h 543072"/>
              <a:gd name="connsiteX3" fmla="*/ 0 w 1262839"/>
              <a:gd name="connsiteY3" fmla="*/ 427778 h 543072"/>
              <a:gd name="connsiteX4" fmla="*/ 186856 w 1262839"/>
              <a:gd name="connsiteY4" fmla="*/ 0 h 543072"/>
              <a:gd name="connsiteX0" fmla="*/ 902473 w 1262839"/>
              <a:gd name="connsiteY0" fmla="*/ 15903 h 411876"/>
              <a:gd name="connsiteX1" fmla="*/ 1262839 w 1262839"/>
              <a:gd name="connsiteY1" fmla="*/ 0 h 411876"/>
              <a:gd name="connsiteX2" fmla="*/ 344464 w 1262839"/>
              <a:gd name="connsiteY2" fmla="*/ 411876 h 411876"/>
              <a:gd name="connsiteX3" fmla="*/ 0 w 1262839"/>
              <a:gd name="connsiteY3" fmla="*/ 296582 h 411876"/>
              <a:gd name="connsiteX4" fmla="*/ 902473 w 1262839"/>
              <a:gd name="connsiteY4" fmla="*/ 15903 h 411876"/>
              <a:gd name="connsiteX0" fmla="*/ 930303 w 1262839"/>
              <a:gd name="connsiteY0" fmla="*/ 0 h 523194"/>
              <a:gd name="connsiteX1" fmla="*/ 1262839 w 1262839"/>
              <a:gd name="connsiteY1" fmla="*/ 111318 h 523194"/>
              <a:gd name="connsiteX2" fmla="*/ 344464 w 1262839"/>
              <a:gd name="connsiteY2" fmla="*/ 523194 h 523194"/>
              <a:gd name="connsiteX3" fmla="*/ 0 w 1262839"/>
              <a:gd name="connsiteY3" fmla="*/ 407900 h 523194"/>
              <a:gd name="connsiteX4" fmla="*/ 930303 w 1262839"/>
              <a:gd name="connsiteY4" fmla="*/ 0 h 523194"/>
              <a:gd name="connsiteX0" fmla="*/ 1204623 w 1537159"/>
              <a:gd name="connsiteY0" fmla="*/ 0 h 523194"/>
              <a:gd name="connsiteX1" fmla="*/ 1537159 w 1537159"/>
              <a:gd name="connsiteY1" fmla="*/ 111318 h 523194"/>
              <a:gd name="connsiteX2" fmla="*/ 618784 w 1537159"/>
              <a:gd name="connsiteY2" fmla="*/ 523194 h 523194"/>
              <a:gd name="connsiteX3" fmla="*/ 0 w 1537159"/>
              <a:gd name="connsiteY3" fmla="*/ 177312 h 523194"/>
              <a:gd name="connsiteX4" fmla="*/ 1204623 w 1537159"/>
              <a:gd name="connsiteY4" fmla="*/ 0 h 523194"/>
              <a:gd name="connsiteX0" fmla="*/ 1206041 w 1538577"/>
              <a:gd name="connsiteY0" fmla="*/ 0 h 320436"/>
              <a:gd name="connsiteX1" fmla="*/ 1538577 w 1538577"/>
              <a:gd name="connsiteY1" fmla="*/ 111318 h 320436"/>
              <a:gd name="connsiteX2" fmla="*/ 0 w 1538577"/>
              <a:gd name="connsiteY2" fmla="*/ 320436 h 320436"/>
              <a:gd name="connsiteX3" fmla="*/ 1418 w 1538577"/>
              <a:gd name="connsiteY3" fmla="*/ 177312 h 320436"/>
              <a:gd name="connsiteX4" fmla="*/ 1206041 w 1538577"/>
              <a:gd name="connsiteY4" fmla="*/ 0 h 320436"/>
              <a:gd name="connsiteX0" fmla="*/ 907867 w 1538577"/>
              <a:gd name="connsiteY0" fmla="*/ 0 h 547049"/>
              <a:gd name="connsiteX1" fmla="*/ 1538577 w 1538577"/>
              <a:gd name="connsiteY1" fmla="*/ 337931 h 547049"/>
              <a:gd name="connsiteX2" fmla="*/ 0 w 1538577"/>
              <a:gd name="connsiteY2" fmla="*/ 547049 h 547049"/>
              <a:gd name="connsiteX3" fmla="*/ 1418 w 1538577"/>
              <a:gd name="connsiteY3" fmla="*/ 403925 h 547049"/>
              <a:gd name="connsiteX4" fmla="*/ 907867 w 1538577"/>
              <a:gd name="connsiteY4" fmla="*/ 0 h 547049"/>
              <a:gd name="connsiteX0" fmla="*/ 907867 w 914399"/>
              <a:gd name="connsiteY0" fmla="*/ 0 h 547049"/>
              <a:gd name="connsiteX1" fmla="*/ 914399 w 914399"/>
              <a:gd name="connsiteY1" fmla="*/ 127221 h 547049"/>
              <a:gd name="connsiteX2" fmla="*/ 0 w 914399"/>
              <a:gd name="connsiteY2" fmla="*/ 547049 h 547049"/>
              <a:gd name="connsiteX3" fmla="*/ 1418 w 914399"/>
              <a:gd name="connsiteY3" fmla="*/ 403925 h 547049"/>
              <a:gd name="connsiteX4" fmla="*/ 907867 w 914399"/>
              <a:gd name="connsiteY4" fmla="*/ 0 h 547049"/>
              <a:gd name="connsiteX0" fmla="*/ 919794 w 919794"/>
              <a:gd name="connsiteY0" fmla="*/ 0 h 547049"/>
              <a:gd name="connsiteX1" fmla="*/ 914399 w 919794"/>
              <a:gd name="connsiteY1" fmla="*/ 127221 h 547049"/>
              <a:gd name="connsiteX2" fmla="*/ 0 w 919794"/>
              <a:gd name="connsiteY2" fmla="*/ 547049 h 547049"/>
              <a:gd name="connsiteX3" fmla="*/ 1418 w 919794"/>
              <a:gd name="connsiteY3" fmla="*/ 403925 h 547049"/>
              <a:gd name="connsiteX4" fmla="*/ 919794 w 919794"/>
              <a:gd name="connsiteY4" fmla="*/ 0 h 54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94" h="547049">
                <a:moveTo>
                  <a:pt x="919794" y="0"/>
                </a:moveTo>
                <a:lnTo>
                  <a:pt x="914399" y="127221"/>
                </a:lnTo>
                <a:lnTo>
                  <a:pt x="0" y="547049"/>
                </a:lnTo>
                <a:cubicBezTo>
                  <a:pt x="473" y="499341"/>
                  <a:pt x="945" y="451633"/>
                  <a:pt x="1418" y="403925"/>
                </a:cubicBezTo>
                <a:lnTo>
                  <a:pt x="919794" y="0"/>
                </a:lnTo>
                <a:close/>
              </a:path>
            </a:pathLst>
          </a:custGeom>
          <a:solidFill>
            <a:srgbClr val="C0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 rot="342887">
            <a:off x="2768482" y="1864739"/>
            <a:ext cx="976261" cy="33855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</a:t>
            </a:r>
          </a:p>
        </p:txBody>
      </p:sp>
      <p:sp>
        <p:nvSpPr>
          <p:cNvPr id="5" name="AutoShape 2" descr="Image result for clara acceler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r="6560"/>
          <a:stretch/>
        </p:blipFill>
        <p:spPr bwMode="auto">
          <a:xfrm>
            <a:off x="5580112" y="620687"/>
            <a:ext cx="3403857" cy="257807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18650234">
            <a:off x="7183208" y="4921749"/>
            <a:ext cx="430899" cy="247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 rot="18590664">
            <a:off x="8285212" y="3895179"/>
            <a:ext cx="429901" cy="121307"/>
          </a:xfrm>
          <a:custGeom>
            <a:avLst/>
            <a:gdLst>
              <a:gd name="connsiteX0" fmla="*/ 0 w 387723"/>
              <a:gd name="connsiteY0" fmla="*/ 0 h 96247"/>
              <a:gd name="connsiteX1" fmla="*/ 387723 w 387723"/>
              <a:gd name="connsiteY1" fmla="*/ 0 h 96247"/>
              <a:gd name="connsiteX2" fmla="*/ 387723 w 387723"/>
              <a:gd name="connsiteY2" fmla="*/ 96247 h 96247"/>
              <a:gd name="connsiteX3" fmla="*/ 0 w 387723"/>
              <a:gd name="connsiteY3" fmla="*/ 96247 h 96247"/>
              <a:gd name="connsiteX4" fmla="*/ 0 w 387723"/>
              <a:gd name="connsiteY4" fmla="*/ 0 h 96247"/>
              <a:gd name="connsiteX0" fmla="*/ 0 w 394006"/>
              <a:gd name="connsiteY0" fmla="*/ 0 h 112271"/>
              <a:gd name="connsiteX1" fmla="*/ 394006 w 394006"/>
              <a:gd name="connsiteY1" fmla="*/ 16024 h 112271"/>
              <a:gd name="connsiteX2" fmla="*/ 394006 w 394006"/>
              <a:gd name="connsiteY2" fmla="*/ 112271 h 112271"/>
              <a:gd name="connsiteX3" fmla="*/ 6283 w 394006"/>
              <a:gd name="connsiteY3" fmla="*/ 112271 h 112271"/>
              <a:gd name="connsiteX4" fmla="*/ 0 w 394006"/>
              <a:gd name="connsiteY4" fmla="*/ 0 h 112271"/>
              <a:gd name="connsiteX0" fmla="*/ 0 w 394006"/>
              <a:gd name="connsiteY0" fmla="*/ 0 h 112271"/>
              <a:gd name="connsiteX1" fmla="*/ 385634 w 394006"/>
              <a:gd name="connsiteY1" fmla="*/ 1744 h 112271"/>
              <a:gd name="connsiteX2" fmla="*/ 394006 w 394006"/>
              <a:gd name="connsiteY2" fmla="*/ 112271 h 112271"/>
              <a:gd name="connsiteX3" fmla="*/ 6283 w 394006"/>
              <a:gd name="connsiteY3" fmla="*/ 112271 h 112271"/>
              <a:gd name="connsiteX4" fmla="*/ 0 w 394006"/>
              <a:gd name="connsiteY4" fmla="*/ 0 h 112271"/>
              <a:gd name="connsiteX0" fmla="*/ 0 w 429901"/>
              <a:gd name="connsiteY0" fmla="*/ 0 h 121307"/>
              <a:gd name="connsiteX1" fmla="*/ 385634 w 429901"/>
              <a:gd name="connsiteY1" fmla="*/ 1744 h 121307"/>
              <a:gd name="connsiteX2" fmla="*/ 429901 w 429901"/>
              <a:gd name="connsiteY2" fmla="*/ 121307 h 121307"/>
              <a:gd name="connsiteX3" fmla="*/ 6283 w 429901"/>
              <a:gd name="connsiteY3" fmla="*/ 112271 h 121307"/>
              <a:gd name="connsiteX4" fmla="*/ 0 w 429901"/>
              <a:gd name="connsiteY4" fmla="*/ 0 h 121307"/>
              <a:gd name="connsiteX0" fmla="*/ 0 w 429901"/>
              <a:gd name="connsiteY0" fmla="*/ 0 h 121307"/>
              <a:gd name="connsiteX1" fmla="*/ 385634 w 429901"/>
              <a:gd name="connsiteY1" fmla="*/ 1744 h 121307"/>
              <a:gd name="connsiteX2" fmla="*/ 429901 w 429901"/>
              <a:gd name="connsiteY2" fmla="*/ 121307 h 121307"/>
              <a:gd name="connsiteX3" fmla="*/ 17091 w 429901"/>
              <a:gd name="connsiteY3" fmla="*/ 120974 h 121307"/>
              <a:gd name="connsiteX4" fmla="*/ 0 w 429901"/>
              <a:gd name="connsiteY4" fmla="*/ 0 h 12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901" h="121307">
                <a:moveTo>
                  <a:pt x="0" y="0"/>
                </a:moveTo>
                <a:lnTo>
                  <a:pt x="385634" y="1744"/>
                </a:lnTo>
                <a:lnTo>
                  <a:pt x="429901" y="121307"/>
                </a:lnTo>
                <a:lnTo>
                  <a:pt x="17091" y="1209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6" y="3254888"/>
            <a:ext cx="4769253" cy="32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496" y="4581128"/>
            <a:ext cx="1937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ompact 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inear 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ccelerator for 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esearch and 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pplications</a:t>
            </a:r>
          </a:p>
        </p:txBody>
      </p:sp>
      <p:sp>
        <p:nvSpPr>
          <p:cNvPr id="36" name="TextBox 35"/>
          <p:cNvSpPr txBox="1"/>
          <p:nvPr/>
        </p:nvSpPr>
        <p:spPr>
          <a:xfrm rot="19584268">
            <a:off x="5834850" y="3444158"/>
            <a:ext cx="95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50 MeV</a:t>
            </a:r>
          </a:p>
        </p:txBody>
      </p:sp>
      <p:sp>
        <p:nvSpPr>
          <p:cNvPr id="37" name="TextBox 36"/>
          <p:cNvSpPr txBox="1"/>
          <p:nvPr/>
        </p:nvSpPr>
        <p:spPr>
          <a:xfrm rot="19584268">
            <a:off x="4219773" y="4544898"/>
            <a:ext cx="95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5 MeV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26942" y="4687976"/>
            <a:ext cx="2285018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Bunch parameters</a:t>
            </a:r>
          </a:p>
          <a:p>
            <a:endParaRPr lang="en-GB" sz="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Energy:		≈ 50 MeV</a:t>
            </a:r>
          </a:p>
          <a:p>
            <a:pPr defTabSz="360000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Charge:		20 – 100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Duration: 	0.3 – 6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Spot size:	100 µm</a:t>
            </a:r>
          </a:p>
          <a:p>
            <a:pPr defTabSz="360000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Rep. rate: 	10 Hz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1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4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user area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7565480" y="1628800"/>
            <a:ext cx="0" cy="634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AutoShape 2" descr="Image result for clara accelera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10727" r="17228" b="9714"/>
          <a:stretch/>
        </p:blipFill>
        <p:spPr bwMode="auto">
          <a:xfrm>
            <a:off x="119912" y="554953"/>
            <a:ext cx="5047168" cy="366613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/>
          <a:stretch/>
        </p:blipFill>
        <p:spPr bwMode="auto">
          <a:xfrm>
            <a:off x="5292079" y="1218303"/>
            <a:ext cx="3719459" cy="30027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75487" y="554953"/>
            <a:ext cx="732048" cy="281759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3400" y="764704"/>
            <a:ext cx="103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b="3050"/>
          <a:stretch/>
        </p:blipFill>
        <p:spPr bwMode="auto">
          <a:xfrm>
            <a:off x="106574" y="4365103"/>
            <a:ext cx="7458906" cy="2091689"/>
          </a:xfrm>
          <a:prstGeom prst="rect">
            <a:avLst/>
          </a:prstGeom>
          <a:solidFill>
            <a:srgbClr val="0000DE"/>
          </a:solidFill>
          <a:ln w="28575">
            <a:noFill/>
            <a:miter lim="800000"/>
            <a:headEnd/>
            <a:tailEnd/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1187624" y="4365104"/>
            <a:ext cx="1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Quadrupole magnets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7824" y="4365104"/>
            <a:ext cx="2130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4256" y="4365104"/>
            <a:ext cx="1486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Dipole magnet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24328" y="5229200"/>
            <a:ext cx="360040" cy="248891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4288" y="5495910"/>
            <a:ext cx="103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YAG screen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574" y="4293096"/>
            <a:ext cx="8093346" cy="2163696"/>
          </a:xfrm>
          <a:prstGeom prst="rect">
            <a:avLst/>
          </a:prstGeom>
          <a:noFill/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14055" y="5256044"/>
            <a:ext cx="527456" cy="26846"/>
          </a:xfrm>
          <a:prstGeom prst="straightConnector1">
            <a:avLst/>
          </a:prstGeom>
          <a:ln w="2857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7504" y="4365104"/>
            <a:ext cx="103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13" idx="3"/>
          </p:cNvCxnSpPr>
          <p:nvPr/>
        </p:nvCxnSpPr>
        <p:spPr>
          <a:xfrm flipH="1">
            <a:off x="107504" y="1578496"/>
            <a:ext cx="1679867" cy="2714600"/>
          </a:xfrm>
          <a:prstGeom prst="straightConnector1">
            <a:avLst/>
          </a:prstGeom>
          <a:ln w="28575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>
            <a:off x="5015425" y="2243268"/>
            <a:ext cx="3184495" cy="2049828"/>
          </a:xfrm>
          <a:prstGeom prst="straightConnector1">
            <a:avLst/>
          </a:prstGeom>
          <a:ln w="28575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3694" y="3482424"/>
            <a:ext cx="3704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Flexible end-station for rapid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reconfiguration of experiments on an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breadboard inside vacuum chamber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87371" y="1090032"/>
            <a:ext cx="3228054" cy="1675819"/>
          </a:xfrm>
          <a:custGeom>
            <a:avLst/>
            <a:gdLst>
              <a:gd name="connsiteX0" fmla="*/ 0 w 1644914"/>
              <a:gd name="connsiteY0" fmla="*/ 0 h 1204972"/>
              <a:gd name="connsiteX1" fmla="*/ 1644914 w 1644914"/>
              <a:gd name="connsiteY1" fmla="*/ 0 h 1204972"/>
              <a:gd name="connsiteX2" fmla="*/ 1644914 w 1644914"/>
              <a:gd name="connsiteY2" fmla="*/ 1204972 h 1204972"/>
              <a:gd name="connsiteX3" fmla="*/ 0 w 1644914"/>
              <a:gd name="connsiteY3" fmla="*/ 1204972 h 1204972"/>
              <a:gd name="connsiteX4" fmla="*/ 0 w 1644914"/>
              <a:gd name="connsiteY4" fmla="*/ 0 h 1204972"/>
              <a:gd name="connsiteX0" fmla="*/ 13648 w 1644914"/>
              <a:gd name="connsiteY0" fmla="*/ 0 h 1443808"/>
              <a:gd name="connsiteX1" fmla="*/ 1644914 w 1644914"/>
              <a:gd name="connsiteY1" fmla="*/ 238836 h 1443808"/>
              <a:gd name="connsiteX2" fmla="*/ 1644914 w 1644914"/>
              <a:gd name="connsiteY2" fmla="*/ 1443808 h 1443808"/>
              <a:gd name="connsiteX3" fmla="*/ 0 w 1644914"/>
              <a:gd name="connsiteY3" fmla="*/ 1443808 h 1443808"/>
              <a:gd name="connsiteX4" fmla="*/ 13648 w 1644914"/>
              <a:gd name="connsiteY4" fmla="*/ 0 h 1443808"/>
              <a:gd name="connsiteX0" fmla="*/ 641445 w 2272711"/>
              <a:gd name="connsiteY0" fmla="*/ 0 h 1443808"/>
              <a:gd name="connsiteX1" fmla="*/ 2272711 w 2272711"/>
              <a:gd name="connsiteY1" fmla="*/ 238836 h 1443808"/>
              <a:gd name="connsiteX2" fmla="*/ 2272711 w 2272711"/>
              <a:gd name="connsiteY2" fmla="*/ 1443808 h 1443808"/>
              <a:gd name="connsiteX3" fmla="*/ 0 w 2272711"/>
              <a:gd name="connsiteY3" fmla="*/ 549880 h 1443808"/>
              <a:gd name="connsiteX4" fmla="*/ 641445 w 2272711"/>
              <a:gd name="connsiteY4" fmla="*/ 0 h 1443808"/>
              <a:gd name="connsiteX0" fmla="*/ 641445 w 3234878"/>
              <a:gd name="connsiteY0" fmla="*/ 0 h 1443808"/>
              <a:gd name="connsiteX1" fmla="*/ 3234878 w 3234878"/>
              <a:gd name="connsiteY1" fmla="*/ 1194180 h 1443808"/>
              <a:gd name="connsiteX2" fmla="*/ 2272711 w 3234878"/>
              <a:gd name="connsiteY2" fmla="*/ 1443808 h 1443808"/>
              <a:gd name="connsiteX3" fmla="*/ 0 w 3234878"/>
              <a:gd name="connsiteY3" fmla="*/ 549880 h 1443808"/>
              <a:gd name="connsiteX4" fmla="*/ 641445 w 3234878"/>
              <a:gd name="connsiteY4" fmla="*/ 0 h 1443808"/>
              <a:gd name="connsiteX0" fmla="*/ 518615 w 3234878"/>
              <a:gd name="connsiteY0" fmla="*/ 0 h 1368745"/>
              <a:gd name="connsiteX1" fmla="*/ 3234878 w 3234878"/>
              <a:gd name="connsiteY1" fmla="*/ 1119117 h 1368745"/>
              <a:gd name="connsiteX2" fmla="*/ 2272711 w 3234878"/>
              <a:gd name="connsiteY2" fmla="*/ 1368745 h 1368745"/>
              <a:gd name="connsiteX3" fmla="*/ 0 w 3234878"/>
              <a:gd name="connsiteY3" fmla="*/ 474817 h 1368745"/>
              <a:gd name="connsiteX4" fmla="*/ 518615 w 3234878"/>
              <a:gd name="connsiteY4" fmla="*/ 0 h 1368745"/>
              <a:gd name="connsiteX0" fmla="*/ 518615 w 3234878"/>
              <a:gd name="connsiteY0" fmla="*/ 0 h 1593933"/>
              <a:gd name="connsiteX1" fmla="*/ 3234878 w 3234878"/>
              <a:gd name="connsiteY1" fmla="*/ 1119117 h 1593933"/>
              <a:gd name="connsiteX2" fmla="*/ 2764030 w 3234878"/>
              <a:gd name="connsiteY2" fmla="*/ 1593933 h 1593933"/>
              <a:gd name="connsiteX3" fmla="*/ 0 w 3234878"/>
              <a:gd name="connsiteY3" fmla="*/ 474817 h 1593933"/>
              <a:gd name="connsiteX4" fmla="*/ 518615 w 3234878"/>
              <a:gd name="connsiteY4" fmla="*/ 0 h 1593933"/>
              <a:gd name="connsiteX0" fmla="*/ 518615 w 3234878"/>
              <a:gd name="connsiteY0" fmla="*/ 0 h 1641700"/>
              <a:gd name="connsiteX1" fmla="*/ 3234878 w 3234878"/>
              <a:gd name="connsiteY1" fmla="*/ 1119117 h 1641700"/>
              <a:gd name="connsiteX2" fmla="*/ 2702615 w 3234878"/>
              <a:gd name="connsiteY2" fmla="*/ 1641700 h 1641700"/>
              <a:gd name="connsiteX3" fmla="*/ 0 w 3234878"/>
              <a:gd name="connsiteY3" fmla="*/ 474817 h 1641700"/>
              <a:gd name="connsiteX4" fmla="*/ 518615 w 3234878"/>
              <a:gd name="connsiteY4" fmla="*/ 0 h 1641700"/>
              <a:gd name="connsiteX0" fmla="*/ 580030 w 3296293"/>
              <a:gd name="connsiteY0" fmla="*/ 0 h 1641700"/>
              <a:gd name="connsiteX1" fmla="*/ 3296293 w 3296293"/>
              <a:gd name="connsiteY1" fmla="*/ 1119117 h 1641700"/>
              <a:gd name="connsiteX2" fmla="*/ 2764030 w 3296293"/>
              <a:gd name="connsiteY2" fmla="*/ 1641700 h 1641700"/>
              <a:gd name="connsiteX3" fmla="*/ 0 w 3296293"/>
              <a:gd name="connsiteY3" fmla="*/ 440698 h 1641700"/>
              <a:gd name="connsiteX4" fmla="*/ 580030 w 3296293"/>
              <a:gd name="connsiteY4" fmla="*/ 0 h 1641700"/>
              <a:gd name="connsiteX0" fmla="*/ 655092 w 3296293"/>
              <a:gd name="connsiteY0" fmla="*/ 0 h 1634876"/>
              <a:gd name="connsiteX1" fmla="*/ 3296293 w 3296293"/>
              <a:gd name="connsiteY1" fmla="*/ 1112293 h 1634876"/>
              <a:gd name="connsiteX2" fmla="*/ 2764030 w 3296293"/>
              <a:gd name="connsiteY2" fmla="*/ 1634876 h 1634876"/>
              <a:gd name="connsiteX3" fmla="*/ 0 w 3296293"/>
              <a:gd name="connsiteY3" fmla="*/ 433874 h 1634876"/>
              <a:gd name="connsiteX4" fmla="*/ 655092 w 3296293"/>
              <a:gd name="connsiteY4" fmla="*/ 0 h 1634876"/>
              <a:gd name="connsiteX0" fmla="*/ 586853 w 3228054"/>
              <a:gd name="connsiteY0" fmla="*/ 0 h 1634876"/>
              <a:gd name="connsiteX1" fmla="*/ 3228054 w 3228054"/>
              <a:gd name="connsiteY1" fmla="*/ 1112293 h 1634876"/>
              <a:gd name="connsiteX2" fmla="*/ 2695791 w 3228054"/>
              <a:gd name="connsiteY2" fmla="*/ 1634876 h 1634876"/>
              <a:gd name="connsiteX3" fmla="*/ 0 w 3228054"/>
              <a:gd name="connsiteY3" fmla="*/ 447521 h 1634876"/>
              <a:gd name="connsiteX4" fmla="*/ 586853 w 3228054"/>
              <a:gd name="connsiteY4" fmla="*/ 0 h 1634876"/>
              <a:gd name="connsiteX0" fmla="*/ 593677 w 3228054"/>
              <a:gd name="connsiteY0" fmla="*/ 0 h 1675819"/>
              <a:gd name="connsiteX1" fmla="*/ 3228054 w 3228054"/>
              <a:gd name="connsiteY1" fmla="*/ 1153236 h 1675819"/>
              <a:gd name="connsiteX2" fmla="*/ 2695791 w 3228054"/>
              <a:gd name="connsiteY2" fmla="*/ 1675819 h 1675819"/>
              <a:gd name="connsiteX3" fmla="*/ 0 w 3228054"/>
              <a:gd name="connsiteY3" fmla="*/ 488464 h 1675819"/>
              <a:gd name="connsiteX4" fmla="*/ 593677 w 3228054"/>
              <a:gd name="connsiteY4" fmla="*/ 0 h 167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54" h="1675819">
                <a:moveTo>
                  <a:pt x="593677" y="0"/>
                </a:moveTo>
                <a:lnTo>
                  <a:pt x="3228054" y="1153236"/>
                </a:lnTo>
                <a:lnTo>
                  <a:pt x="2695791" y="1675819"/>
                </a:lnTo>
                <a:lnTo>
                  <a:pt x="0" y="488464"/>
                </a:lnTo>
                <a:lnTo>
                  <a:pt x="593677" y="0"/>
                </a:lnTo>
                <a:close/>
              </a:path>
            </a:pathLst>
          </a:custGeom>
          <a:noFill/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094666" y="5324733"/>
            <a:ext cx="1828925" cy="531474"/>
          </a:xfrm>
          <a:custGeom>
            <a:avLst/>
            <a:gdLst>
              <a:gd name="connsiteX0" fmla="*/ 0 w 2088231"/>
              <a:gd name="connsiteY0" fmla="*/ 0 h 811252"/>
              <a:gd name="connsiteX1" fmla="*/ 2088231 w 2088231"/>
              <a:gd name="connsiteY1" fmla="*/ 0 h 811252"/>
              <a:gd name="connsiteX2" fmla="*/ 2088231 w 2088231"/>
              <a:gd name="connsiteY2" fmla="*/ 811252 h 811252"/>
              <a:gd name="connsiteX3" fmla="*/ 0 w 2088231"/>
              <a:gd name="connsiteY3" fmla="*/ 811252 h 811252"/>
              <a:gd name="connsiteX4" fmla="*/ 0 w 2088231"/>
              <a:gd name="connsiteY4" fmla="*/ 0 h 811252"/>
              <a:gd name="connsiteX0" fmla="*/ 0 w 2197413"/>
              <a:gd name="connsiteY0" fmla="*/ 197892 h 811252"/>
              <a:gd name="connsiteX1" fmla="*/ 2197413 w 2197413"/>
              <a:gd name="connsiteY1" fmla="*/ 0 h 811252"/>
              <a:gd name="connsiteX2" fmla="*/ 2197413 w 2197413"/>
              <a:gd name="connsiteY2" fmla="*/ 811252 h 811252"/>
              <a:gd name="connsiteX3" fmla="*/ 109182 w 2197413"/>
              <a:gd name="connsiteY3" fmla="*/ 811252 h 811252"/>
              <a:gd name="connsiteX4" fmla="*/ 0 w 2197413"/>
              <a:gd name="connsiteY4" fmla="*/ 197892 h 811252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109182 w 2197413"/>
              <a:gd name="connsiteY3" fmla="*/ 749838 h 749838"/>
              <a:gd name="connsiteX4" fmla="*/ 0 w 2197413"/>
              <a:gd name="connsiteY4" fmla="*/ 136478 h 749838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245659 w 2197413"/>
              <a:gd name="connsiteY3" fmla="*/ 613361 h 749838"/>
              <a:gd name="connsiteX4" fmla="*/ 0 w 2197413"/>
              <a:gd name="connsiteY4" fmla="*/ 136478 h 749838"/>
              <a:gd name="connsiteX0" fmla="*/ 0 w 2306596"/>
              <a:gd name="connsiteY0" fmla="*/ 136478 h 613361"/>
              <a:gd name="connsiteX1" fmla="*/ 2060936 w 2306596"/>
              <a:gd name="connsiteY1" fmla="*/ 0 h 613361"/>
              <a:gd name="connsiteX2" fmla="*/ 2306596 w 2306596"/>
              <a:gd name="connsiteY2" fmla="*/ 429116 h 613361"/>
              <a:gd name="connsiteX3" fmla="*/ 245659 w 2306596"/>
              <a:gd name="connsiteY3" fmla="*/ 613361 h 613361"/>
              <a:gd name="connsiteX4" fmla="*/ 0 w 2306596"/>
              <a:gd name="connsiteY4" fmla="*/ 136478 h 613361"/>
              <a:gd name="connsiteX0" fmla="*/ 0 w 2306596"/>
              <a:gd name="connsiteY0" fmla="*/ 136478 h 565593"/>
              <a:gd name="connsiteX1" fmla="*/ 2060936 w 2306596"/>
              <a:gd name="connsiteY1" fmla="*/ 0 h 565593"/>
              <a:gd name="connsiteX2" fmla="*/ 2306596 w 2306596"/>
              <a:gd name="connsiteY2" fmla="*/ 429116 h 565593"/>
              <a:gd name="connsiteX3" fmla="*/ 218363 w 2306596"/>
              <a:gd name="connsiteY3" fmla="*/ 565593 h 565593"/>
              <a:gd name="connsiteX4" fmla="*/ 0 w 2306596"/>
              <a:gd name="connsiteY4" fmla="*/ 136478 h 565593"/>
              <a:gd name="connsiteX0" fmla="*/ 0 w 2306596"/>
              <a:gd name="connsiteY0" fmla="*/ 102359 h 531474"/>
              <a:gd name="connsiteX1" fmla="*/ 1453610 w 2306596"/>
              <a:gd name="connsiteY1" fmla="*/ 0 h 531474"/>
              <a:gd name="connsiteX2" fmla="*/ 2306596 w 2306596"/>
              <a:gd name="connsiteY2" fmla="*/ 394997 h 531474"/>
              <a:gd name="connsiteX3" fmla="*/ 218363 w 2306596"/>
              <a:gd name="connsiteY3" fmla="*/ 531474 h 531474"/>
              <a:gd name="connsiteX4" fmla="*/ 0 w 2306596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08645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29116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925" h="531474">
                <a:moveTo>
                  <a:pt x="0" y="102359"/>
                </a:moveTo>
                <a:lnTo>
                  <a:pt x="1453610" y="0"/>
                </a:lnTo>
                <a:lnTo>
                  <a:pt x="1828925" y="429116"/>
                </a:lnTo>
                <a:lnTo>
                  <a:pt x="218363" y="531474"/>
                </a:lnTo>
                <a:lnTo>
                  <a:pt x="0" y="102359"/>
                </a:lnTo>
                <a:close/>
              </a:path>
            </a:pathLst>
          </a:custGeom>
          <a:solidFill>
            <a:srgbClr val="0000DE">
              <a:alpha val="29804"/>
            </a:srgbClr>
          </a:solidFill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2"/>
          <p:cNvSpPr/>
          <p:nvPr/>
        </p:nvSpPr>
        <p:spPr>
          <a:xfrm flipV="1">
            <a:off x="3307294" y="5757520"/>
            <a:ext cx="1616200" cy="205964"/>
          </a:xfrm>
          <a:custGeom>
            <a:avLst/>
            <a:gdLst>
              <a:gd name="connsiteX0" fmla="*/ 0 w 2088231"/>
              <a:gd name="connsiteY0" fmla="*/ 0 h 811252"/>
              <a:gd name="connsiteX1" fmla="*/ 2088231 w 2088231"/>
              <a:gd name="connsiteY1" fmla="*/ 0 h 811252"/>
              <a:gd name="connsiteX2" fmla="*/ 2088231 w 2088231"/>
              <a:gd name="connsiteY2" fmla="*/ 811252 h 811252"/>
              <a:gd name="connsiteX3" fmla="*/ 0 w 2088231"/>
              <a:gd name="connsiteY3" fmla="*/ 811252 h 811252"/>
              <a:gd name="connsiteX4" fmla="*/ 0 w 2088231"/>
              <a:gd name="connsiteY4" fmla="*/ 0 h 811252"/>
              <a:gd name="connsiteX0" fmla="*/ 0 w 2197413"/>
              <a:gd name="connsiteY0" fmla="*/ 197892 h 811252"/>
              <a:gd name="connsiteX1" fmla="*/ 2197413 w 2197413"/>
              <a:gd name="connsiteY1" fmla="*/ 0 h 811252"/>
              <a:gd name="connsiteX2" fmla="*/ 2197413 w 2197413"/>
              <a:gd name="connsiteY2" fmla="*/ 811252 h 811252"/>
              <a:gd name="connsiteX3" fmla="*/ 109182 w 2197413"/>
              <a:gd name="connsiteY3" fmla="*/ 811252 h 811252"/>
              <a:gd name="connsiteX4" fmla="*/ 0 w 2197413"/>
              <a:gd name="connsiteY4" fmla="*/ 197892 h 811252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109182 w 2197413"/>
              <a:gd name="connsiteY3" fmla="*/ 749838 h 749838"/>
              <a:gd name="connsiteX4" fmla="*/ 0 w 2197413"/>
              <a:gd name="connsiteY4" fmla="*/ 136478 h 749838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245659 w 2197413"/>
              <a:gd name="connsiteY3" fmla="*/ 613361 h 749838"/>
              <a:gd name="connsiteX4" fmla="*/ 0 w 2197413"/>
              <a:gd name="connsiteY4" fmla="*/ 136478 h 749838"/>
              <a:gd name="connsiteX0" fmla="*/ 0 w 2306596"/>
              <a:gd name="connsiteY0" fmla="*/ 136478 h 613361"/>
              <a:gd name="connsiteX1" fmla="*/ 2060936 w 2306596"/>
              <a:gd name="connsiteY1" fmla="*/ 0 h 613361"/>
              <a:gd name="connsiteX2" fmla="*/ 2306596 w 2306596"/>
              <a:gd name="connsiteY2" fmla="*/ 429116 h 613361"/>
              <a:gd name="connsiteX3" fmla="*/ 245659 w 2306596"/>
              <a:gd name="connsiteY3" fmla="*/ 613361 h 613361"/>
              <a:gd name="connsiteX4" fmla="*/ 0 w 2306596"/>
              <a:gd name="connsiteY4" fmla="*/ 136478 h 613361"/>
              <a:gd name="connsiteX0" fmla="*/ 0 w 2306596"/>
              <a:gd name="connsiteY0" fmla="*/ 136478 h 565593"/>
              <a:gd name="connsiteX1" fmla="*/ 2060936 w 2306596"/>
              <a:gd name="connsiteY1" fmla="*/ 0 h 565593"/>
              <a:gd name="connsiteX2" fmla="*/ 2306596 w 2306596"/>
              <a:gd name="connsiteY2" fmla="*/ 429116 h 565593"/>
              <a:gd name="connsiteX3" fmla="*/ 218363 w 2306596"/>
              <a:gd name="connsiteY3" fmla="*/ 565593 h 565593"/>
              <a:gd name="connsiteX4" fmla="*/ 0 w 2306596"/>
              <a:gd name="connsiteY4" fmla="*/ 136478 h 565593"/>
              <a:gd name="connsiteX0" fmla="*/ 0 w 2306596"/>
              <a:gd name="connsiteY0" fmla="*/ 102359 h 531474"/>
              <a:gd name="connsiteX1" fmla="*/ 1453610 w 2306596"/>
              <a:gd name="connsiteY1" fmla="*/ 0 h 531474"/>
              <a:gd name="connsiteX2" fmla="*/ 2306596 w 2306596"/>
              <a:gd name="connsiteY2" fmla="*/ 394997 h 531474"/>
              <a:gd name="connsiteX3" fmla="*/ 218363 w 2306596"/>
              <a:gd name="connsiteY3" fmla="*/ 531474 h 531474"/>
              <a:gd name="connsiteX4" fmla="*/ 0 w 2306596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08645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29116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54687 w 1883612"/>
              <a:gd name="connsiteY0" fmla="*/ 102359 h 880288"/>
              <a:gd name="connsiteX1" fmla="*/ 1508297 w 1883612"/>
              <a:gd name="connsiteY1" fmla="*/ 0 h 880288"/>
              <a:gd name="connsiteX2" fmla="*/ 1883612 w 1883612"/>
              <a:gd name="connsiteY2" fmla="*/ 429116 h 880288"/>
              <a:gd name="connsiteX3" fmla="*/ 0 w 1883612"/>
              <a:gd name="connsiteY3" fmla="*/ 880288 h 880288"/>
              <a:gd name="connsiteX4" fmla="*/ 54687 w 1883612"/>
              <a:gd name="connsiteY4" fmla="*/ 102359 h 880288"/>
              <a:gd name="connsiteX0" fmla="*/ 0 w 1889250"/>
              <a:gd name="connsiteY0" fmla="*/ 503495 h 880288"/>
              <a:gd name="connsiteX1" fmla="*/ 1513935 w 1889250"/>
              <a:gd name="connsiteY1" fmla="*/ 0 h 880288"/>
              <a:gd name="connsiteX2" fmla="*/ 1889250 w 1889250"/>
              <a:gd name="connsiteY2" fmla="*/ 429116 h 880288"/>
              <a:gd name="connsiteX3" fmla="*/ 5638 w 1889250"/>
              <a:gd name="connsiteY3" fmla="*/ 880288 h 880288"/>
              <a:gd name="connsiteX4" fmla="*/ 0 w 1889250"/>
              <a:gd name="connsiteY4" fmla="*/ 503495 h 880288"/>
              <a:gd name="connsiteX0" fmla="*/ 0 w 1622550"/>
              <a:gd name="connsiteY0" fmla="*/ 503495 h 1144184"/>
              <a:gd name="connsiteX1" fmla="*/ 1513935 w 1622550"/>
              <a:gd name="connsiteY1" fmla="*/ 0 h 1144184"/>
              <a:gd name="connsiteX2" fmla="*/ 1622550 w 1622550"/>
              <a:gd name="connsiteY2" fmla="*/ 1144184 h 1144184"/>
              <a:gd name="connsiteX3" fmla="*/ 5638 w 1622550"/>
              <a:gd name="connsiteY3" fmla="*/ 880288 h 1144184"/>
              <a:gd name="connsiteX4" fmla="*/ 0 w 1622550"/>
              <a:gd name="connsiteY4" fmla="*/ 503495 h 1144184"/>
              <a:gd name="connsiteX0" fmla="*/ 0 w 1622550"/>
              <a:gd name="connsiteY0" fmla="*/ 0 h 640689"/>
              <a:gd name="connsiteX1" fmla="*/ 1621885 w 1622550"/>
              <a:gd name="connsiteY1" fmla="*/ 298777 h 640689"/>
              <a:gd name="connsiteX2" fmla="*/ 1622550 w 1622550"/>
              <a:gd name="connsiteY2" fmla="*/ 640689 h 640689"/>
              <a:gd name="connsiteX3" fmla="*/ 5638 w 1622550"/>
              <a:gd name="connsiteY3" fmla="*/ 376793 h 640689"/>
              <a:gd name="connsiteX4" fmla="*/ 0 w 1622550"/>
              <a:gd name="connsiteY4" fmla="*/ 0 h 640689"/>
              <a:gd name="connsiteX0" fmla="*/ 0 w 1621887"/>
              <a:gd name="connsiteY0" fmla="*/ 0 h 640689"/>
              <a:gd name="connsiteX1" fmla="*/ 1621885 w 1621887"/>
              <a:gd name="connsiteY1" fmla="*/ 298777 h 640689"/>
              <a:gd name="connsiteX2" fmla="*/ 1606675 w 1621887"/>
              <a:gd name="connsiteY2" fmla="*/ 640689 h 640689"/>
              <a:gd name="connsiteX3" fmla="*/ 5638 w 1621887"/>
              <a:gd name="connsiteY3" fmla="*/ 376793 h 640689"/>
              <a:gd name="connsiteX4" fmla="*/ 0 w 1621887"/>
              <a:gd name="connsiteY4" fmla="*/ 0 h 640689"/>
              <a:gd name="connsiteX0" fmla="*/ 0 w 1621890"/>
              <a:gd name="connsiteY0" fmla="*/ 0 h 649409"/>
              <a:gd name="connsiteX1" fmla="*/ 1621885 w 1621890"/>
              <a:gd name="connsiteY1" fmla="*/ 298777 h 649409"/>
              <a:gd name="connsiteX2" fmla="*/ 1616200 w 1621890"/>
              <a:gd name="connsiteY2" fmla="*/ 649409 h 649409"/>
              <a:gd name="connsiteX3" fmla="*/ 5638 w 1621890"/>
              <a:gd name="connsiteY3" fmla="*/ 376793 h 649409"/>
              <a:gd name="connsiteX4" fmla="*/ 0 w 1621890"/>
              <a:gd name="connsiteY4" fmla="*/ 0 h 649409"/>
              <a:gd name="connsiteX0" fmla="*/ 0 w 1616200"/>
              <a:gd name="connsiteY0" fmla="*/ 0 h 649409"/>
              <a:gd name="connsiteX1" fmla="*/ 1615535 w 1616200"/>
              <a:gd name="connsiteY1" fmla="*/ 298777 h 649409"/>
              <a:gd name="connsiteX2" fmla="*/ 1616200 w 1616200"/>
              <a:gd name="connsiteY2" fmla="*/ 649409 h 649409"/>
              <a:gd name="connsiteX3" fmla="*/ 5638 w 1616200"/>
              <a:gd name="connsiteY3" fmla="*/ 376793 h 649409"/>
              <a:gd name="connsiteX4" fmla="*/ 0 w 1616200"/>
              <a:gd name="connsiteY4" fmla="*/ 0 h 649409"/>
              <a:gd name="connsiteX0" fmla="*/ 0 w 1616200"/>
              <a:gd name="connsiteY0" fmla="*/ 0 h 597087"/>
              <a:gd name="connsiteX1" fmla="*/ 1615535 w 1616200"/>
              <a:gd name="connsiteY1" fmla="*/ 246455 h 597087"/>
              <a:gd name="connsiteX2" fmla="*/ 1616200 w 1616200"/>
              <a:gd name="connsiteY2" fmla="*/ 597087 h 597087"/>
              <a:gd name="connsiteX3" fmla="*/ 5638 w 1616200"/>
              <a:gd name="connsiteY3" fmla="*/ 324471 h 597087"/>
              <a:gd name="connsiteX4" fmla="*/ 0 w 1616200"/>
              <a:gd name="connsiteY4" fmla="*/ 0 h 597087"/>
              <a:gd name="connsiteX0" fmla="*/ 0 w 1616200"/>
              <a:gd name="connsiteY0" fmla="*/ 0 h 597087"/>
              <a:gd name="connsiteX1" fmla="*/ 1615535 w 1616200"/>
              <a:gd name="connsiteY1" fmla="*/ 298777 h 597087"/>
              <a:gd name="connsiteX2" fmla="*/ 1616200 w 1616200"/>
              <a:gd name="connsiteY2" fmla="*/ 597087 h 597087"/>
              <a:gd name="connsiteX3" fmla="*/ 5638 w 1616200"/>
              <a:gd name="connsiteY3" fmla="*/ 324471 h 597087"/>
              <a:gd name="connsiteX4" fmla="*/ 0 w 1616200"/>
              <a:gd name="connsiteY4" fmla="*/ 0 h 597087"/>
              <a:gd name="connsiteX0" fmla="*/ 0 w 1616200"/>
              <a:gd name="connsiteY0" fmla="*/ 0 h 597087"/>
              <a:gd name="connsiteX1" fmla="*/ 1615535 w 1616200"/>
              <a:gd name="connsiteY1" fmla="*/ 298777 h 597087"/>
              <a:gd name="connsiteX2" fmla="*/ 1616200 w 1616200"/>
              <a:gd name="connsiteY2" fmla="*/ 597087 h 597087"/>
              <a:gd name="connsiteX3" fmla="*/ 5638 w 1616200"/>
              <a:gd name="connsiteY3" fmla="*/ 293078 h 597087"/>
              <a:gd name="connsiteX4" fmla="*/ 0 w 1616200"/>
              <a:gd name="connsiteY4" fmla="*/ 0 h 597087"/>
              <a:gd name="connsiteX0" fmla="*/ 0 w 1616200"/>
              <a:gd name="connsiteY0" fmla="*/ 0 h 565694"/>
              <a:gd name="connsiteX1" fmla="*/ 1615535 w 1616200"/>
              <a:gd name="connsiteY1" fmla="*/ 298777 h 565694"/>
              <a:gd name="connsiteX2" fmla="*/ 1616200 w 1616200"/>
              <a:gd name="connsiteY2" fmla="*/ 565694 h 565694"/>
              <a:gd name="connsiteX3" fmla="*/ 5638 w 1616200"/>
              <a:gd name="connsiteY3" fmla="*/ 293078 h 565694"/>
              <a:gd name="connsiteX4" fmla="*/ 0 w 1616200"/>
              <a:gd name="connsiteY4" fmla="*/ 0 h 56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6200" h="565694">
                <a:moveTo>
                  <a:pt x="0" y="0"/>
                </a:moveTo>
                <a:lnTo>
                  <a:pt x="1615535" y="298777"/>
                </a:lnTo>
                <a:cubicBezTo>
                  <a:pt x="1615757" y="412748"/>
                  <a:pt x="1615978" y="451723"/>
                  <a:pt x="1616200" y="565694"/>
                </a:cubicBezTo>
                <a:lnTo>
                  <a:pt x="5638" y="293078"/>
                </a:lnTo>
                <a:cubicBezTo>
                  <a:pt x="3759" y="167480"/>
                  <a:pt x="1879" y="125598"/>
                  <a:pt x="0" y="0"/>
                </a:cubicBezTo>
                <a:close/>
              </a:path>
            </a:pathLst>
          </a:custGeom>
          <a:solidFill>
            <a:srgbClr val="0000DE">
              <a:alpha val="29804"/>
            </a:srgbClr>
          </a:solidFill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2"/>
          <p:cNvSpPr/>
          <p:nvPr/>
        </p:nvSpPr>
        <p:spPr>
          <a:xfrm flipV="1">
            <a:off x="3092313" y="5433248"/>
            <a:ext cx="216043" cy="526524"/>
          </a:xfrm>
          <a:custGeom>
            <a:avLst/>
            <a:gdLst>
              <a:gd name="connsiteX0" fmla="*/ 0 w 2088231"/>
              <a:gd name="connsiteY0" fmla="*/ 0 h 811252"/>
              <a:gd name="connsiteX1" fmla="*/ 2088231 w 2088231"/>
              <a:gd name="connsiteY1" fmla="*/ 0 h 811252"/>
              <a:gd name="connsiteX2" fmla="*/ 2088231 w 2088231"/>
              <a:gd name="connsiteY2" fmla="*/ 811252 h 811252"/>
              <a:gd name="connsiteX3" fmla="*/ 0 w 2088231"/>
              <a:gd name="connsiteY3" fmla="*/ 811252 h 811252"/>
              <a:gd name="connsiteX4" fmla="*/ 0 w 2088231"/>
              <a:gd name="connsiteY4" fmla="*/ 0 h 811252"/>
              <a:gd name="connsiteX0" fmla="*/ 0 w 2197413"/>
              <a:gd name="connsiteY0" fmla="*/ 197892 h 811252"/>
              <a:gd name="connsiteX1" fmla="*/ 2197413 w 2197413"/>
              <a:gd name="connsiteY1" fmla="*/ 0 h 811252"/>
              <a:gd name="connsiteX2" fmla="*/ 2197413 w 2197413"/>
              <a:gd name="connsiteY2" fmla="*/ 811252 h 811252"/>
              <a:gd name="connsiteX3" fmla="*/ 109182 w 2197413"/>
              <a:gd name="connsiteY3" fmla="*/ 811252 h 811252"/>
              <a:gd name="connsiteX4" fmla="*/ 0 w 2197413"/>
              <a:gd name="connsiteY4" fmla="*/ 197892 h 811252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109182 w 2197413"/>
              <a:gd name="connsiteY3" fmla="*/ 749838 h 749838"/>
              <a:gd name="connsiteX4" fmla="*/ 0 w 2197413"/>
              <a:gd name="connsiteY4" fmla="*/ 136478 h 749838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245659 w 2197413"/>
              <a:gd name="connsiteY3" fmla="*/ 613361 h 749838"/>
              <a:gd name="connsiteX4" fmla="*/ 0 w 2197413"/>
              <a:gd name="connsiteY4" fmla="*/ 136478 h 749838"/>
              <a:gd name="connsiteX0" fmla="*/ 0 w 2306596"/>
              <a:gd name="connsiteY0" fmla="*/ 136478 h 613361"/>
              <a:gd name="connsiteX1" fmla="*/ 2060936 w 2306596"/>
              <a:gd name="connsiteY1" fmla="*/ 0 h 613361"/>
              <a:gd name="connsiteX2" fmla="*/ 2306596 w 2306596"/>
              <a:gd name="connsiteY2" fmla="*/ 429116 h 613361"/>
              <a:gd name="connsiteX3" fmla="*/ 245659 w 2306596"/>
              <a:gd name="connsiteY3" fmla="*/ 613361 h 613361"/>
              <a:gd name="connsiteX4" fmla="*/ 0 w 2306596"/>
              <a:gd name="connsiteY4" fmla="*/ 136478 h 613361"/>
              <a:gd name="connsiteX0" fmla="*/ 0 w 2306596"/>
              <a:gd name="connsiteY0" fmla="*/ 136478 h 565593"/>
              <a:gd name="connsiteX1" fmla="*/ 2060936 w 2306596"/>
              <a:gd name="connsiteY1" fmla="*/ 0 h 565593"/>
              <a:gd name="connsiteX2" fmla="*/ 2306596 w 2306596"/>
              <a:gd name="connsiteY2" fmla="*/ 429116 h 565593"/>
              <a:gd name="connsiteX3" fmla="*/ 218363 w 2306596"/>
              <a:gd name="connsiteY3" fmla="*/ 565593 h 565593"/>
              <a:gd name="connsiteX4" fmla="*/ 0 w 2306596"/>
              <a:gd name="connsiteY4" fmla="*/ 136478 h 565593"/>
              <a:gd name="connsiteX0" fmla="*/ 0 w 2306596"/>
              <a:gd name="connsiteY0" fmla="*/ 102359 h 531474"/>
              <a:gd name="connsiteX1" fmla="*/ 1453610 w 2306596"/>
              <a:gd name="connsiteY1" fmla="*/ 0 h 531474"/>
              <a:gd name="connsiteX2" fmla="*/ 2306596 w 2306596"/>
              <a:gd name="connsiteY2" fmla="*/ 394997 h 531474"/>
              <a:gd name="connsiteX3" fmla="*/ 218363 w 2306596"/>
              <a:gd name="connsiteY3" fmla="*/ 531474 h 531474"/>
              <a:gd name="connsiteX4" fmla="*/ 0 w 2306596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08645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29116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54687 w 1883612"/>
              <a:gd name="connsiteY0" fmla="*/ 102359 h 880288"/>
              <a:gd name="connsiteX1" fmla="*/ 1508297 w 1883612"/>
              <a:gd name="connsiteY1" fmla="*/ 0 h 880288"/>
              <a:gd name="connsiteX2" fmla="*/ 1883612 w 1883612"/>
              <a:gd name="connsiteY2" fmla="*/ 429116 h 880288"/>
              <a:gd name="connsiteX3" fmla="*/ 0 w 1883612"/>
              <a:gd name="connsiteY3" fmla="*/ 880288 h 880288"/>
              <a:gd name="connsiteX4" fmla="*/ 54687 w 1883612"/>
              <a:gd name="connsiteY4" fmla="*/ 102359 h 880288"/>
              <a:gd name="connsiteX0" fmla="*/ 0 w 1889250"/>
              <a:gd name="connsiteY0" fmla="*/ 503495 h 880288"/>
              <a:gd name="connsiteX1" fmla="*/ 1513935 w 1889250"/>
              <a:gd name="connsiteY1" fmla="*/ 0 h 880288"/>
              <a:gd name="connsiteX2" fmla="*/ 1889250 w 1889250"/>
              <a:gd name="connsiteY2" fmla="*/ 429116 h 880288"/>
              <a:gd name="connsiteX3" fmla="*/ 5638 w 1889250"/>
              <a:gd name="connsiteY3" fmla="*/ 880288 h 880288"/>
              <a:gd name="connsiteX4" fmla="*/ 0 w 1889250"/>
              <a:gd name="connsiteY4" fmla="*/ 503495 h 880288"/>
              <a:gd name="connsiteX0" fmla="*/ 0 w 1622550"/>
              <a:gd name="connsiteY0" fmla="*/ 503495 h 1144184"/>
              <a:gd name="connsiteX1" fmla="*/ 1513935 w 1622550"/>
              <a:gd name="connsiteY1" fmla="*/ 0 h 1144184"/>
              <a:gd name="connsiteX2" fmla="*/ 1622550 w 1622550"/>
              <a:gd name="connsiteY2" fmla="*/ 1144184 h 1144184"/>
              <a:gd name="connsiteX3" fmla="*/ 5638 w 1622550"/>
              <a:gd name="connsiteY3" fmla="*/ 880288 h 1144184"/>
              <a:gd name="connsiteX4" fmla="*/ 0 w 1622550"/>
              <a:gd name="connsiteY4" fmla="*/ 503495 h 1144184"/>
              <a:gd name="connsiteX0" fmla="*/ 0 w 1622550"/>
              <a:gd name="connsiteY0" fmla="*/ 0 h 640689"/>
              <a:gd name="connsiteX1" fmla="*/ 1621885 w 1622550"/>
              <a:gd name="connsiteY1" fmla="*/ 298777 h 640689"/>
              <a:gd name="connsiteX2" fmla="*/ 1622550 w 1622550"/>
              <a:gd name="connsiteY2" fmla="*/ 640689 h 640689"/>
              <a:gd name="connsiteX3" fmla="*/ 5638 w 1622550"/>
              <a:gd name="connsiteY3" fmla="*/ 376793 h 640689"/>
              <a:gd name="connsiteX4" fmla="*/ 0 w 1622550"/>
              <a:gd name="connsiteY4" fmla="*/ 0 h 640689"/>
              <a:gd name="connsiteX0" fmla="*/ 0 w 1621887"/>
              <a:gd name="connsiteY0" fmla="*/ 0 h 640689"/>
              <a:gd name="connsiteX1" fmla="*/ 1621885 w 1621887"/>
              <a:gd name="connsiteY1" fmla="*/ 298777 h 640689"/>
              <a:gd name="connsiteX2" fmla="*/ 1606675 w 1621887"/>
              <a:gd name="connsiteY2" fmla="*/ 640689 h 640689"/>
              <a:gd name="connsiteX3" fmla="*/ 5638 w 1621887"/>
              <a:gd name="connsiteY3" fmla="*/ 376793 h 640689"/>
              <a:gd name="connsiteX4" fmla="*/ 0 w 1621887"/>
              <a:gd name="connsiteY4" fmla="*/ 0 h 640689"/>
              <a:gd name="connsiteX0" fmla="*/ 0 w 1621890"/>
              <a:gd name="connsiteY0" fmla="*/ 0 h 649409"/>
              <a:gd name="connsiteX1" fmla="*/ 1621885 w 1621890"/>
              <a:gd name="connsiteY1" fmla="*/ 298777 h 649409"/>
              <a:gd name="connsiteX2" fmla="*/ 1616200 w 1621890"/>
              <a:gd name="connsiteY2" fmla="*/ 649409 h 649409"/>
              <a:gd name="connsiteX3" fmla="*/ 5638 w 1621890"/>
              <a:gd name="connsiteY3" fmla="*/ 376793 h 649409"/>
              <a:gd name="connsiteX4" fmla="*/ 0 w 1621890"/>
              <a:gd name="connsiteY4" fmla="*/ 0 h 649409"/>
              <a:gd name="connsiteX0" fmla="*/ 0 w 1616200"/>
              <a:gd name="connsiteY0" fmla="*/ 0 h 649409"/>
              <a:gd name="connsiteX1" fmla="*/ 1615535 w 1616200"/>
              <a:gd name="connsiteY1" fmla="*/ 298777 h 649409"/>
              <a:gd name="connsiteX2" fmla="*/ 1616200 w 1616200"/>
              <a:gd name="connsiteY2" fmla="*/ 649409 h 649409"/>
              <a:gd name="connsiteX3" fmla="*/ 5638 w 1616200"/>
              <a:gd name="connsiteY3" fmla="*/ 376793 h 649409"/>
              <a:gd name="connsiteX4" fmla="*/ 0 w 1616200"/>
              <a:gd name="connsiteY4" fmla="*/ 0 h 649409"/>
              <a:gd name="connsiteX0" fmla="*/ 0 w 1616200"/>
              <a:gd name="connsiteY0" fmla="*/ 0 h 597087"/>
              <a:gd name="connsiteX1" fmla="*/ 1615535 w 1616200"/>
              <a:gd name="connsiteY1" fmla="*/ 246455 h 597087"/>
              <a:gd name="connsiteX2" fmla="*/ 1616200 w 1616200"/>
              <a:gd name="connsiteY2" fmla="*/ 597087 h 597087"/>
              <a:gd name="connsiteX3" fmla="*/ 5638 w 1616200"/>
              <a:gd name="connsiteY3" fmla="*/ 324471 h 597087"/>
              <a:gd name="connsiteX4" fmla="*/ 0 w 1616200"/>
              <a:gd name="connsiteY4" fmla="*/ 0 h 597087"/>
              <a:gd name="connsiteX0" fmla="*/ 0 w 1616200"/>
              <a:gd name="connsiteY0" fmla="*/ 0 h 597087"/>
              <a:gd name="connsiteX1" fmla="*/ 1615535 w 1616200"/>
              <a:gd name="connsiteY1" fmla="*/ 298777 h 597087"/>
              <a:gd name="connsiteX2" fmla="*/ 1616200 w 1616200"/>
              <a:gd name="connsiteY2" fmla="*/ 597087 h 597087"/>
              <a:gd name="connsiteX3" fmla="*/ 5638 w 1616200"/>
              <a:gd name="connsiteY3" fmla="*/ 324471 h 597087"/>
              <a:gd name="connsiteX4" fmla="*/ 0 w 1616200"/>
              <a:gd name="connsiteY4" fmla="*/ 0 h 597087"/>
              <a:gd name="connsiteX0" fmla="*/ 0 w 1616200"/>
              <a:gd name="connsiteY0" fmla="*/ 0 h 597087"/>
              <a:gd name="connsiteX1" fmla="*/ 1615535 w 1616200"/>
              <a:gd name="connsiteY1" fmla="*/ 298777 h 597087"/>
              <a:gd name="connsiteX2" fmla="*/ 1616200 w 1616200"/>
              <a:gd name="connsiteY2" fmla="*/ 597087 h 597087"/>
              <a:gd name="connsiteX3" fmla="*/ 5638 w 1616200"/>
              <a:gd name="connsiteY3" fmla="*/ 293078 h 597087"/>
              <a:gd name="connsiteX4" fmla="*/ 0 w 1616200"/>
              <a:gd name="connsiteY4" fmla="*/ 0 h 597087"/>
              <a:gd name="connsiteX0" fmla="*/ 0 w 1616200"/>
              <a:gd name="connsiteY0" fmla="*/ 0 h 565694"/>
              <a:gd name="connsiteX1" fmla="*/ 1615535 w 1616200"/>
              <a:gd name="connsiteY1" fmla="*/ 298777 h 565694"/>
              <a:gd name="connsiteX2" fmla="*/ 1616200 w 1616200"/>
              <a:gd name="connsiteY2" fmla="*/ 565694 h 565694"/>
              <a:gd name="connsiteX3" fmla="*/ 5638 w 1616200"/>
              <a:gd name="connsiteY3" fmla="*/ 293078 h 565694"/>
              <a:gd name="connsiteX4" fmla="*/ 0 w 1616200"/>
              <a:gd name="connsiteY4" fmla="*/ 0 h 565694"/>
              <a:gd name="connsiteX0" fmla="*/ 500423 w 2116623"/>
              <a:gd name="connsiteY0" fmla="*/ 0 h 2157753"/>
              <a:gd name="connsiteX1" fmla="*/ 2115958 w 2116623"/>
              <a:gd name="connsiteY1" fmla="*/ 298777 h 2157753"/>
              <a:gd name="connsiteX2" fmla="*/ 2116623 w 2116623"/>
              <a:gd name="connsiteY2" fmla="*/ 565694 h 2157753"/>
              <a:gd name="connsiteX3" fmla="*/ 4 w 2116623"/>
              <a:gd name="connsiteY3" fmla="*/ 2157753 h 2157753"/>
              <a:gd name="connsiteX4" fmla="*/ 500423 w 2116623"/>
              <a:gd name="connsiteY4" fmla="*/ 0 h 2157753"/>
              <a:gd name="connsiteX0" fmla="*/ 500423 w 2115959"/>
              <a:gd name="connsiteY0" fmla="*/ 0 h 2157753"/>
              <a:gd name="connsiteX1" fmla="*/ 2115958 w 2115959"/>
              <a:gd name="connsiteY1" fmla="*/ 298777 h 2157753"/>
              <a:gd name="connsiteX2" fmla="*/ 969558 w 2115959"/>
              <a:gd name="connsiteY2" fmla="*/ 992299 h 2157753"/>
              <a:gd name="connsiteX3" fmla="*/ 4 w 2115959"/>
              <a:gd name="connsiteY3" fmla="*/ 2157753 h 2157753"/>
              <a:gd name="connsiteX4" fmla="*/ 500423 w 2115959"/>
              <a:gd name="connsiteY4" fmla="*/ 0 h 2157753"/>
              <a:gd name="connsiteX0" fmla="*/ 500423 w 969558"/>
              <a:gd name="connsiteY0" fmla="*/ 0 h 2157753"/>
              <a:gd name="connsiteX1" fmla="*/ 957649 w 969558"/>
              <a:gd name="connsiteY1" fmla="*/ 711619 h 2157753"/>
              <a:gd name="connsiteX2" fmla="*/ 969558 w 969558"/>
              <a:gd name="connsiteY2" fmla="*/ 992299 h 2157753"/>
              <a:gd name="connsiteX3" fmla="*/ 4 w 969558"/>
              <a:gd name="connsiteY3" fmla="*/ 2157753 h 2157753"/>
              <a:gd name="connsiteX4" fmla="*/ 500423 w 969558"/>
              <a:gd name="connsiteY4" fmla="*/ 0 h 2157753"/>
              <a:gd name="connsiteX0" fmla="*/ 0 w 1312567"/>
              <a:gd name="connsiteY0" fmla="*/ 939752 h 1446134"/>
              <a:gd name="connsiteX1" fmla="*/ 1300658 w 1312567"/>
              <a:gd name="connsiteY1" fmla="*/ 0 h 1446134"/>
              <a:gd name="connsiteX2" fmla="*/ 1312567 w 1312567"/>
              <a:gd name="connsiteY2" fmla="*/ 280680 h 1446134"/>
              <a:gd name="connsiteX3" fmla="*/ 343013 w 1312567"/>
              <a:gd name="connsiteY3" fmla="*/ 1446134 h 1446134"/>
              <a:gd name="connsiteX4" fmla="*/ 0 w 1312567"/>
              <a:gd name="connsiteY4" fmla="*/ 939752 h 1446134"/>
              <a:gd name="connsiteX0" fmla="*/ 5858 w 969805"/>
              <a:gd name="connsiteY0" fmla="*/ 1139293 h 1446134"/>
              <a:gd name="connsiteX1" fmla="*/ 957896 w 969805"/>
              <a:gd name="connsiteY1" fmla="*/ 0 h 1446134"/>
              <a:gd name="connsiteX2" fmla="*/ 969805 w 969805"/>
              <a:gd name="connsiteY2" fmla="*/ 280680 h 1446134"/>
              <a:gd name="connsiteX3" fmla="*/ 251 w 969805"/>
              <a:gd name="connsiteY3" fmla="*/ 1446134 h 1446134"/>
              <a:gd name="connsiteX4" fmla="*/ 5858 w 969805"/>
              <a:gd name="connsiteY4" fmla="*/ 1139293 h 144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05" h="1446134">
                <a:moveTo>
                  <a:pt x="5858" y="1139293"/>
                </a:moveTo>
                <a:lnTo>
                  <a:pt x="957896" y="0"/>
                </a:lnTo>
                <a:cubicBezTo>
                  <a:pt x="958118" y="113971"/>
                  <a:pt x="969583" y="166709"/>
                  <a:pt x="969805" y="280680"/>
                </a:cubicBezTo>
                <a:lnTo>
                  <a:pt x="251" y="1446134"/>
                </a:lnTo>
                <a:cubicBezTo>
                  <a:pt x="-1628" y="1320536"/>
                  <a:pt x="7737" y="1264891"/>
                  <a:pt x="5858" y="1139293"/>
                </a:cubicBezTo>
                <a:close/>
              </a:path>
            </a:pathLst>
          </a:custGeom>
          <a:solidFill>
            <a:srgbClr val="0000DE">
              <a:alpha val="29804"/>
            </a:srgbClr>
          </a:solidFill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32"/>
          <p:cNvSpPr/>
          <p:nvPr/>
        </p:nvSpPr>
        <p:spPr>
          <a:xfrm>
            <a:off x="3094666" y="5429840"/>
            <a:ext cx="1828925" cy="531474"/>
          </a:xfrm>
          <a:custGeom>
            <a:avLst/>
            <a:gdLst>
              <a:gd name="connsiteX0" fmla="*/ 0 w 2088231"/>
              <a:gd name="connsiteY0" fmla="*/ 0 h 811252"/>
              <a:gd name="connsiteX1" fmla="*/ 2088231 w 2088231"/>
              <a:gd name="connsiteY1" fmla="*/ 0 h 811252"/>
              <a:gd name="connsiteX2" fmla="*/ 2088231 w 2088231"/>
              <a:gd name="connsiteY2" fmla="*/ 811252 h 811252"/>
              <a:gd name="connsiteX3" fmla="*/ 0 w 2088231"/>
              <a:gd name="connsiteY3" fmla="*/ 811252 h 811252"/>
              <a:gd name="connsiteX4" fmla="*/ 0 w 2088231"/>
              <a:gd name="connsiteY4" fmla="*/ 0 h 811252"/>
              <a:gd name="connsiteX0" fmla="*/ 0 w 2197413"/>
              <a:gd name="connsiteY0" fmla="*/ 197892 h 811252"/>
              <a:gd name="connsiteX1" fmla="*/ 2197413 w 2197413"/>
              <a:gd name="connsiteY1" fmla="*/ 0 h 811252"/>
              <a:gd name="connsiteX2" fmla="*/ 2197413 w 2197413"/>
              <a:gd name="connsiteY2" fmla="*/ 811252 h 811252"/>
              <a:gd name="connsiteX3" fmla="*/ 109182 w 2197413"/>
              <a:gd name="connsiteY3" fmla="*/ 811252 h 811252"/>
              <a:gd name="connsiteX4" fmla="*/ 0 w 2197413"/>
              <a:gd name="connsiteY4" fmla="*/ 197892 h 811252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109182 w 2197413"/>
              <a:gd name="connsiteY3" fmla="*/ 749838 h 749838"/>
              <a:gd name="connsiteX4" fmla="*/ 0 w 2197413"/>
              <a:gd name="connsiteY4" fmla="*/ 136478 h 749838"/>
              <a:gd name="connsiteX0" fmla="*/ 0 w 2197413"/>
              <a:gd name="connsiteY0" fmla="*/ 136478 h 749838"/>
              <a:gd name="connsiteX1" fmla="*/ 2060936 w 2197413"/>
              <a:gd name="connsiteY1" fmla="*/ 0 h 749838"/>
              <a:gd name="connsiteX2" fmla="*/ 2197413 w 2197413"/>
              <a:gd name="connsiteY2" fmla="*/ 749838 h 749838"/>
              <a:gd name="connsiteX3" fmla="*/ 245659 w 2197413"/>
              <a:gd name="connsiteY3" fmla="*/ 613361 h 749838"/>
              <a:gd name="connsiteX4" fmla="*/ 0 w 2197413"/>
              <a:gd name="connsiteY4" fmla="*/ 136478 h 749838"/>
              <a:gd name="connsiteX0" fmla="*/ 0 w 2306596"/>
              <a:gd name="connsiteY0" fmla="*/ 136478 h 613361"/>
              <a:gd name="connsiteX1" fmla="*/ 2060936 w 2306596"/>
              <a:gd name="connsiteY1" fmla="*/ 0 h 613361"/>
              <a:gd name="connsiteX2" fmla="*/ 2306596 w 2306596"/>
              <a:gd name="connsiteY2" fmla="*/ 429116 h 613361"/>
              <a:gd name="connsiteX3" fmla="*/ 245659 w 2306596"/>
              <a:gd name="connsiteY3" fmla="*/ 613361 h 613361"/>
              <a:gd name="connsiteX4" fmla="*/ 0 w 2306596"/>
              <a:gd name="connsiteY4" fmla="*/ 136478 h 613361"/>
              <a:gd name="connsiteX0" fmla="*/ 0 w 2306596"/>
              <a:gd name="connsiteY0" fmla="*/ 136478 h 565593"/>
              <a:gd name="connsiteX1" fmla="*/ 2060936 w 2306596"/>
              <a:gd name="connsiteY1" fmla="*/ 0 h 565593"/>
              <a:gd name="connsiteX2" fmla="*/ 2306596 w 2306596"/>
              <a:gd name="connsiteY2" fmla="*/ 429116 h 565593"/>
              <a:gd name="connsiteX3" fmla="*/ 218363 w 2306596"/>
              <a:gd name="connsiteY3" fmla="*/ 565593 h 565593"/>
              <a:gd name="connsiteX4" fmla="*/ 0 w 2306596"/>
              <a:gd name="connsiteY4" fmla="*/ 136478 h 565593"/>
              <a:gd name="connsiteX0" fmla="*/ 0 w 2306596"/>
              <a:gd name="connsiteY0" fmla="*/ 102359 h 531474"/>
              <a:gd name="connsiteX1" fmla="*/ 1453610 w 2306596"/>
              <a:gd name="connsiteY1" fmla="*/ 0 h 531474"/>
              <a:gd name="connsiteX2" fmla="*/ 2306596 w 2306596"/>
              <a:gd name="connsiteY2" fmla="*/ 394997 h 531474"/>
              <a:gd name="connsiteX3" fmla="*/ 218363 w 2306596"/>
              <a:gd name="connsiteY3" fmla="*/ 531474 h 531474"/>
              <a:gd name="connsiteX4" fmla="*/ 0 w 2306596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08645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  <a:gd name="connsiteX0" fmla="*/ 0 w 1828925"/>
              <a:gd name="connsiteY0" fmla="*/ 102359 h 531474"/>
              <a:gd name="connsiteX1" fmla="*/ 1453610 w 1828925"/>
              <a:gd name="connsiteY1" fmla="*/ 0 h 531474"/>
              <a:gd name="connsiteX2" fmla="*/ 1828925 w 1828925"/>
              <a:gd name="connsiteY2" fmla="*/ 429116 h 531474"/>
              <a:gd name="connsiteX3" fmla="*/ 218363 w 1828925"/>
              <a:gd name="connsiteY3" fmla="*/ 531474 h 531474"/>
              <a:gd name="connsiteX4" fmla="*/ 0 w 1828925"/>
              <a:gd name="connsiteY4" fmla="*/ 102359 h 53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925" h="531474">
                <a:moveTo>
                  <a:pt x="0" y="102359"/>
                </a:moveTo>
                <a:lnTo>
                  <a:pt x="1453610" y="0"/>
                </a:lnTo>
                <a:lnTo>
                  <a:pt x="1828925" y="429116"/>
                </a:lnTo>
                <a:lnTo>
                  <a:pt x="218363" y="531474"/>
                </a:lnTo>
                <a:lnTo>
                  <a:pt x="0" y="102359"/>
                </a:lnTo>
                <a:close/>
              </a:path>
            </a:pathLst>
          </a:custGeom>
          <a:solidFill>
            <a:srgbClr val="0000DE">
              <a:alpha val="29804"/>
            </a:srgbClr>
          </a:solidFill>
          <a:ln>
            <a:solidFill>
              <a:srgbClr val="00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>
            <a:stCxn id="41" idx="1"/>
            <a:endCxn id="33" idx="1"/>
          </p:cNvCxnSpPr>
          <p:nvPr/>
        </p:nvCxnSpPr>
        <p:spPr>
          <a:xfrm flipV="1">
            <a:off x="4548276" y="5324733"/>
            <a:ext cx="0" cy="105107"/>
          </a:xfrm>
          <a:prstGeom prst="line">
            <a:avLst/>
          </a:prstGeom>
          <a:ln w="28575">
            <a:solidFill>
              <a:srgbClr val="000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987824" y="6149015"/>
            <a:ext cx="2130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breadboard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3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2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3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1" grpId="0"/>
      <p:bldP spid="6" grpId="0" animBg="1"/>
      <p:bldP spid="25" grpId="0"/>
      <p:bldP spid="13" grpId="0" animBg="1"/>
      <p:bldP spid="33" grpId="0" animBg="1"/>
      <p:bldP spid="39" grpId="0" animBg="1"/>
      <p:bldP spid="40" grpId="0" animBg="1"/>
      <p:bldP spid="41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8" y="548680"/>
            <a:ext cx="7623171" cy="571737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3" y="548680"/>
            <a:ext cx="7613780" cy="571033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" y="548680"/>
            <a:ext cx="7623171" cy="571737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8" y="548679"/>
            <a:ext cx="7623170" cy="571737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8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3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6805" y="302480"/>
            <a:ext cx="2767004" cy="368933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/>
          <a:stretch/>
        </p:blipFill>
        <p:spPr>
          <a:xfrm>
            <a:off x="146395" y="763647"/>
            <a:ext cx="5001669" cy="5534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38" y="3530651"/>
            <a:ext cx="3689338" cy="2767004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3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1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Chirped electron bunch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3" y="4539317"/>
            <a:ext cx="3655441" cy="1753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67325" r="49337"/>
          <a:stretch/>
        </p:blipFill>
        <p:spPr>
          <a:xfrm>
            <a:off x="5253044" y="4539318"/>
            <a:ext cx="3639436" cy="17910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30096"/>
            <a:ext cx="457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operated in a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long electron bunch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Bunch duration of 6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(approx.) chirp of 53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2516" y="961563"/>
            <a:ext cx="12479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from beam dynamics simulations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79513" y="2246094"/>
            <a:ext cx="4464495" cy="916279"/>
          </a:xfrm>
          <a:custGeom>
            <a:avLst/>
            <a:gdLst>
              <a:gd name="connsiteX0" fmla="*/ 0 w 1815152"/>
              <a:gd name="connsiteY0" fmla="*/ 1440049 h 2845927"/>
              <a:gd name="connsiteX1" fmla="*/ 54591 w 1815152"/>
              <a:gd name="connsiteY1" fmla="*/ 1440049 h 2845927"/>
              <a:gd name="connsiteX2" fmla="*/ 102358 w 1815152"/>
              <a:gd name="connsiteY2" fmla="*/ 1440049 h 2845927"/>
              <a:gd name="connsiteX3" fmla="*/ 150125 w 1815152"/>
              <a:gd name="connsiteY3" fmla="*/ 1440049 h 2845927"/>
              <a:gd name="connsiteX4" fmla="*/ 197892 w 1815152"/>
              <a:gd name="connsiteY4" fmla="*/ 1440049 h 2845927"/>
              <a:gd name="connsiteX5" fmla="*/ 245659 w 1815152"/>
              <a:gd name="connsiteY5" fmla="*/ 1412753 h 2845927"/>
              <a:gd name="connsiteX6" fmla="*/ 307074 w 1815152"/>
              <a:gd name="connsiteY6" fmla="*/ 1487816 h 2845927"/>
              <a:gd name="connsiteX7" fmla="*/ 382137 w 1815152"/>
              <a:gd name="connsiteY7" fmla="*/ 1337691 h 2845927"/>
              <a:gd name="connsiteX8" fmla="*/ 450376 w 1815152"/>
              <a:gd name="connsiteY8" fmla="*/ 1624294 h 2845927"/>
              <a:gd name="connsiteX9" fmla="*/ 518615 w 1815152"/>
              <a:gd name="connsiteY9" fmla="*/ 1112503 h 2845927"/>
              <a:gd name="connsiteX10" fmla="*/ 586854 w 1815152"/>
              <a:gd name="connsiteY10" fmla="*/ 1931368 h 2845927"/>
              <a:gd name="connsiteX11" fmla="*/ 648268 w 1815152"/>
              <a:gd name="connsiteY11" fmla="*/ 655303 h 2845927"/>
              <a:gd name="connsiteX12" fmla="*/ 723331 w 1815152"/>
              <a:gd name="connsiteY12" fmla="*/ 2470455 h 2845927"/>
              <a:gd name="connsiteX13" fmla="*/ 791570 w 1815152"/>
              <a:gd name="connsiteY13" fmla="*/ 143512 h 2845927"/>
              <a:gd name="connsiteX14" fmla="*/ 859809 w 1815152"/>
              <a:gd name="connsiteY14" fmla="*/ 2845768 h 2845927"/>
              <a:gd name="connsiteX15" fmla="*/ 928048 w 1815152"/>
              <a:gd name="connsiteY15" fmla="*/ 210 h 2845927"/>
              <a:gd name="connsiteX16" fmla="*/ 996286 w 1815152"/>
              <a:gd name="connsiteY16" fmla="*/ 2681995 h 2845927"/>
              <a:gd name="connsiteX17" fmla="*/ 1064525 w 1815152"/>
              <a:gd name="connsiteY17" fmla="*/ 416467 h 2845927"/>
              <a:gd name="connsiteX18" fmla="*/ 1139588 w 1815152"/>
              <a:gd name="connsiteY18" fmla="*/ 2204324 h 2845927"/>
              <a:gd name="connsiteX19" fmla="*/ 1201003 w 1815152"/>
              <a:gd name="connsiteY19" fmla="*/ 948730 h 2845927"/>
              <a:gd name="connsiteX20" fmla="*/ 1269242 w 1815152"/>
              <a:gd name="connsiteY20" fmla="*/ 1753948 h 2845927"/>
              <a:gd name="connsiteX21" fmla="*/ 1337480 w 1815152"/>
              <a:gd name="connsiteY21" fmla="*/ 1269452 h 2845927"/>
              <a:gd name="connsiteX22" fmla="*/ 1405719 w 1815152"/>
              <a:gd name="connsiteY22" fmla="*/ 1521936 h 2845927"/>
              <a:gd name="connsiteX23" fmla="*/ 1473958 w 1815152"/>
              <a:gd name="connsiteY23" fmla="*/ 1385458 h 2845927"/>
              <a:gd name="connsiteX24" fmla="*/ 1542197 w 1815152"/>
              <a:gd name="connsiteY24" fmla="*/ 1467345 h 2845927"/>
              <a:gd name="connsiteX25" fmla="*/ 1617259 w 1815152"/>
              <a:gd name="connsiteY25" fmla="*/ 1426401 h 2845927"/>
              <a:gd name="connsiteX26" fmla="*/ 1651379 w 1815152"/>
              <a:gd name="connsiteY26" fmla="*/ 1433225 h 2845927"/>
              <a:gd name="connsiteX27" fmla="*/ 1685498 w 1815152"/>
              <a:gd name="connsiteY27" fmla="*/ 1433225 h 2845927"/>
              <a:gd name="connsiteX28" fmla="*/ 1719618 w 1815152"/>
              <a:gd name="connsiteY28" fmla="*/ 1433225 h 2845927"/>
              <a:gd name="connsiteX29" fmla="*/ 1753737 w 1815152"/>
              <a:gd name="connsiteY29" fmla="*/ 1433225 h 2845927"/>
              <a:gd name="connsiteX30" fmla="*/ 1787857 w 1815152"/>
              <a:gd name="connsiteY30" fmla="*/ 1433225 h 2845927"/>
              <a:gd name="connsiteX31" fmla="*/ 1815152 w 1815152"/>
              <a:gd name="connsiteY31" fmla="*/ 1433225 h 2845927"/>
              <a:gd name="connsiteX0" fmla="*/ 0 w 2183642"/>
              <a:gd name="connsiteY0" fmla="*/ 1440049 h 2845927"/>
              <a:gd name="connsiteX1" fmla="*/ 54591 w 2183642"/>
              <a:gd name="connsiteY1" fmla="*/ 1440049 h 2845927"/>
              <a:gd name="connsiteX2" fmla="*/ 102358 w 2183642"/>
              <a:gd name="connsiteY2" fmla="*/ 1440049 h 2845927"/>
              <a:gd name="connsiteX3" fmla="*/ 150125 w 2183642"/>
              <a:gd name="connsiteY3" fmla="*/ 1440049 h 2845927"/>
              <a:gd name="connsiteX4" fmla="*/ 197892 w 2183642"/>
              <a:gd name="connsiteY4" fmla="*/ 1440049 h 2845927"/>
              <a:gd name="connsiteX5" fmla="*/ 245659 w 2183642"/>
              <a:gd name="connsiteY5" fmla="*/ 1412753 h 2845927"/>
              <a:gd name="connsiteX6" fmla="*/ 307074 w 2183642"/>
              <a:gd name="connsiteY6" fmla="*/ 1487816 h 2845927"/>
              <a:gd name="connsiteX7" fmla="*/ 382137 w 2183642"/>
              <a:gd name="connsiteY7" fmla="*/ 1337691 h 2845927"/>
              <a:gd name="connsiteX8" fmla="*/ 450376 w 2183642"/>
              <a:gd name="connsiteY8" fmla="*/ 1624294 h 2845927"/>
              <a:gd name="connsiteX9" fmla="*/ 518615 w 2183642"/>
              <a:gd name="connsiteY9" fmla="*/ 1112503 h 2845927"/>
              <a:gd name="connsiteX10" fmla="*/ 586854 w 2183642"/>
              <a:gd name="connsiteY10" fmla="*/ 1931368 h 2845927"/>
              <a:gd name="connsiteX11" fmla="*/ 648268 w 2183642"/>
              <a:gd name="connsiteY11" fmla="*/ 655303 h 2845927"/>
              <a:gd name="connsiteX12" fmla="*/ 723331 w 2183642"/>
              <a:gd name="connsiteY12" fmla="*/ 2470455 h 2845927"/>
              <a:gd name="connsiteX13" fmla="*/ 791570 w 2183642"/>
              <a:gd name="connsiteY13" fmla="*/ 143512 h 2845927"/>
              <a:gd name="connsiteX14" fmla="*/ 859809 w 2183642"/>
              <a:gd name="connsiteY14" fmla="*/ 2845768 h 2845927"/>
              <a:gd name="connsiteX15" fmla="*/ 928048 w 2183642"/>
              <a:gd name="connsiteY15" fmla="*/ 210 h 2845927"/>
              <a:gd name="connsiteX16" fmla="*/ 996286 w 2183642"/>
              <a:gd name="connsiteY16" fmla="*/ 2681995 h 2845927"/>
              <a:gd name="connsiteX17" fmla="*/ 1064525 w 2183642"/>
              <a:gd name="connsiteY17" fmla="*/ 416467 h 2845927"/>
              <a:gd name="connsiteX18" fmla="*/ 1139588 w 2183642"/>
              <a:gd name="connsiteY18" fmla="*/ 2204324 h 2845927"/>
              <a:gd name="connsiteX19" fmla="*/ 1201003 w 2183642"/>
              <a:gd name="connsiteY19" fmla="*/ 948730 h 2845927"/>
              <a:gd name="connsiteX20" fmla="*/ 1269242 w 2183642"/>
              <a:gd name="connsiteY20" fmla="*/ 1753948 h 2845927"/>
              <a:gd name="connsiteX21" fmla="*/ 1337480 w 2183642"/>
              <a:gd name="connsiteY21" fmla="*/ 1269452 h 2845927"/>
              <a:gd name="connsiteX22" fmla="*/ 1405719 w 2183642"/>
              <a:gd name="connsiteY22" fmla="*/ 1521936 h 2845927"/>
              <a:gd name="connsiteX23" fmla="*/ 1473958 w 2183642"/>
              <a:gd name="connsiteY23" fmla="*/ 1385458 h 2845927"/>
              <a:gd name="connsiteX24" fmla="*/ 1542197 w 2183642"/>
              <a:gd name="connsiteY24" fmla="*/ 1467345 h 2845927"/>
              <a:gd name="connsiteX25" fmla="*/ 1617259 w 2183642"/>
              <a:gd name="connsiteY25" fmla="*/ 1426401 h 2845927"/>
              <a:gd name="connsiteX26" fmla="*/ 1651379 w 2183642"/>
              <a:gd name="connsiteY26" fmla="*/ 1433225 h 2845927"/>
              <a:gd name="connsiteX27" fmla="*/ 1685498 w 2183642"/>
              <a:gd name="connsiteY27" fmla="*/ 1433225 h 2845927"/>
              <a:gd name="connsiteX28" fmla="*/ 1719618 w 2183642"/>
              <a:gd name="connsiteY28" fmla="*/ 1433225 h 2845927"/>
              <a:gd name="connsiteX29" fmla="*/ 1753737 w 2183642"/>
              <a:gd name="connsiteY29" fmla="*/ 1433225 h 2845927"/>
              <a:gd name="connsiteX30" fmla="*/ 1787857 w 2183642"/>
              <a:gd name="connsiteY30" fmla="*/ 1433225 h 2845927"/>
              <a:gd name="connsiteX31" fmla="*/ 2183642 w 2183642"/>
              <a:gd name="connsiteY31" fmla="*/ 1433225 h 2845927"/>
              <a:gd name="connsiteX0" fmla="*/ 0 w 2422478"/>
              <a:gd name="connsiteY0" fmla="*/ 1440049 h 2845927"/>
              <a:gd name="connsiteX1" fmla="*/ 293427 w 2422478"/>
              <a:gd name="connsiteY1" fmla="*/ 1440049 h 2845927"/>
              <a:gd name="connsiteX2" fmla="*/ 341194 w 2422478"/>
              <a:gd name="connsiteY2" fmla="*/ 1440049 h 2845927"/>
              <a:gd name="connsiteX3" fmla="*/ 388961 w 2422478"/>
              <a:gd name="connsiteY3" fmla="*/ 1440049 h 2845927"/>
              <a:gd name="connsiteX4" fmla="*/ 436728 w 2422478"/>
              <a:gd name="connsiteY4" fmla="*/ 1440049 h 2845927"/>
              <a:gd name="connsiteX5" fmla="*/ 484495 w 2422478"/>
              <a:gd name="connsiteY5" fmla="*/ 1412753 h 2845927"/>
              <a:gd name="connsiteX6" fmla="*/ 545910 w 2422478"/>
              <a:gd name="connsiteY6" fmla="*/ 1487816 h 2845927"/>
              <a:gd name="connsiteX7" fmla="*/ 620973 w 2422478"/>
              <a:gd name="connsiteY7" fmla="*/ 1337691 h 2845927"/>
              <a:gd name="connsiteX8" fmla="*/ 689212 w 2422478"/>
              <a:gd name="connsiteY8" fmla="*/ 1624294 h 2845927"/>
              <a:gd name="connsiteX9" fmla="*/ 757451 w 2422478"/>
              <a:gd name="connsiteY9" fmla="*/ 1112503 h 2845927"/>
              <a:gd name="connsiteX10" fmla="*/ 825690 w 2422478"/>
              <a:gd name="connsiteY10" fmla="*/ 1931368 h 2845927"/>
              <a:gd name="connsiteX11" fmla="*/ 887104 w 2422478"/>
              <a:gd name="connsiteY11" fmla="*/ 655303 h 2845927"/>
              <a:gd name="connsiteX12" fmla="*/ 962167 w 2422478"/>
              <a:gd name="connsiteY12" fmla="*/ 2470455 h 2845927"/>
              <a:gd name="connsiteX13" fmla="*/ 1030406 w 2422478"/>
              <a:gd name="connsiteY13" fmla="*/ 143512 h 2845927"/>
              <a:gd name="connsiteX14" fmla="*/ 1098645 w 2422478"/>
              <a:gd name="connsiteY14" fmla="*/ 2845768 h 2845927"/>
              <a:gd name="connsiteX15" fmla="*/ 1166884 w 2422478"/>
              <a:gd name="connsiteY15" fmla="*/ 210 h 2845927"/>
              <a:gd name="connsiteX16" fmla="*/ 1235122 w 2422478"/>
              <a:gd name="connsiteY16" fmla="*/ 2681995 h 2845927"/>
              <a:gd name="connsiteX17" fmla="*/ 1303361 w 2422478"/>
              <a:gd name="connsiteY17" fmla="*/ 416467 h 2845927"/>
              <a:gd name="connsiteX18" fmla="*/ 1378424 w 2422478"/>
              <a:gd name="connsiteY18" fmla="*/ 2204324 h 2845927"/>
              <a:gd name="connsiteX19" fmla="*/ 1439839 w 2422478"/>
              <a:gd name="connsiteY19" fmla="*/ 948730 h 2845927"/>
              <a:gd name="connsiteX20" fmla="*/ 1508078 w 2422478"/>
              <a:gd name="connsiteY20" fmla="*/ 1753948 h 2845927"/>
              <a:gd name="connsiteX21" fmla="*/ 1576316 w 2422478"/>
              <a:gd name="connsiteY21" fmla="*/ 1269452 h 2845927"/>
              <a:gd name="connsiteX22" fmla="*/ 1644555 w 2422478"/>
              <a:gd name="connsiteY22" fmla="*/ 1521936 h 2845927"/>
              <a:gd name="connsiteX23" fmla="*/ 1712794 w 2422478"/>
              <a:gd name="connsiteY23" fmla="*/ 1385458 h 2845927"/>
              <a:gd name="connsiteX24" fmla="*/ 1781033 w 2422478"/>
              <a:gd name="connsiteY24" fmla="*/ 1467345 h 2845927"/>
              <a:gd name="connsiteX25" fmla="*/ 1856095 w 2422478"/>
              <a:gd name="connsiteY25" fmla="*/ 1426401 h 2845927"/>
              <a:gd name="connsiteX26" fmla="*/ 1890215 w 2422478"/>
              <a:gd name="connsiteY26" fmla="*/ 1433225 h 2845927"/>
              <a:gd name="connsiteX27" fmla="*/ 1924334 w 2422478"/>
              <a:gd name="connsiteY27" fmla="*/ 1433225 h 2845927"/>
              <a:gd name="connsiteX28" fmla="*/ 1958454 w 2422478"/>
              <a:gd name="connsiteY28" fmla="*/ 1433225 h 2845927"/>
              <a:gd name="connsiteX29" fmla="*/ 1992573 w 2422478"/>
              <a:gd name="connsiteY29" fmla="*/ 1433225 h 2845927"/>
              <a:gd name="connsiteX30" fmla="*/ 2026693 w 2422478"/>
              <a:gd name="connsiteY30" fmla="*/ 1433225 h 2845927"/>
              <a:gd name="connsiteX31" fmla="*/ 2422478 w 2422478"/>
              <a:gd name="connsiteY31" fmla="*/ 1433225 h 2845927"/>
              <a:gd name="connsiteX0" fmla="*/ 0 w 2893325"/>
              <a:gd name="connsiteY0" fmla="*/ 1446873 h 2845927"/>
              <a:gd name="connsiteX1" fmla="*/ 764274 w 2893325"/>
              <a:gd name="connsiteY1" fmla="*/ 1440049 h 2845927"/>
              <a:gd name="connsiteX2" fmla="*/ 812041 w 2893325"/>
              <a:gd name="connsiteY2" fmla="*/ 1440049 h 2845927"/>
              <a:gd name="connsiteX3" fmla="*/ 859808 w 2893325"/>
              <a:gd name="connsiteY3" fmla="*/ 1440049 h 2845927"/>
              <a:gd name="connsiteX4" fmla="*/ 907575 w 2893325"/>
              <a:gd name="connsiteY4" fmla="*/ 1440049 h 2845927"/>
              <a:gd name="connsiteX5" fmla="*/ 955342 w 2893325"/>
              <a:gd name="connsiteY5" fmla="*/ 1412753 h 2845927"/>
              <a:gd name="connsiteX6" fmla="*/ 1016757 w 2893325"/>
              <a:gd name="connsiteY6" fmla="*/ 1487816 h 2845927"/>
              <a:gd name="connsiteX7" fmla="*/ 1091820 w 2893325"/>
              <a:gd name="connsiteY7" fmla="*/ 1337691 h 2845927"/>
              <a:gd name="connsiteX8" fmla="*/ 1160059 w 2893325"/>
              <a:gd name="connsiteY8" fmla="*/ 1624294 h 2845927"/>
              <a:gd name="connsiteX9" fmla="*/ 1228298 w 2893325"/>
              <a:gd name="connsiteY9" fmla="*/ 1112503 h 2845927"/>
              <a:gd name="connsiteX10" fmla="*/ 1296537 w 2893325"/>
              <a:gd name="connsiteY10" fmla="*/ 1931368 h 2845927"/>
              <a:gd name="connsiteX11" fmla="*/ 1357951 w 2893325"/>
              <a:gd name="connsiteY11" fmla="*/ 655303 h 2845927"/>
              <a:gd name="connsiteX12" fmla="*/ 1433014 w 2893325"/>
              <a:gd name="connsiteY12" fmla="*/ 2470455 h 2845927"/>
              <a:gd name="connsiteX13" fmla="*/ 1501253 w 2893325"/>
              <a:gd name="connsiteY13" fmla="*/ 143512 h 2845927"/>
              <a:gd name="connsiteX14" fmla="*/ 1569492 w 2893325"/>
              <a:gd name="connsiteY14" fmla="*/ 2845768 h 2845927"/>
              <a:gd name="connsiteX15" fmla="*/ 1637731 w 2893325"/>
              <a:gd name="connsiteY15" fmla="*/ 210 h 2845927"/>
              <a:gd name="connsiteX16" fmla="*/ 1705969 w 2893325"/>
              <a:gd name="connsiteY16" fmla="*/ 2681995 h 2845927"/>
              <a:gd name="connsiteX17" fmla="*/ 1774208 w 2893325"/>
              <a:gd name="connsiteY17" fmla="*/ 416467 h 2845927"/>
              <a:gd name="connsiteX18" fmla="*/ 1849271 w 2893325"/>
              <a:gd name="connsiteY18" fmla="*/ 2204324 h 2845927"/>
              <a:gd name="connsiteX19" fmla="*/ 1910686 w 2893325"/>
              <a:gd name="connsiteY19" fmla="*/ 948730 h 2845927"/>
              <a:gd name="connsiteX20" fmla="*/ 1978925 w 2893325"/>
              <a:gd name="connsiteY20" fmla="*/ 1753948 h 2845927"/>
              <a:gd name="connsiteX21" fmla="*/ 2047163 w 2893325"/>
              <a:gd name="connsiteY21" fmla="*/ 1269452 h 2845927"/>
              <a:gd name="connsiteX22" fmla="*/ 2115402 w 2893325"/>
              <a:gd name="connsiteY22" fmla="*/ 1521936 h 2845927"/>
              <a:gd name="connsiteX23" fmla="*/ 2183641 w 2893325"/>
              <a:gd name="connsiteY23" fmla="*/ 1385458 h 2845927"/>
              <a:gd name="connsiteX24" fmla="*/ 2251880 w 2893325"/>
              <a:gd name="connsiteY24" fmla="*/ 1467345 h 2845927"/>
              <a:gd name="connsiteX25" fmla="*/ 2326942 w 2893325"/>
              <a:gd name="connsiteY25" fmla="*/ 1426401 h 2845927"/>
              <a:gd name="connsiteX26" fmla="*/ 2361062 w 2893325"/>
              <a:gd name="connsiteY26" fmla="*/ 1433225 h 2845927"/>
              <a:gd name="connsiteX27" fmla="*/ 2395181 w 2893325"/>
              <a:gd name="connsiteY27" fmla="*/ 1433225 h 2845927"/>
              <a:gd name="connsiteX28" fmla="*/ 2429301 w 2893325"/>
              <a:gd name="connsiteY28" fmla="*/ 1433225 h 2845927"/>
              <a:gd name="connsiteX29" fmla="*/ 2463420 w 2893325"/>
              <a:gd name="connsiteY29" fmla="*/ 1433225 h 2845927"/>
              <a:gd name="connsiteX30" fmla="*/ 2497540 w 2893325"/>
              <a:gd name="connsiteY30" fmla="*/ 1433225 h 2845927"/>
              <a:gd name="connsiteX31" fmla="*/ 2893325 w 2893325"/>
              <a:gd name="connsiteY31" fmla="*/ 1433225 h 2845927"/>
              <a:gd name="connsiteX0" fmla="*/ 0 w 2202769"/>
              <a:gd name="connsiteY0" fmla="*/ 1442356 h 2845927"/>
              <a:gd name="connsiteX1" fmla="*/ 73718 w 2202769"/>
              <a:gd name="connsiteY1" fmla="*/ 1440049 h 2845927"/>
              <a:gd name="connsiteX2" fmla="*/ 121485 w 2202769"/>
              <a:gd name="connsiteY2" fmla="*/ 1440049 h 2845927"/>
              <a:gd name="connsiteX3" fmla="*/ 169252 w 2202769"/>
              <a:gd name="connsiteY3" fmla="*/ 1440049 h 2845927"/>
              <a:gd name="connsiteX4" fmla="*/ 217019 w 2202769"/>
              <a:gd name="connsiteY4" fmla="*/ 1440049 h 2845927"/>
              <a:gd name="connsiteX5" fmla="*/ 264786 w 2202769"/>
              <a:gd name="connsiteY5" fmla="*/ 1412753 h 2845927"/>
              <a:gd name="connsiteX6" fmla="*/ 326201 w 2202769"/>
              <a:gd name="connsiteY6" fmla="*/ 1487816 h 2845927"/>
              <a:gd name="connsiteX7" fmla="*/ 401264 w 2202769"/>
              <a:gd name="connsiteY7" fmla="*/ 1337691 h 2845927"/>
              <a:gd name="connsiteX8" fmla="*/ 469503 w 2202769"/>
              <a:gd name="connsiteY8" fmla="*/ 1624294 h 2845927"/>
              <a:gd name="connsiteX9" fmla="*/ 537742 w 2202769"/>
              <a:gd name="connsiteY9" fmla="*/ 1112503 h 2845927"/>
              <a:gd name="connsiteX10" fmla="*/ 605981 w 2202769"/>
              <a:gd name="connsiteY10" fmla="*/ 1931368 h 2845927"/>
              <a:gd name="connsiteX11" fmla="*/ 667395 w 2202769"/>
              <a:gd name="connsiteY11" fmla="*/ 655303 h 2845927"/>
              <a:gd name="connsiteX12" fmla="*/ 742458 w 2202769"/>
              <a:gd name="connsiteY12" fmla="*/ 2470455 h 2845927"/>
              <a:gd name="connsiteX13" fmla="*/ 810697 w 2202769"/>
              <a:gd name="connsiteY13" fmla="*/ 143512 h 2845927"/>
              <a:gd name="connsiteX14" fmla="*/ 878936 w 2202769"/>
              <a:gd name="connsiteY14" fmla="*/ 2845768 h 2845927"/>
              <a:gd name="connsiteX15" fmla="*/ 947175 w 2202769"/>
              <a:gd name="connsiteY15" fmla="*/ 210 h 2845927"/>
              <a:gd name="connsiteX16" fmla="*/ 1015413 w 2202769"/>
              <a:gd name="connsiteY16" fmla="*/ 2681995 h 2845927"/>
              <a:gd name="connsiteX17" fmla="*/ 1083652 w 2202769"/>
              <a:gd name="connsiteY17" fmla="*/ 416467 h 2845927"/>
              <a:gd name="connsiteX18" fmla="*/ 1158715 w 2202769"/>
              <a:gd name="connsiteY18" fmla="*/ 2204324 h 2845927"/>
              <a:gd name="connsiteX19" fmla="*/ 1220130 w 2202769"/>
              <a:gd name="connsiteY19" fmla="*/ 948730 h 2845927"/>
              <a:gd name="connsiteX20" fmla="*/ 1288369 w 2202769"/>
              <a:gd name="connsiteY20" fmla="*/ 1753948 h 2845927"/>
              <a:gd name="connsiteX21" fmla="*/ 1356607 w 2202769"/>
              <a:gd name="connsiteY21" fmla="*/ 1269452 h 2845927"/>
              <a:gd name="connsiteX22" fmla="*/ 1424846 w 2202769"/>
              <a:gd name="connsiteY22" fmla="*/ 1521936 h 2845927"/>
              <a:gd name="connsiteX23" fmla="*/ 1493085 w 2202769"/>
              <a:gd name="connsiteY23" fmla="*/ 1385458 h 2845927"/>
              <a:gd name="connsiteX24" fmla="*/ 1561324 w 2202769"/>
              <a:gd name="connsiteY24" fmla="*/ 1467345 h 2845927"/>
              <a:gd name="connsiteX25" fmla="*/ 1636386 w 2202769"/>
              <a:gd name="connsiteY25" fmla="*/ 1426401 h 2845927"/>
              <a:gd name="connsiteX26" fmla="*/ 1670506 w 2202769"/>
              <a:gd name="connsiteY26" fmla="*/ 1433225 h 2845927"/>
              <a:gd name="connsiteX27" fmla="*/ 1704625 w 2202769"/>
              <a:gd name="connsiteY27" fmla="*/ 1433225 h 2845927"/>
              <a:gd name="connsiteX28" fmla="*/ 1738745 w 2202769"/>
              <a:gd name="connsiteY28" fmla="*/ 1433225 h 2845927"/>
              <a:gd name="connsiteX29" fmla="*/ 1772864 w 2202769"/>
              <a:gd name="connsiteY29" fmla="*/ 1433225 h 2845927"/>
              <a:gd name="connsiteX30" fmla="*/ 1806984 w 2202769"/>
              <a:gd name="connsiteY30" fmla="*/ 1433225 h 2845927"/>
              <a:gd name="connsiteX31" fmla="*/ 2202769 w 2202769"/>
              <a:gd name="connsiteY31" fmla="*/ 1433225 h 2845927"/>
              <a:gd name="connsiteX0" fmla="*/ 0 w 1844348"/>
              <a:gd name="connsiteY0" fmla="*/ 1442356 h 2845927"/>
              <a:gd name="connsiteX1" fmla="*/ 73718 w 1844348"/>
              <a:gd name="connsiteY1" fmla="*/ 1440049 h 2845927"/>
              <a:gd name="connsiteX2" fmla="*/ 121485 w 1844348"/>
              <a:gd name="connsiteY2" fmla="*/ 1440049 h 2845927"/>
              <a:gd name="connsiteX3" fmla="*/ 169252 w 1844348"/>
              <a:gd name="connsiteY3" fmla="*/ 1440049 h 2845927"/>
              <a:gd name="connsiteX4" fmla="*/ 217019 w 1844348"/>
              <a:gd name="connsiteY4" fmla="*/ 1440049 h 2845927"/>
              <a:gd name="connsiteX5" fmla="*/ 264786 w 1844348"/>
              <a:gd name="connsiteY5" fmla="*/ 1412753 h 2845927"/>
              <a:gd name="connsiteX6" fmla="*/ 326201 w 1844348"/>
              <a:gd name="connsiteY6" fmla="*/ 1487816 h 2845927"/>
              <a:gd name="connsiteX7" fmla="*/ 401264 w 1844348"/>
              <a:gd name="connsiteY7" fmla="*/ 1337691 h 2845927"/>
              <a:gd name="connsiteX8" fmla="*/ 469503 w 1844348"/>
              <a:gd name="connsiteY8" fmla="*/ 1624294 h 2845927"/>
              <a:gd name="connsiteX9" fmla="*/ 537742 w 1844348"/>
              <a:gd name="connsiteY9" fmla="*/ 1112503 h 2845927"/>
              <a:gd name="connsiteX10" fmla="*/ 605981 w 1844348"/>
              <a:gd name="connsiteY10" fmla="*/ 1931368 h 2845927"/>
              <a:gd name="connsiteX11" fmla="*/ 667395 w 1844348"/>
              <a:gd name="connsiteY11" fmla="*/ 655303 h 2845927"/>
              <a:gd name="connsiteX12" fmla="*/ 742458 w 1844348"/>
              <a:gd name="connsiteY12" fmla="*/ 2470455 h 2845927"/>
              <a:gd name="connsiteX13" fmla="*/ 810697 w 1844348"/>
              <a:gd name="connsiteY13" fmla="*/ 143512 h 2845927"/>
              <a:gd name="connsiteX14" fmla="*/ 878936 w 1844348"/>
              <a:gd name="connsiteY14" fmla="*/ 2845768 h 2845927"/>
              <a:gd name="connsiteX15" fmla="*/ 947175 w 1844348"/>
              <a:gd name="connsiteY15" fmla="*/ 210 h 2845927"/>
              <a:gd name="connsiteX16" fmla="*/ 1015413 w 1844348"/>
              <a:gd name="connsiteY16" fmla="*/ 2681995 h 2845927"/>
              <a:gd name="connsiteX17" fmla="*/ 1083652 w 1844348"/>
              <a:gd name="connsiteY17" fmla="*/ 416467 h 2845927"/>
              <a:gd name="connsiteX18" fmla="*/ 1158715 w 1844348"/>
              <a:gd name="connsiteY18" fmla="*/ 2204324 h 2845927"/>
              <a:gd name="connsiteX19" fmla="*/ 1220130 w 1844348"/>
              <a:gd name="connsiteY19" fmla="*/ 948730 h 2845927"/>
              <a:gd name="connsiteX20" fmla="*/ 1288369 w 1844348"/>
              <a:gd name="connsiteY20" fmla="*/ 1753948 h 2845927"/>
              <a:gd name="connsiteX21" fmla="*/ 1356607 w 1844348"/>
              <a:gd name="connsiteY21" fmla="*/ 1269452 h 2845927"/>
              <a:gd name="connsiteX22" fmla="*/ 1424846 w 1844348"/>
              <a:gd name="connsiteY22" fmla="*/ 1521936 h 2845927"/>
              <a:gd name="connsiteX23" fmla="*/ 1493085 w 1844348"/>
              <a:gd name="connsiteY23" fmla="*/ 1385458 h 2845927"/>
              <a:gd name="connsiteX24" fmla="*/ 1561324 w 1844348"/>
              <a:gd name="connsiteY24" fmla="*/ 1467345 h 2845927"/>
              <a:gd name="connsiteX25" fmla="*/ 1636386 w 1844348"/>
              <a:gd name="connsiteY25" fmla="*/ 1426401 h 2845927"/>
              <a:gd name="connsiteX26" fmla="*/ 1670506 w 1844348"/>
              <a:gd name="connsiteY26" fmla="*/ 1433225 h 2845927"/>
              <a:gd name="connsiteX27" fmla="*/ 1704625 w 1844348"/>
              <a:gd name="connsiteY27" fmla="*/ 1433225 h 2845927"/>
              <a:gd name="connsiteX28" fmla="*/ 1738745 w 1844348"/>
              <a:gd name="connsiteY28" fmla="*/ 1433225 h 2845927"/>
              <a:gd name="connsiteX29" fmla="*/ 1772864 w 1844348"/>
              <a:gd name="connsiteY29" fmla="*/ 1433225 h 2845927"/>
              <a:gd name="connsiteX30" fmla="*/ 1806984 w 1844348"/>
              <a:gd name="connsiteY30" fmla="*/ 1433225 h 2845927"/>
              <a:gd name="connsiteX31" fmla="*/ 1844348 w 1844348"/>
              <a:gd name="connsiteY31" fmla="*/ 1433225 h 28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44348" h="2845927">
                <a:moveTo>
                  <a:pt x="0" y="1442356"/>
                </a:moveTo>
                <a:lnTo>
                  <a:pt x="73718" y="1440049"/>
                </a:lnTo>
                <a:lnTo>
                  <a:pt x="121485" y="1440049"/>
                </a:lnTo>
                <a:lnTo>
                  <a:pt x="169252" y="1440049"/>
                </a:lnTo>
                <a:cubicBezTo>
                  <a:pt x="185174" y="1440049"/>
                  <a:pt x="201097" y="1444598"/>
                  <a:pt x="217019" y="1440049"/>
                </a:cubicBezTo>
                <a:cubicBezTo>
                  <a:pt x="232941" y="1435500"/>
                  <a:pt x="246589" y="1404792"/>
                  <a:pt x="264786" y="1412753"/>
                </a:cubicBezTo>
                <a:cubicBezTo>
                  <a:pt x="282983" y="1420714"/>
                  <a:pt x="303455" y="1500326"/>
                  <a:pt x="326201" y="1487816"/>
                </a:cubicBezTo>
                <a:cubicBezTo>
                  <a:pt x="348947" y="1475306"/>
                  <a:pt x="377380" y="1314945"/>
                  <a:pt x="401264" y="1337691"/>
                </a:cubicBezTo>
                <a:cubicBezTo>
                  <a:pt x="425148" y="1360437"/>
                  <a:pt x="446757" y="1661825"/>
                  <a:pt x="469503" y="1624294"/>
                </a:cubicBezTo>
                <a:cubicBezTo>
                  <a:pt x="492249" y="1586763"/>
                  <a:pt x="514996" y="1061324"/>
                  <a:pt x="537742" y="1112503"/>
                </a:cubicBezTo>
                <a:cubicBezTo>
                  <a:pt x="560488" y="1163682"/>
                  <a:pt x="584372" y="2007568"/>
                  <a:pt x="605981" y="1931368"/>
                </a:cubicBezTo>
                <a:cubicBezTo>
                  <a:pt x="627590" y="1855168"/>
                  <a:pt x="644649" y="565455"/>
                  <a:pt x="667395" y="655303"/>
                </a:cubicBezTo>
                <a:cubicBezTo>
                  <a:pt x="690141" y="745151"/>
                  <a:pt x="718574" y="2555753"/>
                  <a:pt x="742458" y="2470455"/>
                </a:cubicBezTo>
                <a:cubicBezTo>
                  <a:pt x="766342" y="2385157"/>
                  <a:pt x="787951" y="80960"/>
                  <a:pt x="810697" y="143512"/>
                </a:cubicBezTo>
                <a:cubicBezTo>
                  <a:pt x="833443" y="206064"/>
                  <a:pt x="856190" y="2869652"/>
                  <a:pt x="878936" y="2845768"/>
                </a:cubicBezTo>
                <a:cubicBezTo>
                  <a:pt x="901682" y="2821884"/>
                  <a:pt x="924429" y="27505"/>
                  <a:pt x="947175" y="210"/>
                </a:cubicBezTo>
                <a:cubicBezTo>
                  <a:pt x="969921" y="-27085"/>
                  <a:pt x="992667" y="2612619"/>
                  <a:pt x="1015413" y="2681995"/>
                </a:cubicBezTo>
                <a:cubicBezTo>
                  <a:pt x="1038159" y="2751371"/>
                  <a:pt x="1059768" y="496079"/>
                  <a:pt x="1083652" y="416467"/>
                </a:cubicBezTo>
                <a:cubicBezTo>
                  <a:pt x="1107536" y="336855"/>
                  <a:pt x="1135969" y="2115614"/>
                  <a:pt x="1158715" y="2204324"/>
                </a:cubicBezTo>
                <a:cubicBezTo>
                  <a:pt x="1181461" y="2293034"/>
                  <a:pt x="1198521" y="1023793"/>
                  <a:pt x="1220130" y="948730"/>
                </a:cubicBezTo>
                <a:cubicBezTo>
                  <a:pt x="1241739" y="873667"/>
                  <a:pt x="1265623" y="1700494"/>
                  <a:pt x="1288369" y="1753948"/>
                </a:cubicBezTo>
                <a:cubicBezTo>
                  <a:pt x="1311115" y="1807402"/>
                  <a:pt x="1333861" y="1308121"/>
                  <a:pt x="1356607" y="1269452"/>
                </a:cubicBezTo>
                <a:cubicBezTo>
                  <a:pt x="1379353" y="1230783"/>
                  <a:pt x="1402100" y="1502602"/>
                  <a:pt x="1424846" y="1521936"/>
                </a:cubicBezTo>
                <a:cubicBezTo>
                  <a:pt x="1447592" y="1541270"/>
                  <a:pt x="1470339" y="1394556"/>
                  <a:pt x="1493085" y="1385458"/>
                </a:cubicBezTo>
                <a:cubicBezTo>
                  <a:pt x="1515831" y="1376360"/>
                  <a:pt x="1537441" y="1460521"/>
                  <a:pt x="1561324" y="1467345"/>
                </a:cubicBezTo>
                <a:cubicBezTo>
                  <a:pt x="1585207" y="1474169"/>
                  <a:pt x="1618189" y="1432088"/>
                  <a:pt x="1636386" y="1426401"/>
                </a:cubicBezTo>
                <a:cubicBezTo>
                  <a:pt x="1654583" y="1420714"/>
                  <a:pt x="1659133" y="1432088"/>
                  <a:pt x="1670506" y="1433225"/>
                </a:cubicBezTo>
                <a:cubicBezTo>
                  <a:pt x="1681879" y="1434362"/>
                  <a:pt x="1704625" y="1433225"/>
                  <a:pt x="1704625" y="1433225"/>
                </a:cubicBezTo>
                <a:lnTo>
                  <a:pt x="1738745" y="1433225"/>
                </a:lnTo>
                <a:lnTo>
                  <a:pt x="1772864" y="1433225"/>
                </a:lnTo>
                <a:lnTo>
                  <a:pt x="1806984" y="1433225"/>
                </a:lnTo>
                <a:lnTo>
                  <a:pt x="1844348" y="1433225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 rot="5400000">
            <a:off x="2339752" y="1381998"/>
            <a:ext cx="216024" cy="1224136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61256" y="243192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pulse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1855857"/>
            <a:ext cx="1440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bunch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59732" y="148478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34474" y="3323018"/>
            <a:ext cx="88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835696" y="1689775"/>
            <a:ext cx="1219281" cy="145287"/>
            <a:chOff x="1835696" y="1833449"/>
            <a:chExt cx="1219281" cy="145287"/>
          </a:xfrm>
        </p:grpSpPr>
        <p:grpSp>
          <p:nvGrpSpPr>
            <p:cNvPr id="34" name="Group 33"/>
            <p:cNvGrpSpPr/>
            <p:nvPr/>
          </p:nvGrpSpPr>
          <p:grpSpPr>
            <a:xfrm>
              <a:off x="1835696" y="1833449"/>
              <a:ext cx="1219281" cy="145287"/>
              <a:chOff x="1835696" y="1797388"/>
              <a:chExt cx="1219281" cy="145287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1835696" y="1868124"/>
                <a:ext cx="1219281" cy="0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054977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/>
            <p:cNvCxnSpPr/>
            <p:nvPr/>
          </p:nvCxnSpPr>
          <p:spPr>
            <a:xfrm>
              <a:off x="1839868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306641" y="3201307"/>
            <a:ext cx="341784" cy="145287"/>
            <a:chOff x="1835696" y="1833449"/>
            <a:chExt cx="341784" cy="145287"/>
          </a:xfrm>
        </p:grpSpPr>
        <p:grpSp>
          <p:nvGrpSpPr>
            <p:cNvPr id="50" name="Group 49"/>
            <p:cNvGrpSpPr/>
            <p:nvPr/>
          </p:nvGrpSpPr>
          <p:grpSpPr>
            <a:xfrm>
              <a:off x="1835696" y="1833449"/>
              <a:ext cx="341784" cy="145287"/>
              <a:chOff x="1835696" y="1797388"/>
              <a:chExt cx="341784" cy="145287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835696" y="1868124"/>
                <a:ext cx="341784" cy="1908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2177480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/>
            <p:cNvCxnSpPr/>
            <p:nvPr/>
          </p:nvCxnSpPr>
          <p:spPr>
            <a:xfrm>
              <a:off x="1839868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/>
          <p:cNvSpPr/>
          <p:nvPr/>
        </p:nvSpPr>
        <p:spPr>
          <a:xfrm rot="2700000" flipH="1" flipV="1">
            <a:off x="1002789" y="3093002"/>
            <a:ext cx="216024" cy="1224136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457914" y="3100709"/>
            <a:ext cx="1305774" cy="12087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-245162" y="356657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1613" y="4262318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38234" y="3100709"/>
            <a:ext cx="1305774" cy="12087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2635158" y="356657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933" y="4262318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Wave 74"/>
          <p:cNvSpPr/>
          <p:nvPr/>
        </p:nvSpPr>
        <p:spPr>
          <a:xfrm rot="18900000" flipV="1">
            <a:off x="3444098" y="3536757"/>
            <a:ext cx="1093967" cy="317658"/>
          </a:xfrm>
          <a:custGeom>
            <a:avLst/>
            <a:gdLst/>
            <a:ahLst/>
            <a:cxnLst/>
            <a:rect l="l" t="t" r="r" b="b"/>
            <a:pathLst>
              <a:path w="1093967" h="230399">
                <a:moveTo>
                  <a:pt x="774942" y="8028"/>
                </a:moveTo>
                <a:cubicBezTo>
                  <a:pt x="866863" y="-2504"/>
                  <a:pt x="958784" y="173661"/>
                  <a:pt x="1050704" y="51111"/>
                </a:cubicBezTo>
                <a:cubicBezTo>
                  <a:pt x="1126904" y="91597"/>
                  <a:pt x="1086423" y="153516"/>
                  <a:pt x="1050704" y="186859"/>
                </a:cubicBezTo>
                <a:cubicBezTo>
                  <a:pt x="937571" y="337689"/>
                  <a:pt x="824438" y="36028"/>
                  <a:pt x="711305" y="186859"/>
                </a:cubicBezTo>
                <a:lnTo>
                  <a:pt x="711305" y="51111"/>
                </a:lnTo>
                <a:cubicBezTo>
                  <a:pt x="732518" y="22831"/>
                  <a:pt x="753730" y="10458"/>
                  <a:pt x="774942" y="8028"/>
                </a:cubicBezTo>
                <a:close/>
                <a:moveTo>
                  <a:pt x="100885" y="458"/>
                </a:moveTo>
                <a:cubicBezTo>
                  <a:pt x="192806" y="-10074"/>
                  <a:pt x="284727" y="166091"/>
                  <a:pt x="376647" y="43541"/>
                </a:cubicBezTo>
                <a:lnTo>
                  <a:pt x="376647" y="45925"/>
                </a:lnTo>
                <a:cubicBezTo>
                  <a:pt x="487914" y="-92124"/>
                  <a:pt x="599609" y="200025"/>
                  <a:pt x="711304" y="51111"/>
                </a:cubicBezTo>
                <a:lnTo>
                  <a:pt x="711304" y="186859"/>
                </a:lnTo>
                <a:cubicBezTo>
                  <a:pt x="598171" y="337689"/>
                  <a:pt x="485038" y="36028"/>
                  <a:pt x="371905" y="186859"/>
                </a:cubicBezTo>
                <a:lnTo>
                  <a:pt x="371905" y="184475"/>
                </a:lnTo>
                <a:cubicBezTo>
                  <a:pt x="260638" y="322524"/>
                  <a:pt x="148943" y="30375"/>
                  <a:pt x="37248" y="179289"/>
                </a:cubicBezTo>
                <a:cubicBezTo>
                  <a:pt x="1529" y="224527"/>
                  <a:pt x="-24665" y="95934"/>
                  <a:pt x="37248" y="43541"/>
                </a:cubicBezTo>
                <a:cubicBezTo>
                  <a:pt x="58461" y="15261"/>
                  <a:pt x="79673" y="2888"/>
                  <a:pt x="100885" y="458"/>
                </a:cubicBezTo>
                <a:close/>
              </a:path>
            </a:pathLst>
          </a:cu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>
            <a:off x="444241" y="3110190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off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53423" y="3100709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on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763688" y="3849261"/>
            <a:ext cx="1156903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THzModul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9209" y="980728"/>
            <a:ext cx="3531693" cy="340708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t="11083" r="5391" b="84120"/>
          <a:stretch/>
        </p:blipFill>
        <p:spPr>
          <a:xfrm rot="16200000" flipV="1">
            <a:off x="7815866" y="2364765"/>
            <a:ext cx="1615290" cy="25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TextBox 95"/>
          <p:cNvSpPr txBox="1"/>
          <p:nvPr/>
        </p:nvSpPr>
        <p:spPr>
          <a:xfrm rot="5400000">
            <a:off x="8045591" y="2354066"/>
            <a:ext cx="1704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(arb. units)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588414" y="214278"/>
            <a:ext cx="44579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Image on electron energy spectrometer</a:t>
            </a:r>
            <a:endParaRPr lang="en-GB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05538" y="2215566"/>
            <a:ext cx="121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0.4 THz</a:t>
            </a:r>
          </a:p>
          <a:p>
            <a:pPr algn="ctr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100 GHz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745432" y="3862100"/>
            <a:ext cx="109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phase space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4" name="Group 4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55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4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51551" y="522977"/>
            <a:ext cx="367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High-charge: 60pC through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1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0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</p:childTnLst>
        </p:cTn>
      </p:par>
    </p:tnLst>
    <p:bldLst>
      <p:bldP spid="56" grpId="0" animBg="1"/>
      <p:bldP spid="58" grpId="0" animBg="1"/>
      <p:bldP spid="59" grpId="0"/>
      <p:bldP spid="60" grpId="0"/>
      <p:bldP spid="62" grpId="0" animBg="1"/>
      <p:bldP spid="63" grpId="0"/>
      <p:bldP spid="64" grpId="0"/>
      <p:bldP spid="86" grpId="0" animBg="1"/>
      <p:bldP spid="87" grpId="0"/>
      <p:bldP spid="88" grpId="0"/>
      <p:bldP spid="96" grpId="0"/>
      <p:bldP spid="97" grpId="0" animBg="1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Chirped electron bunch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" y="4505243"/>
            <a:ext cx="3779867" cy="18134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30096"/>
            <a:ext cx="457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operated in a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long electron bunch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Bunch duration of 6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(approx.) chirp of 53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79513" y="2246094"/>
            <a:ext cx="4464495" cy="916279"/>
          </a:xfrm>
          <a:custGeom>
            <a:avLst/>
            <a:gdLst>
              <a:gd name="connsiteX0" fmla="*/ 0 w 1815152"/>
              <a:gd name="connsiteY0" fmla="*/ 1440049 h 2845927"/>
              <a:gd name="connsiteX1" fmla="*/ 54591 w 1815152"/>
              <a:gd name="connsiteY1" fmla="*/ 1440049 h 2845927"/>
              <a:gd name="connsiteX2" fmla="*/ 102358 w 1815152"/>
              <a:gd name="connsiteY2" fmla="*/ 1440049 h 2845927"/>
              <a:gd name="connsiteX3" fmla="*/ 150125 w 1815152"/>
              <a:gd name="connsiteY3" fmla="*/ 1440049 h 2845927"/>
              <a:gd name="connsiteX4" fmla="*/ 197892 w 1815152"/>
              <a:gd name="connsiteY4" fmla="*/ 1440049 h 2845927"/>
              <a:gd name="connsiteX5" fmla="*/ 245659 w 1815152"/>
              <a:gd name="connsiteY5" fmla="*/ 1412753 h 2845927"/>
              <a:gd name="connsiteX6" fmla="*/ 307074 w 1815152"/>
              <a:gd name="connsiteY6" fmla="*/ 1487816 h 2845927"/>
              <a:gd name="connsiteX7" fmla="*/ 382137 w 1815152"/>
              <a:gd name="connsiteY7" fmla="*/ 1337691 h 2845927"/>
              <a:gd name="connsiteX8" fmla="*/ 450376 w 1815152"/>
              <a:gd name="connsiteY8" fmla="*/ 1624294 h 2845927"/>
              <a:gd name="connsiteX9" fmla="*/ 518615 w 1815152"/>
              <a:gd name="connsiteY9" fmla="*/ 1112503 h 2845927"/>
              <a:gd name="connsiteX10" fmla="*/ 586854 w 1815152"/>
              <a:gd name="connsiteY10" fmla="*/ 1931368 h 2845927"/>
              <a:gd name="connsiteX11" fmla="*/ 648268 w 1815152"/>
              <a:gd name="connsiteY11" fmla="*/ 655303 h 2845927"/>
              <a:gd name="connsiteX12" fmla="*/ 723331 w 1815152"/>
              <a:gd name="connsiteY12" fmla="*/ 2470455 h 2845927"/>
              <a:gd name="connsiteX13" fmla="*/ 791570 w 1815152"/>
              <a:gd name="connsiteY13" fmla="*/ 143512 h 2845927"/>
              <a:gd name="connsiteX14" fmla="*/ 859809 w 1815152"/>
              <a:gd name="connsiteY14" fmla="*/ 2845768 h 2845927"/>
              <a:gd name="connsiteX15" fmla="*/ 928048 w 1815152"/>
              <a:gd name="connsiteY15" fmla="*/ 210 h 2845927"/>
              <a:gd name="connsiteX16" fmla="*/ 996286 w 1815152"/>
              <a:gd name="connsiteY16" fmla="*/ 2681995 h 2845927"/>
              <a:gd name="connsiteX17" fmla="*/ 1064525 w 1815152"/>
              <a:gd name="connsiteY17" fmla="*/ 416467 h 2845927"/>
              <a:gd name="connsiteX18" fmla="*/ 1139588 w 1815152"/>
              <a:gd name="connsiteY18" fmla="*/ 2204324 h 2845927"/>
              <a:gd name="connsiteX19" fmla="*/ 1201003 w 1815152"/>
              <a:gd name="connsiteY19" fmla="*/ 948730 h 2845927"/>
              <a:gd name="connsiteX20" fmla="*/ 1269242 w 1815152"/>
              <a:gd name="connsiteY20" fmla="*/ 1753948 h 2845927"/>
              <a:gd name="connsiteX21" fmla="*/ 1337480 w 1815152"/>
              <a:gd name="connsiteY21" fmla="*/ 1269452 h 2845927"/>
              <a:gd name="connsiteX22" fmla="*/ 1405719 w 1815152"/>
              <a:gd name="connsiteY22" fmla="*/ 1521936 h 2845927"/>
              <a:gd name="connsiteX23" fmla="*/ 1473958 w 1815152"/>
              <a:gd name="connsiteY23" fmla="*/ 1385458 h 2845927"/>
              <a:gd name="connsiteX24" fmla="*/ 1542197 w 1815152"/>
              <a:gd name="connsiteY24" fmla="*/ 1467345 h 2845927"/>
              <a:gd name="connsiteX25" fmla="*/ 1617259 w 1815152"/>
              <a:gd name="connsiteY25" fmla="*/ 1426401 h 2845927"/>
              <a:gd name="connsiteX26" fmla="*/ 1651379 w 1815152"/>
              <a:gd name="connsiteY26" fmla="*/ 1433225 h 2845927"/>
              <a:gd name="connsiteX27" fmla="*/ 1685498 w 1815152"/>
              <a:gd name="connsiteY27" fmla="*/ 1433225 h 2845927"/>
              <a:gd name="connsiteX28" fmla="*/ 1719618 w 1815152"/>
              <a:gd name="connsiteY28" fmla="*/ 1433225 h 2845927"/>
              <a:gd name="connsiteX29" fmla="*/ 1753737 w 1815152"/>
              <a:gd name="connsiteY29" fmla="*/ 1433225 h 2845927"/>
              <a:gd name="connsiteX30" fmla="*/ 1787857 w 1815152"/>
              <a:gd name="connsiteY30" fmla="*/ 1433225 h 2845927"/>
              <a:gd name="connsiteX31" fmla="*/ 1815152 w 1815152"/>
              <a:gd name="connsiteY31" fmla="*/ 1433225 h 2845927"/>
              <a:gd name="connsiteX0" fmla="*/ 0 w 2183642"/>
              <a:gd name="connsiteY0" fmla="*/ 1440049 h 2845927"/>
              <a:gd name="connsiteX1" fmla="*/ 54591 w 2183642"/>
              <a:gd name="connsiteY1" fmla="*/ 1440049 h 2845927"/>
              <a:gd name="connsiteX2" fmla="*/ 102358 w 2183642"/>
              <a:gd name="connsiteY2" fmla="*/ 1440049 h 2845927"/>
              <a:gd name="connsiteX3" fmla="*/ 150125 w 2183642"/>
              <a:gd name="connsiteY3" fmla="*/ 1440049 h 2845927"/>
              <a:gd name="connsiteX4" fmla="*/ 197892 w 2183642"/>
              <a:gd name="connsiteY4" fmla="*/ 1440049 h 2845927"/>
              <a:gd name="connsiteX5" fmla="*/ 245659 w 2183642"/>
              <a:gd name="connsiteY5" fmla="*/ 1412753 h 2845927"/>
              <a:gd name="connsiteX6" fmla="*/ 307074 w 2183642"/>
              <a:gd name="connsiteY6" fmla="*/ 1487816 h 2845927"/>
              <a:gd name="connsiteX7" fmla="*/ 382137 w 2183642"/>
              <a:gd name="connsiteY7" fmla="*/ 1337691 h 2845927"/>
              <a:gd name="connsiteX8" fmla="*/ 450376 w 2183642"/>
              <a:gd name="connsiteY8" fmla="*/ 1624294 h 2845927"/>
              <a:gd name="connsiteX9" fmla="*/ 518615 w 2183642"/>
              <a:gd name="connsiteY9" fmla="*/ 1112503 h 2845927"/>
              <a:gd name="connsiteX10" fmla="*/ 586854 w 2183642"/>
              <a:gd name="connsiteY10" fmla="*/ 1931368 h 2845927"/>
              <a:gd name="connsiteX11" fmla="*/ 648268 w 2183642"/>
              <a:gd name="connsiteY11" fmla="*/ 655303 h 2845927"/>
              <a:gd name="connsiteX12" fmla="*/ 723331 w 2183642"/>
              <a:gd name="connsiteY12" fmla="*/ 2470455 h 2845927"/>
              <a:gd name="connsiteX13" fmla="*/ 791570 w 2183642"/>
              <a:gd name="connsiteY13" fmla="*/ 143512 h 2845927"/>
              <a:gd name="connsiteX14" fmla="*/ 859809 w 2183642"/>
              <a:gd name="connsiteY14" fmla="*/ 2845768 h 2845927"/>
              <a:gd name="connsiteX15" fmla="*/ 928048 w 2183642"/>
              <a:gd name="connsiteY15" fmla="*/ 210 h 2845927"/>
              <a:gd name="connsiteX16" fmla="*/ 996286 w 2183642"/>
              <a:gd name="connsiteY16" fmla="*/ 2681995 h 2845927"/>
              <a:gd name="connsiteX17" fmla="*/ 1064525 w 2183642"/>
              <a:gd name="connsiteY17" fmla="*/ 416467 h 2845927"/>
              <a:gd name="connsiteX18" fmla="*/ 1139588 w 2183642"/>
              <a:gd name="connsiteY18" fmla="*/ 2204324 h 2845927"/>
              <a:gd name="connsiteX19" fmla="*/ 1201003 w 2183642"/>
              <a:gd name="connsiteY19" fmla="*/ 948730 h 2845927"/>
              <a:gd name="connsiteX20" fmla="*/ 1269242 w 2183642"/>
              <a:gd name="connsiteY20" fmla="*/ 1753948 h 2845927"/>
              <a:gd name="connsiteX21" fmla="*/ 1337480 w 2183642"/>
              <a:gd name="connsiteY21" fmla="*/ 1269452 h 2845927"/>
              <a:gd name="connsiteX22" fmla="*/ 1405719 w 2183642"/>
              <a:gd name="connsiteY22" fmla="*/ 1521936 h 2845927"/>
              <a:gd name="connsiteX23" fmla="*/ 1473958 w 2183642"/>
              <a:gd name="connsiteY23" fmla="*/ 1385458 h 2845927"/>
              <a:gd name="connsiteX24" fmla="*/ 1542197 w 2183642"/>
              <a:gd name="connsiteY24" fmla="*/ 1467345 h 2845927"/>
              <a:gd name="connsiteX25" fmla="*/ 1617259 w 2183642"/>
              <a:gd name="connsiteY25" fmla="*/ 1426401 h 2845927"/>
              <a:gd name="connsiteX26" fmla="*/ 1651379 w 2183642"/>
              <a:gd name="connsiteY26" fmla="*/ 1433225 h 2845927"/>
              <a:gd name="connsiteX27" fmla="*/ 1685498 w 2183642"/>
              <a:gd name="connsiteY27" fmla="*/ 1433225 h 2845927"/>
              <a:gd name="connsiteX28" fmla="*/ 1719618 w 2183642"/>
              <a:gd name="connsiteY28" fmla="*/ 1433225 h 2845927"/>
              <a:gd name="connsiteX29" fmla="*/ 1753737 w 2183642"/>
              <a:gd name="connsiteY29" fmla="*/ 1433225 h 2845927"/>
              <a:gd name="connsiteX30" fmla="*/ 1787857 w 2183642"/>
              <a:gd name="connsiteY30" fmla="*/ 1433225 h 2845927"/>
              <a:gd name="connsiteX31" fmla="*/ 2183642 w 2183642"/>
              <a:gd name="connsiteY31" fmla="*/ 1433225 h 2845927"/>
              <a:gd name="connsiteX0" fmla="*/ 0 w 2422478"/>
              <a:gd name="connsiteY0" fmla="*/ 1440049 h 2845927"/>
              <a:gd name="connsiteX1" fmla="*/ 293427 w 2422478"/>
              <a:gd name="connsiteY1" fmla="*/ 1440049 h 2845927"/>
              <a:gd name="connsiteX2" fmla="*/ 341194 w 2422478"/>
              <a:gd name="connsiteY2" fmla="*/ 1440049 h 2845927"/>
              <a:gd name="connsiteX3" fmla="*/ 388961 w 2422478"/>
              <a:gd name="connsiteY3" fmla="*/ 1440049 h 2845927"/>
              <a:gd name="connsiteX4" fmla="*/ 436728 w 2422478"/>
              <a:gd name="connsiteY4" fmla="*/ 1440049 h 2845927"/>
              <a:gd name="connsiteX5" fmla="*/ 484495 w 2422478"/>
              <a:gd name="connsiteY5" fmla="*/ 1412753 h 2845927"/>
              <a:gd name="connsiteX6" fmla="*/ 545910 w 2422478"/>
              <a:gd name="connsiteY6" fmla="*/ 1487816 h 2845927"/>
              <a:gd name="connsiteX7" fmla="*/ 620973 w 2422478"/>
              <a:gd name="connsiteY7" fmla="*/ 1337691 h 2845927"/>
              <a:gd name="connsiteX8" fmla="*/ 689212 w 2422478"/>
              <a:gd name="connsiteY8" fmla="*/ 1624294 h 2845927"/>
              <a:gd name="connsiteX9" fmla="*/ 757451 w 2422478"/>
              <a:gd name="connsiteY9" fmla="*/ 1112503 h 2845927"/>
              <a:gd name="connsiteX10" fmla="*/ 825690 w 2422478"/>
              <a:gd name="connsiteY10" fmla="*/ 1931368 h 2845927"/>
              <a:gd name="connsiteX11" fmla="*/ 887104 w 2422478"/>
              <a:gd name="connsiteY11" fmla="*/ 655303 h 2845927"/>
              <a:gd name="connsiteX12" fmla="*/ 962167 w 2422478"/>
              <a:gd name="connsiteY12" fmla="*/ 2470455 h 2845927"/>
              <a:gd name="connsiteX13" fmla="*/ 1030406 w 2422478"/>
              <a:gd name="connsiteY13" fmla="*/ 143512 h 2845927"/>
              <a:gd name="connsiteX14" fmla="*/ 1098645 w 2422478"/>
              <a:gd name="connsiteY14" fmla="*/ 2845768 h 2845927"/>
              <a:gd name="connsiteX15" fmla="*/ 1166884 w 2422478"/>
              <a:gd name="connsiteY15" fmla="*/ 210 h 2845927"/>
              <a:gd name="connsiteX16" fmla="*/ 1235122 w 2422478"/>
              <a:gd name="connsiteY16" fmla="*/ 2681995 h 2845927"/>
              <a:gd name="connsiteX17" fmla="*/ 1303361 w 2422478"/>
              <a:gd name="connsiteY17" fmla="*/ 416467 h 2845927"/>
              <a:gd name="connsiteX18" fmla="*/ 1378424 w 2422478"/>
              <a:gd name="connsiteY18" fmla="*/ 2204324 h 2845927"/>
              <a:gd name="connsiteX19" fmla="*/ 1439839 w 2422478"/>
              <a:gd name="connsiteY19" fmla="*/ 948730 h 2845927"/>
              <a:gd name="connsiteX20" fmla="*/ 1508078 w 2422478"/>
              <a:gd name="connsiteY20" fmla="*/ 1753948 h 2845927"/>
              <a:gd name="connsiteX21" fmla="*/ 1576316 w 2422478"/>
              <a:gd name="connsiteY21" fmla="*/ 1269452 h 2845927"/>
              <a:gd name="connsiteX22" fmla="*/ 1644555 w 2422478"/>
              <a:gd name="connsiteY22" fmla="*/ 1521936 h 2845927"/>
              <a:gd name="connsiteX23" fmla="*/ 1712794 w 2422478"/>
              <a:gd name="connsiteY23" fmla="*/ 1385458 h 2845927"/>
              <a:gd name="connsiteX24" fmla="*/ 1781033 w 2422478"/>
              <a:gd name="connsiteY24" fmla="*/ 1467345 h 2845927"/>
              <a:gd name="connsiteX25" fmla="*/ 1856095 w 2422478"/>
              <a:gd name="connsiteY25" fmla="*/ 1426401 h 2845927"/>
              <a:gd name="connsiteX26" fmla="*/ 1890215 w 2422478"/>
              <a:gd name="connsiteY26" fmla="*/ 1433225 h 2845927"/>
              <a:gd name="connsiteX27" fmla="*/ 1924334 w 2422478"/>
              <a:gd name="connsiteY27" fmla="*/ 1433225 h 2845927"/>
              <a:gd name="connsiteX28" fmla="*/ 1958454 w 2422478"/>
              <a:gd name="connsiteY28" fmla="*/ 1433225 h 2845927"/>
              <a:gd name="connsiteX29" fmla="*/ 1992573 w 2422478"/>
              <a:gd name="connsiteY29" fmla="*/ 1433225 h 2845927"/>
              <a:gd name="connsiteX30" fmla="*/ 2026693 w 2422478"/>
              <a:gd name="connsiteY30" fmla="*/ 1433225 h 2845927"/>
              <a:gd name="connsiteX31" fmla="*/ 2422478 w 2422478"/>
              <a:gd name="connsiteY31" fmla="*/ 1433225 h 2845927"/>
              <a:gd name="connsiteX0" fmla="*/ 0 w 2893325"/>
              <a:gd name="connsiteY0" fmla="*/ 1446873 h 2845927"/>
              <a:gd name="connsiteX1" fmla="*/ 764274 w 2893325"/>
              <a:gd name="connsiteY1" fmla="*/ 1440049 h 2845927"/>
              <a:gd name="connsiteX2" fmla="*/ 812041 w 2893325"/>
              <a:gd name="connsiteY2" fmla="*/ 1440049 h 2845927"/>
              <a:gd name="connsiteX3" fmla="*/ 859808 w 2893325"/>
              <a:gd name="connsiteY3" fmla="*/ 1440049 h 2845927"/>
              <a:gd name="connsiteX4" fmla="*/ 907575 w 2893325"/>
              <a:gd name="connsiteY4" fmla="*/ 1440049 h 2845927"/>
              <a:gd name="connsiteX5" fmla="*/ 955342 w 2893325"/>
              <a:gd name="connsiteY5" fmla="*/ 1412753 h 2845927"/>
              <a:gd name="connsiteX6" fmla="*/ 1016757 w 2893325"/>
              <a:gd name="connsiteY6" fmla="*/ 1487816 h 2845927"/>
              <a:gd name="connsiteX7" fmla="*/ 1091820 w 2893325"/>
              <a:gd name="connsiteY7" fmla="*/ 1337691 h 2845927"/>
              <a:gd name="connsiteX8" fmla="*/ 1160059 w 2893325"/>
              <a:gd name="connsiteY8" fmla="*/ 1624294 h 2845927"/>
              <a:gd name="connsiteX9" fmla="*/ 1228298 w 2893325"/>
              <a:gd name="connsiteY9" fmla="*/ 1112503 h 2845927"/>
              <a:gd name="connsiteX10" fmla="*/ 1296537 w 2893325"/>
              <a:gd name="connsiteY10" fmla="*/ 1931368 h 2845927"/>
              <a:gd name="connsiteX11" fmla="*/ 1357951 w 2893325"/>
              <a:gd name="connsiteY11" fmla="*/ 655303 h 2845927"/>
              <a:gd name="connsiteX12" fmla="*/ 1433014 w 2893325"/>
              <a:gd name="connsiteY12" fmla="*/ 2470455 h 2845927"/>
              <a:gd name="connsiteX13" fmla="*/ 1501253 w 2893325"/>
              <a:gd name="connsiteY13" fmla="*/ 143512 h 2845927"/>
              <a:gd name="connsiteX14" fmla="*/ 1569492 w 2893325"/>
              <a:gd name="connsiteY14" fmla="*/ 2845768 h 2845927"/>
              <a:gd name="connsiteX15" fmla="*/ 1637731 w 2893325"/>
              <a:gd name="connsiteY15" fmla="*/ 210 h 2845927"/>
              <a:gd name="connsiteX16" fmla="*/ 1705969 w 2893325"/>
              <a:gd name="connsiteY16" fmla="*/ 2681995 h 2845927"/>
              <a:gd name="connsiteX17" fmla="*/ 1774208 w 2893325"/>
              <a:gd name="connsiteY17" fmla="*/ 416467 h 2845927"/>
              <a:gd name="connsiteX18" fmla="*/ 1849271 w 2893325"/>
              <a:gd name="connsiteY18" fmla="*/ 2204324 h 2845927"/>
              <a:gd name="connsiteX19" fmla="*/ 1910686 w 2893325"/>
              <a:gd name="connsiteY19" fmla="*/ 948730 h 2845927"/>
              <a:gd name="connsiteX20" fmla="*/ 1978925 w 2893325"/>
              <a:gd name="connsiteY20" fmla="*/ 1753948 h 2845927"/>
              <a:gd name="connsiteX21" fmla="*/ 2047163 w 2893325"/>
              <a:gd name="connsiteY21" fmla="*/ 1269452 h 2845927"/>
              <a:gd name="connsiteX22" fmla="*/ 2115402 w 2893325"/>
              <a:gd name="connsiteY22" fmla="*/ 1521936 h 2845927"/>
              <a:gd name="connsiteX23" fmla="*/ 2183641 w 2893325"/>
              <a:gd name="connsiteY23" fmla="*/ 1385458 h 2845927"/>
              <a:gd name="connsiteX24" fmla="*/ 2251880 w 2893325"/>
              <a:gd name="connsiteY24" fmla="*/ 1467345 h 2845927"/>
              <a:gd name="connsiteX25" fmla="*/ 2326942 w 2893325"/>
              <a:gd name="connsiteY25" fmla="*/ 1426401 h 2845927"/>
              <a:gd name="connsiteX26" fmla="*/ 2361062 w 2893325"/>
              <a:gd name="connsiteY26" fmla="*/ 1433225 h 2845927"/>
              <a:gd name="connsiteX27" fmla="*/ 2395181 w 2893325"/>
              <a:gd name="connsiteY27" fmla="*/ 1433225 h 2845927"/>
              <a:gd name="connsiteX28" fmla="*/ 2429301 w 2893325"/>
              <a:gd name="connsiteY28" fmla="*/ 1433225 h 2845927"/>
              <a:gd name="connsiteX29" fmla="*/ 2463420 w 2893325"/>
              <a:gd name="connsiteY29" fmla="*/ 1433225 h 2845927"/>
              <a:gd name="connsiteX30" fmla="*/ 2497540 w 2893325"/>
              <a:gd name="connsiteY30" fmla="*/ 1433225 h 2845927"/>
              <a:gd name="connsiteX31" fmla="*/ 2893325 w 2893325"/>
              <a:gd name="connsiteY31" fmla="*/ 1433225 h 2845927"/>
              <a:gd name="connsiteX0" fmla="*/ 0 w 2202769"/>
              <a:gd name="connsiteY0" fmla="*/ 1442356 h 2845927"/>
              <a:gd name="connsiteX1" fmla="*/ 73718 w 2202769"/>
              <a:gd name="connsiteY1" fmla="*/ 1440049 h 2845927"/>
              <a:gd name="connsiteX2" fmla="*/ 121485 w 2202769"/>
              <a:gd name="connsiteY2" fmla="*/ 1440049 h 2845927"/>
              <a:gd name="connsiteX3" fmla="*/ 169252 w 2202769"/>
              <a:gd name="connsiteY3" fmla="*/ 1440049 h 2845927"/>
              <a:gd name="connsiteX4" fmla="*/ 217019 w 2202769"/>
              <a:gd name="connsiteY4" fmla="*/ 1440049 h 2845927"/>
              <a:gd name="connsiteX5" fmla="*/ 264786 w 2202769"/>
              <a:gd name="connsiteY5" fmla="*/ 1412753 h 2845927"/>
              <a:gd name="connsiteX6" fmla="*/ 326201 w 2202769"/>
              <a:gd name="connsiteY6" fmla="*/ 1487816 h 2845927"/>
              <a:gd name="connsiteX7" fmla="*/ 401264 w 2202769"/>
              <a:gd name="connsiteY7" fmla="*/ 1337691 h 2845927"/>
              <a:gd name="connsiteX8" fmla="*/ 469503 w 2202769"/>
              <a:gd name="connsiteY8" fmla="*/ 1624294 h 2845927"/>
              <a:gd name="connsiteX9" fmla="*/ 537742 w 2202769"/>
              <a:gd name="connsiteY9" fmla="*/ 1112503 h 2845927"/>
              <a:gd name="connsiteX10" fmla="*/ 605981 w 2202769"/>
              <a:gd name="connsiteY10" fmla="*/ 1931368 h 2845927"/>
              <a:gd name="connsiteX11" fmla="*/ 667395 w 2202769"/>
              <a:gd name="connsiteY11" fmla="*/ 655303 h 2845927"/>
              <a:gd name="connsiteX12" fmla="*/ 742458 w 2202769"/>
              <a:gd name="connsiteY12" fmla="*/ 2470455 h 2845927"/>
              <a:gd name="connsiteX13" fmla="*/ 810697 w 2202769"/>
              <a:gd name="connsiteY13" fmla="*/ 143512 h 2845927"/>
              <a:gd name="connsiteX14" fmla="*/ 878936 w 2202769"/>
              <a:gd name="connsiteY14" fmla="*/ 2845768 h 2845927"/>
              <a:gd name="connsiteX15" fmla="*/ 947175 w 2202769"/>
              <a:gd name="connsiteY15" fmla="*/ 210 h 2845927"/>
              <a:gd name="connsiteX16" fmla="*/ 1015413 w 2202769"/>
              <a:gd name="connsiteY16" fmla="*/ 2681995 h 2845927"/>
              <a:gd name="connsiteX17" fmla="*/ 1083652 w 2202769"/>
              <a:gd name="connsiteY17" fmla="*/ 416467 h 2845927"/>
              <a:gd name="connsiteX18" fmla="*/ 1158715 w 2202769"/>
              <a:gd name="connsiteY18" fmla="*/ 2204324 h 2845927"/>
              <a:gd name="connsiteX19" fmla="*/ 1220130 w 2202769"/>
              <a:gd name="connsiteY19" fmla="*/ 948730 h 2845927"/>
              <a:gd name="connsiteX20" fmla="*/ 1288369 w 2202769"/>
              <a:gd name="connsiteY20" fmla="*/ 1753948 h 2845927"/>
              <a:gd name="connsiteX21" fmla="*/ 1356607 w 2202769"/>
              <a:gd name="connsiteY21" fmla="*/ 1269452 h 2845927"/>
              <a:gd name="connsiteX22" fmla="*/ 1424846 w 2202769"/>
              <a:gd name="connsiteY22" fmla="*/ 1521936 h 2845927"/>
              <a:gd name="connsiteX23" fmla="*/ 1493085 w 2202769"/>
              <a:gd name="connsiteY23" fmla="*/ 1385458 h 2845927"/>
              <a:gd name="connsiteX24" fmla="*/ 1561324 w 2202769"/>
              <a:gd name="connsiteY24" fmla="*/ 1467345 h 2845927"/>
              <a:gd name="connsiteX25" fmla="*/ 1636386 w 2202769"/>
              <a:gd name="connsiteY25" fmla="*/ 1426401 h 2845927"/>
              <a:gd name="connsiteX26" fmla="*/ 1670506 w 2202769"/>
              <a:gd name="connsiteY26" fmla="*/ 1433225 h 2845927"/>
              <a:gd name="connsiteX27" fmla="*/ 1704625 w 2202769"/>
              <a:gd name="connsiteY27" fmla="*/ 1433225 h 2845927"/>
              <a:gd name="connsiteX28" fmla="*/ 1738745 w 2202769"/>
              <a:gd name="connsiteY28" fmla="*/ 1433225 h 2845927"/>
              <a:gd name="connsiteX29" fmla="*/ 1772864 w 2202769"/>
              <a:gd name="connsiteY29" fmla="*/ 1433225 h 2845927"/>
              <a:gd name="connsiteX30" fmla="*/ 1806984 w 2202769"/>
              <a:gd name="connsiteY30" fmla="*/ 1433225 h 2845927"/>
              <a:gd name="connsiteX31" fmla="*/ 2202769 w 2202769"/>
              <a:gd name="connsiteY31" fmla="*/ 1433225 h 2845927"/>
              <a:gd name="connsiteX0" fmla="*/ 0 w 1844348"/>
              <a:gd name="connsiteY0" fmla="*/ 1442356 h 2845927"/>
              <a:gd name="connsiteX1" fmla="*/ 73718 w 1844348"/>
              <a:gd name="connsiteY1" fmla="*/ 1440049 h 2845927"/>
              <a:gd name="connsiteX2" fmla="*/ 121485 w 1844348"/>
              <a:gd name="connsiteY2" fmla="*/ 1440049 h 2845927"/>
              <a:gd name="connsiteX3" fmla="*/ 169252 w 1844348"/>
              <a:gd name="connsiteY3" fmla="*/ 1440049 h 2845927"/>
              <a:gd name="connsiteX4" fmla="*/ 217019 w 1844348"/>
              <a:gd name="connsiteY4" fmla="*/ 1440049 h 2845927"/>
              <a:gd name="connsiteX5" fmla="*/ 264786 w 1844348"/>
              <a:gd name="connsiteY5" fmla="*/ 1412753 h 2845927"/>
              <a:gd name="connsiteX6" fmla="*/ 326201 w 1844348"/>
              <a:gd name="connsiteY6" fmla="*/ 1487816 h 2845927"/>
              <a:gd name="connsiteX7" fmla="*/ 401264 w 1844348"/>
              <a:gd name="connsiteY7" fmla="*/ 1337691 h 2845927"/>
              <a:gd name="connsiteX8" fmla="*/ 469503 w 1844348"/>
              <a:gd name="connsiteY8" fmla="*/ 1624294 h 2845927"/>
              <a:gd name="connsiteX9" fmla="*/ 537742 w 1844348"/>
              <a:gd name="connsiteY9" fmla="*/ 1112503 h 2845927"/>
              <a:gd name="connsiteX10" fmla="*/ 605981 w 1844348"/>
              <a:gd name="connsiteY10" fmla="*/ 1931368 h 2845927"/>
              <a:gd name="connsiteX11" fmla="*/ 667395 w 1844348"/>
              <a:gd name="connsiteY11" fmla="*/ 655303 h 2845927"/>
              <a:gd name="connsiteX12" fmla="*/ 742458 w 1844348"/>
              <a:gd name="connsiteY12" fmla="*/ 2470455 h 2845927"/>
              <a:gd name="connsiteX13" fmla="*/ 810697 w 1844348"/>
              <a:gd name="connsiteY13" fmla="*/ 143512 h 2845927"/>
              <a:gd name="connsiteX14" fmla="*/ 878936 w 1844348"/>
              <a:gd name="connsiteY14" fmla="*/ 2845768 h 2845927"/>
              <a:gd name="connsiteX15" fmla="*/ 947175 w 1844348"/>
              <a:gd name="connsiteY15" fmla="*/ 210 h 2845927"/>
              <a:gd name="connsiteX16" fmla="*/ 1015413 w 1844348"/>
              <a:gd name="connsiteY16" fmla="*/ 2681995 h 2845927"/>
              <a:gd name="connsiteX17" fmla="*/ 1083652 w 1844348"/>
              <a:gd name="connsiteY17" fmla="*/ 416467 h 2845927"/>
              <a:gd name="connsiteX18" fmla="*/ 1158715 w 1844348"/>
              <a:gd name="connsiteY18" fmla="*/ 2204324 h 2845927"/>
              <a:gd name="connsiteX19" fmla="*/ 1220130 w 1844348"/>
              <a:gd name="connsiteY19" fmla="*/ 948730 h 2845927"/>
              <a:gd name="connsiteX20" fmla="*/ 1288369 w 1844348"/>
              <a:gd name="connsiteY20" fmla="*/ 1753948 h 2845927"/>
              <a:gd name="connsiteX21" fmla="*/ 1356607 w 1844348"/>
              <a:gd name="connsiteY21" fmla="*/ 1269452 h 2845927"/>
              <a:gd name="connsiteX22" fmla="*/ 1424846 w 1844348"/>
              <a:gd name="connsiteY22" fmla="*/ 1521936 h 2845927"/>
              <a:gd name="connsiteX23" fmla="*/ 1493085 w 1844348"/>
              <a:gd name="connsiteY23" fmla="*/ 1385458 h 2845927"/>
              <a:gd name="connsiteX24" fmla="*/ 1561324 w 1844348"/>
              <a:gd name="connsiteY24" fmla="*/ 1467345 h 2845927"/>
              <a:gd name="connsiteX25" fmla="*/ 1636386 w 1844348"/>
              <a:gd name="connsiteY25" fmla="*/ 1426401 h 2845927"/>
              <a:gd name="connsiteX26" fmla="*/ 1670506 w 1844348"/>
              <a:gd name="connsiteY26" fmla="*/ 1433225 h 2845927"/>
              <a:gd name="connsiteX27" fmla="*/ 1704625 w 1844348"/>
              <a:gd name="connsiteY27" fmla="*/ 1433225 h 2845927"/>
              <a:gd name="connsiteX28" fmla="*/ 1738745 w 1844348"/>
              <a:gd name="connsiteY28" fmla="*/ 1433225 h 2845927"/>
              <a:gd name="connsiteX29" fmla="*/ 1772864 w 1844348"/>
              <a:gd name="connsiteY29" fmla="*/ 1433225 h 2845927"/>
              <a:gd name="connsiteX30" fmla="*/ 1806984 w 1844348"/>
              <a:gd name="connsiteY30" fmla="*/ 1433225 h 2845927"/>
              <a:gd name="connsiteX31" fmla="*/ 1844348 w 1844348"/>
              <a:gd name="connsiteY31" fmla="*/ 1433225 h 28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44348" h="2845927">
                <a:moveTo>
                  <a:pt x="0" y="1442356"/>
                </a:moveTo>
                <a:lnTo>
                  <a:pt x="73718" y="1440049"/>
                </a:lnTo>
                <a:lnTo>
                  <a:pt x="121485" y="1440049"/>
                </a:lnTo>
                <a:lnTo>
                  <a:pt x="169252" y="1440049"/>
                </a:lnTo>
                <a:cubicBezTo>
                  <a:pt x="185174" y="1440049"/>
                  <a:pt x="201097" y="1444598"/>
                  <a:pt x="217019" y="1440049"/>
                </a:cubicBezTo>
                <a:cubicBezTo>
                  <a:pt x="232941" y="1435500"/>
                  <a:pt x="246589" y="1404792"/>
                  <a:pt x="264786" y="1412753"/>
                </a:cubicBezTo>
                <a:cubicBezTo>
                  <a:pt x="282983" y="1420714"/>
                  <a:pt x="303455" y="1500326"/>
                  <a:pt x="326201" y="1487816"/>
                </a:cubicBezTo>
                <a:cubicBezTo>
                  <a:pt x="348947" y="1475306"/>
                  <a:pt x="377380" y="1314945"/>
                  <a:pt x="401264" y="1337691"/>
                </a:cubicBezTo>
                <a:cubicBezTo>
                  <a:pt x="425148" y="1360437"/>
                  <a:pt x="446757" y="1661825"/>
                  <a:pt x="469503" y="1624294"/>
                </a:cubicBezTo>
                <a:cubicBezTo>
                  <a:pt x="492249" y="1586763"/>
                  <a:pt x="514996" y="1061324"/>
                  <a:pt x="537742" y="1112503"/>
                </a:cubicBezTo>
                <a:cubicBezTo>
                  <a:pt x="560488" y="1163682"/>
                  <a:pt x="584372" y="2007568"/>
                  <a:pt x="605981" y="1931368"/>
                </a:cubicBezTo>
                <a:cubicBezTo>
                  <a:pt x="627590" y="1855168"/>
                  <a:pt x="644649" y="565455"/>
                  <a:pt x="667395" y="655303"/>
                </a:cubicBezTo>
                <a:cubicBezTo>
                  <a:pt x="690141" y="745151"/>
                  <a:pt x="718574" y="2555753"/>
                  <a:pt x="742458" y="2470455"/>
                </a:cubicBezTo>
                <a:cubicBezTo>
                  <a:pt x="766342" y="2385157"/>
                  <a:pt x="787951" y="80960"/>
                  <a:pt x="810697" y="143512"/>
                </a:cubicBezTo>
                <a:cubicBezTo>
                  <a:pt x="833443" y="206064"/>
                  <a:pt x="856190" y="2869652"/>
                  <a:pt x="878936" y="2845768"/>
                </a:cubicBezTo>
                <a:cubicBezTo>
                  <a:pt x="901682" y="2821884"/>
                  <a:pt x="924429" y="27505"/>
                  <a:pt x="947175" y="210"/>
                </a:cubicBezTo>
                <a:cubicBezTo>
                  <a:pt x="969921" y="-27085"/>
                  <a:pt x="992667" y="2612619"/>
                  <a:pt x="1015413" y="2681995"/>
                </a:cubicBezTo>
                <a:cubicBezTo>
                  <a:pt x="1038159" y="2751371"/>
                  <a:pt x="1059768" y="496079"/>
                  <a:pt x="1083652" y="416467"/>
                </a:cubicBezTo>
                <a:cubicBezTo>
                  <a:pt x="1107536" y="336855"/>
                  <a:pt x="1135969" y="2115614"/>
                  <a:pt x="1158715" y="2204324"/>
                </a:cubicBezTo>
                <a:cubicBezTo>
                  <a:pt x="1181461" y="2293034"/>
                  <a:pt x="1198521" y="1023793"/>
                  <a:pt x="1220130" y="948730"/>
                </a:cubicBezTo>
                <a:cubicBezTo>
                  <a:pt x="1241739" y="873667"/>
                  <a:pt x="1265623" y="1700494"/>
                  <a:pt x="1288369" y="1753948"/>
                </a:cubicBezTo>
                <a:cubicBezTo>
                  <a:pt x="1311115" y="1807402"/>
                  <a:pt x="1333861" y="1308121"/>
                  <a:pt x="1356607" y="1269452"/>
                </a:cubicBezTo>
                <a:cubicBezTo>
                  <a:pt x="1379353" y="1230783"/>
                  <a:pt x="1402100" y="1502602"/>
                  <a:pt x="1424846" y="1521936"/>
                </a:cubicBezTo>
                <a:cubicBezTo>
                  <a:pt x="1447592" y="1541270"/>
                  <a:pt x="1470339" y="1394556"/>
                  <a:pt x="1493085" y="1385458"/>
                </a:cubicBezTo>
                <a:cubicBezTo>
                  <a:pt x="1515831" y="1376360"/>
                  <a:pt x="1537441" y="1460521"/>
                  <a:pt x="1561324" y="1467345"/>
                </a:cubicBezTo>
                <a:cubicBezTo>
                  <a:pt x="1585207" y="1474169"/>
                  <a:pt x="1618189" y="1432088"/>
                  <a:pt x="1636386" y="1426401"/>
                </a:cubicBezTo>
                <a:cubicBezTo>
                  <a:pt x="1654583" y="1420714"/>
                  <a:pt x="1659133" y="1432088"/>
                  <a:pt x="1670506" y="1433225"/>
                </a:cubicBezTo>
                <a:cubicBezTo>
                  <a:pt x="1681879" y="1434362"/>
                  <a:pt x="1704625" y="1433225"/>
                  <a:pt x="1704625" y="1433225"/>
                </a:cubicBezTo>
                <a:lnTo>
                  <a:pt x="1738745" y="1433225"/>
                </a:lnTo>
                <a:lnTo>
                  <a:pt x="1772864" y="1433225"/>
                </a:lnTo>
                <a:lnTo>
                  <a:pt x="1806984" y="1433225"/>
                </a:lnTo>
                <a:lnTo>
                  <a:pt x="1844348" y="1433225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 rot="5400000">
            <a:off x="2339752" y="1381998"/>
            <a:ext cx="216024" cy="1224136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61256" y="243192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pulse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1855857"/>
            <a:ext cx="1440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bunch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59732" y="148478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34474" y="3323018"/>
            <a:ext cx="88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835696" y="1689775"/>
            <a:ext cx="1219281" cy="145287"/>
            <a:chOff x="1835696" y="1833449"/>
            <a:chExt cx="1219281" cy="145287"/>
          </a:xfrm>
        </p:grpSpPr>
        <p:grpSp>
          <p:nvGrpSpPr>
            <p:cNvPr id="34" name="Group 33"/>
            <p:cNvGrpSpPr/>
            <p:nvPr/>
          </p:nvGrpSpPr>
          <p:grpSpPr>
            <a:xfrm>
              <a:off x="1835696" y="1833449"/>
              <a:ext cx="1219281" cy="145287"/>
              <a:chOff x="1835696" y="1797388"/>
              <a:chExt cx="1219281" cy="145287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1835696" y="1868124"/>
                <a:ext cx="1219281" cy="0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054977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/>
            <p:cNvCxnSpPr/>
            <p:nvPr/>
          </p:nvCxnSpPr>
          <p:spPr>
            <a:xfrm>
              <a:off x="1839868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306641" y="3201307"/>
            <a:ext cx="341784" cy="145287"/>
            <a:chOff x="1835696" y="1833449"/>
            <a:chExt cx="341784" cy="145287"/>
          </a:xfrm>
        </p:grpSpPr>
        <p:grpSp>
          <p:nvGrpSpPr>
            <p:cNvPr id="50" name="Group 49"/>
            <p:cNvGrpSpPr/>
            <p:nvPr/>
          </p:nvGrpSpPr>
          <p:grpSpPr>
            <a:xfrm>
              <a:off x="1835696" y="1833449"/>
              <a:ext cx="341784" cy="145287"/>
              <a:chOff x="1835696" y="1797388"/>
              <a:chExt cx="341784" cy="145287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835696" y="1868124"/>
                <a:ext cx="341784" cy="1908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2177480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/>
            <p:cNvCxnSpPr/>
            <p:nvPr/>
          </p:nvCxnSpPr>
          <p:spPr>
            <a:xfrm>
              <a:off x="1839868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/>
          <p:cNvSpPr/>
          <p:nvPr/>
        </p:nvSpPr>
        <p:spPr>
          <a:xfrm rot="2700000" flipH="1" flipV="1">
            <a:off x="1002789" y="3093002"/>
            <a:ext cx="216024" cy="1224136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457914" y="3100709"/>
            <a:ext cx="1305774" cy="12087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-245162" y="356657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1613" y="4262318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38234" y="3100709"/>
            <a:ext cx="1305774" cy="12087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2635158" y="356657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933" y="4262318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Wave 74"/>
          <p:cNvSpPr/>
          <p:nvPr/>
        </p:nvSpPr>
        <p:spPr>
          <a:xfrm rot="18900000" flipV="1">
            <a:off x="3444098" y="3536757"/>
            <a:ext cx="1093967" cy="317658"/>
          </a:xfrm>
          <a:custGeom>
            <a:avLst/>
            <a:gdLst/>
            <a:ahLst/>
            <a:cxnLst/>
            <a:rect l="l" t="t" r="r" b="b"/>
            <a:pathLst>
              <a:path w="1093967" h="230399">
                <a:moveTo>
                  <a:pt x="774942" y="8028"/>
                </a:moveTo>
                <a:cubicBezTo>
                  <a:pt x="866863" y="-2504"/>
                  <a:pt x="958784" y="173661"/>
                  <a:pt x="1050704" y="51111"/>
                </a:cubicBezTo>
                <a:cubicBezTo>
                  <a:pt x="1126904" y="91597"/>
                  <a:pt x="1086423" y="153516"/>
                  <a:pt x="1050704" y="186859"/>
                </a:cubicBezTo>
                <a:cubicBezTo>
                  <a:pt x="937571" y="337689"/>
                  <a:pt x="824438" y="36028"/>
                  <a:pt x="711305" y="186859"/>
                </a:cubicBezTo>
                <a:lnTo>
                  <a:pt x="711305" y="51111"/>
                </a:lnTo>
                <a:cubicBezTo>
                  <a:pt x="732518" y="22831"/>
                  <a:pt x="753730" y="10458"/>
                  <a:pt x="774942" y="8028"/>
                </a:cubicBezTo>
                <a:close/>
                <a:moveTo>
                  <a:pt x="100885" y="458"/>
                </a:moveTo>
                <a:cubicBezTo>
                  <a:pt x="192806" y="-10074"/>
                  <a:pt x="284727" y="166091"/>
                  <a:pt x="376647" y="43541"/>
                </a:cubicBezTo>
                <a:lnTo>
                  <a:pt x="376647" y="45925"/>
                </a:lnTo>
                <a:cubicBezTo>
                  <a:pt x="487914" y="-92124"/>
                  <a:pt x="599609" y="200025"/>
                  <a:pt x="711304" y="51111"/>
                </a:cubicBezTo>
                <a:lnTo>
                  <a:pt x="711304" y="186859"/>
                </a:lnTo>
                <a:cubicBezTo>
                  <a:pt x="598171" y="337689"/>
                  <a:pt x="485038" y="36028"/>
                  <a:pt x="371905" y="186859"/>
                </a:cubicBezTo>
                <a:lnTo>
                  <a:pt x="371905" y="184475"/>
                </a:lnTo>
                <a:cubicBezTo>
                  <a:pt x="260638" y="322524"/>
                  <a:pt x="148943" y="30375"/>
                  <a:pt x="37248" y="179289"/>
                </a:cubicBezTo>
                <a:cubicBezTo>
                  <a:pt x="1529" y="224527"/>
                  <a:pt x="-24665" y="95934"/>
                  <a:pt x="37248" y="43541"/>
                </a:cubicBezTo>
                <a:cubicBezTo>
                  <a:pt x="58461" y="15261"/>
                  <a:pt x="79673" y="2888"/>
                  <a:pt x="100885" y="458"/>
                </a:cubicBezTo>
                <a:close/>
              </a:path>
            </a:pathLst>
          </a:cu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>
            <a:off x="444241" y="3110190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off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53423" y="3100709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on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763688" y="3849261"/>
            <a:ext cx="1156903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05538" y="2215566"/>
            <a:ext cx="121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0.4 THz</a:t>
            </a:r>
          </a:p>
          <a:p>
            <a:pPr algn="ctr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100 GHz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745432" y="3862100"/>
            <a:ext cx="109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phase space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2" b="53597"/>
          <a:stretch/>
        </p:blipFill>
        <p:spPr>
          <a:xfrm>
            <a:off x="5364088" y="1691454"/>
            <a:ext cx="3456383" cy="274565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66169" y="530096"/>
            <a:ext cx="4277831" cy="112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Determining the peak terahertz-driven acceleration</a:t>
            </a:r>
          </a:p>
          <a:p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Calculation imposing a sinusoidal THz-driven modulation on to a model electron bunch, including: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Bunch emittance, energy spread and chirp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67325" r="49337"/>
          <a:stretch/>
        </p:blipFill>
        <p:spPr>
          <a:xfrm>
            <a:off x="4866169" y="4539318"/>
            <a:ext cx="3666271" cy="180424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302516" y="961563"/>
            <a:ext cx="12479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from beam dynamics simulations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81147" y="1772816"/>
            <a:ext cx="1975229" cy="461665"/>
          </a:xfrm>
          <a:prstGeom prst="rect">
            <a:avLst/>
          </a:prstGeom>
          <a:solidFill>
            <a:srgbClr val="3D137B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GB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THz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8.8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endParaRPr lang="en-GB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Linear chirp = 47.3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endParaRPr lang="en-GB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6" name="Group 45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66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5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5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8" t="46557"/>
          <a:stretch/>
        </p:blipFill>
        <p:spPr>
          <a:xfrm>
            <a:off x="251520" y="3283243"/>
            <a:ext cx="3154362" cy="29107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520" y="3284093"/>
            <a:ext cx="3153517" cy="2881211"/>
            <a:chOff x="463459" y="3284093"/>
            <a:chExt cx="3442560" cy="31766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8" t="46557"/>
            <a:stretch/>
          </p:blipFill>
          <p:spPr>
            <a:xfrm>
              <a:off x="463459" y="3284093"/>
              <a:ext cx="3442560" cy="31766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82071" y="3652529"/>
              <a:ext cx="6027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Chirped electron bunch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0096"/>
            <a:ext cx="457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operated in a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long electron bunch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Bunch duration of 6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(approx.) chirp of 53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67325" r="49337"/>
          <a:stretch/>
        </p:blipFill>
        <p:spPr>
          <a:xfrm>
            <a:off x="4780328" y="4392811"/>
            <a:ext cx="4026311" cy="198143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1682805"/>
            <a:ext cx="455046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Measured longitudinal phase-space distribution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Obtained from 100 single-shot spectra with varying THz-electron bunch timing, using: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measured energy modulation period </a:t>
            </a:r>
            <a:r>
              <a:rPr lang="el-GR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GB" sz="1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GB" sz="1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known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THz period </a:t>
            </a:r>
            <a:r>
              <a:rPr lang="en-GB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τ = 2.5 </a:t>
            </a:r>
            <a:r>
              <a:rPr lang="en-GB" sz="1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(0.4 THz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02516" y="961563"/>
            <a:ext cx="12479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from beam dynamics simulations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738963" y="4434622"/>
            <a:ext cx="0" cy="1481971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448159" y="4434622"/>
            <a:ext cx="0" cy="1481971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049359" y="4434622"/>
            <a:ext cx="0" cy="1481971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5738963" y="4722654"/>
            <a:ext cx="709196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6445148" y="4725500"/>
            <a:ext cx="601200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88411" y="4434622"/>
            <a:ext cx="61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40598" y="4434621"/>
            <a:ext cx="61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3491880" y="4581128"/>
            <a:ext cx="2160240" cy="21907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2" b="53597"/>
          <a:stretch/>
        </p:blipFill>
        <p:spPr>
          <a:xfrm>
            <a:off x="5288798" y="1864465"/>
            <a:ext cx="3152385" cy="250417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4866169" y="530096"/>
            <a:ext cx="4277831" cy="112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Determining the peak terahertz-driven acceleration</a:t>
            </a:r>
          </a:p>
          <a:p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Calculation imposing a sinusoidal THz-driven modulation on to a model electron bunch, including: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Bunch emittance, energy spread and chirp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848224" y="1963324"/>
            <a:ext cx="1975229" cy="461665"/>
          </a:xfrm>
          <a:prstGeom prst="rect">
            <a:avLst/>
          </a:prstGeom>
          <a:solidFill>
            <a:srgbClr val="3D137B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GB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THz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8.8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endParaRPr lang="en-GB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Linear chirp = 47.3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endParaRPr lang="en-GB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903677" y="3429001"/>
            <a:ext cx="197886" cy="23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Box 94"/>
          <p:cNvSpPr txBox="1"/>
          <p:nvPr/>
        </p:nvSpPr>
        <p:spPr>
          <a:xfrm rot="357959">
            <a:off x="3646930" y="4428861"/>
            <a:ext cx="1241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 shots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766847" y="5216473"/>
            <a:ext cx="263819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491880" y="4985641"/>
            <a:ext cx="98943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chirp 47.5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36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1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6161082" y="3181062"/>
            <a:ext cx="2894017" cy="14798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6120172" y="524839"/>
            <a:ext cx="2952328" cy="2544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17" y="1327641"/>
            <a:ext cx="1086012" cy="1397110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6222987" y="2738060"/>
            <a:ext cx="1373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David Walsh</a:t>
            </a:r>
            <a:endParaRPr lang="en-GB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7487308" y="2738060"/>
            <a:ext cx="1577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Edward </a:t>
            </a:r>
            <a:r>
              <a:rPr lang="en-GB" sz="1200" dirty="0" err="1" smtClean="0"/>
              <a:t>Snedden</a:t>
            </a:r>
            <a:endParaRPr lang="en-GB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251521" y="47149"/>
            <a:ext cx="726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Terahertz acceleration group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Cockcroft Institute: Terahertz acceleration group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STFC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" name="Picture 11" descr="C:\Users\mbcx8mh6\AppData\Local\Microsoft\Windows\Temporary Internet Files\Content.Outlook\HGHMSOX2\stf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29876" r="52835" b="32189"/>
          <a:stretch/>
        </p:blipFill>
        <p:spPr bwMode="auto">
          <a:xfrm>
            <a:off x="6359463" y="548680"/>
            <a:ext cx="2365225" cy="60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Users\mbcx8mh6\AppData\Local\Microsoft\Windows\Temporary Internet Files\Content.Outlook\HGHMSOX2\cockcroft_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65" y="5044086"/>
            <a:ext cx="1738812" cy="9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Graeme Bu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Members of the DATA programme in the CLARA electron beam hall; from left to right: David Walsh (ASTeC), Morgan Hibberd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13111" r="75171" b="44858"/>
          <a:stretch/>
        </p:blipFill>
        <p:spPr bwMode="auto">
          <a:xfrm>
            <a:off x="6366655" y="1327641"/>
            <a:ext cx="1086011" cy="1397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341" y="524840"/>
            <a:ext cx="5936514" cy="5896510"/>
            <a:chOff x="71341" y="524839"/>
            <a:chExt cx="5976744" cy="5954723"/>
          </a:xfrm>
        </p:grpSpPr>
        <p:sp>
          <p:nvSpPr>
            <p:cNvPr id="49" name="Rectangle 48"/>
            <p:cNvSpPr/>
            <p:nvPr/>
          </p:nvSpPr>
          <p:spPr>
            <a:xfrm>
              <a:off x="3095757" y="524839"/>
              <a:ext cx="2952328" cy="59547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341" y="524839"/>
              <a:ext cx="2952328" cy="5954723"/>
            </a:xfrm>
            <a:prstGeom prst="rect">
              <a:avLst/>
            </a:prstGeom>
            <a:solidFill>
              <a:srgbClr val="D3B5E9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96813" y="607151"/>
              <a:ext cx="1486994" cy="629416"/>
              <a:chOff x="796813" y="607151"/>
              <a:chExt cx="1486994" cy="62941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827583" y="640745"/>
                <a:ext cx="1430207" cy="4119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Picture 4" descr="Image result for university of manchester logo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69"/>
              <a:stretch/>
            </p:blipFill>
            <p:spPr bwMode="auto">
              <a:xfrm>
                <a:off x="796813" y="607151"/>
                <a:ext cx="1486994" cy="62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" t="20315" r="12697" b="9665"/>
            <a:stretch/>
          </p:blipFill>
          <p:spPr>
            <a:xfrm>
              <a:off x="3351951" y="3044108"/>
              <a:ext cx="1086011" cy="1394346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19657" r="8736" b="10184"/>
            <a:stretch/>
          </p:blipFill>
          <p:spPr>
            <a:xfrm>
              <a:off x="3351951" y="1327641"/>
              <a:ext cx="1086011" cy="139711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" t="19657" r="8743" b="10323"/>
            <a:stretch/>
          </p:blipFill>
          <p:spPr>
            <a:xfrm>
              <a:off x="324302" y="1327641"/>
              <a:ext cx="1088165" cy="139711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7" t="19246" r="7705" b="10595"/>
            <a:stretch/>
          </p:blipFill>
          <p:spPr>
            <a:xfrm>
              <a:off x="326455" y="3044108"/>
              <a:ext cx="1086012" cy="139711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88" b="30830"/>
            <a:stretch/>
          </p:blipFill>
          <p:spPr>
            <a:xfrm>
              <a:off x="3351950" y="4797152"/>
              <a:ext cx="1086011" cy="1394347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07504" y="2738060"/>
              <a:ext cx="1521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Vasileios Georgiadis</a:t>
              </a:r>
              <a:endParaRPr lang="en-GB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71117" y="2738060"/>
              <a:ext cx="1373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Elliott Smith</a:t>
              </a:r>
              <a:endParaRPr lang="en-GB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2351" y="4454526"/>
              <a:ext cx="1454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Dr. Morgan Hibberd</a:t>
              </a:r>
              <a:endParaRPr lang="en-GB" sz="12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04147" y="6191499"/>
              <a:ext cx="1430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Dr. Robert Appleby</a:t>
              </a:r>
              <a:endParaRPr lang="en-GB" sz="12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t="32210" r="13609" b="4888"/>
            <a:stretch/>
          </p:blipFill>
          <p:spPr>
            <a:xfrm rot="5400000">
              <a:off x="170907" y="4952702"/>
              <a:ext cx="1397109" cy="108601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137555" y="6191499"/>
              <a:ext cx="1463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Dr. Darren Graham</a:t>
              </a:r>
              <a:endParaRPr lang="en-GB" sz="12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93757" y="4454526"/>
              <a:ext cx="12023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Dr. Daniel Lake</a:t>
              </a:r>
              <a:endParaRPr lang="en-GB" sz="12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35808" y="2738060"/>
              <a:ext cx="1318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Oliver Finlay</a:t>
              </a:r>
              <a:endParaRPr lang="en-GB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31840" y="6191499"/>
              <a:ext cx="1526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/>
                <a:t>Prof.</a:t>
              </a:r>
              <a:r>
                <a:rPr lang="en-GB" sz="1200" dirty="0" smtClean="0"/>
                <a:t> Steven Jamison</a:t>
              </a:r>
              <a:endParaRPr lang="en-GB" sz="1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565816" y="2738060"/>
              <a:ext cx="1373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Alisa Healy</a:t>
              </a:r>
              <a:endParaRPr lang="en-GB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498846" y="6191499"/>
              <a:ext cx="1430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/>
                <a:t>Prof.</a:t>
              </a:r>
              <a:r>
                <a:rPr lang="en-GB" sz="1200" dirty="0" smtClean="0"/>
                <a:t> Graeme Burt</a:t>
              </a:r>
              <a:endParaRPr lang="en-GB" sz="1200" dirty="0"/>
            </a:p>
          </p:txBody>
        </p:sp>
        <p:pic>
          <p:nvPicPr>
            <p:cNvPr id="41" name="Picture 4" descr="Lancaster University Library Logo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0" r="36330"/>
            <a:stretch/>
          </p:blipFill>
          <p:spPr bwMode="auto">
            <a:xfrm>
              <a:off x="3632149" y="620688"/>
              <a:ext cx="1879702" cy="629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61" r="12262" b="15014"/>
            <a:stretch/>
          </p:blipFill>
          <p:spPr>
            <a:xfrm>
              <a:off x="4671245" y="4797153"/>
              <a:ext cx="1086012" cy="13943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46" name="Picture 2" descr="Chris, Rob and Robyn smiling and standing with their EPS certificate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8" t="11045" r="36882" b="43550"/>
            <a:stretch/>
          </p:blipFill>
          <p:spPr bwMode="auto">
            <a:xfrm>
              <a:off x="1657913" y="4797153"/>
              <a:ext cx="1086011" cy="13943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Members of the DATA programme in the CLARA electron beam hall; from left to right: David Walsh (ASTeC), Morgan Hibberd 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4" t="32778" r="41647" b="34924"/>
            <a:stretch/>
          </p:blipFill>
          <p:spPr bwMode="auto">
            <a:xfrm>
              <a:off x="4658066" y="1327640"/>
              <a:ext cx="1099191" cy="13971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embers of the DATA programme in the CLARA electron beam hall; from left to right: David Walsh (ASTeC), Morgan Hibberd 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02" t="36402" r="44386" b="34925"/>
            <a:stretch/>
          </p:blipFill>
          <p:spPr bwMode="auto">
            <a:xfrm>
              <a:off x="4856433" y="1484415"/>
              <a:ext cx="681488" cy="124033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5" r="6332" b="17518"/>
            <a:stretch/>
          </p:blipFill>
          <p:spPr>
            <a:xfrm>
              <a:off x="1698186" y="1327641"/>
              <a:ext cx="1042731" cy="141042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3" t="20845" r="6333" b="17518"/>
            <a:stretch/>
          </p:blipFill>
          <p:spPr>
            <a:xfrm>
              <a:off x="1842448" y="1327641"/>
              <a:ext cx="879836" cy="1410421"/>
            </a:xfrm>
            <a:prstGeom prst="roundRect">
              <a:avLst>
                <a:gd name="adj" fmla="val 2442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2" name="Group 51"/>
          <p:cNvGrpSpPr/>
          <p:nvPr/>
        </p:nvGrpSpPr>
        <p:grpSpPr>
          <a:xfrm>
            <a:off x="9846" y="6377301"/>
            <a:ext cx="9124307" cy="480699"/>
            <a:chOff x="0" y="6356135"/>
            <a:chExt cx="9124307" cy="480699"/>
          </a:xfrm>
        </p:grpSpPr>
        <p:grpSp>
          <p:nvGrpSpPr>
            <p:cNvPr id="53" name="Group 52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70" name="Picture 1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4" name="Picture 3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21" y="3322143"/>
            <a:ext cx="792089" cy="127423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65" y="3313693"/>
            <a:ext cx="797341" cy="12826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t="12631" r="77735" b="63994"/>
          <a:stretch/>
        </p:blipFill>
        <p:spPr>
          <a:xfrm>
            <a:off x="8047837" y="3356992"/>
            <a:ext cx="948509" cy="1239381"/>
          </a:xfrm>
          <a:prstGeom prst="rect">
            <a:avLst/>
          </a:prstGeom>
          <a:ln w="28575">
            <a:noFill/>
          </a:ln>
        </p:spPr>
      </p:pic>
      <p:sp>
        <p:nvSpPr>
          <p:cNvPr id="76" name="TextBox 75"/>
          <p:cNvSpPr txBox="1"/>
          <p:nvPr/>
        </p:nvSpPr>
        <p:spPr>
          <a:xfrm>
            <a:off x="5892130" y="4663480"/>
            <a:ext cx="1373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Dr Yuri </a:t>
            </a:r>
            <a:r>
              <a:rPr lang="en-GB" sz="1100" dirty="0" err="1" smtClean="0"/>
              <a:t>Saveliev</a:t>
            </a:r>
            <a:endParaRPr lang="en-GB" sz="1100" dirty="0"/>
          </a:p>
        </p:txBody>
      </p:sp>
      <p:sp>
        <p:nvSpPr>
          <p:cNvPr id="79" name="TextBox 78"/>
          <p:cNvSpPr txBox="1"/>
          <p:nvPr/>
        </p:nvSpPr>
        <p:spPr>
          <a:xfrm>
            <a:off x="6909660" y="4665902"/>
            <a:ext cx="1373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Dr James Jones</a:t>
            </a:r>
            <a:endParaRPr lang="en-GB" sz="1100" dirty="0"/>
          </a:p>
        </p:txBody>
      </p:sp>
      <p:sp>
        <p:nvSpPr>
          <p:cNvPr id="80" name="TextBox 79"/>
          <p:cNvSpPr txBox="1"/>
          <p:nvPr/>
        </p:nvSpPr>
        <p:spPr>
          <a:xfrm>
            <a:off x="7812548" y="4670136"/>
            <a:ext cx="1373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Tom Pacey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772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" y="3236617"/>
            <a:ext cx="3495758" cy="29283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" y="3236616"/>
            <a:ext cx="3908152" cy="29318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Chirped electron bunch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0096"/>
            <a:ext cx="457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operated in a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long electron bunch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Bunch duration of 6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(approx.) chirp of 53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67325" r="49337"/>
          <a:stretch/>
        </p:blipFill>
        <p:spPr>
          <a:xfrm>
            <a:off x="4866169" y="4256315"/>
            <a:ext cx="4026311" cy="198143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1682805"/>
            <a:ext cx="45504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Waveguide resonance and velocity-matching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02516" y="961563"/>
            <a:ext cx="12479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from beam dynamics simulations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6534000" y="4298126"/>
            <a:ext cx="0" cy="1481971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135200" y="4298126"/>
            <a:ext cx="0" cy="1481971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2" b="53597"/>
          <a:stretch/>
        </p:blipFill>
        <p:spPr>
          <a:xfrm>
            <a:off x="5276893" y="1493658"/>
            <a:ext cx="3327556" cy="2643321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4866169" y="530096"/>
            <a:ext cx="4277831" cy="112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Determining the peak terahertz-driven acceleration</a:t>
            </a:r>
          </a:p>
          <a:p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Calculation imposing a sinusoidal THz-driven modulation on to a model electron bunch, including: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Bunch emittance, energy spread and chirp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81147" y="1772816"/>
            <a:ext cx="1975229" cy="461665"/>
          </a:xfrm>
          <a:prstGeom prst="rect">
            <a:avLst/>
          </a:prstGeom>
          <a:solidFill>
            <a:srgbClr val="3D137B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GB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THz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8.8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keV</a:t>
            </a:r>
            <a:endParaRPr lang="en-GB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Linear chirp = 47.3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</a:t>
            </a:r>
            <a:endParaRPr lang="en-GB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903677" y="3429001"/>
            <a:ext cx="195527" cy="217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660232" y="4378344"/>
            <a:ext cx="864096" cy="0"/>
          </a:xfrm>
          <a:prstGeom prst="straightConnector1">
            <a:avLst/>
          </a:prstGeom>
          <a:ln w="28575">
            <a:solidFill>
              <a:srgbClr val="0000DE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660232" y="5620998"/>
            <a:ext cx="936104" cy="0"/>
          </a:xfrm>
          <a:prstGeom prst="straightConnector1">
            <a:avLst/>
          </a:prstGeom>
          <a:ln w="28575">
            <a:solidFill>
              <a:srgbClr val="0000DE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863869" y="4378344"/>
            <a:ext cx="0" cy="1215927"/>
          </a:xfrm>
          <a:prstGeom prst="straightConnector1">
            <a:avLst/>
          </a:prstGeom>
          <a:ln w="28575">
            <a:solidFill>
              <a:srgbClr val="0000DE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530989" y="4589004"/>
            <a:ext cx="601200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0" y="2043425"/>
            <a:ext cx="45504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Terahertz frequency varied from 0.32 – 0.55 THz</a:t>
            </a:r>
          </a:p>
          <a:p>
            <a:r>
              <a:rPr lang="en-GB" sz="1400" dirty="0" smtClean="0">
                <a:solidFill>
                  <a:srgbClr val="00009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400" dirty="0" smtClean="0">
                <a:solidFill>
                  <a:srgbClr val="000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in modulation strength at 0.40 THz</a:t>
            </a:r>
            <a:endParaRPr lang="en-GB" sz="1400" dirty="0">
              <a:solidFill>
                <a:srgbClr val="000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2564904"/>
            <a:ext cx="47160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modulation period observed</a:t>
            </a:r>
          </a:p>
          <a:p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Interaction dominated by velocity-matched frequency</a:t>
            </a:r>
            <a:endParaRPr lang="en-GB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5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019317" y="4293094"/>
            <a:ext cx="2264651" cy="1944218"/>
            <a:chOff x="2019317" y="4293094"/>
            <a:chExt cx="2366688" cy="2232670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2019317" y="4293094"/>
              <a:ext cx="2366688" cy="2232670"/>
              <a:chOff x="2195737" y="4581128"/>
              <a:chExt cx="2061365" cy="1944636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22" t="47011" r="9761" b="7472"/>
              <a:stretch/>
            </p:blipFill>
            <p:spPr>
              <a:xfrm>
                <a:off x="2195737" y="4581128"/>
                <a:ext cx="2061365" cy="167043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22" t="92528" r="9761"/>
              <a:stretch/>
            </p:blipFill>
            <p:spPr>
              <a:xfrm>
                <a:off x="2195737" y="6251560"/>
                <a:ext cx="2061365" cy="274204"/>
              </a:xfrm>
              <a:prstGeom prst="rect">
                <a:avLst/>
              </a:prstGeom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2555776" y="4364013"/>
              <a:ext cx="760056" cy="246221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Modelled</a:t>
              </a:r>
              <a:endParaRPr lang="en-GB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70" y="908721"/>
            <a:ext cx="2278410" cy="18286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Short electron bunch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" y="530096"/>
            <a:ext cx="457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CLARA operated in a 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short electron bunch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Bunch duration of 2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FWHM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Residual linear chirp of &lt;10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02516" y="961563"/>
            <a:ext cx="124795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from beam dynamics simulations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7505" y="2246094"/>
            <a:ext cx="4464495" cy="916279"/>
          </a:xfrm>
          <a:custGeom>
            <a:avLst/>
            <a:gdLst>
              <a:gd name="connsiteX0" fmla="*/ 0 w 1815152"/>
              <a:gd name="connsiteY0" fmla="*/ 1440049 h 2845927"/>
              <a:gd name="connsiteX1" fmla="*/ 54591 w 1815152"/>
              <a:gd name="connsiteY1" fmla="*/ 1440049 h 2845927"/>
              <a:gd name="connsiteX2" fmla="*/ 102358 w 1815152"/>
              <a:gd name="connsiteY2" fmla="*/ 1440049 h 2845927"/>
              <a:gd name="connsiteX3" fmla="*/ 150125 w 1815152"/>
              <a:gd name="connsiteY3" fmla="*/ 1440049 h 2845927"/>
              <a:gd name="connsiteX4" fmla="*/ 197892 w 1815152"/>
              <a:gd name="connsiteY4" fmla="*/ 1440049 h 2845927"/>
              <a:gd name="connsiteX5" fmla="*/ 245659 w 1815152"/>
              <a:gd name="connsiteY5" fmla="*/ 1412753 h 2845927"/>
              <a:gd name="connsiteX6" fmla="*/ 307074 w 1815152"/>
              <a:gd name="connsiteY6" fmla="*/ 1487816 h 2845927"/>
              <a:gd name="connsiteX7" fmla="*/ 382137 w 1815152"/>
              <a:gd name="connsiteY7" fmla="*/ 1337691 h 2845927"/>
              <a:gd name="connsiteX8" fmla="*/ 450376 w 1815152"/>
              <a:gd name="connsiteY8" fmla="*/ 1624294 h 2845927"/>
              <a:gd name="connsiteX9" fmla="*/ 518615 w 1815152"/>
              <a:gd name="connsiteY9" fmla="*/ 1112503 h 2845927"/>
              <a:gd name="connsiteX10" fmla="*/ 586854 w 1815152"/>
              <a:gd name="connsiteY10" fmla="*/ 1931368 h 2845927"/>
              <a:gd name="connsiteX11" fmla="*/ 648268 w 1815152"/>
              <a:gd name="connsiteY11" fmla="*/ 655303 h 2845927"/>
              <a:gd name="connsiteX12" fmla="*/ 723331 w 1815152"/>
              <a:gd name="connsiteY12" fmla="*/ 2470455 h 2845927"/>
              <a:gd name="connsiteX13" fmla="*/ 791570 w 1815152"/>
              <a:gd name="connsiteY13" fmla="*/ 143512 h 2845927"/>
              <a:gd name="connsiteX14" fmla="*/ 859809 w 1815152"/>
              <a:gd name="connsiteY14" fmla="*/ 2845768 h 2845927"/>
              <a:gd name="connsiteX15" fmla="*/ 928048 w 1815152"/>
              <a:gd name="connsiteY15" fmla="*/ 210 h 2845927"/>
              <a:gd name="connsiteX16" fmla="*/ 996286 w 1815152"/>
              <a:gd name="connsiteY16" fmla="*/ 2681995 h 2845927"/>
              <a:gd name="connsiteX17" fmla="*/ 1064525 w 1815152"/>
              <a:gd name="connsiteY17" fmla="*/ 416467 h 2845927"/>
              <a:gd name="connsiteX18" fmla="*/ 1139588 w 1815152"/>
              <a:gd name="connsiteY18" fmla="*/ 2204324 h 2845927"/>
              <a:gd name="connsiteX19" fmla="*/ 1201003 w 1815152"/>
              <a:gd name="connsiteY19" fmla="*/ 948730 h 2845927"/>
              <a:gd name="connsiteX20" fmla="*/ 1269242 w 1815152"/>
              <a:gd name="connsiteY20" fmla="*/ 1753948 h 2845927"/>
              <a:gd name="connsiteX21" fmla="*/ 1337480 w 1815152"/>
              <a:gd name="connsiteY21" fmla="*/ 1269452 h 2845927"/>
              <a:gd name="connsiteX22" fmla="*/ 1405719 w 1815152"/>
              <a:gd name="connsiteY22" fmla="*/ 1521936 h 2845927"/>
              <a:gd name="connsiteX23" fmla="*/ 1473958 w 1815152"/>
              <a:gd name="connsiteY23" fmla="*/ 1385458 h 2845927"/>
              <a:gd name="connsiteX24" fmla="*/ 1542197 w 1815152"/>
              <a:gd name="connsiteY24" fmla="*/ 1467345 h 2845927"/>
              <a:gd name="connsiteX25" fmla="*/ 1617259 w 1815152"/>
              <a:gd name="connsiteY25" fmla="*/ 1426401 h 2845927"/>
              <a:gd name="connsiteX26" fmla="*/ 1651379 w 1815152"/>
              <a:gd name="connsiteY26" fmla="*/ 1433225 h 2845927"/>
              <a:gd name="connsiteX27" fmla="*/ 1685498 w 1815152"/>
              <a:gd name="connsiteY27" fmla="*/ 1433225 h 2845927"/>
              <a:gd name="connsiteX28" fmla="*/ 1719618 w 1815152"/>
              <a:gd name="connsiteY28" fmla="*/ 1433225 h 2845927"/>
              <a:gd name="connsiteX29" fmla="*/ 1753737 w 1815152"/>
              <a:gd name="connsiteY29" fmla="*/ 1433225 h 2845927"/>
              <a:gd name="connsiteX30" fmla="*/ 1787857 w 1815152"/>
              <a:gd name="connsiteY30" fmla="*/ 1433225 h 2845927"/>
              <a:gd name="connsiteX31" fmla="*/ 1815152 w 1815152"/>
              <a:gd name="connsiteY31" fmla="*/ 1433225 h 2845927"/>
              <a:gd name="connsiteX0" fmla="*/ 0 w 2183642"/>
              <a:gd name="connsiteY0" fmla="*/ 1440049 h 2845927"/>
              <a:gd name="connsiteX1" fmla="*/ 54591 w 2183642"/>
              <a:gd name="connsiteY1" fmla="*/ 1440049 h 2845927"/>
              <a:gd name="connsiteX2" fmla="*/ 102358 w 2183642"/>
              <a:gd name="connsiteY2" fmla="*/ 1440049 h 2845927"/>
              <a:gd name="connsiteX3" fmla="*/ 150125 w 2183642"/>
              <a:gd name="connsiteY3" fmla="*/ 1440049 h 2845927"/>
              <a:gd name="connsiteX4" fmla="*/ 197892 w 2183642"/>
              <a:gd name="connsiteY4" fmla="*/ 1440049 h 2845927"/>
              <a:gd name="connsiteX5" fmla="*/ 245659 w 2183642"/>
              <a:gd name="connsiteY5" fmla="*/ 1412753 h 2845927"/>
              <a:gd name="connsiteX6" fmla="*/ 307074 w 2183642"/>
              <a:gd name="connsiteY6" fmla="*/ 1487816 h 2845927"/>
              <a:gd name="connsiteX7" fmla="*/ 382137 w 2183642"/>
              <a:gd name="connsiteY7" fmla="*/ 1337691 h 2845927"/>
              <a:gd name="connsiteX8" fmla="*/ 450376 w 2183642"/>
              <a:gd name="connsiteY8" fmla="*/ 1624294 h 2845927"/>
              <a:gd name="connsiteX9" fmla="*/ 518615 w 2183642"/>
              <a:gd name="connsiteY9" fmla="*/ 1112503 h 2845927"/>
              <a:gd name="connsiteX10" fmla="*/ 586854 w 2183642"/>
              <a:gd name="connsiteY10" fmla="*/ 1931368 h 2845927"/>
              <a:gd name="connsiteX11" fmla="*/ 648268 w 2183642"/>
              <a:gd name="connsiteY11" fmla="*/ 655303 h 2845927"/>
              <a:gd name="connsiteX12" fmla="*/ 723331 w 2183642"/>
              <a:gd name="connsiteY12" fmla="*/ 2470455 h 2845927"/>
              <a:gd name="connsiteX13" fmla="*/ 791570 w 2183642"/>
              <a:gd name="connsiteY13" fmla="*/ 143512 h 2845927"/>
              <a:gd name="connsiteX14" fmla="*/ 859809 w 2183642"/>
              <a:gd name="connsiteY14" fmla="*/ 2845768 h 2845927"/>
              <a:gd name="connsiteX15" fmla="*/ 928048 w 2183642"/>
              <a:gd name="connsiteY15" fmla="*/ 210 h 2845927"/>
              <a:gd name="connsiteX16" fmla="*/ 996286 w 2183642"/>
              <a:gd name="connsiteY16" fmla="*/ 2681995 h 2845927"/>
              <a:gd name="connsiteX17" fmla="*/ 1064525 w 2183642"/>
              <a:gd name="connsiteY17" fmla="*/ 416467 h 2845927"/>
              <a:gd name="connsiteX18" fmla="*/ 1139588 w 2183642"/>
              <a:gd name="connsiteY18" fmla="*/ 2204324 h 2845927"/>
              <a:gd name="connsiteX19" fmla="*/ 1201003 w 2183642"/>
              <a:gd name="connsiteY19" fmla="*/ 948730 h 2845927"/>
              <a:gd name="connsiteX20" fmla="*/ 1269242 w 2183642"/>
              <a:gd name="connsiteY20" fmla="*/ 1753948 h 2845927"/>
              <a:gd name="connsiteX21" fmla="*/ 1337480 w 2183642"/>
              <a:gd name="connsiteY21" fmla="*/ 1269452 h 2845927"/>
              <a:gd name="connsiteX22" fmla="*/ 1405719 w 2183642"/>
              <a:gd name="connsiteY22" fmla="*/ 1521936 h 2845927"/>
              <a:gd name="connsiteX23" fmla="*/ 1473958 w 2183642"/>
              <a:gd name="connsiteY23" fmla="*/ 1385458 h 2845927"/>
              <a:gd name="connsiteX24" fmla="*/ 1542197 w 2183642"/>
              <a:gd name="connsiteY24" fmla="*/ 1467345 h 2845927"/>
              <a:gd name="connsiteX25" fmla="*/ 1617259 w 2183642"/>
              <a:gd name="connsiteY25" fmla="*/ 1426401 h 2845927"/>
              <a:gd name="connsiteX26" fmla="*/ 1651379 w 2183642"/>
              <a:gd name="connsiteY26" fmla="*/ 1433225 h 2845927"/>
              <a:gd name="connsiteX27" fmla="*/ 1685498 w 2183642"/>
              <a:gd name="connsiteY27" fmla="*/ 1433225 h 2845927"/>
              <a:gd name="connsiteX28" fmla="*/ 1719618 w 2183642"/>
              <a:gd name="connsiteY28" fmla="*/ 1433225 h 2845927"/>
              <a:gd name="connsiteX29" fmla="*/ 1753737 w 2183642"/>
              <a:gd name="connsiteY29" fmla="*/ 1433225 h 2845927"/>
              <a:gd name="connsiteX30" fmla="*/ 1787857 w 2183642"/>
              <a:gd name="connsiteY30" fmla="*/ 1433225 h 2845927"/>
              <a:gd name="connsiteX31" fmla="*/ 2183642 w 2183642"/>
              <a:gd name="connsiteY31" fmla="*/ 1433225 h 2845927"/>
              <a:gd name="connsiteX0" fmla="*/ 0 w 2422478"/>
              <a:gd name="connsiteY0" fmla="*/ 1440049 h 2845927"/>
              <a:gd name="connsiteX1" fmla="*/ 293427 w 2422478"/>
              <a:gd name="connsiteY1" fmla="*/ 1440049 h 2845927"/>
              <a:gd name="connsiteX2" fmla="*/ 341194 w 2422478"/>
              <a:gd name="connsiteY2" fmla="*/ 1440049 h 2845927"/>
              <a:gd name="connsiteX3" fmla="*/ 388961 w 2422478"/>
              <a:gd name="connsiteY3" fmla="*/ 1440049 h 2845927"/>
              <a:gd name="connsiteX4" fmla="*/ 436728 w 2422478"/>
              <a:gd name="connsiteY4" fmla="*/ 1440049 h 2845927"/>
              <a:gd name="connsiteX5" fmla="*/ 484495 w 2422478"/>
              <a:gd name="connsiteY5" fmla="*/ 1412753 h 2845927"/>
              <a:gd name="connsiteX6" fmla="*/ 545910 w 2422478"/>
              <a:gd name="connsiteY6" fmla="*/ 1487816 h 2845927"/>
              <a:gd name="connsiteX7" fmla="*/ 620973 w 2422478"/>
              <a:gd name="connsiteY7" fmla="*/ 1337691 h 2845927"/>
              <a:gd name="connsiteX8" fmla="*/ 689212 w 2422478"/>
              <a:gd name="connsiteY8" fmla="*/ 1624294 h 2845927"/>
              <a:gd name="connsiteX9" fmla="*/ 757451 w 2422478"/>
              <a:gd name="connsiteY9" fmla="*/ 1112503 h 2845927"/>
              <a:gd name="connsiteX10" fmla="*/ 825690 w 2422478"/>
              <a:gd name="connsiteY10" fmla="*/ 1931368 h 2845927"/>
              <a:gd name="connsiteX11" fmla="*/ 887104 w 2422478"/>
              <a:gd name="connsiteY11" fmla="*/ 655303 h 2845927"/>
              <a:gd name="connsiteX12" fmla="*/ 962167 w 2422478"/>
              <a:gd name="connsiteY12" fmla="*/ 2470455 h 2845927"/>
              <a:gd name="connsiteX13" fmla="*/ 1030406 w 2422478"/>
              <a:gd name="connsiteY13" fmla="*/ 143512 h 2845927"/>
              <a:gd name="connsiteX14" fmla="*/ 1098645 w 2422478"/>
              <a:gd name="connsiteY14" fmla="*/ 2845768 h 2845927"/>
              <a:gd name="connsiteX15" fmla="*/ 1166884 w 2422478"/>
              <a:gd name="connsiteY15" fmla="*/ 210 h 2845927"/>
              <a:gd name="connsiteX16" fmla="*/ 1235122 w 2422478"/>
              <a:gd name="connsiteY16" fmla="*/ 2681995 h 2845927"/>
              <a:gd name="connsiteX17" fmla="*/ 1303361 w 2422478"/>
              <a:gd name="connsiteY17" fmla="*/ 416467 h 2845927"/>
              <a:gd name="connsiteX18" fmla="*/ 1378424 w 2422478"/>
              <a:gd name="connsiteY18" fmla="*/ 2204324 h 2845927"/>
              <a:gd name="connsiteX19" fmla="*/ 1439839 w 2422478"/>
              <a:gd name="connsiteY19" fmla="*/ 948730 h 2845927"/>
              <a:gd name="connsiteX20" fmla="*/ 1508078 w 2422478"/>
              <a:gd name="connsiteY20" fmla="*/ 1753948 h 2845927"/>
              <a:gd name="connsiteX21" fmla="*/ 1576316 w 2422478"/>
              <a:gd name="connsiteY21" fmla="*/ 1269452 h 2845927"/>
              <a:gd name="connsiteX22" fmla="*/ 1644555 w 2422478"/>
              <a:gd name="connsiteY22" fmla="*/ 1521936 h 2845927"/>
              <a:gd name="connsiteX23" fmla="*/ 1712794 w 2422478"/>
              <a:gd name="connsiteY23" fmla="*/ 1385458 h 2845927"/>
              <a:gd name="connsiteX24" fmla="*/ 1781033 w 2422478"/>
              <a:gd name="connsiteY24" fmla="*/ 1467345 h 2845927"/>
              <a:gd name="connsiteX25" fmla="*/ 1856095 w 2422478"/>
              <a:gd name="connsiteY25" fmla="*/ 1426401 h 2845927"/>
              <a:gd name="connsiteX26" fmla="*/ 1890215 w 2422478"/>
              <a:gd name="connsiteY26" fmla="*/ 1433225 h 2845927"/>
              <a:gd name="connsiteX27" fmla="*/ 1924334 w 2422478"/>
              <a:gd name="connsiteY27" fmla="*/ 1433225 h 2845927"/>
              <a:gd name="connsiteX28" fmla="*/ 1958454 w 2422478"/>
              <a:gd name="connsiteY28" fmla="*/ 1433225 h 2845927"/>
              <a:gd name="connsiteX29" fmla="*/ 1992573 w 2422478"/>
              <a:gd name="connsiteY29" fmla="*/ 1433225 h 2845927"/>
              <a:gd name="connsiteX30" fmla="*/ 2026693 w 2422478"/>
              <a:gd name="connsiteY30" fmla="*/ 1433225 h 2845927"/>
              <a:gd name="connsiteX31" fmla="*/ 2422478 w 2422478"/>
              <a:gd name="connsiteY31" fmla="*/ 1433225 h 2845927"/>
              <a:gd name="connsiteX0" fmla="*/ 0 w 2893325"/>
              <a:gd name="connsiteY0" fmla="*/ 1446873 h 2845927"/>
              <a:gd name="connsiteX1" fmla="*/ 764274 w 2893325"/>
              <a:gd name="connsiteY1" fmla="*/ 1440049 h 2845927"/>
              <a:gd name="connsiteX2" fmla="*/ 812041 w 2893325"/>
              <a:gd name="connsiteY2" fmla="*/ 1440049 h 2845927"/>
              <a:gd name="connsiteX3" fmla="*/ 859808 w 2893325"/>
              <a:gd name="connsiteY3" fmla="*/ 1440049 h 2845927"/>
              <a:gd name="connsiteX4" fmla="*/ 907575 w 2893325"/>
              <a:gd name="connsiteY4" fmla="*/ 1440049 h 2845927"/>
              <a:gd name="connsiteX5" fmla="*/ 955342 w 2893325"/>
              <a:gd name="connsiteY5" fmla="*/ 1412753 h 2845927"/>
              <a:gd name="connsiteX6" fmla="*/ 1016757 w 2893325"/>
              <a:gd name="connsiteY6" fmla="*/ 1487816 h 2845927"/>
              <a:gd name="connsiteX7" fmla="*/ 1091820 w 2893325"/>
              <a:gd name="connsiteY7" fmla="*/ 1337691 h 2845927"/>
              <a:gd name="connsiteX8" fmla="*/ 1160059 w 2893325"/>
              <a:gd name="connsiteY8" fmla="*/ 1624294 h 2845927"/>
              <a:gd name="connsiteX9" fmla="*/ 1228298 w 2893325"/>
              <a:gd name="connsiteY9" fmla="*/ 1112503 h 2845927"/>
              <a:gd name="connsiteX10" fmla="*/ 1296537 w 2893325"/>
              <a:gd name="connsiteY10" fmla="*/ 1931368 h 2845927"/>
              <a:gd name="connsiteX11" fmla="*/ 1357951 w 2893325"/>
              <a:gd name="connsiteY11" fmla="*/ 655303 h 2845927"/>
              <a:gd name="connsiteX12" fmla="*/ 1433014 w 2893325"/>
              <a:gd name="connsiteY12" fmla="*/ 2470455 h 2845927"/>
              <a:gd name="connsiteX13" fmla="*/ 1501253 w 2893325"/>
              <a:gd name="connsiteY13" fmla="*/ 143512 h 2845927"/>
              <a:gd name="connsiteX14" fmla="*/ 1569492 w 2893325"/>
              <a:gd name="connsiteY14" fmla="*/ 2845768 h 2845927"/>
              <a:gd name="connsiteX15" fmla="*/ 1637731 w 2893325"/>
              <a:gd name="connsiteY15" fmla="*/ 210 h 2845927"/>
              <a:gd name="connsiteX16" fmla="*/ 1705969 w 2893325"/>
              <a:gd name="connsiteY16" fmla="*/ 2681995 h 2845927"/>
              <a:gd name="connsiteX17" fmla="*/ 1774208 w 2893325"/>
              <a:gd name="connsiteY17" fmla="*/ 416467 h 2845927"/>
              <a:gd name="connsiteX18" fmla="*/ 1849271 w 2893325"/>
              <a:gd name="connsiteY18" fmla="*/ 2204324 h 2845927"/>
              <a:gd name="connsiteX19" fmla="*/ 1910686 w 2893325"/>
              <a:gd name="connsiteY19" fmla="*/ 948730 h 2845927"/>
              <a:gd name="connsiteX20" fmla="*/ 1978925 w 2893325"/>
              <a:gd name="connsiteY20" fmla="*/ 1753948 h 2845927"/>
              <a:gd name="connsiteX21" fmla="*/ 2047163 w 2893325"/>
              <a:gd name="connsiteY21" fmla="*/ 1269452 h 2845927"/>
              <a:gd name="connsiteX22" fmla="*/ 2115402 w 2893325"/>
              <a:gd name="connsiteY22" fmla="*/ 1521936 h 2845927"/>
              <a:gd name="connsiteX23" fmla="*/ 2183641 w 2893325"/>
              <a:gd name="connsiteY23" fmla="*/ 1385458 h 2845927"/>
              <a:gd name="connsiteX24" fmla="*/ 2251880 w 2893325"/>
              <a:gd name="connsiteY24" fmla="*/ 1467345 h 2845927"/>
              <a:gd name="connsiteX25" fmla="*/ 2326942 w 2893325"/>
              <a:gd name="connsiteY25" fmla="*/ 1426401 h 2845927"/>
              <a:gd name="connsiteX26" fmla="*/ 2361062 w 2893325"/>
              <a:gd name="connsiteY26" fmla="*/ 1433225 h 2845927"/>
              <a:gd name="connsiteX27" fmla="*/ 2395181 w 2893325"/>
              <a:gd name="connsiteY27" fmla="*/ 1433225 h 2845927"/>
              <a:gd name="connsiteX28" fmla="*/ 2429301 w 2893325"/>
              <a:gd name="connsiteY28" fmla="*/ 1433225 h 2845927"/>
              <a:gd name="connsiteX29" fmla="*/ 2463420 w 2893325"/>
              <a:gd name="connsiteY29" fmla="*/ 1433225 h 2845927"/>
              <a:gd name="connsiteX30" fmla="*/ 2497540 w 2893325"/>
              <a:gd name="connsiteY30" fmla="*/ 1433225 h 2845927"/>
              <a:gd name="connsiteX31" fmla="*/ 2893325 w 2893325"/>
              <a:gd name="connsiteY31" fmla="*/ 1433225 h 2845927"/>
              <a:gd name="connsiteX0" fmla="*/ 0 w 2202769"/>
              <a:gd name="connsiteY0" fmla="*/ 1442356 h 2845927"/>
              <a:gd name="connsiteX1" fmla="*/ 73718 w 2202769"/>
              <a:gd name="connsiteY1" fmla="*/ 1440049 h 2845927"/>
              <a:gd name="connsiteX2" fmla="*/ 121485 w 2202769"/>
              <a:gd name="connsiteY2" fmla="*/ 1440049 h 2845927"/>
              <a:gd name="connsiteX3" fmla="*/ 169252 w 2202769"/>
              <a:gd name="connsiteY3" fmla="*/ 1440049 h 2845927"/>
              <a:gd name="connsiteX4" fmla="*/ 217019 w 2202769"/>
              <a:gd name="connsiteY4" fmla="*/ 1440049 h 2845927"/>
              <a:gd name="connsiteX5" fmla="*/ 264786 w 2202769"/>
              <a:gd name="connsiteY5" fmla="*/ 1412753 h 2845927"/>
              <a:gd name="connsiteX6" fmla="*/ 326201 w 2202769"/>
              <a:gd name="connsiteY6" fmla="*/ 1487816 h 2845927"/>
              <a:gd name="connsiteX7" fmla="*/ 401264 w 2202769"/>
              <a:gd name="connsiteY7" fmla="*/ 1337691 h 2845927"/>
              <a:gd name="connsiteX8" fmla="*/ 469503 w 2202769"/>
              <a:gd name="connsiteY8" fmla="*/ 1624294 h 2845927"/>
              <a:gd name="connsiteX9" fmla="*/ 537742 w 2202769"/>
              <a:gd name="connsiteY9" fmla="*/ 1112503 h 2845927"/>
              <a:gd name="connsiteX10" fmla="*/ 605981 w 2202769"/>
              <a:gd name="connsiteY10" fmla="*/ 1931368 h 2845927"/>
              <a:gd name="connsiteX11" fmla="*/ 667395 w 2202769"/>
              <a:gd name="connsiteY11" fmla="*/ 655303 h 2845927"/>
              <a:gd name="connsiteX12" fmla="*/ 742458 w 2202769"/>
              <a:gd name="connsiteY12" fmla="*/ 2470455 h 2845927"/>
              <a:gd name="connsiteX13" fmla="*/ 810697 w 2202769"/>
              <a:gd name="connsiteY13" fmla="*/ 143512 h 2845927"/>
              <a:gd name="connsiteX14" fmla="*/ 878936 w 2202769"/>
              <a:gd name="connsiteY14" fmla="*/ 2845768 h 2845927"/>
              <a:gd name="connsiteX15" fmla="*/ 947175 w 2202769"/>
              <a:gd name="connsiteY15" fmla="*/ 210 h 2845927"/>
              <a:gd name="connsiteX16" fmla="*/ 1015413 w 2202769"/>
              <a:gd name="connsiteY16" fmla="*/ 2681995 h 2845927"/>
              <a:gd name="connsiteX17" fmla="*/ 1083652 w 2202769"/>
              <a:gd name="connsiteY17" fmla="*/ 416467 h 2845927"/>
              <a:gd name="connsiteX18" fmla="*/ 1158715 w 2202769"/>
              <a:gd name="connsiteY18" fmla="*/ 2204324 h 2845927"/>
              <a:gd name="connsiteX19" fmla="*/ 1220130 w 2202769"/>
              <a:gd name="connsiteY19" fmla="*/ 948730 h 2845927"/>
              <a:gd name="connsiteX20" fmla="*/ 1288369 w 2202769"/>
              <a:gd name="connsiteY20" fmla="*/ 1753948 h 2845927"/>
              <a:gd name="connsiteX21" fmla="*/ 1356607 w 2202769"/>
              <a:gd name="connsiteY21" fmla="*/ 1269452 h 2845927"/>
              <a:gd name="connsiteX22" fmla="*/ 1424846 w 2202769"/>
              <a:gd name="connsiteY22" fmla="*/ 1521936 h 2845927"/>
              <a:gd name="connsiteX23" fmla="*/ 1493085 w 2202769"/>
              <a:gd name="connsiteY23" fmla="*/ 1385458 h 2845927"/>
              <a:gd name="connsiteX24" fmla="*/ 1561324 w 2202769"/>
              <a:gd name="connsiteY24" fmla="*/ 1467345 h 2845927"/>
              <a:gd name="connsiteX25" fmla="*/ 1636386 w 2202769"/>
              <a:gd name="connsiteY25" fmla="*/ 1426401 h 2845927"/>
              <a:gd name="connsiteX26" fmla="*/ 1670506 w 2202769"/>
              <a:gd name="connsiteY26" fmla="*/ 1433225 h 2845927"/>
              <a:gd name="connsiteX27" fmla="*/ 1704625 w 2202769"/>
              <a:gd name="connsiteY27" fmla="*/ 1433225 h 2845927"/>
              <a:gd name="connsiteX28" fmla="*/ 1738745 w 2202769"/>
              <a:gd name="connsiteY28" fmla="*/ 1433225 h 2845927"/>
              <a:gd name="connsiteX29" fmla="*/ 1772864 w 2202769"/>
              <a:gd name="connsiteY29" fmla="*/ 1433225 h 2845927"/>
              <a:gd name="connsiteX30" fmla="*/ 1806984 w 2202769"/>
              <a:gd name="connsiteY30" fmla="*/ 1433225 h 2845927"/>
              <a:gd name="connsiteX31" fmla="*/ 2202769 w 2202769"/>
              <a:gd name="connsiteY31" fmla="*/ 1433225 h 2845927"/>
              <a:gd name="connsiteX0" fmla="*/ 0 w 1844348"/>
              <a:gd name="connsiteY0" fmla="*/ 1442356 h 2845927"/>
              <a:gd name="connsiteX1" fmla="*/ 73718 w 1844348"/>
              <a:gd name="connsiteY1" fmla="*/ 1440049 h 2845927"/>
              <a:gd name="connsiteX2" fmla="*/ 121485 w 1844348"/>
              <a:gd name="connsiteY2" fmla="*/ 1440049 h 2845927"/>
              <a:gd name="connsiteX3" fmla="*/ 169252 w 1844348"/>
              <a:gd name="connsiteY3" fmla="*/ 1440049 h 2845927"/>
              <a:gd name="connsiteX4" fmla="*/ 217019 w 1844348"/>
              <a:gd name="connsiteY4" fmla="*/ 1440049 h 2845927"/>
              <a:gd name="connsiteX5" fmla="*/ 264786 w 1844348"/>
              <a:gd name="connsiteY5" fmla="*/ 1412753 h 2845927"/>
              <a:gd name="connsiteX6" fmla="*/ 326201 w 1844348"/>
              <a:gd name="connsiteY6" fmla="*/ 1487816 h 2845927"/>
              <a:gd name="connsiteX7" fmla="*/ 401264 w 1844348"/>
              <a:gd name="connsiteY7" fmla="*/ 1337691 h 2845927"/>
              <a:gd name="connsiteX8" fmla="*/ 469503 w 1844348"/>
              <a:gd name="connsiteY8" fmla="*/ 1624294 h 2845927"/>
              <a:gd name="connsiteX9" fmla="*/ 537742 w 1844348"/>
              <a:gd name="connsiteY9" fmla="*/ 1112503 h 2845927"/>
              <a:gd name="connsiteX10" fmla="*/ 605981 w 1844348"/>
              <a:gd name="connsiteY10" fmla="*/ 1931368 h 2845927"/>
              <a:gd name="connsiteX11" fmla="*/ 667395 w 1844348"/>
              <a:gd name="connsiteY11" fmla="*/ 655303 h 2845927"/>
              <a:gd name="connsiteX12" fmla="*/ 742458 w 1844348"/>
              <a:gd name="connsiteY12" fmla="*/ 2470455 h 2845927"/>
              <a:gd name="connsiteX13" fmla="*/ 810697 w 1844348"/>
              <a:gd name="connsiteY13" fmla="*/ 143512 h 2845927"/>
              <a:gd name="connsiteX14" fmla="*/ 878936 w 1844348"/>
              <a:gd name="connsiteY14" fmla="*/ 2845768 h 2845927"/>
              <a:gd name="connsiteX15" fmla="*/ 947175 w 1844348"/>
              <a:gd name="connsiteY15" fmla="*/ 210 h 2845927"/>
              <a:gd name="connsiteX16" fmla="*/ 1015413 w 1844348"/>
              <a:gd name="connsiteY16" fmla="*/ 2681995 h 2845927"/>
              <a:gd name="connsiteX17" fmla="*/ 1083652 w 1844348"/>
              <a:gd name="connsiteY17" fmla="*/ 416467 h 2845927"/>
              <a:gd name="connsiteX18" fmla="*/ 1158715 w 1844348"/>
              <a:gd name="connsiteY18" fmla="*/ 2204324 h 2845927"/>
              <a:gd name="connsiteX19" fmla="*/ 1220130 w 1844348"/>
              <a:gd name="connsiteY19" fmla="*/ 948730 h 2845927"/>
              <a:gd name="connsiteX20" fmla="*/ 1288369 w 1844348"/>
              <a:gd name="connsiteY20" fmla="*/ 1753948 h 2845927"/>
              <a:gd name="connsiteX21" fmla="*/ 1356607 w 1844348"/>
              <a:gd name="connsiteY21" fmla="*/ 1269452 h 2845927"/>
              <a:gd name="connsiteX22" fmla="*/ 1424846 w 1844348"/>
              <a:gd name="connsiteY22" fmla="*/ 1521936 h 2845927"/>
              <a:gd name="connsiteX23" fmla="*/ 1493085 w 1844348"/>
              <a:gd name="connsiteY23" fmla="*/ 1385458 h 2845927"/>
              <a:gd name="connsiteX24" fmla="*/ 1561324 w 1844348"/>
              <a:gd name="connsiteY24" fmla="*/ 1467345 h 2845927"/>
              <a:gd name="connsiteX25" fmla="*/ 1636386 w 1844348"/>
              <a:gd name="connsiteY25" fmla="*/ 1426401 h 2845927"/>
              <a:gd name="connsiteX26" fmla="*/ 1670506 w 1844348"/>
              <a:gd name="connsiteY26" fmla="*/ 1433225 h 2845927"/>
              <a:gd name="connsiteX27" fmla="*/ 1704625 w 1844348"/>
              <a:gd name="connsiteY27" fmla="*/ 1433225 h 2845927"/>
              <a:gd name="connsiteX28" fmla="*/ 1738745 w 1844348"/>
              <a:gd name="connsiteY28" fmla="*/ 1433225 h 2845927"/>
              <a:gd name="connsiteX29" fmla="*/ 1772864 w 1844348"/>
              <a:gd name="connsiteY29" fmla="*/ 1433225 h 2845927"/>
              <a:gd name="connsiteX30" fmla="*/ 1806984 w 1844348"/>
              <a:gd name="connsiteY30" fmla="*/ 1433225 h 2845927"/>
              <a:gd name="connsiteX31" fmla="*/ 1844348 w 1844348"/>
              <a:gd name="connsiteY31" fmla="*/ 1433225 h 28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44348" h="2845927">
                <a:moveTo>
                  <a:pt x="0" y="1442356"/>
                </a:moveTo>
                <a:lnTo>
                  <a:pt x="73718" y="1440049"/>
                </a:lnTo>
                <a:lnTo>
                  <a:pt x="121485" y="1440049"/>
                </a:lnTo>
                <a:lnTo>
                  <a:pt x="169252" y="1440049"/>
                </a:lnTo>
                <a:cubicBezTo>
                  <a:pt x="185174" y="1440049"/>
                  <a:pt x="201097" y="1444598"/>
                  <a:pt x="217019" y="1440049"/>
                </a:cubicBezTo>
                <a:cubicBezTo>
                  <a:pt x="232941" y="1435500"/>
                  <a:pt x="246589" y="1404792"/>
                  <a:pt x="264786" y="1412753"/>
                </a:cubicBezTo>
                <a:cubicBezTo>
                  <a:pt x="282983" y="1420714"/>
                  <a:pt x="303455" y="1500326"/>
                  <a:pt x="326201" y="1487816"/>
                </a:cubicBezTo>
                <a:cubicBezTo>
                  <a:pt x="348947" y="1475306"/>
                  <a:pt x="377380" y="1314945"/>
                  <a:pt x="401264" y="1337691"/>
                </a:cubicBezTo>
                <a:cubicBezTo>
                  <a:pt x="425148" y="1360437"/>
                  <a:pt x="446757" y="1661825"/>
                  <a:pt x="469503" y="1624294"/>
                </a:cubicBezTo>
                <a:cubicBezTo>
                  <a:pt x="492249" y="1586763"/>
                  <a:pt x="514996" y="1061324"/>
                  <a:pt x="537742" y="1112503"/>
                </a:cubicBezTo>
                <a:cubicBezTo>
                  <a:pt x="560488" y="1163682"/>
                  <a:pt x="584372" y="2007568"/>
                  <a:pt x="605981" y="1931368"/>
                </a:cubicBezTo>
                <a:cubicBezTo>
                  <a:pt x="627590" y="1855168"/>
                  <a:pt x="644649" y="565455"/>
                  <a:pt x="667395" y="655303"/>
                </a:cubicBezTo>
                <a:cubicBezTo>
                  <a:pt x="690141" y="745151"/>
                  <a:pt x="718574" y="2555753"/>
                  <a:pt x="742458" y="2470455"/>
                </a:cubicBezTo>
                <a:cubicBezTo>
                  <a:pt x="766342" y="2385157"/>
                  <a:pt x="787951" y="80960"/>
                  <a:pt x="810697" y="143512"/>
                </a:cubicBezTo>
                <a:cubicBezTo>
                  <a:pt x="833443" y="206064"/>
                  <a:pt x="856190" y="2869652"/>
                  <a:pt x="878936" y="2845768"/>
                </a:cubicBezTo>
                <a:cubicBezTo>
                  <a:pt x="901682" y="2821884"/>
                  <a:pt x="924429" y="27505"/>
                  <a:pt x="947175" y="210"/>
                </a:cubicBezTo>
                <a:cubicBezTo>
                  <a:pt x="969921" y="-27085"/>
                  <a:pt x="992667" y="2612619"/>
                  <a:pt x="1015413" y="2681995"/>
                </a:cubicBezTo>
                <a:cubicBezTo>
                  <a:pt x="1038159" y="2751371"/>
                  <a:pt x="1059768" y="496079"/>
                  <a:pt x="1083652" y="416467"/>
                </a:cubicBezTo>
                <a:cubicBezTo>
                  <a:pt x="1107536" y="336855"/>
                  <a:pt x="1135969" y="2115614"/>
                  <a:pt x="1158715" y="2204324"/>
                </a:cubicBezTo>
                <a:cubicBezTo>
                  <a:pt x="1181461" y="2293034"/>
                  <a:pt x="1198521" y="1023793"/>
                  <a:pt x="1220130" y="948730"/>
                </a:cubicBezTo>
                <a:cubicBezTo>
                  <a:pt x="1241739" y="873667"/>
                  <a:pt x="1265623" y="1700494"/>
                  <a:pt x="1288369" y="1753948"/>
                </a:cubicBezTo>
                <a:cubicBezTo>
                  <a:pt x="1311115" y="1807402"/>
                  <a:pt x="1333861" y="1308121"/>
                  <a:pt x="1356607" y="1269452"/>
                </a:cubicBezTo>
                <a:cubicBezTo>
                  <a:pt x="1379353" y="1230783"/>
                  <a:pt x="1402100" y="1502602"/>
                  <a:pt x="1424846" y="1521936"/>
                </a:cubicBezTo>
                <a:cubicBezTo>
                  <a:pt x="1447592" y="1541270"/>
                  <a:pt x="1470339" y="1394556"/>
                  <a:pt x="1493085" y="1385458"/>
                </a:cubicBezTo>
                <a:cubicBezTo>
                  <a:pt x="1515831" y="1376360"/>
                  <a:pt x="1537441" y="1460521"/>
                  <a:pt x="1561324" y="1467345"/>
                </a:cubicBezTo>
                <a:cubicBezTo>
                  <a:pt x="1585207" y="1474169"/>
                  <a:pt x="1618189" y="1432088"/>
                  <a:pt x="1636386" y="1426401"/>
                </a:cubicBezTo>
                <a:cubicBezTo>
                  <a:pt x="1654583" y="1420714"/>
                  <a:pt x="1659133" y="1432088"/>
                  <a:pt x="1670506" y="1433225"/>
                </a:cubicBezTo>
                <a:cubicBezTo>
                  <a:pt x="1681879" y="1434362"/>
                  <a:pt x="1704625" y="1433225"/>
                  <a:pt x="1704625" y="1433225"/>
                </a:cubicBezTo>
                <a:lnTo>
                  <a:pt x="1738745" y="1433225"/>
                </a:lnTo>
                <a:lnTo>
                  <a:pt x="1772864" y="1433225"/>
                </a:lnTo>
                <a:lnTo>
                  <a:pt x="1806984" y="1433225"/>
                </a:lnTo>
                <a:lnTo>
                  <a:pt x="1844348" y="1433225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 rot="5400000">
            <a:off x="2312600" y="1796066"/>
            <a:ext cx="216024" cy="396000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248" y="2431921"/>
            <a:ext cx="10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pulse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99" y="1855857"/>
            <a:ext cx="1440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bunch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2466" y="3323018"/>
            <a:ext cx="88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40592" y="1689775"/>
            <a:ext cx="360040" cy="145287"/>
            <a:chOff x="2339752" y="1833449"/>
            <a:chExt cx="360040" cy="145287"/>
          </a:xfrm>
        </p:grpSpPr>
        <p:grpSp>
          <p:nvGrpSpPr>
            <p:cNvPr id="13" name="Group 12"/>
            <p:cNvGrpSpPr/>
            <p:nvPr/>
          </p:nvGrpSpPr>
          <p:grpSpPr>
            <a:xfrm>
              <a:off x="2339752" y="1833449"/>
              <a:ext cx="360040" cy="145287"/>
              <a:chOff x="2339752" y="1797388"/>
              <a:chExt cx="360040" cy="14528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2339752" y="1868124"/>
                <a:ext cx="360040" cy="190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699792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/>
            <p:cNvCxnSpPr/>
            <p:nvPr/>
          </p:nvCxnSpPr>
          <p:spPr>
            <a:xfrm>
              <a:off x="2339752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234633" y="3201307"/>
            <a:ext cx="341784" cy="145287"/>
            <a:chOff x="1835696" y="1833449"/>
            <a:chExt cx="341784" cy="145287"/>
          </a:xfrm>
        </p:grpSpPr>
        <p:grpSp>
          <p:nvGrpSpPr>
            <p:cNvPr id="21" name="Group 20"/>
            <p:cNvGrpSpPr/>
            <p:nvPr/>
          </p:nvGrpSpPr>
          <p:grpSpPr>
            <a:xfrm>
              <a:off x="1835696" y="1833449"/>
              <a:ext cx="341784" cy="145287"/>
              <a:chOff x="1835696" y="1797388"/>
              <a:chExt cx="341784" cy="145287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1835696" y="1868124"/>
                <a:ext cx="341784" cy="1908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177480" y="1797388"/>
                <a:ext cx="0" cy="145287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/>
            <p:cNvCxnSpPr/>
            <p:nvPr/>
          </p:nvCxnSpPr>
          <p:spPr>
            <a:xfrm>
              <a:off x="1839868" y="1833449"/>
              <a:ext cx="0" cy="14528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647684" y="3093628"/>
            <a:ext cx="986051" cy="8537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1644" y="3379576"/>
            <a:ext cx="848896" cy="27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684" y="3942526"/>
            <a:ext cx="986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3621" y="3091512"/>
            <a:ext cx="84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off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33492" y="3097027"/>
            <a:ext cx="734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THz on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619672" y="3717032"/>
            <a:ext cx="144016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33530" y="2215566"/>
            <a:ext cx="121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0.4 THz</a:t>
            </a:r>
          </a:p>
          <a:p>
            <a:pPr algn="ctr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100 GHz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19672" y="3717032"/>
            <a:ext cx="109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phase space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32580" y="148351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66169" y="530096"/>
            <a:ext cx="4277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“Single-bucket” acceleration</a:t>
            </a:r>
          </a:p>
        </p:txBody>
      </p:sp>
      <p:sp>
        <p:nvSpPr>
          <p:cNvPr id="49" name="Oval 48"/>
          <p:cNvSpPr/>
          <p:nvPr/>
        </p:nvSpPr>
        <p:spPr>
          <a:xfrm rot="3600000">
            <a:off x="1032697" y="3341136"/>
            <a:ext cx="216024" cy="3960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Wave 49"/>
          <p:cNvSpPr/>
          <p:nvPr/>
        </p:nvSpPr>
        <p:spPr>
          <a:xfrm rot="19800000" flipV="1">
            <a:off x="3661437" y="3413323"/>
            <a:ext cx="379646" cy="308397"/>
          </a:xfrm>
          <a:prstGeom prst="wave">
            <a:avLst>
              <a:gd name="adj1" fmla="val 20000"/>
              <a:gd name="adj2" fmla="val 0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3358235" y="3100708"/>
            <a:ext cx="986051" cy="8537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2773885" y="3386656"/>
            <a:ext cx="848896" cy="27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69925" y="3949605"/>
            <a:ext cx="986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53" y="908720"/>
            <a:ext cx="2278411" cy="1828678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34372" y="4293095"/>
            <a:ext cx="2264650" cy="1944217"/>
            <a:chOff x="134371" y="4293095"/>
            <a:chExt cx="2366687" cy="2232669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134371" y="4293095"/>
              <a:ext cx="2366687" cy="2232669"/>
              <a:chOff x="134371" y="4581128"/>
              <a:chExt cx="2061365" cy="1944636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22" t="92528" r="9761"/>
              <a:stretch/>
            </p:blipFill>
            <p:spPr>
              <a:xfrm>
                <a:off x="134371" y="6251560"/>
                <a:ext cx="2061365" cy="274204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22" t="1946" r="9761" b="52538"/>
              <a:stretch/>
            </p:blipFill>
            <p:spPr>
              <a:xfrm>
                <a:off x="134371" y="4581128"/>
                <a:ext cx="2061365" cy="1670432"/>
              </a:xfrm>
              <a:prstGeom prst="rect">
                <a:avLst/>
              </a:prstGeom>
            </p:spPr>
          </p:pic>
        </p:grpSp>
        <p:sp>
          <p:nvSpPr>
            <p:cNvPr id="65" name="TextBox 64"/>
            <p:cNvSpPr txBox="1"/>
            <p:nvPr/>
          </p:nvSpPr>
          <p:spPr>
            <a:xfrm>
              <a:off x="683568" y="4365104"/>
              <a:ext cx="720080" cy="246221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Modelled</a:t>
              </a:r>
              <a:endParaRPr lang="en-GB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649450" y="2808245"/>
            <a:ext cx="4104456" cy="3262205"/>
            <a:chOff x="4572000" y="2831091"/>
            <a:chExt cx="4354793" cy="36942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29"/>
            <a:stretch/>
          </p:blipFill>
          <p:spPr>
            <a:xfrm>
              <a:off x="4572000" y="2831091"/>
              <a:ext cx="4354793" cy="3694253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5148064" y="2996952"/>
              <a:ext cx="216024" cy="165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092280" y="2983931"/>
              <a:ext cx="216024" cy="165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58" name="Group 57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64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3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4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5" grpId="0"/>
      <p:bldP spid="36" grpId="0"/>
      <p:bldP spid="39" grpId="0"/>
      <p:bldP spid="41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0125-WA0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235558"/>
            <a:ext cx="6487921" cy="36724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9549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Relativistic electron beam acceleration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</a:t>
            </a:r>
            <a:r>
              <a:rPr lang="en-US" sz="20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energy and timing stabilization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6714" y="5156295"/>
            <a:ext cx="6129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jitter in electron beam injected into THz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modulation more stable – dependent on THz timing, </a:t>
            </a:r>
            <a:br>
              <a:rPr lang="en-US" dirty="0" smtClean="0"/>
            </a:br>
            <a:r>
              <a:rPr lang="en-US" dirty="0" smtClean="0"/>
              <a:t>not incoming electron energy.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8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9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586061"/>
            <a:ext cx="8629650" cy="4867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586061"/>
            <a:ext cx="8629650" cy="486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586061"/>
            <a:ext cx="8629650" cy="48672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</a:t>
            </a:r>
            <a:r>
              <a:rPr lang="en-US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energy and timing stabilization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3042" y="1028100"/>
            <a:ext cx="580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</a:t>
            </a:r>
            <a:r>
              <a:rPr lang="en-US" dirty="0" smtClean="0"/>
              <a:t>linear chirp  </a:t>
            </a:r>
            <a:r>
              <a:rPr lang="en-US" dirty="0" smtClean="0">
                <a:sym typeface="Symbol" panose="05050102010706020507" pitchFamily="18" charset="2"/>
              </a:rPr>
              <a:t> 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central</a:t>
            </a:r>
            <a:r>
              <a:rPr lang="en-US" dirty="0" smtClean="0"/>
              <a:t> proportional to 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arrival</a:t>
            </a:r>
            <a:r>
              <a:rPr lang="en-US" dirty="0" smtClean="0"/>
              <a:t> 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7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966"/>
            <a:ext cx="9144000" cy="4494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966"/>
            <a:ext cx="9144000" cy="4494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966"/>
            <a:ext cx="9144000" cy="44940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88492" y="-2724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THz-induced </a:t>
            </a:r>
            <a:r>
              <a:rPr lang="en-US" sz="2800" kern="0" dirty="0" smtClean="0">
                <a:solidFill>
                  <a:srgbClr val="195495"/>
                </a:solidFill>
                <a:latin typeface="Calibri" panose="020F0502020204030204" pitchFamily="34" charset="0"/>
              </a:rPr>
              <a:t>energy and timing stabilization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195495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42678" y="824760"/>
            <a:ext cx="321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 of R56 for compression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139952" y="5214369"/>
            <a:ext cx="4932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Compression :  sub-10fs for realistic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Active timing stabilization </a:t>
            </a:r>
            <a:br>
              <a:rPr lang="en-US" dirty="0" smtClean="0"/>
            </a:br>
            <a:r>
              <a:rPr lang="en-US" dirty="0" smtClean="0"/>
              <a:t>          Micro-bunches locked to THz timing &amp; </a:t>
            </a:r>
            <a:br>
              <a:rPr lang="en-US" dirty="0" smtClean="0"/>
            </a:br>
            <a:r>
              <a:rPr lang="en-US" dirty="0" smtClean="0"/>
              <a:t>           THz timing locked to laser envelope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6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7946" y="3820559"/>
            <a:ext cx="6912768" cy="584775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M.T. Hibberd et al. Acceleration of relativistic beams using laser-generated terahertz pulses.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arXiv:1908.04055  (2019)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508" y="492617"/>
            <a:ext cx="885698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Demonstrated THz-driven linear acceleration of a 35 MeV relativistic electron beam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performed at the CLARA test facility, Daresbury Laboratory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Generation of narrowband THz pulses with required polarity-inversion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ielectric-lined waveguide designed for velocity-matching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nergy spectra modulation of chirped electron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beams,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Near-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singleAcceleration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/deceleration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short bunches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8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8926" y="533261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 today. Oliver </a:t>
            </a:r>
            <a:r>
              <a:rPr lang="en-US" dirty="0" smtClean="0"/>
              <a:t>Finlay</a:t>
            </a:r>
            <a:endParaRPr lang="en-US" dirty="0" smtClean="0"/>
          </a:p>
          <a:p>
            <a:r>
              <a:rPr lang="en-GB" b="1" dirty="0" smtClean="0"/>
              <a:t>Terahertz-Driven </a:t>
            </a:r>
            <a:r>
              <a:rPr lang="en-GB" b="1" dirty="0"/>
              <a:t>Velocity Bunching </a:t>
            </a:r>
            <a:r>
              <a:rPr lang="en-GB" b="1" dirty="0" smtClean="0"/>
              <a:t>Experiment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19657" r="8736" b="10184"/>
          <a:stretch/>
        </p:blipFill>
        <p:spPr>
          <a:xfrm>
            <a:off x="1143303" y="5217590"/>
            <a:ext cx="845623" cy="1084526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68165" y="4905772"/>
            <a:ext cx="666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research areas: From 100keV to MeV with a THz-driven injector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6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7482" y="46166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thanks to   </a:t>
            </a:r>
            <a:r>
              <a:rPr lang="en-US" sz="2400" dirty="0" smtClean="0"/>
              <a:t>Cockcroft </a:t>
            </a:r>
            <a:r>
              <a:rPr lang="en-US" sz="2400" dirty="0"/>
              <a:t>Institute THz Acceleration </a:t>
            </a:r>
            <a:r>
              <a:rPr lang="en-US" sz="2400" dirty="0" smtClean="0"/>
              <a:t>Group</a:t>
            </a:r>
            <a:br>
              <a:rPr lang="en-US" sz="2400" dirty="0" smtClean="0"/>
            </a:br>
            <a:r>
              <a:rPr lang="en-US" sz="2400" dirty="0" smtClean="0"/>
              <a:t>                                &amp; STFC </a:t>
            </a:r>
            <a:r>
              <a:rPr lang="en-US" sz="2400" dirty="0"/>
              <a:t>Daresbury Laboratory CLARA team </a:t>
            </a:r>
            <a:endParaRPr lang="en-GB" sz="2400" dirty="0"/>
          </a:p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b="31530"/>
          <a:stretch/>
        </p:blipFill>
        <p:spPr>
          <a:xfrm>
            <a:off x="899592" y="2135625"/>
            <a:ext cx="7114311" cy="254654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18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3509" y="5047765"/>
            <a:ext cx="770666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Postdoc positions available:           - THz driven acceleration</a:t>
            </a:r>
          </a:p>
          <a:p>
            <a:r>
              <a:rPr lang="en-US" dirty="0"/>
              <a:t> </a:t>
            </a:r>
            <a:r>
              <a:rPr lang="en-US" dirty="0" smtClean="0"/>
              <a:t>     (Lancaster University)               - Ultrafast electro-optic diagnostics for AWAKE</a:t>
            </a:r>
          </a:p>
          <a:p>
            <a:r>
              <a:rPr lang="en-US" dirty="0" smtClean="0"/>
              <a:t>PhD positions available : THz driven acceleration. (laser/accelerator/simulations)</a:t>
            </a:r>
          </a:p>
          <a:p>
            <a:pPr lvl="4"/>
            <a:r>
              <a:rPr lang="en-US" i="1" dirty="0" smtClean="0"/>
              <a:t>Contact:  s.jamison@Lancaster.ac.uk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2815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75500" y="4157115"/>
            <a:ext cx="5338640" cy="2255284"/>
            <a:chOff x="575500" y="4157115"/>
            <a:chExt cx="5338640" cy="2255284"/>
          </a:xfrm>
        </p:grpSpPr>
        <p:grpSp>
          <p:nvGrpSpPr>
            <p:cNvPr id="16" name="Group 15"/>
            <p:cNvGrpSpPr/>
            <p:nvPr/>
          </p:nvGrpSpPr>
          <p:grpSpPr>
            <a:xfrm>
              <a:off x="575500" y="4157115"/>
              <a:ext cx="5338640" cy="2255284"/>
              <a:chOff x="575500" y="4157115"/>
              <a:chExt cx="5338640" cy="225528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786839" y="4438163"/>
                <a:ext cx="51273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Oscillation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period short, </a:t>
                </a: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well matched to the bunch duration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field strengths </a:t>
                </a: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possible. 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B9BD5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Wavelength allows for easy fabrication of structures.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86839" y="4157115"/>
                <a:ext cx="15813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THz advantages: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75500" y="5673735"/>
                <a:ext cx="344953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Obtaining sub-luminal phase velocities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Broadband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pulses – controlling dispersion</a:t>
                </a:r>
              </a:p>
              <a:p>
                <a:pPr marL="214313" marR="0" lvl="0" indent="-2143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field THz sources still challenging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86839" y="5315623"/>
              <a:ext cx="1513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THz 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challenges: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18821" y="1469190"/>
            <a:ext cx="3296585" cy="2424084"/>
            <a:chOff x="1418435" y="1408909"/>
            <a:chExt cx="2999814" cy="2120691"/>
          </a:xfrm>
        </p:grpSpPr>
        <p:sp>
          <p:nvSpPr>
            <p:cNvPr id="13" name="Rounded Rectangle 12"/>
            <p:cNvSpPr/>
            <p:nvPr/>
          </p:nvSpPr>
          <p:spPr>
            <a:xfrm>
              <a:off x="1418435" y="1423602"/>
              <a:ext cx="2914650" cy="210599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0251" y="1408909"/>
              <a:ext cx="1908556" cy="350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 </a:t>
              </a: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78279" y="1686110"/>
              <a:ext cx="2939970" cy="16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GHz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 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cm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 2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~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10 -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MV m</a:t>
              </a:r>
              <a:r>
                <a:rPr kumimoji="0" lang="en-GB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length:  5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(superconducting)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5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(normal conducting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74307" y="1500502"/>
            <a:ext cx="2717988" cy="2409567"/>
            <a:chOff x="4494415" y="685800"/>
            <a:chExt cx="3963784" cy="3272366"/>
          </a:xfrm>
        </p:grpSpPr>
        <p:sp>
          <p:nvSpPr>
            <p:cNvPr id="22" name="Rounded Rectangle 21"/>
            <p:cNvSpPr/>
            <p:nvPr/>
          </p:nvSpPr>
          <p:spPr>
            <a:xfrm>
              <a:off x="4494415" y="685800"/>
              <a:ext cx="3963784" cy="32723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39939" y="746050"/>
              <a:ext cx="2740772" cy="543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THz 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30901" y="1125461"/>
              <a:ext cx="3528403" cy="2298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– 1 mm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mm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MV/m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GV/m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  1-5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97663" y="1485986"/>
            <a:ext cx="2865010" cy="2424084"/>
            <a:chOff x="4494416" y="685800"/>
            <a:chExt cx="3963784" cy="3272366"/>
          </a:xfrm>
        </p:grpSpPr>
        <p:sp>
          <p:nvSpPr>
            <p:cNvPr id="14" name="Rounded Rectangle 13"/>
            <p:cNvSpPr/>
            <p:nvPr/>
          </p:nvSpPr>
          <p:spPr>
            <a:xfrm>
              <a:off x="4494416" y="685800"/>
              <a:ext cx="3963784" cy="327236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4730" y="749377"/>
              <a:ext cx="3104534" cy="466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Optical frequencies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87458" y="1146453"/>
              <a:ext cx="3579762" cy="222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 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 THz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period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fs,  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  <a:sym typeface="Symbol"/>
                </a:rPr>
                <a:t>l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0.8 –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Cavity aperture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/>
                </a:rPr>
                <a:t>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MV m</a:t>
              </a:r>
              <a:r>
                <a:rPr kumimoji="0" lang="en-GB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 &gt;&gt; GV/m</a:t>
              </a:r>
            </a:p>
            <a:p>
              <a:pPr marL="214313" marR="0" lvl="0" indent="-214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Pulse length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fs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70079" y="89291"/>
            <a:ext cx="8035956" cy="1325563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Why THz radiation for particle acceleration?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317401" y="4008293"/>
            <a:ext cx="2135588" cy="1469202"/>
            <a:chOff x="3472340" y="1649592"/>
            <a:chExt cx="4544936" cy="33894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2340" y="1649592"/>
              <a:ext cx="4544936" cy="338940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124571" y="2002286"/>
              <a:ext cx="2129728" cy="710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50um silica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4982485" y="2102520"/>
              <a:ext cx="18567" cy="4514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5001052" y="2704307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353006" y="3354054"/>
              <a:ext cx="13679" cy="4196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368985" y="3926651"/>
              <a:ext cx="13686" cy="3950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7" r="12454" b="5815"/>
          <a:stretch/>
        </p:blipFill>
        <p:spPr>
          <a:xfrm>
            <a:off x="5234058" y="4974934"/>
            <a:ext cx="1839023" cy="11152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62379" y="3998519"/>
            <a:ext cx="5400294" cy="2303595"/>
            <a:chOff x="3131166" y="3973537"/>
            <a:chExt cx="5400294" cy="2303595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" t="42025" r="13179" b="23605"/>
            <a:stretch/>
          </p:blipFill>
          <p:spPr bwMode="auto">
            <a:xfrm>
              <a:off x="3131166" y="4054808"/>
              <a:ext cx="3344592" cy="185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5319316" y="3973537"/>
              <a:ext cx="3212144" cy="2303595"/>
              <a:chOff x="5319316" y="3973537"/>
              <a:chExt cx="3212144" cy="230359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17805" y="3973537"/>
                <a:ext cx="2013655" cy="174378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319316" y="5815467"/>
                <a:ext cx="1992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[2] E.A Peralta </a:t>
                </a:r>
                <a:r>
                  <a:rPr kumimoji="0" lang="en-GB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et </a:t>
                </a:r>
                <a:r>
                  <a:rPr kumimoji="0" lang="en-GB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al</a:t>
                </a:r>
                <a:r>
                  <a:rPr kumimoji="0" lang="en-GB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., 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Nature, </a:t>
                </a:r>
                <a:b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</a:b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503.7474 (2013): 91-94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3" name="Group 42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8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4688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15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313916" cy="157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erahertz-driven interactions: Relativistic electrons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772" y="3491658"/>
            <a:ext cx="4444220" cy="2960992"/>
            <a:chOff x="4572000" y="3496676"/>
            <a:chExt cx="4444220" cy="296099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09"/>
            <a:stretch/>
          </p:blipFill>
          <p:spPr bwMode="auto">
            <a:xfrm>
              <a:off x="6660232" y="3501008"/>
              <a:ext cx="2318569" cy="165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4572000" y="3496676"/>
              <a:ext cx="4444220" cy="296099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38498" y="4653136"/>
              <a:ext cx="1872208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 C. </a:t>
              </a:r>
              <a:r>
                <a:rPr lang="en-GB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Snively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 arXiv:1906.03358 (2019) 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8506" y="3496676"/>
              <a:ext cx="20717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THz-driven compression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476" y="5151168"/>
              <a:ext cx="3738980" cy="126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4630422" y="4006805"/>
              <a:ext cx="180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2.5 MeV electron beam</a:t>
              </a:r>
            </a:p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 compression</a:t>
              </a:r>
            </a:p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x2 timing jitter reduction</a:t>
              </a:r>
            </a:p>
          </p:txBody>
        </p:sp>
      </p:grpSp>
      <p:sp>
        <p:nvSpPr>
          <p:cNvPr id="59" name="Rectangle 58"/>
          <p:cNvSpPr/>
          <p:nvPr/>
        </p:nvSpPr>
        <p:spPr>
          <a:xfrm>
            <a:off x="55772" y="544348"/>
            <a:ext cx="4444220" cy="284770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2915816" y="54633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THz-driven streaking</a:t>
            </a:r>
          </a:p>
        </p:txBody>
      </p:sp>
      <p:sp>
        <p:nvSpPr>
          <p:cNvPr id="2" name="AutoShape 11" descr="Figure 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592544" y="544348"/>
            <a:ext cx="4444220" cy="2847704"/>
            <a:chOff x="4592544" y="544348"/>
            <a:chExt cx="4444220" cy="2847704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805" y="620688"/>
              <a:ext cx="2670996" cy="135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4592544" y="544348"/>
              <a:ext cx="4444220" cy="2847704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29116" y="546338"/>
              <a:ext cx="2319148" cy="31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THz-driven streaking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56495" y="2823319"/>
              <a:ext cx="2363977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R. K. Li et al. </a:t>
              </a:r>
              <a:r>
                <a:rPr lang="en-GB" sz="12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Phys. Rev. </a:t>
              </a:r>
              <a:r>
                <a:rPr lang="en-GB" sz="12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</a:t>
              </a:r>
              <a:r>
                <a:rPr lang="en-GB" sz="12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Beams </a:t>
              </a:r>
              <a:r>
                <a:rPr lang="en-GB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22,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012803 (2019)  </a:t>
              </a:r>
            </a:p>
          </p:txBody>
        </p:sp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176" y="922343"/>
              <a:ext cx="1558629" cy="236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6405300" y="2134597"/>
              <a:ext cx="2573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Streaking of a 3.1 MeV electron beam using a parallel-plate waveguide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27781" y="2823318"/>
            <a:ext cx="192393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Zhao et al. </a:t>
            </a:r>
            <a:r>
              <a:rPr lang="en-GB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122,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144801 (2019)  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38" y="2276872"/>
            <a:ext cx="2272481" cy="105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07504" y="2132856"/>
            <a:ext cx="257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Dielectric tube, helical deflection for 50-fold longitudinal compression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 3.4 MeV beam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92544" y="3486232"/>
            <a:ext cx="4444220" cy="2961166"/>
            <a:chOff x="55772" y="3492170"/>
            <a:chExt cx="4444220" cy="2961166"/>
          </a:xfrm>
        </p:grpSpPr>
        <p:sp>
          <p:nvSpPr>
            <p:cNvPr id="53" name="Rectangle 52"/>
            <p:cNvSpPr/>
            <p:nvPr/>
          </p:nvSpPr>
          <p:spPr>
            <a:xfrm>
              <a:off x="55772" y="3496676"/>
              <a:ext cx="4444220" cy="2956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976" y="3812798"/>
              <a:ext cx="3022449" cy="162400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/>
            <a:srcRect r="65508"/>
            <a:stretch/>
          </p:blipFill>
          <p:spPr>
            <a:xfrm>
              <a:off x="3133653" y="3526628"/>
              <a:ext cx="1236146" cy="208671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537701" y="5608525"/>
              <a:ext cx="1923939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M.T. Hibberd et al,  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arXiv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1908.04055 (2019)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2952" y="5497217"/>
              <a:ext cx="23519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Dielectric lined waveguide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Quasi-monochromatic THz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 modulation &amp; 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acceleration on 35MeV beam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9066" y="3492170"/>
              <a:ext cx="2545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THz-driven acceleration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40681" y="2421003"/>
            <a:ext cx="4178287" cy="2032614"/>
            <a:chOff x="947896" y="1269076"/>
            <a:chExt cx="4827085" cy="2499361"/>
          </a:xfrm>
        </p:grpSpPr>
        <p:sp>
          <p:nvSpPr>
            <p:cNvPr id="8" name="Rectangle 7"/>
            <p:cNvSpPr/>
            <p:nvPr/>
          </p:nvSpPr>
          <p:spPr>
            <a:xfrm>
              <a:off x="1847056" y="2183552"/>
              <a:ext cx="916925" cy="709353"/>
            </a:xfrm>
            <a:prstGeom prst="rect">
              <a:avLst/>
            </a:prstGeom>
            <a:scene3d>
              <a:camera prst="isometricLeftDown"/>
              <a:lightRig rig="brightRoom" dir="t"/>
            </a:scene3d>
            <a:sp3d extrusionH="317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0829" y="1269076"/>
              <a:ext cx="3644152" cy="1959134"/>
            </a:xfrm>
            <a:prstGeom prst="rect">
              <a:avLst/>
            </a:prstGeom>
            <a:scene3d>
              <a:camera prst="orthographicFront">
                <a:rot lat="18300000" lon="2100000" rev="0"/>
              </a:camera>
              <a:lightRig rig="threePt" dir="t"/>
            </a:scene3d>
          </p:spPr>
        </p:pic>
        <p:sp>
          <p:nvSpPr>
            <p:cNvPr id="6" name="Rectangle 5"/>
            <p:cNvSpPr/>
            <p:nvPr/>
          </p:nvSpPr>
          <p:spPr>
            <a:xfrm>
              <a:off x="947896" y="2793077"/>
              <a:ext cx="1568089" cy="975360"/>
            </a:xfrm>
            <a:prstGeom prst="rect">
              <a:avLst/>
            </a:prstGeom>
            <a:scene3d>
              <a:camera prst="isometricLeftDown"/>
              <a:lightRig rig="brightRoom" dir="t"/>
            </a:scene3d>
            <a:sp3d extrusionH="2159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018553" y="2865071"/>
              <a:ext cx="1415690" cy="864624"/>
              <a:chOff x="869047" y="3768437"/>
              <a:chExt cx="1415690" cy="86462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69048" y="3768437"/>
                <a:ext cx="1415689" cy="86462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LeftDown"/>
                <a:lightRig rig="brightRoom" dir="t"/>
              </a:scene3d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9047" y="3854485"/>
                <a:ext cx="1415689" cy="698271"/>
              </a:xfrm>
              <a:prstGeom prst="rect">
                <a:avLst/>
              </a:prstGeom>
              <a:solidFill>
                <a:schemeClr val="bg1"/>
              </a:solidFill>
              <a:scene3d>
                <a:camera prst="isometricLeftDown"/>
                <a:lightRig rig="brightRoom" dir="t"/>
              </a:scene3d>
              <a:sp3d extrusionH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1224742" y="3042458"/>
              <a:ext cx="576349" cy="254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467544" y="-7795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Dielectric lined waveguides 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for particle beam acceleration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516" y="1070445"/>
            <a:ext cx="786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 patterns in waveguide can support longitudinal electric field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Dielectric layers enable velocity matching of carrier-frequency to particle beam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61" y="4076380"/>
            <a:ext cx="3564046" cy="21145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20572" y="3512292"/>
            <a:ext cx="270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Longitudinal Cross-section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pattern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rc 26"/>
          <p:cNvSpPr/>
          <p:nvPr/>
        </p:nvSpPr>
        <p:spPr>
          <a:xfrm>
            <a:off x="2607792" y="4623086"/>
            <a:ext cx="157511" cy="2174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430239" y="4478739"/>
            <a:ext cx="428938" cy="1155861"/>
            <a:chOff x="5588003" y="5116785"/>
            <a:chExt cx="428938" cy="1155861"/>
          </a:xfrm>
        </p:grpSpPr>
        <p:grpSp>
          <p:nvGrpSpPr>
            <p:cNvPr id="31" name="Group 30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32" name="Arc 31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36" name="Arc 35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Arc 36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 flipH="1">
            <a:off x="2886453" y="4485078"/>
            <a:ext cx="428938" cy="1155861"/>
            <a:chOff x="5588003" y="5116785"/>
            <a:chExt cx="428938" cy="1155861"/>
          </a:xfrm>
        </p:grpSpPr>
        <p:grpSp>
          <p:nvGrpSpPr>
            <p:cNvPr id="40" name="Group 39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44" name="Arc 43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42" name="Arc 41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Arc 42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346428" y="4478739"/>
            <a:ext cx="428938" cy="1155861"/>
            <a:chOff x="5588003" y="5116785"/>
            <a:chExt cx="428938" cy="1155861"/>
          </a:xfrm>
        </p:grpSpPr>
        <p:grpSp>
          <p:nvGrpSpPr>
            <p:cNvPr id="47" name="Group 46"/>
            <p:cNvGrpSpPr/>
            <p:nvPr/>
          </p:nvGrpSpPr>
          <p:grpSpPr>
            <a:xfrm>
              <a:off x="5588003" y="5116785"/>
              <a:ext cx="428938" cy="439431"/>
              <a:chOff x="4874803" y="5386039"/>
              <a:chExt cx="684080" cy="657922"/>
            </a:xfrm>
          </p:grpSpPr>
          <p:sp>
            <p:nvSpPr>
              <p:cNvPr id="51" name="Arc 50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Arc 51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10800000" flipV="1">
              <a:off x="5588003" y="5833215"/>
              <a:ext cx="428938" cy="439431"/>
              <a:chOff x="4874803" y="5386039"/>
              <a:chExt cx="684080" cy="657922"/>
            </a:xfrm>
          </p:grpSpPr>
          <p:sp>
            <p:nvSpPr>
              <p:cNvPr id="49" name="Arc 48"/>
              <p:cNvSpPr/>
              <p:nvPr/>
            </p:nvSpPr>
            <p:spPr>
              <a:xfrm>
                <a:off x="4896532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>
              <a:xfrm rot="10800000">
                <a:off x="4874803" y="5386039"/>
                <a:ext cx="662351" cy="657922"/>
              </a:xfrm>
              <a:prstGeom prst="arc">
                <a:avLst>
                  <a:gd name="adj1" fmla="val 16200000"/>
                  <a:gd name="adj2" fmla="val 511807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>
            <a:off x="5257341" y="2083527"/>
            <a:ext cx="3807893" cy="3016746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3727749" y="4742275"/>
            <a:ext cx="1493691" cy="60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propagation</a:t>
            </a:r>
            <a:endParaRPr kumimoji="0" lang="en-GB" sz="18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07498" y="5768416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LSE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16216" y="2276872"/>
            <a:ext cx="0" cy="324036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42265" y="5544557"/>
            <a:ext cx="2747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Phase-velocity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v</a:t>
            </a:r>
            <a:r>
              <a:rPr lang="en-US" i="1" baseline="-25000" dirty="0" smtClean="0"/>
              <a:t>g</a:t>
            </a:r>
            <a:r>
              <a:rPr lang="en-US" dirty="0" smtClean="0"/>
              <a:t> ~ 0.6c</a:t>
            </a:r>
            <a:endParaRPr lang="en-GB" dirty="0"/>
          </a:p>
        </p:txBody>
      </p:sp>
      <p:grpSp>
        <p:nvGrpSpPr>
          <p:cNvPr id="53" name="Group 5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54" name="Group 5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58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7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6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39085" y="1131472"/>
            <a:ext cx="1047122" cy="5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" y="4059399"/>
            <a:ext cx="2818858" cy="17792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47353" y="-93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Dielectric lined waveguides </a:t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for relativistic particle beam acceleration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364" y="1073359"/>
            <a:ext cx="3628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velocity matching,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1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 velocity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1800" b="0" i="1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&lt;&lt;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1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0" i="1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09271" y="1778754"/>
            <a:ext cx="2227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Single-cycle THz input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9198" y="3775618"/>
            <a:ext cx="2560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in frame of 50MeV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beam (v = 0.9995 c)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71117" y="1501755"/>
            <a:ext cx="2381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few-cycle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THz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(quasi-monochromatic)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667222" y="4478820"/>
            <a:ext cx="32525" cy="133459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42525" y="4400220"/>
            <a:ext cx="79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trajectory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17372" y="5880605"/>
            <a:ext cx="676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see constant electric field phase (accelerator or decelerating)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50" y="3876725"/>
            <a:ext cx="3008013" cy="1898649"/>
          </a:xfrm>
        </p:spPr>
      </p:pic>
      <p:cxnSp>
        <p:nvCxnSpPr>
          <p:cNvPr id="40" name="Straight Connector 39"/>
          <p:cNvCxnSpPr/>
          <p:nvPr/>
        </p:nvCxnSpPr>
        <p:spPr>
          <a:xfrm flipH="1" flipV="1">
            <a:off x="6960892" y="4247987"/>
            <a:ext cx="32525" cy="133459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42223" y="4017154"/>
            <a:ext cx="79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 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trajectory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41" y="372989"/>
            <a:ext cx="1387166" cy="666205"/>
          </a:xfrm>
          <a:prstGeom prst="rect">
            <a:avLst/>
          </a:prstGeom>
        </p:spPr>
      </p:pic>
      <p:pic>
        <p:nvPicPr>
          <p:cNvPr id="3" name="OTSTshortpul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9861" y="2138666"/>
            <a:ext cx="2587757" cy="1632829"/>
          </a:xfrm>
          <a:prstGeom prst="rect">
            <a:avLst/>
          </a:prstGeom>
        </p:spPr>
      </p:pic>
      <p:pic>
        <p:nvPicPr>
          <p:cNvPr id="4" name="OTSTlongpuls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655" y="2124717"/>
            <a:ext cx="2737266" cy="172716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46" name="Picture 1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" name="Picture 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1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/>
          <p:nvPr/>
        </p:nvSpPr>
        <p:spPr>
          <a:xfrm>
            <a:off x="2210665" y="5085184"/>
            <a:ext cx="3282510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Dielectric lining results in:</a:t>
            </a:r>
          </a:p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ongitudinal 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ection 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agnetic modes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LSM</a:t>
            </a:r>
            <a:r>
              <a:rPr lang="en-GB" sz="1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for acceleration</a:t>
            </a:r>
          </a:p>
          <a:p>
            <a:pPr marL="285750" indent="-285750">
              <a:buFont typeface="Wingdings"/>
              <a:buChar char="à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for velocity-matching to the 35 MeV electron beam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851920" y="1124744"/>
            <a:ext cx="223224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9276" r="12162" b="12850"/>
          <a:stretch/>
        </p:blipFill>
        <p:spPr>
          <a:xfrm>
            <a:off x="1906882" y="1501577"/>
            <a:ext cx="4335907" cy="340358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approach: Rectangular dielectric-lined waveguide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5726"/>
            <a:ext cx="2139304" cy="285240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Arrow Connector 43"/>
          <p:cNvCxnSpPr/>
          <p:nvPr/>
        </p:nvCxnSpPr>
        <p:spPr>
          <a:xfrm>
            <a:off x="3860205" y="1124744"/>
            <a:ext cx="0" cy="16470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7504" y="528935"/>
            <a:ext cx="94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DLW side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386722" y="2411375"/>
            <a:ext cx="1756181" cy="720789"/>
          </a:xfrm>
          <a:custGeom>
            <a:avLst/>
            <a:gdLst>
              <a:gd name="connsiteX0" fmla="*/ 0 w 720080"/>
              <a:gd name="connsiteY0" fmla="*/ 0 h 576064"/>
              <a:gd name="connsiteX1" fmla="*/ 720080 w 720080"/>
              <a:gd name="connsiteY1" fmla="*/ 0 h 576064"/>
              <a:gd name="connsiteX2" fmla="*/ 720080 w 720080"/>
              <a:gd name="connsiteY2" fmla="*/ 576064 h 576064"/>
              <a:gd name="connsiteX3" fmla="*/ 0 w 720080"/>
              <a:gd name="connsiteY3" fmla="*/ 576064 h 576064"/>
              <a:gd name="connsiteX4" fmla="*/ 0 w 720080"/>
              <a:gd name="connsiteY4" fmla="*/ 0 h 576064"/>
              <a:gd name="connsiteX0" fmla="*/ 753229 w 1473309"/>
              <a:gd name="connsiteY0" fmla="*/ 0 h 576064"/>
              <a:gd name="connsiteX1" fmla="*/ 1473309 w 1473309"/>
              <a:gd name="connsiteY1" fmla="*/ 0 h 576064"/>
              <a:gd name="connsiteX2" fmla="*/ 1473309 w 1473309"/>
              <a:gd name="connsiteY2" fmla="*/ 576064 h 576064"/>
              <a:gd name="connsiteX3" fmla="*/ 0 w 1473309"/>
              <a:gd name="connsiteY3" fmla="*/ 233986 h 576064"/>
              <a:gd name="connsiteX4" fmla="*/ 753229 w 1473309"/>
              <a:gd name="connsiteY4" fmla="*/ 0 h 576064"/>
              <a:gd name="connsiteX0" fmla="*/ 753229 w 1473309"/>
              <a:gd name="connsiteY0" fmla="*/ 0 h 783284"/>
              <a:gd name="connsiteX1" fmla="*/ 1473309 w 1473309"/>
              <a:gd name="connsiteY1" fmla="*/ 0 h 783284"/>
              <a:gd name="connsiteX2" fmla="*/ 1173991 w 1473309"/>
              <a:gd name="connsiteY2" fmla="*/ 783284 h 783284"/>
              <a:gd name="connsiteX3" fmla="*/ 0 w 1473309"/>
              <a:gd name="connsiteY3" fmla="*/ 233986 h 783284"/>
              <a:gd name="connsiteX4" fmla="*/ 753229 w 1473309"/>
              <a:gd name="connsiteY4" fmla="*/ 0 h 783284"/>
              <a:gd name="connsiteX0" fmla="*/ 753229 w 1756181"/>
              <a:gd name="connsiteY0" fmla="*/ 0 h 783284"/>
              <a:gd name="connsiteX1" fmla="*/ 1756181 w 1756181"/>
              <a:gd name="connsiteY1" fmla="*/ 513116 h 783284"/>
              <a:gd name="connsiteX2" fmla="*/ 1173991 w 1756181"/>
              <a:gd name="connsiteY2" fmla="*/ 783284 h 783284"/>
              <a:gd name="connsiteX3" fmla="*/ 0 w 1756181"/>
              <a:gd name="connsiteY3" fmla="*/ 233986 h 783284"/>
              <a:gd name="connsiteX4" fmla="*/ 753229 w 1756181"/>
              <a:gd name="connsiteY4" fmla="*/ 0 h 783284"/>
              <a:gd name="connsiteX0" fmla="*/ 572322 w 1756181"/>
              <a:gd name="connsiteY0" fmla="*/ 0 h 720789"/>
              <a:gd name="connsiteX1" fmla="*/ 1756181 w 1756181"/>
              <a:gd name="connsiteY1" fmla="*/ 450621 h 720789"/>
              <a:gd name="connsiteX2" fmla="*/ 1173991 w 1756181"/>
              <a:gd name="connsiteY2" fmla="*/ 720789 h 720789"/>
              <a:gd name="connsiteX3" fmla="*/ 0 w 1756181"/>
              <a:gd name="connsiteY3" fmla="*/ 171491 h 720789"/>
              <a:gd name="connsiteX4" fmla="*/ 572322 w 1756181"/>
              <a:gd name="connsiteY4" fmla="*/ 0 h 7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181" h="720789">
                <a:moveTo>
                  <a:pt x="572322" y="0"/>
                </a:moveTo>
                <a:lnTo>
                  <a:pt x="1756181" y="450621"/>
                </a:lnTo>
                <a:lnTo>
                  <a:pt x="1173991" y="720789"/>
                </a:lnTo>
                <a:lnTo>
                  <a:pt x="0" y="171491"/>
                </a:lnTo>
                <a:lnTo>
                  <a:pt x="572322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3862586" y="2599830"/>
            <a:ext cx="610865" cy="245294"/>
          </a:xfrm>
          <a:custGeom>
            <a:avLst/>
            <a:gdLst>
              <a:gd name="connsiteX0" fmla="*/ 0 w 360040"/>
              <a:gd name="connsiteY0" fmla="*/ 0 h 235769"/>
              <a:gd name="connsiteX1" fmla="*/ 360040 w 360040"/>
              <a:gd name="connsiteY1" fmla="*/ 0 h 235769"/>
              <a:gd name="connsiteX2" fmla="*/ 360040 w 360040"/>
              <a:gd name="connsiteY2" fmla="*/ 235769 h 235769"/>
              <a:gd name="connsiteX3" fmla="*/ 0 w 360040"/>
              <a:gd name="connsiteY3" fmla="*/ 235769 h 235769"/>
              <a:gd name="connsiteX4" fmla="*/ 0 w 360040"/>
              <a:gd name="connsiteY4" fmla="*/ 0 h 235769"/>
              <a:gd name="connsiteX0" fmla="*/ 133350 w 493390"/>
              <a:gd name="connsiteY0" fmla="*/ 0 h 235769"/>
              <a:gd name="connsiteX1" fmla="*/ 493390 w 493390"/>
              <a:gd name="connsiteY1" fmla="*/ 0 h 235769"/>
              <a:gd name="connsiteX2" fmla="*/ 493390 w 493390"/>
              <a:gd name="connsiteY2" fmla="*/ 235769 h 235769"/>
              <a:gd name="connsiteX3" fmla="*/ 0 w 493390"/>
              <a:gd name="connsiteY3" fmla="*/ 235769 h 235769"/>
              <a:gd name="connsiteX4" fmla="*/ 133350 w 493390"/>
              <a:gd name="connsiteY4" fmla="*/ 0 h 235769"/>
              <a:gd name="connsiteX0" fmla="*/ 133350 w 493390"/>
              <a:gd name="connsiteY0" fmla="*/ 0 h 280219"/>
              <a:gd name="connsiteX1" fmla="*/ 493390 w 493390"/>
              <a:gd name="connsiteY1" fmla="*/ 0 h 280219"/>
              <a:gd name="connsiteX2" fmla="*/ 83815 w 493390"/>
              <a:gd name="connsiteY2" fmla="*/ 280219 h 280219"/>
              <a:gd name="connsiteX3" fmla="*/ 0 w 493390"/>
              <a:gd name="connsiteY3" fmla="*/ 235769 h 280219"/>
              <a:gd name="connsiteX4" fmla="*/ 133350 w 493390"/>
              <a:gd name="connsiteY4" fmla="*/ 0 h 280219"/>
              <a:gd name="connsiteX0" fmla="*/ 133350 w 610865"/>
              <a:gd name="connsiteY0" fmla="*/ 0 h 280219"/>
              <a:gd name="connsiteX1" fmla="*/ 610865 w 610865"/>
              <a:gd name="connsiteY1" fmla="*/ 44450 h 280219"/>
              <a:gd name="connsiteX2" fmla="*/ 83815 w 610865"/>
              <a:gd name="connsiteY2" fmla="*/ 280219 h 280219"/>
              <a:gd name="connsiteX3" fmla="*/ 0 w 610865"/>
              <a:gd name="connsiteY3" fmla="*/ 235769 h 280219"/>
              <a:gd name="connsiteX4" fmla="*/ 133350 w 610865"/>
              <a:gd name="connsiteY4" fmla="*/ 0 h 280219"/>
              <a:gd name="connsiteX0" fmla="*/ 590550 w 610865"/>
              <a:gd name="connsiteY0" fmla="*/ 0 h 245294"/>
              <a:gd name="connsiteX1" fmla="*/ 610865 w 610865"/>
              <a:gd name="connsiteY1" fmla="*/ 9525 h 245294"/>
              <a:gd name="connsiteX2" fmla="*/ 83815 w 610865"/>
              <a:gd name="connsiteY2" fmla="*/ 245294 h 245294"/>
              <a:gd name="connsiteX3" fmla="*/ 0 w 610865"/>
              <a:gd name="connsiteY3" fmla="*/ 200844 h 245294"/>
              <a:gd name="connsiteX4" fmla="*/ 590550 w 610865"/>
              <a:gd name="connsiteY4" fmla="*/ 0 h 2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865" h="245294">
                <a:moveTo>
                  <a:pt x="590550" y="0"/>
                </a:moveTo>
                <a:lnTo>
                  <a:pt x="610865" y="9525"/>
                </a:lnTo>
                <a:lnTo>
                  <a:pt x="83815" y="245294"/>
                </a:lnTo>
                <a:lnTo>
                  <a:pt x="0" y="200844"/>
                </a:lnTo>
                <a:lnTo>
                  <a:pt x="590550" y="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3997926" y="2237754"/>
            <a:ext cx="1740563" cy="606249"/>
          </a:xfrm>
          <a:custGeom>
            <a:avLst/>
            <a:gdLst>
              <a:gd name="connsiteX0" fmla="*/ 0 w 360040"/>
              <a:gd name="connsiteY0" fmla="*/ 0 h 250950"/>
              <a:gd name="connsiteX1" fmla="*/ 360040 w 360040"/>
              <a:gd name="connsiteY1" fmla="*/ 0 h 250950"/>
              <a:gd name="connsiteX2" fmla="*/ 360040 w 360040"/>
              <a:gd name="connsiteY2" fmla="*/ 250950 h 250950"/>
              <a:gd name="connsiteX3" fmla="*/ 0 w 360040"/>
              <a:gd name="connsiteY3" fmla="*/ 250950 h 250950"/>
              <a:gd name="connsiteX4" fmla="*/ 0 w 360040"/>
              <a:gd name="connsiteY4" fmla="*/ 0 h 250950"/>
              <a:gd name="connsiteX0" fmla="*/ 600075 w 960115"/>
              <a:gd name="connsiteY0" fmla="*/ 0 h 250950"/>
              <a:gd name="connsiteX1" fmla="*/ 960115 w 960115"/>
              <a:gd name="connsiteY1" fmla="*/ 0 h 250950"/>
              <a:gd name="connsiteX2" fmla="*/ 960115 w 960115"/>
              <a:gd name="connsiteY2" fmla="*/ 250950 h 250950"/>
              <a:gd name="connsiteX3" fmla="*/ 0 w 960115"/>
              <a:gd name="connsiteY3" fmla="*/ 57275 h 250950"/>
              <a:gd name="connsiteX4" fmla="*/ 600075 w 960115"/>
              <a:gd name="connsiteY4" fmla="*/ 0 h 250950"/>
              <a:gd name="connsiteX0" fmla="*/ 600075 w 1176015"/>
              <a:gd name="connsiteY0" fmla="*/ 0 h 508125"/>
              <a:gd name="connsiteX1" fmla="*/ 960115 w 1176015"/>
              <a:gd name="connsiteY1" fmla="*/ 0 h 508125"/>
              <a:gd name="connsiteX2" fmla="*/ 1176015 w 1176015"/>
              <a:gd name="connsiteY2" fmla="*/ 508125 h 508125"/>
              <a:gd name="connsiteX3" fmla="*/ 0 w 1176015"/>
              <a:gd name="connsiteY3" fmla="*/ 57275 h 508125"/>
              <a:gd name="connsiteX4" fmla="*/ 600075 w 1176015"/>
              <a:gd name="connsiteY4" fmla="*/ 0 h 508125"/>
              <a:gd name="connsiteX0" fmla="*/ 600075 w 1766565"/>
              <a:gd name="connsiteY0" fmla="*/ 0 h 508125"/>
              <a:gd name="connsiteX1" fmla="*/ 1766565 w 1766565"/>
              <a:gd name="connsiteY1" fmla="*/ 238125 h 508125"/>
              <a:gd name="connsiteX2" fmla="*/ 1176015 w 1766565"/>
              <a:gd name="connsiteY2" fmla="*/ 508125 h 508125"/>
              <a:gd name="connsiteX3" fmla="*/ 0 w 1766565"/>
              <a:gd name="connsiteY3" fmla="*/ 57275 h 508125"/>
              <a:gd name="connsiteX4" fmla="*/ 600075 w 1766565"/>
              <a:gd name="connsiteY4" fmla="*/ 0 h 508125"/>
              <a:gd name="connsiteX0" fmla="*/ 568325 w 1766565"/>
              <a:gd name="connsiteY0" fmla="*/ 0 h 619250"/>
              <a:gd name="connsiteX1" fmla="*/ 1766565 w 1766565"/>
              <a:gd name="connsiteY1" fmla="*/ 349250 h 619250"/>
              <a:gd name="connsiteX2" fmla="*/ 1176015 w 1766565"/>
              <a:gd name="connsiteY2" fmla="*/ 619250 h 619250"/>
              <a:gd name="connsiteX3" fmla="*/ 0 w 1766565"/>
              <a:gd name="connsiteY3" fmla="*/ 168400 h 619250"/>
              <a:gd name="connsiteX4" fmla="*/ 568325 w 1766565"/>
              <a:gd name="connsiteY4" fmla="*/ 0 h 619250"/>
              <a:gd name="connsiteX0" fmla="*/ 568325 w 1766565"/>
              <a:gd name="connsiteY0" fmla="*/ 0 h 606249"/>
              <a:gd name="connsiteX1" fmla="*/ 1766565 w 1766565"/>
              <a:gd name="connsiteY1" fmla="*/ 349250 h 606249"/>
              <a:gd name="connsiteX2" fmla="*/ 1202017 w 1766565"/>
              <a:gd name="connsiteY2" fmla="*/ 606249 h 606249"/>
              <a:gd name="connsiteX3" fmla="*/ 0 w 1766565"/>
              <a:gd name="connsiteY3" fmla="*/ 168400 h 606249"/>
              <a:gd name="connsiteX4" fmla="*/ 568325 w 1766565"/>
              <a:gd name="connsiteY4" fmla="*/ 0 h 606249"/>
              <a:gd name="connsiteX0" fmla="*/ 542323 w 1740563"/>
              <a:gd name="connsiteY0" fmla="*/ 0 h 606249"/>
              <a:gd name="connsiteX1" fmla="*/ 1740563 w 1740563"/>
              <a:gd name="connsiteY1" fmla="*/ 349250 h 606249"/>
              <a:gd name="connsiteX2" fmla="*/ 1176015 w 1740563"/>
              <a:gd name="connsiteY2" fmla="*/ 606249 h 606249"/>
              <a:gd name="connsiteX3" fmla="*/ 0 w 1740563"/>
              <a:gd name="connsiteY3" fmla="*/ 159733 h 606249"/>
              <a:gd name="connsiteX4" fmla="*/ 542323 w 1740563"/>
              <a:gd name="connsiteY4" fmla="*/ 0 h 60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563" h="606249">
                <a:moveTo>
                  <a:pt x="542323" y="0"/>
                </a:moveTo>
                <a:lnTo>
                  <a:pt x="1740563" y="349250"/>
                </a:lnTo>
                <a:lnTo>
                  <a:pt x="1176015" y="606249"/>
                </a:lnTo>
                <a:lnTo>
                  <a:pt x="0" y="159733"/>
                </a:lnTo>
                <a:lnTo>
                  <a:pt x="542323" y="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4496846" y="2374882"/>
            <a:ext cx="533481" cy="214303"/>
          </a:xfrm>
          <a:custGeom>
            <a:avLst/>
            <a:gdLst>
              <a:gd name="connsiteX0" fmla="*/ 0 w 72008"/>
              <a:gd name="connsiteY0" fmla="*/ 0 h 136005"/>
              <a:gd name="connsiteX1" fmla="*/ 72008 w 72008"/>
              <a:gd name="connsiteY1" fmla="*/ 0 h 136005"/>
              <a:gd name="connsiteX2" fmla="*/ 72008 w 72008"/>
              <a:gd name="connsiteY2" fmla="*/ 136005 h 136005"/>
              <a:gd name="connsiteX3" fmla="*/ 0 w 72008"/>
              <a:gd name="connsiteY3" fmla="*/ 136005 h 136005"/>
              <a:gd name="connsiteX4" fmla="*/ 0 w 72008"/>
              <a:gd name="connsiteY4" fmla="*/ 0 h 136005"/>
              <a:gd name="connsiteX0" fmla="*/ 253840 w 325848"/>
              <a:gd name="connsiteY0" fmla="*/ 0 h 185042"/>
              <a:gd name="connsiteX1" fmla="*/ 325848 w 325848"/>
              <a:gd name="connsiteY1" fmla="*/ 0 h 185042"/>
              <a:gd name="connsiteX2" fmla="*/ 325848 w 325848"/>
              <a:gd name="connsiteY2" fmla="*/ 136005 h 185042"/>
              <a:gd name="connsiteX3" fmla="*/ 0 w 325848"/>
              <a:gd name="connsiteY3" fmla="*/ 185042 h 185042"/>
              <a:gd name="connsiteX4" fmla="*/ 253840 w 325848"/>
              <a:gd name="connsiteY4" fmla="*/ 0 h 185042"/>
              <a:gd name="connsiteX0" fmla="*/ 253840 w 325848"/>
              <a:gd name="connsiteY0" fmla="*/ 0 h 190811"/>
              <a:gd name="connsiteX1" fmla="*/ 325848 w 325848"/>
              <a:gd name="connsiteY1" fmla="*/ 0 h 190811"/>
              <a:gd name="connsiteX2" fmla="*/ 22971 w 325848"/>
              <a:gd name="connsiteY2" fmla="*/ 190811 h 190811"/>
              <a:gd name="connsiteX3" fmla="*/ 0 w 325848"/>
              <a:gd name="connsiteY3" fmla="*/ 185042 h 190811"/>
              <a:gd name="connsiteX4" fmla="*/ 253840 w 325848"/>
              <a:gd name="connsiteY4" fmla="*/ 0 h 190811"/>
              <a:gd name="connsiteX0" fmla="*/ 556717 w 556717"/>
              <a:gd name="connsiteY0" fmla="*/ 0 h 222541"/>
              <a:gd name="connsiteX1" fmla="*/ 325848 w 556717"/>
              <a:gd name="connsiteY1" fmla="*/ 31730 h 222541"/>
              <a:gd name="connsiteX2" fmla="*/ 22971 w 556717"/>
              <a:gd name="connsiteY2" fmla="*/ 222541 h 222541"/>
              <a:gd name="connsiteX3" fmla="*/ 0 w 556717"/>
              <a:gd name="connsiteY3" fmla="*/ 216772 h 222541"/>
              <a:gd name="connsiteX4" fmla="*/ 556717 w 556717"/>
              <a:gd name="connsiteY4" fmla="*/ 0 h 222541"/>
              <a:gd name="connsiteX0" fmla="*/ 556717 w 568150"/>
              <a:gd name="connsiteY0" fmla="*/ 0 h 222541"/>
              <a:gd name="connsiteX1" fmla="*/ 568150 w 568150"/>
              <a:gd name="connsiteY1" fmla="*/ 2884 h 222541"/>
              <a:gd name="connsiteX2" fmla="*/ 22971 w 568150"/>
              <a:gd name="connsiteY2" fmla="*/ 222541 h 222541"/>
              <a:gd name="connsiteX3" fmla="*/ 0 w 568150"/>
              <a:gd name="connsiteY3" fmla="*/ 216772 h 222541"/>
              <a:gd name="connsiteX4" fmla="*/ 556717 w 568150"/>
              <a:gd name="connsiteY4" fmla="*/ 0 h 222541"/>
              <a:gd name="connsiteX0" fmla="*/ 547192 w 568150"/>
              <a:gd name="connsiteY0" fmla="*/ 0 h 227304"/>
              <a:gd name="connsiteX1" fmla="*/ 568150 w 568150"/>
              <a:gd name="connsiteY1" fmla="*/ 7647 h 227304"/>
              <a:gd name="connsiteX2" fmla="*/ 22971 w 568150"/>
              <a:gd name="connsiteY2" fmla="*/ 227304 h 227304"/>
              <a:gd name="connsiteX3" fmla="*/ 0 w 568150"/>
              <a:gd name="connsiteY3" fmla="*/ 221535 h 227304"/>
              <a:gd name="connsiteX4" fmla="*/ 547192 w 568150"/>
              <a:gd name="connsiteY4" fmla="*/ 0 h 227304"/>
              <a:gd name="connsiteX0" fmla="*/ 547192 w 568150"/>
              <a:gd name="connsiteY0" fmla="*/ 0 h 221535"/>
              <a:gd name="connsiteX1" fmla="*/ 568150 w 568150"/>
              <a:gd name="connsiteY1" fmla="*/ 7647 h 221535"/>
              <a:gd name="connsiteX2" fmla="*/ 48973 w 568150"/>
              <a:gd name="connsiteY2" fmla="*/ 214303 h 221535"/>
              <a:gd name="connsiteX3" fmla="*/ 0 w 568150"/>
              <a:gd name="connsiteY3" fmla="*/ 221535 h 221535"/>
              <a:gd name="connsiteX4" fmla="*/ 547192 w 568150"/>
              <a:gd name="connsiteY4" fmla="*/ 0 h 221535"/>
              <a:gd name="connsiteX0" fmla="*/ 512523 w 533481"/>
              <a:gd name="connsiteY0" fmla="*/ 0 h 214303"/>
              <a:gd name="connsiteX1" fmla="*/ 533481 w 533481"/>
              <a:gd name="connsiteY1" fmla="*/ 7647 h 214303"/>
              <a:gd name="connsiteX2" fmla="*/ 14304 w 533481"/>
              <a:gd name="connsiteY2" fmla="*/ 214303 h 214303"/>
              <a:gd name="connsiteX3" fmla="*/ 0 w 533481"/>
              <a:gd name="connsiteY3" fmla="*/ 204200 h 214303"/>
              <a:gd name="connsiteX4" fmla="*/ 512523 w 533481"/>
              <a:gd name="connsiteY4" fmla="*/ 0 h 21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81" h="214303">
                <a:moveTo>
                  <a:pt x="512523" y="0"/>
                </a:moveTo>
                <a:lnTo>
                  <a:pt x="533481" y="7647"/>
                </a:lnTo>
                <a:lnTo>
                  <a:pt x="14304" y="214303"/>
                </a:lnTo>
                <a:lnTo>
                  <a:pt x="0" y="204200"/>
                </a:lnTo>
                <a:lnTo>
                  <a:pt x="512523" y="0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8" name="Straight Arrow Connector 97"/>
          <p:cNvCxnSpPr/>
          <p:nvPr/>
        </p:nvCxnSpPr>
        <p:spPr>
          <a:xfrm flipH="1">
            <a:off x="5025054" y="4085148"/>
            <a:ext cx="2232248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5030327" y="2441977"/>
            <a:ext cx="0" cy="164702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1356" r="23448" b="18563"/>
          <a:stretch/>
        </p:blipFill>
        <p:spPr>
          <a:xfrm>
            <a:off x="5364088" y="3704596"/>
            <a:ext cx="3677074" cy="274873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5986123" y="5855897"/>
            <a:ext cx="252028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740352" y="4293096"/>
            <a:ext cx="6878" cy="144016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04953" y="5877272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l-G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56176" y="4437112"/>
            <a:ext cx="0" cy="1224136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56176" y="4859868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7678" y="3707740"/>
            <a:ext cx="899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DLW exit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61535" y="4864514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695 </a:t>
            </a:r>
            <a:r>
              <a:rPr lang="el-G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Hexagon 100"/>
          <p:cNvSpPr/>
          <p:nvPr/>
        </p:nvSpPr>
        <p:spPr>
          <a:xfrm>
            <a:off x="2988423" y="3070768"/>
            <a:ext cx="1532571" cy="1323793"/>
          </a:xfrm>
          <a:custGeom>
            <a:avLst/>
            <a:gdLst>
              <a:gd name="connsiteX0" fmla="*/ 0 w 465198"/>
              <a:gd name="connsiteY0" fmla="*/ 252318 h 504636"/>
              <a:gd name="connsiteX1" fmla="*/ 116300 w 465198"/>
              <a:gd name="connsiteY1" fmla="*/ 0 h 504636"/>
              <a:gd name="connsiteX2" fmla="*/ 348899 w 465198"/>
              <a:gd name="connsiteY2" fmla="*/ 0 h 504636"/>
              <a:gd name="connsiteX3" fmla="*/ 465198 w 465198"/>
              <a:gd name="connsiteY3" fmla="*/ 252318 h 504636"/>
              <a:gd name="connsiteX4" fmla="*/ 348899 w 465198"/>
              <a:gd name="connsiteY4" fmla="*/ 504636 h 504636"/>
              <a:gd name="connsiteX5" fmla="*/ 116300 w 465198"/>
              <a:gd name="connsiteY5" fmla="*/ 504636 h 504636"/>
              <a:gd name="connsiteX6" fmla="*/ 0 w 465198"/>
              <a:gd name="connsiteY6" fmla="*/ 252318 h 504636"/>
              <a:gd name="connsiteX0" fmla="*/ 91263 w 556461"/>
              <a:gd name="connsiteY0" fmla="*/ 252318 h 1037569"/>
              <a:gd name="connsiteX1" fmla="*/ 207563 w 556461"/>
              <a:gd name="connsiteY1" fmla="*/ 0 h 1037569"/>
              <a:gd name="connsiteX2" fmla="*/ 440162 w 556461"/>
              <a:gd name="connsiteY2" fmla="*/ 0 h 1037569"/>
              <a:gd name="connsiteX3" fmla="*/ 556461 w 556461"/>
              <a:gd name="connsiteY3" fmla="*/ 252318 h 1037569"/>
              <a:gd name="connsiteX4" fmla="*/ 440162 w 556461"/>
              <a:gd name="connsiteY4" fmla="*/ 504636 h 1037569"/>
              <a:gd name="connsiteX5" fmla="*/ 0 w 556461"/>
              <a:gd name="connsiteY5" fmla="*/ 1037569 h 1037569"/>
              <a:gd name="connsiteX6" fmla="*/ 91263 w 556461"/>
              <a:gd name="connsiteY6" fmla="*/ 252318 h 1037569"/>
              <a:gd name="connsiteX0" fmla="*/ 91263 w 1225537"/>
              <a:gd name="connsiteY0" fmla="*/ 252318 h 1037569"/>
              <a:gd name="connsiteX1" fmla="*/ 207563 w 1225537"/>
              <a:gd name="connsiteY1" fmla="*/ 0 h 1037569"/>
              <a:gd name="connsiteX2" fmla="*/ 440162 w 1225537"/>
              <a:gd name="connsiteY2" fmla="*/ 0 h 1037569"/>
              <a:gd name="connsiteX3" fmla="*/ 556461 w 1225537"/>
              <a:gd name="connsiteY3" fmla="*/ 252318 h 1037569"/>
              <a:gd name="connsiteX4" fmla="*/ 1225537 w 1225537"/>
              <a:gd name="connsiteY4" fmla="*/ 347562 h 1037569"/>
              <a:gd name="connsiteX5" fmla="*/ 0 w 1225537"/>
              <a:gd name="connsiteY5" fmla="*/ 1037569 h 1037569"/>
              <a:gd name="connsiteX6" fmla="*/ 91263 w 1225537"/>
              <a:gd name="connsiteY6" fmla="*/ 252318 h 1037569"/>
              <a:gd name="connsiteX0" fmla="*/ 91263 w 1225537"/>
              <a:gd name="connsiteY0" fmla="*/ 538542 h 1323793"/>
              <a:gd name="connsiteX1" fmla="*/ 207563 w 1225537"/>
              <a:gd name="connsiteY1" fmla="*/ 286224 h 1323793"/>
              <a:gd name="connsiteX2" fmla="*/ 440162 w 1225537"/>
              <a:gd name="connsiteY2" fmla="*/ 286224 h 1323793"/>
              <a:gd name="connsiteX3" fmla="*/ 107675 w 1225537"/>
              <a:gd name="connsiteY3" fmla="*/ 0 h 1323793"/>
              <a:gd name="connsiteX4" fmla="*/ 1225537 w 1225537"/>
              <a:gd name="connsiteY4" fmla="*/ 633786 h 1323793"/>
              <a:gd name="connsiteX5" fmla="*/ 0 w 1225537"/>
              <a:gd name="connsiteY5" fmla="*/ 1323793 h 1323793"/>
              <a:gd name="connsiteX6" fmla="*/ 91263 w 1225537"/>
              <a:gd name="connsiteY6" fmla="*/ 538542 h 1323793"/>
              <a:gd name="connsiteX0" fmla="*/ 116716 w 1250990"/>
              <a:gd name="connsiteY0" fmla="*/ 538542 h 1323793"/>
              <a:gd name="connsiteX1" fmla="*/ 233016 w 1250990"/>
              <a:gd name="connsiteY1" fmla="*/ 286224 h 1323793"/>
              <a:gd name="connsiteX2" fmla="*/ 0 w 1250990"/>
              <a:gd name="connsiteY2" fmla="*/ 33782 h 1323793"/>
              <a:gd name="connsiteX3" fmla="*/ 133128 w 1250990"/>
              <a:gd name="connsiteY3" fmla="*/ 0 h 1323793"/>
              <a:gd name="connsiteX4" fmla="*/ 1250990 w 1250990"/>
              <a:gd name="connsiteY4" fmla="*/ 633786 h 1323793"/>
              <a:gd name="connsiteX5" fmla="*/ 25453 w 1250990"/>
              <a:gd name="connsiteY5" fmla="*/ 1323793 h 1323793"/>
              <a:gd name="connsiteX6" fmla="*/ 116716 w 1250990"/>
              <a:gd name="connsiteY6" fmla="*/ 538542 h 1323793"/>
              <a:gd name="connsiteX0" fmla="*/ 116716 w 1250990"/>
              <a:gd name="connsiteY0" fmla="*/ 538542 h 1323793"/>
              <a:gd name="connsiteX1" fmla="*/ 31063 w 1250990"/>
              <a:gd name="connsiteY1" fmla="*/ 230126 h 1323793"/>
              <a:gd name="connsiteX2" fmla="*/ 0 w 1250990"/>
              <a:gd name="connsiteY2" fmla="*/ 33782 h 1323793"/>
              <a:gd name="connsiteX3" fmla="*/ 133128 w 1250990"/>
              <a:gd name="connsiteY3" fmla="*/ 0 h 1323793"/>
              <a:gd name="connsiteX4" fmla="*/ 1250990 w 1250990"/>
              <a:gd name="connsiteY4" fmla="*/ 633786 h 1323793"/>
              <a:gd name="connsiteX5" fmla="*/ 25453 w 1250990"/>
              <a:gd name="connsiteY5" fmla="*/ 1323793 h 1323793"/>
              <a:gd name="connsiteX6" fmla="*/ 116716 w 1250990"/>
              <a:gd name="connsiteY6" fmla="*/ 538542 h 1323793"/>
              <a:gd name="connsiteX0" fmla="*/ 0 w 1532571"/>
              <a:gd name="connsiteY0" fmla="*/ 1032206 h 1323793"/>
              <a:gd name="connsiteX1" fmla="*/ 312644 w 1532571"/>
              <a:gd name="connsiteY1" fmla="*/ 230126 h 1323793"/>
              <a:gd name="connsiteX2" fmla="*/ 281581 w 1532571"/>
              <a:gd name="connsiteY2" fmla="*/ 33782 h 1323793"/>
              <a:gd name="connsiteX3" fmla="*/ 414709 w 1532571"/>
              <a:gd name="connsiteY3" fmla="*/ 0 h 1323793"/>
              <a:gd name="connsiteX4" fmla="*/ 1532571 w 1532571"/>
              <a:gd name="connsiteY4" fmla="*/ 633786 h 1323793"/>
              <a:gd name="connsiteX5" fmla="*/ 307034 w 1532571"/>
              <a:gd name="connsiteY5" fmla="*/ 1323793 h 1323793"/>
              <a:gd name="connsiteX6" fmla="*/ 0 w 1532571"/>
              <a:gd name="connsiteY6" fmla="*/ 1032206 h 1323793"/>
              <a:gd name="connsiteX0" fmla="*/ 0 w 1532571"/>
              <a:gd name="connsiteY0" fmla="*/ 1032206 h 1323793"/>
              <a:gd name="connsiteX1" fmla="*/ 312644 w 1532571"/>
              <a:gd name="connsiteY1" fmla="*/ 230126 h 1323793"/>
              <a:gd name="connsiteX2" fmla="*/ 304020 w 1532571"/>
              <a:gd name="connsiteY2" fmla="*/ 28172 h 1323793"/>
              <a:gd name="connsiteX3" fmla="*/ 414709 w 1532571"/>
              <a:gd name="connsiteY3" fmla="*/ 0 h 1323793"/>
              <a:gd name="connsiteX4" fmla="*/ 1532571 w 1532571"/>
              <a:gd name="connsiteY4" fmla="*/ 633786 h 1323793"/>
              <a:gd name="connsiteX5" fmla="*/ 307034 w 1532571"/>
              <a:gd name="connsiteY5" fmla="*/ 1323793 h 1323793"/>
              <a:gd name="connsiteX6" fmla="*/ 0 w 1532571"/>
              <a:gd name="connsiteY6" fmla="*/ 1032206 h 132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571" h="1323793">
                <a:moveTo>
                  <a:pt x="0" y="1032206"/>
                </a:moveTo>
                <a:lnTo>
                  <a:pt x="312644" y="230126"/>
                </a:lnTo>
                <a:lnTo>
                  <a:pt x="304020" y="28172"/>
                </a:lnTo>
                <a:lnTo>
                  <a:pt x="414709" y="0"/>
                </a:lnTo>
                <a:lnTo>
                  <a:pt x="1532571" y="633786"/>
                </a:lnTo>
                <a:lnTo>
                  <a:pt x="307034" y="1323793"/>
                </a:lnTo>
                <a:lnTo>
                  <a:pt x="0" y="1032206"/>
                </a:lnTo>
                <a:close/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2758420" y="1876163"/>
            <a:ext cx="528655" cy="2220889"/>
          </a:xfrm>
          <a:custGeom>
            <a:avLst/>
            <a:gdLst>
              <a:gd name="connsiteX0" fmla="*/ 0 w 287433"/>
              <a:gd name="connsiteY0" fmla="*/ 0 h 532334"/>
              <a:gd name="connsiteX1" fmla="*/ 287433 w 287433"/>
              <a:gd name="connsiteY1" fmla="*/ 0 h 532334"/>
              <a:gd name="connsiteX2" fmla="*/ 287433 w 287433"/>
              <a:gd name="connsiteY2" fmla="*/ 532334 h 532334"/>
              <a:gd name="connsiteX3" fmla="*/ 0 w 287433"/>
              <a:gd name="connsiteY3" fmla="*/ 532334 h 532334"/>
              <a:gd name="connsiteX4" fmla="*/ 0 w 287433"/>
              <a:gd name="connsiteY4" fmla="*/ 0 h 532334"/>
              <a:gd name="connsiteX0" fmla="*/ 0 w 517436"/>
              <a:gd name="connsiteY0" fmla="*/ 0 h 795995"/>
              <a:gd name="connsiteX1" fmla="*/ 517436 w 517436"/>
              <a:gd name="connsiteY1" fmla="*/ 263661 h 795995"/>
              <a:gd name="connsiteX2" fmla="*/ 517436 w 517436"/>
              <a:gd name="connsiteY2" fmla="*/ 795995 h 795995"/>
              <a:gd name="connsiteX3" fmla="*/ 230003 w 517436"/>
              <a:gd name="connsiteY3" fmla="*/ 795995 h 795995"/>
              <a:gd name="connsiteX4" fmla="*/ 0 w 517436"/>
              <a:gd name="connsiteY4" fmla="*/ 0 h 795995"/>
              <a:gd name="connsiteX0" fmla="*/ 0 w 517436"/>
              <a:gd name="connsiteY0" fmla="*/ 0 h 1760884"/>
              <a:gd name="connsiteX1" fmla="*/ 517436 w 517436"/>
              <a:gd name="connsiteY1" fmla="*/ 263661 h 1760884"/>
              <a:gd name="connsiteX2" fmla="*/ 517436 w 517436"/>
              <a:gd name="connsiteY2" fmla="*/ 795995 h 1760884"/>
              <a:gd name="connsiteX3" fmla="*/ 224393 w 517436"/>
              <a:gd name="connsiteY3" fmla="*/ 1760884 h 1760884"/>
              <a:gd name="connsiteX4" fmla="*/ 0 w 517436"/>
              <a:gd name="connsiteY4" fmla="*/ 0 h 1760884"/>
              <a:gd name="connsiteX0" fmla="*/ 0 w 528655"/>
              <a:gd name="connsiteY0" fmla="*/ 0 h 1760884"/>
              <a:gd name="connsiteX1" fmla="*/ 517436 w 528655"/>
              <a:gd name="connsiteY1" fmla="*/ 263661 h 1760884"/>
              <a:gd name="connsiteX2" fmla="*/ 528655 w 528655"/>
              <a:gd name="connsiteY2" fmla="*/ 992339 h 1760884"/>
              <a:gd name="connsiteX3" fmla="*/ 224393 w 528655"/>
              <a:gd name="connsiteY3" fmla="*/ 1760884 h 1760884"/>
              <a:gd name="connsiteX4" fmla="*/ 0 w 528655"/>
              <a:gd name="connsiteY4" fmla="*/ 0 h 1760884"/>
              <a:gd name="connsiteX0" fmla="*/ 0 w 528655"/>
              <a:gd name="connsiteY0" fmla="*/ 460005 h 2220889"/>
              <a:gd name="connsiteX1" fmla="*/ 410850 w 528655"/>
              <a:gd name="connsiteY1" fmla="*/ 0 h 2220889"/>
              <a:gd name="connsiteX2" fmla="*/ 528655 w 528655"/>
              <a:gd name="connsiteY2" fmla="*/ 1452344 h 2220889"/>
              <a:gd name="connsiteX3" fmla="*/ 224393 w 528655"/>
              <a:gd name="connsiteY3" fmla="*/ 2220889 h 2220889"/>
              <a:gd name="connsiteX4" fmla="*/ 0 w 528655"/>
              <a:gd name="connsiteY4" fmla="*/ 460005 h 222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55" h="2220889">
                <a:moveTo>
                  <a:pt x="0" y="460005"/>
                </a:moveTo>
                <a:lnTo>
                  <a:pt x="410850" y="0"/>
                </a:lnTo>
                <a:lnTo>
                  <a:pt x="528655" y="1452344"/>
                </a:lnTo>
                <a:lnTo>
                  <a:pt x="224393" y="2220889"/>
                </a:lnTo>
                <a:lnTo>
                  <a:pt x="0" y="460005"/>
                </a:lnTo>
                <a:close/>
              </a:path>
            </a:pathLst>
          </a:custGeom>
          <a:solidFill>
            <a:schemeClr val="accent4">
              <a:lumMod val="75000"/>
              <a:alpha val="30196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2517198" y="1869775"/>
            <a:ext cx="646460" cy="470892"/>
          </a:xfrm>
          <a:custGeom>
            <a:avLst/>
            <a:gdLst>
              <a:gd name="connsiteX0" fmla="*/ 0 w 287433"/>
              <a:gd name="connsiteY0" fmla="*/ 0 h 358696"/>
              <a:gd name="connsiteX1" fmla="*/ 287433 w 287433"/>
              <a:gd name="connsiteY1" fmla="*/ 0 h 358696"/>
              <a:gd name="connsiteX2" fmla="*/ 287433 w 287433"/>
              <a:gd name="connsiteY2" fmla="*/ 358696 h 358696"/>
              <a:gd name="connsiteX3" fmla="*/ 0 w 287433"/>
              <a:gd name="connsiteY3" fmla="*/ 358696 h 358696"/>
              <a:gd name="connsiteX4" fmla="*/ 0 w 287433"/>
              <a:gd name="connsiteY4" fmla="*/ 0 h 358696"/>
              <a:gd name="connsiteX0" fmla="*/ 0 w 444508"/>
              <a:gd name="connsiteY0" fmla="*/ 0 h 863579"/>
              <a:gd name="connsiteX1" fmla="*/ 444508 w 444508"/>
              <a:gd name="connsiteY1" fmla="*/ 504883 h 863579"/>
              <a:gd name="connsiteX2" fmla="*/ 444508 w 444508"/>
              <a:gd name="connsiteY2" fmla="*/ 863579 h 863579"/>
              <a:gd name="connsiteX3" fmla="*/ 157075 w 444508"/>
              <a:gd name="connsiteY3" fmla="*/ 863579 h 863579"/>
              <a:gd name="connsiteX4" fmla="*/ 0 w 444508"/>
              <a:gd name="connsiteY4" fmla="*/ 0 h 863579"/>
              <a:gd name="connsiteX0" fmla="*/ 0 w 444508"/>
              <a:gd name="connsiteY0" fmla="*/ 67318 h 930897"/>
              <a:gd name="connsiteX1" fmla="*/ 332311 w 444508"/>
              <a:gd name="connsiteY1" fmla="*/ 0 h 930897"/>
              <a:gd name="connsiteX2" fmla="*/ 444508 w 444508"/>
              <a:gd name="connsiteY2" fmla="*/ 930897 h 930897"/>
              <a:gd name="connsiteX3" fmla="*/ 157075 w 444508"/>
              <a:gd name="connsiteY3" fmla="*/ 930897 h 930897"/>
              <a:gd name="connsiteX4" fmla="*/ 0 w 444508"/>
              <a:gd name="connsiteY4" fmla="*/ 67318 h 930897"/>
              <a:gd name="connsiteX0" fmla="*/ 314149 w 758657"/>
              <a:gd name="connsiteY0" fmla="*/ 67318 h 930897"/>
              <a:gd name="connsiteX1" fmla="*/ 646460 w 758657"/>
              <a:gd name="connsiteY1" fmla="*/ 0 h 930897"/>
              <a:gd name="connsiteX2" fmla="*/ 758657 w 758657"/>
              <a:gd name="connsiteY2" fmla="*/ 930897 h 930897"/>
              <a:gd name="connsiteX3" fmla="*/ 0 w 758657"/>
              <a:gd name="connsiteY3" fmla="*/ 353086 h 930897"/>
              <a:gd name="connsiteX4" fmla="*/ 314149 w 758657"/>
              <a:gd name="connsiteY4" fmla="*/ 67318 h 930897"/>
              <a:gd name="connsiteX0" fmla="*/ 314149 w 646460"/>
              <a:gd name="connsiteY0" fmla="*/ 67318 h 476502"/>
              <a:gd name="connsiteX1" fmla="*/ 646460 w 646460"/>
              <a:gd name="connsiteY1" fmla="*/ 0 h 476502"/>
              <a:gd name="connsiteX2" fmla="*/ 259383 w 646460"/>
              <a:gd name="connsiteY2" fmla="*/ 476502 h 476502"/>
              <a:gd name="connsiteX3" fmla="*/ 0 w 646460"/>
              <a:gd name="connsiteY3" fmla="*/ 353086 h 476502"/>
              <a:gd name="connsiteX4" fmla="*/ 314149 w 646460"/>
              <a:gd name="connsiteY4" fmla="*/ 67318 h 476502"/>
              <a:gd name="connsiteX0" fmla="*/ 314149 w 646460"/>
              <a:gd name="connsiteY0" fmla="*/ 67318 h 470892"/>
              <a:gd name="connsiteX1" fmla="*/ 646460 w 646460"/>
              <a:gd name="connsiteY1" fmla="*/ 0 h 470892"/>
              <a:gd name="connsiteX2" fmla="*/ 242553 w 646460"/>
              <a:gd name="connsiteY2" fmla="*/ 470892 h 470892"/>
              <a:gd name="connsiteX3" fmla="*/ 0 w 646460"/>
              <a:gd name="connsiteY3" fmla="*/ 353086 h 470892"/>
              <a:gd name="connsiteX4" fmla="*/ 314149 w 646460"/>
              <a:gd name="connsiteY4" fmla="*/ 67318 h 47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60" h="470892">
                <a:moveTo>
                  <a:pt x="314149" y="67318"/>
                </a:moveTo>
                <a:lnTo>
                  <a:pt x="646460" y="0"/>
                </a:lnTo>
                <a:lnTo>
                  <a:pt x="242553" y="470892"/>
                </a:lnTo>
                <a:lnTo>
                  <a:pt x="0" y="353086"/>
                </a:lnTo>
                <a:lnTo>
                  <a:pt x="314149" y="67318"/>
                </a:lnTo>
                <a:close/>
              </a:path>
            </a:pathLst>
          </a:custGeom>
          <a:solidFill>
            <a:schemeClr val="accent4">
              <a:lumMod val="75000"/>
              <a:alpha val="30196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2520278" y="2222008"/>
            <a:ext cx="468810" cy="1873324"/>
          </a:xfrm>
          <a:custGeom>
            <a:avLst/>
            <a:gdLst>
              <a:gd name="connsiteX0" fmla="*/ 0 w 322955"/>
              <a:gd name="connsiteY0" fmla="*/ 0 h 431601"/>
              <a:gd name="connsiteX1" fmla="*/ 322955 w 322955"/>
              <a:gd name="connsiteY1" fmla="*/ 0 h 431601"/>
              <a:gd name="connsiteX2" fmla="*/ 322955 w 322955"/>
              <a:gd name="connsiteY2" fmla="*/ 431601 h 431601"/>
              <a:gd name="connsiteX3" fmla="*/ 0 w 322955"/>
              <a:gd name="connsiteY3" fmla="*/ 431601 h 431601"/>
              <a:gd name="connsiteX4" fmla="*/ 0 w 322955"/>
              <a:gd name="connsiteY4" fmla="*/ 0 h 431601"/>
              <a:gd name="connsiteX0" fmla="*/ 0 w 502469"/>
              <a:gd name="connsiteY0" fmla="*/ 0 h 981363"/>
              <a:gd name="connsiteX1" fmla="*/ 502469 w 502469"/>
              <a:gd name="connsiteY1" fmla="*/ 549762 h 981363"/>
              <a:gd name="connsiteX2" fmla="*/ 502469 w 502469"/>
              <a:gd name="connsiteY2" fmla="*/ 981363 h 981363"/>
              <a:gd name="connsiteX3" fmla="*/ 179514 w 502469"/>
              <a:gd name="connsiteY3" fmla="*/ 981363 h 981363"/>
              <a:gd name="connsiteX4" fmla="*/ 0 w 502469"/>
              <a:gd name="connsiteY4" fmla="*/ 0 h 981363"/>
              <a:gd name="connsiteX0" fmla="*/ 0 w 502469"/>
              <a:gd name="connsiteY0" fmla="*/ 0 h 981363"/>
              <a:gd name="connsiteX1" fmla="*/ 233197 w 502469"/>
              <a:gd name="connsiteY1" fmla="*/ 117806 h 981363"/>
              <a:gd name="connsiteX2" fmla="*/ 502469 w 502469"/>
              <a:gd name="connsiteY2" fmla="*/ 981363 h 981363"/>
              <a:gd name="connsiteX3" fmla="*/ 179514 w 502469"/>
              <a:gd name="connsiteY3" fmla="*/ 981363 h 981363"/>
              <a:gd name="connsiteX4" fmla="*/ 0 w 502469"/>
              <a:gd name="connsiteY4" fmla="*/ 0 h 981363"/>
              <a:gd name="connsiteX0" fmla="*/ 0 w 468810"/>
              <a:gd name="connsiteY0" fmla="*/ 0 h 1873324"/>
              <a:gd name="connsiteX1" fmla="*/ 233197 w 468810"/>
              <a:gd name="connsiteY1" fmla="*/ 117806 h 1873324"/>
              <a:gd name="connsiteX2" fmla="*/ 468810 w 468810"/>
              <a:gd name="connsiteY2" fmla="*/ 1873324 h 1873324"/>
              <a:gd name="connsiteX3" fmla="*/ 179514 w 468810"/>
              <a:gd name="connsiteY3" fmla="*/ 981363 h 1873324"/>
              <a:gd name="connsiteX4" fmla="*/ 0 w 468810"/>
              <a:gd name="connsiteY4" fmla="*/ 0 h 1873324"/>
              <a:gd name="connsiteX0" fmla="*/ 0 w 468810"/>
              <a:gd name="connsiteY0" fmla="*/ 0 h 1873324"/>
              <a:gd name="connsiteX1" fmla="*/ 233197 w 468810"/>
              <a:gd name="connsiteY1" fmla="*/ 117806 h 1873324"/>
              <a:gd name="connsiteX2" fmla="*/ 468810 w 468810"/>
              <a:gd name="connsiteY2" fmla="*/ 1873324 h 1873324"/>
              <a:gd name="connsiteX3" fmla="*/ 258051 w 468810"/>
              <a:gd name="connsiteY3" fmla="*/ 1699419 h 1873324"/>
              <a:gd name="connsiteX4" fmla="*/ 0 w 468810"/>
              <a:gd name="connsiteY4" fmla="*/ 0 h 187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10" h="1873324">
                <a:moveTo>
                  <a:pt x="0" y="0"/>
                </a:moveTo>
                <a:lnTo>
                  <a:pt x="233197" y="117806"/>
                </a:lnTo>
                <a:lnTo>
                  <a:pt x="468810" y="1873324"/>
                </a:lnTo>
                <a:lnTo>
                  <a:pt x="258051" y="16994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30196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3297621" y="3711521"/>
            <a:ext cx="1223574" cy="742696"/>
          </a:xfrm>
          <a:custGeom>
            <a:avLst/>
            <a:gdLst>
              <a:gd name="connsiteX0" fmla="*/ 0 w 362030"/>
              <a:gd name="connsiteY0" fmla="*/ 0 h 282853"/>
              <a:gd name="connsiteX1" fmla="*/ 362030 w 362030"/>
              <a:gd name="connsiteY1" fmla="*/ 0 h 282853"/>
              <a:gd name="connsiteX2" fmla="*/ 362030 w 362030"/>
              <a:gd name="connsiteY2" fmla="*/ 282853 h 282853"/>
              <a:gd name="connsiteX3" fmla="*/ 0 w 362030"/>
              <a:gd name="connsiteY3" fmla="*/ 282853 h 282853"/>
              <a:gd name="connsiteX4" fmla="*/ 0 w 362030"/>
              <a:gd name="connsiteY4" fmla="*/ 0 h 282853"/>
              <a:gd name="connsiteX0" fmla="*/ 338275 w 700305"/>
              <a:gd name="connsiteY0" fmla="*/ 0 h 721553"/>
              <a:gd name="connsiteX1" fmla="*/ 700305 w 700305"/>
              <a:gd name="connsiteY1" fmla="*/ 0 h 721553"/>
              <a:gd name="connsiteX2" fmla="*/ 700305 w 700305"/>
              <a:gd name="connsiteY2" fmla="*/ 282853 h 721553"/>
              <a:gd name="connsiteX3" fmla="*/ 0 w 700305"/>
              <a:gd name="connsiteY3" fmla="*/ 721553 h 721553"/>
              <a:gd name="connsiteX4" fmla="*/ 338275 w 700305"/>
              <a:gd name="connsiteY4" fmla="*/ 0 h 721553"/>
              <a:gd name="connsiteX0" fmla="*/ 338275 w 1213003"/>
              <a:gd name="connsiteY0" fmla="*/ 0 h 721553"/>
              <a:gd name="connsiteX1" fmla="*/ 700305 w 1213003"/>
              <a:gd name="connsiteY1" fmla="*/ 0 h 721553"/>
              <a:gd name="connsiteX2" fmla="*/ 1213003 w 1213003"/>
              <a:gd name="connsiteY2" fmla="*/ 219426 h 721553"/>
              <a:gd name="connsiteX3" fmla="*/ 0 w 1213003"/>
              <a:gd name="connsiteY3" fmla="*/ 721553 h 721553"/>
              <a:gd name="connsiteX4" fmla="*/ 338275 w 1213003"/>
              <a:gd name="connsiteY4" fmla="*/ 0 h 721553"/>
              <a:gd name="connsiteX0" fmla="*/ 338275 w 1223574"/>
              <a:gd name="connsiteY0" fmla="*/ 21143 h 742696"/>
              <a:gd name="connsiteX1" fmla="*/ 1223574 w 1223574"/>
              <a:gd name="connsiteY1" fmla="*/ 0 h 742696"/>
              <a:gd name="connsiteX2" fmla="*/ 1213003 w 1223574"/>
              <a:gd name="connsiteY2" fmla="*/ 240569 h 742696"/>
              <a:gd name="connsiteX3" fmla="*/ 0 w 1223574"/>
              <a:gd name="connsiteY3" fmla="*/ 742696 h 742696"/>
              <a:gd name="connsiteX4" fmla="*/ 338275 w 1223574"/>
              <a:gd name="connsiteY4" fmla="*/ 21143 h 742696"/>
              <a:gd name="connsiteX0" fmla="*/ 5285 w 1223574"/>
              <a:gd name="connsiteY0" fmla="*/ 676551 h 742696"/>
              <a:gd name="connsiteX1" fmla="*/ 1223574 w 1223574"/>
              <a:gd name="connsiteY1" fmla="*/ 0 h 742696"/>
              <a:gd name="connsiteX2" fmla="*/ 1213003 w 1223574"/>
              <a:gd name="connsiteY2" fmla="*/ 240569 h 742696"/>
              <a:gd name="connsiteX3" fmla="*/ 0 w 1223574"/>
              <a:gd name="connsiteY3" fmla="*/ 742696 h 742696"/>
              <a:gd name="connsiteX4" fmla="*/ 5285 w 1223574"/>
              <a:gd name="connsiteY4" fmla="*/ 676551 h 74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574" h="742696">
                <a:moveTo>
                  <a:pt x="5285" y="676551"/>
                </a:moveTo>
                <a:lnTo>
                  <a:pt x="1223574" y="0"/>
                </a:lnTo>
                <a:lnTo>
                  <a:pt x="1213003" y="240569"/>
                </a:lnTo>
                <a:lnTo>
                  <a:pt x="0" y="742696"/>
                </a:lnTo>
                <a:lnTo>
                  <a:pt x="5285" y="676551"/>
                </a:lnTo>
                <a:close/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4"/>
          <p:cNvSpPr/>
          <p:nvPr/>
        </p:nvSpPr>
        <p:spPr>
          <a:xfrm>
            <a:off x="2779768" y="3946817"/>
            <a:ext cx="520597" cy="515417"/>
          </a:xfrm>
          <a:custGeom>
            <a:avLst/>
            <a:gdLst>
              <a:gd name="connsiteX0" fmla="*/ 0 w 362030"/>
              <a:gd name="connsiteY0" fmla="*/ 0 h 282853"/>
              <a:gd name="connsiteX1" fmla="*/ 362030 w 362030"/>
              <a:gd name="connsiteY1" fmla="*/ 0 h 282853"/>
              <a:gd name="connsiteX2" fmla="*/ 362030 w 362030"/>
              <a:gd name="connsiteY2" fmla="*/ 282853 h 282853"/>
              <a:gd name="connsiteX3" fmla="*/ 0 w 362030"/>
              <a:gd name="connsiteY3" fmla="*/ 282853 h 282853"/>
              <a:gd name="connsiteX4" fmla="*/ 0 w 362030"/>
              <a:gd name="connsiteY4" fmla="*/ 0 h 282853"/>
              <a:gd name="connsiteX0" fmla="*/ 338275 w 700305"/>
              <a:gd name="connsiteY0" fmla="*/ 0 h 721553"/>
              <a:gd name="connsiteX1" fmla="*/ 700305 w 700305"/>
              <a:gd name="connsiteY1" fmla="*/ 0 h 721553"/>
              <a:gd name="connsiteX2" fmla="*/ 700305 w 700305"/>
              <a:gd name="connsiteY2" fmla="*/ 282853 h 721553"/>
              <a:gd name="connsiteX3" fmla="*/ 0 w 700305"/>
              <a:gd name="connsiteY3" fmla="*/ 721553 h 721553"/>
              <a:gd name="connsiteX4" fmla="*/ 338275 w 700305"/>
              <a:gd name="connsiteY4" fmla="*/ 0 h 721553"/>
              <a:gd name="connsiteX0" fmla="*/ 338275 w 1213003"/>
              <a:gd name="connsiteY0" fmla="*/ 0 h 721553"/>
              <a:gd name="connsiteX1" fmla="*/ 700305 w 1213003"/>
              <a:gd name="connsiteY1" fmla="*/ 0 h 721553"/>
              <a:gd name="connsiteX2" fmla="*/ 1213003 w 1213003"/>
              <a:gd name="connsiteY2" fmla="*/ 219426 h 721553"/>
              <a:gd name="connsiteX3" fmla="*/ 0 w 1213003"/>
              <a:gd name="connsiteY3" fmla="*/ 721553 h 721553"/>
              <a:gd name="connsiteX4" fmla="*/ 338275 w 1213003"/>
              <a:gd name="connsiteY4" fmla="*/ 0 h 721553"/>
              <a:gd name="connsiteX0" fmla="*/ 338275 w 1223574"/>
              <a:gd name="connsiteY0" fmla="*/ 21143 h 742696"/>
              <a:gd name="connsiteX1" fmla="*/ 1223574 w 1223574"/>
              <a:gd name="connsiteY1" fmla="*/ 0 h 742696"/>
              <a:gd name="connsiteX2" fmla="*/ 1213003 w 1223574"/>
              <a:gd name="connsiteY2" fmla="*/ 240569 h 742696"/>
              <a:gd name="connsiteX3" fmla="*/ 0 w 1223574"/>
              <a:gd name="connsiteY3" fmla="*/ 742696 h 742696"/>
              <a:gd name="connsiteX4" fmla="*/ 338275 w 1223574"/>
              <a:gd name="connsiteY4" fmla="*/ 21143 h 742696"/>
              <a:gd name="connsiteX0" fmla="*/ 5285 w 1223574"/>
              <a:gd name="connsiteY0" fmla="*/ 676551 h 742696"/>
              <a:gd name="connsiteX1" fmla="*/ 1223574 w 1223574"/>
              <a:gd name="connsiteY1" fmla="*/ 0 h 742696"/>
              <a:gd name="connsiteX2" fmla="*/ 1213003 w 1223574"/>
              <a:gd name="connsiteY2" fmla="*/ 240569 h 742696"/>
              <a:gd name="connsiteX3" fmla="*/ 0 w 1223574"/>
              <a:gd name="connsiteY3" fmla="*/ 742696 h 742696"/>
              <a:gd name="connsiteX4" fmla="*/ 5285 w 1223574"/>
              <a:gd name="connsiteY4" fmla="*/ 676551 h 742696"/>
              <a:gd name="connsiteX0" fmla="*/ 0 w 1255288"/>
              <a:gd name="connsiteY0" fmla="*/ 396417 h 742696"/>
              <a:gd name="connsiteX1" fmla="*/ 1255288 w 1255288"/>
              <a:gd name="connsiteY1" fmla="*/ 0 h 742696"/>
              <a:gd name="connsiteX2" fmla="*/ 1244717 w 1255288"/>
              <a:gd name="connsiteY2" fmla="*/ 240569 h 742696"/>
              <a:gd name="connsiteX3" fmla="*/ 31714 w 1255288"/>
              <a:gd name="connsiteY3" fmla="*/ 742696 h 742696"/>
              <a:gd name="connsiteX4" fmla="*/ 0 w 1255288"/>
              <a:gd name="connsiteY4" fmla="*/ 396417 h 742696"/>
              <a:gd name="connsiteX0" fmla="*/ 0 w 1255288"/>
              <a:gd name="connsiteY0" fmla="*/ 396417 h 436134"/>
              <a:gd name="connsiteX1" fmla="*/ 1255288 w 1255288"/>
              <a:gd name="connsiteY1" fmla="*/ 0 h 436134"/>
              <a:gd name="connsiteX2" fmla="*/ 1244717 w 1255288"/>
              <a:gd name="connsiteY2" fmla="*/ 240569 h 436134"/>
              <a:gd name="connsiteX3" fmla="*/ 5286 w 1255288"/>
              <a:gd name="connsiteY3" fmla="*/ 436134 h 436134"/>
              <a:gd name="connsiteX4" fmla="*/ 0 w 1255288"/>
              <a:gd name="connsiteY4" fmla="*/ 396417 h 436134"/>
              <a:gd name="connsiteX0" fmla="*/ 0 w 1255288"/>
              <a:gd name="connsiteY0" fmla="*/ 396417 h 911834"/>
              <a:gd name="connsiteX1" fmla="*/ 1255288 w 1255288"/>
              <a:gd name="connsiteY1" fmla="*/ 0 h 911834"/>
              <a:gd name="connsiteX2" fmla="*/ 520597 w 1255288"/>
              <a:gd name="connsiteY2" fmla="*/ 911834 h 911834"/>
              <a:gd name="connsiteX3" fmla="*/ 5286 w 1255288"/>
              <a:gd name="connsiteY3" fmla="*/ 436134 h 911834"/>
              <a:gd name="connsiteX4" fmla="*/ 0 w 1255288"/>
              <a:gd name="connsiteY4" fmla="*/ 396417 h 911834"/>
              <a:gd name="connsiteX0" fmla="*/ 0 w 520597"/>
              <a:gd name="connsiteY0" fmla="*/ 0 h 515417"/>
              <a:gd name="connsiteX1" fmla="*/ 520596 w 520597"/>
              <a:gd name="connsiteY1" fmla="*/ 454556 h 515417"/>
              <a:gd name="connsiteX2" fmla="*/ 520597 w 520597"/>
              <a:gd name="connsiteY2" fmla="*/ 515417 h 515417"/>
              <a:gd name="connsiteX3" fmla="*/ 5286 w 520597"/>
              <a:gd name="connsiteY3" fmla="*/ 39717 h 515417"/>
              <a:gd name="connsiteX4" fmla="*/ 0 w 520597"/>
              <a:gd name="connsiteY4" fmla="*/ 0 h 51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97" h="515417">
                <a:moveTo>
                  <a:pt x="0" y="0"/>
                </a:moveTo>
                <a:lnTo>
                  <a:pt x="520596" y="454556"/>
                </a:lnTo>
                <a:cubicBezTo>
                  <a:pt x="520596" y="474843"/>
                  <a:pt x="520597" y="495130"/>
                  <a:pt x="520597" y="515417"/>
                </a:cubicBezTo>
                <a:lnTo>
                  <a:pt x="5286" y="39717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t="-1" r="22400" b="-655"/>
          <a:stretch/>
        </p:blipFill>
        <p:spPr>
          <a:xfrm>
            <a:off x="107504" y="4015517"/>
            <a:ext cx="2006802" cy="243781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109" name="TextBox 108"/>
          <p:cNvSpPr txBox="1"/>
          <p:nvPr/>
        </p:nvSpPr>
        <p:spPr>
          <a:xfrm>
            <a:off x="128440" y="6145558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Mirror side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427984" y="1491704"/>
            <a:ext cx="1376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DLW assembly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3120996" y="3004114"/>
            <a:ext cx="788412" cy="327996"/>
          </a:xfrm>
          <a:prstGeom prst="line">
            <a:avLst/>
          </a:prstGeom>
          <a:ln w="38100">
            <a:solidFill>
              <a:srgbClr val="0000CC">
                <a:alpha val="10196"/>
              </a:srgbClr>
            </a:solidFill>
          </a:ln>
          <a:effectLst>
            <a:glow rad="63500">
              <a:srgbClr val="0000CC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1906882" y="3501008"/>
            <a:ext cx="792910" cy="288032"/>
          </a:xfrm>
          <a:prstGeom prst="line">
            <a:avLst/>
          </a:prstGeom>
          <a:ln w="38100">
            <a:solidFill>
              <a:srgbClr val="0000CC">
                <a:alpha val="10196"/>
              </a:srgbClr>
            </a:solidFill>
          </a:ln>
          <a:effectLst>
            <a:glow rad="63500">
              <a:srgbClr val="0000CC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5256225" y="2063743"/>
            <a:ext cx="964527" cy="378234"/>
          </a:xfrm>
          <a:prstGeom prst="line">
            <a:avLst/>
          </a:prstGeom>
          <a:ln w="38100">
            <a:solidFill>
              <a:srgbClr val="0000CC">
                <a:alpha val="10196"/>
              </a:srgbClr>
            </a:solidFill>
          </a:ln>
          <a:effectLst>
            <a:glow rad="63500">
              <a:srgbClr val="0000CC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17080" r="10887" b="19206"/>
          <a:stretch/>
        </p:blipFill>
        <p:spPr>
          <a:xfrm>
            <a:off x="5940152" y="568602"/>
            <a:ext cx="3082308" cy="22870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6578937" y="942306"/>
            <a:ext cx="7059" cy="1406574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58982" y="2486686"/>
            <a:ext cx="1368152" cy="621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93340" y="249289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3.18 mm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954086" y="1469669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3.25 mm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79660" y="548680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Coupler entrance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46" name="Group 45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53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8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93" grpId="0" animBg="1"/>
      <p:bldP spid="95" grpId="0" animBg="1"/>
      <p:bldP spid="96" grpId="0" animBg="1"/>
      <p:bldP spid="97" grpId="0" animBg="1"/>
      <p:bldP spid="19" grpId="0"/>
      <p:bldP spid="21" grpId="0"/>
      <p:bldP spid="25" grpId="0"/>
      <p:bldP spid="26" grpId="0"/>
      <p:bldP spid="101" grpId="0" animBg="1"/>
      <p:bldP spid="102" grpId="0" animBg="1"/>
      <p:bldP spid="103" grpId="0" animBg="1"/>
      <p:bldP spid="104" grpId="0" animBg="1"/>
      <p:bldP spid="105" grpId="0" animBg="1"/>
      <p:bldP spid="107" grpId="0" animBg="1"/>
      <p:bldP spid="109" grpId="0"/>
      <p:bldP spid="12" grpId="0"/>
      <p:bldP spid="1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1" y="1183586"/>
            <a:ext cx="3426156" cy="283548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20241" y="6430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THz network analyser for waveguides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structure characterization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w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ith electro-optic time-domain sampling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351" y="1893510"/>
            <a:ext cx="3826271" cy="2358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/>
          <a:stretch/>
        </p:blipFill>
        <p:spPr>
          <a:xfrm>
            <a:off x="6012160" y="4324668"/>
            <a:ext cx="2400611" cy="1979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3" b="7255"/>
          <a:stretch/>
        </p:blipFill>
        <p:spPr>
          <a:xfrm>
            <a:off x="3131840" y="4355618"/>
            <a:ext cx="2329188" cy="17666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31491" y="1256341"/>
            <a:ext cx="15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spectra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68526" y="4057889"/>
            <a:ext cx="872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427351" y="3573016"/>
            <a:ext cx="1033677" cy="1224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40352" y="3730091"/>
            <a:ext cx="55984" cy="13550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3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8"/>
          <a:stretch/>
        </p:blipFill>
        <p:spPr>
          <a:xfrm>
            <a:off x="5092494" y="4489153"/>
            <a:ext cx="3464339" cy="185752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3"/>
          <a:stretch/>
        </p:blipFill>
        <p:spPr>
          <a:xfrm>
            <a:off x="5080154" y="2592979"/>
            <a:ext cx="3464339" cy="175703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7304" r="13491" b="15149"/>
          <a:stretch/>
        </p:blipFill>
        <p:spPr>
          <a:xfrm>
            <a:off x="5365581" y="4624724"/>
            <a:ext cx="2708666" cy="142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5" y="2687608"/>
            <a:ext cx="3119410" cy="178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5" y="4489153"/>
            <a:ext cx="3119410" cy="178094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4" t="47945" r="41858" b="48241"/>
          <a:stretch/>
        </p:blipFill>
        <p:spPr>
          <a:xfrm>
            <a:off x="6245562" y="4391701"/>
            <a:ext cx="948706" cy="179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1970387" y="1247536"/>
                <a:ext cx="5755311" cy="14145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Wigner-Ville Distribution (WVD) of signal S(t) is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𝑊</m:t>
                      </m:r>
                      <m:d>
                        <m:dPr>
                          <m:ctrlP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kumimoji="0" lang="el-GR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b>
                        <m:sup>
                          <m: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GB" sz="21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  <m:d>
                            <m:dPr>
                              <m:ctrlPr>
                                <a:rPr kumimoji="0" lang="en-GB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GB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GB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l-GR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kumimoji="0" lang="el-GR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kumimoji="0" lang="el-GR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sSup>
                        <m:sSupPr>
                          <m:ctrlP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GB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l-GR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0" lang="el-GR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GB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l-GR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  <m:r>
                            <a:rPr kumimoji="0" lang="el-GR" sz="21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kumimoji="0" lang="en-GB" sz="2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m:t> </m:t>
                          </m:r>
                        </m:sup>
                      </m:sSup>
                      <m:r>
                        <a:rPr kumimoji="0" lang="en-GB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l-GR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𝜏</m:t>
                      </m:r>
                    </m:oMath>
                  </m:oMathPara>
                </a14:m>
                <a:endParaRPr kumimoji="0" lang="en-GB" sz="2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Fourier transformation of autocorrelation. </a:t>
                </a: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WVD describes how the spectral density changes over time. </a:t>
                </a: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4F81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387" y="1247536"/>
                <a:ext cx="5755311" cy="1414599"/>
              </a:xfrm>
              <a:prstGeom prst="rect">
                <a:avLst/>
              </a:prstGeom>
              <a:blipFill>
                <a:blip r:embed="rId7"/>
                <a:stretch>
                  <a:fillRect l="-424" t="-59483" b="-55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 bwMode="auto">
          <a:xfrm>
            <a:off x="733242" y="529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THz network analyser for waveguides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structure characterization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w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ith electro-optic time-domain sampling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356135"/>
            <a:ext cx="9124307" cy="480699"/>
            <a:chOff x="0" y="6356135"/>
            <a:chExt cx="9124307" cy="480699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356135"/>
              <a:ext cx="9124307" cy="480699"/>
              <a:chOff x="1509055" y="5620607"/>
              <a:chExt cx="9124307" cy="48069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509055" y="5620607"/>
                <a:ext cx="9124307" cy="470495"/>
                <a:chOff x="261186" y="6474920"/>
                <a:chExt cx="9124307" cy="470495"/>
              </a:xfrm>
            </p:grpSpPr>
            <p:pic>
              <p:nvPicPr>
                <p:cNvPr id="26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08" y="6508343"/>
                  <a:ext cx="832585" cy="437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261186" y="6474920"/>
                  <a:ext cx="9124307" cy="12826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61" b="21953"/>
              <a:stretch/>
            </p:blipFill>
            <p:spPr bwMode="auto">
              <a:xfrm>
                <a:off x="1591237" y="5741472"/>
                <a:ext cx="1087718" cy="359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254333" y="6477002"/>
              <a:ext cx="279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S.P. Jamison, EAAC 2019, September 2019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2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32345</TotalTime>
  <Words>1734</Words>
  <Application>Microsoft Office PowerPoint</Application>
  <PresentationFormat>On-screen Show (4:3)</PresentationFormat>
  <Paragraphs>366</Paragraphs>
  <Slides>26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Cambria Math</vt:lpstr>
      <vt:lpstr>Symbol</vt:lpstr>
      <vt:lpstr>Wingdings</vt:lpstr>
      <vt:lpstr>Office Theme</vt:lpstr>
      <vt:lpstr>1_Office Theme</vt:lpstr>
      <vt:lpstr>3_Office Theme</vt:lpstr>
      <vt:lpstr>5_Office Theme</vt:lpstr>
      <vt:lpstr>2_Office Theme</vt:lpstr>
      <vt:lpstr>PowerPoint Presentation</vt:lpstr>
      <vt:lpstr>PowerPoint Presentation</vt:lpstr>
      <vt:lpstr>Why THz radiation for particle acceleration?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mbcx8mh6</dc:creator>
  <cp:lastModifiedBy>Jamison, Steven</cp:lastModifiedBy>
  <cp:revision>780</cp:revision>
  <dcterms:created xsi:type="dcterms:W3CDTF">2016-04-01T09:17:13Z</dcterms:created>
  <dcterms:modified xsi:type="dcterms:W3CDTF">2019-09-18T14:44:32Z</dcterms:modified>
</cp:coreProperties>
</file>