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56" r:id="rId6"/>
    <p:sldId id="261" r:id="rId7"/>
    <p:sldId id="262" r:id="rId8"/>
    <p:sldId id="264" r:id="rId9"/>
    <p:sldId id="267" r:id="rId10"/>
    <p:sldId id="273" r:id="rId11"/>
    <p:sldId id="263" r:id="rId12"/>
    <p:sldId id="271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67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8344-EA28-4D7B-AA82-432031A1E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1B8C-9FE4-4BAF-AE21-87063A67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2450-7449-4A22-A9DF-B347A4ED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0671-BF5B-416B-99D5-A205C627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87A8-3962-488A-8A8F-C4B4D4EF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53C2-FB06-4232-ADF0-E9544A91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090A1-569E-4D47-B1BE-05BA9382F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F7499-0A4A-49C2-98ED-CF00583E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78D5B-EB6E-4A7E-833E-4DA6C615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B367B-8961-4C3A-972B-DEFCD564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CB40B-DE07-4484-B6B1-CAE65C24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47305-9D8C-4ED7-B555-E3C5E080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7B82-FE53-4995-8875-68CF7000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C45D-BE09-4710-B4CC-AAE7B7B0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8D7DF-81A4-41C7-AC05-D910F515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2C52-157E-43E8-89C8-72BA7643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38DA-A4A2-48BC-B8A3-4247B5BE6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5B932-D1CD-4734-85AC-A7AC0517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6485-D768-4F95-8681-DD4A91FC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9B50-E0C1-4933-8CC6-D3C917E2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300A-920E-411C-941A-5C5E9241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8F3-5664-4D42-8D32-F76AAC20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9F62-C58C-4AA8-9323-2FE30D87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916B-64FF-469D-8CAF-6767F896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310A-4C5D-40DF-8F71-6584D853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7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E941-407B-401C-80BF-C8EEAAC8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3EA8-DD08-485B-9626-2B640B7B4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9F7DD-891C-4752-9468-24A3E1B7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71D7F-89AD-458B-9560-5C5E007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AE7B5-C815-4167-BCFC-B9F00133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A9D76-40A4-470A-80CA-ED1DAB57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692C-A8C4-411F-8DC9-300312A2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4767-0411-4D07-9323-BEB916D5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C8F30-3E1F-46E8-B01D-F2D84EB0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4B040-C1D6-4BD6-A9E0-13BF17FB5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11A80-9429-49B6-ADD6-D829B79B3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6B421-AA54-44B2-9D16-A7CFE413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4D1A3-980E-4451-93B9-F6672500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64629-258B-495F-BFB0-F7C23F2E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152A-F935-4781-AFCA-E6720EF2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46E18-F17C-4054-9883-5EC1DBF8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04EFE-B6EF-4693-8600-DE79413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DD7E0-798B-490D-8941-1DB3FC82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6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BCA3A-7AAC-416C-9197-AD35FC78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0CCA4-B29C-40B3-9DA3-B140FB89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93DEA-E0D8-4656-A5B0-9F8AFE4B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1D95-21F3-448B-9860-1E465AA3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C539-B136-486B-8579-4C1C6F4D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7108B-2CB8-4933-980C-660C75978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5BF78-86FA-41BB-B720-AE1EB5D4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01D1A-9661-4EAB-B0ED-CED9574A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58A2D-CA43-43AA-B3E7-6D06899B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0414-A296-4D0A-867C-2BE1D571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87942-A6B3-4B78-A6DE-FB4904434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20A34-7DBC-470E-BFEA-E1FD03BE2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CBF61-9081-4D5B-A1B1-55D5F8E0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E3DA-4607-418A-ABDD-D698341C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675F6-9859-4134-85FC-87A5D33F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B76B5-BC1B-4CED-87C5-F468668A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22439-9F69-4E51-B683-B75BA7774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763-BECE-412C-B0AE-1C114EC5C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2D90-12C4-429D-92EE-D3B8002C91B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F55B-DE9E-4B84-94DC-2A79E270C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5A98-94E5-4C4C-BD93-0A51E787B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1DE1-7D2E-48E7-B36C-5B2947E0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7D4119-8DBB-4DB6-8728-1BF7D374A3D5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E2462-3FE3-4CF7-9DAF-6AEDE1A91B12}"/>
              </a:ext>
            </a:extLst>
          </p:cNvPr>
          <p:cNvSpPr/>
          <p:nvPr/>
        </p:nvSpPr>
        <p:spPr>
          <a:xfrm>
            <a:off x="0" y="239847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 Studies on a Compact High-Gradient Ka-Band Accelerating Structure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Medical and Industrial Applications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FEBFA-F9DF-4B1E-AB23-855344C2E7F0}"/>
              </a:ext>
            </a:extLst>
          </p:cNvPr>
          <p:cNvSpPr txBox="1"/>
          <p:nvPr/>
        </p:nvSpPr>
        <p:spPr>
          <a:xfrm>
            <a:off x="4830247" y="3922285"/>
            <a:ext cx="1753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Luigi Faillace</a:t>
            </a:r>
          </a:p>
          <a:p>
            <a:pPr algn="ctr"/>
            <a:r>
              <a:rPr lang="en-US" sz="2000" dirty="0"/>
              <a:t>@INFN-Milan</a:t>
            </a:r>
          </a:p>
        </p:txBody>
      </p:sp>
      <p:pic>
        <p:nvPicPr>
          <p:cNvPr id="7" name="Picture 2" descr="Image result for infn logo">
            <a:extLst>
              <a:ext uri="{FF2B5EF4-FFF2-40B4-BE49-F238E27FC236}">
                <a16:creationId xmlns:a16="http://schemas.microsoft.com/office/drawing/2014/main" id="{851E40C0-CDD7-450D-BB13-3422D040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8" y="202024"/>
            <a:ext cx="2188776" cy="12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6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12D77-3C2D-46F5-9AD7-3F25EA522BEA}"/>
              </a:ext>
            </a:extLst>
          </p:cNvPr>
          <p:cNvSpPr/>
          <p:nvPr/>
        </p:nvSpPr>
        <p:spPr>
          <a:xfrm>
            <a:off x="-1" y="1104892"/>
            <a:ext cx="8088923" cy="516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availability of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RF peak power (5MW)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repetition rates between 10 and 100 HZ allows to obtain an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beam current of 1-10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which makes the accelerating structure suitable for medium-energy, low current/power applications like medical diagnosis and therapy of tumors as well as intra-operative radiotherapy.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Pulse lengths of the order of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s, as needed in medical and industrial applications, are compatible with an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gradient of 80 MV/m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since the estimation of the breakdown rate (BDR), that is a major cause of failure of an accelerating structure, is below the safety threshold.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breakdown limit to the max accelerating gradient is not an issue in this case, since we envision operation below 10 MeV for industrial and medical applications.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5F108-F63E-4EB5-8DFC-0F1094687A3F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Ka-Band RF Power Source for low-energy </a:t>
            </a:r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linacs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324302-15F2-4C8E-B23A-30CB32A5E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51122"/>
              </p:ext>
            </p:extLst>
          </p:nvPr>
        </p:nvGraphicFramePr>
        <p:xfrm>
          <a:off x="8345191" y="1517723"/>
          <a:ext cx="3597021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3196">
                  <a:extLst>
                    <a:ext uri="{9D8B030D-6E8A-4147-A177-3AD203B41FA5}">
                      <a16:colId xmlns:a16="http://schemas.microsoft.com/office/drawing/2014/main" val="4121056407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13942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M</a:t>
                      </a:r>
                      <a:r>
                        <a:rPr lang="en-GB" sz="1800">
                          <a:effectLst/>
                        </a:rPr>
                        <a:t>ain RF Parameters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V</a:t>
                      </a:r>
                      <a:r>
                        <a:rPr lang="en-GB" sz="1800" dirty="0">
                          <a:effectLst/>
                        </a:rPr>
                        <a:t>alue</a:t>
                      </a:r>
                      <a:endParaRPr lang="en-US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80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Frequency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35.982 GHz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54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A</a:t>
                      </a:r>
                      <a:r>
                        <a:rPr lang="en-GB" sz="1800" dirty="0">
                          <a:effectLst/>
                        </a:rPr>
                        <a:t>ccelerating Gradient</a:t>
                      </a:r>
                      <a:endParaRPr lang="en-US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~ 80 MV/m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53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Linac Length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~ 10 cm</a:t>
                      </a:r>
                      <a:endParaRPr lang="en-US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66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Peak RF power</a:t>
                      </a:r>
                      <a:endParaRPr lang="en-US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~ 5 MW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70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Pulse Length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Up to 1.5 </a:t>
                      </a:r>
                      <a:r>
                        <a:rPr lang="en-US" sz="18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>
                          <a:effectLst/>
                        </a:rPr>
                        <a:t>s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31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Repetition Rate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Up to 100 Hz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24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Duty Cycle </a:t>
                      </a:r>
                      <a:endParaRPr lang="en-US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1.5*10</a:t>
                      </a:r>
                      <a:r>
                        <a:rPr lang="en-GB" sz="1800" kern="800" baseline="30000" dirty="0">
                          <a:effectLst/>
                        </a:rPr>
                        <a:t>-4</a:t>
                      </a:r>
                      <a:endParaRPr lang="en-US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68452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241949-2DBB-4BAE-BBC6-1B0CEE2A5D40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38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2C548A-A293-4704-AE64-221F12CC0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3" y="1580709"/>
            <a:ext cx="2381658" cy="1931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4BDB5-C7BF-45AE-B07D-908564A7371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gun and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24186-DBD7-44B3-9991-312C28D0C807}"/>
              </a:ext>
            </a:extLst>
          </p:cNvPr>
          <p:cNvSpPr txBox="1"/>
          <p:nvPr/>
        </p:nvSpPr>
        <p:spPr>
          <a:xfrm>
            <a:off x="502206" y="862717"/>
            <a:ext cx="638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Lanthanum-based Thermionic cathode 100 A/cm</a:t>
            </a:r>
            <a:r>
              <a:rPr lang="en-US" baseline="30000" dirty="0"/>
              <a:t>2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 1A/mm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DC diode gun, 15 kV and 250 mA beam current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3182C-6F2A-461E-ADB7-A164BDC41C2F}"/>
              </a:ext>
            </a:extLst>
          </p:cNvPr>
          <p:cNvSpPr txBox="1"/>
          <p:nvPr/>
        </p:nvSpPr>
        <p:spPr>
          <a:xfrm>
            <a:off x="2530422" y="201527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um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E3AAF7-62A9-4E9E-B55A-E1FC0F03A359}"/>
              </a:ext>
            </a:extLst>
          </p:cNvPr>
          <p:cNvCxnSpPr/>
          <p:nvPr/>
        </p:nvCxnSpPr>
        <p:spPr>
          <a:xfrm flipV="1">
            <a:off x="2969442" y="2798758"/>
            <a:ext cx="0" cy="282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65E5E3-2B2C-4FE7-B3CF-CF23502EEED8}"/>
              </a:ext>
            </a:extLst>
          </p:cNvPr>
          <p:cNvCxnSpPr/>
          <p:nvPr/>
        </p:nvCxnSpPr>
        <p:spPr>
          <a:xfrm>
            <a:off x="2960015" y="2339133"/>
            <a:ext cx="0" cy="25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E112BC-F6AF-4737-A04D-B577EF0206F3}"/>
              </a:ext>
            </a:extLst>
          </p:cNvPr>
          <p:cNvCxnSpPr>
            <a:cxnSpLocks/>
          </p:cNvCxnSpPr>
          <p:nvPr/>
        </p:nvCxnSpPr>
        <p:spPr>
          <a:xfrm>
            <a:off x="1508288" y="2362435"/>
            <a:ext cx="0" cy="80396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4F1244-F4A0-4D04-83B9-927F0368C8B3}"/>
              </a:ext>
            </a:extLst>
          </p:cNvPr>
          <p:cNvSpPr txBox="1"/>
          <p:nvPr/>
        </p:nvSpPr>
        <p:spPr>
          <a:xfrm>
            <a:off x="1310062" y="202801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8F549-3BBE-45D1-B3E5-4F8350260D4B}"/>
              </a:ext>
            </a:extLst>
          </p:cNvPr>
          <p:cNvSpPr txBox="1"/>
          <p:nvPr/>
        </p:nvSpPr>
        <p:spPr>
          <a:xfrm>
            <a:off x="337926" y="3477294"/>
            <a:ext cx="6963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types of </a:t>
            </a:r>
            <a:r>
              <a:rPr lang="en-US" dirty="0" err="1"/>
              <a:t>linac</a:t>
            </a:r>
            <a:r>
              <a:rPr lang="en-US" dirty="0"/>
              <a:t> configurations </a:t>
            </a:r>
            <a:r>
              <a:rPr lang="en-US" dirty="0">
                <a:sym typeface="Wingdings" panose="05000000000000000000" pitchFamily="2" charset="2"/>
              </a:rPr>
              <a:t>are currently used:</a:t>
            </a:r>
          </a:p>
          <a:p>
            <a:endParaRPr lang="en-US" dirty="0"/>
          </a:p>
          <a:p>
            <a:pPr algn="just"/>
            <a:r>
              <a:rPr lang="en-US" i="1" dirty="0"/>
              <a:t>Standing Wave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Pi-mode operation (On-axis electrically coupled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Pi/2-mode (Off-axis/On-axis resonant coupling biperiodic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r>
              <a:rPr lang="en-US" i="1" dirty="0"/>
              <a:t>Traveling Wave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2pi/3 mode (On-axis electrically coupled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5pi/6 mode (Off-axis magnetically coupled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choice depends on the application and required beam quality (current, spot size, emittance, energy spread…).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36A6E69-EB59-4DE2-A4BE-93B5D127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8888"/>
              </p:ext>
            </p:extLst>
          </p:nvPr>
        </p:nvGraphicFramePr>
        <p:xfrm>
          <a:off x="8405484" y="643517"/>
          <a:ext cx="3224022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9643">
                  <a:extLst>
                    <a:ext uri="{9D8B030D-6E8A-4147-A177-3AD203B41FA5}">
                      <a16:colId xmlns:a16="http://schemas.microsoft.com/office/drawing/2014/main" val="4121056407"/>
                    </a:ext>
                  </a:extLst>
                </a:gridCol>
                <a:gridCol w="1254379">
                  <a:extLst>
                    <a:ext uri="{9D8B030D-6E8A-4147-A177-3AD203B41FA5}">
                      <a16:colId xmlns:a16="http://schemas.microsoft.com/office/drawing/2014/main" val="213942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M</a:t>
                      </a:r>
                      <a:r>
                        <a:rPr lang="en-GB" sz="1600">
                          <a:effectLst/>
                        </a:rPr>
                        <a:t>ain RF Parameters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V</a:t>
                      </a:r>
                      <a:r>
                        <a:rPr lang="en-GB" sz="1600" dirty="0">
                          <a:effectLst/>
                        </a:rPr>
                        <a:t>alue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80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Frequency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</a:rPr>
                        <a:t>35.982 GHz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54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A</a:t>
                      </a:r>
                      <a:r>
                        <a:rPr lang="en-GB" sz="1600" dirty="0">
                          <a:effectLst/>
                        </a:rPr>
                        <a:t>ccelerating Gradient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</a:rPr>
                        <a:t>~ 80 MV/m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53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Linac Length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~ 10 cm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66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Peak RF power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~ 5 MW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70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</a:rPr>
                        <a:t>Pulse Length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Up to 1.5 </a:t>
                      </a:r>
                      <a:r>
                        <a:rPr lang="en-US" sz="160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>
                          <a:effectLst/>
                        </a:rPr>
                        <a:t>s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31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</a:rPr>
                        <a:t>Repetition Rate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Up to 100 Hz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24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>
                          <a:effectLst/>
                        </a:rPr>
                        <a:t>Duty Cycle 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1.5*10</a:t>
                      </a:r>
                      <a:r>
                        <a:rPr lang="en-GB" sz="1600" kern="800" baseline="30000" dirty="0">
                          <a:effectLst/>
                        </a:rPr>
                        <a:t>-4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684521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30E899-5619-4131-AF82-0501B2D0C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52211"/>
              </p:ext>
            </p:extLst>
          </p:nvPr>
        </p:nvGraphicFramePr>
        <p:xfrm>
          <a:off x="7455879" y="3634013"/>
          <a:ext cx="4675833" cy="30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Mathcad" r:id="rId4" imgW="4869360" imgH="3124080" progId="Mathcad">
                  <p:embed/>
                </p:oleObj>
              </mc:Choice>
              <mc:Fallback>
                <p:oleObj name="Mathcad" r:id="rId4" imgW="4869360" imgH="3124080" progId="Mathcad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9995AAA-0D12-4349-A122-36F5AD8E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5879" y="3634013"/>
                        <a:ext cx="4675833" cy="300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9029B60C-8F02-4A65-9D12-AB80D3ED3AA1}"/>
              </a:ext>
            </a:extLst>
          </p:cNvPr>
          <p:cNvSpPr/>
          <p:nvPr/>
        </p:nvSpPr>
        <p:spPr>
          <a:xfrm>
            <a:off x="10630192" y="5353914"/>
            <a:ext cx="145915" cy="150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0C3BD-47E1-4EC7-8C5D-E96EF5EEB65F}"/>
              </a:ext>
            </a:extLst>
          </p:cNvPr>
          <p:cNvSpPr txBox="1"/>
          <p:nvPr/>
        </p:nvSpPr>
        <p:spPr>
          <a:xfrm>
            <a:off x="10103836" y="4758648"/>
            <a:ext cx="168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mA, 7.5 MeV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08E76-5952-471C-8459-772DF7107149}"/>
              </a:ext>
            </a:extLst>
          </p:cNvPr>
          <p:cNvSpPr txBox="1"/>
          <p:nvPr/>
        </p:nvSpPr>
        <p:spPr>
          <a:xfrm>
            <a:off x="9291102" y="3827547"/>
            <a:ext cx="210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Beam Loading Curve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DA6A0E-3CAB-44F7-9780-3CFFBAF422EA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F197B-F016-49F1-9B25-0ABE97AEEC06}"/>
              </a:ext>
            </a:extLst>
          </p:cNvPr>
          <p:cNvSpPr txBox="1"/>
          <p:nvPr/>
        </p:nvSpPr>
        <p:spPr>
          <a:xfrm>
            <a:off x="9827632" y="5875929"/>
            <a:ext cx="1642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beam current [A]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22B959-4F85-4DF7-9EB2-FC8BE7DA9EED}"/>
              </a:ext>
            </a:extLst>
          </p:cNvPr>
          <p:cNvSpPr txBox="1"/>
          <p:nvPr/>
        </p:nvSpPr>
        <p:spPr>
          <a:xfrm rot="16200000">
            <a:off x="7989922" y="4649609"/>
            <a:ext cx="1169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Energy [eV]</a:t>
            </a:r>
          </a:p>
        </p:txBody>
      </p:sp>
    </p:spTree>
    <p:extLst>
      <p:ext uri="{BB962C8B-B14F-4D97-AF65-F5344CB8AC3E}">
        <p14:creationId xmlns:p14="http://schemas.microsoft.com/office/powerpoint/2010/main" val="106659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0CA48-2B52-4032-90B1-E573ECAB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5" t="25663" r="4972" b="23249"/>
          <a:stretch/>
        </p:blipFill>
        <p:spPr>
          <a:xfrm>
            <a:off x="6398469" y="4379084"/>
            <a:ext cx="5539730" cy="2026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E9B7B2-8398-4157-A3F7-43626A661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" t="14751" r="3999" b="5107"/>
          <a:stretch/>
        </p:blipFill>
        <p:spPr>
          <a:xfrm>
            <a:off x="6230739" y="928999"/>
            <a:ext cx="5707460" cy="3053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16619-965E-4D41-B9B9-AD8C775515C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Beam Dynamics, Input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50D25-DC76-4BD7-AA6D-F1FCE94308EE}"/>
              </a:ext>
            </a:extLst>
          </p:cNvPr>
          <p:cNvSpPr txBox="1"/>
          <p:nvPr/>
        </p:nvSpPr>
        <p:spPr>
          <a:xfrm>
            <a:off x="198724" y="1011555"/>
            <a:ext cx="6032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PARMELA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15kV DC e-gun (DC electron beam), 250 mA e-beam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DC Input electron beam with gaussian transverse profile (spot size = 0.2 mm diameter, hard edge)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Side-coupled biperiodic accelerating structure (24 cells, L~10cm)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iris diameter = 2mm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focusing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059804-D7AE-4836-A618-FC19E48AE553}"/>
              </a:ext>
            </a:extLst>
          </p:cNvPr>
          <p:cNvSpPr/>
          <p:nvPr/>
        </p:nvSpPr>
        <p:spPr>
          <a:xfrm>
            <a:off x="6818896" y="910778"/>
            <a:ext cx="1206631" cy="26915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AF3E3-BECC-4873-87D8-125F36BFA9FA}"/>
              </a:ext>
            </a:extLst>
          </p:cNvPr>
          <p:cNvSpPr txBox="1"/>
          <p:nvPr/>
        </p:nvSpPr>
        <p:spPr>
          <a:xfrm>
            <a:off x="7977881" y="2541357"/>
            <a:ext cx="3131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Low-beta bunching section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Beam capture ~ 30 % (typically)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0CD0E-A43F-4AC5-AFEC-6E4BA84825B6}"/>
              </a:ext>
            </a:extLst>
          </p:cNvPr>
          <p:cNvSpPr txBox="1"/>
          <p:nvPr/>
        </p:nvSpPr>
        <p:spPr>
          <a:xfrm>
            <a:off x="7732332" y="4038402"/>
            <a:ext cx="317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Side-coupled biperiodic </a:t>
            </a:r>
            <a:r>
              <a:rPr lang="en-US" dirty="0" err="1"/>
              <a:t>linac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A9E00-F03D-43A4-9B5A-D446C7FC1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1602" l="9192" r="89699">
                        <a14:foregroundMark x1="15372" y1="58594" x2="15372" y2="58594"/>
                        <a14:foregroundMark x1="25357" y1="59961" x2="25357" y2="59961"/>
                        <a14:foregroundMark x1="31854" y1="57813" x2="31854" y2="57813"/>
                        <a14:foregroundMark x1="33439" y1="54883" x2="88748" y2="58203"/>
                        <a14:foregroundMark x1="9192" y1="43555" x2="11094" y2="78125"/>
                        <a14:foregroundMark x1="62124" y1="73047" x2="66244" y2="83008"/>
                        <a14:foregroundMark x1="53090" y1="74805" x2="65927" y2="86133"/>
                        <a14:foregroundMark x1="50238" y1="77539" x2="58320" y2="72461"/>
                        <a14:foregroundMark x1="73851" y1="68555" x2="40095" y2="91602"/>
                        <a14:foregroundMark x1="19176" y1="58984" x2="19176" y2="58984"/>
                        <a14:foregroundMark x1="19176" y1="58984" x2="36767" y2="59961"/>
                        <a14:backgroundMark x1="28685" y1="24609" x2="28685" y2="2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829">
            <a:off x="5863028" y="5346515"/>
            <a:ext cx="800450" cy="64920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8847B0C-1B82-47EC-8B19-D4BAB508BFDD}"/>
              </a:ext>
            </a:extLst>
          </p:cNvPr>
          <p:cNvSpPr/>
          <p:nvPr/>
        </p:nvSpPr>
        <p:spPr>
          <a:xfrm rot="21297782">
            <a:off x="6584230" y="5457913"/>
            <a:ext cx="2319609" cy="1968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83AB1-3A3E-4578-B6BF-798A0CD4EA43}"/>
              </a:ext>
            </a:extLst>
          </p:cNvPr>
          <p:cNvSpPr txBox="1"/>
          <p:nvPr/>
        </p:nvSpPr>
        <p:spPr>
          <a:xfrm>
            <a:off x="8857587" y="5033298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Beam</a:t>
            </a:r>
          </a:p>
          <a:p>
            <a:r>
              <a:rPr lang="en-US" dirty="0">
                <a:solidFill>
                  <a:schemeClr val="accent2"/>
                </a:solidFill>
              </a:rPr>
              <a:t>path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1135C7-CDBD-406A-B256-3416D6E492CB}"/>
              </a:ext>
            </a:extLst>
          </p:cNvPr>
          <p:cNvSpPr/>
          <p:nvPr/>
        </p:nvSpPr>
        <p:spPr>
          <a:xfrm>
            <a:off x="8445248" y="5735484"/>
            <a:ext cx="321547" cy="482321"/>
          </a:xfrm>
          <a:custGeom>
            <a:avLst/>
            <a:gdLst>
              <a:gd name="connsiteX0" fmla="*/ 0 w 321547"/>
              <a:gd name="connsiteY0" fmla="*/ 0 h 482321"/>
              <a:gd name="connsiteX1" fmla="*/ 321547 w 321547"/>
              <a:gd name="connsiteY1" fmla="*/ 482321 h 482321"/>
              <a:gd name="connsiteX2" fmla="*/ 321547 w 321547"/>
              <a:gd name="connsiteY2" fmla="*/ 482321 h 4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547" h="482321">
                <a:moveTo>
                  <a:pt x="0" y="0"/>
                </a:moveTo>
                <a:lnTo>
                  <a:pt x="321547" y="482321"/>
                </a:lnTo>
                <a:lnTo>
                  <a:pt x="321547" y="4823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FAF7042E-819C-4295-B9A1-3A8307C854A8}"/>
              </a:ext>
            </a:extLst>
          </p:cNvPr>
          <p:cNvSpPr/>
          <p:nvPr/>
        </p:nvSpPr>
        <p:spPr>
          <a:xfrm rot="17599260" flipV="1">
            <a:off x="8827665" y="5897214"/>
            <a:ext cx="651941" cy="308310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3CA6FFE-365B-42C0-A494-4E8460CAA507}"/>
              </a:ext>
            </a:extLst>
          </p:cNvPr>
          <p:cNvSpPr/>
          <p:nvPr/>
        </p:nvSpPr>
        <p:spPr>
          <a:xfrm rot="2672890" flipV="1">
            <a:off x="8241934" y="5979333"/>
            <a:ext cx="651941" cy="240657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0B14DA-B6E4-4078-B16E-A33CC5618DCB}"/>
              </a:ext>
            </a:extLst>
          </p:cNvPr>
          <p:cNvSpPr txBox="1"/>
          <p:nvPr/>
        </p:nvSpPr>
        <p:spPr>
          <a:xfrm>
            <a:off x="8450027" y="6277770"/>
            <a:ext cx="124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EM energy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327366-39A2-43CE-9336-2CAD1DE5304C}"/>
              </a:ext>
            </a:extLst>
          </p:cNvPr>
          <p:cNvSpPr txBox="1"/>
          <p:nvPr/>
        </p:nvSpPr>
        <p:spPr>
          <a:xfrm rot="15980223">
            <a:off x="5319029" y="5671023"/>
            <a:ext cx="94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369E1-F80F-4D3D-9B9F-BD4CCE35E25B}"/>
              </a:ext>
            </a:extLst>
          </p:cNvPr>
          <p:cNvSpPr txBox="1"/>
          <p:nvPr/>
        </p:nvSpPr>
        <p:spPr>
          <a:xfrm>
            <a:off x="8048674" y="713661"/>
            <a:ext cx="290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On-axis Electric Field (MV/m)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089B09-91D4-4970-B6E4-8F1BAF120588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C5DCB8-9CB1-4994-B139-50C191BFBC16}"/>
              </a:ext>
            </a:extLst>
          </p:cNvPr>
          <p:cNvSpPr/>
          <p:nvPr/>
        </p:nvSpPr>
        <p:spPr>
          <a:xfrm>
            <a:off x="9459868" y="369697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(cm)</a:t>
            </a:r>
          </a:p>
        </p:txBody>
      </p:sp>
    </p:spTree>
    <p:extLst>
      <p:ext uri="{BB962C8B-B14F-4D97-AF65-F5344CB8AC3E}">
        <p14:creationId xmlns:p14="http://schemas.microsoft.com/office/powerpoint/2010/main" val="13678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1AB2A-B0F7-474F-BF43-423D8118C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" t="11207" r="4528" b="3971"/>
          <a:stretch/>
        </p:blipFill>
        <p:spPr>
          <a:xfrm>
            <a:off x="6863782" y="3772001"/>
            <a:ext cx="5085094" cy="2898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16619-965E-4D41-B9B9-AD8C775515C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Beam Dynamics Output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1D2A7-7DBF-49D0-86E6-D9B4751E3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4" t="10972" r="4728" b="5139"/>
          <a:stretch/>
        </p:blipFill>
        <p:spPr>
          <a:xfrm>
            <a:off x="6938727" y="721536"/>
            <a:ext cx="5010149" cy="2852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38D6BB-F445-405A-B570-73DAF07E1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" t="8611" r="5503" b="59880"/>
          <a:stretch/>
        </p:blipFill>
        <p:spPr>
          <a:xfrm>
            <a:off x="0" y="983173"/>
            <a:ext cx="6762750" cy="1448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9BB5C-DAA8-4BAA-8F19-50923E646A31}"/>
              </a:ext>
            </a:extLst>
          </p:cNvPr>
          <p:cNvSpPr txBox="1"/>
          <p:nvPr/>
        </p:nvSpPr>
        <p:spPr>
          <a:xfrm>
            <a:off x="381399" y="2490557"/>
            <a:ext cx="22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current 71 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7DF002-23CE-43E5-8E56-23A8BE8D28C8}"/>
              </a:ext>
            </a:extLst>
          </p:cNvPr>
          <p:cNvCxnSpPr>
            <a:cxnSpLocks/>
          </p:cNvCxnSpPr>
          <p:nvPr/>
        </p:nvCxnSpPr>
        <p:spPr>
          <a:xfrm>
            <a:off x="494522" y="1206631"/>
            <a:ext cx="60099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800397-417F-43E1-AA9D-FD93BABEBA11}"/>
              </a:ext>
            </a:extLst>
          </p:cNvPr>
          <p:cNvCxnSpPr>
            <a:cxnSpLocks/>
          </p:cNvCxnSpPr>
          <p:nvPr/>
        </p:nvCxnSpPr>
        <p:spPr>
          <a:xfrm>
            <a:off x="494521" y="2126628"/>
            <a:ext cx="60099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F3A0E4B-7630-43B9-AE3F-B68DB342DA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8" t="9484" r="9368" b="6942"/>
          <a:stretch/>
        </p:blipFill>
        <p:spPr>
          <a:xfrm>
            <a:off x="333315" y="2959486"/>
            <a:ext cx="6096119" cy="35961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2FC9BF-966E-4EED-93C7-CB18870CCC47}"/>
              </a:ext>
            </a:extLst>
          </p:cNvPr>
          <p:cNvSpPr txBox="1"/>
          <p:nvPr/>
        </p:nvSpPr>
        <p:spPr>
          <a:xfrm>
            <a:off x="2296603" y="3815839"/>
            <a:ext cx="68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 </a:t>
            </a:r>
            <a:r>
              <a:rPr lang="en-US" dirty="0" err="1"/>
              <a:t>ps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55D742-CE1C-41C3-AB62-42872BF173E2}"/>
              </a:ext>
            </a:extLst>
          </p:cNvPr>
          <p:cNvCxnSpPr>
            <a:cxnSpLocks/>
          </p:cNvCxnSpPr>
          <p:nvPr/>
        </p:nvCxnSpPr>
        <p:spPr>
          <a:xfrm>
            <a:off x="1518539" y="4017790"/>
            <a:ext cx="215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C25233-77D8-4D12-AB72-B8FB54CA058F}"/>
              </a:ext>
            </a:extLst>
          </p:cNvPr>
          <p:cNvCxnSpPr>
            <a:cxnSpLocks/>
          </p:cNvCxnSpPr>
          <p:nvPr/>
        </p:nvCxnSpPr>
        <p:spPr>
          <a:xfrm flipH="1">
            <a:off x="2007908" y="4000505"/>
            <a:ext cx="247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34935F-3787-4C79-8320-3C5D5230D3A4}"/>
              </a:ext>
            </a:extLst>
          </p:cNvPr>
          <p:cNvCxnSpPr/>
          <p:nvPr/>
        </p:nvCxnSpPr>
        <p:spPr>
          <a:xfrm flipV="1">
            <a:off x="4320791" y="5754249"/>
            <a:ext cx="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F201CE-0EED-4AD8-8C03-1C5C3B0B1121}"/>
              </a:ext>
            </a:extLst>
          </p:cNvPr>
          <p:cNvCxnSpPr>
            <a:cxnSpLocks/>
          </p:cNvCxnSpPr>
          <p:nvPr/>
        </p:nvCxnSpPr>
        <p:spPr>
          <a:xfrm>
            <a:off x="4320791" y="5164855"/>
            <a:ext cx="0" cy="32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6ECB98-0BAC-4C37-A13D-525C0B20216B}"/>
              </a:ext>
            </a:extLst>
          </p:cNvPr>
          <p:cNvSpPr txBox="1"/>
          <p:nvPr/>
        </p:nvSpPr>
        <p:spPr>
          <a:xfrm>
            <a:off x="4170066" y="4844823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spread &lt;10%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2E494-5404-4BCC-A7B3-73E8DB386391}"/>
              </a:ext>
            </a:extLst>
          </p:cNvPr>
          <p:cNvSpPr txBox="1"/>
          <p:nvPr/>
        </p:nvSpPr>
        <p:spPr>
          <a:xfrm>
            <a:off x="1543687" y="1372023"/>
            <a:ext cx="966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Linac</a:t>
            </a:r>
            <a:r>
              <a:rPr lang="en-US" sz="1600" dirty="0"/>
              <a:t> axis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1277F-9518-457A-B0D6-A5502A3706CF}"/>
              </a:ext>
            </a:extLst>
          </p:cNvPr>
          <p:cNvSpPr txBox="1"/>
          <p:nvPr/>
        </p:nvSpPr>
        <p:spPr>
          <a:xfrm>
            <a:off x="7718542" y="3936417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Gain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42522-A724-473F-8389-529CA669824C}"/>
              </a:ext>
            </a:extLst>
          </p:cNvPr>
          <p:cNvSpPr txBox="1"/>
          <p:nvPr/>
        </p:nvSpPr>
        <p:spPr>
          <a:xfrm>
            <a:off x="9273896" y="746035"/>
            <a:ext cx="242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Transverse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E0FDE-435C-4966-B5DC-6ADD3179EE21}"/>
              </a:ext>
            </a:extLst>
          </p:cNvPr>
          <p:cNvSpPr txBox="1"/>
          <p:nvPr/>
        </p:nvSpPr>
        <p:spPr>
          <a:xfrm>
            <a:off x="5574333" y="11153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e-beam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EFC66BA-F807-4030-8BA8-F1B396199B8A}"/>
              </a:ext>
            </a:extLst>
          </p:cNvPr>
          <p:cNvSpPr/>
          <p:nvPr/>
        </p:nvSpPr>
        <p:spPr>
          <a:xfrm>
            <a:off x="2636824" y="1572269"/>
            <a:ext cx="569581" cy="14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01517-F3EC-4C76-A643-5FC74B4D6499}"/>
              </a:ext>
            </a:extLst>
          </p:cNvPr>
          <p:cNvSpPr/>
          <p:nvPr/>
        </p:nvSpPr>
        <p:spPr>
          <a:xfrm>
            <a:off x="10922561" y="1070576"/>
            <a:ext cx="975398" cy="215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 err="1">
                <a:solidFill>
                  <a:schemeClr val="accent1"/>
                </a:solidFill>
              </a:rPr>
              <a:t>Linac</a:t>
            </a:r>
            <a:r>
              <a:rPr lang="en-US" dirty="0">
                <a:solidFill>
                  <a:schemeClr val="accent1"/>
                </a:solidFill>
              </a:rPr>
              <a:t> exit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16916F-283F-46AA-A110-62CAD305C240}"/>
              </a:ext>
            </a:extLst>
          </p:cNvPr>
          <p:cNvCxnSpPr>
            <a:cxnSpLocks/>
          </p:cNvCxnSpPr>
          <p:nvPr/>
        </p:nvCxnSpPr>
        <p:spPr>
          <a:xfrm flipH="1" flipV="1">
            <a:off x="10922562" y="1999622"/>
            <a:ext cx="381836" cy="28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0F4122-06B6-4793-9885-C5DCBD15231E}"/>
              </a:ext>
            </a:extLst>
          </p:cNvPr>
          <p:cNvCxnSpPr>
            <a:cxnSpLocks/>
          </p:cNvCxnSpPr>
          <p:nvPr/>
        </p:nvCxnSpPr>
        <p:spPr>
          <a:xfrm flipH="1">
            <a:off x="11026748" y="2859889"/>
            <a:ext cx="277650" cy="91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C96C3-B473-44DB-AC94-D3DE1C83B047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42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200274-EB84-4883-8D7C-FCBE7655286B}"/>
              </a:ext>
            </a:extLst>
          </p:cNvPr>
          <p:cNvSpPr/>
          <p:nvPr/>
        </p:nvSpPr>
        <p:spPr>
          <a:xfrm>
            <a:off x="0" y="1013171"/>
            <a:ext cx="1219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presented the preliminary design of a compact linear accelerator in Ka-Band (~36 GHz) which is well suited for industrial and medical applications where a low-medium energy and low average current electron beam is required (from a few MeV’s up to a few tens of MeV’s with average beam currents up to few tens of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A’s).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applications cover the diagnosis and therapy of tumors (both direct electrons or X-rays from e-beam conversion through a target), as well as any other type of diagnostics.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plan to machine the Ka-Band </a:t>
            </a:r>
            <a:r>
              <a:rPr lang="en-GB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high gradient applications in two halves with TIG welding of the outer surfaces. As for medium-low energy industrial/medical applications, we plan to apply the same approach but we are also considering an alternative approach like novel clamping techniques (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D.A.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Dolgashev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Faillace, B.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Spataro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R. Bonifazi, </a:t>
            </a:r>
            <a:r>
              <a:rPr lang="en-US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“Innovative compact braze-free accelerating cavity”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Journal of Instrumentation JINST 13, no. 09 (2018): P09017.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RF and Beam dynamics Optimization (cavity geometry, focusing solenoid,…)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5C9F9-4168-4A9F-B1C7-64C89C39D482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0CE51-9F59-42EA-A033-B2CF4F345429}"/>
              </a:ext>
            </a:extLst>
          </p:cNvPr>
          <p:cNvSpPr txBox="1"/>
          <p:nvPr/>
        </p:nvSpPr>
        <p:spPr>
          <a:xfrm>
            <a:off x="2421653" y="5566787"/>
            <a:ext cx="4326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Thanks for your attention!!!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56B758-4B5D-4F57-BE7E-A657CA2E3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4" t="15116" r="23619" b="14933"/>
          <a:stretch/>
        </p:blipFill>
        <p:spPr>
          <a:xfrm>
            <a:off x="9076490" y="4283325"/>
            <a:ext cx="2944424" cy="219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28B6EC-D05F-4005-AD38-9790005D9C7D}"/>
              </a:ext>
            </a:extLst>
          </p:cNvPr>
          <p:cNvSpPr txBox="1"/>
          <p:nvPr/>
        </p:nvSpPr>
        <p:spPr>
          <a:xfrm>
            <a:off x="10316613" y="4283325"/>
            <a:ext cx="17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Braze-free cavity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8B4F7-D707-454F-8FC7-3D63942D808C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8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id="{F45BC404-B0DA-4326-BE3E-AD794B08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Outline</a:t>
            </a:r>
            <a:endParaRPr lang="en-GB" sz="3200" b="1" dirty="0"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25ADD-1319-4F73-83E0-E9E445517AF4}"/>
              </a:ext>
            </a:extLst>
          </p:cNvPr>
          <p:cNvSpPr txBox="1"/>
          <p:nvPr/>
        </p:nvSpPr>
        <p:spPr>
          <a:xfrm>
            <a:off x="3220177" y="1793347"/>
            <a:ext cx="61138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Linacs</a:t>
            </a:r>
            <a:r>
              <a:rPr lang="en-US" sz="2400" dirty="0"/>
              <a:t> for industrial and medical applications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Compact High-Gradient Ka-Band </a:t>
            </a:r>
            <a:r>
              <a:rPr lang="en-US" sz="2400" dirty="0" err="1"/>
              <a:t>linac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RF Design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Beam Dynamics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Conclusions and future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B1FFD-1E00-4F32-B1D4-ADAC55F6AB9D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80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BAF8F-C57B-4950-8AC9-7900DF5DC964}"/>
              </a:ext>
            </a:extLst>
          </p:cNvPr>
          <p:cNvSpPr txBox="1"/>
          <p:nvPr/>
        </p:nvSpPr>
        <p:spPr>
          <a:xfrm>
            <a:off x="3158106" y="4121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01F2E-2293-4A0F-8A76-79659B1D52E1}"/>
              </a:ext>
            </a:extLst>
          </p:cNvPr>
          <p:cNvSpPr/>
          <p:nvPr/>
        </p:nvSpPr>
        <p:spPr>
          <a:xfrm>
            <a:off x="140672" y="816659"/>
            <a:ext cx="1189724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Electron linear accelerators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are used for numerous applications in many different areas;</a:t>
            </a:r>
          </a:p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direct electron beams or X-rays from target (e-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conversion);</a:t>
            </a:r>
          </a:p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research, high accelerating gradients are sought for producing ultra-bright and high-energy (&gt;GeV) electron beams for linear colliders as well as FELs, Compton sources, etc.</a:t>
            </a:r>
          </a:p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Thousands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sold every year, mainly for industrial and medical applications, these structures mostly operate either in S-Band (~3 GHz) or in X-Band (9.3 GHz)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structures can be very bulky and large robotic systems are needed for operation, representing a crucial issue especially for medical applications.</a:t>
            </a:r>
          </a:p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here a compact linear accelerating structure in Ka-Band (~36 GHz) able to achieve ultra-high accelerating gradients (up to 150 MV/m) and therefore it allows to obtain high beam energies in ultra-compact foot prints.</a:t>
            </a:r>
          </a:p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proposed Ka-Band accelerator can be either operated, depending on the specific application, either in Standing-wave (SW) or Traveling-wave (TW) mode, is a table-top and inexpensive solution as accelerator for medical and industrial applications. Due to the small geometric dimensions, the maximum average electron current in Ka-Band is lower than lower frequencies and it is therefore suitable for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average power applications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7472" indent="-347472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Ka-Band accelerator is also designed as a higher harmonics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the linearization of the electron beam for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CompactLight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Bruno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Spataro’s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 on Thursday)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998C4-72A3-49CD-91B3-AD203C4CD96D}"/>
              </a:ext>
            </a:extLst>
          </p:cNvPr>
          <p:cNvSpPr/>
          <p:nvPr/>
        </p:nvSpPr>
        <p:spPr>
          <a:xfrm>
            <a:off x="0" y="2430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Compact High-Gradient Ka-Band </a:t>
            </a:r>
            <a:r>
              <a:rPr lang="en-US" sz="3200" b="1" dirty="0" err="1">
                <a:solidFill>
                  <a:srgbClr val="FF0000"/>
                </a:solidFill>
              </a:rPr>
              <a:t>linac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6D187-6E1E-4A9F-B93B-5492E73B5620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8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8F9FFC-8664-4031-A043-67C17AA18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8305"/>
              </p:ext>
            </p:extLst>
          </p:nvPr>
        </p:nvGraphicFramePr>
        <p:xfrm>
          <a:off x="1372152" y="889000"/>
          <a:ext cx="9644255" cy="508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5833">
                  <a:extLst>
                    <a:ext uri="{9D8B030D-6E8A-4147-A177-3AD203B41FA5}">
                      <a16:colId xmlns:a16="http://schemas.microsoft.com/office/drawing/2014/main" val="1743818299"/>
                    </a:ext>
                  </a:extLst>
                </a:gridCol>
                <a:gridCol w="2955734">
                  <a:extLst>
                    <a:ext uri="{9D8B030D-6E8A-4147-A177-3AD203B41FA5}">
                      <a16:colId xmlns:a16="http://schemas.microsoft.com/office/drawing/2014/main" val="144779131"/>
                    </a:ext>
                  </a:extLst>
                </a:gridCol>
                <a:gridCol w="1731010">
                  <a:extLst>
                    <a:ext uri="{9D8B030D-6E8A-4147-A177-3AD203B41FA5}">
                      <a16:colId xmlns:a16="http://schemas.microsoft.com/office/drawing/2014/main" val="3472559791"/>
                    </a:ext>
                  </a:extLst>
                </a:gridCol>
                <a:gridCol w="2991678">
                  <a:extLst>
                    <a:ext uri="{9D8B030D-6E8A-4147-A177-3AD203B41FA5}">
                      <a16:colId xmlns:a16="http://schemas.microsoft.com/office/drawing/2014/main" val="148499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Current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6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High-Energy Physics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&gt;1GeV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10’s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µ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- 10’s mA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3576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Area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Diagnostics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 µA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87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Radiotherapy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4-25 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GB" sz="1600" kern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µA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(X-rays of 200-500 </a:t>
                      </a:r>
                      <a:r>
                        <a:rPr 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cGy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/min@1m, flux of 10</a:t>
                      </a:r>
                      <a:r>
                        <a:rPr lang="en-GB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photons/s/mm</a:t>
                      </a:r>
                      <a:r>
                        <a:rPr lang="en-GB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47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Radioisotopes Production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70-90 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 mA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68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FLAH therapy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 to 7 MeV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&gt;10’s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632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Blood Irradiation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1-2 MeV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&gt;10’s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0584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Processing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10-150 mA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08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Sterilization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 mA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21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Non-Destructive Testing (NDT)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 1 mA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5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 Scanning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mA – 1 mA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Area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Water, flue gas treatment, etc.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0.7-5 MeV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 mA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93267"/>
                  </a:ext>
                </a:extLst>
              </a:tr>
            </a:tbl>
          </a:graphicData>
        </a:graphic>
      </p:graphicFrame>
      <p:sp>
        <p:nvSpPr>
          <p:cNvPr id="5" name="Text Box 17">
            <a:extLst>
              <a:ext uri="{FF2B5EF4-FFF2-40B4-BE49-F238E27FC236}">
                <a16:creationId xmlns:a16="http://schemas.microsoft.com/office/drawing/2014/main" id="{23D35B56-7C07-4C7B-B7F9-80490DFB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Applications</a:t>
            </a:r>
            <a:endParaRPr lang="en-GB" sz="3200" b="1" dirty="0"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03F9B-2898-4CEE-BD4B-098DFE20D342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98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7FFA9F8-3A5E-40BF-B771-8FCEB8BD594E}"/>
              </a:ext>
            </a:extLst>
          </p:cNvPr>
          <p:cNvSpPr/>
          <p:nvPr/>
        </p:nvSpPr>
        <p:spPr>
          <a:xfrm>
            <a:off x="5514680" y="4980009"/>
            <a:ext cx="173718" cy="214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2E7414-27A2-40BB-A4E1-3469FB28B89B}"/>
              </a:ext>
            </a:extLst>
          </p:cNvPr>
          <p:cNvSpPr/>
          <p:nvPr/>
        </p:nvSpPr>
        <p:spPr>
          <a:xfrm>
            <a:off x="6736216" y="2950589"/>
            <a:ext cx="209334" cy="1722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AFA8D8-A36C-46FB-8D63-63A0E4A0165C}"/>
              </a:ext>
            </a:extLst>
          </p:cNvPr>
          <p:cNvSpPr/>
          <p:nvPr/>
        </p:nvSpPr>
        <p:spPr>
          <a:xfrm>
            <a:off x="1589948" y="4702834"/>
            <a:ext cx="1689919" cy="7752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Modulator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6FB3F4A-D6FA-44BE-8E10-E5928CE9D8C7}"/>
              </a:ext>
            </a:extLst>
          </p:cNvPr>
          <p:cNvSpPr/>
          <p:nvPr/>
        </p:nvSpPr>
        <p:spPr>
          <a:xfrm rot="5400000">
            <a:off x="6738525" y="-133309"/>
            <a:ext cx="914400" cy="400972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C7C7C1A-8CEE-49E5-822D-2BEFFCF1CC03}"/>
              </a:ext>
            </a:extLst>
          </p:cNvPr>
          <p:cNvSpPr/>
          <p:nvPr/>
        </p:nvSpPr>
        <p:spPr>
          <a:xfrm>
            <a:off x="6403669" y="4620492"/>
            <a:ext cx="968092" cy="775278"/>
          </a:xfrm>
          <a:prstGeom prst="donu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circulator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30067F-4161-4516-92B2-F1D821625244}"/>
              </a:ext>
            </a:extLst>
          </p:cNvPr>
          <p:cNvSpPr/>
          <p:nvPr/>
        </p:nvSpPr>
        <p:spPr>
          <a:xfrm>
            <a:off x="5987250" y="3555727"/>
            <a:ext cx="1784893" cy="5847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Directional Coupler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CA1E4C00-02B8-460A-9ED1-C9C774C0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2"/>
            <a:ext cx="1219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GB" sz="2800" b="1" dirty="0">
                <a:solidFill>
                  <a:srgbClr val="FF0000"/>
                </a:solidFill>
                <a:latin typeface="Arial"/>
                <a:cs typeface="Arial"/>
              </a:rPr>
              <a:t>Basic </a:t>
            </a:r>
            <a:r>
              <a:rPr lang="en-GB" sz="2800" b="1" dirty="0" err="1">
                <a:solidFill>
                  <a:srgbClr val="FF0000"/>
                </a:solidFill>
                <a:latin typeface="Arial"/>
                <a:cs typeface="Arial"/>
              </a:rPr>
              <a:t>linac</a:t>
            </a:r>
            <a:r>
              <a:rPr lang="en-GB" sz="2800" b="1" dirty="0">
                <a:solidFill>
                  <a:srgbClr val="FF0000"/>
                </a:solidFill>
                <a:latin typeface="Arial"/>
                <a:cs typeface="Arial"/>
              </a:rPr>
              <a:t> accelerator system layout</a:t>
            </a:r>
            <a:endParaRPr lang="en-GB" sz="2800" b="1" dirty="0"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4BD46-B6AE-4F5C-9245-C4990F841A8B}"/>
              </a:ext>
            </a:extLst>
          </p:cNvPr>
          <p:cNvSpPr/>
          <p:nvPr/>
        </p:nvSpPr>
        <p:spPr>
          <a:xfrm>
            <a:off x="4571999" y="1592437"/>
            <a:ext cx="61886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e-gun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F6BCFF-8F02-4F12-A836-C920423605BF}"/>
              </a:ext>
            </a:extLst>
          </p:cNvPr>
          <p:cNvCxnSpPr>
            <a:cxnSpLocks/>
            <a:stCxn id="5" idx="6"/>
            <a:endCxn id="17" idx="1"/>
          </p:cNvCxnSpPr>
          <p:nvPr/>
        </p:nvCxnSpPr>
        <p:spPr>
          <a:xfrm>
            <a:off x="3279867" y="5090473"/>
            <a:ext cx="802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5867C5-00C0-4B80-B0A9-51199CA0F418}"/>
              </a:ext>
            </a:extLst>
          </p:cNvPr>
          <p:cNvCxnSpPr>
            <a:cxnSpLocks/>
            <a:stCxn id="5" idx="0"/>
            <a:endCxn id="31" idx="2"/>
          </p:cNvCxnSpPr>
          <p:nvPr/>
        </p:nvCxnSpPr>
        <p:spPr>
          <a:xfrm flipH="1" flipV="1">
            <a:off x="2407365" y="2211290"/>
            <a:ext cx="27543" cy="2491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260F6-4342-4AD9-A1ED-E4FC662AFC6B}"/>
              </a:ext>
            </a:extLst>
          </p:cNvPr>
          <p:cNvSpPr/>
          <p:nvPr/>
        </p:nvSpPr>
        <p:spPr>
          <a:xfrm rot="1984422">
            <a:off x="7288890" y="5148640"/>
            <a:ext cx="589433" cy="44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EF03C2-E2C7-4825-9EB6-F1F88D8CDE01}"/>
              </a:ext>
            </a:extLst>
          </p:cNvPr>
          <p:cNvSpPr/>
          <p:nvPr/>
        </p:nvSpPr>
        <p:spPr>
          <a:xfrm>
            <a:off x="4082711" y="4702834"/>
            <a:ext cx="1430542" cy="77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RF power source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13219-739E-44A8-B9D0-0B90E2757F53}"/>
              </a:ext>
            </a:extLst>
          </p:cNvPr>
          <p:cNvSpPr/>
          <p:nvPr/>
        </p:nvSpPr>
        <p:spPr>
          <a:xfrm>
            <a:off x="6516148" y="2799761"/>
            <a:ext cx="601089" cy="1508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68882-317C-470B-959E-82C65477B7D1}"/>
              </a:ext>
            </a:extLst>
          </p:cNvPr>
          <p:cNvCxnSpPr>
            <a:cxnSpLocks/>
          </p:cNvCxnSpPr>
          <p:nvPr/>
        </p:nvCxnSpPr>
        <p:spPr>
          <a:xfrm flipV="1">
            <a:off x="8738647" y="2328755"/>
            <a:ext cx="0" cy="33853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C6D41B5-14CE-4E29-B8D2-97FF4BF549FF}"/>
              </a:ext>
            </a:extLst>
          </p:cNvPr>
          <p:cNvSpPr/>
          <p:nvPr/>
        </p:nvSpPr>
        <p:spPr>
          <a:xfrm>
            <a:off x="8279709" y="5426654"/>
            <a:ext cx="11055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Vacuum system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A5BFB9-3CFE-4BC7-B448-C22A2C787F48}"/>
              </a:ext>
            </a:extLst>
          </p:cNvPr>
          <p:cNvSpPr/>
          <p:nvPr/>
        </p:nvSpPr>
        <p:spPr>
          <a:xfrm>
            <a:off x="1950165" y="1447719"/>
            <a:ext cx="914400" cy="763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Gun driver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54083E-AB38-4DFD-8202-AD895E33D862}"/>
              </a:ext>
            </a:extLst>
          </p:cNvPr>
          <p:cNvCxnSpPr>
            <a:stCxn id="31" idx="3"/>
            <a:endCxn id="12" idx="1"/>
          </p:cNvCxnSpPr>
          <p:nvPr/>
        </p:nvCxnSpPr>
        <p:spPr>
          <a:xfrm>
            <a:off x="2864565" y="1829505"/>
            <a:ext cx="1707434" cy="2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9EEA034-F80D-4D7D-9E16-98077AD9B7A9}"/>
              </a:ext>
            </a:extLst>
          </p:cNvPr>
          <p:cNvSpPr/>
          <p:nvPr/>
        </p:nvSpPr>
        <p:spPr>
          <a:xfrm>
            <a:off x="4329136" y="31209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Cooling system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A4E8D9-8965-4A95-9A43-8F3D9C23B07C}"/>
              </a:ext>
            </a:extLst>
          </p:cNvPr>
          <p:cNvCxnSpPr>
            <a:stCxn id="36" idx="0"/>
          </p:cNvCxnSpPr>
          <p:nvPr/>
        </p:nvCxnSpPr>
        <p:spPr>
          <a:xfrm flipV="1">
            <a:off x="4786336" y="2290520"/>
            <a:ext cx="542193" cy="83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456B35A-A665-488D-AA53-D27CE58AB8DD}"/>
              </a:ext>
            </a:extLst>
          </p:cNvPr>
          <p:cNvCxnSpPr>
            <a:stCxn id="36" idx="2"/>
            <a:endCxn id="17" idx="0"/>
          </p:cNvCxnSpPr>
          <p:nvPr/>
        </p:nvCxnSpPr>
        <p:spPr>
          <a:xfrm>
            <a:off x="4786336" y="4035331"/>
            <a:ext cx="11646" cy="66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587A168-0E20-4C28-9F1C-FD55853558CE}"/>
              </a:ext>
            </a:extLst>
          </p:cNvPr>
          <p:cNvSpPr/>
          <p:nvPr/>
        </p:nvSpPr>
        <p:spPr>
          <a:xfrm rot="16200000">
            <a:off x="5448763" y="4985369"/>
            <a:ext cx="601089" cy="1508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BA3F95-8296-47EC-B1B4-4B8556426290}"/>
              </a:ext>
            </a:extLst>
          </p:cNvPr>
          <p:cNvSpPr/>
          <p:nvPr/>
        </p:nvSpPr>
        <p:spPr>
          <a:xfrm>
            <a:off x="5824721" y="4893470"/>
            <a:ext cx="578947" cy="3876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F62ADC-536C-45CE-8AF5-E83EA7BC4E8B}"/>
              </a:ext>
            </a:extLst>
          </p:cNvPr>
          <p:cNvSpPr/>
          <p:nvPr/>
        </p:nvSpPr>
        <p:spPr>
          <a:xfrm>
            <a:off x="6747862" y="2328755"/>
            <a:ext cx="209320" cy="47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906E67-B44D-4151-B352-FBD89E7E0D27}"/>
              </a:ext>
            </a:extLst>
          </p:cNvPr>
          <p:cNvSpPr txBox="1"/>
          <p:nvPr/>
        </p:nvSpPr>
        <p:spPr>
          <a:xfrm>
            <a:off x="6657267" y="161547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linac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4110D44-FE68-4BCB-8581-CBF62D58506A}"/>
              </a:ext>
            </a:extLst>
          </p:cNvPr>
          <p:cNvCxnSpPr>
            <a:cxnSpLocks/>
            <a:stCxn id="17" idx="2"/>
            <a:endCxn id="26" idx="1"/>
          </p:cNvCxnSpPr>
          <p:nvPr/>
        </p:nvCxnSpPr>
        <p:spPr>
          <a:xfrm rot="16200000" flipH="1">
            <a:off x="6335974" y="3940119"/>
            <a:ext cx="405742" cy="3481727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F72E22-90ED-4FAD-B126-22482BAD8B22}"/>
              </a:ext>
            </a:extLst>
          </p:cNvPr>
          <p:cNvSpPr txBox="1"/>
          <p:nvPr/>
        </p:nvSpPr>
        <p:spPr>
          <a:xfrm>
            <a:off x="7137764" y="2571610"/>
            <a:ext cx="92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RF</a:t>
            </a:r>
          </a:p>
          <a:p>
            <a:r>
              <a:rPr lang="en-US" sz="1600" dirty="0"/>
              <a:t>windows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571A81-B1BB-43B6-ACB2-6DC4FF0AD489}"/>
              </a:ext>
            </a:extLst>
          </p:cNvPr>
          <p:cNvSpPr/>
          <p:nvPr/>
        </p:nvSpPr>
        <p:spPr>
          <a:xfrm>
            <a:off x="9223754" y="1544620"/>
            <a:ext cx="207362" cy="618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05D96E-E916-4568-852C-04AE675A3B65}"/>
              </a:ext>
            </a:extLst>
          </p:cNvPr>
          <p:cNvSpPr txBox="1"/>
          <p:nvPr/>
        </p:nvSpPr>
        <p:spPr>
          <a:xfrm rot="5400000">
            <a:off x="9012941" y="1046197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30" name="Lightning Bolt 29">
            <a:extLst>
              <a:ext uri="{FF2B5EF4-FFF2-40B4-BE49-F238E27FC236}">
                <a16:creationId xmlns:a16="http://schemas.microsoft.com/office/drawing/2014/main" id="{B0CE5266-5242-4A92-BA78-E52CBFC3553C}"/>
              </a:ext>
            </a:extLst>
          </p:cNvPr>
          <p:cNvSpPr/>
          <p:nvPr/>
        </p:nvSpPr>
        <p:spPr>
          <a:xfrm rot="7427493">
            <a:off x="9512898" y="1482476"/>
            <a:ext cx="646928" cy="44461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FE931D-1BA7-4DDE-AE61-E0BB8F97C0A9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652D60-06D9-4BC3-8E1C-480CB15436A8}"/>
              </a:ext>
            </a:extLst>
          </p:cNvPr>
          <p:cNvSpPr txBox="1"/>
          <p:nvPr/>
        </p:nvSpPr>
        <p:spPr>
          <a:xfrm>
            <a:off x="10097641" y="1430804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51D555-5B39-4994-8012-7C89E16BD9E9}"/>
              </a:ext>
            </a:extLst>
          </p:cNvPr>
          <p:cNvSpPr/>
          <p:nvPr/>
        </p:nvSpPr>
        <p:spPr>
          <a:xfrm>
            <a:off x="8826096" y="1785170"/>
            <a:ext cx="431864" cy="153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9C8E75-7729-467D-A215-092561510CB0}"/>
              </a:ext>
            </a:extLst>
          </p:cNvPr>
          <p:cNvSpPr txBox="1"/>
          <p:nvPr/>
        </p:nvSpPr>
        <p:spPr>
          <a:xfrm>
            <a:off x="8879327" y="1664179"/>
            <a:ext cx="3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342373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6AA9E14-B571-48DA-97C2-B0954DD18A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434" y="610814"/>
            <a:ext cx="12101565" cy="62471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The choice depends on: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Requirements of the application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Availability of the commercial microwave power source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Knowledge and technology</a:t>
            </a:r>
          </a:p>
          <a:p>
            <a:pPr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L-Band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High beam power ~1MW (e.g. food irradiation)</a:t>
            </a:r>
          </a:p>
          <a:p>
            <a:pPr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S-Band is the most common: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Power source commonly available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Medium size/weight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Technology is well established</a:t>
            </a:r>
          </a:p>
          <a:p>
            <a:pPr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X-Band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More compact and lighter </a:t>
            </a:r>
            <a:r>
              <a:rPr lang="en-US" dirty="0">
                <a:solidFill>
                  <a:srgbClr val="302C24"/>
                </a:solidFill>
                <a:latin typeface="Arial"/>
                <a:cs typeface="Arial"/>
                <a:sym typeface="Wingdings"/>
              </a:rPr>
              <a:t> m</a:t>
            </a:r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ini-system and portable systems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More stable and easier to manage (e.g. Radiotherapy)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Mobile and transportable systems (e.g. Cargo Inspection)</a:t>
            </a:r>
          </a:p>
          <a:p>
            <a:pPr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Ka-Band</a:t>
            </a:r>
          </a:p>
          <a:p>
            <a:pPr lvl="1" algn="just"/>
            <a:r>
              <a:rPr lang="en-US" dirty="0">
                <a:solidFill>
                  <a:srgbClr val="302C24"/>
                </a:solidFill>
                <a:latin typeface="Arial"/>
                <a:cs typeface="Arial"/>
              </a:rPr>
              <a:t>Ultra compact </a:t>
            </a:r>
            <a:r>
              <a:rPr lang="en-US" dirty="0">
                <a:solidFill>
                  <a:srgbClr val="302C24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  <a:sym typeface="Wingdings"/>
              </a:rPr>
              <a:t>suitable for industrial and medical applications?</a:t>
            </a:r>
            <a:endParaRPr 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pPr lvl="1" algn="just"/>
            <a:endParaRPr lang="en-US" dirty="0">
              <a:solidFill>
                <a:srgbClr val="302C24"/>
              </a:solidFill>
              <a:latin typeface="Arial"/>
              <a:cs typeface="Arial"/>
            </a:endParaRPr>
          </a:p>
          <a:p>
            <a:pPr lvl="1" algn="just"/>
            <a:endParaRPr lang="en-US" dirty="0">
              <a:solidFill>
                <a:srgbClr val="302C24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rgbClr val="302C24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rgbClr val="302C24"/>
              </a:solidFill>
              <a:latin typeface="Arial"/>
              <a:cs typeface="Arial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3907A652-284C-4EAC-B3F4-2383C5BDB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GB" sz="2800" b="1" dirty="0">
                <a:solidFill>
                  <a:srgbClr val="FF0000"/>
                </a:solidFill>
                <a:latin typeface="Arial"/>
                <a:cs typeface="Arial"/>
              </a:rPr>
              <a:t>Different frequencies for different applications</a:t>
            </a:r>
            <a:endParaRPr lang="en-GB" sz="2800" b="1" dirty="0"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9A68-D6D7-45B2-A01E-E582D08C48CB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315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2E9247-8C62-4A81-A05A-6ED0BB46F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/>
          <a:stretch/>
        </p:blipFill>
        <p:spPr>
          <a:xfrm>
            <a:off x="6812944" y="1070222"/>
            <a:ext cx="2156514" cy="2923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80E7C-35E4-4F1C-86B1-F59E91368AD1}"/>
              </a:ext>
            </a:extLst>
          </p:cNvPr>
          <p:cNvSpPr txBox="1"/>
          <p:nvPr/>
        </p:nvSpPr>
        <p:spPr>
          <a:xfrm>
            <a:off x="6623611" y="4265432"/>
            <a:ext cx="5568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2D field plots of the main accelerating cell, electrically coupled, operating in the TM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010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-like mode.</a:t>
            </a:r>
          </a:p>
        </p:txBody>
      </p:sp>
      <p:pic>
        <p:nvPicPr>
          <p:cNvPr id="8" name="Immagine 4">
            <a:extLst>
              <a:ext uri="{FF2B5EF4-FFF2-40B4-BE49-F238E27FC236}">
                <a16:creationId xmlns:a16="http://schemas.microsoft.com/office/drawing/2014/main" id="{1271D4F6-579A-4BB7-A35F-069D1873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8705" b="14967"/>
          <a:stretch/>
        </p:blipFill>
        <p:spPr>
          <a:xfrm>
            <a:off x="9490776" y="1063359"/>
            <a:ext cx="2198382" cy="26661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D13BB8-4C87-4533-ADE9-CBB147106076}"/>
              </a:ext>
            </a:extLst>
          </p:cNvPr>
          <p:cNvSpPr txBox="1"/>
          <p:nvPr/>
        </p:nvSpPr>
        <p:spPr>
          <a:xfrm>
            <a:off x="7170564" y="71032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E-field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10228-39A5-4D0A-A9BE-5B7F03D1217E}"/>
              </a:ext>
            </a:extLst>
          </p:cNvPr>
          <p:cNvSpPr txBox="1"/>
          <p:nvPr/>
        </p:nvSpPr>
        <p:spPr>
          <a:xfrm>
            <a:off x="10040542" y="710328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H-field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662C8A-8607-4DB3-9707-AF5E2EE77F2F}"/>
              </a:ext>
            </a:extLst>
          </p:cNvPr>
          <p:cNvCxnSpPr/>
          <p:nvPr/>
        </p:nvCxnSpPr>
        <p:spPr>
          <a:xfrm>
            <a:off x="9502209" y="3891591"/>
            <a:ext cx="204207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CE7F33-9C7A-4696-988B-E501ED039AA1}"/>
              </a:ext>
            </a:extLst>
          </p:cNvPr>
          <p:cNvSpPr txBox="1"/>
          <p:nvPr/>
        </p:nvSpPr>
        <p:spPr>
          <a:xfrm>
            <a:off x="10027090" y="391205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2.9 mm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213A369-702C-4757-AFC3-0FB1048AC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0358"/>
              </p:ext>
            </p:extLst>
          </p:nvPr>
        </p:nvGraphicFramePr>
        <p:xfrm>
          <a:off x="516853" y="975944"/>
          <a:ext cx="591312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998">
                  <a:extLst>
                    <a:ext uri="{9D8B030D-6E8A-4147-A177-3AD203B41FA5}">
                      <a16:colId xmlns:a16="http://schemas.microsoft.com/office/drawing/2014/main" val="3345159134"/>
                    </a:ext>
                  </a:extLst>
                </a:gridCol>
                <a:gridCol w="2758122">
                  <a:extLst>
                    <a:ext uri="{9D8B030D-6E8A-4147-A177-3AD203B41FA5}">
                      <a16:colId xmlns:a16="http://schemas.microsoft.com/office/drawing/2014/main" val="3460025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ain RF Parameters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95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requency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5.982 GHz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75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ccelerating Gradient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to 150 MV/m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 MV/m (safe value)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05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ff. Shunt Impedance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M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uality Factor Q</a:t>
                      </a:r>
                      <a:r>
                        <a:rPr lang="en-GB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13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length L</a:t>
                      </a:r>
                      <a:r>
                        <a:rPr lang="en-GB" sz="2000" kern="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mm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211515"/>
                  </a:ext>
                </a:extLst>
              </a:tr>
            </a:tbl>
          </a:graphicData>
        </a:graphic>
      </p:graphicFrame>
      <p:sp>
        <p:nvSpPr>
          <p:cNvPr id="16" name="Text Box 17">
            <a:extLst>
              <a:ext uri="{FF2B5EF4-FFF2-40B4-BE49-F238E27FC236}">
                <a16:creationId xmlns:a16="http://schemas.microsoft.com/office/drawing/2014/main" id="{A3DCD5C9-FE52-4D3B-B9AA-199A4023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GB" sz="2800" b="1" dirty="0">
                <a:solidFill>
                  <a:srgbClr val="FF0000"/>
                </a:solidFill>
                <a:latin typeface="Arial"/>
                <a:cs typeface="Arial"/>
              </a:rPr>
              <a:t>Main RF parameters for Ka-Band accelerating cell</a:t>
            </a:r>
            <a:endParaRPr lang="en-GB" sz="2800" b="1" dirty="0"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2C4B2-4A0A-4FF2-9D05-22A3A6089932}"/>
              </a:ext>
            </a:extLst>
          </p:cNvPr>
          <p:cNvSpPr txBox="1"/>
          <p:nvPr/>
        </p:nvSpPr>
        <p:spPr>
          <a:xfrm>
            <a:off x="648676" y="4193014"/>
            <a:ext cx="25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E</a:t>
            </a:r>
            <a:r>
              <a:rPr lang="en-US" baseline="-25000" dirty="0"/>
              <a:t>surface</a:t>
            </a:r>
            <a:r>
              <a:rPr lang="en-US" dirty="0"/>
              <a:t> = 250 MV/m</a:t>
            </a:r>
          </a:p>
          <a:p>
            <a:r>
              <a:rPr lang="en-US" dirty="0"/>
              <a:t>Max H</a:t>
            </a:r>
            <a:r>
              <a:rPr lang="en-US" baseline="-25000" dirty="0"/>
              <a:t>surface</a:t>
            </a:r>
            <a:r>
              <a:rPr lang="en-US" dirty="0"/>
              <a:t> = 0.33 MA/m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A941997-71B4-4C1A-958F-16489B20A144}"/>
              </a:ext>
            </a:extLst>
          </p:cNvPr>
          <p:cNvSpPr/>
          <p:nvPr/>
        </p:nvSpPr>
        <p:spPr>
          <a:xfrm rot="16200000">
            <a:off x="2692142" y="4967509"/>
            <a:ext cx="274902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3861D-0950-45FC-8882-FB5A55D0AB1E}"/>
              </a:ext>
            </a:extLst>
          </p:cNvPr>
          <p:cNvSpPr txBox="1"/>
          <p:nvPr/>
        </p:nvSpPr>
        <p:spPr>
          <a:xfrm>
            <a:off x="3388832" y="4265210"/>
            <a:ext cx="3022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RF Pulsed Heating</a:t>
            </a:r>
          </a:p>
          <a:p>
            <a:pPr algn="ctr"/>
            <a:r>
              <a:rPr lang="el-GR" b="1" dirty="0"/>
              <a:t>Δ</a:t>
            </a:r>
            <a:r>
              <a:rPr lang="en-US" b="1" dirty="0"/>
              <a:t>T = 16.5 </a:t>
            </a:r>
            <a:r>
              <a:rPr lang="en-US" b="1" dirty="0">
                <a:sym typeface="Symbol" panose="05050102010706020507" pitchFamily="18" charset="2"/>
              </a:rPr>
              <a:t>C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(below 50 C safety threshold)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7D34EE0-7589-4B14-8A41-01A104075180}"/>
              </a:ext>
            </a:extLst>
          </p:cNvPr>
          <p:cNvSpPr txBox="1"/>
          <p:nvPr/>
        </p:nvSpPr>
        <p:spPr>
          <a:xfrm>
            <a:off x="606740" y="4999712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RF</a:t>
            </a:r>
            <a:r>
              <a:rPr lang="en-US" dirty="0"/>
              <a:t> = 50 ns, flat top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ACAB3A0E-5EF3-45B9-8505-3AC3CB6BF4D7}"/>
              </a:ext>
            </a:extLst>
          </p:cNvPr>
          <p:cNvSpPr txBox="1"/>
          <p:nvPr/>
        </p:nvSpPr>
        <p:spPr>
          <a:xfrm>
            <a:off x="3588117" y="5465539"/>
            <a:ext cx="262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Poynting Vector</a:t>
            </a:r>
          </a:p>
          <a:p>
            <a:pPr algn="ctr"/>
            <a:r>
              <a:rPr lang="en-US" b="1" dirty="0"/>
              <a:t>Sc ~ 8 MW/</a:t>
            </a:r>
            <a:r>
              <a:rPr lang="en-US" b="1" dirty="0">
                <a:sym typeface="Symbol" panose="05050102010706020507" pitchFamily="18" charset="2"/>
              </a:rPr>
              <a:t>mm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BFC0F-59B9-469A-A610-952ED283CECE}"/>
              </a:ext>
            </a:extLst>
          </p:cNvPr>
          <p:cNvSpPr txBox="1"/>
          <p:nvPr/>
        </p:nvSpPr>
        <p:spPr>
          <a:xfrm>
            <a:off x="627578" y="6101238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From Bruno </a:t>
            </a:r>
            <a:r>
              <a:rPr lang="en-US" dirty="0" err="1">
                <a:solidFill>
                  <a:schemeClr val="accent1"/>
                </a:solidFill>
              </a:rPr>
              <a:t>Spataro’s</a:t>
            </a:r>
            <a:r>
              <a:rPr lang="en-US" dirty="0">
                <a:solidFill>
                  <a:schemeClr val="accent1"/>
                </a:solidFill>
              </a:rPr>
              <a:t>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CC78E-4A39-4B62-8969-9EA22D4F37D6}"/>
              </a:ext>
            </a:extLst>
          </p:cNvPr>
          <p:cNvSpPr txBox="1"/>
          <p:nvPr/>
        </p:nvSpPr>
        <p:spPr>
          <a:xfrm>
            <a:off x="6697415" y="4980563"/>
            <a:ext cx="5107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Accelerating gradients are usually lower in industrial </a:t>
            </a:r>
            <a:r>
              <a:rPr lang="en-US" sz="2400" dirty="0" err="1">
                <a:solidFill>
                  <a:srgbClr val="FF0000"/>
                </a:solidFill>
              </a:rPr>
              <a:t>linacs</a:t>
            </a:r>
            <a:r>
              <a:rPr lang="en-US" sz="2400" dirty="0">
                <a:solidFill>
                  <a:srgbClr val="FF0000"/>
                </a:solidFill>
              </a:rPr>
              <a:t> due to the particular high shunt impedance cavity geometries.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2F90DC-15C1-4928-B11F-179127D76F69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36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1CAEC5-7FEA-4783-9E1C-C61BA3BC6CF9}"/>
                  </a:ext>
                </a:extLst>
              </p:cNvPr>
              <p:cNvSpPr/>
              <p:nvPr/>
            </p:nvSpPr>
            <p:spPr>
              <a:xfrm>
                <a:off x="4521771" y="3553425"/>
                <a:ext cx="4836497" cy="76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𝛽𝛾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1CAEC5-7FEA-4783-9E1C-C61BA3BC6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71" y="3553425"/>
                <a:ext cx="4836497" cy="760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E74C2-D66B-4285-8295-A38E98CF5D67}"/>
                  </a:ext>
                </a:extLst>
              </p:cNvPr>
              <p:cNvSpPr txBox="1"/>
              <p:nvPr/>
            </p:nvSpPr>
            <p:spPr>
              <a:xfrm>
                <a:off x="244671" y="937295"/>
                <a:ext cx="11833448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Beam break-up (BBU), mainly due to the excitation and amplification of the first dipole deflecting mode (TM</a:t>
                </a:r>
                <a:r>
                  <a:rPr lang="en-GB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110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-like), is a major cause of beam instability that limits the maximum current that can be supported inside an accelerating structure</a:t>
                </a:r>
              </a:p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beam peak current strongly depends on the geometric dimensions (transverse size and length 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that scale linearly with the operating frequency 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 current is proportional to 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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/L)</a:t>
                </a:r>
                <a:r>
                  <a:rPr lang="en-GB" sz="20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</a:t>
                </a:r>
                <a:r>
                  <a:rPr lang="en-GB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/L)</a:t>
                </a:r>
                <a:r>
                  <a:rPr lang="en-GB" sz="20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TW and SW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linacs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respectively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measured beam currents in industrial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linacs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 </a:t>
                </a:r>
                <a:r>
                  <a:rPr lang="en-GB" sz="20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A (TW) and 0.5 A (SW) in S-band (3 GHz).</a:t>
                </a:r>
              </a:p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we consider SW operation:</a:t>
                </a:r>
              </a:p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Ka-band structure in SW mode, we derive a peak beam current threshold that in the worst-case scenario (trapped deflecting mode) is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~70 mA.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output current depends on many factors, e.g. input RF power specifications and the maximum average RF power that can be dissipated by the cooling system of the structure.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E74C2-D66B-4285-8295-A38E98CF5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1" y="937295"/>
                <a:ext cx="11833448" cy="5478423"/>
              </a:xfrm>
              <a:prstGeom prst="rect">
                <a:avLst/>
              </a:prstGeom>
              <a:blipFill>
                <a:blip r:embed="rId3"/>
                <a:stretch>
                  <a:fillRect l="-464" t="-557" r="-567" b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3AB2440-AC90-40F9-B248-942C0E8B7CED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Estimation of maximum available beam current in Ka-Band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34E02-BDB1-4C30-9CB8-DD1C244BB6A2}"/>
              </a:ext>
            </a:extLst>
          </p:cNvPr>
          <p:cNvSpPr txBox="1"/>
          <p:nvPr/>
        </p:nvSpPr>
        <p:spPr>
          <a:xfrm>
            <a:off x="5449635" y="4323681"/>
            <a:ext cx="3161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</a:t>
            </a: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[T.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Wangler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RF Linear Accelerators”]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696E6-0827-4925-AD6D-08FCB84A8320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3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EC148-1C8C-4043-BC5B-63499BA77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9" y="227958"/>
            <a:ext cx="7757329" cy="6630042"/>
          </a:xfrm>
        </p:spPr>
        <p:txBody>
          <a:bodyPr>
            <a:noAutofit/>
          </a:bodyPr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RF power supply at ~36 GHz was demonstrated at Yale University more than a decade ago,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Magnicon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activity on the re-design of the old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Magnicon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order to improve the output power and the repetition rate at least up to 100 Hz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lystron version with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harmonic output!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in Ka-band requires relatively low RF power (~5 MW) for industrial and medical applications.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Research activity on the electron gun: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energy physics: 500 kV for a beam current of about 200 A and beam power up to 100 MW.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Industrial/Medical field: 15-30 kV voltage (or higher to increase the beam capture inside the Ka-Band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Collaboration: Pending Memorandum Of Understanding between Yale and INFN-LNF.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0B947-05D0-454B-ABF7-EA18A24B654E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Ka-Band RF Power Source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A39D9-08EC-471A-9119-261EF438F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050" b="939"/>
          <a:stretch/>
        </p:blipFill>
        <p:spPr>
          <a:xfrm rot="5400000">
            <a:off x="8835816" y="-419320"/>
            <a:ext cx="2171211" cy="4107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45447-803B-4648-AF25-EC46B4F8F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88" t="34893" r="44388" b="22837"/>
          <a:stretch/>
        </p:blipFill>
        <p:spPr>
          <a:xfrm>
            <a:off x="8865987" y="3860860"/>
            <a:ext cx="3004640" cy="1994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D4AC4-14DD-4AA3-8595-206431C3BA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96" t="38298" r="25160" b="40425"/>
          <a:stretch/>
        </p:blipFill>
        <p:spPr>
          <a:xfrm>
            <a:off x="8829680" y="2457103"/>
            <a:ext cx="3004640" cy="1459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D5C40-2049-4DE1-8EA1-1E51B5A8B492}"/>
              </a:ext>
            </a:extLst>
          </p:cNvPr>
          <p:cNvSpPr txBox="1"/>
          <p:nvPr/>
        </p:nvSpPr>
        <p:spPr>
          <a:xfrm>
            <a:off x="8725314" y="5855031"/>
            <a:ext cx="395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Hirshfield</a:t>
            </a:r>
            <a:r>
              <a:rPr lang="en-US" sz="1400" dirty="0"/>
              <a:t> et al., Proceedings of 2005 Particle Accelerator Conference, Knoxville, Tennessee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F72B2-30B2-47ED-84AE-379CB22DAD6C}"/>
              </a:ext>
            </a:extLst>
          </p:cNvPr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EAAC2019    </a:t>
            </a:r>
            <a:r>
              <a:rPr lang="en-US" sz="1400" dirty="0">
                <a:latin typeface="+mj-lt"/>
              </a:rPr>
              <a:t>                                                                                                                                                    15-21 September 2019 Hotel Hermitage, La </a:t>
            </a:r>
            <a:r>
              <a:rPr lang="en-US" sz="1400" dirty="0" err="1">
                <a:latin typeface="+mj-lt"/>
              </a:rPr>
              <a:t>Biodola</a:t>
            </a:r>
            <a:r>
              <a:rPr lang="en-US" sz="1400" dirty="0">
                <a:latin typeface="+mj-lt"/>
              </a:rPr>
              <a:t> Bay, Isola </a:t>
            </a:r>
            <a:r>
              <a:rPr lang="en-US" sz="1400" dirty="0" err="1">
                <a:latin typeface="+mj-lt"/>
              </a:rPr>
              <a:t>d'Elba</a:t>
            </a:r>
            <a:r>
              <a:rPr lang="en-US" sz="1400" dirty="0">
                <a:latin typeface="+mj-lt"/>
              </a:rPr>
              <a:t>, Italy</a:t>
            </a:r>
            <a:endParaRPr lang="en-US" sz="1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62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1954</Words>
  <Application>Microsoft Office PowerPoint</Application>
  <PresentationFormat>Widescreen</PresentationFormat>
  <Paragraphs>259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Cambria Math</vt:lpstr>
      <vt:lpstr>Symbol</vt:lpstr>
      <vt:lpstr>Wingdings</vt:lpstr>
      <vt:lpstr>Office Theme</vt:lpstr>
      <vt:lpstr>Mathcad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Luigi Faillace</dc:creator>
  <cp:lastModifiedBy>Luigi Faillace</cp:lastModifiedBy>
  <cp:revision>64</cp:revision>
  <dcterms:created xsi:type="dcterms:W3CDTF">2019-09-15T21:51:20Z</dcterms:created>
  <dcterms:modified xsi:type="dcterms:W3CDTF">2019-09-19T08:32:15Z</dcterms:modified>
</cp:coreProperties>
</file>