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k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73" r:id="rId2"/>
    <p:sldMasterId id="2147483675" r:id="rId3"/>
    <p:sldMasterId id="2147483782" r:id="rId4"/>
  </p:sldMasterIdLst>
  <p:notesMasterIdLst>
    <p:notesMasterId r:id="rId33"/>
  </p:notesMasterIdLst>
  <p:sldIdLst>
    <p:sldId id="695" r:id="rId5"/>
    <p:sldId id="780" r:id="rId6"/>
    <p:sldId id="784" r:id="rId7"/>
    <p:sldId id="785" r:id="rId8"/>
    <p:sldId id="786" r:id="rId9"/>
    <p:sldId id="754" r:id="rId10"/>
    <p:sldId id="753" r:id="rId11"/>
    <p:sldId id="787" r:id="rId12"/>
    <p:sldId id="788" r:id="rId13"/>
    <p:sldId id="809" r:id="rId14"/>
    <p:sldId id="810" r:id="rId15"/>
    <p:sldId id="794" r:id="rId16"/>
    <p:sldId id="791" r:id="rId17"/>
    <p:sldId id="795" r:id="rId18"/>
    <p:sldId id="796" r:id="rId19"/>
    <p:sldId id="797" r:id="rId20"/>
    <p:sldId id="798" r:id="rId21"/>
    <p:sldId id="808" r:id="rId22"/>
    <p:sldId id="799" r:id="rId23"/>
    <p:sldId id="801" r:id="rId24"/>
    <p:sldId id="807" r:id="rId25"/>
    <p:sldId id="800" r:id="rId26"/>
    <p:sldId id="803" r:id="rId27"/>
    <p:sldId id="804" r:id="rId28"/>
    <p:sldId id="802" r:id="rId29"/>
    <p:sldId id="805" r:id="rId30"/>
    <p:sldId id="806" r:id="rId31"/>
    <p:sldId id="765" r:id="rId3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33"/>
    <a:srgbClr val="FFFFCC"/>
    <a:srgbClr val="6AF0FA"/>
    <a:srgbClr val="00CC00"/>
    <a:srgbClr val="FF0000"/>
    <a:srgbClr val="37C804"/>
    <a:srgbClr val="66FF66"/>
    <a:srgbClr val="66FF33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76" autoAdjust="0"/>
  </p:normalViewPr>
  <p:slideViewPr>
    <p:cSldViewPr>
      <p:cViewPr varScale="1">
        <p:scale>
          <a:sx n="98" d="100"/>
          <a:sy n="98" d="100"/>
        </p:scale>
        <p:origin x="1379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22E9BA7-B439-4DCF-8F32-D13E8F0443F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662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1219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1219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1871663"/>
            <a:ext cx="7772400" cy="109537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68313"/>
            <a:ext cx="69342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CC44B75-D002-4FF9-AB25-FB16136F2ACE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656BB1-74B5-4E44-AD3C-A2DF943E58ED}" type="slidenum">
              <a:rPr lang="en-US"/>
              <a:pPr/>
              <a:t>‹Nr.›</a:t>
            </a:fld>
            <a:endParaRPr lang="en-US"/>
          </a:p>
        </p:txBody>
      </p:sp>
      <p:pic>
        <p:nvPicPr>
          <p:cNvPr id="8" name="Picture 8" descr="D:\sasha\conf\2010\EPS\hhu_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1900" y="152400"/>
            <a:ext cx="1562100" cy="9592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292FE-CB8C-43EE-A817-2AE346DDEBDE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3C7C79-14AD-4C0C-A623-9564116A827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BD321B-D2F5-4A85-9DD3-CDD2A4A3B928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EC8163-15C3-4C02-B8C4-FE58FF55115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2AD3F6-66CB-41FD-A6F3-28CA4018A266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2A7642-A917-4E72-86D5-EE86FE6D6AE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A0BD7-2E9C-4F6E-8728-1AF322D018C6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24CE45-3EBB-4409-9614-8ACC5B58E4E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8475" y="533400"/>
            <a:ext cx="7045325" cy="8382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3ECD8C-DA91-4D5A-9ADD-3A7164C37FFD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9E53C-9F28-4C4D-836D-D8C68F39FB10}" type="slidenum">
              <a:rPr lang="en-US"/>
              <a:pPr/>
              <a:t>‹Nr.›</a:t>
            </a:fld>
            <a:endParaRPr lang="en-US"/>
          </a:p>
        </p:txBody>
      </p:sp>
      <p:pic>
        <p:nvPicPr>
          <p:cNvPr id="6" name="Picture 8" descr="D:\sasha\conf\2010\EPS\hhu_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1900" y="152400"/>
            <a:ext cx="1562100" cy="9592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BDB32D-4449-4949-8A3B-5E121F34953D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5C1AF-9832-496D-B675-1EB62D31E5B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AC0486-1D72-4221-978E-071AE448A827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B12EC-600E-4415-9B9F-5D948875BE7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0B6FB-26D5-4BAB-83C5-C7034FF4A622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DC800-A3F2-4DFB-9C69-EA683427D45D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3C085-8474-4786-B1F3-CF54ED621575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5E83F-EF77-4EA1-B413-8C4FB36A5E81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94062-0E7C-4574-A239-F47A4DCA3CEA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612C9-BBEC-4E30-89DE-CB59EAD3DAA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9C2A6-E849-4E7F-9992-44B2089582A2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A379C-7041-4E68-A42E-C6AC17DAE38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EB207-102B-49F7-8FEF-6411622F52BE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4827F-F72F-4E21-B1FA-F9EF508034B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D5C32D-FF21-4B68-B10B-B61A6B0D21BE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8898A5-1751-472A-B8BE-AFDD419865F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FDDE33-8EE2-409A-B188-4A4C83A7153D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3E06CF-2347-4ACC-8F3A-4AB16E3795A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A57D0-139E-4A23-9F85-9F7D3DE1C04A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34885-36F9-40C7-8489-9824DAA66CF1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65178-1C0F-444E-9F9E-D591A4A932F7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54E81-6A66-432C-A5D0-DADF5F8C7F7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E67F1-D959-4E5B-9F88-D2D89198452B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535BC-D3A6-444F-AA5B-8FC8FC66ED2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9CA802-97E6-4867-A59B-F8D50E030F54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5C08F1-9B8C-47D9-A472-4915D2C16F03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78FF9-AA9F-4BD1-974E-EA1686DD4712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41DF3-A5F1-4712-A18F-F4A0D79A29DD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CD35C9-9A7B-4856-8DD5-0BF1FE240832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0B5F20-E18C-40FC-9A9C-8EC120BAEAF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8E3D4-6CE4-413C-94A7-D306203C00A2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99C67-C662-420E-ADBB-AE10142FE033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49228-1596-4000-815B-35307D273361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9BA5A-8C74-412D-8918-8716C7D7246B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EFB72-C3E9-4DA8-88EB-906E1533EAF0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53AC5-F4F4-4446-83EB-6AE295304B2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02EE-EEDA-4678-8E93-A1A8A35CCB40}" type="datetimeFigureOut">
              <a:rPr lang="de-DE" smtClean="0"/>
              <a:t>19.09.2019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3716-B549-44BF-861D-489D725AB3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088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02EE-EEDA-4678-8E93-A1A8A35CCB40}" type="datetimeFigureOut">
              <a:rPr lang="de-DE" smtClean="0"/>
              <a:t>19.09.2019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3716-B549-44BF-861D-489D725AB3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945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02EE-EEDA-4678-8E93-A1A8A35CCB40}" type="datetimeFigureOut">
              <a:rPr lang="de-DE" smtClean="0"/>
              <a:t>19.09.2019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3716-B549-44BF-861D-489D725AB3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761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02EE-EEDA-4678-8E93-A1A8A35CCB40}" type="datetimeFigureOut">
              <a:rPr lang="de-DE" smtClean="0"/>
              <a:t>19.09.2019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3716-B549-44BF-861D-489D725AB3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176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5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02EE-EEDA-4678-8E93-A1A8A35CCB40}" type="datetimeFigureOut">
              <a:rPr lang="de-DE" smtClean="0"/>
              <a:t>19.09.2019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3716-B549-44BF-861D-489D725AB3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1222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02EE-EEDA-4678-8E93-A1A8A35CCB40}" type="datetimeFigureOut">
              <a:rPr lang="de-DE" smtClean="0"/>
              <a:t>19.09.2019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3716-B549-44BF-861D-489D725AB3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835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02EE-EEDA-4678-8E93-A1A8A35CCB40}" type="datetimeFigureOut">
              <a:rPr lang="de-DE" smtClean="0"/>
              <a:t>19.09.2019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3716-B549-44BF-861D-489D725AB3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81596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02EE-EEDA-4678-8E93-A1A8A35CCB40}" type="datetimeFigureOut">
              <a:rPr lang="de-DE" smtClean="0"/>
              <a:t>19.09.2019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3716-B549-44BF-861D-489D725AB3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779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02EE-EEDA-4678-8E93-A1A8A35CCB40}" type="datetimeFigureOut">
              <a:rPr lang="de-DE" smtClean="0"/>
              <a:t>19.09.2019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3716-B549-44BF-861D-489D725AB3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1639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02EE-EEDA-4678-8E93-A1A8A35CCB40}" type="datetimeFigureOut">
              <a:rPr lang="de-DE" smtClean="0"/>
              <a:t>19.09.2019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3716-B549-44BF-861D-489D725AB3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372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02EE-EEDA-4678-8E93-A1A8A35CCB40}" type="datetimeFigureOut">
              <a:rPr lang="de-DE" smtClean="0"/>
              <a:t>19.09.2019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93716-B549-44BF-861D-489D725AB3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0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81000"/>
            <a:ext cx="716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76200" y="5867400"/>
            <a:ext cx="838200" cy="762000"/>
            <a:chOff x="144" y="144"/>
            <a:chExt cx="528" cy="480"/>
          </a:xfrm>
        </p:grpSpPr>
        <p:sp>
          <p:nvSpPr>
            <p:cNvPr id="132100" name="Oval 4"/>
            <p:cNvSpPr>
              <a:spLocks noChangeArrowheads="1"/>
            </p:cNvSpPr>
            <p:nvPr userDrawn="1"/>
          </p:nvSpPr>
          <p:spPr bwMode="auto">
            <a:xfrm>
              <a:off x="165" y="144"/>
              <a:ext cx="475" cy="480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101" name="Text Box 5"/>
            <p:cNvSpPr txBox="1">
              <a:spLocks noChangeArrowheads="1"/>
            </p:cNvSpPr>
            <p:nvPr userDrawn="1"/>
          </p:nvSpPr>
          <p:spPr bwMode="auto">
            <a:xfrm>
              <a:off x="144" y="292"/>
              <a:ext cx="5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>
                  <a:latin typeface="Comic Sans MS" pitchFamily="66" charset="0"/>
                </a:rPr>
                <a:t>FOCUS</a:t>
              </a:r>
            </a:p>
          </p:txBody>
        </p:sp>
      </p:grpSp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930275" y="5867400"/>
            <a:ext cx="82438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latin typeface="Comic Sans MS" pitchFamily="66" charset="0"/>
              </a:rPr>
              <a:t>Center for the Advancement of Frontiers in Optical Coherent and Ultrafast Science </a:t>
            </a:r>
          </a:p>
          <a:p>
            <a:pPr algn="ctr">
              <a:defRPr/>
            </a:pPr>
            <a:r>
              <a:rPr lang="en-US" sz="1600">
                <a:latin typeface="Comic Sans MS" pitchFamily="66" charset="0"/>
              </a:rPr>
              <a:t>The University of Michigan and the  University of Texas at Austin</a:t>
            </a:r>
          </a:p>
          <a:p>
            <a:pPr algn="ctr">
              <a:defRPr/>
            </a:pPr>
            <a:r>
              <a:rPr lang="en-US" sz="1600">
                <a:latin typeface="Comic Sans MS" pitchFamily="66" charset="0"/>
              </a:rPr>
              <a:t>NSF Award 0114336</a:t>
            </a:r>
          </a:p>
        </p:txBody>
      </p:sp>
      <p:sp>
        <p:nvSpPr>
          <p:cNvPr id="717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Investigators, University of (Michigan or Texas)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5636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5637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fld id="{A7666FDA-2CFF-46AD-964C-128DCB118126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32563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32564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fld id="{EE7135DB-5461-4AA3-AB3F-A6231443DB55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33" name="Rectangle 13"/>
          <p:cNvSpPr>
            <a:spLocks noChangeArrowheads="1"/>
          </p:cNvSpPr>
          <p:nvPr/>
        </p:nvSpPr>
        <p:spPr bwMode="auto">
          <a:xfrm>
            <a:off x="685800" y="468313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latin typeface="Arial" charset="0"/>
              </a:rPr>
              <a:t>Click to edit Master title style</a:t>
            </a:r>
          </a:p>
        </p:txBody>
      </p:sp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1447800" y="3429000"/>
            <a:ext cx="701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3200">
                <a:latin typeface="Arial" charset="0"/>
              </a:rPr>
              <a:t>Click to edit Master subtitle style</a:t>
            </a:r>
          </a:p>
        </p:txBody>
      </p:sp>
      <p:sp>
        <p:nvSpPr>
          <p:cNvPr id="363535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fld id="{CCCAA269-D17A-4B62-B69F-A9647851B0C2}" type="datetime1">
              <a:rPr lang="en-US"/>
              <a:pPr/>
              <a:t>9/19/2019</a:t>
            </a:fld>
            <a:endParaRPr lang="en-US"/>
          </a:p>
        </p:txBody>
      </p:sp>
      <p:sp>
        <p:nvSpPr>
          <p:cNvPr id="363536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pukhov@tp1.uni-duesseldorf.de</a:t>
            </a:r>
          </a:p>
        </p:txBody>
      </p:sp>
      <p:sp>
        <p:nvSpPr>
          <p:cNvPr id="363537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fld id="{F525CDE3-91A8-467E-908E-A626A3B0F949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363538" name="AutoShape 18"/>
          <p:cNvSpPr>
            <a:spLocks noChangeArrowheads="1"/>
          </p:cNvSpPr>
          <p:nvPr userDrawn="1"/>
        </p:nvSpPr>
        <p:spPr bwMode="auto">
          <a:xfrm>
            <a:off x="685800" y="1871663"/>
            <a:ext cx="7772400" cy="109537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>
    <p:fade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D02EE-EEDA-4678-8E93-A1A8A35CCB40}" type="datetimeFigureOut">
              <a:rPr lang="de-DE" smtClean="0"/>
              <a:t>19.09.2019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3716-B549-44BF-861D-489D725AB3F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427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kv"/><Relationship Id="rId1" Type="http://schemas.microsoft.com/office/2007/relationships/media" Target="../media/media5.mkv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mkv"/><Relationship Id="rId1" Type="http://schemas.microsoft.com/office/2007/relationships/media" Target="../media/media6.mkv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76"/>
            <a:ext cx="9144000" cy="4169664"/>
          </a:xfrm>
          <a:prstGeom prst="rect">
            <a:avLst/>
          </a:prstGeom>
        </p:spPr>
      </p:pic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04800"/>
            <a:ext cx="7848600" cy="1447800"/>
          </a:xfrm>
        </p:spPr>
        <p:txBody>
          <a:bodyPr/>
          <a:lstStyle/>
          <a:p>
            <a:pPr eaLnBrk="1" hangingPunct="1"/>
            <a:r>
              <a:rPr lang="de-DE" sz="2400" b="1" u="sng" dirty="0" err="1" smtClean="0">
                <a:solidFill>
                  <a:srgbClr val="002060"/>
                </a:solidFill>
              </a:rPr>
              <a:t>A.Pukhov</a:t>
            </a:r>
            <a:r>
              <a:rPr lang="de-DE" sz="2400" b="1" dirty="0" smtClean="0">
                <a:solidFill>
                  <a:srgbClr val="002060"/>
                </a:solidFill>
              </a:rPr>
              <a:t> </a:t>
            </a:r>
            <a:endParaRPr lang="de-DE" sz="24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sz="2400" b="1" dirty="0" smtClean="0">
                <a:solidFill>
                  <a:srgbClr val="002060"/>
                </a:solidFill>
              </a:rPr>
              <a:t>Institute for Theoretical Physics I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002060"/>
                </a:solidFill>
              </a:rPr>
              <a:t>University of Dusseldorf, Germany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1752600"/>
            <a:ext cx="8458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r" eaLnBrk="1" hangingPunct="1"/>
            <a:r>
              <a:rPr lang="en-US" sz="3200" b="1" dirty="0" smtClean="0">
                <a:solidFill>
                  <a:srgbClr val="FFFF00"/>
                </a:solidFill>
              </a:rPr>
              <a:t>Quasi-1D </a:t>
            </a:r>
            <a:r>
              <a:rPr lang="en-US" sz="3200" b="1" dirty="0" err="1">
                <a:solidFill>
                  <a:srgbClr val="FFFF00"/>
                </a:solidFill>
              </a:rPr>
              <a:t>d</a:t>
            </a:r>
            <a:r>
              <a:rPr lang="en-US" sz="3200" b="1" dirty="0" err="1" smtClean="0">
                <a:solidFill>
                  <a:srgbClr val="FFFF00"/>
                </a:solidFill>
              </a:rPr>
              <a:t>ispersionless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200" b="1" dirty="0" smtClean="0">
                <a:solidFill>
                  <a:srgbClr val="FFFF00"/>
                </a:solidFill>
              </a:rPr>
              <a:t>Maxwell Solver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200" b="1" dirty="0" smtClean="0">
                <a:solidFill>
                  <a:srgbClr val="FFFF00"/>
                </a:solidFill>
              </a:rPr>
              <a:t>NCI-free</a:t>
            </a:r>
          </a:p>
        </p:txBody>
      </p:sp>
      <p:sp>
        <p:nvSpPr>
          <p:cNvPr id="5" name="Textfeld 8"/>
          <p:cNvSpPr txBox="1">
            <a:spLocks noChangeArrowheads="1"/>
          </p:cNvSpPr>
          <p:nvPr/>
        </p:nvSpPr>
        <p:spPr bwMode="auto">
          <a:xfrm>
            <a:off x="1295400" y="6320135"/>
            <a:ext cx="62881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EAAC, Elba, </a:t>
            </a:r>
            <a:fld id="{FA14810A-3866-446B-BB97-3B75F2514BB8}" type="datetime3">
              <a:rPr lang="en-US" b="1" smtClean="0">
                <a:solidFill>
                  <a:srgbClr val="0070C0"/>
                </a:solidFill>
              </a:rPr>
              <a:t>19 September 2019</a:t>
            </a:fld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312422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</a:t>
            </a: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RIP Maxwell solver</a:t>
            </a:r>
            <a:endParaRPr lang="de-DE" sz="2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5" name="Textfeld 34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  <p:sp>
        <p:nvSpPr>
          <p:cNvPr id="8" name="Textfeld 7"/>
          <p:cNvSpPr txBox="1"/>
          <p:nvPr/>
        </p:nvSpPr>
        <p:spPr>
          <a:xfrm>
            <a:off x="762000" y="2514600"/>
            <a:ext cx="71814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Suitable for problems with a selected direction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(like PWFA along one axis)</a:t>
            </a:r>
          </a:p>
          <a:p>
            <a:pPr marL="457200" indent="-457200">
              <a:buAutoNum type="arabicPeriod"/>
            </a:pPr>
            <a:endParaRPr lang="en-US" dirty="0" smtClean="0">
              <a:solidFill>
                <a:srgbClr val="0000FF"/>
              </a:solidFill>
            </a:endParaRP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Uses trapezoidal integration along the selected axis</a:t>
            </a:r>
            <a:br>
              <a:rPr lang="en-US" dirty="0" smtClean="0">
                <a:solidFill>
                  <a:srgbClr val="0000FF"/>
                </a:solidFill>
              </a:rPr>
            </a:br>
            <a:endParaRPr lang="en-US" dirty="0" smtClean="0">
              <a:solidFill>
                <a:srgbClr val="0000FF"/>
              </a:solidFill>
            </a:endParaRP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Yee-like (or any other) solver in the transverse plane 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2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Rhombi-in-Plane (RIP) grid: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3D Yee lattice reduced to a 2D (YZ) plane</a:t>
            </a:r>
            <a:endParaRPr lang="de-DE" sz="2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5" name="Textfeld 34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4343400" y="2104157"/>
            <a:ext cx="4689056" cy="3755668"/>
            <a:chOff x="1202955" y="351064"/>
            <a:chExt cx="8682710" cy="6218230"/>
          </a:xfrm>
        </p:grpSpPr>
        <p:grpSp>
          <p:nvGrpSpPr>
            <p:cNvPr id="9" name="Gruppieren 8"/>
            <p:cNvGrpSpPr/>
            <p:nvPr/>
          </p:nvGrpSpPr>
          <p:grpSpPr>
            <a:xfrm>
              <a:off x="1202955" y="351064"/>
              <a:ext cx="8682710" cy="6218230"/>
              <a:chOff x="1065790" y="-788199"/>
              <a:chExt cx="8682710" cy="8693578"/>
            </a:xfrm>
          </p:grpSpPr>
          <p:sp>
            <p:nvSpPr>
              <p:cNvPr id="10" name="Raute 9"/>
              <p:cNvSpPr/>
              <p:nvPr/>
            </p:nvSpPr>
            <p:spPr>
              <a:xfrm>
                <a:off x="3971946" y="-788199"/>
                <a:ext cx="2890157" cy="2847412"/>
              </a:xfrm>
              <a:prstGeom prst="diamond">
                <a:avLst/>
              </a:prstGeom>
              <a:solidFill>
                <a:srgbClr val="6AF0FA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5355792" y="566040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5555490" y="196130"/>
                <a:ext cx="625279" cy="7269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aute 14"/>
              <p:cNvSpPr/>
              <p:nvPr/>
            </p:nvSpPr>
            <p:spPr>
              <a:xfrm>
                <a:off x="6858344" y="2041679"/>
                <a:ext cx="2890156" cy="2847413"/>
              </a:xfrm>
              <a:prstGeom prst="diamond">
                <a:avLst/>
              </a:prstGeom>
              <a:solidFill>
                <a:srgbClr val="6AF0FA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8018727" y="4306368"/>
                <a:ext cx="1020905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8242189" y="3395918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8348326" y="3218947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aute 19"/>
              <p:cNvSpPr/>
              <p:nvPr/>
            </p:nvSpPr>
            <p:spPr>
              <a:xfrm>
                <a:off x="5409185" y="3476570"/>
                <a:ext cx="2890156" cy="2847413"/>
              </a:xfrm>
              <a:prstGeom prst="diamond">
                <a:avLst/>
              </a:prstGeom>
              <a:solidFill>
                <a:srgbClr val="FFFFCC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6911417" y="6122567"/>
                <a:ext cx="1012319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6793032" y="4885026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6895089" y="4511797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aute 23"/>
              <p:cNvSpPr/>
              <p:nvPr/>
            </p:nvSpPr>
            <p:spPr>
              <a:xfrm>
                <a:off x="5405250" y="636468"/>
                <a:ext cx="2890157" cy="2847411"/>
              </a:xfrm>
              <a:prstGeom prst="diamond">
                <a:avLst/>
              </a:prstGeom>
              <a:solidFill>
                <a:srgbClr val="FFFFCC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Raute 24"/>
              <p:cNvSpPr/>
              <p:nvPr/>
            </p:nvSpPr>
            <p:spPr>
              <a:xfrm>
                <a:off x="3964108" y="2060992"/>
                <a:ext cx="2890157" cy="2847412"/>
              </a:xfrm>
              <a:prstGeom prst="diamond">
                <a:avLst/>
              </a:prstGeom>
              <a:solidFill>
                <a:srgbClr val="6AF0FA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6939916" y="3142653"/>
                <a:ext cx="1012319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5347954" y="3415231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5456682" y="3045321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6788952" y="2045743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6879244" y="1571106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aute 32"/>
              <p:cNvSpPr/>
              <p:nvPr/>
            </p:nvSpPr>
            <p:spPr>
              <a:xfrm>
                <a:off x="2510864" y="629157"/>
                <a:ext cx="2890156" cy="2847413"/>
              </a:xfrm>
              <a:prstGeom prst="diamond">
                <a:avLst/>
              </a:prstGeom>
              <a:solidFill>
                <a:srgbClr val="FFFFCC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3894712" y="2037614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4016318" y="1543863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aute 37"/>
              <p:cNvSpPr/>
              <p:nvPr/>
            </p:nvSpPr>
            <p:spPr>
              <a:xfrm>
                <a:off x="2510865" y="3476569"/>
                <a:ext cx="2890157" cy="2847412"/>
              </a:xfrm>
              <a:prstGeom prst="diamond">
                <a:avLst/>
              </a:prstGeom>
              <a:solidFill>
                <a:srgbClr val="FFFFCC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3894712" y="4885026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4000848" y="4484717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Raute 40"/>
              <p:cNvSpPr/>
              <p:nvPr/>
            </p:nvSpPr>
            <p:spPr>
              <a:xfrm>
                <a:off x="1065790" y="2048515"/>
                <a:ext cx="2890157" cy="2847412"/>
              </a:xfrm>
              <a:prstGeom prst="diamond">
                <a:avLst/>
              </a:prstGeom>
              <a:solidFill>
                <a:srgbClr val="6AF0FA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2226173" y="4313204"/>
                <a:ext cx="1020905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2449636" y="3402754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2555772" y="3225781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Raute 44"/>
              <p:cNvSpPr/>
              <p:nvPr/>
            </p:nvSpPr>
            <p:spPr>
              <a:xfrm>
                <a:off x="3955947" y="4913713"/>
                <a:ext cx="2890157" cy="2847412"/>
              </a:xfrm>
              <a:prstGeom prst="diamond">
                <a:avLst/>
              </a:prstGeom>
              <a:solidFill>
                <a:srgbClr val="6AF0FA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5116331" y="7178405"/>
                <a:ext cx="1020905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5339793" y="6267952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5445930" y="6090981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>
                <a:off x="5132330" y="1476490"/>
                <a:ext cx="1020905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3990317" y="114370"/>
                <a:ext cx="1012319" cy="7269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6835607" y="21641"/>
                <a:ext cx="1012319" cy="7269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4008685" y="3102027"/>
                <a:ext cx="1012319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5124492" y="4325682"/>
                <a:ext cx="1020905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9" name="Textfeld 48"/>
            <p:cNvSpPr txBox="1"/>
            <p:nvPr/>
          </p:nvSpPr>
          <p:spPr>
            <a:xfrm>
              <a:off x="8311602" y="2066270"/>
              <a:ext cx="1012319" cy="519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800" b="1" i="1" baseline="-25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,B</a:t>
              </a:r>
              <a:r>
                <a:rPr lang="en-US" sz="1800" b="1" i="1" baseline="-25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de-DE" sz="1800" b="1" i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3757566" y="4963944"/>
              <a:ext cx="1012319" cy="519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800" b="1" i="1" baseline="-25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,B</a:t>
              </a:r>
              <a:r>
                <a:rPr lang="en-US" sz="1800" b="1" i="1" baseline="-25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de-DE" sz="1800" b="1" i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Grafik 6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33381" y="1983108"/>
            <a:ext cx="4195826" cy="3876717"/>
          </a:xfrm>
          <a:prstGeom prst="rect">
            <a:avLst/>
          </a:prstGeom>
        </p:spPr>
      </p:pic>
      <p:sp>
        <p:nvSpPr>
          <p:cNvPr id="7" name="Pfeil nach rechts 6"/>
          <p:cNvSpPr/>
          <p:nvPr/>
        </p:nvSpPr>
        <p:spPr>
          <a:xfrm>
            <a:off x="3731006" y="3003089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622952" y="1763779"/>
            <a:ext cx="64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Yee</a:t>
            </a:r>
            <a:endParaRPr lang="de-DE" dirty="0"/>
          </a:p>
        </p:txBody>
      </p:sp>
      <p:sp>
        <p:nvSpPr>
          <p:cNvPr id="63" name="Textfeld 62"/>
          <p:cNvSpPr txBox="1"/>
          <p:nvPr/>
        </p:nvSpPr>
        <p:spPr>
          <a:xfrm>
            <a:off x="7543800" y="1737790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RIP</a:t>
            </a:r>
            <a:endParaRPr lang="de-DE" dirty="0">
              <a:solidFill>
                <a:srgbClr val="0000FF"/>
              </a:solidFill>
            </a:endParaRPr>
          </a:p>
        </p:txBody>
      </p:sp>
      <p:cxnSp>
        <p:nvCxnSpPr>
          <p:cNvPr id="51" name="Gerade Verbindung mit Pfeil 50"/>
          <p:cNvCxnSpPr/>
          <p:nvPr/>
        </p:nvCxnSpPr>
        <p:spPr>
          <a:xfrm flipV="1">
            <a:off x="3429000" y="4495800"/>
            <a:ext cx="533400" cy="58019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2637513" y="5215220"/>
            <a:ext cx="2997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queeze along X and T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to the YZ plane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28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quasi-1D Maxwell solver: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semi-implicit RIP scheme</a:t>
            </a:r>
            <a:endParaRPr lang="de-DE" sz="2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5" name="Textfeld 34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0" y="1777381"/>
            <a:ext cx="6469467" cy="4416687"/>
            <a:chOff x="1202955" y="351064"/>
            <a:chExt cx="9735852" cy="6218230"/>
          </a:xfrm>
        </p:grpSpPr>
        <p:grpSp>
          <p:nvGrpSpPr>
            <p:cNvPr id="9" name="Gruppieren 8"/>
            <p:cNvGrpSpPr/>
            <p:nvPr/>
          </p:nvGrpSpPr>
          <p:grpSpPr>
            <a:xfrm>
              <a:off x="1202955" y="351064"/>
              <a:ext cx="9735852" cy="6218230"/>
              <a:chOff x="1065790" y="-788199"/>
              <a:chExt cx="9735852" cy="8693578"/>
            </a:xfrm>
          </p:grpSpPr>
          <p:sp>
            <p:nvSpPr>
              <p:cNvPr id="10" name="Raute 9"/>
              <p:cNvSpPr/>
              <p:nvPr/>
            </p:nvSpPr>
            <p:spPr>
              <a:xfrm>
                <a:off x="3971946" y="-788199"/>
                <a:ext cx="2890157" cy="2847412"/>
              </a:xfrm>
              <a:prstGeom prst="diamond">
                <a:avLst/>
              </a:prstGeom>
              <a:solidFill>
                <a:srgbClr val="6AF0FA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5355792" y="566040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5461928" y="389068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aute 14"/>
              <p:cNvSpPr/>
              <p:nvPr/>
            </p:nvSpPr>
            <p:spPr>
              <a:xfrm>
                <a:off x="6858344" y="2041679"/>
                <a:ext cx="2890156" cy="2847413"/>
              </a:xfrm>
              <a:prstGeom prst="diamond">
                <a:avLst/>
              </a:prstGeom>
              <a:solidFill>
                <a:srgbClr val="6AF0FA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8018727" y="4306368"/>
                <a:ext cx="1020905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9789323" y="3311496"/>
                <a:ext cx="1012319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8242189" y="3395918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8348326" y="3218947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aute 19"/>
              <p:cNvSpPr/>
              <p:nvPr/>
            </p:nvSpPr>
            <p:spPr>
              <a:xfrm>
                <a:off x="5409185" y="3476570"/>
                <a:ext cx="2890156" cy="2847413"/>
              </a:xfrm>
              <a:prstGeom prst="diamond">
                <a:avLst/>
              </a:prstGeom>
              <a:solidFill>
                <a:srgbClr val="FFFFCC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6911417" y="6122567"/>
                <a:ext cx="1012319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6793032" y="4885026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6895089" y="4511797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aute 23"/>
              <p:cNvSpPr/>
              <p:nvPr/>
            </p:nvSpPr>
            <p:spPr>
              <a:xfrm>
                <a:off x="5405250" y="636468"/>
                <a:ext cx="2890157" cy="2847411"/>
              </a:xfrm>
              <a:prstGeom prst="diamond">
                <a:avLst/>
              </a:prstGeom>
              <a:solidFill>
                <a:srgbClr val="FFFFCC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Raute 24"/>
              <p:cNvSpPr/>
              <p:nvPr/>
            </p:nvSpPr>
            <p:spPr>
              <a:xfrm>
                <a:off x="3964108" y="2060992"/>
                <a:ext cx="2890157" cy="2847412"/>
              </a:xfrm>
              <a:prstGeom prst="diamond">
                <a:avLst/>
              </a:prstGeom>
              <a:solidFill>
                <a:srgbClr val="6AF0FA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5124492" y="4325682"/>
                <a:ext cx="1020905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6939916" y="3142653"/>
                <a:ext cx="1012319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5347954" y="3415231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5456682" y="3045321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Ellipse 29"/>
              <p:cNvSpPr/>
              <p:nvPr/>
            </p:nvSpPr>
            <p:spPr>
              <a:xfrm>
                <a:off x="6788952" y="2045743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6879244" y="1571106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aute 32"/>
              <p:cNvSpPr/>
              <p:nvPr/>
            </p:nvSpPr>
            <p:spPr>
              <a:xfrm>
                <a:off x="2510864" y="629157"/>
                <a:ext cx="2890156" cy="2847413"/>
              </a:xfrm>
              <a:prstGeom prst="diamond">
                <a:avLst/>
              </a:prstGeom>
              <a:solidFill>
                <a:srgbClr val="FFFFCC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3894712" y="2037614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4016318" y="1543863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aute 37"/>
              <p:cNvSpPr/>
              <p:nvPr/>
            </p:nvSpPr>
            <p:spPr>
              <a:xfrm>
                <a:off x="2510865" y="3476569"/>
                <a:ext cx="2890157" cy="2847412"/>
              </a:xfrm>
              <a:prstGeom prst="diamond">
                <a:avLst/>
              </a:prstGeom>
              <a:solidFill>
                <a:srgbClr val="FFFFCC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3894712" y="4885026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4000848" y="4484717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Raute 40"/>
              <p:cNvSpPr/>
              <p:nvPr/>
            </p:nvSpPr>
            <p:spPr>
              <a:xfrm>
                <a:off x="1065790" y="2048515"/>
                <a:ext cx="2890157" cy="2847412"/>
              </a:xfrm>
              <a:prstGeom prst="diamond">
                <a:avLst/>
              </a:prstGeom>
              <a:solidFill>
                <a:srgbClr val="6AF0FA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2226173" y="4313204"/>
                <a:ext cx="1020905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Ellipse 42"/>
              <p:cNvSpPr/>
              <p:nvPr/>
            </p:nvSpPr>
            <p:spPr>
              <a:xfrm>
                <a:off x="2449636" y="3402754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2555772" y="3225781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Raute 44"/>
              <p:cNvSpPr/>
              <p:nvPr/>
            </p:nvSpPr>
            <p:spPr>
              <a:xfrm>
                <a:off x="3955947" y="4913713"/>
                <a:ext cx="2890157" cy="2847412"/>
              </a:xfrm>
              <a:prstGeom prst="diamond">
                <a:avLst/>
              </a:prstGeom>
              <a:solidFill>
                <a:srgbClr val="6AF0FA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5116331" y="7178405"/>
                <a:ext cx="1020905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5339793" y="6267952"/>
                <a:ext cx="122464" cy="13080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3200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5445930" y="6090981"/>
                <a:ext cx="625280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>
                <a:off x="5132330" y="1476490"/>
                <a:ext cx="1020905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4008687" y="473489"/>
                <a:ext cx="1012319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6902926" y="481618"/>
                <a:ext cx="1012319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4008685" y="3102027"/>
                <a:ext cx="1012319" cy="726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800" b="1" i="1" baseline="-25000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1800" b="1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1800" b="1" i="1" baseline="-250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de-DE" sz="1800" b="1" i="1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9" name="Textfeld 48"/>
            <p:cNvSpPr txBox="1"/>
            <p:nvPr/>
          </p:nvSpPr>
          <p:spPr>
            <a:xfrm>
              <a:off x="8311602" y="2066270"/>
              <a:ext cx="1012319" cy="519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800" b="1" i="1" baseline="-25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,B</a:t>
              </a:r>
              <a:r>
                <a:rPr lang="en-US" sz="1800" b="1" i="1" baseline="-25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de-DE" sz="1800" b="1" i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3757566" y="4963944"/>
              <a:ext cx="1012319" cy="519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800" b="1" i="1" baseline="-25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8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,B</a:t>
              </a:r>
              <a:r>
                <a:rPr lang="en-US" sz="1800" b="1" i="1" baseline="-25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de-DE" sz="1800" b="1" i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5290023" y="3528249"/>
              <a:ext cx="782084" cy="389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i,j,k</a:t>
              </a:r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de-DE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6648855" y="3606169"/>
              <a:ext cx="1235605" cy="389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i,j+1/2,k</a:t>
              </a:r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de-DE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6487878" y="2511300"/>
              <a:ext cx="1689126" cy="389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i,j+1/2,k+1/2</a:t>
              </a:r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de-DE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6584875" y="4567670"/>
              <a:ext cx="1609519" cy="389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i,j+1/2,k-1/2</a:t>
              </a:r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de-DE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3694250" y="4523016"/>
              <a:ext cx="1529911" cy="389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i,j-1/2,k-1/2</a:t>
              </a:r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de-DE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3706089" y="2525383"/>
              <a:ext cx="1609519" cy="389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i,j-1/2,k+1/2</a:t>
              </a:r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de-DE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3756917" y="3570545"/>
              <a:ext cx="1155997" cy="389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i,j-1/2,k</a:t>
              </a:r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de-DE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5277931" y="2518964"/>
              <a:ext cx="1235605" cy="389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i,j,k+1/2</a:t>
              </a:r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de-DE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5223818" y="4462751"/>
              <a:ext cx="1155997" cy="389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i,j,k-1/2</a:t>
              </a:r>
              <a:r>
                <a:rPr lang="en-US" sz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de-DE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Textfeld 59"/>
          <p:cNvSpPr txBox="1"/>
          <p:nvPr/>
        </p:nvSpPr>
        <p:spPr>
          <a:xfrm>
            <a:off x="4762877" y="1697146"/>
            <a:ext cx="40243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We project the Yee lattice onto </a:t>
            </a:r>
            <a:br>
              <a:rPr lang="en-US" dirty="0" smtClean="0"/>
            </a:br>
            <a:r>
              <a:rPr lang="en-US" dirty="0" smtClean="0"/>
              <a:t>the transverse plane</a:t>
            </a:r>
            <a:endParaRPr lang="de-DE" dirty="0" smtClean="0"/>
          </a:p>
          <a:p>
            <a:pPr algn="r"/>
            <a:r>
              <a:rPr lang="en-US" dirty="0" smtClean="0">
                <a:solidFill>
                  <a:srgbClr val="C00000"/>
                </a:solidFill>
              </a:rPr>
              <a:t>All field are defined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 at the same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i="1" dirty="0" smtClean="0">
                <a:solidFill>
                  <a:srgbClr val="C00000"/>
                </a:solidFill>
              </a:rPr>
              <a:t>x</a:t>
            </a:r>
            <a:r>
              <a:rPr lang="en-US" dirty="0" smtClean="0">
                <a:solidFill>
                  <a:srgbClr val="C00000"/>
                </a:solidFill>
              </a:rPr>
              <a:t>- and </a:t>
            </a:r>
            <a:r>
              <a:rPr lang="en-US" i="1" dirty="0" smtClean="0">
                <a:solidFill>
                  <a:srgbClr val="C00000"/>
                </a:solidFill>
              </a:rPr>
              <a:t>t</a:t>
            </a:r>
            <a:r>
              <a:rPr lang="en-US" dirty="0" smtClean="0">
                <a:solidFill>
                  <a:srgbClr val="C00000"/>
                </a:solidFill>
              </a:rPr>
              <a:t>-positions 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4343400" y="4953000"/>
            <a:ext cx="4687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2060"/>
                </a:solidFill>
              </a:rPr>
              <a:t>2D staggered: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Trapezoidal </a:t>
            </a:r>
            <a:r>
              <a:rPr lang="en-US" dirty="0" smtClean="0">
                <a:solidFill>
                  <a:srgbClr val="002060"/>
                </a:solidFill>
              </a:rPr>
              <a:t>along X-axis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with leap-frog (Yee) transversely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439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RIP scheme: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trapezoidal along X, Yee in transverse plane</a:t>
            </a:r>
            <a:endParaRPr lang="de-DE" sz="2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ECD8C-DA91-4D5A-9ADD-3A7164C37F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2133600" y="1825625"/>
            <a:ext cx="52525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We separate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field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propagation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along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and transverse diffraction/refraction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</a:rPr>
              <a:t>G, 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70C0"/>
                </a:solidFill>
              </a:rPr>
              <a:t>(transverse derivatives and currents)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32493"/>
            <a:ext cx="3385302" cy="283490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637" y="3160971"/>
            <a:ext cx="3274072" cy="257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83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RIP scheme: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trapezoidal along X, Yee in transverse plane</a:t>
            </a:r>
            <a:endParaRPr lang="de-DE" sz="2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ECD8C-DA91-4D5A-9ADD-3A7164C37F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264716" y="1676400"/>
            <a:ext cx="6676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Discretization along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averaging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to a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virtual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mid-point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of the (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cell at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+1/2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+1/2</a:t>
            </a:r>
            <a:endParaRPr lang="de-DE" sz="2000" dirty="0">
              <a:solidFill>
                <a:srgbClr val="0070C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438400"/>
            <a:ext cx="6883349" cy="184995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49" y="4292599"/>
            <a:ext cx="6692850" cy="17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04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RIP scheme: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“magic” time step </a:t>
            </a:r>
            <a:r>
              <a:rPr lang="en-US" sz="2800" b="1" kern="1200" dirty="0" smtClean="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lang="en-US" sz="2800" b="1" i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2800" b="1" i="1" kern="120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lang="en-US" sz="28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endParaRPr lang="de-DE" sz="24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ECD8C-DA91-4D5A-9ADD-3A7164C37F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765388" y="1754648"/>
            <a:ext cx="767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 the special time step </a:t>
            </a:r>
            <a:r>
              <a:rPr lang="en-US" sz="2000" b="1" noProof="0" dirty="0" smtClean="0">
                <a:latin typeface="Symbol" panose="05050102010706020507" pitchFamily="18" charset="2"/>
              </a:rPr>
              <a:t>D</a:t>
            </a:r>
            <a:r>
              <a:rPr lang="en-US" sz="2000" b="1" dirty="0" smtClean="0">
                <a:cs typeface="Times New Roman" panose="02020603050405020304" pitchFamily="18" charset="0"/>
              </a:rPr>
              <a:t>=</a:t>
            </a:r>
            <a:r>
              <a:rPr lang="en-US" sz="2000" b="1" i="1" dirty="0" err="1" smtClean="0">
                <a:cs typeface="Times New Roman" panose="02020603050405020304" pitchFamily="18" charset="0"/>
              </a:rPr>
              <a:t>h</a:t>
            </a:r>
            <a:r>
              <a:rPr lang="en-US" sz="2000" b="1" i="1" baseline="-25000" dirty="0" err="1" smtClean="0">
                <a:cs typeface="Times New Roman" panose="02020603050405020304" pitchFamily="18" charset="0"/>
              </a:rPr>
              <a:t>x</a:t>
            </a:r>
            <a:r>
              <a:rPr lang="en-US" sz="2000" b="1" i="1" dirty="0" smtClean="0">
                <a:cs typeface="Times New Roman" panose="02020603050405020304" pitchFamily="18" charset="0"/>
              </a:rPr>
              <a:t>=</a:t>
            </a:r>
            <a:r>
              <a:rPr lang="en-US" sz="2000" b="1" i="1" dirty="0" err="1" smtClean="0">
                <a:cs typeface="Times New Roman" panose="02020603050405020304" pitchFamily="18" charset="0"/>
              </a:rPr>
              <a:t>c</a:t>
            </a:r>
            <a:r>
              <a:rPr lang="en-US" sz="2000" b="1" dirty="0" err="1" smtClean="0">
                <a:latin typeface="Symbol" panose="05050102010706020507" pitchFamily="18" charset="2"/>
              </a:rPr>
              <a:t>t</a:t>
            </a:r>
            <a:r>
              <a:rPr lang="en-US" sz="2000" b="1" dirty="0" smtClean="0">
                <a:latin typeface="Symbol" panose="05050102010706020507" pitchFamily="18" charset="2"/>
              </a:rPr>
              <a:t>,</a:t>
            </a:r>
            <a:r>
              <a:rPr lang="en-US" sz="2000" b="1" i="1" dirty="0" smtClean="0"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equations can be solved explicitly:</a:t>
            </a:r>
            <a:endParaRPr lang="de-DE" sz="2000" dirty="0">
              <a:solidFill>
                <a:srgbClr val="0070C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85191"/>
            <a:ext cx="2311383" cy="107525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334392"/>
            <a:ext cx="2285983" cy="112605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01081" y="3497150"/>
            <a:ext cx="4963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Where the field transport components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</a:t>
            </a:r>
            <a:r>
              <a:rPr kumimoji="0" lang="en-US" sz="20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+/-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are</a:t>
            </a:r>
            <a:endParaRPr lang="de-DE" sz="2000" dirty="0">
              <a:solidFill>
                <a:srgbClr val="0070C0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04" y="4127124"/>
            <a:ext cx="3627940" cy="83819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63" y="5145341"/>
            <a:ext cx="3577140" cy="72812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9781" y="4015335"/>
            <a:ext cx="1921919" cy="85936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9781" y="5151973"/>
            <a:ext cx="1909219" cy="86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15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RIP scheme: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diffraction/refraction terms (Yee-style)</a:t>
            </a:r>
            <a:endParaRPr lang="de-DE" sz="24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ECD8C-DA91-4D5A-9ADD-3A7164C37F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30" y="1828800"/>
            <a:ext cx="7732970" cy="238578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19600"/>
            <a:ext cx="8589932" cy="156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09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RIP scheme: 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Numerical dispersion and stability</a:t>
            </a:r>
            <a:endParaRPr lang="de-DE" sz="24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ECD8C-DA91-4D5A-9ADD-3A7164C37F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438400"/>
            <a:ext cx="9067800" cy="65332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53910" y="1905000"/>
            <a:ext cx="3347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Dispersion relation in vacuum:</a:t>
            </a:r>
            <a:endParaRPr lang="de-DE" sz="2000" dirty="0">
              <a:solidFill>
                <a:srgbClr val="0070C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11572" y="3552099"/>
            <a:ext cx="8682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For waves, running in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(set </a:t>
            </a:r>
            <a:r>
              <a:rPr kumimoji="0" lang="en-US" sz="2000" b="0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r>
              <a:rPr kumimoji="0" lang="en-US" sz="20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</a:t>
            </a:r>
            <a:r>
              <a:rPr kumimoji="0" lang="en-US" sz="2000" b="0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r>
              <a:rPr kumimoji="0" lang="en-US" sz="20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z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=0), we recover the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exact analytical dispersion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  <a:endParaRPr lang="de-DE" sz="2000" dirty="0">
              <a:solidFill>
                <a:srgbClr val="0070C0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082326"/>
            <a:ext cx="1676400" cy="730431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58680" y="5169917"/>
            <a:ext cx="3757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 RIP solver stability condition:</a:t>
            </a:r>
            <a:endParaRPr lang="de-DE" sz="2000" dirty="0">
              <a:solidFill>
                <a:srgbClr val="0070C0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4969511"/>
            <a:ext cx="2548922" cy="80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09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42" y="1936995"/>
            <a:ext cx="6609029" cy="4038424"/>
          </a:xfrm>
          <a:prstGeom prst="rect">
            <a:avLst/>
          </a:prstGeom>
        </p:spPr>
      </p:pic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98475" y="76200"/>
            <a:ext cx="7045325" cy="1295400"/>
          </a:xfrm>
        </p:spPr>
        <p:txBody>
          <a:bodyPr/>
          <a:lstStyle/>
          <a:p>
            <a:pPr>
              <a:defRPr/>
            </a:pPr>
            <a:r>
              <a:rPr lang="en-US" sz="2500" b="1" kern="1200" dirty="0"/>
              <a:t>N</a:t>
            </a:r>
            <a:r>
              <a:rPr lang="en-US" sz="2500" b="1" kern="1200" dirty="0" smtClean="0"/>
              <a:t>umerical dispersion </a:t>
            </a:r>
            <a:br>
              <a:rPr lang="en-US" sz="2500" b="1" kern="1200" dirty="0" smtClean="0"/>
            </a:br>
            <a:r>
              <a:rPr lang="en-US" sz="2500" b="1" kern="1200" dirty="0" smtClean="0"/>
              <a:t>RIP vs Yee Maxwell solver</a:t>
            </a:r>
            <a:endParaRPr lang="en-US" sz="2500" b="1" kern="1200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CEEC31-1F7F-4A22-B47C-3B25E1B44D34}" type="datetime1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19.09.2019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BE0237-F949-4776-9CE2-EF3A00A3E585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131648" y="4110335"/>
            <a:ext cx="1321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 0.1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10742" y="1976735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V</a:t>
            </a:r>
            <a:r>
              <a:rPr kumimoji="0" lang="en-US" sz="2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ph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/c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886469" y="5648657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>
                <a:solidFill>
                  <a:srgbClr val="0070C0"/>
                </a:solidFill>
              </a:rPr>
              <a:t>k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r>
              <a:rPr kumimoji="0" lang="en-US" sz="2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/2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248315" y="2633652"/>
            <a:ext cx="1321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33CC33"/>
                </a:solidFill>
              </a:rPr>
              <a:t>Yee</a:t>
            </a:r>
            <a:r>
              <a:rPr lang="en-US" i="1" dirty="0" smtClean="0">
                <a:solidFill>
                  <a:srgbClr val="33CC33"/>
                </a:solidFill>
              </a:rPr>
              <a:t/>
            </a:r>
            <a:br>
              <a:rPr lang="en-US" i="1" dirty="0" smtClean="0">
                <a:solidFill>
                  <a:srgbClr val="33CC33"/>
                </a:solidFill>
              </a:rPr>
            </a:b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 0.9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019082" y="1686233"/>
            <a:ext cx="1985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RIP, for any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r>
              <a:rPr kumimoji="0" lang="en-US" sz="2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de-DE" sz="2400" b="0" i="1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45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RIP scheme computational costs</a:t>
            </a:r>
            <a:endParaRPr lang="de-DE" sz="24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ECD8C-DA91-4D5A-9ADD-3A7164C37F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096855" y="1797387"/>
            <a:ext cx="6675545" cy="4298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0" indent="-457200">
              <a:buAutoNum type="arabicPeriod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 RIP solver is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local, only neighbor cells communicate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thus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infinitely scalable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lvl="0" indent="-457200">
              <a:buAutoNum type="arabicPeriod"/>
            </a:pPr>
            <a:r>
              <a:rPr lang="en-US" sz="2000" dirty="0" smtClean="0">
                <a:solidFill>
                  <a:srgbClr val="0070C0"/>
                </a:solidFill>
              </a:rPr>
              <a:t>Essentially the same computational effort as the Yee solver</a:t>
            </a:r>
            <a:br>
              <a:rPr lang="en-US" sz="2000" dirty="0" smtClean="0">
                <a:solidFill>
                  <a:srgbClr val="0070C0"/>
                </a:solidFill>
              </a:rPr>
            </a:br>
            <a:endParaRPr lang="en-US" sz="2000" dirty="0" smtClean="0">
              <a:solidFill>
                <a:srgbClr val="0070C0"/>
              </a:solidFill>
            </a:endParaRPr>
          </a:p>
          <a:p>
            <a:pPr marL="457200" lvl="0" indent="-457200">
              <a:buAutoNum type="arabicPeriod"/>
            </a:pPr>
            <a:r>
              <a:rPr lang="en-US" sz="2000" dirty="0" smtClean="0">
                <a:solidFill>
                  <a:srgbClr val="0070C0"/>
                </a:solidFill>
              </a:rPr>
              <a:t>RIP does require a memory overhead. </a:t>
            </a:r>
            <a:br>
              <a:rPr lang="en-US" sz="2000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0070C0"/>
                </a:solidFill>
              </a:rPr>
              <a:t>Two sets of fields and currents must be maintained</a:t>
            </a:r>
            <a:br>
              <a:rPr lang="en-US" sz="2000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0070C0"/>
                </a:solidFill>
              </a:rPr>
              <a:t>at full and half time step:</a:t>
            </a:r>
            <a:br>
              <a:rPr lang="en-US" sz="2000" dirty="0" smtClean="0">
                <a:solidFill>
                  <a:srgbClr val="0070C0"/>
                </a:solidFill>
              </a:rPr>
            </a:br>
            <a:r>
              <a:rPr lang="en-US" sz="2000" b="1" dirty="0" err="1">
                <a:solidFill>
                  <a:srgbClr val="0070C0"/>
                </a:solidFill>
              </a:rPr>
              <a:t>E</a:t>
            </a:r>
            <a:r>
              <a:rPr lang="en-US" sz="2000" b="1" baseline="30000" dirty="0" err="1">
                <a:solidFill>
                  <a:srgbClr val="0070C0"/>
                </a:solidFill>
              </a:rPr>
              <a:t>n</a:t>
            </a:r>
            <a:r>
              <a:rPr lang="en-US" sz="2000" dirty="0" smtClean="0">
                <a:solidFill>
                  <a:srgbClr val="0070C0"/>
                </a:solidFill>
              </a:rPr>
              <a:t>,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B</a:t>
            </a:r>
            <a:r>
              <a:rPr lang="en-US" sz="2000" b="1" baseline="30000" dirty="0" err="1" smtClean="0">
                <a:solidFill>
                  <a:srgbClr val="0070C0"/>
                </a:solidFill>
              </a:rPr>
              <a:t>n</a:t>
            </a:r>
            <a:r>
              <a:rPr lang="en-US" sz="2000" dirty="0" smtClean="0">
                <a:solidFill>
                  <a:srgbClr val="0070C0"/>
                </a:solidFill>
              </a:rPr>
              <a:t>,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J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>n+1/2</a:t>
            </a:r>
            <a:r>
              <a:rPr lang="en-US" sz="2000" dirty="0" smtClean="0">
                <a:solidFill>
                  <a:srgbClr val="0070C0"/>
                </a:solidFill>
              </a:rPr>
              <a:t>  and  </a:t>
            </a:r>
            <a:r>
              <a:rPr lang="en-US" sz="2000" b="1" dirty="0" smtClean="0">
                <a:solidFill>
                  <a:srgbClr val="0070C0"/>
                </a:solidFill>
              </a:rPr>
              <a:t>E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>n+1/2</a:t>
            </a:r>
            <a:r>
              <a:rPr lang="en-US" sz="2000" dirty="0" smtClean="0">
                <a:solidFill>
                  <a:srgbClr val="0070C0"/>
                </a:solidFill>
              </a:rPr>
              <a:t>,</a:t>
            </a:r>
            <a:r>
              <a:rPr lang="en-US" sz="2000" b="1" dirty="0" smtClean="0">
                <a:solidFill>
                  <a:srgbClr val="0070C0"/>
                </a:solidFill>
              </a:rPr>
              <a:t> B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>n+1/2</a:t>
            </a:r>
            <a:r>
              <a:rPr lang="en-US" sz="2000" dirty="0" smtClean="0">
                <a:solidFill>
                  <a:srgbClr val="0070C0"/>
                </a:solidFill>
              </a:rPr>
              <a:t>,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J</a:t>
            </a:r>
            <a:r>
              <a:rPr lang="en-US" sz="2000" b="1" baseline="30000" dirty="0" err="1" smtClean="0">
                <a:solidFill>
                  <a:srgbClr val="0070C0"/>
                </a:solidFill>
              </a:rPr>
              <a:t>n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/>
            </a:r>
            <a:br>
              <a:rPr lang="en-US" sz="2000" b="1" baseline="30000" dirty="0" smtClean="0">
                <a:solidFill>
                  <a:srgbClr val="0070C0"/>
                </a:solidFill>
              </a:rPr>
            </a:br>
            <a:endParaRPr lang="en-US" sz="2000" b="1" baseline="30000" dirty="0" smtClean="0">
              <a:solidFill>
                <a:srgbClr val="0070C0"/>
              </a:solidFill>
            </a:endParaRPr>
          </a:p>
          <a:p>
            <a:pPr marL="457200" lvl="0" indent="-457200">
              <a:buAutoNum type="arabicPeriod"/>
            </a:pPr>
            <a:r>
              <a:rPr lang="en-US" sz="2000" dirty="0" smtClean="0">
                <a:solidFill>
                  <a:srgbClr val="0070C0"/>
                </a:solidFill>
              </a:rPr>
              <a:t>Only one particle push is required per time step</a:t>
            </a:r>
            <a:br>
              <a:rPr lang="en-US" sz="2000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0070C0"/>
                </a:solidFill>
              </a:rPr>
              <a:t>The current at the full time step can be found </a:t>
            </a:r>
            <a:r>
              <a:rPr lang="en-US" sz="2000" dirty="0" smtClean="0">
                <a:solidFill>
                  <a:srgbClr val="0070C0"/>
                </a:solidFill>
              </a:rPr>
              <a:t/>
            </a:r>
            <a:br>
              <a:rPr lang="en-US" sz="2000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0070C0"/>
                </a:solidFill>
              </a:rPr>
              <a:t>via simple on-grid </a:t>
            </a:r>
            <a:r>
              <a:rPr lang="en-US" sz="2000" dirty="0" smtClean="0">
                <a:solidFill>
                  <a:srgbClr val="0070C0"/>
                </a:solidFill>
              </a:rPr>
              <a:t>averaging:</a:t>
            </a:r>
            <a:br>
              <a:rPr lang="en-US" sz="2000" dirty="0" smtClean="0">
                <a:solidFill>
                  <a:srgbClr val="0070C0"/>
                </a:solidFill>
              </a:rPr>
            </a:br>
            <a:r>
              <a:rPr lang="en-US" sz="2000" dirty="0" smtClean="0">
                <a:solidFill>
                  <a:srgbClr val="0070C0"/>
                </a:solidFill>
              </a:rPr>
              <a:t>				</a:t>
            </a:r>
            <a:r>
              <a:rPr lang="en-US" sz="2000" b="1" dirty="0" err="1" smtClean="0">
                <a:solidFill>
                  <a:srgbClr val="0070C0"/>
                </a:solidFill>
              </a:rPr>
              <a:t>J</a:t>
            </a:r>
            <a:r>
              <a:rPr lang="en-US" sz="2000" b="1" baseline="30000" dirty="0" err="1" smtClean="0">
                <a:solidFill>
                  <a:srgbClr val="0070C0"/>
                </a:solidFill>
              </a:rPr>
              <a:t>n</a:t>
            </a:r>
            <a:r>
              <a:rPr lang="en-US" sz="2000" b="1" dirty="0" smtClean="0">
                <a:solidFill>
                  <a:srgbClr val="0070C0"/>
                </a:solidFill>
              </a:rPr>
              <a:t> =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(J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>n-1/2</a:t>
            </a:r>
            <a:r>
              <a:rPr lang="en-US" sz="2000" b="1" dirty="0" smtClean="0">
                <a:solidFill>
                  <a:srgbClr val="0070C0"/>
                </a:solidFill>
              </a:rPr>
              <a:t> + J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>n+1/2</a:t>
            </a:r>
            <a:r>
              <a:rPr lang="en-US" sz="2000" b="1" dirty="0" smtClean="0">
                <a:solidFill>
                  <a:srgbClr val="0070C0"/>
                </a:solidFill>
              </a:rPr>
              <a:t>) / 2</a:t>
            </a:r>
            <a:endParaRPr lang="de-DE" sz="2000" dirty="0">
              <a:solidFill>
                <a:srgbClr val="0070C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1859369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295400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relevant quasi-1D problem:</a:t>
            </a:r>
            <a:br>
              <a:rPr lang="en-US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Plasma-based particle acceleration</a:t>
            </a:r>
            <a:endParaRPr lang="en-US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EC31-1F7F-4A22-B47C-3B25E1B44D34}" type="datetime1">
              <a:rPr lang="de-DE"/>
              <a:pPr/>
              <a:t>19.09.2019</a:t>
            </a:fld>
            <a:endParaRPr lang="de-DE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pukhov@tp1.uni-duesseldorf.de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E0237-F949-4776-9CE2-EF3A00A3E585}" type="slidenum">
              <a:rPr lang="de-DE"/>
              <a:pPr/>
              <a:t>2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2133600" y="2190622"/>
            <a:ext cx="4648200" cy="838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Popular (in PIC community) Maxwell solvers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838200" y="3638422"/>
            <a:ext cx="3352800" cy="685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FDTD</a:t>
            </a:r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4865063" y="3638422"/>
            <a:ext cx="3352800" cy="68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Spectral</a:t>
            </a:r>
            <a:endParaRPr lang="de-DE" dirty="0"/>
          </a:p>
        </p:txBody>
      </p:sp>
      <p:cxnSp>
        <p:nvCxnSpPr>
          <p:cNvPr id="6" name="Gerade Verbindung mit Pfeil 5"/>
          <p:cNvCxnSpPr>
            <a:stCxn id="2" idx="2"/>
            <a:endCxn id="13" idx="0"/>
          </p:cNvCxnSpPr>
          <p:nvPr/>
        </p:nvCxnSpPr>
        <p:spPr>
          <a:xfrm flipH="1">
            <a:off x="2514600" y="3028822"/>
            <a:ext cx="1943100" cy="609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>
            <a:stCxn id="2" idx="2"/>
            <a:endCxn id="14" idx="0"/>
          </p:cNvCxnSpPr>
          <p:nvPr/>
        </p:nvCxnSpPr>
        <p:spPr>
          <a:xfrm>
            <a:off x="4457700" y="3028822"/>
            <a:ext cx="2083763" cy="609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1219200" y="4876800"/>
            <a:ext cx="2133600" cy="685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Yee lattice</a:t>
            </a:r>
            <a:endParaRPr lang="de-DE" dirty="0"/>
          </a:p>
        </p:txBody>
      </p:sp>
      <p:cxnSp>
        <p:nvCxnSpPr>
          <p:cNvPr id="22" name="Gerade Verbindung mit Pfeil 21"/>
          <p:cNvCxnSpPr>
            <a:stCxn id="13" idx="2"/>
            <a:endCxn id="23" idx="0"/>
          </p:cNvCxnSpPr>
          <p:nvPr/>
        </p:nvCxnSpPr>
        <p:spPr>
          <a:xfrm flipH="1">
            <a:off x="2286000" y="4324222"/>
            <a:ext cx="228600" cy="5525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4152900" y="4860586"/>
            <a:ext cx="1447800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Global</a:t>
            </a:r>
            <a:endParaRPr lang="de-DE" dirty="0"/>
          </a:p>
        </p:txBody>
      </p:sp>
      <p:sp>
        <p:nvSpPr>
          <p:cNvPr id="27" name="Rechteck 26"/>
          <p:cNvSpPr/>
          <p:nvPr/>
        </p:nvSpPr>
        <p:spPr>
          <a:xfrm>
            <a:off x="6400800" y="4857622"/>
            <a:ext cx="2133600" cy="685800"/>
          </a:xfrm>
          <a:prstGeom prst="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 stencil</a:t>
            </a:r>
            <a:br>
              <a:rPr lang="en-US" dirty="0" smtClean="0"/>
            </a:br>
            <a:r>
              <a:rPr lang="en-US" dirty="0" smtClean="0"/>
              <a:t>“quasi-local</a:t>
            </a:r>
            <a:r>
              <a:rPr lang="en-US" dirty="0" smtClean="0"/>
              <a:t>”</a:t>
            </a:r>
            <a:endParaRPr lang="de-DE" dirty="0"/>
          </a:p>
        </p:txBody>
      </p:sp>
      <p:cxnSp>
        <p:nvCxnSpPr>
          <p:cNvPr id="25" name="Gerade Verbindung mit Pfeil 24"/>
          <p:cNvCxnSpPr>
            <a:stCxn id="14" idx="2"/>
            <a:endCxn id="26" idx="0"/>
          </p:cNvCxnSpPr>
          <p:nvPr/>
        </p:nvCxnSpPr>
        <p:spPr>
          <a:xfrm flipH="1">
            <a:off x="4876800" y="4324222"/>
            <a:ext cx="1664663" cy="5363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>
            <a:stCxn id="14" idx="2"/>
            <a:endCxn id="27" idx="0"/>
          </p:cNvCxnSpPr>
          <p:nvPr/>
        </p:nvCxnSpPr>
        <p:spPr>
          <a:xfrm>
            <a:off x="6541463" y="4324222"/>
            <a:ext cx="926137" cy="533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818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/>
          <p:cNvSpPr txBox="1">
            <a:spLocks/>
          </p:cNvSpPr>
          <p:nvPr/>
        </p:nvSpPr>
        <p:spPr>
          <a:xfrm>
            <a:off x="838200" y="304800"/>
            <a:ext cx="6569303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b="1" dirty="0" smtClean="0">
                <a:latin typeface="+mn-lt"/>
                <a:ea typeface="+mn-ea"/>
                <a:cs typeface="+mn-cs"/>
              </a:rPr>
              <a:t>The simulation example: a laser-driven Bubble</a:t>
            </a:r>
            <a:br>
              <a:rPr lang="en-US" sz="2400" b="1" dirty="0" smtClean="0">
                <a:latin typeface="+mn-lt"/>
                <a:ea typeface="+mn-ea"/>
                <a:cs typeface="+mn-cs"/>
              </a:rPr>
            </a:br>
            <a:r>
              <a:rPr lang="en-US" sz="2400" b="1" dirty="0" smtClean="0">
                <a:latin typeface="+mn-lt"/>
                <a:ea typeface="+mn-ea"/>
                <a:cs typeface="+mn-cs"/>
              </a:rPr>
              <a:t> </a:t>
            </a:r>
            <a:r>
              <a:rPr lang="en-US" sz="2400" b="1" i="1" dirty="0" smtClean="0">
                <a:latin typeface="+mn-lt"/>
                <a:ea typeface="+mn-ea"/>
                <a:cs typeface="+mn-cs"/>
              </a:rPr>
              <a:t>a</a:t>
            </a:r>
            <a:r>
              <a:rPr lang="en-US" sz="2400" b="1" baseline="-25000" dirty="0" smtClean="0">
                <a:latin typeface="+mn-lt"/>
                <a:ea typeface="+mn-ea"/>
                <a:cs typeface="+mn-cs"/>
              </a:rPr>
              <a:t>0</a:t>
            </a:r>
            <a:r>
              <a:rPr lang="en-US" sz="2400" b="1" dirty="0" smtClean="0">
                <a:latin typeface="+mn-lt"/>
                <a:ea typeface="+mn-ea"/>
                <a:cs typeface="+mn-cs"/>
              </a:rPr>
              <a:t>=5, </a:t>
            </a:r>
            <a:r>
              <a:rPr lang="en-US" sz="2400" b="1" i="1" dirty="0" smtClean="0">
                <a:latin typeface="+mn-lt"/>
                <a:ea typeface="+mn-ea"/>
                <a:cs typeface="+mn-cs"/>
              </a:rPr>
              <a:t>n/</a:t>
            </a:r>
            <a:r>
              <a:rPr lang="en-US" sz="2400" b="1" i="1" dirty="0" err="1" smtClean="0">
                <a:latin typeface="+mn-lt"/>
                <a:ea typeface="+mn-ea"/>
                <a:cs typeface="+mn-cs"/>
              </a:rPr>
              <a:t>n</a:t>
            </a:r>
            <a:r>
              <a:rPr lang="en-US" sz="2400" b="1" i="1" baseline="-25000" dirty="0" err="1" smtClean="0">
                <a:latin typeface="+mn-lt"/>
                <a:ea typeface="+mn-ea"/>
                <a:cs typeface="+mn-cs"/>
              </a:rPr>
              <a:t>c</a:t>
            </a:r>
            <a:r>
              <a:rPr lang="en-US" sz="2400" b="1" dirty="0" smtClean="0">
                <a:latin typeface="+mn-lt"/>
                <a:ea typeface="+mn-ea"/>
                <a:cs typeface="+mn-cs"/>
              </a:rPr>
              <a:t>=0.01</a:t>
            </a:r>
            <a:endParaRPr lang="de-DE" sz="2400" b="1" i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6169940" y="10254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  <p:pic>
        <p:nvPicPr>
          <p:cNvPr id="10" name="RIP Publ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371600"/>
            <a:ext cx="8974667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5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685800" y="1143000"/>
            <a:ext cx="8153400" cy="5638800"/>
            <a:chOff x="496054" y="1004208"/>
            <a:chExt cx="6794109" cy="4755751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2400" y="1275425"/>
              <a:ext cx="1618541" cy="1287900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4484" y="4101652"/>
              <a:ext cx="1620000" cy="1289606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2055" y="4097647"/>
              <a:ext cx="1620000" cy="1292270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501" y="4099743"/>
              <a:ext cx="1620000" cy="1289061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6480" y="2677585"/>
              <a:ext cx="1620000" cy="1297599"/>
            </a:xfrm>
            <a:prstGeom prst="rect">
              <a:avLst/>
            </a:prstGeom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3623" y="2694759"/>
              <a:ext cx="1620000" cy="1288033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9207" y="2685399"/>
              <a:ext cx="1620000" cy="1284827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31758" y="1280370"/>
              <a:ext cx="1611866" cy="1287900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4814" y="1279031"/>
              <a:ext cx="1615875" cy="1287900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1343683" y="1004208"/>
              <a:ext cx="50847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n</a:t>
              </a:r>
              <a:r>
                <a:rPr lang="en-US" sz="1350" i="1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e</a:t>
              </a:r>
              <a:r>
                <a:rPr lang="en-US" sz="135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/</a:t>
              </a:r>
              <a:r>
                <a:rPr lang="en-US" sz="135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</a:t>
              </a:r>
              <a:r>
                <a:rPr lang="en-US" sz="1350" i="1" baseline="-25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</a:t>
              </a:r>
              <a:endParaRPr lang="de-DE" sz="1350" i="1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3323243" y="1004208"/>
              <a:ext cx="83869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eE</a:t>
              </a:r>
              <a:r>
                <a:rPr lang="en-US" sz="1350" i="1" baseline="-25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x</a:t>
              </a:r>
              <a:r>
                <a:rPr lang="en-US" sz="135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/</a:t>
              </a:r>
              <a:r>
                <a:rPr lang="en-US" sz="135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m</a:t>
              </a:r>
              <a:r>
                <a:rPr lang="en-US" sz="1350" i="1" baseline="-25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e</a:t>
              </a:r>
              <a:r>
                <a:rPr lang="en-US" sz="135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</a:t>
              </a:r>
              <a:r>
                <a:rPr lang="en-US" sz="1350" i="1" dirty="0" err="1">
                  <a:solidFill>
                    <a:prstClr val="black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w</a:t>
              </a:r>
              <a:endParaRPr lang="de-DE" sz="1350" i="1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5250098" y="1004208"/>
              <a:ext cx="83869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eE</a:t>
              </a:r>
              <a:r>
                <a:rPr lang="en-US" sz="1350" i="1" baseline="-25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y</a:t>
              </a:r>
              <a:r>
                <a:rPr lang="en-US" sz="135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/</a:t>
              </a:r>
              <a:r>
                <a:rPr lang="en-US" sz="135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m</a:t>
              </a:r>
              <a:r>
                <a:rPr lang="en-US" sz="1350" i="1" baseline="-25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e</a:t>
              </a:r>
              <a:r>
                <a:rPr lang="en-US" sz="135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</a:t>
              </a:r>
              <a:r>
                <a:rPr lang="en-US" sz="1350" i="1" dirty="0" err="1">
                  <a:solidFill>
                    <a:prstClr val="black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w</a:t>
              </a:r>
              <a:endParaRPr lang="de-DE" sz="1350" i="1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2459300" y="2376336"/>
              <a:ext cx="27122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2474210" y="1214298"/>
              <a:ext cx="40107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0.1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4408061" y="2376336"/>
              <a:ext cx="45878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-0.5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4431018" y="1214298"/>
              <a:ext cx="40107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0.5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5" name="Textfeld 104"/>
            <p:cNvSpPr txBox="1"/>
            <p:nvPr/>
          </p:nvSpPr>
          <p:spPr>
            <a:xfrm>
              <a:off x="6363491" y="2366593"/>
              <a:ext cx="32893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-1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6386447" y="1204554"/>
              <a:ext cx="27122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0" name="Textfeld 109"/>
            <p:cNvSpPr txBox="1"/>
            <p:nvPr/>
          </p:nvSpPr>
          <p:spPr>
            <a:xfrm>
              <a:off x="784089" y="5358779"/>
              <a:ext cx="187262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460                           500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2757450" y="5356405"/>
              <a:ext cx="187262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460                           500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2" name="Textfeld 111"/>
            <p:cNvSpPr txBox="1"/>
            <p:nvPr/>
          </p:nvSpPr>
          <p:spPr>
            <a:xfrm>
              <a:off x="4709217" y="5358779"/>
              <a:ext cx="182934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460                          500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3" name="Textfeld 112"/>
            <p:cNvSpPr txBox="1"/>
            <p:nvPr/>
          </p:nvSpPr>
          <p:spPr>
            <a:xfrm>
              <a:off x="5733245" y="5459877"/>
              <a:ext cx="40427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x/</a:t>
              </a:r>
              <a:r>
                <a:rPr lang="en-US" sz="1350" i="1" dirty="0">
                  <a:solidFill>
                    <a:prstClr val="black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endParaRPr lang="de-DE" sz="1350" i="1" baseline="-250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sp>
          <p:nvSpPr>
            <p:cNvPr id="114" name="Textfeld 113"/>
            <p:cNvSpPr txBox="1"/>
            <p:nvPr/>
          </p:nvSpPr>
          <p:spPr>
            <a:xfrm>
              <a:off x="3839974" y="5459877"/>
              <a:ext cx="40427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x/</a:t>
              </a:r>
              <a:r>
                <a:rPr lang="en-US" sz="1350" i="1" dirty="0">
                  <a:solidFill>
                    <a:prstClr val="black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endParaRPr lang="de-DE" sz="1350" i="1" baseline="-250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sp>
          <p:nvSpPr>
            <p:cNvPr id="115" name="Textfeld 114"/>
            <p:cNvSpPr txBox="1"/>
            <p:nvPr/>
          </p:nvSpPr>
          <p:spPr>
            <a:xfrm>
              <a:off x="1880857" y="5459877"/>
              <a:ext cx="40427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x/</a:t>
              </a:r>
              <a:r>
                <a:rPr lang="en-US" sz="1350" i="1" dirty="0">
                  <a:solidFill>
                    <a:prstClr val="black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endParaRPr lang="de-DE" sz="1350" i="1" baseline="-250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sp>
          <p:nvSpPr>
            <p:cNvPr id="116" name="Textfeld 115"/>
            <p:cNvSpPr txBox="1"/>
            <p:nvPr/>
          </p:nvSpPr>
          <p:spPr>
            <a:xfrm>
              <a:off x="579695" y="2373037"/>
              <a:ext cx="41549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-20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7" name="Textfeld 116"/>
            <p:cNvSpPr txBox="1"/>
            <p:nvPr/>
          </p:nvSpPr>
          <p:spPr>
            <a:xfrm>
              <a:off x="602652" y="1210998"/>
              <a:ext cx="35779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20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20" name="Textfeld 119"/>
            <p:cNvSpPr txBox="1"/>
            <p:nvPr/>
          </p:nvSpPr>
          <p:spPr>
            <a:xfrm>
              <a:off x="498769" y="1409910"/>
              <a:ext cx="40427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y/</a:t>
              </a:r>
              <a:r>
                <a:rPr lang="en-US" sz="1350" i="1" dirty="0">
                  <a:solidFill>
                    <a:prstClr val="black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endParaRPr lang="de-DE" sz="1350" i="1" baseline="-250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6472310" y="1690273"/>
              <a:ext cx="8178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Yee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h</a:t>
              </a:r>
              <a:r>
                <a:rPr lang="en-US" sz="1350" i="1" baseline="-25000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x</a:t>
              </a: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=0.05</a:t>
              </a:r>
              <a:r>
                <a:rPr lang="en-US" sz="1350" dirty="0">
                  <a:solidFill>
                    <a:prstClr val="black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450567" y="3999405"/>
              <a:ext cx="40107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0.5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2023478" y="1299716"/>
              <a:ext cx="38664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(</a:t>
              </a:r>
              <a:r>
                <a:rPr lang="en-US" sz="135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a</a:t>
              </a: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)</a:t>
              </a:r>
              <a:endParaRPr lang="de-DE" sz="135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009815" y="1299716"/>
              <a:ext cx="38664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(</a:t>
              </a:r>
              <a:r>
                <a:rPr lang="en-US" sz="135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b</a:t>
              </a: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)</a:t>
              </a:r>
              <a:endParaRPr lang="de-DE" sz="135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5968790" y="1292885"/>
              <a:ext cx="37702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(</a:t>
              </a:r>
              <a:r>
                <a:rPr lang="en-US" sz="135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</a:t>
              </a: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)</a:t>
              </a:r>
              <a:endParaRPr lang="de-DE" sz="135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2459300" y="5224684"/>
              <a:ext cx="27122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2474210" y="4062646"/>
              <a:ext cx="40107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0.1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4429651" y="5160935"/>
              <a:ext cx="45878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-0.5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4" name="Textfeld 103"/>
            <p:cNvSpPr txBox="1"/>
            <p:nvPr/>
          </p:nvSpPr>
          <p:spPr>
            <a:xfrm>
              <a:off x="4452608" y="3998897"/>
              <a:ext cx="40107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0.5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7" name="Textfeld 106"/>
            <p:cNvSpPr txBox="1"/>
            <p:nvPr/>
          </p:nvSpPr>
          <p:spPr>
            <a:xfrm>
              <a:off x="6363491" y="5190720"/>
              <a:ext cx="32893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-1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6386447" y="4028681"/>
              <a:ext cx="27122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8" name="Textfeld 117"/>
            <p:cNvSpPr txBox="1"/>
            <p:nvPr/>
          </p:nvSpPr>
          <p:spPr>
            <a:xfrm>
              <a:off x="579695" y="5197164"/>
              <a:ext cx="41549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-20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9" name="Textfeld 118"/>
            <p:cNvSpPr txBox="1"/>
            <p:nvPr/>
          </p:nvSpPr>
          <p:spPr>
            <a:xfrm>
              <a:off x="602652" y="4035125"/>
              <a:ext cx="35779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20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21" name="Textfeld 120"/>
            <p:cNvSpPr txBox="1"/>
            <p:nvPr/>
          </p:nvSpPr>
          <p:spPr>
            <a:xfrm>
              <a:off x="496054" y="4242405"/>
              <a:ext cx="40427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y/</a:t>
              </a:r>
              <a:r>
                <a:rPr lang="en-US" sz="1350" i="1" dirty="0">
                  <a:solidFill>
                    <a:prstClr val="black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endParaRPr lang="de-DE" sz="1350" i="1" baseline="-250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sp>
          <p:nvSpPr>
            <p:cNvPr id="123" name="Textfeld 122"/>
            <p:cNvSpPr txBox="1"/>
            <p:nvPr/>
          </p:nvSpPr>
          <p:spPr>
            <a:xfrm>
              <a:off x="6472309" y="4376743"/>
              <a:ext cx="699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RIP</a:t>
              </a:r>
              <a:b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</a:br>
              <a:r>
                <a:rPr lang="en-US" sz="1350" dirty="0">
                  <a:solidFill>
                    <a:prstClr val="black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D</a:t>
              </a: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=0.1</a:t>
              </a:r>
              <a:r>
                <a:rPr lang="en-US" sz="1350" dirty="0">
                  <a:solidFill>
                    <a:prstClr val="black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/>
              </a:r>
              <a:b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</a:b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2472977" y="3786427"/>
              <a:ext cx="27122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2474210" y="2655400"/>
              <a:ext cx="40107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0.1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429651" y="3753689"/>
              <a:ext cx="45878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-0.5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6363491" y="3783474"/>
              <a:ext cx="32893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-1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6386447" y="2621435"/>
              <a:ext cx="27122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79695" y="3789918"/>
              <a:ext cx="41549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-20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602652" y="2627879"/>
              <a:ext cx="35779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20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96054" y="2835159"/>
              <a:ext cx="40427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y/</a:t>
              </a:r>
              <a:r>
                <a:rPr lang="en-US" sz="1350" i="1" dirty="0">
                  <a:solidFill>
                    <a:prstClr val="black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endParaRPr lang="de-DE" sz="1350" i="1" baseline="-25000" dirty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6472310" y="2969497"/>
              <a:ext cx="78579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RIP</a:t>
              </a:r>
              <a:b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</a:br>
              <a:r>
                <a:rPr lang="en-US" sz="1350" dirty="0">
                  <a:solidFill>
                    <a:prstClr val="black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D</a:t>
              </a: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=0.05</a:t>
              </a:r>
              <a:r>
                <a:rPr lang="en-US" sz="1350" dirty="0">
                  <a:solidFill>
                    <a:prstClr val="black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2023478" y="4092914"/>
              <a:ext cx="4293485" cy="306913"/>
              <a:chOff x="2694993" y="2499566"/>
              <a:chExt cx="5724646" cy="409216"/>
            </a:xfrm>
          </p:grpSpPr>
          <p:sp>
            <p:nvSpPr>
              <p:cNvPr id="61" name="Textfeld 60"/>
              <p:cNvSpPr txBox="1"/>
              <p:nvPr/>
            </p:nvSpPr>
            <p:spPr>
              <a:xfrm>
                <a:off x="2694993" y="2508674"/>
                <a:ext cx="515525" cy="400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en-US" sz="1350" i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h</a:t>
                </a:r>
                <a:r>
                  <a:rPr lang="en-US" sz="135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)</a:t>
                </a:r>
                <a:endParaRPr lang="de-DE" sz="135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5343444" y="2508674"/>
                <a:ext cx="464229" cy="400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en-US" sz="1350" i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i</a:t>
                </a:r>
                <a:r>
                  <a:rPr lang="en-US" sz="135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)</a:t>
                </a:r>
                <a:endParaRPr lang="de-DE" sz="135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Textfeld 62"/>
              <p:cNvSpPr txBox="1"/>
              <p:nvPr/>
            </p:nvSpPr>
            <p:spPr>
              <a:xfrm>
                <a:off x="7955410" y="2499566"/>
                <a:ext cx="464229" cy="400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en-US" sz="1350" i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j</a:t>
                </a:r>
                <a:r>
                  <a:rPr lang="en-US" sz="135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)</a:t>
                </a:r>
                <a:endParaRPr lang="de-DE" sz="135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uppieren 17"/>
            <p:cNvGrpSpPr/>
            <p:nvPr/>
          </p:nvGrpSpPr>
          <p:grpSpPr>
            <a:xfrm>
              <a:off x="2023478" y="2687932"/>
              <a:ext cx="4331957" cy="306913"/>
              <a:chOff x="2697970" y="4336759"/>
              <a:chExt cx="5775942" cy="409216"/>
            </a:xfrm>
          </p:grpSpPr>
          <p:sp>
            <p:nvSpPr>
              <p:cNvPr id="58" name="Textfeld 57"/>
              <p:cNvSpPr txBox="1"/>
              <p:nvPr/>
            </p:nvSpPr>
            <p:spPr>
              <a:xfrm>
                <a:off x="2697970" y="4345867"/>
                <a:ext cx="502701" cy="400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en-US" sz="1350" i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e</a:t>
                </a:r>
                <a:r>
                  <a:rPr lang="en-US" sz="135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)</a:t>
                </a:r>
                <a:endParaRPr lang="de-DE" sz="135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5346421" y="4345867"/>
                <a:ext cx="464229" cy="400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en-US" sz="1350" i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f</a:t>
                </a:r>
                <a:r>
                  <a:rPr lang="en-US" sz="135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)</a:t>
                </a:r>
                <a:endParaRPr lang="de-DE" sz="135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7958387" y="4336759"/>
                <a:ext cx="515525" cy="400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(</a:t>
                </a:r>
                <a:r>
                  <a:rPr lang="en-US" sz="1350" i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g</a:t>
                </a:r>
                <a:r>
                  <a:rPr lang="en-US" sz="135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)</a:t>
                </a:r>
                <a:endParaRPr lang="de-DE" sz="1350" dirty="0">
                  <a:solidFill>
                    <a:prstClr val="black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4" name="Textfeld 63"/>
            <p:cNvSpPr txBox="1"/>
            <p:nvPr/>
          </p:nvSpPr>
          <p:spPr>
            <a:xfrm>
              <a:off x="4464149" y="2616451"/>
              <a:ext cx="40107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0.5</a:t>
              </a:r>
              <a:endParaRPr lang="de-DE" sz="1350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Title 1"/>
          <p:cNvSpPr txBox="1">
            <a:spLocks/>
          </p:cNvSpPr>
          <p:nvPr/>
        </p:nvSpPr>
        <p:spPr>
          <a:xfrm>
            <a:off x="685800" y="606643"/>
            <a:ext cx="6569303" cy="478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b="1" dirty="0" smtClean="0">
                <a:latin typeface="+mn-lt"/>
                <a:ea typeface="+mn-ea"/>
                <a:cs typeface="+mn-cs"/>
              </a:rPr>
              <a:t>The simulation example: a laser-driven Bubble</a:t>
            </a:r>
            <a:endParaRPr lang="de-DE" sz="2400" b="1" i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6169940" y="10254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93810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RIP test of NCI (the </a:t>
            </a:r>
            <a:r>
              <a:rPr lang="en-US" sz="24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Lehe</a:t>
            </a: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test):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Streaming uniform plasma at  </a:t>
            </a:r>
            <a:r>
              <a:rPr lang="en-US" sz="2800" b="1" kern="1200" dirty="0" smtClean="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+mn-cs"/>
              </a:rPr>
              <a:t>g </a:t>
            </a: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130</a:t>
            </a:r>
            <a:endParaRPr lang="de-DE" sz="24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ECD8C-DA91-4D5A-9ADD-3A7164C37F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StreamRIPuniformLe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752600"/>
            <a:ext cx="7086600" cy="3986602"/>
          </a:xfrm>
          <a:prstGeom prst="rect">
            <a:avLst/>
          </a:prstGeom>
        </p:spPr>
      </p:pic>
      <p:pic>
        <p:nvPicPr>
          <p:cNvPr id="70" name="Grafik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09" y="2133600"/>
            <a:ext cx="5746792" cy="385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NCI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Yee solver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Flying plasma sphere test</a:t>
            </a:r>
            <a:endParaRPr lang="de-DE" sz="24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ECD8C-DA91-4D5A-9ADD-3A7164C37F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  <p:pic>
        <p:nvPicPr>
          <p:cNvPr id="7" name="StreamY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1828800"/>
            <a:ext cx="744993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75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NCI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spectral (FFT) solver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Flying plasma sphere</a:t>
            </a:r>
            <a:r>
              <a:rPr lang="en-US" sz="2400" b="1" kern="1200" dirty="0">
                <a:solidFill>
                  <a:schemeClr val="tx1"/>
                </a:solidFill>
              </a:rPr>
              <a:t> test</a:t>
            </a:r>
            <a:endParaRPr lang="de-DE" sz="24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ECD8C-DA91-4D5A-9ADD-3A7164C37F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  <p:pic>
        <p:nvPicPr>
          <p:cNvPr id="6" name="StreamFF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" y="1828800"/>
            <a:ext cx="758539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75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RIP test of NCI: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flying </a:t>
            </a:r>
            <a:r>
              <a:rPr lang="en-US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plasma spheres</a:t>
            </a:r>
            <a:r>
              <a:rPr lang="en-US" sz="2400" b="1" kern="1200">
                <a:solidFill>
                  <a:schemeClr val="tx1"/>
                </a:solidFill>
              </a:rPr>
              <a:t> test</a:t>
            </a:r>
            <a:endParaRPr lang="de-DE" sz="24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ECD8C-DA91-4D5A-9ADD-3A7164C37F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  <p:pic>
        <p:nvPicPr>
          <p:cNvPr id="6" name="Spher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93" y="1828800"/>
            <a:ext cx="758539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17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Comparison of NCI in different solvers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flying plasma spheres</a:t>
            </a:r>
            <a:endParaRPr lang="de-DE" sz="24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ECD8C-DA91-4D5A-9ADD-3A7164C37F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473803" y="52001"/>
            <a:ext cx="2765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arXiv:1906.10500v2 (2019)</a:t>
            </a:r>
            <a:endParaRPr lang="de-DE" sz="1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35842"/>
            <a:ext cx="6477000" cy="43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27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915400" cy="838200"/>
          </a:xfrm>
        </p:spPr>
        <p:txBody>
          <a:bodyPr/>
          <a:lstStyle/>
          <a:p>
            <a:r>
              <a:rPr lang="en-US" sz="2000" b="1" kern="1200" dirty="0" smtClean="0">
                <a:solidFill>
                  <a:schemeClr val="tx1"/>
                </a:solidFill>
              </a:rPr>
              <a:t/>
            </a:r>
            <a:br>
              <a:rPr lang="en-US" sz="2000" b="1" kern="1200" dirty="0" smtClean="0">
                <a:solidFill>
                  <a:schemeClr val="tx1"/>
                </a:solidFill>
              </a:rPr>
            </a:br>
            <a:r>
              <a: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RIP simulation of proton bunch SSM</a:t>
            </a:r>
            <a:br>
              <a: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Lorentz-boosted frame (</a:t>
            </a:r>
            <a:r>
              <a:rPr lang="en-US" sz="2400" b="1" kern="1200" dirty="0" smtClean="0">
                <a:solidFill>
                  <a:schemeClr val="tx1"/>
                </a:solidFill>
                <a:latin typeface="Symbol" panose="05050102010706020507" pitchFamily="18" charset="2"/>
                <a:ea typeface="+mn-ea"/>
                <a:cs typeface="+mn-cs"/>
              </a:rPr>
              <a:t>g </a:t>
            </a:r>
            <a:r>
              <a:rPr lang="en-U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=10)</a:t>
            </a:r>
            <a:endParaRPr lang="de-DE" sz="2000" b="1" i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ECD8C-DA91-4D5A-9ADD-3A7164C37F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9E53C-9F28-4C4D-836D-D8C68F39F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" name="Awake Low 30fps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752600"/>
            <a:ext cx="8675511" cy="4879975"/>
          </a:xfrm>
          <a:prstGeom prst="rect">
            <a:avLst/>
          </a:prstGeom>
        </p:spPr>
      </p:pic>
      <p:pic>
        <p:nvPicPr>
          <p:cNvPr id="7" name="Picture 6" descr="AWAKE_white_background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268472"/>
            <a:ext cx="1507874" cy="75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124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609600"/>
            <a:ext cx="7197725" cy="8382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Outlook</a:t>
            </a:r>
            <a:endParaRPr lang="en-US" sz="2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2489266"/>
            <a:ext cx="735970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The RIP is a second order </a:t>
            </a:r>
            <a:r>
              <a:rPr lang="en-US" b="1" dirty="0" smtClean="0">
                <a:solidFill>
                  <a:srgbClr val="C00000"/>
                </a:solidFill>
              </a:rPr>
              <a:t>local</a:t>
            </a:r>
            <a:r>
              <a:rPr lang="en-US" b="1" dirty="0" smtClean="0"/>
              <a:t> Maxwell solver</a:t>
            </a:r>
            <a:br>
              <a:rPr lang="en-US" b="1" dirty="0" smtClean="0"/>
            </a:br>
            <a:r>
              <a:rPr lang="en-US" b="1" dirty="0" smtClean="0"/>
              <a:t>with the analytical dispersion along a selected axis</a:t>
            </a:r>
            <a:br>
              <a:rPr lang="en-US" b="1" dirty="0" smtClean="0"/>
            </a:br>
            <a:r>
              <a:rPr lang="en-US" b="1" dirty="0" smtClean="0">
                <a:solidFill>
                  <a:srgbClr val="C00000"/>
                </a:solidFill>
              </a:rPr>
              <a:t>Unique for FDTD solvers!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The RIP solver is free from NCI</a:t>
            </a:r>
            <a:br>
              <a:rPr lang="en-US" b="1" dirty="0" smtClean="0">
                <a:solidFill>
                  <a:srgbClr val="0000FF"/>
                </a:solidFill>
              </a:rPr>
            </a:br>
            <a:endParaRPr lang="en-US" b="1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Computational costs of the RIP solver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are comparable to those of the Yee solver</a:t>
            </a:r>
          </a:p>
        </p:txBody>
      </p:sp>
    </p:spTree>
    <p:extLst>
      <p:ext uri="{BB962C8B-B14F-4D97-AF65-F5344CB8AC3E}">
        <p14:creationId xmlns:p14="http://schemas.microsoft.com/office/powerpoint/2010/main" val="1636296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98475" y="76200"/>
            <a:ext cx="7045325" cy="1295400"/>
          </a:xfrm>
        </p:spPr>
        <p:txBody>
          <a:bodyPr/>
          <a:lstStyle/>
          <a:p>
            <a:pPr>
              <a:defRPr/>
            </a:pPr>
            <a:r>
              <a:rPr lang="en-US" sz="2500" b="1" kern="1200" dirty="0" smtClean="0">
                <a:solidFill>
                  <a:srgbClr val="002060"/>
                </a:solidFill>
              </a:rPr>
              <a:t>FDTD: Yee lattice</a:t>
            </a:r>
            <a:r>
              <a:rPr lang="en-US" sz="2500" b="1" kern="1200" dirty="0" smtClean="0"/>
              <a:t/>
            </a:r>
            <a:br>
              <a:rPr lang="en-US" sz="2500" b="1" kern="1200" dirty="0" smtClean="0"/>
            </a:br>
            <a:r>
              <a:rPr lang="en-US" sz="2500" b="1" kern="1200" dirty="0"/>
              <a:t>L</a:t>
            </a:r>
            <a:r>
              <a:rPr lang="en-US" sz="2500" b="1" kern="1200" dirty="0" smtClean="0"/>
              <a:t>eap-frog (mid-point) in time &amp; space</a:t>
            </a:r>
            <a:br>
              <a:rPr lang="en-US" sz="2500" b="1" kern="1200" dirty="0" smtClean="0"/>
            </a:br>
            <a:r>
              <a:rPr lang="en-US" sz="2500" b="1" u="sng" kern="1200" dirty="0" smtClean="0">
                <a:solidFill>
                  <a:srgbClr val="002060"/>
                </a:solidFill>
              </a:rPr>
              <a:t>universal conservative scheme</a:t>
            </a:r>
            <a:endParaRPr lang="en-US" sz="2500" b="1" u="sng" kern="1200" dirty="0">
              <a:solidFill>
                <a:srgbClr val="002060"/>
              </a:solidFill>
            </a:endParaRP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EC31-1F7F-4A22-B47C-3B25E1B44D34}" type="datetime1">
              <a:rPr lang="de-DE"/>
              <a:pPr/>
              <a:t>19.09.2019</a:t>
            </a:fld>
            <a:endParaRPr lang="de-DE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pukhov@tp1.uni-duesseldorf.de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E0237-F949-4776-9CE2-EF3A00A3E585}" type="slidenum">
              <a:rPr lang="de-DE"/>
              <a:pPr/>
              <a:t>3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20" y="1752600"/>
            <a:ext cx="7958667" cy="336695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5800" y="5119557"/>
            <a:ext cx="7045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i="1" dirty="0">
                <a:solidFill>
                  <a:srgbClr val="0070C0"/>
                </a:solidFill>
              </a:rPr>
              <a:t>4D staggering </a:t>
            </a:r>
            <a:r>
              <a:rPr lang="en-US" i="1" dirty="0" smtClean="0">
                <a:solidFill>
                  <a:srgbClr val="0070C0"/>
                </a:solidFill>
              </a:rPr>
              <a:t/>
            </a:r>
            <a:br>
              <a:rPr lang="en-US" i="1" dirty="0" smtClean="0">
                <a:solidFill>
                  <a:srgbClr val="0070C0"/>
                </a:solidFill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fields positions are staggered in space and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time:</a:t>
            </a:r>
          </a:p>
        </p:txBody>
      </p:sp>
    </p:spTree>
    <p:extLst>
      <p:ext uri="{BB962C8B-B14F-4D97-AF65-F5344CB8AC3E}">
        <p14:creationId xmlns:p14="http://schemas.microsoft.com/office/powerpoint/2010/main" val="873894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98475" y="76200"/>
            <a:ext cx="7045325" cy="1295400"/>
          </a:xfrm>
        </p:spPr>
        <p:txBody>
          <a:bodyPr/>
          <a:lstStyle/>
          <a:p>
            <a:pPr>
              <a:defRPr/>
            </a:pPr>
            <a:r>
              <a:rPr lang="en-US" sz="2500" b="1" kern="1200" dirty="0" smtClean="0"/>
              <a:t>Poor numerical dispersion </a:t>
            </a:r>
            <a:br>
              <a:rPr lang="en-US" sz="2500" b="1" kern="1200" dirty="0" smtClean="0"/>
            </a:br>
            <a:r>
              <a:rPr lang="en-US" sz="2500" b="1" kern="1200" dirty="0" smtClean="0"/>
              <a:t>of the Yee Maxwell solver</a:t>
            </a:r>
            <a:endParaRPr lang="en-US" sz="2500" b="1" kern="1200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CEEC31-1F7F-4A22-B47C-3B25E1B44D34}" type="datetime1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19.09.2019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BE0237-F949-4776-9CE2-EF3A00A3E585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367337" y="2304362"/>
            <a:ext cx="353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Numerical phase velocity is lower than the real one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605541" y="4114800"/>
            <a:ext cx="3251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Numerical </a:t>
            </a:r>
            <a:r>
              <a:rPr lang="en-US" b="1" i="1" dirty="0">
                <a:solidFill>
                  <a:srgbClr val="C00000"/>
                </a:solidFill>
              </a:rPr>
              <a:t>Cerenkov Instability (NCI)</a:t>
            </a:r>
            <a:r>
              <a:rPr lang="en-US" i="1" dirty="0">
                <a:solidFill>
                  <a:srgbClr val="0070C0"/>
                </a:solidFill>
              </a:rPr>
              <a:t/>
            </a:r>
            <a:br>
              <a:rPr lang="en-US" i="1" dirty="0">
                <a:solidFill>
                  <a:srgbClr val="0070C0"/>
                </a:solidFill>
              </a:rPr>
            </a:br>
            <a:r>
              <a:rPr lang="en-US" i="1" dirty="0">
                <a:solidFill>
                  <a:srgbClr val="0070C0"/>
                </a:solidFill>
              </a:rPr>
              <a:t>of relativistic plasma streams</a:t>
            </a:r>
            <a:endParaRPr lang="de-DE" i="1" dirty="0">
              <a:solidFill>
                <a:srgbClr val="000000"/>
              </a:solidFill>
            </a:endParaRPr>
          </a:p>
          <a:p>
            <a:pPr algn="ctr"/>
            <a:endParaRPr lang="de-DE" dirty="0"/>
          </a:p>
        </p:txBody>
      </p:sp>
      <p:sp>
        <p:nvSpPr>
          <p:cNvPr id="4" name="Pfeil nach unten 3"/>
          <p:cNvSpPr/>
          <p:nvPr/>
        </p:nvSpPr>
        <p:spPr>
          <a:xfrm>
            <a:off x="6905624" y="3352800"/>
            <a:ext cx="457200" cy="6823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81200"/>
            <a:ext cx="4040094" cy="3962400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969049" y="3589363"/>
            <a:ext cx="1321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 0.1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4581" y="2286000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V</a:t>
            </a:r>
            <a:r>
              <a:rPr kumimoji="0" lang="en-US" sz="2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ph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/c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291882" y="5687843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>
                <a:solidFill>
                  <a:srgbClr val="0070C0"/>
                </a:solidFill>
              </a:rPr>
              <a:t>k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r>
              <a:rPr kumimoji="0" lang="en-US" sz="2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/2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733800" y="2286000"/>
            <a:ext cx="1321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33CC33"/>
                </a:solidFill>
              </a:rPr>
              <a:t>Yee</a:t>
            </a:r>
            <a:r>
              <a:rPr lang="en-US" i="1" dirty="0" smtClean="0">
                <a:solidFill>
                  <a:srgbClr val="33CC33"/>
                </a:solidFill>
              </a:rPr>
              <a:t/>
            </a:r>
            <a:br>
              <a:rPr lang="en-US" i="1" dirty="0" smtClean="0">
                <a:solidFill>
                  <a:srgbClr val="33CC33"/>
                </a:solidFill>
              </a:rPr>
            </a:b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ea typeface="+mn-ea"/>
                <a:cs typeface="+mn-cs"/>
              </a:rPr>
              <a:t>c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 0.9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</a:t>
            </a:r>
            <a:endParaRPr kumimoji="0" lang="de-DE" sz="2400" b="0" i="1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948210" y="1679575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Analytics</a:t>
            </a:r>
            <a:endParaRPr kumimoji="0" lang="de-DE" sz="2400" b="0" i="1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939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98475" y="76200"/>
            <a:ext cx="7045325" cy="1295400"/>
          </a:xfrm>
        </p:spPr>
        <p:txBody>
          <a:bodyPr/>
          <a:lstStyle/>
          <a:p>
            <a:pPr>
              <a:defRPr/>
            </a:pPr>
            <a:r>
              <a:rPr lang="en-US" sz="2500" b="1" kern="1200" dirty="0" smtClean="0"/>
              <a:t>Staggered Yee lattice:</a:t>
            </a:r>
            <a:br>
              <a:rPr lang="en-US" sz="2500" b="1" kern="1200" dirty="0" smtClean="0"/>
            </a:br>
            <a:r>
              <a:rPr lang="en-US" sz="2500" b="1" kern="1200" dirty="0" smtClean="0"/>
              <a:t>a problem for acceleration</a:t>
            </a:r>
            <a:endParaRPr lang="en-US" sz="2500" b="1" kern="1200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CEEC31-1F7F-4A22-B47C-3B25E1B44D34}" type="datetime1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19.09.2019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pukhov@tp1.uni-duesseldorf.de</a:t>
            </a: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BE0237-F949-4776-9CE2-EF3A00A3E585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648200" y="1734531"/>
            <a:ext cx="411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 radial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force is</a:t>
            </a:r>
            <a:b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lang="en-US" i="1" dirty="0">
                <a:solidFill>
                  <a:srgbClr val="0070C0"/>
                </a:solidFill>
              </a:rPr>
              <a:t/>
            </a:r>
            <a:br>
              <a:rPr lang="en-US" i="1" dirty="0">
                <a:solidFill>
                  <a:srgbClr val="0070C0"/>
                </a:solidFill>
              </a:rPr>
            </a:br>
            <a:r>
              <a:rPr lang="en-US" i="1" dirty="0" err="1">
                <a:solidFill>
                  <a:srgbClr val="C00000"/>
                </a:solidFill>
              </a:rPr>
              <a:t>F</a:t>
            </a:r>
            <a:r>
              <a:rPr lang="en-US" i="1" baseline="-25000" dirty="0" err="1">
                <a:solidFill>
                  <a:srgbClr val="C00000"/>
                </a:solidFill>
              </a:rPr>
              <a:t>y</a:t>
            </a:r>
            <a:r>
              <a:rPr lang="en-US" i="1" dirty="0" smtClean="0">
                <a:solidFill>
                  <a:srgbClr val="C00000"/>
                </a:solidFill>
              </a:rPr>
              <a:t>=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E</a:t>
            </a:r>
            <a:r>
              <a:rPr lang="en-US" i="1" baseline="-25000" dirty="0" err="1" smtClean="0">
                <a:solidFill>
                  <a:srgbClr val="C00000"/>
                </a:solidFill>
              </a:rPr>
              <a:t>y</a:t>
            </a:r>
            <a:r>
              <a:rPr lang="en-US" i="1" dirty="0" smtClean="0">
                <a:solidFill>
                  <a:srgbClr val="C00000"/>
                </a:solidFill>
              </a:rPr>
              <a:t>-B</a:t>
            </a:r>
            <a:r>
              <a:rPr lang="en-US" i="1" baseline="-25000" dirty="0" smtClean="0">
                <a:solidFill>
                  <a:srgbClr val="C00000"/>
                </a:solidFill>
              </a:rPr>
              <a:t>z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smtClean="0">
                <a:solidFill>
                  <a:srgbClr val="0070C0"/>
                </a:solidFill>
              </a:rPr>
              <a:t>and </a:t>
            </a:r>
            <a:r>
              <a:rPr lang="en-US" i="1" dirty="0" err="1" smtClean="0">
                <a:solidFill>
                  <a:srgbClr val="C00000"/>
                </a:solidFill>
              </a:rPr>
              <a:t>F</a:t>
            </a:r>
            <a:r>
              <a:rPr lang="en-US" i="1" baseline="-25000" dirty="0" err="1" smtClean="0">
                <a:solidFill>
                  <a:srgbClr val="C00000"/>
                </a:solidFill>
              </a:rPr>
              <a:t>z</a:t>
            </a:r>
            <a:r>
              <a:rPr lang="en-US" i="1" dirty="0" smtClean="0">
                <a:solidFill>
                  <a:srgbClr val="C00000"/>
                </a:solidFill>
              </a:rPr>
              <a:t>= </a:t>
            </a:r>
            <a:r>
              <a:rPr lang="en-US" i="1" dirty="0" err="1" smtClean="0">
                <a:solidFill>
                  <a:srgbClr val="C00000"/>
                </a:solidFill>
              </a:rPr>
              <a:t>E</a:t>
            </a:r>
            <a:r>
              <a:rPr lang="en-US" i="1" baseline="-25000" dirty="0" err="1" smtClean="0">
                <a:solidFill>
                  <a:srgbClr val="C00000"/>
                </a:solidFill>
              </a:rPr>
              <a:t>z</a:t>
            </a:r>
            <a:r>
              <a:rPr lang="en-US" i="1" dirty="0" err="1" smtClean="0">
                <a:solidFill>
                  <a:srgbClr val="C00000"/>
                </a:solidFill>
              </a:rPr>
              <a:t>+B</a:t>
            </a:r>
            <a:r>
              <a:rPr lang="en-US" i="1" baseline="-25000" dirty="0" err="1">
                <a:solidFill>
                  <a:srgbClr val="C00000"/>
                </a:solidFill>
              </a:rPr>
              <a:t>y</a:t>
            </a:r>
            <a:endParaRPr lang="en-US" i="1" dirty="0" smtClean="0">
              <a:solidFill>
                <a:srgbClr val="C00000"/>
              </a:solidFill>
            </a:endParaRPr>
          </a:p>
          <a:p>
            <a:pPr lvl="0" algn="ctr"/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Unfortunately,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 Yee Lattice</a:t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defines the pairs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smtClean="0">
                <a:solidFill>
                  <a:srgbClr val="0070C0"/>
                </a:solidFill>
              </a:rPr>
              <a:t/>
            </a:r>
            <a:br>
              <a:rPr lang="en-US" i="1" dirty="0" smtClean="0">
                <a:solidFill>
                  <a:srgbClr val="0070C0"/>
                </a:solidFill>
              </a:rPr>
            </a:br>
            <a:r>
              <a:rPr lang="en-US" i="1" dirty="0" err="1" smtClean="0">
                <a:solidFill>
                  <a:srgbClr val="C00000"/>
                </a:solidFill>
              </a:rPr>
              <a:t>E</a:t>
            </a:r>
            <a:r>
              <a:rPr lang="en-US" i="1" baseline="-25000" dirty="0" err="1" smtClean="0">
                <a:solidFill>
                  <a:srgbClr val="C00000"/>
                </a:solidFill>
              </a:rPr>
              <a:t>y</a:t>
            </a:r>
            <a:r>
              <a:rPr lang="en-US" i="1" dirty="0" smtClean="0">
                <a:solidFill>
                  <a:srgbClr val="C00000"/>
                </a:solidFill>
              </a:rPr>
              <a:t>, B</a:t>
            </a:r>
            <a:r>
              <a:rPr lang="en-US" i="1" baseline="-25000" dirty="0" smtClean="0">
                <a:solidFill>
                  <a:srgbClr val="C00000"/>
                </a:solidFill>
              </a:rPr>
              <a:t>z</a:t>
            </a:r>
            <a:r>
              <a:rPr lang="en-US" i="1" dirty="0" smtClean="0">
                <a:solidFill>
                  <a:srgbClr val="C00000"/>
                </a:solidFill>
              </a:rPr>
              <a:t> and </a:t>
            </a:r>
            <a:r>
              <a:rPr lang="en-US" i="1" dirty="0" err="1" smtClean="0">
                <a:solidFill>
                  <a:srgbClr val="C00000"/>
                </a:solidFill>
              </a:rPr>
              <a:t>E</a:t>
            </a:r>
            <a:r>
              <a:rPr lang="en-US" i="1" baseline="-25000" dirty="0" err="1" smtClean="0">
                <a:solidFill>
                  <a:srgbClr val="C00000"/>
                </a:solidFill>
              </a:rPr>
              <a:t>z</a:t>
            </a:r>
            <a:r>
              <a:rPr lang="en-US" i="1" dirty="0" smtClean="0">
                <a:solidFill>
                  <a:srgbClr val="C00000"/>
                </a:solidFill>
              </a:rPr>
              <a:t>, B</a:t>
            </a:r>
            <a:r>
              <a:rPr lang="en-US" i="1" baseline="-25000" dirty="0" smtClean="0">
                <a:solidFill>
                  <a:srgbClr val="C00000"/>
                </a:solidFill>
              </a:rPr>
              <a:t>y</a:t>
            </a:r>
            <a:r>
              <a:rPr lang="en-US" i="1" dirty="0" smtClean="0">
                <a:solidFill>
                  <a:srgbClr val="C00000"/>
                </a:solidFill>
              </a:rPr>
              <a:t>  </a:t>
            </a:r>
            <a:br>
              <a:rPr lang="en-US" i="1" dirty="0" smtClean="0">
                <a:solidFill>
                  <a:srgbClr val="C00000"/>
                </a:solidFill>
              </a:rPr>
            </a:br>
            <a:r>
              <a:rPr lang="en-US" i="1" dirty="0" smtClean="0">
                <a:solidFill>
                  <a:srgbClr val="0070C0"/>
                </a:solidFill>
              </a:rPr>
              <a:t>at positions </a:t>
            </a:r>
            <a:br>
              <a:rPr lang="en-US" i="1" dirty="0" smtClean="0">
                <a:solidFill>
                  <a:srgbClr val="0070C0"/>
                </a:solidFill>
              </a:rPr>
            </a:br>
            <a:r>
              <a:rPr lang="en-US" i="1" dirty="0" smtClean="0">
                <a:solidFill>
                  <a:srgbClr val="C00000"/>
                </a:solidFill>
              </a:rPr>
              <a:t>staggered in space and time</a:t>
            </a:r>
            <a:r>
              <a:rPr lang="en-US" i="1" dirty="0" smtClean="0">
                <a:solidFill>
                  <a:srgbClr val="0070C0"/>
                </a:solidFill>
              </a:rPr>
              <a:t>.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This leads to a numerical </a:t>
            </a:r>
            <a:b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self-action of relativistic beams</a:t>
            </a:r>
            <a:endParaRPr kumimoji="0" lang="de-DE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" y="2066882"/>
            <a:ext cx="4195826" cy="387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78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915400" cy="5334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Spectral solvers 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FFT or other transforms</a:t>
            </a:r>
            <a:endParaRPr lang="de-DE" sz="2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49" y="2514600"/>
            <a:ext cx="2118591" cy="762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5800" y="2065437"/>
            <a:ext cx="6330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Maxwell equations on the complex field  </a:t>
            </a:r>
            <a:r>
              <a:rPr lang="en-US" b="1" dirty="0" smtClean="0"/>
              <a:t>F=</a:t>
            </a:r>
            <a:r>
              <a:rPr lang="en-US" b="1" dirty="0" err="1" smtClean="0"/>
              <a:t>E+iB</a:t>
            </a:r>
            <a:endParaRPr lang="de-DE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364573"/>
            <a:ext cx="5870650" cy="100868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503" y="2492884"/>
            <a:ext cx="1100659" cy="29633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789215"/>
            <a:ext cx="4237535" cy="245532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57200" y="4648200"/>
            <a:ext cx="8153400" cy="457200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big advantage: exact dispersion in 3D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457200" y="5333999"/>
            <a:ext cx="8153400" cy="8082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issues: (</a:t>
            </a:r>
            <a:r>
              <a:rPr lang="en-US" dirty="0" err="1" smtClean="0"/>
              <a:t>i</a:t>
            </a:r>
            <a:r>
              <a:rPr lang="en-US" dirty="0" smtClean="0"/>
              <a:t>) global/large stencil</a:t>
            </a:r>
            <a:br>
              <a:rPr lang="en-US" dirty="0" smtClean="0"/>
            </a:br>
            <a:r>
              <a:rPr lang="en-US" dirty="0" smtClean="0"/>
              <a:t>(ii) prone to aliasing, NCI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6148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Spectral method global/large stencil: 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causality </a:t>
            </a: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issue</a:t>
            </a:r>
            <a:endParaRPr lang="de-DE" sz="2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52058"/>
            <a:ext cx="4167188" cy="459316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52400" y="1905000"/>
            <a:ext cx="1005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Light</a:t>
            </a:r>
            <a:br>
              <a:rPr lang="en-US" sz="1800" dirty="0" smtClean="0"/>
            </a:br>
            <a:r>
              <a:rPr lang="en-US" sz="1800" dirty="0" smtClean="0"/>
              <a:t>cone</a:t>
            </a:r>
            <a:br>
              <a:rPr lang="en-US" sz="1800" dirty="0" smtClean="0"/>
            </a:br>
            <a:r>
              <a:rPr lang="en-US" sz="1800" dirty="0" smtClean="0"/>
              <a:t>of</a:t>
            </a:r>
            <a:br>
              <a:rPr lang="en-US" sz="1800" dirty="0" smtClean="0"/>
            </a:br>
            <a:r>
              <a:rPr lang="en-US" sz="1800" dirty="0" smtClean="0"/>
              <a:t>causality</a:t>
            </a:r>
            <a:endParaRPr lang="de-DE" sz="1800" dirty="0"/>
          </a:p>
        </p:txBody>
      </p:sp>
      <p:sp>
        <p:nvSpPr>
          <p:cNvPr id="12" name="Textfeld 11"/>
          <p:cNvSpPr txBox="1"/>
          <p:nvPr/>
        </p:nvSpPr>
        <p:spPr>
          <a:xfrm>
            <a:off x="4191000" y="18288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Spectral/large stencil solvers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take information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from “elsewhere” places: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no causality relation </a:t>
            </a:r>
            <a:r>
              <a:rPr lang="en-US" dirty="0" smtClean="0">
                <a:solidFill>
                  <a:srgbClr val="0070C0"/>
                </a:solidFill>
              </a:rPr>
              <a:t>to the local field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386696" y="4218037"/>
            <a:ext cx="46378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Information (aka numerical </a:t>
            </a:r>
            <a:r>
              <a:rPr lang="en-US" dirty="0" smtClean="0">
                <a:solidFill>
                  <a:srgbClr val="0070C0"/>
                </a:solidFill>
              </a:rPr>
              <a:t>errors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due to aliasing, BC, </a:t>
            </a:r>
            <a:r>
              <a:rPr lang="en-US" dirty="0" err="1" smtClean="0">
                <a:solidFill>
                  <a:srgbClr val="0070C0"/>
                </a:solidFill>
              </a:rPr>
              <a:t>etc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spreads over domain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immediately and/or at </a:t>
            </a:r>
            <a:r>
              <a:rPr lang="en-US" dirty="0" smtClean="0">
                <a:solidFill>
                  <a:srgbClr val="0070C0"/>
                </a:solidFill>
              </a:rPr>
              <a:t>superluminal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velocity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15" name="Pfeil nach unten 14"/>
          <p:cNvSpPr/>
          <p:nvPr/>
        </p:nvSpPr>
        <p:spPr>
          <a:xfrm>
            <a:off x="6477000" y="3575202"/>
            <a:ext cx="389115" cy="548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161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Maxwell solver do we want</a:t>
            </a:r>
            <a:b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plasma-based acceleration?</a:t>
            </a:r>
            <a:endParaRPr lang="de-DE" sz="2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838200" y="1981200"/>
            <a:ext cx="800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1800" dirty="0" smtClean="0">
                <a:solidFill>
                  <a:srgbClr val="002060"/>
                </a:solidFill>
              </a:rPr>
              <a:t>It must be local (SRT causality principle</a:t>
            </a:r>
            <a:r>
              <a:rPr lang="en-US" sz="1800" dirty="0" smtClean="0">
                <a:solidFill>
                  <a:srgbClr val="002060"/>
                </a:solidFill>
              </a:rPr>
              <a:t>): </a:t>
            </a:r>
            <a:br>
              <a:rPr lang="en-US" sz="1800" dirty="0" smtClean="0">
                <a:solidFill>
                  <a:srgbClr val="002060"/>
                </a:solidFill>
              </a:rPr>
            </a:br>
            <a:r>
              <a:rPr lang="en-US" sz="1800" dirty="0" smtClean="0">
                <a:solidFill>
                  <a:srgbClr val="002060"/>
                </a:solidFill>
              </a:rPr>
              <a:t>only </a:t>
            </a:r>
            <a:r>
              <a:rPr lang="en-US" sz="1800" dirty="0" smtClean="0">
                <a:solidFill>
                  <a:srgbClr val="002060"/>
                </a:solidFill>
              </a:rPr>
              <a:t>the next neighbor cells must </a:t>
            </a:r>
            <a:r>
              <a:rPr lang="en-US" sz="1800" dirty="0" smtClean="0">
                <a:solidFill>
                  <a:srgbClr val="002060"/>
                </a:solidFill>
              </a:rPr>
              <a:t>contribute</a:t>
            </a:r>
            <a:br>
              <a:rPr lang="en-US" sz="1800" dirty="0" smtClean="0">
                <a:solidFill>
                  <a:srgbClr val="002060"/>
                </a:solidFill>
              </a:rPr>
            </a:br>
            <a:endParaRPr lang="en-US" sz="1800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en-US" sz="1800" dirty="0" smtClean="0">
                <a:solidFill>
                  <a:srgbClr val="002060"/>
                </a:solidFill>
              </a:rPr>
              <a:t>It must be 2</a:t>
            </a:r>
            <a:r>
              <a:rPr lang="en-US" sz="1800" baseline="30000" dirty="0" smtClean="0">
                <a:solidFill>
                  <a:srgbClr val="002060"/>
                </a:solidFill>
              </a:rPr>
              <a:t>nd</a:t>
            </a:r>
            <a:r>
              <a:rPr lang="en-US" sz="1800" dirty="0" smtClean="0">
                <a:solidFill>
                  <a:srgbClr val="002060"/>
                </a:solidFill>
              </a:rPr>
              <a:t> order (as the Maxwell </a:t>
            </a:r>
            <a:r>
              <a:rPr lang="en-US" sz="1800" dirty="0" err="1" smtClean="0">
                <a:solidFill>
                  <a:srgbClr val="002060"/>
                </a:solidFill>
              </a:rPr>
              <a:t>Eqs</a:t>
            </a:r>
            <a:r>
              <a:rPr lang="en-US" sz="1800" dirty="0" smtClean="0">
                <a:solidFill>
                  <a:srgbClr val="002060"/>
                </a:solidFill>
              </a:rPr>
              <a:t>.)</a:t>
            </a:r>
            <a:br>
              <a:rPr lang="en-US" sz="1800" dirty="0" smtClean="0">
                <a:solidFill>
                  <a:srgbClr val="002060"/>
                </a:solidFill>
              </a:rPr>
            </a:br>
            <a:endParaRPr lang="en-US" sz="1800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en-US" sz="1800" dirty="0" smtClean="0">
                <a:solidFill>
                  <a:srgbClr val="002060"/>
                </a:solidFill>
              </a:rPr>
              <a:t>It must be </a:t>
            </a:r>
            <a:r>
              <a:rPr lang="en-US" sz="1800" dirty="0" err="1" smtClean="0">
                <a:solidFill>
                  <a:srgbClr val="002060"/>
                </a:solidFill>
              </a:rPr>
              <a:t>symplectic</a:t>
            </a:r>
            <a:r>
              <a:rPr lang="en-US" sz="1800" dirty="0" smtClean="0">
                <a:solidFill>
                  <a:srgbClr val="002060"/>
                </a:solidFill>
              </a:rPr>
              <a:t> (conservative</a:t>
            </a:r>
            <a:r>
              <a:rPr lang="en-US" sz="1800" dirty="0" smtClean="0">
                <a:solidFill>
                  <a:srgbClr val="002060"/>
                </a:solidFill>
              </a:rPr>
              <a:t>)</a:t>
            </a:r>
            <a:br>
              <a:rPr lang="en-US" sz="1800" dirty="0" smtClean="0">
                <a:solidFill>
                  <a:srgbClr val="002060"/>
                </a:solidFill>
              </a:rPr>
            </a:br>
            <a:endParaRPr lang="en-US" sz="1800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en-US" sz="1800" dirty="0" smtClean="0">
                <a:solidFill>
                  <a:srgbClr val="002060"/>
                </a:solidFill>
              </a:rPr>
              <a:t>It must have </a:t>
            </a:r>
            <a:r>
              <a:rPr lang="en-US" sz="1800" b="1" dirty="0" smtClean="0">
                <a:solidFill>
                  <a:srgbClr val="C00000"/>
                </a:solidFill>
              </a:rPr>
              <a:t>perfect </a:t>
            </a:r>
            <a:r>
              <a:rPr lang="en-US" sz="1800" b="1" dirty="0" smtClean="0">
                <a:solidFill>
                  <a:srgbClr val="C00000"/>
                </a:solidFill>
              </a:rPr>
              <a:t>(analytical) </a:t>
            </a:r>
            <a:r>
              <a:rPr lang="en-US" sz="1800" b="1" dirty="0" smtClean="0">
                <a:solidFill>
                  <a:srgbClr val="C00000"/>
                </a:solidFill>
              </a:rPr>
              <a:t>dispersion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both in vacuum and in plasma</a:t>
            </a:r>
            <a:br>
              <a:rPr lang="en-US" sz="1800" b="1" dirty="0">
                <a:solidFill>
                  <a:srgbClr val="C00000"/>
                </a:solidFill>
              </a:rPr>
            </a:br>
            <a:endParaRPr lang="en-US" sz="1800" b="1" dirty="0">
              <a:solidFill>
                <a:srgbClr val="C00000"/>
              </a:solidFill>
            </a:endParaRPr>
          </a:p>
          <a:p>
            <a:pPr marL="457200" indent="-457200">
              <a:buAutoNum type="arabicPeriod"/>
            </a:pPr>
            <a:r>
              <a:rPr lang="en-US" sz="1800" dirty="0" smtClean="0">
                <a:solidFill>
                  <a:srgbClr val="002060"/>
                </a:solidFill>
              </a:rPr>
              <a:t>Must </a:t>
            </a:r>
            <a:r>
              <a:rPr lang="en-US" sz="1800" dirty="0" smtClean="0">
                <a:solidFill>
                  <a:srgbClr val="002060"/>
                </a:solidFill>
              </a:rPr>
              <a:t>have no </a:t>
            </a:r>
            <a:r>
              <a:rPr lang="en-US" sz="1800" dirty="0" smtClean="0">
                <a:solidFill>
                  <a:srgbClr val="002060"/>
                </a:solidFill>
              </a:rPr>
              <a:t>NCI</a:t>
            </a:r>
            <a:br>
              <a:rPr lang="en-US" sz="1800" dirty="0" smtClean="0">
                <a:solidFill>
                  <a:srgbClr val="002060"/>
                </a:solidFill>
              </a:rPr>
            </a:br>
            <a:endParaRPr lang="en-US" sz="1800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en-US" sz="1800" dirty="0" smtClean="0">
                <a:solidFill>
                  <a:srgbClr val="002060"/>
                </a:solidFill>
              </a:rPr>
              <a:t>The field pairs </a:t>
            </a:r>
            <a:r>
              <a:rPr lang="en-US" sz="1800" i="1" dirty="0" err="1">
                <a:solidFill>
                  <a:srgbClr val="002060"/>
                </a:solidFill>
              </a:rPr>
              <a:t>E</a:t>
            </a:r>
            <a:r>
              <a:rPr lang="en-US" sz="1800" i="1" baseline="-25000" dirty="0" err="1">
                <a:solidFill>
                  <a:srgbClr val="002060"/>
                </a:solidFill>
              </a:rPr>
              <a:t>y</a:t>
            </a:r>
            <a:r>
              <a:rPr lang="en-US" sz="1800" i="1" dirty="0">
                <a:solidFill>
                  <a:srgbClr val="002060"/>
                </a:solidFill>
              </a:rPr>
              <a:t>, B</a:t>
            </a:r>
            <a:r>
              <a:rPr lang="en-US" sz="1800" i="1" baseline="-25000" dirty="0">
                <a:solidFill>
                  <a:srgbClr val="002060"/>
                </a:solidFill>
              </a:rPr>
              <a:t>z</a:t>
            </a:r>
            <a:r>
              <a:rPr lang="en-US" sz="1800" i="1" dirty="0">
                <a:solidFill>
                  <a:srgbClr val="002060"/>
                </a:solidFill>
              </a:rPr>
              <a:t> </a:t>
            </a:r>
            <a:r>
              <a:rPr lang="en-US" sz="1800" dirty="0">
                <a:solidFill>
                  <a:srgbClr val="002060"/>
                </a:solidFill>
              </a:rPr>
              <a:t>and</a:t>
            </a:r>
            <a:r>
              <a:rPr lang="en-US" sz="1800" i="1" dirty="0">
                <a:solidFill>
                  <a:srgbClr val="002060"/>
                </a:solidFill>
              </a:rPr>
              <a:t> </a:t>
            </a:r>
            <a:r>
              <a:rPr lang="en-US" sz="1800" i="1" dirty="0" err="1">
                <a:solidFill>
                  <a:srgbClr val="002060"/>
                </a:solidFill>
              </a:rPr>
              <a:t>E</a:t>
            </a:r>
            <a:r>
              <a:rPr lang="en-US" sz="1800" i="1" baseline="-25000" dirty="0" err="1">
                <a:solidFill>
                  <a:srgbClr val="002060"/>
                </a:solidFill>
              </a:rPr>
              <a:t>z</a:t>
            </a:r>
            <a:r>
              <a:rPr lang="en-US" sz="1800" i="1" dirty="0">
                <a:solidFill>
                  <a:srgbClr val="002060"/>
                </a:solidFill>
              </a:rPr>
              <a:t>, B</a:t>
            </a:r>
            <a:r>
              <a:rPr lang="en-US" sz="1800" i="1" baseline="-25000" dirty="0">
                <a:solidFill>
                  <a:srgbClr val="002060"/>
                </a:solidFill>
              </a:rPr>
              <a:t>y</a:t>
            </a:r>
            <a:r>
              <a:rPr lang="en-US" sz="1800" i="1" dirty="0">
                <a:solidFill>
                  <a:srgbClr val="002060"/>
                </a:solidFill>
              </a:rPr>
              <a:t> </a:t>
            </a:r>
            <a:r>
              <a:rPr lang="en-US" sz="1800" i="1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must </a:t>
            </a:r>
            <a:r>
              <a:rPr lang="en-US" sz="1800" dirty="0">
                <a:solidFill>
                  <a:srgbClr val="002060"/>
                </a:solidFill>
              </a:rPr>
              <a:t>be co-located in space and </a:t>
            </a:r>
            <a:r>
              <a:rPr lang="en-US" sz="1800" dirty="0" smtClean="0">
                <a:solidFill>
                  <a:srgbClr val="002060"/>
                </a:solidFill>
              </a:rPr>
              <a:t>time</a:t>
            </a:r>
            <a:br>
              <a:rPr lang="en-US" sz="1800" dirty="0" smtClean="0">
                <a:solidFill>
                  <a:srgbClr val="002060"/>
                </a:solidFill>
              </a:rPr>
            </a:br>
            <a:endParaRPr lang="en-US" sz="1800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en-US" sz="1800" dirty="0" smtClean="0">
                <a:solidFill>
                  <a:srgbClr val="002060"/>
                </a:solidFill>
              </a:rPr>
              <a:t>It must be computationally cheap </a:t>
            </a:r>
            <a:r>
              <a:rPr lang="en-US" sz="1800" dirty="0" smtClean="0">
                <a:solidFill>
                  <a:srgbClr val="002060"/>
                </a:solidFill>
              </a:rPr>
              <a:t>and </a:t>
            </a:r>
            <a:r>
              <a:rPr lang="en-US" sz="1800" dirty="0" smtClean="0">
                <a:solidFill>
                  <a:srgbClr val="002060"/>
                </a:solidFill>
              </a:rPr>
              <a:t>infinitely </a:t>
            </a:r>
            <a:r>
              <a:rPr lang="en-US" sz="1800" dirty="0" smtClean="0">
                <a:solidFill>
                  <a:srgbClr val="002060"/>
                </a:solidFill>
              </a:rPr>
              <a:t>scalable</a:t>
            </a:r>
            <a:endParaRPr lang="de-DE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47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915400" cy="838200"/>
          </a:xfrm>
        </p:spPr>
        <p:txBody>
          <a:bodyPr/>
          <a:lstStyle/>
          <a:p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Available centered </a:t>
            </a:r>
            <a:r>
              <a:rPr lang="en-US" sz="24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symplectic</a:t>
            </a:r>
            <a:r>
              <a:rPr lang="en-US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integrators</a:t>
            </a:r>
            <a:endParaRPr lang="de-DE" sz="2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CD8C-DA91-4D5A-9ADD-3A7164C37FFD}" type="datetime1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pukhov@tp1.uni-duesseldorf.de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E53C-9F28-4C4D-836D-D8C68F39FB1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2438400" y="5615050"/>
            <a:ext cx="4339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both are 2</a:t>
            </a:r>
            <a:r>
              <a:rPr lang="en-US" b="1" baseline="30000" dirty="0" smtClean="0">
                <a:solidFill>
                  <a:srgbClr val="C00000"/>
                </a:solidFill>
              </a:rPr>
              <a:t>nd</a:t>
            </a:r>
            <a:r>
              <a:rPr lang="en-US" b="1" dirty="0" smtClean="0">
                <a:solidFill>
                  <a:srgbClr val="C00000"/>
                </a:solidFill>
              </a:rPr>
              <a:t> order accurate</a:t>
            </a:r>
            <a:endParaRPr lang="de-DE" b="1" dirty="0">
              <a:solidFill>
                <a:srgbClr val="C00000"/>
              </a:solidFill>
            </a:endParaRPr>
          </a:p>
        </p:txBody>
      </p:sp>
      <p:grpSp>
        <p:nvGrpSpPr>
          <p:cNvPr id="58" name="Gruppieren 57"/>
          <p:cNvGrpSpPr/>
          <p:nvPr/>
        </p:nvGrpSpPr>
        <p:grpSpPr>
          <a:xfrm>
            <a:off x="513679" y="1981200"/>
            <a:ext cx="3302507" cy="3216512"/>
            <a:chOff x="513679" y="1981200"/>
            <a:chExt cx="3302507" cy="3216512"/>
          </a:xfrm>
        </p:grpSpPr>
        <p:sp>
          <p:nvSpPr>
            <p:cNvPr id="7" name="Textfeld 6"/>
            <p:cNvSpPr txBox="1"/>
            <p:nvPr/>
          </p:nvSpPr>
          <p:spPr>
            <a:xfrm>
              <a:off x="513679" y="1981200"/>
              <a:ext cx="33025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dirty="0" smtClean="0">
                  <a:solidFill>
                    <a:srgbClr val="002060"/>
                  </a:solidFill>
                </a:rPr>
                <a:t>Mid-point (leap-frog)</a:t>
              </a:r>
              <a:endParaRPr lang="de-DE" dirty="0">
                <a:solidFill>
                  <a:srgbClr val="002060"/>
                </a:solidFill>
              </a:endParaRPr>
            </a:p>
          </p:txBody>
        </p:sp>
        <p:grpSp>
          <p:nvGrpSpPr>
            <p:cNvPr id="50" name="Gruppieren 49"/>
            <p:cNvGrpSpPr/>
            <p:nvPr/>
          </p:nvGrpSpPr>
          <p:grpSpPr>
            <a:xfrm>
              <a:off x="1123279" y="2611375"/>
              <a:ext cx="2590800" cy="2586337"/>
              <a:chOff x="457200" y="2895600"/>
              <a:chExt cx="2590800" cy="2586337"/>
            </a:xfrm>
          </p:grpSpPr>
          <p:sp>
            <p:nvSpPr>
              <p:cNvPr id="24" name="Rechteck 23"/>
              <p:cNvSpPr/>
              <p:nvPr/>
            </p:nvSpPr>
            <p:spPr>
              <a:xfrm>
                <a:off x="1828799" y="3580111"/>
                <a:ext cx="685800" cy="19018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hteck 22"/>
              <p:cNvSpPr/>
              <p:nvPr/>
            </p:nvSpPr>
            <p:spPr>
              <a:xfrm>
                <a:off x="1142999" y="4310422"/>
                <a:ext cx="685800" cy="117151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457200" y="4724400"/>
                <a:ext cx="685800" cy="75753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1" name="Gerade Verbindung mit Pfeil 10"/>
              <p:cNvCxnSpPr/>
              <p:nvPr/>
            </p:nvCxnSpPr>
            <p:spPr>
              <a:xfrm flipV="1">
                <a:off x="457200" y="2895600"/>
                <a:ext cx="0" cy="25863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mit Pfeil 11"/>
              <p:cNvCxnSpPr/>
              <p:nvPr/>
            </p:nvCxnSpPr>
            <p:spPr>
              <a:xfrm flipV="1">
                <a:off x="457200" y="5481935"/>
                <a:ext cx="2590800" cy="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Freihandform 20"/>
              <p:cNvSpPr/>
              <p:nvPr/>
            </p:nvSpPr>
            <p:spPr>
              <a:xfrm>
                <a:off x="457200" y="3048001"/>
                <a:ext cx="2057400" cy="1748134"/>
              </a:xfrm>
              <a:custGeom>
                <a:avLst/>
                <a:gdLst>
                  <a:gd name="connsiteX0" fmla="*/ 0 w 2054149"/>
                  <a:gd name="connsiteY0" fmla="*/ 1395435 h 1395435"/>
                  <a:gd name="connsiteX1" fmla="*/ 949069 w 2054149"/>
                  <a:gd name="connsiteY1" fmla="*/ 1161418 h 1395435"/>
                  <a:gd name="connsiteX2" fmla="*/ 2054149 w 2054149"/>
                  <a:gd name="connsiteY2" fmla="*/ 0 h 1395435"/>
                  <a:gd name="connsiteX0" fmla="*/ 0 w 2054149"/>
                  <a:gd name="connsiteY0" fmla="*/ 1395435 h 1395435"/>
                  <a:gd name="connsiteX1" fmla="*/ 1096102 w 2054149"/>
                  <a:gd name="connsiteY1" fmla="*/ 965750 h 1395435"/>
                  <a:gd name="connsiteX2" fmla="*/ 2054149 w 2054149"/>
                  <a:gd name="connsiteY2" fmla="*/ 0 h 139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149" h="1395435">
                    <a:moveTo>
                      <a:pt x="0" y="1395435"/>
                    </a:moveTo>
                    <a:cubicBezTo>
                      <a:pt x="303355" y="1394712"/>
                      <a:pt x="753744" y="1198322"/>
                      <a:pt x="1096102" y="965750"/>
                    </a:cubicBezTo>
                    <a:cubicBezTo>
                      <a:pt x="1438460" y="733178"/>
                      <a:pt x="1672788" y="464423"/>
                      <a:pt x="2054149" y="0"/>
                    </a:cubicBez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1" name="Ellipse 50"/>
            <p:cNvSpPr/>
            <p:nvPr/>
          </p:nvSpPr>
          <p:spPr>
            <a:xfrm>
              <a:off x="1417788" y="4392598"/>
              <a:ext cx="76200" cy="76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2123736" y="3981575"/>
              <a:ext cx="76200" cy="76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2799678" y="3257784"/>
              <a:ext cx="76200" cy="76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5314279" y="2009714"/>
            <a:ext cx="2769095" cy="3181496"/>
            <a:chOff x="5314279" y="2009714"/>
            <a:chExt cx="2769095" cy="3181496"/>
          </a:xfrm>
        </p:grpSpPr>
        <p:sp>
          <p:nvSpPr>
            <p:cNvPr id="9" name="Textfeld 8"/>
            <p:cNvSpPr txBox="1"/>
            <p:nvPr/>
          </p:nvSpPr>
          <p:spPr>
            <a:xfrm>
              <a:off x="5314279" y="2009714"/>
              <a:ext cx="1942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2. Trapezoidal</a:t>
              </a:r>
              <a:endParaRPr lang="de-DE" dirty="0">
                <a:solidFill>
                  <a:srgbClr val="002060"/>
                </a:solidFill>
              </a:endParaRPr>
            </a:p>
          </p:txBody>
        </p:sp>
        <p:grpSp>
          <p:nvGrpSpPr>
            <p:cNvPr id="49" name="Gruppieren 48"/>
            <p:cNvGrpSpPr/>
            <p:nvPr/>
          </p:nvGrpSpPr>
          <p:grpSpPr>
            <a:xfrm>
              <a:off x="5472853" y="2604873"/>
              <a:ext cx="2610521" cy="2586337"/>
              <a:chOff x="5257800" y="2909682"/>
              <a:chExt cx="2610521" cy="2586337"/>
            </a:xfrm>
          </p:grpSpPr>
          <p:sp>
            <p:nvSpPr>
              <p:cNvPr id="36" name="Rechtwinkliges Dreieck 35"/>
              <p:cNvSpPr/>
              <p:nvPr/>
            </p:nvSpPr>
            <p:spPr>
              <a:xfrm flipH="1">
                <a:off x="6649120" y="2997139"/>
                <a:ext cx="685788" cy="977859"/>
              </a:xfrm>
              <a:prstGeom prst="rtTriangl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" name="Rechtwinkliges Dreieck 34"/>
              <p:cNvSpPr/>
              <p:nvPr/>
            </p:nvSpPr>
            <p:spPr>
              <a:xfrm flipH="1">
                <a:off x="5963315" y="3981160"/>
                <a:ext cx="685800" cy="614064"/>
              </a:xfrm>
              <a:prstGeom prst="rtTriangl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Rechtwinkliges Dreieck 33"/>
              <p:cNvSpPr/>
              <p:nvPr/>
            </p:nvSpPr>
            <p:spPr>
              <a:xfrm flipH="1">
                <a:off x="5277519" y="4595225"/>
                <a:ext cx="685799" cy="208187"/>
              </a:xfrm>
              <a:prstGeom prst="rtTriangl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6649120" y="3985625"/>
                <a:ext cx="685800" cy="151039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5963320" y="4595224"/>
                <a:ext cx="685800" cy="900793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5277521" y="4810217"/>
                <a:ext cx="685800" cy="6858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0" name="Gerade Verbindung mit Pfeil 29"/>
              <p:cNvCxnSpPr/>
              <p:nvPr/>
            </p:nvCxnSpPr>
            <p:spPr>
              <a:xfrm flipV="1">
                <a:off x="5277521" y="2909682"/>
                <a:ext cx="0" cy="25863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mit Pfeil 30"/>
              <p:cNvCxnSpPr/>
              <p:nvPr/>
            </p:nvCxnSpPr>
            <p:spPr>
              <a:xfrm flipV="1">
                <a:off x="5277521" y="5496017"/>
                <a:ext cx="2590800" cy="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reihandform 31"/>
              <p:cNvSpPr/>
              <p:nvPr/>
            </p:nvSpPr>
            <p:spPr>
              <a:xfrm>
                <a:off x="5277521" y="3062083"/>
                <a:ext cx="2057400" cy="1748134"/>
              </a:xfrm>
              <a:custGeom>
                <a:avLst/>
                <a:gdLst>
                  <a:gd name="connsiteX0" fmla="*/ 0 w 2054149"/>
                  <a:gd name="connsiteY0" fmla="*/ 1395435 h 1395435"/>
                  <a:gd name="connsiteX1" fmla="*/ 949069 w 2054149"/>
                  <a:gd name="connsiteY1" fmla="*/ 1161418 h 1395435"/>
                  <a:gd name="connsiteX2" fmla="*/ 2054149 w 2054149"/>
                  <a:gd name="connsiteY2" fmla="*/ 0 h 1395435"/>
                  <a:gd name="connsiteX0" fmla="*/ 0 w 2054149"/>
                  <a:gd name="connsiteY0" fmla="*/ 1395435 h 1395435"/>
                  <a:gd name="connsiteX1" fmla="*/ 1096102 w 2054149"/>
                  <a:gd name="connsiteY1" fmla="*/ 965750 h 1395435"/>
                  <a:gd name="connsiteX2" fmla="*/ 2054149 w 2054149"/>
                  <a:gd name="connsiteY2" fmla="*/ 0 h 139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4149" h="1395435">
                    <a:moveTo>
                      <a:pt x="0" y="1395435"/>
                    </a:moveTo>
                    <a:cubicBezTo>
                      <a:pt x="303355" y="1394712"/>
                      <a:pt x="753744" y="1198322"/>
                      <a:pt x="1096102" y="965750"/>
                    </a:cubicBezTo>
                    <a:cubicBezTo>
                      <a:pt x="1438460" y="733178"/>
                      <a:pt x="1672788" y="464423"/>
                      <a:pt x="2054149" y="0"/>
                    </a:cubicBez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8" name="Gerader Verbinder 37"/>
              <p:cNvCxnSpPr/>
              <p:nvPr/>
            </p:nvCxnSpPr>
            <p:spPr>
              <a:xfrm>
                <a:off x="5963315" y="4595224"/>
                <a:ext cx="0" cy="90079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r Verbinder 38"/>
              <p:cNvCxnSpPr/>
              <p:nvPr/>
            </p:nvCxnSpPr>
            <p:spPr>
              <a:xfrm>
                <a:off x="6649115" y="4038600"/>
                <a:ext cx="0" cy="144333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r Verbinder 40"/>
              <p:cNvCxnSpPr>
                <a:stCxn id="36" idx="0"/>
              </p:cNvCxnSpPr>
              <p:nvPr/>
            </p:nvCxnSpPr>
            <p:spPr>
              <a:xfrm flipH="1">
                <a:off x="7315200" y="2997139"/>
                <a:ext cx="19708" cy="249887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>
              <a:xfrm flipV="1">
                <a:off x="5257800" y="4584597"/>
                <a:ext cx="705515" cy="22562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>
              <a:xfrm flipV="1">
                <a:off x="5963315" y="4010016"/>
                <a:ext cx="666085" cy="55273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>
                <a:endCxn id="36" idx="0"/>
              </p:cNvCxnSpPr>
              <p:nvPr/>
            </p:nvCxnSpPr>
            <p:spPr>
              <a:xfrm flipV="1">
                <a:off x="6629400" y="2997139"/>
                <a:ext cx="705508" cy="102217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Ellipse 53"/>
            <p:cNvSpPr/>
            <p:nvPr/>
          </p:nvSpPr>
          <p:spPr>
            <a:xfrm>
              <a:off x="5443710" y="4474517"/>
              <a:ext cx="76200" cy="76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6140266" y="4236060"/>
              <a:ext cx="76200" cy="76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/>
            <p:cNvSpPr/>
            <p:nvPr/>
          </p:nvSpPr>
          <p:spPr>
            <a:xfrm>
              <a:off x="6821086" y="3676400"/>
              <a:ext cx="76200" cy="76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Ellipse 56"/>
            <p:cNvSpPr/>
            <p:nvPr/>
          </p:nvSpPr>
          <p:spPr>
            <a:xfrm>
              <a:off x="7499079" y="2692329"/>
              <a:ext cx="76200" cy="762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542341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uggets2004">
  <a:themeElements>
    <a:clrScheme name="nuggets2004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uggets2004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uggets200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ggets200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ggets200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ggets200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ggets20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ggets20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ggets20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639</Words>
  <Application>Microsoft Office PowerPoint</Application>
  <PresentationFormat>Bildschirmpräsentation (4:3)</PresentationFormat>
  <Paragraphs>289</Paragraphs>
  <Slides>28</Slides>
  <Notes>0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Symbol</vt:lpstr>
      <vt:lpstr>Times New Roman</vt:lpstr>
      <vt:lpstr>Verdana</vt:lpstr>
      <vt:lpstr>Wingdings</vt:lpstr>
      <vt:lpstr>nuggets2004</vt:lpstr>
      <vt:lpstr>Profile</vt:lpstr>
      <vt:lpstr>Custom Design</vt:lpstr>
      <vt:lpstr>Office</vt:lpstr>
      <vt:lpstr>PowerPoint-Präsentation</vt:lpstr>
      <vt:lpstr>The relevant quasi-1D problem: Plasma-based particle acceleration</vt:lpstr>
      <vt:lpstr>FDTD: Yee lattice Leap-frog (mid-point) in time &amp; space universal conservative scheme</vt:lpstr>
      <vt:lpstr>Poor numerical dispersion  of the Yee Maxwell solver</vt:lpstr>
      <vt:lpstr>Staggered Yee lattice: a problem for acceleration</vt:lpstr>
      <vt:lpstr> Spectral solvers  based on FFT or other transforms</vt:lpstr>
      <vt:lpstr>Spectral method global/large stencil:  the causality issue</vt:lpstr>
      <vt:lpstr>Which Maxwell solver do we want for plasma-based acceleration?</vt:lpstr>
      <vt:lpstr>Available centered symplectic integrators</vt:lpstr>
      <vt:lpstr>The RIP Maxwell solver</vt:lpstr>
      <vt:lpstr>The Rhombi-in-Plane (RIP) grid: 3D Yee lattice reduced to a 2D (YZ) plane</vt:lpstr>
      <vt:lpstr>The quasi-1D Maxwell solver: the semi-implicit RIP scheme</vt:lpstr>
      <vt:lpstr>The RIP scheme: trapezoidal along X, Yee in transverse plane</vt:lpstr>
      <vt:lpstr>The RIP scheme: trapezoidal along X, Yee in transverse plane</vt:lpstr>
      <vt:lpstr>The RIP scheme: The “magic” time step t=hx/c</vt:lpstr>
      <vt:lpstr>The RIP scheme: The diffraction/refraction terms (Yee-style)</vt:lpstr>
      <vt:lpstr>The RIP scheme:  Numerical dispersion and stability</vt:lpstr>
      <vt:lpstr>Numerical dispersion  RIP vs Yee Maxwell solver</vt:lpstr>
      <vt:lpstr>The RIP scheme computational costs</vt:lpstr>
      <vt:lpstr>PowerPoint-Präsentation</vt:lpstr>
      <vt:lpstr>PowerPoint-Präsentation</vt:lpstr>
      <vt:lpstr>RIP test of NCI (the Lehe test): Streaming uniform plasma at  g = 130</vt:lpstr>
      <vt:lpstr>NCI in Yee solver Flying plasma sphere test</vt:lpstr>
      <vt:lpstr>NCI in spectral (FFT) solver Flying plasma sphere test</vt:lpstr>
      <vt:lpstr>RIP test of NCI: flying plasma spheres test</vt:lpstr>
      <vt:lpstr>Comparison of NCI in different solvers flying plasma spheres</vt:lpstr>
      <vt:lpstr> RIP simulation of proton bunch SSM in Lorentz-boosted frame (g =10)</vt:lpstr>
      <vt:lpstr>Outlook</vt:lpstr>
    </vt:vector>
  </TitlesOfParts>
  <Company>Theoretische Physik, Uni-Düsseldorf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as a Powerful Wiggler: X-Rays from GeV e- bunches in Laser-Plasma Channels</dc:title>
  <dc:creator>Preferred Customer</dc:creator>
  <cp:lastModifiedBy>alexander pukhov</cp:lastModifiedBy>
  <cp:revision>770</cp:revision>
  <dcterms:created xsi:type="dcterms:W3CDTF">2002-06-03T16:08:02Z</dcterms:created>
  <dcterms:modified xsi:type="dcterms:W3CDTF">2019-09-19T15:58:39Z</dcterms:modified>
</cp:coreProperties>
</file>