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36" r:id="rId2"/>
    <p:sldId id="395" r:id="rId3"/>
    <p:sldId id="437" r:id="rId4"/>
    <p:sldId id="418" r:id="rId5"/>
    <p:sldId id="419" r:id="rId6"/>
    <p:sldId id="420" r:id="rId7"/>
    <p:sldId id="438" r:id="rId8"/>
    <p:sldId id="421" r:id="rId9"/>
    <p:sldId id="429" r:id="rId10"/>
    <p:sldId id="413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67BD"/>
    <a:srgbClr val="FF5050"/>
    <a:srgbClr val="FFBABD"/>
    <a:srgbClr val="2CA02C"/>
    <a:srgbClr val="FF9999"/>
    <a:srgbClr val="D62728"/>
    <a:srgbClr val="7FE5CC"/>
    <a:srgbClr val="FF9A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63" autoAdjust="0"/>
    <p:restoredTop sz="94713" autoAdjust="0"/>
  </p:normalViewPr>
  <p:slideViewPr>
    <p:cSldViewPr>
      <p:cViewPr varScale="1">
        <p:scale>
          <a:sx n="91" d="100"/>
          <a:sy n="91" d="100"/>
        </p:scale>
        <p:origin x="16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3952AF-24D1-4EE5-B109-B7C3F7D17B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50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E4EE8-6BD8-4688-A807-E3AC887DE4E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71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D4AB6-0A30-47E5-97F4-643CF72C43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71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2D280-0963-4A49-AC98-1A4F746F893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617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FA155-D350-40B0-A9BE-7CB8928A09E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765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CB5D2-DE2E-4C9A-A35C-4B00B6AC8C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5791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2569C-E564-4E2C-B808-4FBA3C5D0E1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408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D937B0-3688-4437-BFA4-A0AFEC4A211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278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DF1A4-EFED-463B-B743-A31AD71E56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716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4F3CB6-6FB2-4738-8EEC-EC44CAEC769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88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14DDA-CB71-4255-A218-1AC8CBE6B6C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041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DB4EFD-D44F-4344-AB8F-F68C0B74A8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428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733724" y="800101"/>
            <a:ext cx="8158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dirty="0">
                <a:latin typeface="Arial" panose="020B0604020202020204" pitchFamily="34" charset="0"/>
              </a:rPr>
              <a:t>Force exerted on particle bunch propagating near plasma-vacuum boundary</a:t>
            </a:r>
            <a:endParaRPr lang="ru-RU" altLang="ru-RU" dirty="0">
              <a:latin typeface="Arial" panose="020B0604020202020204" pitchFamily="34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526903" y="2363184"/>
            <a:ext cx="24785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ctr" hangingPunct="1">
              <a:spcBef>
                <a:spcPct val="0"/>
              </a:spcBef>
              <a:buFontTx/>
              <a:buNone/>
            </a:pPr>
            <a:r>
              <a:rPr lang="ru-RU" altLang="ru-RU" sz="2400" dirty="0" err="1">
                <a:latin typeface="Arial" panose="020B0604020202020204" pitchFamily="34" charset="0"/>
              </a:rPr>
              <a:t>Konstantin</a:t>
            </a:r>
            <a:r>
              <a:rPr lang="ru-RU" altLang="ru-RU" sz="2400" dirty="0">
                <a:latin typeface="Arial" panose="020B0604020202020204" pitchFamily="34" charset="0"/>
              </a:rPr>
              <a:t> </a:t>
            </a:r>
            <a:r>
              <a:rPr lang="ru-RU" altLang="ru-RU" sz="2400" dirty="0" err="1" smtClean="0">
                <a:latin typeface="Arial" panose="020B0604020202020204" pitchFamily="34" charset="0"/>
              </a:rPr>
              <a:t>Lotov</a:t>
            </a:r>
            <a:endParaRPr lang="ru-RU" altLang="ru-RU" sz="2000" dirty="0">
              <a:latin typeface="Arial" panose="020B0604020202020204" pitchFamily="34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908175" y="3776191"/>
            <a:ext cx="682751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r>
              <a:rPr lang="ru-RU" altLang="ru-RU" sz="1800" dirty="0" err="1">
                <a:latin typeface="Arial" panose="020B0604020202020204" pitchFamily="34" charset="0"/>
              </a:rPr>
              <a:t>Budker</a:t>
            </a:r>
            <a:r>
              <a:rPr lang="ru-RU" altLang="ru-RU" sz="1800" dirty="0">
                <a:latin typeface="Arial" panose="020B0604020202020204" pitchFamily="34" charset="0"/>
              </a:rPr>
              <a:t> I</a:t>
            </a:r>
            <a:r>
              <a:rPr lang="en-US" altLang="ru-RU" sz="1800" dirty="0" err="1">
                <a:latin typeface="Arial" panose="020B0604020202020204" pitchFamily="34" charset="0"/>
              </a:rPr>
              <a:t>nstitute</a:t>
            </a:r>
            <a:r>
              <a:rPr lang="en-US" altLang="ru-RU" sz="1800" dirty="0">
                <a:latin typeface="Arial" panose="020B0604020202020204" pitchFamily="34" charset="0"/>
              </a:rPr>
              <a:t> of </a:t>
            </a:r>
            <a:r>
              <a:rPr lang="ru-RU" altLang="ru-RU" sz="1800" dirty="0">
                <a:latin typeface="Arial" panose="020B0604020202020204" pitchFamily="34" charset="0"/>
              </a:rPr>
              <a:t>N</a:t>
            </a:r>
            <a:r>
              <a:rPr lang="en-US" altLang="ru-RU" sz="1800" dirty="0" err="1">
                <a:latin typeface="Arial" panose="020B0604020202020204" pitchFamily="34" charset="0"/>
              </a:rPr>
              <a:t>uclear</a:t>
            </a:r>
            <a:r>
              <a:rPr lang="en-US" altLang="ru-RU" sz="1800" dirty="0">
                <a:latin typeface="Arial" panose="020B0604020202020204" pitchFamily="34" charset="0"/>
              </a:rPr>
              <a:t> </a:t>
            </a:r>
            <a:r>
              <a:rPr lang="ru-RU" altLang="ru-RU" sz="1800" dirty="0">
                <a:latin typeface="Arial" panose="020B0604020202020204" pitchFamily="34" charset="0"/>
              </a:rPr>
              <a:t>P</a:t>
            </a:r>
            <a:r>
              <a:rPr lang="en-US" altLang="ru-RU" sz="1800" dirty="0" err="1">
                <a:latin typeface="Arial" panose="020B0604020202020204" pitchFamily="34" charset="0"/>
              </a:rPr>
              <a:t>hysics</a:t>
            </a:r>
            <a:r>
              <a:rPr lang="en-US" altLang="ru-RU" sz="1800" dirty="0">
                <a:latin typeface="Arial" panose="020B0604020202020204" pitchFamily="34" charset="0"/>
              </a:rPr>
              <a:t> SB RAS, </a:t>
            </a:r>
            <a:r>
              <a:rPr lang="ru-RU" altLang="ru-RU" sz="1800" dirty="0" err="1">
                <a:latin typeface="Arial" panose="020B0604020202020204" pitchFamily="34" charset="0"/>
              </a:rPr>
              <a:t>Novosibirsk</a:t>
            </a:r>
            <a:r>
              <a:rPr lang="ru-RU" altLang="ru-RU" sz="1800" dirty="0">
                <a:latin typeface="Arial" panose="020B0604020202020204" pitchFamily="34" charset="0"/>
              </a:rPr>
              <a:t>, </a:t>
            </a:r>
            <a:r>
              <a:rPr lang="ru-RU" altLang="ru-RU" sz="1800" dirty="0" err="1">
                <a:latin typeface="Arial" panose="020B0604020202020204" pitchFamily="34" charset="0"/>
              </a:rPr>
              <a:t>Russia</a:t>
            </a:r>
            <a:endParaRPr lang="en-US" altLang="ru-RU" sz="1800" dirty="0">
              <a:latin typeface="Arial" panose="020B0604020202020204" pitchFamily="34" charset="0"/>
            </a:endParaRPr>
          </a:p>
          <a:p>
            <a:pPr eaLnBrk="1" fontAlgn="ctr" hangingPunct="1">
              <a:spcBef>
                <a:spcPct val="0"/>
              </a:spcBef>
              <a:buFontTx/>
              <a:buNone/>
            </a:pPr>
            <a:endParaRPr lang="en-US" altLang="ru-RU" sz="1800" dirty="0">
              <a:latin typeface="Arial" panose="020B0604020202020204" pitchFamily="34" charset="0"/>
            </a:endParaRPr>
          </a:p>
          <a:p>
            <a:pPr eaLnBrk="1" fontAlgn="ctr" hangingPunct="1">
              <a:spcBef>
                <a:spcPct val="0"/>
              </a:spcBef>
              <a:buFontTx/>
              <a:buNone/>
            </a:pPr>
            <a:r>
              <a:rPr lang="en-US" altLang="ru-RU" sz="1800" dirty="0">
                <a:latin typeface="Arial" panose="020B0604020202020204" pitchFamily="34" charset="0"/>
              </a:rPr>
              <a:t>Novosibirsk State University, </a:t>
            </a:r>
            <a:r>
              <a:rPr lang="ru-RU" altLang="ru-RU" sz="1800" dirty="0" err="1">
                <a:latin typeface="Arial" panose="020B0604020202020204" pitchFamily="34" charset="0"/>
              </a:rPr>
              <a:t>Novosibirsk</a:t>
            </a:r>
            <a:r>
              <a:rPr lang="ru-RU" altLang="ru-RU" sz="1800" dirty="0">
                <a:latin typeface="Arial" panose="020B0604020202020204" pitchFamily="34" charset="0"/>
              </a:rPr>
              <a:t>, </a:t>
            </a:r>
            <a:r>
              <a:rPr lang="ru-RU" altLang="ru-RU" sz="1800" dirty="0" err="1" smtClean="0">
                <a:latin typeface="Arial" panose="020B0604020202020204" pitchFamily="34" charset="0"/>
              </a:rPr>
              <a:t>Russia</a:t>
            </a:r>
            <a:endParaRPr lang="ru-RU" altLang="ru-RU" sz="1800" dirty="0">
              <a:latin typeface="Arial" panose="020B0604020202020204" pitchFamily="34" charset="0"/>
            </a:endParaRPr>
          </a:p>
        </p:txBody>
      </p:sp>
      <p:pic>
        <p:nvPicPr>
          <p:cNvPr id="27654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04754"/>
            <a:ext cx="9350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50" y="4325231"/>
            <a:ext cx="1152525" cy="430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0" y="403225"/>
            <a:ext cx="8675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>
                <a:latin typeface="Calibri" panose="020F0502020204030204" pitchFamily="34" charset="0"/>
              </a:rPr>
              <a:t>Summary</a:t>
            </a:r>
          </a:p>
        </p:txBody>
      </p:sp>
      <p:sp>
        <p:nvSpPr>
          <p:cNvPr id="19463" name="TextBox 1"/>
          <p:cNvSpPr txBox="1">
            <a:spLocks noChangeArrowheads="1"/>
          </p:cNvSpPr>
          <p:nvPr/>
        </p:nvSpPr>
        <p:spPr bwMode="auto">
          <a:xfrm>
            <a:off x="557213" y="1169013"/>
            <a:ext cx="811847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>
                <a:latin typeface="Calibri" panose="020F0502020204030204" pitchFamily="34" charset="0"/>
              </a:rPr>
              <a:t>If a charged particle bunch propagates near a plasma-vacuum boundary, it experiences an additional force caused by the boundary. </a:t>
            </a:r>
            <a:endParaRPr lang="en-US" altLang="ru-RU" sz="1800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ru-RU" sz="1800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latin typeface="Calibri" panose="020F0502020204030204" pitchFamily="34" charset="0"/>
              </a:rPr>
              <a:t>For </a:t>
            </a:r>
            <a:r>
              <a:rPr lang="en-US" altLang="ru-RU" sz="1800" dirty="0">
                <a:latin typeface="Calibri" panose="020F0502020204030204" pitchFamily="34" charset="0"/>
              </a:rPr>
              <a:t>the linearly responding </a:t>
            </a:r>
            <a:r>
              <a:rPr lang="en-US" altLang="ru-RU" sz="1800" dirty="0" smtClean="0">
                <a:latin typeface="Calibri" panose="020F0502020204030204" pitchFamily="34" charset="0"/>
              </a:rPr>
              <a:t>plasma and </a:t>
            </a:r>
            <a:r>
              <a:rPr lang="en-US" altLang="ru-RU" sz="1800" dirty="0">
                <a:latin typeface="Calibri" panose="020F0502020204030204" pitchFamily="34" charset="0"/>
              </a:rPr>
              <a:t>short and narrow bunch, this force </a:t>
            </a:r>
            <a:r>
              <a:rPr lang="en-US" altLang="ru-RU" sz="1800" dirty="0" smtClean="0">
                <a:latin typeface="Calibri" panose="020F0502020204030204" pitchFamily="34" charset="0"/>
              </a:rPr>
              <a:t>can be </a:t>
            </a:r>
            <a:r>
              <a:rPr lang="en-US" altLang="ru-RU" sz="1800" dirty="0">
                <a:latin typeface="Calibri" panose="020F0502020204030204" pitchFamily="34" charset="0"/>
              </a:rPr>
              <a:t>approximated </a:t>
            </a:r>
            <a:r>
              <a:rPr lang="en-US" altLang="ru-RU" sz="1800" dirty="0" smtClean="0">
                <a:latin typeface="Calibri" panose="020F0502020204030204" pitchFamily="34" charset="0"/>
              </a:rPr>
              <a:t>with </a:t>
            </a:r>
            <a:r>
              <a:rPr lang="en-US" altLang="ru-RU" sz="1800" dirty="0">
                <a:latin typeface="Calibri" panose="020F0502020204030204" pitchFamily="34" charset="0"/>
              </a:rPr>
              <a:t>elementary functions. </a:t>
            </a:r>
            <a:endParaRPr lang="en-US" altLang="ru-RU" sz="1800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ru-RU" sz="18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latin typeface="Calibri" panose="020F0502020204030204" pitchFamily="34" charset="0"/>
              </a:rPr>
              <a:t>The </a:t>
            </a:r>
            <a:r>
              <a:rPr lang="en-US" altLang="ru-RU" sz="1800" dirty="0">
                <a:latin typeface="Calibri" panose="020F0502020204030204" pitchFamily="34" charset="0"/>
              </a:rPr>
              <a:t>force is attracting to the boundary, if the bunch is in vacuum, and repelling otherwise. </a:t>
            </a:r>
            <a:endParaRPr lang="en-US" altLang="ru-RU" sz="1800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ru-RU" sz="18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latin typeface="Calibri" panose="020F0502020204030204" pitchFamily="34" charset="0"/>
              </a:rPr>
              <a:t>There </a:t>
            </a:r>
            <a:r>
              <a:rPr lang="en-US" altLang="ru-RU" sz="1800" dirty="0">
                <a:latin typeface="Calibri" panose="020F0502020204030204" pitchFamily="34" charset="0"/>
              </a:rPr>
              <a:t>are also additional focusing and defocusing components of the force. </a:t>
            </a:r>
            <a:endParaRPr lang="en-US" altLang="ru-RU" sz="1800" dirty="0" smtClean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ru-RU" sz="1800" dirty="0"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 smtClean="0">
                <a:latin typeface="Calibri" panose="020F0502020204030204" pitchFamily="34" charset="0"/>
              </a:rPr>
              <a:t>Numerical </a:t>
            </a:r>
            <a:r>
              <a:rPr lang="en-US" altLang="ru-RU" sz="1800" dirty="0">
                <a:latin typeface="Calibri" panose="020F0502020204030204" pitchFamily="34" charset="0"/>
              </a:rPr>
              <a:t>simulations of electron beam crossing the boundary at a small angle agree with the theory, proving validity of the both</a:t>
            </a:r>
            <a:r>
              <a:rPr lang="en-US" altLang="ru-RU" sz="1800" dirty="0" smtClean="0">
                <a:latin typeface="Calibri" panose="020F0502020204030204" pitchFamily="34" charset="0"/>
              </a:rPr>
              <a:t>.</a:t>
            </a:r>
            <a:endParaRPr lang="en-US" altLang="ru-RU" sz="1800" dirty="0">
              <a:latin typeface="Calibri" panose="020F0502020204030204" pitchFamily="34" charset="0"/>
            </a:endParaRPr>
          </a:p>
        </p:txBody>
      </p:sp>
      <p:sp>
        <p:nvSpPr>
          <p:cNvPr id="19464" name="TextBox 1"/>
          <p:cNvSpPr txBox="1">
            <a:spLocks noChangeArrowheads="1"/>
          </p:cNvSpPr>
          <p:nvPr/>
        </p:nvSpPr>
        <p:spPr bwMode="auto">
          <a:xfrm>
            <a:off x="6659563" y="5229225"/>
            <a:ext cx="1474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latin typeface="Calibri" panose="020F0502020204030204" pitchFamily="34" charset="0"/>
              </a:rPr>
              <a:t>Thank you</a:t>
            </a:r>
            <a:endParaRPr lang="ru-RU" altLang="ru-RU" sz="2400">
              <a:latin typeface="Calibri" panose="020F0502020204030204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10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476672"/>
            <a:ext cx="896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 smtClean="0">
                <a:latin typeface="+mn-lt"/>
              </a:rPr>
              <a:t>Where does the problem come from?</a:t>
            </a:r>
            <a:endParaRPr lang="en-US" altLang="ru-RU" sz="2400" dirty="0">
              <a:latin typeface="+mn-lt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2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5031" y="1052736"/>
            <a:ext cx="4231445" cy="20072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9047" y="3140968"/>
            <a:ext cx="2825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E </a:t>
            </a:r>
            <a:r>
              <a:rPr lang="en-US" sz="1200" dirty="0" err="1">
                <a:latin typeface="+mn-lt"/>
              </a:rPr>
              <a:t>Adli</a:t>
            </a:r>
            <a:r>
              <a:rPr lang="en-US" sz="1200" dirty="0">
                <a:latin typeface="+mn-lt"/>
              </a:rPr>
              <a:t> et </a:t>
            </a:r>
            <a:r>
              <a:rPr lang="en-US" sz="1200" dirty="0" smtClean="0">
                <a:latin typeface="+mn-lt"/>
              </a:rPr>
              <a:t>al, </a:t>
            </a:r>
            <a:r>
              <a:rPr lang="en-US" sz="1200" dirty="0">
                <a:latin typeface="+mn-lt"/>
              </a:rPr>
              <a:t>New J. Phys. 18 (2016) 103013</a:t>
            </a:r>
            <a:endParaRPr lang="ru-RU" sz="1200" dirty="0"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028" y="2473334"/>
            <a:ext cx="2881198" cy="18283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3053" y="4158211"/>
            <a:ext cx="27546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P. </a:t>
            </a:r>
            <a:r>
              <a:rPr lang="en-US" sz="1200" dirty="0" err="1" smtClean="0">
                <a:latin typeface="+mn-lt"/>
              </a:rPr>
              <a:t>Muggli</a:t>
            </a:r>
            <a:r>
              <a:rPr lang="en-US" sz="1200" dirty="0" smtClean="0">
                <a:latin typeface="+mn-lt"/>
              </a:rPr>
              <a:t> et al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PRST</a:t>
            </a:r>
            <a:r>
              <a:rPr lang="en-US" sz="1200" dirty="0">
                <a:latin typeface="+mn-lt"/>
              </a:rPr>
              <a:t>-AB </a:t>
            </a:r>
            <a:r>
              <a:rPr lang="en-US" sz="1200" dirty="0" smtClean="0">
                <a:latin typeface="+mn-lt"/>
              </a:rPr>
              <a:t>4</a:t>
            </a:r>
            <a:r>
              <a:rPr lang="en-US" sz="1200" dirty="0">
                <a:latin typeface="+mn-lt"/>
              </a:rPr>
              <a:t>, 091301 (2001)</a:t>
            </a:r>
            <a:endParaRPr lang="ru-RU" sz="1200" dirty="0">
              <a:latin typeface="+mn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7984" y="4437112"/>
            <a:ext cx="4337653" cy="17496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481359" y="6269589"/>
            <a:ext cx="42309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N</a:t>
            </a:r>
            <a:r>
              <a:rPr lang="en-US" sz="1200" dirty="0">
                <a:latin typeface="+mn-lt"/>
              </a:rPr>
              <a:t>. </a:t>
            </a:r>
            <a:r>
              <a:rPr lang="en-US" sz="1200" dirty="0" err="1">
                <a:latin typeface="+mn-lt"/>
              </a:rPr>
              <a:t>Moschüring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et al</a:t>
            </a:r>
            <a:r>
              <a:rPr lang="en-US" sz="1200" dirty="0">
                <a:latin typeface="+mn-lt"/>
              </a:rPr>
              <a:t>, https://</a:t>
            </a:r>
            <a:r>
              <a:rPr lang="en-US" sz="1200" dirty="0" err="1">
                <a:latin typeface="+mn-lt"/>
              </a:rPr>
              <a:t>doi.org</a:t>
            </a:r>
            <a:r>
              <a:rPr lang="en-US" sz="1200" dirty="0">
                <a:latin typeface="+mn-lt"/>
              </a:rPr>
              <a:t>/10.1088/1361-6587/</a:t>
            </a:r>
            <a:r>
              <a:rPr lang="en-US" sz="1200" dirty="0" err="1">
                <a:latin typeface="+mn-lt"/>
              </a:rPr>
              <a:t>ab411e</a:t>
            </a:r>
            <a:endParaRPr lang="ru-RU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4035" y="1228492"/>
            <a:ext cx="1543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Parallel beams</a:t>
            </a:r>
            <a:endParaRPr lang="ru-RU" sz="18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1916832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Misaligned beams</a:t>
            </a:r>
            <a:endParaRPr lang="ru-RU" sz="18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8855" y="5320795"/>
            <a:ext cx="2827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Side injected witness beams</a:t>
            </a:r>
            <a:endParaRPr lang="ru-RU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476672"/>
            <a:ext cx="896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 smtClean="0">
                <a:latin typeface="+mn-lt"/>
              </a:rPr>
              <a:t>How the problem is formulated mathematically?</a:t>
            </a:r>
            <a:endParaRPr lang="en-US" altLang="ru-RU" sz="2400" dirty="0">
              <a:latin typeface="+mn-lt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3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67544" y="2852936"/>
            <a:ext cx="1655762" cy="172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7" name="Группа 9239"/>
          <p:cNvGrpSpPr>
            <a:grpSpLocks/>
          </p:cNvGrpSpPr>
          <p:nvPr/>
        </p:nvGrpSpPr>
        <p:grpSpPr bwMode="auto">
          <a:xfrm>
            <a:off x="1010469" y="1584524"/>
            <a:ext cx="655637" cy="1268412"/>
            <a:chOff x="1011584" y="3528221"/>
            <a:chExt cx="655394" cy="1268931"/>
          </a:xfrm>
        </p:grpSpPr>
        <p:sp>
          <p:nvSpPr>
            <p:cNvPr id="19" name="Овал 18"/>
            <p:cNvSpPr/>
            <p:nvPr/>
          </p:nvSpPr>
          <p:spPr>
            <a:xfrm>
              <a:off x="1262316" y="3985608"/>
              <a:ext cx="71411" cy="71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 flipV="1">
              <a:off x="1295641" y="4057074"/>
              <a:ext cx="3174" cy="74007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11584" y="4273063"/>
              <a:ext cx="284057" cy="3081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latin typeface="+mn-lt"/>
                </a:rPr>
                <a:t>d</a:t>
              </a:r>
              <a:endParaRPr lang="ru-RU" i="1" dirty="0">
                <a:latin typeface="+mn-lt"/>
              </a:endParaRPr>
            </a:p>
          </p:txBody>
        </p:sp>
        <p:grpSp>
          <p:nvGrpSpPr>
            <p:cNvPr id="22" name="Группа 9238"/>
            <p:cNvGrpSpPr>
              <a:grpSpLocks/>
            </p:cNvGrpSpPr>
            <p:nvPr/>
          </p:nvGrpSpPr>
          <p:grpSpPr bwMode="auto">
            <a:xfrm>
              <a:off x="1046059" y="3528221"/>
              <a:ext cx="620919" cy="705943"/>
              <a:chOff x="3035890" y="5868781"/>
              <a:chExt cx="620919" cy="705943"/>
            </a:xfrm>
          </p:grpSpPr>
          <p:cxnSp>
            <p:nvCxnSpPr>
              <p:cNvPr id="23" name="Прямая со стрелкой 22"/>
              <p:cNvCxnSpPr/>
              <p:nvPr/>
            </p:nvCxnSpPr>
            <p:spPr>
              <a:xfrm flipV="1">
                <a:off x="3275950" y="6353166"/>
                <a:ext cx="352295" cy="6353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/>
              <p:nvPr/>
            </p:nvCxnSpPr>
            <p:spPr>
              <a:xfrm rot="16200000" flipV="1">
                <a:off x="3102839" y="6178473"/>
                <a:ext cx="352569" cy="6348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3036327" y="5868781"/>
                <a:ext cx="274535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x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382274" y="6267406"/>
                <a:ext cx="274535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y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</p:grpSp>
      </p:grpSp>
      <p:grpSp>
        <p:nvGrpSpPr>
          <p:cNvPr id="27" name="Группа 70"/>
          <p:cNvGrpSpPr>
            <a:grpSpLocks/>
          </p:cNvGrpSpPr>
          <p:nvPr/>
        </p:nvGrpSpPr>
        <p:grpSpPr bwMode="auto">
          <a:xfrm flipH="1" flipV="1">
            <a:off x="929506" y="2851349"/>
            <a:ext cx="655638" cy="1268412"/>
            <a:chOff x="1011584" y="3528221"/>
            <a:chExt cx="655394" cy="1268931"/>
          </a:xfrm>
        </p:grpSpPr>
        <p:sp>
          <p:nvSpPr>
            <p:cNvPr id="28" name="Овал 27"/>
            <p:cNvSpPr/>
            <p:nvPr/>
          </p:nvSpPr>
          <p:spPr>
            <a:xfrm>
              <a:off x="1262316" y="3985608"/>
              <a:ext cx="71411" cy="71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1295641" y="4057074"/>
              <a:ext cx="3174" cy="74007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011584" y="4273063"/>
              <a:ext cx="284057" cy="3081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latin typeface="+mn-lt"/>
                </a:rPr>
                <a:t>d</a:t>
              </a:r>
              <a:endParaRPr lang="ru-RU" i="1" dirty="0">
                <a:latin typeface="+mn-lt"/>
              </a:endParaRPr>
            </a:p>
          </p:txBody>
        </p:sp>
        <p:grpSp>
          <p:nvGrpSpPr>
            <p:cNvPr id="31" name="Группа 74"/>
            <p:cNvGrpSpPr>
              <a:grpSpLocks/>
            </p:cNvGrpSpPr>
            <p:nvPr/>
          </p:nvGrpSpPr>
          <p:grpSpPr bwMode="auto">
            <a:xfrm>
              <a:off x="1046059" y="3528221"/>
              <a:ext cx="620919" cy="705943"/>
              <a:chOff x="3035890" y="5868781"/>
              <a:chExt cx="620919" cy="705943"/>
            </a:xfrm>
          </p:grpSpPr>
          <p:cxnSp>
            <p:nvCxnSpPr>
              <p:cNvPr id="32" name="Прямая со стрелкой 31"/>
              <p:cNvCxnSpPr/>
              <p:nvPr/>
            </p:nvCxnSpPr>
            <p:spPr>
              <a:xfrm flipV="1">
                <a:off x="3275951" y="6353166"/>
                <a:ext cx="352294" cy="6353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 стрелкой 32"/>
              <p:cNvCxnSpPr/>
              <p:nvPr/>
            </p:nvCxnSpPr>
            <p:spPr>
              <a:xfrm rot="16200000" flipV="1">
                <a:off x="3102840" y="6178472"/>
                <a:ext cx="352569" cy="6348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3036327" y="5868781"/>
                <a:ext cx="274536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x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382273" y="6267406"/>
                <a:ext cx="274536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y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2483768" y="1162021"/>
            <a:ext cx="64808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Arial" panose="020B0604020202020204" pitchFamily="34" charset="0"/>
              </a:rPr>
              <a:t>A point charge is moving parallel to the plasma boundary in z-direction with velocity </a:t>
            </a:r>
            <a:r>
              <a:rPr lang="en-US" sz="1600" i="1" dirty="0" smtClean="0">
                <a:cs typeface="Arial" panose="020B0604020202020204" pitchFamily="34" charset="0"/>
              </a:rPr>
              <a:t>c</a:t>
            </a:r>
            <a:r>
              <a:rPr lang="en-US" sz="1600" dirty="0" smtClean="0">
                <a:cs typeface="Arial" panose="020B0604020202020204" pitchFamily="34" charset="0"/>
              </a:rPr>
              <a:t> (if with </a:t>
            </a:r>
            <a:r>
              <a:rPr lang="en-US" sz="1600" i="1" dirty="0" smtClean="0">
                <a:cs typeface="Arial" panose="020B0604020202020204" pitchFamily="34" charset="0"/>
              </a:rPr>
              <a:t>v</a:t>
            </a:r>
            <a:r>
              <a:rPr lang="en-US" sz="1600" dirty="0" smtClean="0">
                <a:cs typeface="Arial" panose="020B0604020202020204" pitchFamily="34" charset="0"/>
              </a:rPr>
              <a:t>, everything is similar, but the result is longer)</a:t>
            </a:r>
          </a:p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dirty="0" smtClean="0">
                <a:cs typeface="Arial" panose="020B0604020202020204" pitchFamily="34" charset="0"/>
              </a:rPr>
              <a:t>Plasma responds linearly, all perturbations are small</a:t>
            </a:r>
          </a:p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dirty="0" smtClean="0">
                <a:cs typeface="Arial" panose="020B0604020202020204" pitchFamily="34" charset="0"/>
              </a:rPr>
              <a:t>Permittivity, 	of vacuum</a:t>
            </a:r>
          </a:p>
          <a:p>
            <a:endParaRPr lang="en-US" sz="1600" dirty="0" smtClean="0">
              <a:cs typeface="Arial" panose="020B0604020202020204" pitchFamily="34" charset="0"/>
            </a:endParaRPr>
          </a:p>
          <a:p>
            <a:r>
              <a:rPr lang="en-US" sz="1600" dirty="0">
                <a:cs typeface="Arial" panose="020B0604020202020204" pitchFamily="34" charset="0"/>
              </a:rPr>
              <a:t>	</a:t>
            </a:r>
            <a:r>
              <a:rPr lang="en-US" sz="1600" dirty="0" smtClean="0">
                <a:cs typeface="Arial" panose="020B0604020202020204" pitchFamily="34" charset="0"/>
              </a:rPr>
              <a:t>	of plasma</a:t>
            </a:r>
          </a:p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dirty="0">
                <a:cs typeface="Arial" panose="020B0604020202020204" pitchFamily="34" charset="0"/>
              </a:rPr>
              <a:t>We want to find all fields everywhere</a:t>
            </a:r>
          </a:p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dirty="0" smtClean="0">
                <a:cs typeface="Arial" panose="020B0604020202020204" pitchFamily="34" charset="0"/>
              </a:rPr>
              <a:t>If the charge is in plasma, everything is the same but indexes  1 ↔ 2</a:t>
            </a:r>
          </a:p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dirty="0" smtClean="0">
                <a:cs typeface="Arial" panose="020B0604020202020204" pitchFamily="34" charset="0"/>
              </a:rPr>
              <a:t>Because of the linear response, we can then find the fields produced by any beam by integrating “elementary” fields of point charges</a:t>
            </a:r>
            <a:endParaRPr lang="ru-RU" sz="1600" dirty="0"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8680" y="2685245"/>
            <a:ext cx="646748" cy="2000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8680" y="3135630"/>
            <a:ext cx="1586865" cy="29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1628800"/>
            <a:ext cx="74390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84300" y="5661050"/>
            <a:ext cx="6600825" cy="360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0" y="476672"/>
            <a:ext cx="89646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latin typeface="+mn-lt"/>
              </a:rPr>
              <a:t>The problem looks like a classical one, so the solution may be in old journals: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4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0" y="403225"/>
            <a:ext cx="896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latin typeface="Calibri" panose="020F0502020204030204" pitchFamily="34" charset="0"/>
              </a:rPr>
              <a:t>Unfortunately, authors of that time were very brief,</a:t>
            </a:r>
          </a:p>
        </p:txBody>
      </p:sp>
      <p:sp>
        <p:nvSpPr>
          <p:cNvPr id="9223" name="TextBox 1"/>
          <p:cNvSpPr txBox="1">
            <a:spLocks noChangeArrowheads="1"/>
          </p:cNvSpPr>
          <p:nvPr/>
        </p:nvSpPr>
        <p:spPr bwMode="auto">
          <a:xfrm>
            <a:off x="5940425" y="862013"/>
            <a:ext cx="3095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000" dirty="0">
                <a:latin typeface="Calibri" panose="020F0502020204030204" pitchFamily="34" charset="0"/>
              </a:rPr>
              <a:t>and papers full of misprints,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000" dirty="0">
                <a:latin typeface="Calibri" panose="020F0502020204030204" pitchFamily="34" charset="0"/>
              </a:rPr>
              <a:t>so we reproduced the solution (see next slide) </a:t>
            </a:r>
            <a:endParaRPr lang="ru-RU" altLang="ru-RU" sz="2000" dirty="0">
              <a:latin typeface="Calibri" panose="020F0502020204030204" pitchFamily="34" charset="0"/>
            </a:endParaRPr>
          </a:p>
        </p:txBody>
      </p:sp>
      <p:pic>
        <p:nvPicPr>
          <p:cNvPr id="922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60438"/>
            <a:ext cx="4537075" cy="577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805488"/>
            <a:ext cx="220980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27013" y="1773238"/>
            <a:ext cx="2268537" cy="3240087"/>
          </a:xfrm>
          <a:prstGeom prst="rect">
            <a:avLst/>
          </a:prstGeom>
          <a:noFill/>
          <a:ln w="28575">
            <a:solidFill>
              <a:srgbClr val="2CA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7013" y="5013325"/>
            <a:ext cx="2268537" cy="90963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7013" y="5910263"/>
            <a:ext cx="2268537" cy="5746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27300" y="960438"/>
            <a:ext cx="2268538" cy="8842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27300" y="1868488"/>
            <a:ext cx="2268538" cy="1117600"/>
          </a:xfrm>
          <a:prstGeom prst="rect">
            <a:avLst/>
          </a:prstGeom>
          <a:noFill/>
          <a:ln w="28575">
            <a:solidFill>
              <a:srgbClr val="9467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27300" y="3021013"/>
            <a:ext cx="2268538" cy="660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27300" y="3716338"/>
            <a:ext cx="2268538" cy="928687"/>
          </a:xfrm>
          <a:prstGeom prst="rect">
            <a:avLst/>
          </a:prstGeom>
          <a:noFill/>
          <a:ln w="28575">
            <a:solidFill>
              <a:srgbClr val="9467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527300" y="4675188"/>
            <a:ext cx="2268538" cy="86836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19363" y="5567363"/>
            <a:ext cx="4500562" cy="1169987"/>
          </a:xfrm>
          <a:prstGeom prst="rect">
            <a:avLst/>
          </a:prstGeom>
          <a:noFill/>
          <a:ln w="28575">
            <a:solidFill>
              <a:srgbClr val="9467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3525" y="1814513"/>
            <a:ext cx="1597025" cy="306387"/>
          </a:xfrm>
          <a:prstGeom prst="rect">
            <a:avLst/>
          </a:prstGeom>
          <a:solidFill>
            <a:schemeClr val="accent3">
              <a:alpha val="84000"/>
            </a:schemeClr>
          </a:solidFill>
          <a:ln w="28575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2CA02C"/>
                </a:solidFill>
              </a:rPr>
              <a:t>problem definition</a:t>
            </a:r>
            <a:endParaRPr lang="ru-RU" dirty="0">
              <a:solidFill>
                <a:srgbClr val="2CA02C"/>
              </a:solidFill>
            </a:endParaRPr>
          </a:p>
        </p:txBody>
      </p:sp>
      <p:sp>
        <p:nvSpPr>
          <p:cNvPr id="9236" name="TextBox 1"/>
          <p:cNvSpPr txBox="1">
            <a:spLocks noChangeArrowheads="1"/>
          </p:cNvSpPr>
          <p:nvPr/>
        </p:nvSpPr>
        <p:spPr bwMode="auto">
          <a:xfrm>
            <a:off x="250825" y="5065713"/>
            <a:ext cx="1966913" cy="307975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C000"/>
                </a:solidFill>
                <a:latin typeface="Arial" panose="020B0604020202020204" pitchFamily="34" charset="0"/>
              </a:rPr>
              <a:t>review of earlier works</a:t>
            </a:r>
            <a:endParaRPr lang="ru-RU" altLang="ru-RU" sz="1400"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  <p:sp>
        <p:nvSpPr>
          <p:cNvPr id="9237" name="TextBox 2"/>
          <p:cNvSpPr txBox="1">
            <a:spLocks noChangeArrowheads="1"/>
          </p:cNvSpPr>
          <p:nvPr/>
        </p:nvSpPr>
        <p:spPr bwMode="auto">
          <a:xfrm>
            <a:off x="2559050" y="992188"/>
            <a:ext cx="1477963" cy="307975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Arial" panose="020B0604020202020204" pitchFamily="34" charset="0"/>
              </a:rPr>
              <a:t>ideas of solution</a:t>
            </a:r>
            <a:endParaRPr lang="ru-RU" altLang="ru-RU" sz="1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238" name="TextBox 3"/>
          <p:cNvSpPr txBox="1">
            <a:spLocks noChangeArrowheads="1"/>
          </p:cNvSpPr>
          <p:nvPr/>
        </p:nvSpPr>
        <p:spPr bwMode="auto">
          <a:xfrm>
            <a:off x="2559050" y="1874838"/>
            <a:ext cx="622286" cy="307777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dirty="0" smtClean="0">
                <a:solidFill>
                  <a:srgbClr val="9467BD"/>
                </a:solidFill>
                <a:latin typeface="Arial" panose="020B0604020202020204" pitchFamily="34" charset="0"/>
              </a:rPr>
              <a:t>result</a:t>
            </a:r>
            <a:endParaRPr lang="ru-RU" altLang="ru-RU" sz="1400" dirty="0">
              <a:solidFill>
                <a:srgbClr val="9467BD"/>
              </a:solidFill>
              <a:latin typeface="Arial" panose="020B0604020202020204" pitchFamily="34" charset="0"/>
            </a:endParaRPr>
          </a:p>
        </p:txBody>
      </p:sp>
      <p:sp>
        <p:nvSpPr>
          <p:cNvPr id="9239" name="TextBox 4"/>
          <p:cNvSpPr txBox="1">
            <a:spLocks noChangeArrowheads="1"/>
          </p:cNvSpPr>
          <p:nvPr/>
        </p:nvSpPr>
        <p:spPr bwMode="auto">
          <a:xfrm>
            <a:off x="2536825" y="5567363"/>
            <a:ext cx="1537600" cy="307777"/>
          </a:xfrm>
          <a:prstGeom prst="rect">
            <a:avLst/>
          </a:prstGeom>
          <a:solidFill>
            <a:schemeClr val="bg1">
              <a:alpha val="8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dirty="0">
                <a:solidFill>
                  <a:srgbClr val="9467BD"/>
                </a:solidFill>
                <a:latin typeface="Arial" panose="020B0604020202020204" pitchFamily="34" charset="0"/>
              </a:rPr>
              <a:t>essence of </a:t>
            </a:r>
            <a:r>
              <a:rPr lang="en-US" altLang="ru-RU" sz="1400" dirty="0" smtClean="0">
                <a:solidFill>
                  <a:srgbClr val="9467BD"/>
                </a:solidFill>
                <a:latin typeface="Arial" panose="020B0604020202020204" pitchFamily="34" charset="0"/>
              </a:rPr>
              <a:t>result</a:t>
            </a:r>
            <a:endParaRPr lang="ru-RU" altLang="ru-RU" sz="1400" dirty="0">
              <a:solidFill>
                <a:srgbClr val="9467BD"/>
              </a:solidFill>
              <a:latin typeface="Arial" panose="020B0604020202020204" pitchFamily="34" charset="0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5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0" y="403225"/>
            <a:ext cx="896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>
                <a:latin typeface="Calibri" panose="020F0502020204030204" pitchFamily="34" charset="0"/>
              </a:rPr>
              <a:t>The same result, but at the modern detail level:</a:t>
            </a:r>
          </a:p>
        </p:txBody>
      </p:sp>
      <p:grpSp>
        <p:nvGrpSpPr>
          <p:cNvPr id="10247" name="Группа 19"/>
          <p:cNvGrpSpPr>
            <a:grpSpLocks/>
          </p:cNvGrpSpPr>
          <p:nvPr/>
        </p:nvGrpSpPr>
        <p:grpSpPr bwMode="auto">
          <a:xfrm>
            <a:off x="187325" y="871538"/>
            <a:ext cx="8777288" cy="1765300"/>
            <a:chOff x="189498" y="871538"/>
            <a:chExt cx="10172203" cy="2054892"/>
          </a:xfrm>
        </p:grpSpPr>
        <p:pic>
          <p:nvPicPr>
            <p:cNvPr id="10281" name="Рисунок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98" y="871538"/>
              <a:ext cx="2910078" cy="204854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2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2888" y="871538"/>
              <a:ext cx="2910078" cy="204854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3" name="Рисунок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2966" y="871538"/>
              <a:ext cx="2910078" cy="204854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4" name="Рисунок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3044" y="877888"/>
              <a:ext cx="1448657" cy="204854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Правая фигурная скобка 20"/>
          <p:cNvSpPr/>
          <p:nvPr/>
        </p:nvSpPr>
        <p:spPr>
          <a:xfrm rot="5400000">
            <a:off x="2847975" y="-22225"/>
            <a:ext cx="215900" cy="5537200"/>
          </a:xfrm>
          <a:prstGeom prst="rightBrace">
            <a:avLst>
              <a:gd name="adj1" fmla="val 8333"/>
              <a:gd name="adj2" fmla="val 49562"/>
            </a:avLst>
          </a:prstGeom>
          <a:ln>
            <a:solidFill>
              <a:srgbClr val="2CA0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авая фигурная скобка 29"/>
          <p:cNvSpPr/>
          <p:nvPr/>
        </p:nvSpPr>
        <p:spPr>
          <a:xfrm rot="5400000">
            <a:off x="7236619" y="1123156"/>
            <a:ext cx="215900" cy="3240088"/>
          </a:xfrm>
          <a:prstGeom prst="rightBrace">
            <a:avLst>
              <a:gd name="adj1" fmla="val 8333"/>
              <a:gd name="adj2" fmla="val 49562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50" name="TextBox 21"/>
          <p:cNvSpPr txBox="1">
            <a:spLocks noChangeArrowheads="1"/>
          </p:cNvSpPr>
          <p:nvPr/>
        </p:nvSpPr>
        <p:spPr bwMode="auto">
          <a:xfrm>
            <a:off x="758825" y="2871788"/>
            <a:ext cx="44338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dirty="0">
                <a:solidFill>
                  <a:srgbClr val="2CA02C"/>
                </a:solidFill>
                <a:latin typeface="Arial" panose="020B0604020202020204" pitchFamily="34" charset="0"/>
              </a:rPr>
              <a:t>Reproduction of old results (</a:t>
            </a:r>
            <a:r>
              <a:rPr lang="en-US" altLang="ru-RU" sz="1400" dirty="0" err="1">
                <a:solidFill>
                  <a:srgbClr val="2CA02C"/>
                </a:solidFill>
                <a:latin typeface="Arial" panose="020B0604020202020204" pitchFamily="34" charset="0"/>
              </a:rPr>
              <a:t>1error</a:t>
            </a:r>
            <a:r>
              <a:rPr lang="en-US" altLang="ru-RU" sz="1400" dirty="0">
                <a:solidFill>
                  <a:srgbClr val="2CA02C"/>
                </a:solidFill>
                <a:latin typeface="Arial" panose="020B0604020202020204" pitchFamily="34" charset="0"/>
              </a:rPr>
              <a:t> + 1 misprint found)</a:t>
            </a:r>
            <a:endParaRPr lang="ru-RU" altLang="ru-RU" sz="1400" dirty="0">
              <a:solidFill>
                <a:srgbClr val="2CA02C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TextBox 31"/>
          <p:cNvSpPr txBox="1">
            <a:spLocks noChangeArrowheads="1"/>
          </p:cNvSpPr>
          <p:nvPr/>
        </p:nvSpPr>
        <p:spPr bwMode="auto">
          <a:xfrm>
            <a:off x="5902325" y="2871788"/>
            <a:ext cx="288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D62728"/>
                </a:solidFill>
                <a:latin typeface="Arial" panose="020B0604020202020204" pitchFamily="34" charset="0"/>
              </a:rPr>
              <a:t>Calculation of wakefield potentials</a:t>
            </a:r>
            <a:endParaRPr lang="ru-RU" altLang="ru-RU" sz="1400">
              <a:solidFill>
                <a:srgbClr val="D62728"/>
              </a:solidFill>
              <a:latin typeface="Arial" panose="020B0604020202020204" pitchFamily="34" charset="0"/>
            </a:endParaRPr>
          </a:p>
        </p:txBody>
      </p:sp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6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468313" y="4797425"/>
            <a:ext cx="1655762" cy="172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1" name="Группа 9239"/>
          <p:cNvGrpSpPr>
            <a:grpSpLocks/>
          </p:cNvGrpSpPr>
          <p:nvPr/>
        </p:nvGrpSpPr>
        <p:grpSpPr bwMode="auto">
          <a:xfrm>
            <a:off x="1011238" y="3529013"/>
            <a:ext cx="655637" cy="1268412"/>
            <a:chOff x="1011584" y="3528221"/>
            <a:chExt cx="655394" cy="1268931"/>
          </a:xfrm>
        </p:grpSpPr>
        <p:sp>
          <p:nvSpPr>
            <p:cNvPr id="52" name="Овал 51"/>
            <p:cNvSpPr/>
            <p:nvPr/>
          </p:nvSpPr>
          <p:spPr>
            <a:xfrm>
              <a:off x="1262316" y="3985608"/>
              <a:ext cx="71411" cy="71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3" name="Прямая со стрелкой 52"/>
            <p:cNvCxnSpPr/>
            <p:nvPr/>
          </p:nvCxnSpPr>
          <p:spPr>
            <a:xfrm flipV="1">
              <a:off x="1295641" y="4057074"/>
              <a:ext cx="3174" cy="74007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011584" y="4273063"/>
              <a:ext cx="284057" cy="3081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latin typeface="+mn-lt"/>
                </a:rPr>
                <a:t>d</a:t>
              </a:r>
              <a:endParaRPr lang="ru-RU" i="1" dirty="0">
                <a:latin typeface="+mn-lt"/>
              </a:endParaRPr>
            </a:p>
          </p:txBody>
        </p:sp>
        <p:grpSp>
          <p:nvGrpSpPr>
            <p:cNvPr id="55" name="Группа 9238"/>
            <p:cNvGrpSpPr>
              <a:grpSpLocks/>
            </p:cNvGrpSpPr>
            <p:nvPr/>
          </p:nvGrpSpPr>
          <p:grpSpPr bwMode="auto">
            <a:xfrm>
              <a:off x="1046059" y="3528221"/>
              <a:ext cx="620919" cy="705943"/>
              <a:chOff x="3035890" y="5868781"/>
              <a:chExt cx="620919" cy="705943"/>
            </a:xfrm>
          </p:grpSpPr>
          <p:cxnSp>
            <p:nvCxnSpPr>
              <p:cNvPr id="56" name="Прямая со стрелкой 55"/>
              <p:cNvCxnSpPr/>
              <p:nvPr/>
            </p:nvCxnSpPr>
            <p:spPr>
              <a:xfrm flipV="1">
                <a:off x="3275950" y="6353166"/>
                <a:ext cx="352295" cy="6353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 стрелкой 56"/>
              <p:cNvCxnSpPr/>
              <p:nvPr/>
            </p:nvCxnSpPr>
            <p:spPr>
              <a:xfrm rot="16200000" flipV="1">
                <a:off x="3102839" y="6178473"/>
                <a:ext cx="352569" cy="6348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3036327" y="5868781"/>
                <a:ext cx="274535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x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82274" y="6267406"/>
                <a:ext cx="274535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y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374347" y="3352203"/>
            <a:ext cx="6302109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idea of solution: </a:t>
            </a:r>
          </a:p>
          <a:p>
            <a:pPr marL="180000">
              <a:spcBef>
                <a:spcPts val="600"/>
              </a:spcBef>
            </a:pPr>
            <a:r>
              <a:rPr lang="en-US" sz="1600" dirty="0" smtClean="0"/>
              <a:t>3 waves (similar to incident, transmitted and reflected waves),</a:t>
            </a:r>
          </a:p>
          <a:p>
            <a:pPr marL="180000">
              <a:spcBef>
                <a:spcPts val="600"/>
              </a:spcBef>
            </a:pPr>
            <a:r>
              <a:rPr lang="en-US" sz="1600" dirty="0" smtClean="0"/>
              <a:t>the “incident” wave is that of a point charge in free space,</a:t>
            </a:r>
          </a:p>
          <a:p>
            <a:pPr marL="180000">
              <a:spcBef>
                <a:spcPts val="600"/>
              </a:spcBef>
            </a:pPr>
            <a:r>
              <a:rPr lang="en-US" sz="1600" dirty="0" smtClean="0"/>
              <a:t>the “reflected” and “transmitted” waves decrease with distance from the boundary</a:t>
            </a:r>
          </a:p>
          <a:p>
            <a:pPr marL="180000">
              <a:spcBef>
                <a:spcPts val="600"/>
              </a:spcBef>
            </a:pPr>
            <a:r>
              <a:rPr lang="en-US" sz="1600" dirty="0" smtClean="0"/>
              <a:t>tangential field components are matched at the boundary</a:t>
            </a:r>
          </a:p>
          <a:p>
            <a:pPr marL="180000">
              <a:spcBef>
                <a:spcPts val="600"/>
              </a:spcBef>
            </a:pPr>
            <a:r>
              <a:rPr lang="en-US" sz="1600" dirty="0" smtClean="0"/>
              <a:t>this is to be done for separate Fourier harmonics of the fields, as reflectance is different for </a:t>
            </a:r>
            <a:r>
              <a:rPr lang="en-US" sz="1600" smtClean="0"/>
              <a:t>different </a:t>
            </a:r>
            <a:r>
              <a:rPr lang="en-US" sz="1600" smtClean="0"/>
              <a:t>frequencies</a:t>
            </a:r>
            <a:endParaRPr lang="en-US" sz="1600" dirty="0" smtClean="0"/>
          </a:p>
          <a:p>
            <a:pPr>
              <a:spcBef>
                <a:spcPts val="600"/>
              </a:spcBef>
            </a:pPr>
            <a:r>
              <a:rPr lang="en-US" sz="1600" dirty="0" smtClean="0"/>
              <a:t>Difficulty (and novel thing):</a:t>
            </a:r>
          </a:p>
          <a:p>
            <a:pPr marL="180000">
              <a:spcBef>
                <a:spcPts val="600"/>
              </a:spcBef>
            </a:pPr>
            <a:r>
              <a:rPr lang="en-US" sz="1600" dirty="0" smtClean="0"/>
              <a:t>to combine Fourier harmonics back and obtain fields in real space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46767">
            <a:off x="1405803" y="4151151"/>
            <a:ext cx="207589" cy="639772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60000">
            <a:off x="1682782" y="4829187"/>
            <a:ext cx="80271" cy="639772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53233" flipV="1">
            <a:off x="1757444" y="4106559"/>
            <a:ext cx="80271" cy="6397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0" y="403225"/>
            <a:ext cx="896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latin typeface="Calibri" panose="020F0502020204030204" pitchFamily="34" charset="0"/>
              </a:rPr>
              <a:t>The </a:t>
            </a:r>
            <a:r>
              <a:rPr lang="en-US" altLang="ru-RU" sz="2400" dirty="0" smtClean="0">
                <a:latin typeface="Calibri" panose="020F0502020204030204" pitchFamily="34" charset="0"/>
              </a:rPr>
              <a:t>solution</a:t>
            </a:r>
            <a:endParaRPr lang="en-US" altLang="ru-RU" sz="2400" dirty="0">
              <a:latin typeface="Calibri" panose="020F0502020204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9472" y="3352556"/>
            <a:ext cx="1655762" cy="1350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214327" y="2624746"/>
            <a:ext cx="3980577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Point charge </a:t>
            </a:r>
            <a:r>
              <a:rPr lang="en-US" sz="1600" i="1" dirty="0">
                <a:cs typeface="Arial" panose="020B0604020202020204" pitchFamily="34" charset="0"/>
              </a:rPr>
              <a:t>q</a:t>
            </a:r>
            <a:r>
              <a:rPr lang="en-US" sz="1600" dirty="0"/>
              <a:t> in </a:t>
            </a:r>
            <a:r>
              <a:rPr lang="en-US" sz="1600" dirty="0" smtClean="0"/>
              <a:t>vacuum creates (at </a:t>
            </a:r>
            <a:r>
              <a:rPr lang="el-GR" sz="1600" dirty="0" smtClean="0">
                <a:cs typeface="Arial" panose="020B0604020202020204" pitchFamily="34" charset="0"/>
              </a:rPr>
              <a:t>ξ</a:t>
            </a:r>
            <a:r>
              <a:rPr lang="en-US" sz="1600" dirty="0" smtClean="0">
                <a:cs typeface="Arial" panose="020B0604020202020204" pitchFamily="34" charset="0"/>
              </a:rPr>
              <a:t>&lt;0)</a:t>
            </a:r>
            <a:endParaRPr lang="ru-RU" sz="1600" dirty="0"/>
          </a:p>
        </p:txBody>
      </p:sp>
      <p:sp>
        <p:nvSpPr>
          <p:cNvPr id="10254" name="TextBox 36"/>
          <p:cNvSpPr txBox="1">
            <a:spLocks noChangeArrowheads="1"/>
          </p:cNvSpPr>
          <p:nvPr/>
        </p:nvSpPr>
        <p:spPr bwMode="auto">
          <a:xfrm>
            <a:off x="2154238" y="4386590"/>
            <a:ext cx="24994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600" dirty="0">
                <a:latin typeface="Arial" panose="020B0604020202020204" pitchFamily="34" charset="0"/>
              </a:rPr>
              <a:t>Point </a:t>
            </a:r>
            <a:r>
              <a:rPr lang="en-US" altLang="ru-RU" sz="1600" dirty="0" smtClean="0">
                <a:latin typeface="Arial" panose="020B0604020202020204" pitchFamily="34" charset="0"/>
              </a:rPr>
              <a:t>charge </a:t>
            </a:r>
            <a:r>
              <a:rPr lang="en-US" altLang="ru-RU" sz="1600" i="1" dirty="0" smtClean="0">
                <a:latin typeface="Arial" panose="020B0604020202020204" pitchFamily="34" charset="0"/>
              </a:rPr>
              <a:t>q</a:t>
            </a:r>
            <a:r>
              <a:rPr lang="en-US" altLang="ru-RU" sz="1600" dirty="0" smtClean="0">
                <a:latin typeface="Arial" panose="020B0604020202020204" pitchFamily="34" charset="0"/>
              </a:rPr>
              <a:t> </a:t>
            </a:r>
            <a:r>
              <a:rPr lang="en-US" altLang="ru-RU" sz="1600" dirty="0">
                <a:latin typeface="Arial" panose="020B0604020202020204" pitchFamily="34" charset="0"/>
              </a:rPr>
              <a:t>in plasma:</a:t>
            </a:r>
            <a:endParaRPr lang="ru-RU" altLang="ru-RU" sz="1600" dirty="0">
              <a:latin typeface="Arial" panose="020B0604020202020204" pitchFamily="34" charset="0"/>
            </a:endParaRPr>
          </a:p>
        </p:txBody>
      </p:sp>
      <p:pic>
        <p:nvPicPr>
          <p:cNvPr id="10255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3056582"/>
            <a:ext cx="3843909" cy="45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178820"/>
            <a:ext cx="244316" cy="17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96143"/>
            <a:ext cx="7204615" cy="8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Рисунок 92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675" y="1724843"/>
            <a:ext cx="7096030" cy="4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TextBox 9227"/>
          <p:cNvSpPr txBox="1">
            <a:spLocks noChangeArrowheads="1"/>
          </p:cNvSpPr>
          <p:nvPr/>
        </p:nvSpPr>
        <p:spPr bwMode="auto">
          <a:xfrm>
            <a:off x="4494333" y="4587247"/>
            <a:ext cx="13112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dirty="0">
                <a:solidFill>
                  <a:srgbClr val="FF0000"/>
                </a:solidFill>
                <a:latin typeface="Calibri" panose="020F0502020204030204" pitchFamily="34" charset="0"/>
              </a:rPr>
              <a:t>usual wakefield</a:t>
            </a:r>
            <a:endParaRPr lang="ru-RU" altLang="ru-RU" sz="1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260" name="TextBox 9228"/>
          <p:cNvSpPr txBox="1">
            <a:spLocks noChangeArrowheads="1"/>
          </p:cNvSpPr>
          <p:nvPr/>
        </p:nvSpPr>
        <p:spPr bwMode="auto">
          <a:xfrm>
            <a:off x="6041082" y="4555867"/>
            <a:ext cx="23447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 dirty="0">
                <a:solidFill>
                  <a:srgbClr val="FF0000"/>
                </a:solidFill>
                <a:latin typeface="Calibri" panose="020F0502020204030204" pitchFamily="34" charset="0"/>
              </a:rPr>
              <a:t>wakefield of reflection charge</a:t>
            </a:r>
            <a:endParaRPr lang="ru-RU" altLang="ru-RU" sz="14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0261" name="TextBox 9229"/>
          <p:cNvSpPr txBox="1">
            <a:spLocks noChangeArrowheads="1"/>
          </p:cNvSpPr>
          <p:nvPr/>
        </p:nvSpPr>
        <p:spPr bwMode="auto">
          <a:xfrm>
            <a:off x="5436684" y="5733105"/>
            <a:ext cx="11350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Calibri" panose="020F0502020204030204" pitchFamily="34" charset="0"/>
              </a:rPr>
              <a:t>surface wave</a:t>
            </a:r>
            <a:endParaRPr lang="ru-RU" altLang="ru-RU" sz="1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0262" name="Группа 9239"/>
          <p:cNvGrpSpPr>
            <a:grpSpLocks/>
          </p:cNvGrpSpPr>
          <p:nvPr/>
        </p:nvGrpSpPr>
        <p:grpSpPr bwMode="auto">
          <a:xfrm>
            <a:off x="752397" y="2084144"/>
            <a:ext cx="655637" cy="1268412"/>
            <a:chOff x="1011584" y="3528221"/>
            <a:chExt cx="655394" cy="1268931"/>
          </a:xfrm>
        </p:grpSpPr>
        <p:sp>
          <p:nvSpPr>
            <p:cNvPr id="24" name="Овал 23"/>
            <p:cNvSpPr/>
            <p:nvPr/>
          </p:nvSpPr>
          <p:spPr>
            <a:xfrm>
              <a:off x="1262316" y="3985608"/>
              <a:ext cx="71411" cy="71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 flipV="1">
              <a:off x="1295641" y="4057074"/>
              <a:ext cx="3174" cy="74007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011584" y="4273063"/>
              <a:ext cx="284057" cy="3081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latin typeface="+mn-lt"/>
                </a:rPr>
                <a:t>d</a:t>
              </a:r>
              <a:endParaRPr lang="ru-RU" i="1" dirty="0">
                <a:latin typeface="+mn-lt"/>
              </a:endParaRPr>
            </a:p>
          </p:txBody>
        </p:sp>
        <p:grpSp>
          <p:nvGrpSpPr>
            <p:cNvPr id="10276" name="Группа 9238"/>
            <p:cNvGrpSpPr>
              <a:grpSpLocks/>
            </p:cNvGrpSpPr>
            <p:nvPr/>
          </p:nvGrpSpPr>
          <p:grpSpPr bwMode="auto">
            <a:xfrm>
              <a:off x="1046059" y="3528221"/>
              <a:ext cx="620919" cy="705943"/>
              <a:chOff x="3035890" y="5868781"/>
              <a:chExt cx="620919" cy="705943"/>
            </a:xfrm>
          </p:grpSpPr>
          <p:cxnSp>
            <p:nvCxnSpPr>
              <p:cNvPr id="9232" name="Прямая со стрелкой 9231"/>
              <p:cNvCxnSpPr/>
              <p:nvPr/>
            </p:nvCxnSpPr>
            <p:spPr>
              <a:xfrm flipV="1">
                <a:off x="3275950" y="6353166"/>
                <a:ext cx="352295" cy="6353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 стрелкой 59"/>
              <p:cNvCxnSpPr/>
              <p:nvPr/>
            </p:nvCxnSpPr>
            <p:spPr>
              <a:xfrm rot="16200000" flipV="1">
                <a:off x="3102839" y="6178473"/>
                <a:ext cx="352569" cy="6348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37" name="TextBox 9236"/>
              <p:cNvSpPr txBox="1"/>
              <p:nvPr/>
            </p:nvSpPr>
            <p:spPr>
              <a:xfrm>
                <a:off x="3036327" y="5868781"/>
                <a:ext cx="274535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x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  <p:sp>
            <p:nvSpPr>
              <p:cNvPr id="9238" name="TextBox 9237"/>
              <p:cNvSpPr txBox="1"/>
              <p:nvPr/>
            </p:nvSpPr>
            <p:spPr>
              <a:xfrm>
                <a:off x="3382274" y="6267406"/>
                <a:ext cx="274535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y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</p:grpSp>
      </p:grpSp>
      <p:grpSp>
        <p:nvGrpSpPr>
          <p:cNvPr id="10263" name="Группа 70"/>
          <p:cNvGrpSpPr>
            <a:grpSpLocks/>
          </p:cNvGrpSpPr>
          <p:nvPr/>
        </p:nvGrpSpPr>
        <p:grpSpPr bwMode="auto">
          <a:xfrm flipH="1" flipV="1">
            <a:off x="671434" y="3350969"/>
            <a:ext cx="655638" cy="1268412"/>
            <a:chOff x="1011584" y="3528221"/>
            <a:chExt cx="655394" cy="1268931"/>
          </a:xfrm>
        </p:grpSpPr>
        <p:sp>
          <p:nvSpPr>
            <p:cNvPr id="72" name="Овал 71"/>
            <p:cNvSpPr/>
            <p:nvPr/>
          </p:nvSpPr>
          <p:spPr>
            <a:xfrm>
              <a:off x="1262316" y="3985608"/>
              <a:ext cx="71411" cy="714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73" name="Прямая со стрелкой 72"/>
            <p:cNvCxnSpPr/>
            <p:nvPr/>
          </p:nvCxnSpPr>
          <p:spPr>
            <a:xfrm flipV="1">
              <a:off x="1295641" y="4057074"/>
              <a:ext cx="3174" cy="74007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1011584" y="4273063"/>
              <a:ext cx="284057" cy="3081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i="1" dirty="0">
                  <a:latin typeface="+mn-lt"/>
                </a:rPr>
                <a:t>d</a:t>
              </a:r>
              <a:endParaRPr lang="ru-RU" i="1" dirty="0">
                <a:latin typeface="+mn-lt"/>
              </a:endParaRPr>
            </a:p>
          </p:txBody>
        </p:sp>
        <p:grpSp>
          <p:nvGrpSpPr>
            <p:cNvPr id="10268" name="Группа 74"/>
            <p:cNvGrpSpPr>
              <a:grpSpLocks/>
            </p:cNvGrpSpPr>
            <p:nvPr/>
          </p:nvGrpSpPr>
          <p:grpSpPr bwMode="auto">
            <a:xfrm>
              <a:off x="1046059" y="3528221"/>
              <a:ext cx="620919" cy="705943"/>
              <a:chOff x="3035890" y="5868781"/>
              <a:chExt cx="620919" cy="705943"/>
            </a:xfrm>
          </p:grpSpPr>
          <p:cxnSp>
            <p:nvCxnSpPr>
              <p:cNvPr id="76" name="Прямая со стрелкой 75"/>
              <p:cNvCxnSpPr/>
              <p:nvPr/>
            </p:nvCxnSpPr>
            <p:spPr>
              <a:xfrm flipV="1">
                <a:off x="3275951" y="6353166"/>
                <a:ext cx="352294" cy="6353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 стрелкой 76"/>
              <p:cNvCxnSpPr/>
              <p:nvPr/>
            </p:nvCxnSpPr>
            <p:spPr>
              <a:xfrm rot="16200000" flipV="1">
                <a:off x="3102840" y="6178472"/>
                <a:ext cx="352569" cy="6348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3036327" y="5868781"/>
                <a:ext cx="274536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x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382273" y="6267406"/>
                <a:ext cx="274536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solidFill>
                      <a:schemeClr val="accent2"/>
                    </a:solidFill>
                    <a:latin typeface="+mn-lt"/>
                  </a:rPr>
                  <a:t>y</a:t>
                </a:r>
                <a:endParaRPr lang="ru-RU" i="1" dirty="0">
                  <a:solidFill>
                    <a:schemeClr val="accent2"/>
                  </a:solidFill>
                  <a:latin typeface="+mn-lt"/>
                </a:endParaRPr>
              </a:p>
            </p:txBody>
          </p:sp>
        </p:grpSp>
      </p:grpSp>
      <p:sp>
        <p:nvSpPr>
          <p:cNvPr id="10264" name="TextBox 9240"/>
          <p:cNvSpPr txBox="1">
            <a:spLocks noChangeArrowheads="1"/>
          </p:cNvSpPr>
          <p:nvPr/>
        </p:nvSpPr>
        <p:spPr bwMode="auto">
          <a:xfrm>
            <a:off x="2154238" y="6148734"/>
            <a:ext cx="56745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600" dirty="0">
                <a:latin typeface="Arial" panose="020B0604020202020204" pitchFamily="34" charset="0"/>
              </a:rPr>
              <a:t>We cannot make the final integration, so the analysis is tricky</a:t>
            </a:r>
            <a:endParaRPr lang="ru-RU" altLang="ru-RU" sz="1600" dirty="0">
              <a:latin typeface="Arial" panose="020B0604020202020204" pitchFamily="34" charset="0"/>
            </a:endParaRPr>
          </a:p>
        </p:txBody>
      </p:sp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7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5756" y="939079"/>
            <a:ext cx="5875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Most conveniently presented in terms of wakefield potential </a:t>
            </a:r>
            <a:r>
              <a:rPr lang="el-GR" sz="1600" dirty="0" smtClean="0">
                <a:cs typeface="Arial" panose="020B0604020202020204" pitchFamily="34" charset="0"/>
              </a:rPr>
              <a:t>Φ</a:t>
            </a:r>
            <a:r>
              <a:rPr lang="en-US" sz="1600" dirty="0" smtClean="0">
                <a:cs typeface="Arial" panose="020B0604020202020204" pitchFamily="34" charset="0"/>
              </a:rPr>
              <a:t>,</a:t>
            </a:r>
          </a:p>
          <a:p>
            <a:r>
              <a:rPr lang="en-US" sz="1600" dirty="0" smtClean="0">
                <a:cs typeface="Arial" panose="020B0604020202020204" pitchFamily="34" charset="0"/>
              </a:rPr>
              <a:t>the force acting on an axially moving ultra-relativistic charge is 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1082" y="1202053"/>
            <a:ext cx="2280285" cy="36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63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0" y="403225"/>
            <a:ext cx="896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>
                <a:latin typeface="Calibri" panose="020F0502020204030204" pitchFamily="34" charset="0"/>
              </a:rPr>
              <a:t>If the charge is close to the </a:t>
            </a:r>
            <a:r>
              <a:rPr lang="en-US" altLang="ru-RU" sz="2400" dirty="0" smtClean="0">
                <a:latin typeface="Calibri" panose="020F0502020204030204" pitchFamily="34" charset="0"/>
              </a:rPr>
              <a:t>boundary (d &lt;&lt; c/</a:t>
            </a:r>
            <a:r>
              <a:rPr lang="el-GR" altLang="ru-RU" sz="2400" dirty="0" smtClean="0">
                <a:latin typeface="Calibri" panose="020F0502020204030204" pitchFamily="34" charset="0"/>
              </a:rPr>
              <a:t>ω</a:t>
            </a:r>
            <a:r>
              <a:rPr lang="en-US" altLang="ru-RU" sz="2400" baseline="-25000" dirty="0" smtClean="0">
                <a:latin typeface="Calibri" panose="020F0502020204030204" pitchFamily="34" charset="0"/>
              </a:rPr>
              <a:t>p</a:t>
            </a:r>
            <a:r>
              <a:rPr lang="en-US" altLang="ru-RU" sz="2400" dirty="0" smtClean="0">
                <a:latin typeface="Calibri" panose="020F0502020204030204" pitchFamily="34" charset="0"/>
              </a:rPr>
              <a:t>):</a:t>
            </a:r>
            <a:endParaRPr lang="en-US" altLang="ru-RU" sz="2400" dirty="0">
              <a:latin typeface="Calibri" panose="020F0502020204030204" pitchFamily="34" charset="0"/>
            </a:endParaRPr>
          </a:p>
        </p:txBody>
      </p:sp>
      <p:grpSp>
        <p:nvGrpSpPr>
          <p:cNvPr id="11271" name="Группа 7"/>
          <p:cNvGrpSpPr>
            <a:grpSpLocks/>
          </p:cNvGrpSpPr>
          <p:nvPr/>
        </p:nvGrpSpPr>
        <p:grpSpPr bwMode="auto">
          <a:xfrm>
            <a:off x="395288" y="1733550"/>
            <a:ext cx="1655762" cy="2995613"/>
            <a:chOff x="468313" y="3529013"/>
            <a:chExt cx="1655762" cy="2995612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468313" y="4797426"/>
              <a:ext cx="1655762" cy="17271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1327" name="Группа 9239"/>
            <p:cNvGrpSpPr>
              <a:grpSpLocks/>
            </p:cNvGrpSpPr>
            <p:nvPr/>
          </p:nvGrpSpPr>
          <p:grpSpPr bwMode="auto">
            <a:xfrm>
              <a:off x="1011238" y="3529013"/>
              <a:ext cx="655637" cy="1268412"/>
              <a:chOff x="1011584" y="3528221"/>
              <a:chExt cx="655394" cy="1268931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1262316" y="3985608"/>
                <a:ext cx="71411" cy="714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44" name="Прямая со стрелкой 43"/>
              <p:cNvCxnSpPr/>
              <p:nvPr/>
            </p:nvCxnSpPr>
            <p:spPr>
              <a:xfrm flipV="1">
                <a:off x="1295641" y="4057075"/>
                <a:ext cx="3174" cy="7400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011584" y="4273064"/>
                <a:ext cx="284057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latin typeface="+mn-lt"/>
                  </a:rPr>
                  <a:t>d</a:t>
                </a:r>
                <a:endParaRPr lang="ru-RU" i="1" dirty="0">
                  <a:latin typeface="+mn-lt"/>
                </a:endParaRPr>
              </a:p>
            </p:txBody>
          </p:sp>
          <p:grpSp>
            <p:nvGrpSpPr>
              <p:cNvPr id="11340" name="Группа 9238"/>
              <p:cNvGrpSpPr>
                <a:grpSpLocks/>
              </p:cNvGrpSpPr>
              <p:nvPr/>
            </p:nvGrpSpPr>
            <p:grpSpPr bwMode="auto">
              <a:xfrm>
                <a:off x="1046059" y="3528221"/>
                <a:ext cx="620919" cy="705943"/>
                <a:chOff x="3035890" y="5868781"/>
                <a:chExt cx="620919" cy="705943"/>
              </a:xfrm>
            </p:grpSpPr>
            <p:cxnSp>
              <p:nvCxnSpPr>
                <p:cNvPr id="9232" name="Прямая со стрелкой 9231"/>
                <p:cNvCxnSpPr/>
                <p:nvPr/>
              </p:nvCxnSpPr>
              <p:spPr>
                <a:xfrm flipV="1">
                  <a:off x="3275950" y="6353167"/>
                  <a:ext cx="352295" cy="6353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 стрелкой 59"/>
                <p:cNvCxnSpPr/>
                <p:nvPr/>
              </p:nvCxnSpPr>
              <p:spPr>
                <a:xfrm rot="16200000" flipV="1">
                  <a:off x="3102839" y="6178473"/>
                  <a:ext cx="352569" cy="6348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237" name="TextBox 9236"/>
                <p:cNvSpPr txBox="1"/>
                <p:nvPr/>
              </p:nvSpPr>
              <p:spPr>
                <a:xfrm>
                  <a:off x="3036327" y="5868781"/>
                  <a:ext cx="274535" cy="308101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i="1" dirty="0">
                      <a:solidFill>
                        <a:schemeClr val="accent2"/>
                      </a:solidFill>
                      <a:latin typeface="+mn-lt"/>
                    </a:rPr>
                    <a:t>x</a:t>
                  </a:r>
                  <a:endParaRPr lang="ru-RU" i="1" dirty="0">
                    <a:solidFill>
                      <a:schemeClr val="accent2"/>
                    </a:solidFill>
                    <a:latin typeface="+mn-lt"/>
                  </a:endParaRPr>
                </a:p>
              </p:txBody>
            </p:sp>
            <p:sp>
              <p:nvSpPr>
                <p:cNvPr id="9238" name="TextBox 9237"/>
                <p:cNvSpPr txBox="1"/>
                <p:nvPr/>
              </p:nvSpPr>
              <p:spPr>
                <a:xfrm>
                  <a:off x="3382274" y="6267407"/>
                  <a:ext cx="274535" cy="308101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i="1" dirty="0">
                      <a:solidFill>
                        <a:schemeClr val="accent2"/>
                      </a:solidFill>
                      <a:latin typeface="+mn-lt"/>
                    </a:rPr>
                    <a:t>y</a:t>
                  </a:r>
                  <a:endParaRPr lang="ru-RU" i="1" dirty="0">
                    <a:solidFill>
                      <a:schemeClr val="accent2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11328" name="Группа 70"/>
            <p:cNvGrpSpPr>
              <a:grpSpLocks/>
            </p:cNvGrpSpPr>
            <p:nvPr/>
          </p:nvGrpSpPr>
          <p:grpSpPr bwMode="auto">
            <a:xfrm flipH="1" flipV="1">
              <a:off x="930275" y="4795838"/>
              <a:ext cx="655638" cy="1268412"/>
              <a:chOff x="1011584" y="3528221"/>
              <a:chExt cx="655394" cy="1268931"/>
            </a:xfrm>
          </p:grpSpPr>
          <p:sp>
            <p:nvSpPr>
              <p:cNvPr id="72" name="Овал 71"/>
              <p:cNvSpPr/>
              <p:nvPr/>
            </p:nvSpPr>
            <p:spPr>
              <a:xfrm>
                <a:off x="1262316" y="3985607"/>
                <a:ext cx="71411" cy="71467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73" name="Прямая со стрелкой 72"/>
              <p:cNvCxnSpPr/>
              <p:nvPr/>
            </p:nvCxnSpPr>
            <p:spPr>
              <a:xfrm flipV="1">
                <a:off x="1295641" y="4057074"/>
                <a:ext cx="3174" cy="7400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1011584" y="4273063"/>
                <a:ext cx="284057" cy="30810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i="1" dirty="0">
                    <a:latin typeface="+mn-lt"/>
                  </a:rPr>
                  <a:t>d</a:t>
                </a:r>
                <a:endParaRPr lang="ru-RU" i="1" dirty="0">
                  <a:latin typeface="+mn-lt"/>
                </a:endParaRPr>
              </a:p>
            </p:txBody>
          </p:sp>
          <p:grpSp>
            <p:nvGrpSpPr>
              <p:cNvPr id="11332" name="Группа 74"/>
              <p:cNvGrpSpPr>
                <a:grpSpLocks/>
              </p:cNvGrpSpPr>
              <p:nvPr/>
            </p:nvGrpSpPr>
            <p:grpSpPr bwMode="auto">
              <a:xfrm>
                <a:off x="1046059" y="3528221"/>
                <a:ext cx="620919" cy="705943"/>
                <a:chOff x="3035890" y="5868781"/>
                <a:chExt cx="620919" cy="705943"/>
              </a:xfrm>
            </p:grpSpPr>
            <p:cxnSp>
              <p:nvCxnSpPr>
                <p:cNvPr id="76" name="Прямая со стрелкой 75"/>
                <p:cNvCxnSpPr/>
                <p:nvPr/>
              </p:nvCxnSpPr>
              <p:spPr>
                <a:xfrm flipV="1">
                  <a:off x="3275951" y="6353166"/>
                  <a:ext cx="352294" cy="6353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 стрелкой 76"/>
                <p:cNvCxnSpPr/>
                <p:nvPr/>
              </p:nvCxnSpPr>
              <p:spPr>
                <a:xfrm rot="16200000" flipV="1">
                  <a:off x="3102840" y="6178471"/>
                  <a:ext cx="352569" cy="6348"/>
                </a:xfrm>
                <a:prstGeom prst="straightConnector1">
                  <a:avLst/>
                </a:prstGeom>
                <a:ln>
                  <a:solidFill>
                    <a:schemeClr val="accent2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>
                  <a:off x="3036327" y="5868780"/>
                  <a:ext cx="274536" cy="308101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i="1" dirty="0">
                      <a:solidFill>
                        <a:schemeClr val="accent2"/>
                      </a:solidFill>
                      <a:latin typeface="+mn-lt"/>
                    </a:rPr>
                    <a:t>x</a:t>
                  </a:r>
                  <a:endParaRPr lang="ru-RU" i="1" dirty="0">
                    <a:solidFill>
                      <a:schemeClr val="accent2"/>
                    </a:solidFill>
                    <a:latin typeface="+mn-lt"/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382273" y="6267406"/>
                  <a:ext cx="274536" cy="308101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i="1" dirty="0">
                      <a:solidFill>
                        <a:schemeClr val="accent2"/>
                      </a:solidFill>
                      <a:latin typeface="+mn-lt"/>
                    </a:rPr>
                    <a:t>y</a:t>
                  </a:r>
                  <a:endParaRPr lang="ru-RU" i="1" dirty="0">
                    <a:solidFill>
                      <a:schemeClr val="accent2"/>
                    </a:solidFill>
                    <a:latin typeface="+mn-lt"/>
                  </a:endParaRPr>
                </a:p>
              </p:txBody>
            </p:sp>
          </p:grpSp>
        </p:grpSp>
      </p:grpSp>
      <p:pic>
        <p:nvPicPr>
          <p:cNvPr id="1127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737225"/>
            <a:ext cx="69151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2428875"/>
            <a:ext cx="37195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992688"/>
            <a:ext cx="69865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1847850"/>
            <a:ext cx="4148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1271588"/>
            <a:ext cx="145256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962025"/>
            <a:ext cx="57388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TextBox 9227"/>
          <p:cNvSpPr txBox="1">
            <a:spLocks noChangeArrowheads="1"/>
          </p:cNvSpPr>
          <p:nvPr/>
        </p:nvSpPr>
        <p:spPr bwMode="auto">
          <a:xfrm>
            <a:off x="7704138" y="5672138"/>
            <a:ext cx="974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Calibri" panose="020F0502020204030204" pitchFamily="34" charset="0"/>
              </a:rPr>
              <a:t>defocusing</a:t>
            </a:r>
            <a:endParaRPr lang="ru-RU" altLang="ru-RU" sz="1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279" name="TextBox 9227"/>
          <p:cNvSpPr txBox="1">
            <a:spLocks noChangeArrowheads="1"/>
          </p:cNvSpPr>
          <p:nvPr/>
        </p:nvSpPr>
        <p:spPr bwMode="auto">
          <a:xfrm>
            <a:off x="7704138" y="4921250"/>
            <a:ext cx="996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Calibri" panose="020F0502020204030204" pitchFamily="34" charset="0"/>
              </a:rPr>
              <a:t>repulsion 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Calibri" panose="020F0502020204030204" pitchFamily="34" charset="0"/>
              </a:rPr>
              <a:t>focusing</a:t>
            </a:r>
            <a:endParaRPr lang="ru-RU" altLang="ru-RU" sz="1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280" name="TextBox 9227"/>
          <p:cNvSpPr txBox="1">
            <a:spLocks noChangeArrowheads="1"/>
          </p:cNvSpPr>
          <p:nvPr/>
        </p:nvSpPr>
        <p:spPr bwMode="auto">
          <a:xfrm>
            <a:off x="7308850" y="2514600"/>
            <a:ext cx="7905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Calibri" panose="020F0502020204030204" pitchFamily="34" charset="0"/>
              </a:rPr>
              <a:t>focusing</a:t>
            </a:r>
            <a:endParaRPr lang="ru-RU" altLang="ru-RU" sz="1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1281" name="TextBox 9227"/>
          <p:cNvSpPr txBox="1">
            <a:spLocks noChangeArrowheads="1"/>
          </p:cNvSpPr>
          <p:nvPr/>
        </p:nvSpPr>
        <p:spPr bwMode="auto">
          <a:xfrm>
            <a:off x="7308850" y="1825625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Calibri" panose="020F0502020204030204" pitchFamily="34" charset="0"/>
              </a:rPr>
              <a:t>attraction +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FF0000"/>
                </a:solidFill>
                <a:latin typeface="Calibri" panose="020F0502020204030204" pitchFamily="34" charset="0"/>
              </a:rPr>
              <a:t>defocusing</a:t>
            </a:r>
            <a:endParaRPr lang="ru-RU" altLang="ru-RU" sz="14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flipV="1">
            <a:off x="1189038" y="1935163"/>
            <a:ext cx="71437" cy="2381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1050925" y="3814763"/>
            <a:ext cx="360363" cy="4540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1055688" y="2282825"/>
            <a:ext cx="360362" cy="4540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1195388" y="2281238"/>
            <a:ext cx="73025" cy="2381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 rot="5400000">
            <a:off x="1354138" y="2109787"/>
            <a:ext cx="71438" cy="239713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 rot="16200000" flipH="1">
            <a:off x="1021557" y="2116931"/>
            <a:ext cx="71438" cy="2381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1187450" y="3481388"/>
            <a:ext cx="71438" cy="239712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 flipV="1">
            <a:off x="1195388" y="3827463"/>
            <a:ext cx="71437" cy="239712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 rot="16200000" flipH="1">
            <a:off x="1351756" y="3656807"/>
            <a:ext cx="73025" cy="239712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 rot="5400000">
            <a:off x="1020763" y="3663950"/>
            <a:ext cx="71437" cy="239713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1292" name="Группа 10"/>
          <p:cNvGrpSpPr>
            <a:grpSpLocks/>
          </p:cNvGrpSpPr>
          <p:nvPr/>
        </p:nvGrpSpPr>
        <p:grpSpPr bwMode="auto">
          <a:xfrm>
            <a:off x="976313" y="3524250"/>
            <a:ext cx="501650" cy="501650"/>
            <a:chOff x="5884310" y="3413633"/>
            <a:chExt cx="258797" cy="258798"/>
          </a:xfrm>
        </p:grpSpPr>
        <p:sp>
          <p:nvSpPr>
            <p:cNvPr id="88" name="Стрелка вниз 87"/>
            <p:cNvSpPr/>
            <p:nvPr/>
          </p:nvSpPr>
          <p:spPr>
            <a:xfrm rot="2588376">
              <a:off x="6057114" y="3413633"/>
              <a:ext cx="45863" cy="11711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9" name="Стрелка вниз 88"/>
            <p:cNvSpPr/>
            <p:nvPr/>
          </p:nvSpPr>
          <p:spPr>
            <a:xfrm rot="2588376" flipV="1">
              <a:off x="5924440" y="3555317"/>
              <a:ext cx="45863" cy="1171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0" name="Стрелка вниз 89"/>
            <p:cNvSpPr/>
            <p:nvPr/>
          </p:nvSpPr>
          <p:spPr>
            <a:xfrm rot="18788376">
              <a:off x="5919935" y="3418138"/>
              <a:ext cx="45863" cy="1171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1" name="Стрелка вниз 90"/>
            <p:cNvSpPr/>
            <p:nvPr/>
          </p:nvSpPr>
          <p:spPr>
            <a:xfrm rot="18788376" flipV="1">
              <a:off x="6061619" y="3550812"/>
              <a:ext cx="45863" cy="11711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708400" y="3941763"/>
            <a:ext cx="1958975" cy="78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00625" y="3357563"/>
            <a:ext cx="71438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060950" y="3390900"/>
            <a:ext cx="314325" cy="1588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Овал 92"/>
          <p:cNvSpPr/>
          <p:nvPr/>
        </p:nvSpPr>
        <p:spPr>
          <a:xfrm>
            <a:off x="4135438" y="3357563"/>
            <a:ext cx="73025" cy="7143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727575" y="3140075"/>
            <a:ext cx="325438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+mn-lt"/>
              </a:rPr>
              <a:t>Q</a:t>
            </a:r>
            <a:endParaRPr lang="ru-RU" i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4300" y="3113088"/>
            <a:ext cx="2841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+mn-lt"/>
              </a:rPr>
              <a:t>q</a:t>
            </a:r>
            <a:endParaRPr lang="ru-RU" i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72075" y="3390900"/>
            <a:ext cx="26511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i="1" dirty="0">
                <a:solidFill>
                  <a:schemeClr val="accent2"/>
                </a:solidFill>
                <a:latin typeface="+mn-lt"/>
                <a:cs typeface="Arial" panose="020B0604020202020204" pitchFamily="34" charset="0"/>
              </a:rPr>
              <a:t>ξ</a:t>
            </a:r>
            <a:endParaRPr lang="ru-RU" i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99050" y="2916238"/>
            <a:ext cx="274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accent2"/>
                </a:solidFill>
                <a:latin typeface="+mn-lt"/>
              </a:rPr>
              <a:t>x</a:t>
            </a:r>
            <a:endParaRPr lang="ru-RU" i="1" dirty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99" name="Прямая со стрелкой 98"/>
          <p:cNvCxnSpPr/>
          <p:nvPr/>
        </p:nvCxnSpPr>
        <p:spPr>
          <a:xfrm rot="16200000">
            <a:off x="4881563" y="3201988"/>
            <a:ext cx="312737" cy="1587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низ 24"/>
          <p:cNvSpPr/>
          <p:nvPr/>
        </p:nvSpPr>
        <p:spPr>
          <a:xfrm>
            <a:off x="4772025" y="3416300"/>
            <a:ext cx="46038" cy="152400"/>
          </a:xfrm>
          <a:prstGeom prst="downArrow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Стрелка вниз 100"/>
          <p:cNvSpPr/>
          <p:nvPr/>
        </p:nvSpPr>
        <p:spPr>
          <a:xfrm>
            <a:off x="4587875" y="3424238"/>
            <a:ext cx="46038" cy="228600"/>
          </a:xfrm>
          <a:prstGeom prst="downArrow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Стрелка вниз 101"/>
          <p:cNvSpPr/>
          <p:nvPr/>
        </p:nvSpPr>
        <p:spPr>
          <a:xfrm>
            <a:off x="4371975" y="3424238"/>
            <a:ext cx="55563" cy="314325"/>
          </a:xfrm>
          <a:prstGeom prst="downArrow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Стрелка вниз 102"/>
          <p:cNvSpPr/>
          <p:nvPr/>
        </p:nvSpPr>
        <p:spPr>
          <a:xfrm>
            <a:off x="4144963" y="3429000"/>
            <a:ext cx="49212" cy="422275"/>
          </a:xfrm>
          <a:prstGeom prst="downArrow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06" name="TextBox 25"/>
          <p:cNvSpPr txBox="1">
            <a:spLocks noChangeArrowheads="1"/>
          </p:cNvSpPr>
          <p:nvPr/>
        </p:nvSpPr>
        <p:spPr bwMode="auto">
          <a:xfrm>
            <a:off x="5702300" y="3275013"/>
            <a:ext cx="264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chemeClr val="accent2"/>
                </a:solidFill>
                <a:latin typeface="Calibri" panose="020F0502020204030204" pitchFamily="34" charset="0"/>
              </a:rPr>
              <a:t>The force linearly grows with distance from the drive charge</a:t>
            </a:r>
            <a:endParaRPr lang="ru-RU" altLang="ru-RU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cxnSp>
        <p:nvCxnSpPr>
          <p:cNvPr id="105" name="Прямая со стрелкой 104"/>
          <p:cNvCxnSpPr/>
          <p:nvPr/>
        </p:nvCxnSpPr>
        <p:spPr>
          <a:xfrm>
            <a:off x="4214813" y="3381375"/>
            <a:ext cx="314325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8" name="TextBox 26"/>
          <p:cNvSpPr txBox="1">
            <a:spLocks noChangeArrowheads="1"/>
          </p:cNvSpPr>
          <p:nvPr/>
        </p:nvSpPr>
        <p:spPr bwMode="auto">
          <a:xfrm>
            <a:off x="3224213" y="1544638"/>
            <a:ext cx="168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chemeClr val="accent2"/>
                </a:solidFill>
                <a:latin typeface="Calibri" panose="020F0502020204030204" pitchFamily="34" charset="0"/>
              </a:rPr>
              <a:t>different periodicity</a:t>
            </a:r>
            <a:endParaRPr lang="ru-RU" altLang="ru-RU" sz="140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309" name="TextBox 27"/>
          <p:cNvSpPr txBox="1">
            <a:spLocks noChangeArrowheads="1"/>
          </p:cNvSpPr>
          <p:nvPr/>
        </p:nvSpPr>
        <p:spPr bwMode="auto">
          <a:xfrm>
            <a:off x="5597525" y="1528763"/>
            <a:ext cx="25733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ru-RU" sz="1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non-</a:t>
            </a:r>
            <a:r>
              <a:rPr lang="en-US" altLang="ru-RU" sz="1400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integrable</a:t>
            </a:r>
            <a:r>
              <a:rPr lang="en-US" altLang="ru-RU" sz="1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dependence on </a:t>
            </a:r>
            <a:r>
              <a:rPr lang="en-US" altLang="ru-RU" sz="1400" i="1" dirty="0" smtClean="0">
                <a:solidFill>
                  <a:schemeClr val="accent2"/>
                </a:solidFill>
                <a:latin typeface="+mj-lt"/>
              </a:rPr>
              <a:t>d</a:t>
            </a:r>
            <a:endParaRPr lang="ru-RU" altLang="ru-RU" sz="1400" i="1" dirty="0" smtClean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9" name="Стрелка вниз 68"/>
          <p:cNvSpPr/>
          <p:nvPr/>
        </p:nvSpPr>
        <p:spPr>
          <a:xfrm>
            <a:off x="8532813" y="2038350"/>
            <a:ext cx="360362" cy="4540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>
            <a:off x="8675688" y="4932363"/>
            <a:ext cx="360362" cy="4540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 rot="5400000">
            <a:off x="8804275" y="2544763"/>
            <a:ext cx="71438" cy="239712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 rot="16200000" flipH="1">
            <a:off x="8471694" y="2551906"/>
            <a:ext cx="71438" cy="2381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Стрелка вниз 79"/>
          <p:cNvSpPr/>
          <p:nvPr/>
        </p:nvSpPr>
        <p:spPr>
          <a:xfrm flipV="1">
            <a:off x="8661400" y="1747838"/>
            <a:ext cx="71438" cy="2381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" name="Стрелка вниз 80"/>
          <p:cNvSpPr/>
          <p:nvPr/>
        </p:nvSpPr>
        <p:spPr>
          <a:xfrm>
            <a:off x="8667750" y="2093913"/>
            <a:ext cx="73025" cy="238125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Стрелка вниз 81"/>
          <p:cNvSpPr/>
          <p:nvPr/>
        </p:nvSpPr>
        <p:spPr>
          <a:xfrm>
            <a:off x="8810625" y="4619625"/>
            <a:ext cx="71438" cy="239713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трелка вниз 82"/>
          <p:cNvSpPr/>
          <p:nvPr/>
        </p:nvSpPr>
        <p:spPr>
          <a:xfrm flipV="1">
            <a:off x="8818563" y="4965700"/>
            <a:ext cx="71437" cy="239713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18" name="TextBox 9227"/>
          <p:cNvSpPr txBox="1">
            <a:spLocks noChangeArrowheads="1"/>
          </p:cNvSpPr>
          <p:nvPr/>
        </p:nvSpPr>
        <p:spPr bwMode="auto">
          <a:xfrm>
            <a:off x="1387475" y="6235700"/>
            <a:ext cx="129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00B050"/>
                </a:solidFill>
                <a:latin typeface="Calibri" panose="020F0502020204030204" pitchFamily="34" charset="0"/>
              </a:rPr>
              <a:t>strong focusing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400">
                <a:solidFill>
                  <a:srgbClr val="00B050"/>
                </a:solidFill>
                <a:latin typeface="Calibri" panose="020F0502020204030204" pitchFamily="34" charset="0"/>
              </a:rPr>
              <a:t>by wakefields</a:t>
            </a:r>
            <a:endParaRPr lang="ru-RU" altLang="ru-RU" sz="140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Стрелка вниз 84"/>
          <p:cNvSpPr/>
          <p:nvPr/>
        </p:nvSpPr>
        <p:spPr>
          <a:xfrm rot="16200000" flipH="1">
            <a:off x="8803481" y="5949157"/>
            <a:ext cx="73025" cy="239712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трелка вниз 85"/>
          <p:cNvSpPr/>
          <p:nvPr/>
        </p:nvSpPr>
        <p:spPr>
          <a:xfrm rot="5400000">
            <a:off x="8472488" y="5956300"/>
            <a:ext cx="71437" cy="239713"/>
          </a:xfrm>
          <a:prstGeom prst="downArrow">
            <a:avLst/>
          </a:prstGeom>
          <a:solidFill>
            <a:srgbClr val="FF9999">
              <a:alpha val="29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93850" y="4921250"/>
            <a:ext cx="746125" cy="1316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8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0" y="403225"/>
            <a:ext cx="89646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 smtClean="0">
                <a:latin typeface="Calibri" panose="020F0502020204030204" pitchFamily="34" charset="0"/>
              </a:rPr>
              <a:t>Cross-check, theory vs simulations (</a:t>
            </a:r>
            <a:r>
              <a:rPr lang="en-US" altLang="ru-RU" sz="2400" dirty="0" err="1" smtClean="0">
                <a:latin typeface="Calibri" panose="020F0502020204030204" pitchFamily="34" charset="0"/>
              </a:rPr>
              <a:t>A.Petrenko</a:t>
            </a:r>
            <a:r>
              <a:rPr lang="en-US" altLang="ru-RU" sz="2400" dirty="0" smtClean="0">
                <a:latin typeface="Calibri" panose="020F0502020204030204" pitchFamily="34" charset="0"/>
              </a:rPr>
              <a:t> with </a:t>
            </a:r>
            <a:r>
              <a:rPr lang="en-US" altLang="ru-RU" sz="2400" dirty="0" err="1" smtClean="0">
                <a:latin typeface="Calibri" panose="020F0502020204030204" pitchFamily="34" charset="0"/>
              </a:rPr>
              <a:t>A.Pukhov’s</a:t>
            </a:r>
            <a:r>
              <a:rPr lang="en-US" altLang="ru-RU" sz="2400" dirty="0" smtClean="0">
                <a:latin typeface="Calibri" panose="020F0502020204030204" pitchFamily="34" charset="0"/>
              </a:rPr>
              <a:t> code)</a:t>
            </a:r>
            <a:endParaRPr lang="en-US" altLang="ru-RU" sz="2400" dirty="0">
              <a:latin typeface="Calibri" panose="020F050202020403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 bwMode="auto">
          <a:xfrm>
            <a:off x="378453" y="1699543"/>
            <a:ext cx="2927350" cy="6778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2" name="Прямая со стрелкой 91"/>
          <p:cNvCxnSpPr>
            <a:stCxn id="94" idx="0"/>
          </p:cNvCxnSpPr>
          <p:nvPr/>
        </p:nvCxnSpPr>
        <p:spPr bwMode="auto">
          <a:xfrm>
            <a:off x="594353" y="1340768"/>
            <a:ext cx="2159000" cy="75247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 bwMode="auto">
          <a:xfrm>
            <a:off x="378453" y="1340768"/>
            <a:ext cx="431800" cy="44450"/>
          </a:xfrm>
          <a:prstGeom prst="ellipse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707904" y="1015886"/>
            <a:ext cx="46805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Cold high-energy Gaussian e-beam crosses the plasma boundary at a shallow angle, the transverse momentum gained is compared with the theory</a:t>
            </a:r>
          </a:p>
          <a:p>
            <a:endParaRPr lang="en-US" dirty="0"/>
          </a:p>
          <a:p>
            <a:r>
              <a:rPr lang="en-US" dirty="0" smtClean="0"/>
              <a:t>Boundary crossing is at z=300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068960"/>
            <a:ext cx="8638798" cy="27582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1925" y="2736181"/>
            <a:ext cx="3656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attraction of electrons located close to axis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2736181"/>
            <a:ext cx="2353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focusing in vacuum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8251" y="6093296"/>
            <a:ext cx="8759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The agreement is surprisingly good (having in mind that theoretical values are approximations)</a:t>
            </a:r>
            <a:endParaRPr lang="ru-RU" sz="1600" dirty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5" y="17158"/>
            <a:ext cx="72072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51921" y="0"/>
            <a:ext cx="5292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ru-RU" sz="1400" dirty="0" err="1">
                <a:latin typeface="+mn-lt"/>
              </a:rPr>
              <a:t>K.Lotov</a:t>
            </a:r>
            <a:r>
              <a:rPr lang="en-US" altLang="ru-RU" sz="1400" dirty="0">
                <a:latin typeface="+mn-lt"/>
              </a:rPr>
              <a:t>, </a:t>
            </a:r>
            <a:r>
              <a:rPr lang="en-US" altLang="ru-RU" sz="1400" dirty="0" err="1" smtClean="0">
                <a:latin typeface="+mn-lt"/>
              </a:rPr>
              <a:t>EAAC</a:t>
            </a:r>
            <a:r>
              <a:rPr lang="en-US" altLang="ru-RU" sz="1400" dirty="0" smtClean="0">
                <a:latin typeface="+mn-lt"/>
              </a:rPr>
              <a:t>-2019, Elba, Italy, 17.09.2019</a:t>
            </a:r>
            <a:r>
              <a:rPr lang="en-US" altLang="ru-RU" sz="1400" dirty="0">
                <a:latin typeface="+mn-lt"/>
              </a:rPr>
              <a:t>,	slide </a:t>
            </a:r>
            <a:r>
              <a:rPr lang="en-US" altLang="ru-RU" sz="1400" dirty="0" smtClean="0">
                <a:latin typeface="+mn-lt"/>
              </a:rPr>
              <a:t>9 of 10</a:t>
            </a:r>
            <a:endParaRPr lang="ru-RU" altLang="ru-RU" sz="1400" dirty="0">
              <a:latin typeface="+mn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927" y="17158"/>
            <a:ext cx="1045769" cy="39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18110</TotalTime>
  <Words>684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lot</cp:lastModifiedBy>
  <cp:revision>434</cp:revision>
  <dcterms:created xsi:type="dcterms:W3CDTF">2009-06-16T07:28:13Z</dcterms:created>
  <dcterms:modified xsi:type="dcterms:W3CDTF">2019-09-15T11:55:39Z</dcterms:modified>
</cp:coreProperties>
</file>