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4F0EC-F067-49B2-A05A-191A0B7FF195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A75B0-1D90-44F1-867F-DE9B8E1164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10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A75B0-1D90-44F1-867F-DE9B8E11643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27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A75B0-1D90-44F1-867F-DE9B8E11643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04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A75B0-1D90-44F1-867F-DE9B8E11643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76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32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0D4-B206-4BA4-B7F5-66A5A2828DB4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02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0D4-B206-4BA4-B7F5-66A5A2828DB4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63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42" y="133350"/>
            <a:ext cx="8229600" cy="4798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21" y="742950"/>
            <a:ext cx="8229600" cy="3886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16442" y="47434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WG 3 Summary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15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0D4-B206-4BA4-B7F5-66A5A2828DB4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93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0D4-B206-4BA4-B7F5-66A5A2828DB4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82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0D4-B206-4BA4-B7F5-66A5A2828DB4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70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0D4-B206-4BA4-B7F5-66A5A2828DB4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45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0D4-B206-4BA4-B7F5-66A5A2828DB4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93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0D4-B206-4BA4-B7F5-66A5A2828DB4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73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0D4-B206-4BA4-B7F5-66A5A2828DB4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49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WG 3 Session Overview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F8FAF-0418-4F1E-90F1-1AB8EA76A5A6}" type="slidenum">
              <a:rPr lang="de-DE" smtClean="0"/>
              <a:t>‹#›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743450"/>
            <a:ext cx="4419601" cy="32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4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tmp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4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emf"/><Relationship Id="rId5" Type="http://schemas.openxmlformats.org/officeDocument/2006/relationships/image" Target="../media/image57.png"/><Relationship Id="rId10" Type="http://schemas.openxmlformats.org/officeDocument/2006/relationships/image" Target="../media/image62.emf"/><Relationship Id="rId4" Type="http://schemas.openxmlformats.org/officeDocument/2006/relationships/image" Target="../media/image56.jpeg"/><Relationship Id="rId9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Group 3</a:t>
            </a:r>
            <a:br>
              <a:rPr lang="en-US" dirty="0" smtClean="0"/>
            </a:br>
            <a:r>
              <a:rPr lang="en-US" sz="2400" dirty="0" smtClean="0"/>
              <a:t>Summary </a:t>
            </a:r>
            <a:endParaRPr lang="de-DE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Co-conveners: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David Alesini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Reinhard Brinkmann</a:t>
            </a:r>
            <a:endParaRPr 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modulation @</a:t>
            </a:r>
            <a:r>
              <a:rPr lang="en-US" dirty="0" err="1" smtClean="0"/>
              <a:t>SwissFEL</a:t>
            </a:r>
            <a:r>
              <a:rPr lang="en-US" dirty="0" smtClean="0"/>
              <a:t> </a:t>
            </a:r>
            <a:r>
              <a:rPr lang="en-US" sz="2000" dirty="0" smtClean="0"/>
              <a:t>(Poster H. </a:t>
            </a:r>
            <a:r>
              <a:rPr lang="en-US" sz="2000" dirty="0" err="1" smtClean="0"/>
              <a:t>Benedikt</a:t>
            </a:r>
            <a:r>
              <a:rPr lang="en-US" sz="2000" dirty="0" smtClean="0"/>
              <a:t>)</a:t>
            </a:r>
            <a:endParaRPr lang="de-D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21" y="2571750"/>
            <a:ext cx="4358979" cy="2057399"/>
          </a:xfrm>
        </p:spPr>
        <p:txBody>
          <a:bodyPr/>
          <a:lstStyle/>
          <a:p>
            <a:r>
              <a:rPr lang="en-US" dirty="0" smtClean="0"/>
              <a:t>Generation of comb of very short micro-bunches of the 6GeV beam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0551"/>
            <a:ext cx="7239000" cy="15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08301"/>
            <a:ext cx="2514600" cy="300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4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DLA test at SINBAD/DESY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21" y="742950"/>
            <a:ext cx="3977979" cy="3886200"/>
          </a:xfrm>
        </p:spPr>
        <p:txBody>
          <a:bodyPr/>
          <a:lstStyle/>
          <a:p>
            <a:r>
              <a:rPr lang="en-US" dirty="0" smtClean="0"/>
              <a:t>Test setup under construction at 100 MeV ARES </a:t>
            </a:r>
            <a:r>
              <a:rPr lang="en-US" dirty="0" err="1" smtClean="0"/>
              <a:t>linac</a:t>
            </a:r>
            <a:r>
              <a:rPr lang="en-US" dirty="0" smtClean="0"/>
              <a:t> (Poster F. </a:t>
            </a:r>
            <a:r>
              <a:rPr lang="en-US" dirty="0" err="1" smtClean="0"/>
              <a:t>Mayet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Electron beam commissioning starting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</a:rPr>
              <a:t>st</a:t>
            </a:r>
            <a:r>
              <a:rPr lang="en-US" dirty="0" smtClean="0">
                <a:solidFill>
                  <a:srgbClr val="0070C0"/>
                </a:solidFill>
              </a:rPr>
              <a:t> experiments by end 2019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Generation of micro-bunching and phase-stable injection into DLA as 2</a:t>
            </a:r>
            <a:r>
              <a:rPr lang="en-US" baseline="30000" dirty="0" smtClean="0">
                <a:solidFill>
                  <a:srgbClr val="0070C0"/>
                </a:solidFill>
              </a:rPr>
              <a:t>nd</a:t>
            </a:r>
            <a:r>
              <a:rPr lang="en-US" dirty="0" smtClean="0">
                <a:solidFill>
                  <a:srgbClr val="0070C0"/>
                </a:solidFill>
              </a:rPr>
              <a:t> phase of </a:t>
            </a:r>
            <a:r>
              <a:rPr lang="en-US" dirty="0" err="1" smtClean="0">
                <a:solidFill>
                  <a:srgbClr val="0070C0"/>
                </a:solidFill>
              </a:rPr>
              <a:t>exp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88" y="885825"/>
            <a:ext cx="242310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5825"/>
            <a:ext cx="188849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88" y="2876549"/>
            <a:ext cx="4100112" cy="17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DLA perspectives &amp; challenges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21" y="742950"/>
            <a:ext cx="4663779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Much progress in ACHIP collaboration with many innovative ideas and concepts (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inv</a:t>
            </a:r>
            <a:r>
              <a:rPr lang="en-US" dirty="0" smtClean="0">
                <a:sym typeface="Wingdings" panose="05000000000000000000" pitchFamily="2" charset="2"/>
              </a:rPr>
              <a:t> talk P. </a:t>
            </a:r>
            <a:r>
              <a:rPr lang="en-US" dirty="0" err="1" smtClean="0">
                <a:sym typeface="Wingdings" panose="05000000000000000000" pitchFamily="2" charset="2"/>
              </a:rPr>
              <a:t>Hommelhoff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rucial ingredients for building a DLA accelerator are available – make them all work together!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Integration into a working complete compact 1 MeV accelerator (“Shoebox”) under way, short term goal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Mid-longer term development towards applications (talk J. England in WG3-WG4 session) with higher beam energy &amp; intensity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04950"/>
            <a:ext cx="3268626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driven dielectric acceleration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21" y="742950"/>
            <a:ext cx="4054179" cy="3886200"/>
          </a:xfrm>
        </p:spPr>
        <p:txBody>
          <a:bodyPr/>
          <a:lstStyle/>
          <a:p>
            <a:r>
              <a:rPr lang="en-US" dirty="0" smtClean="0"/>
              <a:t>AWA facility tailored to beam-driven </a:t>
            </a:r>
            <a:r>
              <a:rPr lang="en-US" dirty="0" err="1" smtClean="0"/>
              <a:t>wakefield</a:t>
            </a:r>
            <a:r>
              <a:rPr lang="en-US" dirty="0" smtClean="0"/>
              <a:t> </a:t>
            </a:r>
            <a:r>
              <a:rPr lang="en-US" dirty="0" err="1" smtClean="0"/>
              <a:t>acc</a:t>
            </a:r>
            <a:r>
              <a:rPr lang="en-US" dirty="0" smtClean="0"/>
              <a:t> studies with high drive and witness beam flexibility (talk M. Conde)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Dielectric structures for TBA and CWA tested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Recent development: dielectric disk structure (talk A. </a:t>
            </a:r>
            <a:r>
              <a:rPr lang="en-US" dirty="0" err="1" smtClean="0">
                <a:solidFill>
                  <a:srgbClr val="0070C0"/>
                </a:solidFill>
              </a:rPr>
              <a:t>Kanareykin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Planned demonstration of 500 MeV unit with 26 GHz dielectric disc technology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742950"/>
            <a:ext cx="45668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81429"/>
            <a:ext cx="2038350" cy="13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18" y="1627784"/>
            <a:ext cx="1971930" cy="14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/>
          <a:srcRect l="6667" r="8205"/>
          <a:stretch>
            <a:fillRect/>
          </a:stretch>
        </p:blipFill>
        <p:spPr bwMode="auto">
          <a:xfrm>
            <a:off x="7315200" y="3181350"/>
            <a:ext cx="815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04" y="3939248"/>
            <a:ext cx="1457326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47329"/>
            <a:ext cx="1657350" cy="90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5213" y="4081527"/>
            <a:ext cx="224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Very high shunt impedance</a:t>
            </a:r>
          </a:p>
          <a:p>
            <a:r>
              <a:rPr lang="en-US" sz="1400" b="1" dirty="0" smtClean="0"/>
              <a:t>Short pulse – high gradient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9496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36620"/>
            <a:ext cx="91439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50" b="1" dirty="0"/>
              <a:t>WG3 REPORT: PARTICLE SOURCES, </a:t>
            </a:r>
            <a:r>
              <a:rPr lang="it-IT" sz="2250" b="1" dirty="0" err="1"/>
              <a:t>THz</a:t>
            </a:r>
            <a:r>
              <a:rPr lang="it-IT" sz="2250" b="1" dirty="0"/>
              <a:t> </a:t>
            </a:r>
            <a:r>
              <a:rPr lang="it-IT" sz="2250" b="1" cap="all" dirty="0"/>
              <a:t>AND </a:t>
            </a:r>
            <a:r>
              <a:rPr lang="en-US" sz="2250" b="1" cap="all" dirty="0"/>
              <a:t>High gradient technology</a:t>
            </a:r>
            <a:endParaRPr lang="it-IT" sz="2250" b="1" cap="all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-1" y="559696"/>
            <a:ext cx="9144000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AutoNum type="arabicParenR"/>
            </a:pPr>
            <a:r>
              <a:rPr lang="en-US" sz="1500" b="1" i="1" dirty="0">
                <a:solidFill>
                  <a:schemeClr val="tx2"/>
                </a:solidFill>
              </a:rPr>
              <a:t>Particle sources</a:t>
            </a:r>
          </a:p>
          <a:p>
            <a:pPr marL="257175" indent="-257175" algn="just">
              <a:buAutoNum type="arabicParenR"/>
            </a:pPr>
            <a:endParaRPr lang="en-US" sz="450" b="1" i="1" dirty="0"/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4 presentations (K. </a:t>
            </a:r>
            <a:r>
              <a:rPr lang="en-US" sz="1200" dirty="0" err="1"/>
              <a:t>Floettmann</a:t>
            </a:r>
            <a:r>
              <a:rPr lang="en-US" sz="1200" dirty="0"/>
              <a:t>, J. </a:t>
            </a:r>
            <a:r>
              <a:rPr lang="en-US" sz="1200" dirty="0" err="1"/>
              <a:t>Scifo</a:t>
            </a:r>
            <a:r>
              <a:rPr lang="en-US" sz="1200" dirty="0"/>
              <a:t>, M. </a:t>
            </a:r>
            <a:r>
              <a:rPr lang="en-US" sz="1200" dirty="0" err="1"/>
              <a:t>Croia</a:t>
            </a:r>
            <a:r>
              <a:rPr lang="en-US" sz="1200" dirty="0"/>
              <a:t>, T. </a:t>
            </a:r>
            <a:r>
              <a:rPr lang="en-US" sz="1200" dirty="0" err="1"/>
              <a:t>Vinatier</a:t>
            </a:r>
            <a:r>
              <a:rPr lang="en-US" sz="1200" dirty="0"/>
              <a:t>)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Oriented to design </a:t>
            </a:r>
            <a:r>
              <a:rPr lang="en-US" sz="1200" b="1" i="1" dirty="0">
                <a:solidFill>
                  <a:srgbClr val="00B050"/>
                </a:solidFill>
              </a:rPr>
              <a:t>new generation of compact injectors</a:t>
            </a:r>
            <a:r>
              <a:rPr lang="en-US" sz="1200" dirty="0"/>
              <a:t> for ultra high brightness electron sources 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00B050"/>
                </a:solidFill>
              </a:rPr>
              <a:t>Different type of applications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dirty="0"/>
              <a:t>(FEL injectors, UED, etc…)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00B050"/>
                </a:solidFill>
              </a:rPr>
              <a:t>Very interesting e-sources with extremely attractive properties </a:t>
            </a:r>
            <a:r>
              <a:rPr lang="en-US" sz="1200" dirty="0"/>
              <a:t>(emittance, peak current,…) </a:t>
            </a:r>
            <a:r>
              <a:rPr lang="en-US" sz="1200" b="1" i="1" dirty="0">
                <a:solidFill>
                  <a:srgbClr val="FF0000"/>
                </a:solidFill>
              </a:rPr>
              <a:t>but, simulation/theoretical results only</a:t>
            </a:r>
            <a:r>
              <a:rPr lang="en-US" sz="1200" dirty="0"/>
              <a:t> that need tests, realizations and implementations of most critical components  </a:t>
            </a:r>
          </a:p>
          <a:p>
            <a:pPr marL="942975" lvl="2" indent="-257175" algn="just">
              <a:buAutoNum type="arabicParenR"/>
            </a:pPr>
            <a:endParaRPr lang="en-US" sz="450" dirty="0"/>
          </a:p>
          <a:p>
            <a:pPr marL="257175" indent="-257175" algn="just">
              <a:buAutoNum type="arabicParenR" startAt="2"/>
            </a:pPr>
            <a:r>
              <a:rPr lang="en-US" sz="1500" b="1" i="1" dirty="0">
                <a:solidFill>
                  <a:schemeClr val="tx2"/>
                </a:solidFill>
              </a:rPr>
              <a:t>THz</a:t>
            </a:r>
          </a:p>
          <a:p>
            <a:pPr marL="257175" indent="-257175" algn="just">
              <a:buAutoNum type="arabicParenR" startAt="2"/>
            </a:pPr>
            <a:endParaRPr lang="en-US" sz="450" dirty="0"/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  <a:p>
            <a:pPr algn="just"/>
            <a:endParaRPr lang="en-US" sz="1350" dirty="0"/>
          </a:p>
          <a:p>
            <a:pPr marL="257175" indent="-257175" algn="just">
              <a:buAutoNum type="arabicParenR" startAt="3"/>
            </a:pPr>
            <a:r>
              <a:rPr lang="en-US" sz="1500" b="1" i="1" dirty="0">
                <a:solidFill>
                  <a:schemeClr val="tx2"/>
                </a:solidFill>
              </a:rPr>
              <a:t>High gradient/high frequency technology</a:t>
            </a:r>
          </a:p>
          <a:p>
            <a:pPr marL="257175" indent="-257175" algn="just">
              <a:buAutoNum type="arabicParenR" startAt="3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976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922"/>
          <a:stretch/>
        </p:blipFill>
        <p:spPr>
          <a:xfrm>
            <a:off x="73960" y="1741639"/>
            <a:ext cx="3697941" cy="174094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3960" y="3478729"/>
            <a:ext cx="3431240" cy="142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Aft>
                <a:spcPts val="750"/>
              </a:spcAft>
              <a:buFont typeface="Symbol" panose="05050102010706020507" pitchFamily="18" charset="2"/>
              <a:buChar char="Þ"/>
            </a:pPr>
            <a:r>
              <a:rPr lang="en-US" sz="1050" b="1" dirty="0"/>
              <a:t>S band gun </a:t>
            </a:r>
            <a:r>
              <a:rPr lang="en-US" sz="1050" dirty="0"/>
              <a:t>driven by a compact solid state amplifier (10 kW) CW, high field (100 MV/m) on the cathode (e- </a:t>
            </a:r>
            <a:r>
              <a:rPr lang="it-IT" sz="1050" dirty="0" err="1"/>
              <a:t>initial</a:t>
            </a:r>
            <a:r>
              <a:rPr lang="it-IT" sz="1050" dirty="0"/>
              <a:t> </a:t>
            </a:r>
            <a:r>
              <a:rPr lang="it-IT" sz="1050" dirty="0" err="1"/>
              <a:t>energy</a:t>
            </a:r>
            <a:r>
              <a:rPr lang="it-IT" sz="1050" dirty="0"/>
              <a:t> 200 </a:t>
            </a:r>
            <a:r>
              <a:rPr lang="it-IT" sz="1050" dirty="0" err="1"/>
              <a:t>keV</a:t>
            </a:r>
            <a:r>
              <a:rPr lang="en-US" sz="1050" dirty="0"/>
              <a:t>)</a:t>
            </a:r>
          </a:p>
          <a:p>
            <a:pPr marL="214313" indent="-214313" algn="just">
              <a:spcAft>
                <a:spcPts val="750"/>
              </a:spcAft>
              <a:buFont typeface="Symbol" panose="05050102010706020507" pitchFamily="18" charset="2"/>
              <a:buChar char="Þ"/>
            </a:pPr>
            <a:r>
              <a:rPr lang="it-IT" sz="1050" b="1" dirty="0" err="1"/>
              <a:t>Tapered</a:t>
            </a:r>
            <a:r>
              <a:rPr lang="it-IT" sz="1050" b="1" dirty="0"/>
              <a:t> DLW </a:t>
            </a:r>
            <a:r>
              <a:rPr lang="it-IT" sz="1050" dirty="0"/>
              <a:t>(75 GHz, 25 mm) to match the </a:t>
            </a:r>
            <a:r>
              <a:rPr lang="it-IT" sz="1050" dirty="0" err="1"/>
              <a:t>low</a:t>
            </a:r>
            <a:r>
              <a:rPr lang="it-IT" sz="1050" dirty="0"/>
              <a:t> </a:t>
            </a:r>
            <a:r>
              <a:rPr lang="it-IT" sz="1050" dirty="0" err="1"/>
              <a:t>energy</a:t>
            </a:r>
            <a:r>
              <a:rPr lang="it-IT" sz="1050" dirty="0"/>
              <a:t> </a:t>
            </a:r>
            <a:r>
              <a:rPr lang="it-IT" sz="1050" dirty="0" err="1"/>
              <a:t>electrons</a:t>
            </a:r>
            <a:r>
              <a:rPr lang="it-IT" sz="1050" dirty="0"/>
              <a:t>, 100 MV/m</a:t>
            </a:r>
            <a:endParaRPr lang="en-US" sz="1050" dirty="0"/>
          </a:p>
          <a:p>
            <a:pPr marL="214313" indent="-214313" algn="just">
              <a:spcAft>
                <a:spcPts val="750"/>
              </a:spcAft>
              <a:buFont typeface="Symbol" panose="05050102010706020507" pitchFamily="18" charset="2"/>
              <a:buChar char="Þ"/>
            </a:pPr>
            <a:r>
              <a:rPr lang="it-IT" sz="1050" b="1" dirty="0" err="1"/>
              <a:t>charge</a:t>
            </a:r>
            <a:r>
              <a:rPr lang="it-IT" sz="1050" b="1" dirty="0"/>
              <a:t>: 100 </a:t>
            </a:r>
            <a:r>
              <a:rPr lang="it-IT" sz="1050" b="1" dirty="0" err="1"/>
              <a:t>fC</a:t>
            </a:r>
            <a:r>
              <a:rPr lang="it-IT" sz="1050" b="1" dirty="0"/>
              <a:t>, </a:t>
            </a:r>
            <a:r>
              <a:rPr lang="it-IT" sz="1050" b="1" dirty="0" err="1"/>
              <a:t>bunch</a:t>
            </a:r>
            <a:r>
              <a:rPr lang="it-IT" sz="1050" b="1" dirty="0"/>
              <a:t> </a:t>
            </a:r>
            <a:r>
              <a:rPr lang="it-IT" sz="1050" b="1" dirty="0" err="1"/>
              <a:t>length</a:t>
            </a:r>
            <a:r>
              <a:rPr lang="it-IT" sz="1050" b="1" dirty="0"/>
              <a:t>: (1.6 </a:t>
            </a:r>
            <a:r>
              <a:rPr lang="it-IT" sz="1050" b="1" dirty="0" err="1"/>
              <a:t>fs</a:t>
            </a:r>
            <a:r>
              <a:rPr lang="it-IT" sz="1050" b="1" dirty="0"/>
              <a:t>), </a:t>
            </a:r>
            <a:r>
              <a:rPr lang="it-IT" sz="1050" b="1" dirty="0" err="1"/>
              <a:t>emittance</a:t>
            </a:r>
            <a:r>
              <a:rPr lang="it-IT" sz="1050" b="1" dirty="0"/>
              <a:t>: 227 </a:t>
            </a:r>
            <a:r>
              <a:rPr lang="it-IT" sz="1050" b="1" dirty="0" err="1"/>
              <a:t>nm,energy</a:t>
            </a:r>
            <a:r>
              <a:rPr lang="it-IT" sz="1050" b="1" dirty="0"/>
              <a:t> spread: 59 </a:t>
            </a:r>
            <a:r>
              <a:rPr lang="it-IT" sz="1050" b="1" dirty="0" err="1"/>
              <a:t>keV</a:t>
            </a:r>
            <a:r>
              <a:rPr lang="it-IT" sz="1050" b="1" dirty="0"/>
              <a:t>, E</a:t>
            </a:r>
            <a:r>
              <a:rPr lang="it-IT" sz="1050" b="1" dirty="0">
                <a:sym typeface="Symbol" panose="05050102010706020507" pitchFamily="18" charset="2"/>
              </a:rPr>
              <a:t>1 </a:t>
            </a:r>
            <a:r>
              <a:rPr lang="it-IT" sz="1050" b="1" dirty="0" err="1">
                <a:sym typeface="Symbol" panose="05050102010706020507" pitchFamily="18" charset="2"/>
              </a:rPr>
              <a:t>MeV</a:t>
            </a:r>
            <a:endParaRPr lang="it-IT" sz="1050" b="1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5" t="5183" r="47053" b="53357"/>
          <a:stretch/>
        </p:blipFill>
        <p:spPr>
          <a:xfrm>
            <a:off x="3395354" y="2886299"/>
            <a:ext cx="1040943" cy="870041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73960" y="73961"/>
            <a:ext cx="2723029" cy="1528983"/>
            <a:chOff x="98613" y="98614"/>
            <a:chExt cx="3630705" cy="2038644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613" y="98614"/>
              <a:ext cx="3630705" cy="2038644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5"/>
            <a:srcRect t="57066" r="64197" b="27004"/>
            <a:stretch/>
          </p:blipFill>
          <p:spPr>
            <a:xfrm>
              <a:off x="204038" y="1048829"/>
              <a:ext cx="3013983" cy="753035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</p:grpSp>
      <p:grpSp>
        <p:nvGrpSpPr>
          <p:cNvPr id="16" name="Gruppo 15"/>
          <p:cNvGrpSpPr/>
          <p:nvPr/>
        </p:nvGrpSpPr>
        <p:grpSpPr>
          <a:xfrm>
            <a:off x="6311429" y="73960"/>
            <a:ext cx="2710622" cy="1667678"/>
            <a:chOff x="8415239" y="98613"/>
            <a:chExt cx="3614162" cy="2223571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6"/>
            <a:srcRect b="17728"/>
            <a:stretch/>
          </p:blipFill>
          <p:spPr>
            <a:xfrm>
              <a:off x="8415239" y="98613"/>
              <a:ext cx="3614162" cy="2223571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6"/>
            <a:srcRect l="34836" t="64397" r="34863" b="22940"/>
            <a:stretch/>
          </p:blipFill>
          <p:spPr>
            <a:xfrm>
              <a:off x="9493761" y="1747293"/>
              <a:ext cx="1362497" cy="425782"/>
            </a:xfrm>
            <a:prstGeom prst="rect">
              <a:avLst/>
            </a:prstGeom>
            <a:ln w="57150">
              <a:noFill/>
            </a:ln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7"/>
          <a:srcRect t="3787" r="3450"/>
          <a:stretch/>
        </p:blipFill>
        <p:spPr>
          <a:xfrm>
            <a:off x="5190565" y="1867083"/>
            <a:ext cx="3831486" cy="304024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8"/>
          <a:srcRect t="11106" r="31051"/>
          <a:stretch/>
        </p:blipFill>
        <p:spPr>
          <a:xfrm>
            <a:off x="3735428" y="55751"/>
            <a:ext cx="2480609" cy="239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36620"/>
            <a:ext cx="91439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50" b="1" dirty="0"/>
              <a:t>WG3 REPORT: PARTICLE SOURCES, </a:t>
            </a:r>
            <a:r>
              <a:rPr lang="it-IT" sz="2250" b="1" dirty="0" err="1"/>
              <a:t>THz</a:t>
            </a:r>
            <a:r>
              <a:rPr lang="it-IT" sz="2250" b="1" dirty="0"/>
              <a:t> </a:t>
            </a:r>
            <a:r>
              <a:rPr lang="it-IT" sz="2250" b="1" cap="all" dirty="0"/>
              <a:t>AND </a:t>
            </a:r>
            <a:r>
              <a:rPr lang="en-US" sz="2250" b="1" cap="all" dirty="0"/>
              <a:t>High gradient technology</a:t>
            </a:r>
            <a:endParaRPr lang="it-IT" sz="2250" b="1" cap="all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-1" y="559696"/>
            <a:ext cx="9144000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AutoNum type="arabicParenR"/>
            </a:pPr>
            <a:r>
              <a:rPr lang="en-US" sz="1500" b="1" i="1" dirty="0">
                <a:solidFill>
                  <a:schemeClr val="tx2"/>
                </a:solidFill>
              </a:rPr>
              <a:t>Particle sources</a:t>
            </a:r>
          </a:p>
          <a:p>
            <a:pPr marL="257175" indent="-257175" algn="just">
              <a:buAutoNum type="arabicParenR"/>
            </a:pPr>
            <a:endParaRPr lang="en-US" sz="450" b="1" i="1" dirty="0"/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4 presentations (K. </a:t>
            </a:r>
            <a:r>
              <a:rPr lang="en-US" sz="1200" dirty="0" err="1"/>
              <a:t>Floettmann</a:t>
            </a:r>
            <a:r>
              <a:rPr lang="en-US" sz="1200" dirty="0"/>
              <a:t>, J. </a:t>
            </a:r>
            <a:r>
              <a:rPr lang="en-US" sz="1200" dirty="0" err="1"/>
              <a:t>Scifo</a:t>
            </a:r>
            <a:r>
              <a:rPr lang="en-US" sz="1200" dirty="0"/>
              <a:t>, M. </a:t>
            </a:r>
            <a:r>
              <a:rPr lang="en-US" sz="1200" dirty="0" err="1"/>
              <a:t>Croia</a:t>
            </a:r>
            <a:r>
              <a:rPr lang="en-US" sz="1200" dirty="0"/>
              <a:t>, T. </a:t>
            </a:r>
            <a:r>
              <a:rPr lang="en-US" sz="1200" dirty="0" err="1"/>
              <a:t>Vinatier</a:t>
            </a:r>
            <a:r>
              <a:rPr lang="en-US" sz="1200" dirty="0"/>
              <a:t>)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Oriented to design </a:t>
            </a:r>
            <a:r>
              <a:rPr lang="en-US" sz="1200" b="1" i="1" dirty="0">
                <a:solidFill>
                  <a:srgbClr val="00B050"/>
                </a:solidFill>
              </a:rPr>
              <a:t>new generation of compact injectors</a:t>
            </a:r>
            <a:r>
              <a:rPr lang="en-US" sz="1200" dirty="0"/>
              <a:t> for ultra high brightness electron sources 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00B050"/>
                </a:solidFill>
              </a:rPr>
              <a:t>Different type of applications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dirty="0"/>
              <a:t>(FEL injectors, UED, etc…)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00B050"/>
                </a:solidFill>
              </a:rPr>
              <a:t>Very interesting e-sources with extremely attractive properties </a:t>
            </a:r>
            <a:r>
              <a:rPr lang="en-US" sz="1200" dirty="0"/>
              <a:t>(emittance, peak current,…) </a:t>
            </a:r>
            <a:r>
              <a:rPr lang="en-US" sz="1200" b="1" i="1" dirty="0">
                <a:solidFill>
                  <a:srgbClr val="FF0000"/>
                </a:solidFill>
              </a:rPr>
              <a:t>but, simulation/theoretical results only</a:t>
            </a:r>
            <a:r>
              <a:rPr lang="en-US" sz="1200" dirty="0"/>
              <a:t> that need tests, realizations and implementations of most critical components  </a:t>
            </a:r>
          </a:p>
          <a:p>
            <a:pPr marL="942975" lvl="2" indent="-257175" algn="just">
              <a:buAutoNum type="arabicParenR"/>
            </a:pPr>
            <a:endParaRPr lang="en-US" sz="450" dirty="0"/>
          </a:p>
          <a:p>
            <a:pPr marL="257175" indent="-257175" algn="just">
              <a:buAutoNum type="arabicParenR" startAt="2"/>
            </a:pPr>
            <a:r>
              <a:rPr lang="en-US" sz="1500" b="1" i="1" dirty="0">
                <a:solidFill>
                  <a:schemeClr val="tx2"/>
                </a:solidFill>
              </a:rPr>
              <a:t>THz</a:t>
            </a:r>
          </a:p>
          <a:p>
            <a:pPr marL="257175" indent="-257175" algn="just">
              <a:buAutoNum type="arabicParenR" startAt="2"/>
            </a:pPr>
            <a:endParaRPr lang="en-US" sz="450" dirty="0"/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4 presentations (T.H. </a:t>
            </a:r>
            <a:r>
              <a:rPr lang="en-US" sz="1200" dirty="0" err="1"/>
              <a:t>Pecey</a:t>
            </a:r>
            <a:r>
              <a:rPr lang="en-US" sz="1200" dirty="0"/>
              <a:t>, S.P. Jamison, V. </a:t>
            </a:r>
            <a:r>
              <a:rPr lang="en-US" sz="1200" dirty="0" err="1"/>
              <a:t>Tsakanov</a:t>
            </a:r>
            <a:r>
              <a:rPr lang="en-US" sz="1200" dirty="0"/>
              <a:t>, T. </a:t>
            </a:r>
            <a:r>
              <a:rPr lang="en-US" sz="1200" dirty="0" err="1"/>
              <a:t>Feurer</a:t>
            </a:r>
            <a:r>
              <a:rPr lang="en-US" sz="1200" dirty="0"/>
              <a:t>) + 1 poster (P. </a:t>
            </a:r>
            <a:r>
              <a:rPr lang="en-US" sz="1200" dirty="0" err="1"/>
              <a:t>Musumeci</a:t>
            </a:r>
            <a:r>
              <a:rPr lang="en-US" sz="1200" dirty="0"/>
              <a:t>)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/>
              <a:t>THz generation</a:t>
            </a:r>
            <a:r>
              <a:rPr lang="en-US" sz="1200" b="1" i="1" dirty="0">
                <a:sym typeface="Symbol" panose="05050102010706020507" pitchFamily="18" charset="2"/>
              </a:rPr>
              <a:t> </a:t>
            </a:r>
            <a:r>
              <a:rPr lang="en-US" sz="1200" dirty="0">
                <a:sym typeface="Symbol" panose="05050102010706020507" pitchFamily="18" charset="2"/>
              </a:rPr>
              <a:t></a:t>
            </a:r>
            <a:r>
              <a:rPr lang="en-US" sz="1200" dirty="0"/>
              <a:t> </a:t>
            </a:r>
            <a:r>
              <a:rPr lang="en-US" sz="1200" b="1" i="1" dirty="0">
                <a:solidFill>
                  <a:srgbClr val="00B050"/>
                </a:solidFill>
              </a:rPr>
              <a:t>very interesting exp. data </a:t>
            </a:r>
            <a:r>
              <a:rPr lang="en-US" sz="1200" dirty="0"/>
              <a:t>but </a:t>
            </a:r>
            <a:r>
              <a:rPr lang="en-US" sz="1200" b="1" i="1" dirty="0">
                <a:solidFill>
                  <a:srgbClr val="FF0000"/>
                </a:solidFill>
              </a:rPr>
              <a:t>relatively low THz power produced </a:t>
            </a:r>
            <a:r>
              <a:rPr lang="en-US" sz="1200" dirty="0"/>
              <a:t>(laser based, beam based CCR, IFEL sources), need for more R&amp;D, charge increase, dielectric structure length, THz transport   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/>
              <a:t>THz acceleration </a:t>
            </a:r>
            <a:r>
              <a:rPr lang="en-US" sz="1200" dirty="0">
                <a:sym typeface="Symbol" panose="05050102010706020507" pitchFamily="18" charset="2"/>
              </a:rPr>
              <a:t> </a:t>
            </a:r>
            <a:r>
              <a:rPr lang="en-US" sz="1200" b="1" i="1" dirty="0">
                <a:solidFill>
                  <a:srgbClr val="00B050"/>
                </a:solidFill>
                <a:sym typeface="Symbol" panose="05050102010706020507" pitchFamily="18" charset="2"/>
              </a:rPr>
              <a:t>very interesting exp</a:t>
            </a:r>
            <a:r>
              <a:rPr lang="en-US" sz="1200" dirty="0">
                <a:sym typeface="Symbol" panose="05050102010706020507" pitchFamily="18" charset="2"/>
              </a:rPr>
              <a:t>. but </a:t>
            </a:r>
            <a:r>
              <a:rPr lang="en-US" sz="1200" b="1" i="1" dirty="0">
                <a:solidFill>
                  <a:srgbClr val="FF0000"/>
                </a:solidFill>
                <a:sym typeface="Symbol" panose="05050102010706020507" pitchFamily="18" charset="2"/>
              </a:rPr>
              <a:t>very </a:t>
            </a:r>
            <a:r>
              <a:rPr lang="en-US" sz="1200" b="1" i="1" dirty="0">
                <a:solidFill>
                  <a:srgbClr val="FF0000"/>
                </a:solidFill>
              </a:rPr>
              <a:t>low gradient achieved up to now </a:t>
            </a:r>
            <a:r>
              <a:rPr lang="en-US" sz="1200" dirty="0"/>
              <a:t>(few MV/m). High power, long and tunable THz pulses not available yet. Critical points related to the match of the group velocity with beam (important for short THz pulses)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/>
              <a:t>THz longitudinal beam diagnostics (THz deflector) </a:t>
            </a:r>
            <a:r>
              <a:rPr lang="en-US" sz="1200" dirty="0">
                <a:sym typeface="Symbol" panose="05050102010706020507" pitchFamily="18" charset="2"/>
              </a:rPr>
              <a:t> </a:t>
            </a:r>
            <a:r>
              <a:rPr lang="en-US" sz="1200" b="1" i="1" dirty="0">
                <a:solidFill>
                  <a:srgbClr val="00B050"/>
                </a:solidFill>
              </a:rPr>
              <a:t>extremely interesting and consolidated exp. results with split resonators</a:t>
            </a:r>
          </a:p>
          <a:p>
            <a:pPr algn="just"/>
            <a:endParaRPr lang="en-US" sz="1350" dirty="0"/>
          </a:p>
          <a:p>
            <a:pPr marL="257175" indent="-257175" algn="just">
              <a:buAutoNum type="arabicParenR" startAt="3"/>
            </a:pPr>
            <a:r>
              <a:rPr lang="en-US" sz="1500" b="1" i="1" dirty="0">
                <a:solidFill>
                  <a:schemeClr val="tx2"/>
                </a:solidFill>
              </a:rPr>
              <a:t>High gradient/high frequency technology</a:t>
            </a:r>
          </a:p>
          <a:p>
            <a:pPr marL="257175" indent="-257175" algn="just">
              <a:buAutoNum type="arabicParenR" startAt="3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9268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3" y="121023"/>
            <a:ext cx="2179376" cy="137111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224" y="88580"/>
            <a:ext cx="3533446" cy="20139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r="54630"/>
          <a:stretch/>
        </p:blipFill>
        <p:spPr>
          <a:xfrm>
            <a:off x="4084573" y="3201820"/>
            <a:ext cx="1778699" cy="13793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112" y="2225580"/>
            <a:ext cx="3059207" cy="21916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992" y="2135090"/>
            <a:ext cx="3436676" cy="3234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33054" t="76989" r="31776" b="1435"/>
          <a:stretch/>
        </p:blipFill>
        <p:spPr>
          <a:xfrm>
            <a:off x="553299" y="918932"/>
            <a:ext cx="1393604" cy="537882"/>
          </a:xfrm>
          <a:prstGeom prst="rect">
            <a:avLst/>
          </a:prstGeom>
          <a:ln w="76200"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0" y="3321423"/>
            <a:ext cx="3508432" cy="116747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0555" y="55169"/>
            <a:ext cx="2742764" cy="2105285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H="1" flipV="1">
            <a:off x="4275948" y="1187873"/>
            <a:ext cx="413977" cy="150789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027670" y="2695769"/>
            <a:ext cx="18925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20 MV/m, 0.33 </a:t>
            </a:r>
            <a:r>
              <a:rPr lang="it-IT" sz="1350" dirty="0" err="1"/>
              <a:t>THz</a:t>
            </a:r>
            <a:r>
              <a:rPr lang="it-IT" sz="1350" dirty="0"/>
              <a:t>, 2 </a:t>
            </a:r>
            <a:r>
              <a:rPr lang="it-IT" sz="1350" dirty="0">
                <a:sym typeface="Symbol" panose="05050102010706020507" pitchFamily="18" charset="2"/>
              </a:rPr>
              <a:t>J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38520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5" y="143165"/>
            <a:ext cx="2537009" cy="189719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727" y="59081"/>
            <a:ext cx="2904381" cy="165899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416" y="1155915"/>
            <a:ext cx="1512584" cy="150410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2184" y="2454784"/>
            <a:ext cx="2489786" cy="23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125" dirty="0">
                <a:sym typeface="Symbol" panose="05050102010706020507" pitchFamily="18" charset="2"/>
              </a:rPr>
              <a:t> </a:t>
            </a:r>
            <a:r>
              <a:rPr lang="en-GB" sz="1125" dirty="0"/>
              <a:t>Coherent Cherenkov radiation </a:t>
            </a:r>
            <a:r>
              <a:rPr lang="en-GB" sz="1125" dirty="0" err="1"/>
              <a:t>enerated</a:t>
            </a:r>
            <a:r>
              <a:rPr lang="en-GB" sz="1125" dirty="0"/>
              <a:t> in a rectangular </a:t>
            </a:r>
            <a:r>
              <a:rPr lang="en-GB" sz="1125" b="1" dirty="0"/>
              <a:t>dielectric waveguide  with variable gap</a:t>
            </a:r>
            <a:r>
              <a:rPr lang="en-GB" sz="1125" dirty="0"/>
              <a:t> (DWA)</a:t>
            </a:r>
          </a:p>
          <a:p>
            <a:pPr algn="just"/>
            <a:endParaRPr lang="en-GB" sz="1125" dirty="0"/>
          </a:p>
          <a:p>
            <a:pPr algn="just"/>
            <a:r>
              <a:rPr lang="en-GB" sz="1125" dirty="0">
                <a:sym typeface="Symbol" panose="05050102010706020507" pitchFamily="18" charset="2"/>
              </a:rPr>
              <a:t> </a:t>
            </a:r>
            <a:r>
              <a:rPr lang="en-GB" sz="1125" dirty="0"/>
              <a:t>Demonstrated </a:t>
            </a:r>
            <a:r>
              <a:rPr lang="en-GB" sz="1125" b="1" dirty="0" err="1"/>
              <a:t>tunablility</a:t>
            </a:r>
            <a:r>
              <a:rPr lang="en-GB" sz="1125" b="1" dirty="0"/>
              <a:t> across band  0.55 – 0.95 THz</a:t>
            </a:r>
          </a:p>
          <a:p>
            <a:pPr algn="just"/>
            <a:endParaRPr lang="en-GB" sz="1125" dirty="0"/>
          </a:p>
          <a:p>
            <a:pPr algn="just"/>
            <a:r>
              <a:rPr lang="en-GB" sz="1125" dirty="0">
                <a:sym typeface="Symbol" panose="05050102010706020507" pitchFamily="18" charset="2"/>
              </a:rPr>
              <a:t> </a:t>
            </a:r>
            <a:r>
              <a:rPr lang="en-GB" sz="1125" b="1" dirty="0"/>
              <a:t>Single mode operation </a:t>
            </a:r>
            <a:r>
              <a:rPr lang="en-GB" sz="1125" dirty="0"/>
              <a:t>with negligible excitation of HOMs</a:t>
            </a:r>
          </a:p>
          <a:p>
            <a:pPr algn="just"/>
            <a:endParaRPr lang="en-GB" sz="1125" dirty="0"/>
          </a:p>
          <a:p>
            <a:pPr algn="just"/>
            <a:r>
              <a:rPr lang="en-GB" sz="1125" dirty="0">
                <a:sym typeface="Symbol" panose="05050102010706020507" pitchFamily="18" charset="2"/>
              </a:rPr>
              <a:t> </a:t>
            </a:r>
            <a:r>
              <a:rPr lang="en-GB" sz="1125" dirty="0"/>
              <a:t>Estimate pulse energy of </a:t>
            </a:r>
            <a:r>
              <a:rPr lang="en-GB" sz="1125" b="1" dirty="0"/>
              <a:t>0.6 µJ from only 70 </a:t>
            </a:r>
            <a:r>
              <a:rPr lang="en-GB" sz="1125" b="1" dirty="0" err="1"/>
              <a:t>pC</a:t>
            </a:r>
            <a:r>
              <a:rPr lang="en-GB" sz="1125" b="1" dirty="0"/>
              <a:t> bunch, at frequency of 0.65 THz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7443" t="56184" r="77537" b="38021"/>
          <a:stretch/>
        </p:blipFill>
        <p:spPr>
          <a:xfrm>
            <a:off x="872394" y="1356940"/>
            <a:ext cx="949365" cy="273932"/>
          </a:xfrm>
          <a:prstGeom prst="rect">
            <a:avLst/>
          </a:prstGeom>
          <a:ln w="76200">
            <a:noFill/>
          </a:ln>
        </p:spPr>
      </p:pic>
      <p:pic>
        <p:nvPicPr>
          <p:cNvPr id="10" name="Picture 3" descr="Paper_CCR_Specs.pdf - Adobe Acrobat Reader D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t="16050" r="15556" b="1960"/>
          <a:stretch/>
        </p:blipFill>
        <p:spPr>
          <a:xfrm>
            <a:off x="2621304" y="2588269"/>
            <a:ext cx="3408450" cy="1883618"/>
          </a:xfrm>
          <a:prstGeom prst="rect">
            <a:avLst/>
          </a:prstGeom>
        </p:spPr>
      </p:pic>
      <p:pic>
        <p:nvPicPr>
          <p:cNvPr id="12" name="Picture 2" descr="Paper_CCR_Freq_Vs_Gap_WithExtraThicknessess_WithCST.pdf - Adobe Acrobat Reader DC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37697" r="13515" b="31031"/>
          <a:stretch/>
        </p:blipFill>
        <p:spPr>
          <a:xfrm>
            <a:off x="6168727" y="2725477"/>
            <a:ext cx="3001775" cy="1936666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3347" y="59081"/>
            <a:ext cx="2943230" cy="2082927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039" y="1786383"/>
            <a:ext cx="1419515" cy="9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b="44517"/>
          <a:stretch/>
        </p:blipFill>
        <p:spPr>
          <a:xfrm>
            <a:off x="130856" y="97972"/>
            <a:ext cx="2887273" cy="119795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0"/>
          <a:stretch/>
        </p:blipFill>
        <p:spPr>
          <a:xfrm>
            <a:off x="130856" y="1513375"/>
            <a:ext cx="2969490" cy="168956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/>
          <a:srcRect l="39628" t="47753" r="37116" b="46347"/>
          <a:stretch/>
        </p:blipFill>
        <p:spPr>
          <a:xfrm>
            <a:off x="659045" y="969730"/>
            <a:ext cx="1605383" cy="304508"/>
          </a:xfrm>
          <a:prstGeom prst="rect">
            <a:avLst/>
          </a:prstGeom>
          <a:ln w="57150"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/>
          <a:srcRect l="17723" t="20767" r="14401" b="60509"/>
          <a:stretch/>
        </p:blipFill>
        <p:spPr>
          <a:xfrm>
            <a:off x="284587" y="426085"/>
            <a:ext cx="2635559" cy="543645"/>
          </a:xfrm>
          <a:prstGeom prst="rect">
            <a:avLst/>
          </a:prstGeom>
          <a:ln w="57150">
            <a:noFill/>
          </a:ln>
        </p:spPr>
      </p:pic>
      <p:pic>
        <p:nvPicPr>
          <p:cNvPr id="22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" y="3420389"/>
            <a:ext cx="1025698" cy="136759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r="6325"/>
          <a:stretch/>
        </p:blipFill>
        <p:spPr>
          <a:xfrm>
            <a:off x="2634459" y="2547526"/>
            <a:ext cx="1869776" cy="1157225"/>
          </a:xfrm>
          <a:prstGeom prst="rect">
            <a:avLst/>
          </a:prstGeom>
        </p:spPr>
      </p:pic>
      <p:pic>
        <p:nvPicPr>
          <p:cNvPr id="26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11" y="3239380"/>
            <a:ext cx="1291160" cy="620097"/>
          </a:xfrm>
          <a:prstGeom prst="rect">
            <a:avLst/>
          </a:prstGeom>
        </p:spPr>
      </p:pic>
      <p:pic>
        <p:nvPicPr>
          <p:cNvPr id="27" name="Picture 4" descr="Related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r="6560"/>
          <a:stretch/>
        </p:blipFill>
        <p:spPr bwMode="auto">
          <a:xfrm>
            <a:off x="3171860" y="119272"/>
            <a:ext cx="1581665" cy="11979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3284886" y="1385624"/>
            <a:ext cx="1340537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u="sng" dirty="0">
                <a:latin typeface="Arial" panose="020B0604020202020204" pitchFamily="34" charset="0"/>
                <a:cs typeface="Arial" panose="020B0604020202020204" pitchFamily="34" charset="0"/>
              </a:rPr>
              <a:t>Bunch parameters</a:t>
            </a:r>
          </a:p>
          <a:p>
            <a:endParaRPr lang="en-GB" sz="9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70000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Energy:	≈ 50 MeV</a:t>
            </a:r>
          </a:p>
          <a:p>
            <a:pPr defTabSz="270000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Charge:	20 – 100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70000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Duration: 	0.3 – 6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70000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Spot size:	100 µm</a:t>
            </a:r>
          </a:p>
          <a:p>
            <a:pPr defTabSz="270000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Rep. rate: 	10 Hz</a:t>
            </a: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4854" y="311158"/>
            <a:ext cx="3589146" cy="963080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6568420" y="34159"/>
            <a:ext cx="160819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 test facility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4907257" y="1295922"/>
            <a:ext cx="4224365" cy="3252752"/>
            <a:chOff x="5683846" y="81450"/>
            <a:chExt cx="6508154" cy="4795350"/>
          </a:xfrm>
        </p:grpSpPr>
        <p:pic>
          <p:nvPicPr>
            <p:cNvPr id="32" name="Immagine 31"/>
            <p:cNvPicPr>
              <a:picLocks noChangeAspect="1"/>
            </p:cNvPicPr>
            <p:nvPr/>
          </p:nvPicPr>
          <p:blipFill rotWithShape="1">
            <a:blip r:embed="rId9"/>
            <a:srcRect b="7411"/>
            <a:stretch/>
          </p:blipFill>
          <p:spPr>
            <a:xfrm>
              <a:off x="5683846" y="81450"/>
              <a:ext cx="6460768" cy="4473388"/>
            </a:xfrm>
            <a:prstGeom prst="rect">
              <a:avLst/>
            </a:prstGeom>
          </p:spPr>
        </p:pic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14230" y="3200399"/>
              <a:ext cx="3277770" cy="1676401"/>
            </a:xfrm>
            <a:prstGeom prst="rect">
              <a:avLst/>
            </a:prstGeom>
          </p:spPr>
        </p:pic>
      </p:grpSp>
      <p:pic>
        <p:nvPicPr>
          <p:cNvPr id="35" name="Immagin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975" y="3966990"/>
            <a:ext cx="3480308" cy="62293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12"/>
          <a:srcRect t="32062" r="51745"/>
          <a:stretch/>
        </p:blipFill>
        <p:spPr>
          <a:xfrm>
            <a:off x="1201628" y="4330283"/>
            <a:ext cx="745727" cy="6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Plan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283923"/>
              </p:ext>
            </p:extLst>
          </p:nvPr>
        </p:nvGraphicFramePr>
        <p:xfrm>
          <a:off x="441325" y="742950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Monday  16.00 – 19.00h room SB1</a:t>
                      </a:r>
                      <a:endParaRPr lang="de-DE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16.00-16.40h room SB1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 16.00 – 19.00h room SB1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18.00h – 19.30h room SB2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Dielectric laser-driven</a:t>
                      </a:r>
                      <a:r>
                        <a:rPr lang="en-US" baseline="0" dirty="0" smtClean="0"/>
                        <a:t> acceleration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baseline="0" dirty="0" smtClean="0"/>
                        <a:t>Dielectric beam-driven acceleration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Particle sources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Dielectric beam-driven acceleration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THz acceleration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High gradient </a:t>
                      </a:r>
                      <a:r>
                        <a:rPr lang="en-US" dirty="0" err="1" smtClean="0"/>
                        <a:t>rf</a:t>
                      </a:r>
                      <a:r>
                        <a:rPr lang="en-US" dirty="0" smtClean="0"/>
                        <a:t> technology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WG summary discussion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41621" y="317388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In total 19 oral presentations (+summary discussion)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+ 1 presentation jointly with WG4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28 posters related to WG3 (15 on Monday, 13 on Wednesday)</a:t>
            </a:r>
            <a:endParaRPr lang="de-DE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209550"/>
            <a:ext cx="6263979" cy="2964332"/>
            <a:chOff x="381000" y="209550"/>
            <a:chExt cx="6263979" cy="2964332"/>
          </a:xfrm>
        </p:grpSpPr>
        <p:sp>
          <p:nvSpPr>
            <p:cNvPr id="3" name="Oval 2"/>
            <p:cNvSpPr/>
            <p:nvPr/>
          </p:nvSpPr>
          <p:spPr>
            <a:xfrm>
              <a:off x="381000" y="1268882"/>
              <a:ext cx="2225379" cy="1905000"/>
            </a:xfrm>
            <a:prstGeom prst="ellipse">
              <a:avLst/>
            </a:prstGeom>
            <a:solidFill>
              <a:srgbClr val="4F81BD">
                <a:alpha val="2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Oval 6"/>
            <p:cNvSpPr/>
            <p:nvPr/>
          </p:nvSpPr>
          <p:spPr>
            <a:xfrm>
              <a:off x="4419600" y="1268882"/>
              <a:ext cx="2225379" cy="1003707"/>
            </a:xfrm>
            <a:prstGeom prst="ellipse">
              <a:avLst/>
            </a:prstGeom>
            <a:solidFill>
              <a:srgbClr val="4F81BD">
                <a:alpha val="2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86297" y="209550"/>
              <a:ext cx="1143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</a:rPr>
                <a:t>Reinhard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4164482"/>
            <a:ext cx="836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Many thanks to all WG3 participants for excellent presentations and good discussions!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36620"/>
            <a:ext cx="91439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50" b="1" dirty="0"/>
              <a:t>WG3 REPORT: PARTICLE SOURCES, </a:t>
            </a:r>
            <a:r>
              <a:rPr lang="it-IT" sz="2250" b="1" dirty="0" err="1"/>
              <a:t>THz</a:t>
            </a:r>
            <a:r>
              <a:rPr lang="it-IT" sz="2250" b="1" dirty="0"/>
              <a:t> </a:t>
            </a:r>
            <a:r>
              <a:rPr lang="it-IT" sz="2250" b="1" cap="all" dirty="0"/>
              <a:t>AND </a:t>
            </a:r>
            <a:r>
              <a:rPr lang="en-US" sz="2250" b="1" cap="all" dirty="0"/>
              <a:t>High gradient technology</a:t>
            </a:r>
            <a:endParaRPr lang="it-IT" sz="2250" b="1" cap="all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-1" y="438150"/>
            <a:ext cx="9144000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AutoNum type="arabicParenR"/>
            </a:pPr>
            <a:r>
              <a:rPr lang="en-US" sz="1500" b="1" i="1" dirty="0">
                <a:solidFill>
                  <a:schemeClr val="tx2"/>
                </a:solidFill>
              </a:rPr>
              <a:t>Particle sources</a:t>
            </a:r>
          </a:p>
          <a:p>
            <a:pPr marL="257175" indent="-257175" algn="just">
              <a:buAutoNum type="arabicParenR"/>
            </a:pPr>
            <a:endParaRPr lang="en-US" sz="450" b="1" i="1" dirty="0"/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4 presentations (K. </a:t>
            </a:r>
            <a:r>
              <a:rPr lang="en-US" sz="1200" dirty="0" err="1"/>
              <a:t>Floettmann</a:t>
            </a:r>
            <a:r>
              <a:rPr lang="en-US" sz="1200" dirty="0"/>
              <a:t>, J. </a:t>
            </a:r>
            <a:r>
              <a:rPr lang="en-US" sz="1200" dirty="0" err="1"/>
              <a:t>Scifo</a:t>
            </a:r>
            <a:r>
              <a:rPr lang="en-US" sz="1200" dirty="0"/>
              <a:t>, M. </a:t>
            </a:r>
            <a:r>
              <a:rPr lang="en-US" sz="1200" dirty="0" err="1"/>
              <a:t>Croia</a:t>
            </a:r>
            <a:r>
              <a:rPr lang="en-US" sz="1200" dirty="0"/>
              <a:t>, T. </a:t>
            </a:r>
            <a:r>
              <a:rPr lang="en-US" sz="1200" dirty="0" err="1"/>
              <a:t>Vinatier</a:t>
            </a:r>
            <a:r>
              <a:rPr lang="en-US" sz="1200" dirty="0"/>
              <a:t>)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Oriented to design </a:t>
            </a:r>
            <a:r>
              <a:rPr lang="en-US" sz="1200" b="1" i="1" dirty="0">
                <a:solidFill>
                  <a:srgbClr val="00B050"/>
                </a:solidFill>
              </a:rPr>
              <a:t>new generation of compact injectors</a:t>
            </a:r>
            <a:r>
              <a:rPr lang="en-US" sz="1200" dirty="0"/>
              <a:t> for ultra high brightness electron sources 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00B050"/>
                </a:solidFill>
              </a:rPr>
              <a:t>Different type of applications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dirty="0"/>
              <a:t>(FEL injectors, UED, etc…)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00B050"/>
                </a:solidFill>
              </a:rPr>
              <a:t>Very interesting e-sources with extremely attractive properties </a:t>
            </a:r>
            <a:r>
              <a:rPr lang="en-US" sz="1200" dirty="0"/>
              <a:t>(emittance, peak current,…) </a:t>
            </a:r>
            <a:r>
              <a:rPr lang="en-US" sz="1200" b="1" i="1" dirty="0">
                <a:solidFill>
                  <a:srgbClr val="FF0000"/>
                </a:solidFill>
              </a:rPr>
              <a:t>but, simulation/theoretical results only</a:t>
            </a:r>
            <a:r>
              <a:rPr lang="en-US" sz="1200" dirty="0"/>
              <a:t> that need tests, realizations and implementations of most critical components  </a:t>
            </a:r>
          </a:p>
          <a:p>
            <a:pPr marL="942975" lvl="2" indent="-257175" algn="just">
              <a:buAutoNum type="arabicParenR"/>
            </a:pPr>
            <a:endParaRPr lang="en-US" sz="450" dirty="0"/>
          </a:p>
          <a:p>
            <a:pPr marL="257175" indent="-257175" algn="just">
              <a:buAutoNum type="arabicParenR" startAt="2"/>
            </a:pPr>
            <a:r>
              <a:rPr lang="en-US" sz="1500" b="1" i="1" dirty="0">
                <a:solidFill>
                  <a:schemeClr val="tx2"/>
                </a:solidFill>
              </a:rPr>
              <a:t>THz</a:t>
            </a:r>
          </a:p>
          <a:p>
            <a:pPr marL="257175" indent="-257175" algn="just">
              <a:buAutoNum type="arabicParenR" startAt="2"/>
            </a:pPr>
            <a:endParaRPr lang="en-US" sz="450" dirty="0"/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4 presentations (T.H. </a:t>
            </a:r>
            <a:r>
              <a:rPr lang="en-US" sz="1200" dirty="0" err="1"/>
              <a:t>Pecey</a:t>
            </a:r>
            <a:r>
              <a:rPr lang="en-US" sz="1200" dirty="0"/>
              <a:t>, S.P. Jamison, V. </a:t>
            </a:r>
            <a:r>
              <a:rPr lang="en-US" sz="1200" dirty="0" err="1"/>
              <a:t>Tsakanov</a:t>
            </a:r>
            <a:r>
              <a:rPr lang="en-US" sz="1200" dirty="0"/>
              <a:t>, T. </a:t>
            </a:r>
            <a:r>
              <a:rPr lang="en-US" sz="1200" dirty="0" err="1"/>
              <a:t>Feurer</a:t>
            </a:r>
            <a:r>
              <a:rPr lang="en-US" sz="1200" dirty="0"/>
              <a:t>) + 1 poster (P. </a:t>
            </a:r>
            <a:r>
              <a:rPr lang="en-US" sz="1200" dirty="0" err="1"/>
              <a:t>Musumeci</a:t>
            </a:r>
            <a:r>
              <a:rPr lang="en-US" sz="1200" dirty="0"/>
              <a:t>)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/>
              <a:t>THz generation</a:t>
            </a:r>
            <a:r>
              <a:rPr lang="en-US" sz="1200" b="1" i="1" dirty="0">
                <a:sym typeface="Symbol" panose="05050102010706020507" pitchFamily="18" charset="2"/>
              </a:rPr>
              <a:t> </a:t>
            </a:r>
            <a:r>
              <a:rPr lang="en-US" sz="1200" dirty="0">
                <a:sym typeface="Symbol" panose="05050102010706020507" pitchFamily="18" charset="2"/>
              </a:rPr>
              <a:t></a:t>
            </a:r>
            <a:r>
              <a:rPr lang="en-US" sz="1200" dirty="0"/>
              <a:t> </a:t>
            </a:r>
            <a:r>
              <a:rPr lang="en-US" sz="1200" b="1" i="1" dirty="0">
                <a:solidFill>
                  <a:srgbClr val="00B050"/>
                </a:solidFill>
              </a:rPr>
              <a:t>very interesting exp. data </a:t>
            </a:r>
            <a:r>
              <a:rPr lang="en-US" sz="1200" dirty="0"/>
              <a:t>but </a:t>
            </a:r>
            <a:r>
              <a:rPr lang="en-US" sz="1200" b="1" i="1" dirty="0">
                <a:solidFill>
                  <a:srgbClr val="FF0000"/>
                </a:solidFill>
              </a:rPr>
              <a:t>relatively low THz power produced </a:t>
            </a:r>
            <a:r>
              <a:rPr lang="en-US" sz="1200" dirty="0"/>
              <a:t>(laser based, beam based CCR, IFEL sources), need for more R&amp;D, charge increase, dielectric structure length, THz transport   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/>
              <a:t>THz acceleration </a:t>
            </a:r>
            <a:r>
              <a:rPr lang="en-US" sz="1200" dirty="0">
                <a:sym typeface="Symbol" panose="05050102010706020507" pitchFamily="18" charset="2"/>
              </a:rPr>
              <a:t> </a:t>
            </a:r>
            <a:r>
              <a:rPr lang="en-US" sz="1200" b="1" i="1" dirty="0">
                <a:solidFill>
                  <a:srgbClr val="00B050"/>
                </a:solidFill>
                <a:sym typeface="Symbol" panose="05050102010706020507" pitchFamily="18" charset="2"/>
              </a:rPr>
              <a:t>very interesting exp</a:t>
            </a:r>
            <a:r>
              <a:rPr lang="en-US" sz="1200" dirty="0">
                <a:sym typeface="Symbol" panose="05050102010706020507" pitchFamily="18" charset="2"/>
              </a:rPr>
              <a:t>. but </a:t>
            </a:r>
            <a:r>
              <a:rPr lang="en-US" sz="1200" b="1" i="1" dirty="0">
                <a:solidFill>
                  <a:srgbClr val="FF0000"/>
                </a:solidFill>
                <a:sym typeface="Symbol" panose="05050102010706020507" pitchFamily="18" charset="2"/>
              </a:rPr>
              <a:t>very </a:t>
            </a:r>
            <a:r>
              <a:rPr lang="en-US" sz="1200" b="1" i="1" dirty="0">
                <a:solidFill>
                  <a:srgbClr val="FF0000"/>
                </a:solidFill>
              </a:rPr>
              <a:t>low gradient achieved up to now </a:t>
            </a:r>
            <a:r>
              <a:rPr lang="en-US" sz="1200" dirty="0"/>
              <a:t>(few MV/m). High power, long and tunable THz pulses not available yet. Critical points related to the match of the group velocity with beam (important for short THz pulses)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/>
              <a:t>THz longitudinal beam diagnostics (THz deflector) </a:t>
            </a:r>
            <a:r>
              <a:rPr lang="en-US" sz="1200" dirty="0">
                <a:sym typeface="Symbol" panose="05050102010706020507" pitchFamily="18" charset="2"/>
              </a:rPr>
              <a:t> </a:t>
            </a:r>
            <a:r>
              <a:rPr lang="en-US" sz="1200" b="1" i="1" dirty="0">
                <a:solidFill>
                  <a:srgbClr val="00B050"/>
                </a:solidFill>
              </a:rPr>
              <a:t>extremely interesting and consolidated exp. results with split resonators</a:t>
            </a:r>
          </a:p>
          <a:p>
            <a:pPr algn="just"/>
            <a:endParaRPr lang="en-US" sz="700" dirty="0"/>
          </a:p>
          <a:p>
            <a:pPr marL="257175" indent="-257175" algn="just">
              <a:buAutoNum type="arabicParenR" startAt="3"/>
            </a:pPr>
            <a:r>
              <a:rPr lang="en-US" sz="1500" b="1" i="1" dirty="0">
                <a:solidFill>
                  <a:schemeClr val="tx2"/>
                </a:solidFill>
              </a:rPr>
              <a:t>High gradient/high frequency technology</a:t>
            </a:r>
          </a:p>
          <a:p>
            <a:pPr marL="257175" indent="-257175" algn="just">
              <a:buAutoNum type="arabicParenR" startAt="3"/>
            </a:pPr>
            <a:endParaRPr lang="en-US" sz="700" dirty="0"/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2 presentations (B. </a:t>
            </a:r>
            <a:r>
              <a:rPr lang="en-US" sz="1200" dirty="0" err="1"/>
              <a:t>Spataro</a:t>
            </a:r>
            <a:r>
              <a:rPr lang="en-US" sz="1200" dirty="0"/>
              <a:t>, L. </a:t>
            </a:r>
            <a:r>
              <a:rPr lang="en-US" sz="1200" dirty="0" err="1"/>
              <a:t>Faillace</a:t>
            </a:r>
            <a:r>
              <a:rPr lang="en-US" sz="1200" dirty="0"/>
              <a:t>) + 1 poster (M. </a:t>
            </a:r>
            <a:r>
              <a:rPr lang="en-US" sz="1200" dirty="0" err="1"/>
              <a:t>Behtouei</a:t>
            </a:r>
            <a:r>
              <a:rPr lang="en-US" sz="1200" dirty="0"/>
              <a:t>)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00B050"/>
                </a:solidFill>
              </a:rPr>
              <a:t>Interesting applications of 36 GHz technology </a:t>
            </a:r>
            <a:r>
              <a:rPr lang="en-US" sz="1200" dirty="0"/>
              <a:t>to compact LINAC for industrial applications or linearizers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FF0000"/>
                </a:solidFill>
              </a:rPr>
              <a:t>Simulation/theoretical results only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FF0000"/>
                </a:solidFill>
              </a:rPr>
              <a:t>A strong R&amp;D is required not only on power sources </a:t>
            </a:r>
            <a:r>
              <a:rPr lang="en-US" sz="1200" dirty="0"/>
              <a:t>but also on RF components (circulator are possible at this frequency of operation?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FF0000"/>
                </a:solidFill>
              </a:rPr>
              <a:t>Other critical points that need R&amp;D</a:t>
            </a:r>
            <a:r>
              <a:rPr lang="en-US" sz="1200" dirty="0"/>
              <a:t>: tuning on long structures (bead pull is easy to implement)?), machining tolerances,… </a:t>
            </a:r>
          </a:p>
        </p:txBody>
      </p:sp>
    </p:spTree>
    <p:extLst>
      <p:ext uri="{BB962C8B-B14F-4D97-AF65-F5344CB8AC3E}">
        <p14:creationId xmlns:p14="http://schemas.microsoft.com/office/powerpoint/2010/main" val="26580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9" y="134749"/>
            <a:ext cx="3405494" cy="135864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4" y="1792663"/>
            <a:ext cx="4638806" cy="260205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25" y="71767"/>
            <a:ext cx="4506376" cy="25277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310" y="3024485"/>
            <a:ext cx="2012691" cy="184784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12161" y="2635069"/>
            <a:ext cx="41810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7324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Plan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624525"/>
              </p:ext>
            </p:extLst>
          </p:nvPr>
        </p:nvGraphicFramePr>
        <p:xfrm>
          <a:off x="441325" y="742950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Monday  16.00 – 19.00h room SB1</a:t>
                      </a:r>
                      <a:endParaRPr lang="de-DE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16.00-16.40h room SB1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 16.00 – 19.00h room SB1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18.00h – 19.30h room SB2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Dielectric laser-driven</a:t>
                      </a:r>
                      <a:r>
                        <a:rPr lang="en-US" baseline="0" dirty="0" smtClean="0"/>
                        <a:t> acceleration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baseline="0" dirty="0" smtClean="0"/>
                        <a:t>Dielectric beam-driven acceleration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Particle sources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Dielectric beam-driven acceleration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THz acceleration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High gradient </a:t>
                      </a:r>
                      <a:r>
                        <a:rPr lang="en-US" dirty="0" err="1" smtClean="0"/>
                        <a:t>rf</a:t>
                      </a:r>
                      <a:r>
                        <a:rPr lang="en-US" dirty="0" smtClean="0"/>
                        <a:t> technology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dirty="0" smtClean="0"/>
                        <a:t>WG summary discussion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41621" y="333375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In total 19 oral presentations (+summary discussion)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+ 1 presentation jointly with WG4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28 posters related to WG3 (15 on Monday, 13 on Wednesday)</a:t>
            </a:r>
            <a:endParaRPr lang="de-DE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38400" y="209550"/>
            <a:ext cx="6232821" cy="2438401"/>
            <a:chOff x="2438400" y="209550"/>
            <a:chExt cx="6232821" cy="2438401"/>
          </a:xfrm>
        </p:grpSpPr>
        <p:sp>
          <p:nvSpPr>
            <p:cNvPr id="3" name="Oval 2"/>
            <p:cNvSpPr/>
            <p:nvPr/>
          </p:nvSpPr>
          <p:spPr>
            <a:xfrm>
              <a:off x="6445842" y="1352550"/>
              <a:ext cx="2225379" cy="609600"/>
            </a:xfrm>
            <a:prstGeom prst="ellipse">
              <a:avLst/>
            </a:prstGeom>
            <a:solidFill>
              <a:srgbClr val="7030A0">
                <a:alpha val="2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Oval 6"/>
            <p:cNvSpPr/>
            <p:nvPr/>
          </p:nvSpPr>
          <p:spPr>
            <a:xfrm>
              <a:off x="4419600" y="2221383"/>
              <a:ext cx="2225379" cy="426568"/>
            </a:xfrm>
            <a:prstGeom prst="ellipse">
              <a:avLst/>
            </a:prstGeom>
            <a:solidFill>
              <a:srgbClr val="7030A0">
                <a:alpha val="2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72200" y="209550"/>
              <a:ext cx="1143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David</a:t>
              </a:r>
              <a:endParaRPr lang="de-DE" b="1" dirty="0">
                <a:solidFill>
                  <a:srgbClr val="7030A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38400" y="1352550"/>
              <a:ext cx="2225379" cy="426568"/>
            </a:xfrm>
            <a:prstGeom prst="ellipse">
              <a:avLst/>
            </a:prstGeom>
            <a:solidFill>
              <a:srgbClr val="7030A0">
                <a:alpha val="2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625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16442" y="133350"/>
            <a:ext cx="82296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Dielectric Laser Acceleration DLA</a:t>
            </a:r>
            <a:endParaRPr lang="de-DE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1621" y="742950"/>
            <a:ext cx="603537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of the studies performed within framework of ACHIP Collaboration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13 collaboration partners, coordination by Stanford Univ./SLAC and Univ. Erlangen-</a:t>
            </a:r>
            <a:r>
              <a:rPr lang="en-US" dirty="0" err="1" smtClean="0">
                <a:solidFill>
                  <a:srgbClr val="0070C0"/>
                </a:solidFill>
              </a:rPr>
              <a:t>Nuernberg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Strong financial support by Moore Foundation (in addition to institutes own contributions)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Major goal at end of 5-year period: demonstration of MeV-scale integrated compact (“shoebox”) accelerator at optical wavelength (0.8 - 2µm) </a:t>
            </a:r>
          </a:p>
          <a:p>
            <a:pPr lvl="1"/>
            <a:endParaRPr lang="de-DE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32" y="1962150"/>
            <a:ext cx="2034754" cy="852293"/>
          </a:xfrm>
          <a:prstGeom prst="rect">
            <a:avLst/>
          </a:prstGeom>
        </p:spPr>
      </p:pic>
      <p:pic>
        <p:nvPicPr>
          <p:cNvPr id="15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06" y="666750"/>
            <a:ext cx="1323006" cy="1068664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52750"/>
            <a:ext cx="1752600" cy="11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DLA Highlights: acc. Gradient, max </a:t>
            </a:r>
            <a:r>
              <a:rPr lang="en-US" dirty="0" smtClean="0">
                <a:sym typeface="Symbol"/>
              </a:rPr>
              <a:t>E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97" y="971549"/>
            <a:ext cx="1790700" cy="229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742950"/>
            <a:ext cx="4648200" cy="3886200"/>
          </a:xfrm>
        </p:spPr>
        <p:txBody>
          <a:bodyPr/>
          <a:lstStyle/>
          <a:p>
            <a:r>
              <a:rPr lang="en-US" dirty="0" smtClean="0"/>
              <a:t>At PEGASUS facility / UCLA (talk P. </a:t>
            </a:r>
            <a:r>
              <a:rPr lang="en-US" dirty="0" err="1" smtClean="0"/>
              <a:t>Musumeci</a:t>
            </a:r>
            <a:r>
              <a:rPr lang="en-US" dirty="0" smtClean="0"/>
              <a:t>), injection of external 6 MeV beam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Laser pulse front tilt for longer interaction (0.7mm structure)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Max gradient 0.9 GV/m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Max energy modulation 300keV</a:t>
            </a:r>
          </a:p>
          <a:p>
            <a:pPr lvl="1"/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75664"/>
            <a:ext cx="2702631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62592"/>
            <a:ext cx="3352800" cy="119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51" y="3262592"/>
            <a:ext cx="2263599" cy="14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6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DLA Highlights: micro-bunched beam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21" y="742950"/>
            <a:ext cx="3901779" cy="3886200"/>
          </a:xfrm>
        </p:spPr>
        <p:txBody>
          <a:bodyPr/>
          <a:lstStyle/>
          <a:p>
            <a:r>
              <a:rPr lang="en-US" dirty="0" smtClean="0"/>
              <a:t>Exp. at Erlangen (talk N. </a:t>
            </a:r>
            <a:r>
              <a:rPr lang="en-US" dirty="0" err="1" smtClean="0"/>
              <a:t>Schoenenberger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Buncher</a:t>
            </a:r>
            <a:r>
              <a:rPr lang="en-US" dirty="0" smtClean="0">
                <a:solidFill>
                  <a:srgbClr val="0070C0"/>
                </a:solidFill>
              </a:rPr>
              <a:t>-accelerator setup produced </a:t>
            </a:r>
            <a:r>
              <a:rPr lang="en-US" dirty="0" err="1" smtClean="0">
                <a:solidFill>
                  <a:srgbClr val="0070C0"/>
                </a:solidFill>
              </a:rPr>
              <a:t>microbunch</a:t>
            </a:r>
            <a:r>
              <a:rPr lang="en-US" dirty="0" smtClean="0">
                <a:solidFill>
                  <a:srgbClr val="0070C0"/>
                </a:solidFill>
              </a:rPr>
              <a:t> train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Net energy gain demonstrated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Bunch length derived from </a:t>
            </a:r>
            <a:r>
              <a:rPr lang="en-US" dirty="0" err="1" smtClean="0">
                <a:solidFill>
                  <a:srgbClr val="0070C0"/>
                </a:solidFill>
              </a:rPr>
              <a:t>spectograms</a:t>
            </a:r>
            <a:r>
              <a:rPr lang="en-US" dirty="0" smtClean="0">
                <a:solidFill>
                  <a:srgbClr val="0070C0"/>
                </a:solidFill>
              </a:rPr>
              <a:t> (phase scan)</a:t>
            </a:r>
          </a:p>
          <a:p>
            <a:pPr lvl="1"/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75" t="35555" r="10104" b="14445"/>
          <a:stretch/>
        </p:blipFill>
        <p:spPr>
          <a:xfrm>
            <a:off x="4419600" y="1498332"/>
            <a:ext cx="4457434" cy="1606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90" b="45629"/>
          <a:stretch/>
        </p:blipFill>
        <p:spPr>
          <a:xfrm>
            <a:off x="4642568" y="946757"/>
            <a:ext cx="4234466" cy="545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5733" y="702175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buncher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698290"/>
            <a:ext cx="11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acceleration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05150"/>
            <a:ext cx="2153433" cy="1371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5021"/>
            <a:ext cx="3462338" cy="127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333750"/>
            <a:ext cx="3277549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24799" y="3790950"/>
            <a:ext cx="1177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~400as FWHM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9683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DLA Highlights: Focusing/beam transmission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21" y="742950"/>
            <a:ext cx="3596979" cy="3886200"/>
          </a:xfrm>
        </p:spPr>
        <p:txBody>
          <a:bodyPr/>
          <a:lstStyle/>
          <a:p>
            <a:r>
              <a:rPr lang="en-US" dirty="0" smtClean="0"/>
              <a:t>APF concept (U. </a:t>
            </a:r>
            <a:r>
              <a:rPr lang="en-US" dirty="0" err="1" smtClean="0"/>
              <a:t>Niedermayer</a:t>
            </a:r>
            <a:r>
              <a:rPr lang="en-US" dirty="0" smtClean="0"/>
              <a:t> et al 2018) tested in 86µm structure (talk J. </a:t>
            </a:r>
            <a:r>
              <a:rPr lang="en-US" dirty="0" err="1" smtClean="0"/>
              <a:t>Illmer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Good agreement time delay scan </a:t>
            </a:r>
            <a:r>
              <a:rPr lang="en-US" dirty="0" err="1" smtClean="0">
                <a:solidFill>
                  <a:srgbClr val="0070C0"/>
                </a:solidFill>
              </a:rPr>
              <a:t>exp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vs sim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Observe significant increase in transmission due to alt phase focusing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Effect of over-focusing at higher fields also clearly visible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49" y="819150"/>
            <a:ext cx="505666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15049"/>
            <a:ext cx="3166492" cy="2222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0" y="3486150"/>
            <a:ext cx="152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DLA structure design &amp; tolerances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03" y="742950"/>
            <a:ext cx="4663779" cy="3886200"/>
          </a:xfrm>
        </p:spPr>
        <p:txBody>
          <a:bodyPr/>
          <a:lstStyle/>
          <a:p>
            <a:r>
              <a:rPr lang="en-US" dirty="0" smtClean="0"/>
              <a:t>Studies of pillar shape optimization (talk G. Yadav)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Maximize accelerating field</a:t>
            </a:r>
          </a:p>
          <a:p>
            <a:endParaRPr lang="en-US" dirty="0"/>
          </a:p>
          <a:p>
            <a:r>
              <a:rPr lang="en-US" dirty="0" smtClean="0"/>
              <a:t>Structure errors ( talk A. </a:t>
            </a:r>
            <a:r>
              <a:rPr lang="en-US" dirty="0" err="1" smtClean="0"/>
              <a:t>Szczepkowicz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Study beam dynamics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beam focusing still present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Consider piezo elements &amp; feedback systems</a:t>
            </a:r>
            <a:endParaRPr lang="de-DE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Study  robustness of structure vs errors w.r.t. coupling (Poster W. </a:t>
            </a:r>
            <a:r>
              <a:rPr lang="en-US" dirty="0" err="1" smtClean="0"/>
              <a:t>Kuropka</a:t>
            </a:r>
            <a:r>
              <a:rPr lang="en-US" dirty="0" smtClean="0"/>
              <a:t>)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66751"/>
            <a:ext cx="3498661" cy="17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61236"/>
            <a:ext cx="207097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509" y="2561236"/>
            <a:ext cx="1933492" cy="105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82" y="3714750"/>
            <a:ext cx="3224255" cy="128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beam experiments with DLA structures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21" y="742950"/>
            <a:ext cx="7940379" cy="190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Objectives of high energy beam tests at PSI and DESY: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Testing DLA with well characterized, well focused, variable charge bunches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Investigate beam-structure interaction (</a:t>
            </a:r>
            <a:r>
              <a:rPr lang="en-US" dirty="0" err="1" smtClean="0">
                <a:solidFill>
                  <a:srgbClr val="0070C0"/>
                </a:solidFill>
              </a:rPr>
              <a:t>wakefields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And</a:t>
            </a:r>
            <a:r>
              <a:rPr lang="en-US" dirty="0" smtClean="0">
                <a:solidFill>
                  <a:srgbClr val="0070C0"/>
                </a:solidFill>
              </a:rPr>
              <a:t> use DLA for manipulating beam for special applications (e.g. </a:t>
            </a:r>
            <a:r>
              <a:rPr lang="en-US" dirty="0" err="1" smtClean="0">
                <a:solidFill>
                  <a:srgbClr val="0070C0"/>
                </a:solidFill>
              </a:rPr>
              <a:t>microbunching</a:t>
            </a:r>
            <a:r>
              <a:rPr lang="en-US" dirty="0" smtClean="0">
                <a:solidFill>
                  <a:srgbClr val="0070C0"/>
                </a:solidFill>
              </a:rPr>
              <a:t>)   </a:t>
            </a:r>
            <a:r>
              <a:rPr lang="en-US" dirty="0" smtClean="0">
                <a:solidFill>
                  <a:srgbClr val="FF0000"/>
                </a:solidFill>
              </a:rPr>
              <a:t>side remark: </a:t>
            </a:r>
            <a:r>
              <a:rPr lang="en-US" dirty="0" smtClean="0">
                <a:solidFill>
                  <a:srgbClr val="C00000"/>
                </a:solidFill>
              </a:rPr>
              <a:t>not restricted to DLA, also much potential for merging conventional </a:t>
            </a:r>
            <a:r>
              <a:rPr lang="en-US" dirty="0" err="1" smtClean="0">
                <a:solidFill>
                  <a:srgbClr val="C00000"/>
                </a:solidFill>
              </a:rPr>
              <a:t>acc</a:t>
            </a:r>
            <a:r>
              <a:rPr lang="en-US" dirty="0" smtClean="0">
                <a:solidFill>
                  <a:srgbClr val="C00000"/>
                </a:solidFill>
              </a:rPr>
              <a:t> with other advanced concepts THz, LWFA, … 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" name="Inhaltsplatzhalter 7" descr="Inhaltsplatzhalter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8600" y="2876550"/>
            <a:ext cx="2286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657350"/>
            <a:ext cx="794037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1" y="2724150"/>
            <a:ext cx="3581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Setup at </a:t>
            </a:r>
            <a:r>
              <a:rPr lang="en-US" dirty="0" err="1" smtClean="0"/>
              <a:t>SwissFEL</a:t>
            </a:r>
            <a:r>
              <a:rPr lang="en-US" dirty="0" smtClean="0"/>
              <a:t> 6GeV </a:t>
            </a:r>
            <a:r>
              <a:rPr lang="en-US" dirty="0" smtClean="0"/>
              <a:t>beam (talk R. </a:t>
            </a:r>
            <a:r>
              <a:rPr lang="en-US" dirty="0" err="1" smtClean="0"/>
              <a:t>Ischebeck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Strong focusing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Sub-micro meter beam diagnostics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Beam commissioning started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73" y="2876550"/>
            <a:ext cx="276766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3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1510</Words>
  <Application>Microsoft Office PowerPoint</Application>
  <PresentationFormat>On-screen Show (16:9)</PresentationFormat>
  <Paragraphs>179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Working Group 3 Summary </vt:lpstr>
      <vt:lpstr>Session Plan</vt:lpstr>
      <vt:lpstr>Session Plan</vt:lpstr>
      <vt:lpstr>PowerPoint Presentation</vt:lpstr>
      <vt:lpstr>DLA Highlights: acc. Gradient, max E</vt:lpstr>
      <vt:lpstr>DLA Highlights: micro-bunched beam </vt:lpstr>
      <vt:lpstr>DLA Highlights: Focusing/beam transmission</vt:lpstr>
      <vt:lpstr>DLA structure design &amp; tolerances</vt:lpstr>
      <vt:lpstr>High energy beam experiments with DLA structures</vt:lpstr>
      <vt:lpstr>Beam modulation @SwissFEL (Poster H. Benedikt)</vt:lpstr>
      <vt:lpstr>DLA test at SINBAD/DESY</vt:lpstr>
      <vt:lpstr>DLA perspectives &amp; challenges</vt:lpstr>
      <vt:lpstr>Beam driven dielectric 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3 Session overview</dc:title>
  <dc:creator>Brinkmann, Reinhard</dc:creator>
  <cp:lastModifiedBy>Brinkmann, Reinhard</cp:lastModifiedBy>
  <cp:revision>58</cp:revision>
  <dcterms:created xsi:type="dcterms:W3CDTF">2019-09-03T11:38:40Z</dcterms:created>
  <dcterms:modified xsi:type="dcterms:W3CDTF">2019-09-20T12:06:27Z</dcterms:modified>
</cp:coreProperties>
</file>