
<file path=[Content_Types].xml><?xml version="1.0" encoding="utf-8"?>
<Types xmlns="http://schemas.openxmlformats.org/package/2006/content-types">
  <Default Extension="xml" ContentType="application/xml"/>
  <Default Extension="wdp" ContentType="image/vnd.ms-photo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</p:sldMasterIdLst>
  <p:notesMasterIdLst>
    <p:notesMasterId r:id="rId35"/>
  </p:notesMasterIdLst>
  <p:handoutMasterIdLst>
    <p:handoutMasterId r:id="rId36"/>
  </p:handoutMasterIdLst>
  <p:sldIdLst>
    <p:sldId id="580" r:id="rId2"/>
    <p:sldId id="481" r:id="rId3"/>
    <p:sldId id="551" r:id="rId4"/>
    <p:sldId id="581" r:id="rId5"/>
    <p:sldId id="582" r:id="rId6"/>
    <p:sldId id="583" r:id="rId7"/>
    <p:sldId id="584" r:id="rId8"/>
    <p:sldId id="585" r:id="rId9"/>
    <p:sldId id="586" r:id="rId10"/>
    <p:sldId id="587" r:id="rId11"/>
    <p:sldId id="484" r:id="rId12"/>
    <p:sldId id="588" r:id="rId13"/>
    <p:sldId id="589" r:id="rId14"/>
    <p:sldId id="596" r:id="rId15"/>
    <p:sldId id="599" r:id="rId16"/>
    <p:sldId id="600" r:id="rId17"/>
    <p:sldId id="597" r:id="rId18"/>
    <p:sldId id="598" r:id="rId19"/>
    <p:sldId id="595" r:id="rId20"/>
    <p:sldId id="590" r:id="rId21"/>
    <p:sldId id="591" r:id="rId22"/>
    <p:sldId id="592" r:id="rId23"/>
    <p:sldId id="513" r:id="rId24"/>
    <p:sldId id="464" r:id="rId25"/>
    <p:sldId id="415" r:id="rId26"/>
    <p:sldId id="493" r:id="rId27"/>
    <p:sldId id="457" r:id="rId28"/>
    <p:sldId id="463" r:id="rId29"/>
    <p:sldId id="593" r:id="rId30"/>
    <p:sldId id="594" r:id="rId31"/>
    <p:sldId id="497" r:id="rId32"/>
    <p:sldId id="560" r:id="rId33"/>
    <p:sldId id="601" r:id="rId3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F"/>
    <a:srgbClr val="E8F3F3"/>
    <a:srgbClr val="F5FFFF"/>
    <a:srgbClr val="F1FFFF"/>
    <a:srgbClr val="E7F4EF"/>
    <a:srgbClr val="808080"/>
    <a:srgbClr val="D7FCFD"/>
    <a:srgbClr val="0000FF"/>
    <a:srgbClr val="D9FFD8"/>
    <a:srgbClr val="205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 autoAdjust="0"/>
    <p:restoredTop sz="90929"/>
  </p:normalViewPr>
  <p:slideViewPr>
    <p:cSldViewPr>
      <p:cViewPr varScale="1">
        <p:scale>
          <a:sx n="99" d="100"/>
          <a:sy n="99" d="100"/>
        </p:scale>
        <p:origin x="-1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9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r>
              <a:rPr lang="it-IT"/>
              <a:t>P.Finocchiaro, INFN-LNS</a:t>
            </a:r>
            <a:endParaRPr lang="it-IT">
              <a:latin typeface="Times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r>
              <a:rPr lang="it-IT"/>
              <a:t>10-Jul-2009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FF"/>
                </a:solidFill>
                <a:latin typeface="Arial" charset="0"/>
              </a:defRPr>
            </a:lvl1pPr>
          </a:lstStyle>
          <a:p>
            <a:r>
              <a:rPr lang="it-IT"/>
              <a:t>Santander Summer School, Catania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43A54-AA7C-7C4D-AC1F-DB6A5592AE5E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73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/>
              <a:t>P.Finocchiaro, INFN-LNS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/>
              <a:t>10-Jul-2009</a:t>
            </a:r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/>
              <a:t>Santander Summer School, Catania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2A765-FBE3-A948-A1AE-F95A59A9242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2998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7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6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3" y="6383754"/>
            <a:ext cx="9128124" cy="294045"/>
          </a:xfrm>
          <a:prstGeom prst="rect">
            <a:avLst/>
          </a:prstGeom>
          <a:noFill/>
          <a:ln>
            <a:noFill/>
          </a:ln>
          <a:scene3d>
            <a:camera prst="perspectiveRelaxedModerately" fov="6600000">
              <a:rot lat="19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 userDrawn="1"/>
        </p:nvGrpSpPr>
        <p:grpSpPr>
          <a:xfrm>
            <a:off x="54714" y="1"/>
            <a:ext cx="9036000" cy="6481198"/>
            <a:chOff x="108000" y="1"/>
            <a:chExt cx="8928000" cy="6481198"/>
          </a:xfrm>
        </p:grpSpPr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108000" y="1"/>
              <a:ext cx="8928000" cy="6481198"/>
            </a:xfrm>
            <a:prstGeom prst="rect">
              <a:avLst/>
            </a:prstGeom>
            <a:solidFill>
              <a:srgbClr val="135CA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8"/>
            <p:cNvSpPr>
              <a:spLocks noChangeArrowheads="1"/>
            </p:cNvSpPr>
            <p:nvPr userDrawn="1"/>
          </p:nvSpPr>
          <p:spPr bwMode="auto">
            <a:xfrm>
              <a:off x="220274" y="107998"/>
              <a:ext cx="8712000" cy="622799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135CAE"/>
                  </a:solidFill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6550025"/>
            <a:ext cx="9144000" cy="304800"/>
          </a:xfrm>
          <a:prstGeom prst="rect">
            <a:avLst/>
          </a:prstGeom>
          <a:solidFill>
            <a:srgbClr val="DEECF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 prst="relaxedInset"/>
            <a:bevelB w="38100" h="38100"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 w="12700" cmpd="sng"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771257" y="6583363"/>
            <a:ext cx="3727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fld id="{F8D43216-D5ED-464A-87EF-DF6AD78E5898}" type="slidenum">
              <a:rPr lang="it-IT" sz="1200" b="1" smtClean="0">
                <a:solidFill>
                  <a:srgbClr val="0C3A6D"/>
                </a:solidFill>
                <a:latin typeface="Arial" charset="0"/>
              </a:rPr>
              <a:pPr algn="r"/>
              <a:t>‹#›</a:t>
            </a:fld>
            <a:endParaRPr lang="it-IT" sz="1200" b="1">
              <a:solidFill>
                <a:srgbClr val="0C3A6D"/>
              </a:solidFill>
              <a:latin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41408" y="6610350"/>
            <a:ext cx="84582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65863" algn="l"/>
                <a:tab pos="7894638" algn="r"/>
                <a:tab pos="8516938" algn="r"/>
              </a:tabLst>
              <a:defRPr/>
            </a:pPr>
            <a:r>
              <a:rPr lang="it-IT" sz="900">
                <a:solidFill>
                  <a:srgbClr val="FF0000"/>
                </a:solidFill>
                <a:latin typeface="Arial" charset="0"/>
              </a:rPr>
              <a:t>Summer School    -    </a:t>
            </a:r>
            <a:r>
              <a:rPr lang="it-IT" sz="900">
                <a:solidFill>
                  <a:srgbClr val="FF6600"/>
                </a:solidFill>
                <a:latin typeface="Arial" charset="0"/>
              </a:rPr>
              <a:t>Pisa    </a:t>
            </a:r>
            <a:r>
              <a:rPr lang="en-GB" sz="900">
                <a:solidFill>
                  <a:srgbClr val="FF4800"/>
                </a:solidFill>
                <a:latin typeface="Arial" charset="0"/>
              </a:rPr>
              <a:t>-</a:t>
            </a:r>
            <a:r>
              <a:rPr lang="en-GB" sz="900">
                <a:solidFill>
                  <a:srgbClr val="004900"/>
                </a:solidFill>
                <a:latin typeface="Arial" charset="0"/>
              </a:rPr>
              <a:t>    </a:t>
            </a:r>
            <a:r>
              <a:rPr lang="en-GB" sz="900" b="1" kern="1200">
                <a:solidFill>
                  <a:srgbClr val="008040"/>
                </a:solidFill>
                <a:latin typeface="Arial" charset="0"/>
                <a:ea typeface="ＭＳ Ｐゴシック" charset="0"/>
                <a:cs typeface="+mn-cs"/>
              </a:rPr>
              <a:t>22-26 July</a:t>
            </a:r>
            <a:r>
              <a:rPr lang="en-GB" sz="900">
                <a:solidFill>
                  <a:srgbClr val="008040"/>
                </a:solidFill>
                <a:latin typeface="Arial" charset="0"/>
              </a:rPr>
              <a:t> 2019    -</a:t>
            </a:r>
            <a:r>
              <a:rPr lang="en-GB" sz="900">
                <a:solidFill>
                  <a:srgbClr val="0C3A6D"/>
                </a:solidFill>
                <a:latin typeface="Arial" charset="0"/>
              </a:rPr>
              <a:t>    </a:t>
            </a:r>
            <a:r>
              <a:rPr lang="en-US" sz="900">
                <a:solidFill>
                  <a:srgbClr val="0060AF"/>
                </a:solidFill>
                <a:latin typeface="Arial"/>
                <a:cs typeface="Arial"/>
              </a:rPr>
              <a:t>Radioactive Waste Monitoring      -       	</a:t>
            </a:r>
            <a:r>
              <a:rPr lang="en-GB" sz="900">
                <a:solidFill>
                  <a:srgbClr val="60079A"/>
                </a:solidFill>
                <a:latin typeface="Arial" charset="0"/>
              </a:rPr>
              <a:t>P.Finocchiaro:</a:t>
            </a:r>
            <a:r>
              <a:rPr lang="en-GB" sz="900" baseline="0">
                <a:solidFill>
                  <a:srgbClr val="60079A"/>
                </a:solidFill>
                <a:latin typeface="Arial" charset="0"/>
              </a:rPr>
              <a:t> Applications</a:t>
            </a:r>
            <a:endParaRPr lang="it-IT" sz="1200">
              <a:solidFill>
                <a:srgbClr val="0C3A6D"/>
              </a:solidFill>
              <a:latin typeface="Arial" charset="0"/>
            </a:endParaRPr>
          </a:p>
        </p:txBody>
      </p:sp>
      <p:pic>
        <p:nvPicPr>
          <p:cNvPr id="11" name="Picture 10" descr="Logo_LNS_new_LR.gif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63" y="114688"/>
            <a:ext cx="1052069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004C37-A642-D64A-9C2C-51B822A5FF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198158" y="114688"/>
            <a:ext cx="774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8" Type="http://schemas.openxmlformats.org/officeDocument/2006/relationships/image" Target="../media/image53.jpeg"/><Relationship Id="rId9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g"/><Relationship Id="rId6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Relationship Id="rId3" Type="http://schemas.openxmlformats.org/officeDocument/2006/relationships/image" Target="../media/image61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if"/><Relationship Id="rId4" Type="http://schemas.openxmlformats.org/officeDocument/2006/relationships/image" Target="../media/image77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jpeg"/><Relationship Id="rId12" Type="http://schemas.openxmlformats.org/officeDocument/2006/relationships/image" Target="../media/image92.jpe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eg"/><Relationship Id="rId3" Type="http://schemas.openxmlformats.org/officeDocument/2006/relationships/image" Target="../media/image83.jpeg"/><Relationship Id="rId4" Type="http://schemas.openxmlformats.org/officeDocument/2006/relationships/image" Target="../media/image84.png"/><Relationship Id="rId5" Type="http://schemas.openxmlformats.org/officeDocument/2006/relationships/image" Target="../media/image85.jpeg"/><Relationship Id="rId6" Type="http://schemas.openxmlformats.org/officeDocument/2006/relationships/image" Target="../media/image86.jpg"/><Relationship Id="rId7" Type="http://schemas.openxmlformats.org/officeDocument/2006/relationships/image" Target="../media/image87.png"/><Relationship Id="rId8" Type="http://schemas.openxmlformats.org/officeDocument/2006/relationships/image" Target="../media/image88.jpeg"/><Relationship Id="rId9" Type="http://schemas.openxmlformats.org/officeDocument/2006/relationships/image" Target="../media/image89.jpeg"/><Relationship Id="rId10" Type="http://schemas.openxmlformats.org/officeDocument/2006/relationships/image" Target="../media/image9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if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image" Target="../media/image110.jpeg"/><Relationship Id="rId5" Type="http://schemas.openxmlformats.org/officeDocument/2006/relationships/image" Target="../media/image111.jpeg"/><Relationship Id="rId6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4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jpeg"/><Relationship Id="rId6" Type="http://schemas.openxmlformats.org/officeDocument/2006/relationships/image" Target="../media/image121.jpg"/><Relationship Id="rId7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2.jpeg"/><Relationship Id="rId12" Type="http://schemas.openxmlformats.org/officeDocument/2006/relationships/image" Target="../media/image133.jpeg"/><Relationship Id="rId13" Type="http://schemas.openxmlformats.org/officeDocument/2006/relationships/image" Target="../media/image134.jpeg"/><Relationship Id="rId14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jpeg"/><Relationship Id="rId3" Type="http://schemas.openxmlformats.org/officeDocument/2006/relationships/image" Target="../media/image124.png"/><Relationship Id="rId4" Type="http://schemas.openxmlformats.org/officeDocument/2006/relationships/image" Target="../media/image125.jpg"/><Relationship Id="rId5" Type="http://schemas.openxmlformats.org/officeDocument/2006/relationships/image" Target="../media/image126.png"/><Relationship Id="rId6" Type="http://schemas.openxmlformats.org/officeDocument/2006/relationships/image" Target="../media/image127.jpeg"/><Relationship Id="rId7" Type="http://schemas.openxmlformats.org/officeDocument/2006/relationships/image" Target="../media/image128.jpeg"/><Relationship Id="rId8" Type="http://schemas.openxmlformats.org/officeDocument/2006/relationships/image" Target="../media/image129.jpeg"/><Relationship Id="rId9" Type="http://schemas.openxmlformats.org/officeDocument/2006/relationships/image" Target="../media/image130.jpg"/><Relationship Id="rId10" Type="http://schemas.openxmlformats.org/officeDocument/2006/relationships/image" Target="../media/image1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4" Type="http://schemas.openxmlformats.org/officeDocument/2006/relationships/image" Target="../media/image138.jpeg"/><Relationship Id="rId5" Type="http://schemas.openxmlformats.org/officeDocument/2006/relationships/image" Target="../media/image139.jpeg"/><Relationship Id="rId6" Type="http://schemas.openxmlformats.org/officeDocument/2006/relationships/image" Target="../media/image140.jpeg"/><Relationship Id="rId7" Type="http://schemas.openxmlformats.org/officeDocument/2006/relationships/image" Target="../media/image141.jpeg"/><Relationship Id="rId8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5.jpg"/><Relationship Id="rId5" Type="http://schemas.openxmlformats.org/officeDocument/2006/relationships/image" Target="../media/image146.png"/><Relationship Id="rId6" Type="http://schemas.openxmlformats.org/officeDocument/2006/relationships/image" Target="../media/image147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2.jpeg"/><Relationship Id="rId5" Type="http://schemas.openxmlformats.org/officeDocument/2006/relationships/image" Target="../media/image6.jpeg"/><Relationship Id="rId6" Type="http://schemas.openxmlformats.org/officeDocument/2006/relationships/image" Target="../media/image31.jpeg"/><Relationship Id="rId7" Type="http://schemas.openxmlformats.org/officeDocument/2006/relationships/image" Target="../media/image32.jp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44.jpg"/><Relationship Id="rId1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54088" y="2362200"/>
            <a:ext cx="7086600" cy="3163887"/>
            <a:chOff x="954088" y="2551113"/>
            <a:chExt cx="7086600" cy="3163887"/>
          </a:xfrm>
        </p:grpSpPr>
        <p:pic>
          <p:nvPicPr>
            <p:cNvPr id="6" name="Picture 5" descr="drum_storage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517" y="2646851"/>
              <a:ext cx="2504088" cy="1511999"/>
            </a:xfrm>
            <a:prstGeom prst="roundRect">
              <a:avLst>
                <a:gd name="adj" fmla="val 5082"/>
              </a:avLst>
            </a:prstGeom>
          </p:spPr>
        </p:pic>
        <p:pic>
          <p:nvPicPr>
            <p:cNvPr id="7" name="Picture 1031" descr="database-1_blue.jpg                                            0020F515 PFiMac_HD                      7C268698: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724400"/>
              <a:ext cx="1065212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nterim_scaled_down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1" y="2643354"/>
              <a:ext cx="2630934" cy="1486478"/>
            </a:xfrm>
            <a:prstGeom prst="roundRect">
              <a:avLst>
                <a:gd name="adj" fmla="val 7239"/>
              </a:avLst>
            </a:prstGeom>
          </p:spPr>
        </p:pic>
        <p:sp>
          <p:nvSpPr>
            <p:cNvPr id="9" name="AutoShape 1130"/>
            <p:cNvSpPr>
              <a:spLocks noChangeAspect="1" noChangeArrowheads="1"/>
            </p:cNvSpPr>
            <p:nvPr/>
          </p:nvSpPr>
          <p:spPr bwMode="auto">
            <a:xfrm rot="900000">
              <a:off x="5069631" y="4418681"/>
              <a:ext cx="1028676" cy="306387"/>
            </a:xfrm>
            <a:prstGeom prst="leftRightArrow">
              <a:avLst>
                <a:gd name="adj1" fmla="val 50000"/>
                <a:gd name="adj2" fmla="val 39586"/>
              </a:avLst>
            </a:prstGeom>
            <a:solidFill>
              <a:srgbClr val="00FF00"/>
            </a:solidFill>
            <a:ln>
              <a:noFill/>
            </a:ln>
            <a:effectLst/>
            <a:scene3d>
              <a:camera prst="legacyObliqueTopRight">
                <a:rot lat="17587500" lon="21187499" rev="0"/>
              </a:camera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1240B29-F687-4f45-9708-019B960494DF}">
                <a14:hiddenLine xmlns:a14="http://schemas.microsoft.com/office/drawing/2010/main" w="381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AutoShape 1036"/>
            <p:cNvSpPr>
              <a:spLocks noChangeAspect="1" noChangeArrowheads="1"/>
            </p:cNvSpPr>
            <p:nvPr/>
          </p:nvSpPr>
          <p:spPr bwMode="auto">
            <a:xfrm>
              <a:off x="2871788" y="3768725"/>
              <a:ext cx="539750" cy="319088"/>
            </a:xfrm>
            <a:prstGeom prst="cube">
              <a:avLst>
                <a:gd name="adj" fmla="val 25000"/>
              </a:avLst>
            </a:prstGeom>
            <a:solidFill>
              <a:srgbClr val="DDDD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1000">
                  <a:solidFill>
                    <a:srgbClr val="FF0000"/>
                  </a:solidFill>
                  <a:latin typeface="Helvetica" charset="0"/>
                </a:rPr>
                <a:t>Data</a:t>
              </a:r>
            </a:p>
          </p:txBody>
        </p:sp>
        <p:sp>
          <p:nvSpPr>
            <p:cNvPr id="11" name="AutoShape 1039"/>
            <p:cNvSpPr>
              <a:spLocks noChangeAspect="1" noChangeArrowheads="1"/>
            </p:cNvSpPr>
            <p:nvPr/>
          </p:nvSpPr>
          <p:spPr bwMode="auto">
            <a:xfrm>
              <a:off x="954088" y="2551113"/>
              <a:ext cx="7086600" cy="3163887"/>
            </a:xfrm>
            <a:prstGeom prst="roundRect">
              <a:avLst>
                <a:gd name="adj" fmla="val 4630"/>
              </a:avLst>
            </a:prstGeom>
            <a:noFill/>
            <a:ln w="38100">
              <a:solidFill>
                <a:srgbClr val="135CA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AECD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040"/>
            <p:cNvGrpSpPr>
              <a:grpSpLocks/>
            </p:cNvGrpSpPr>
            <p:nvPr/>
          </p:nvGrpSpPr>
          <p:grpSpPr bwMode="auto">
            <a:xfrm>
              <a:off x="3832225" y="3705225"/>
              <a:ext cx="1193800" cy="1017588"/>
              <a:chOff x="3504" y="624"/>
              <a:chExt cx="1760" cy="1501"/>
            </a:xfrm>
          </p:grpSpPr>
          <p:grpSp>
            <p:nvGrpSpPr>
              <p:cNvPr id="20" name="Group 1041"/>
              <p:cNvGrpSpPr>
                <a:grpSpLocks/>
              </p:cNvGrpSpPr>
              <p:nvPr/>
            </p:nvGrpSpPr>
            <p:grpSpPr bwMode="auto">
              <a:xfrm>
                <a:off x="3504" y="624"/>
                <a:ext cx="1760" cy="1501"/>
                <a:chOff x="4032" y="624"/>
                <a:chExt cx="1520" cy="1296"/>
              </a:xfrm>
            </p:grpSpPr>
            <p:pic>
              <p:nvPicPr>
                <p:cNvPr id="93" name="Picture 1042" descr="apple-monitor-30.jpg                                           001280ECMacintosh_HD                   BF9E3FA7: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2" y="624"/>
                  <a:ext cx="1520" cy="1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4" name="Rectangle 1043"/>
                <p:cNvSpPr>
                  <a:spLocks noChangeArrowheads="1"/>
                </p:cNvSpPr>
                <p:nvPr/>
              </p:nvSpPr>
              <p:spPr bwMode="auto">
                <a:xfrm>
                  <a:off x="4109" y="720"/>
                  <a:ext cx="1363" cy="7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Rectangle 1044"/>
                <p:cNvSpPr>
                  <a:spLocks noChangeArrowheads="1"/>
                </p:cNvSpPr>
                <p:nvPr/>
              </p:nvSpPr>
              <p:spPr bwMode="auto">
                <a:xfrm>
                  <a:off x="5436" y="720"/>
                  <a:ext cx="34" cy="768"/>
                </a:xfrm>
                <a:prstGeom prst="rect">
                  <a:avLst/>
                </a:prstGeom>
                <a:solidFill>
                  <a:srgbClr val="C8C8C8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AutoShape 1045"/>
                <p:cNvSpPr>
                  <a:spLocks noChangeArrowheads="1"/>
                </p:cNvSpPr>
                <p:nvPr/>
              </p:nvSpPr>
              <p:spPr bwMode="auto">
                <a:xfrm>
                  <a:off x="5439" y="912"/>
                  <a:ext cx="27" cy="45"/>
                </a:xfrm>
                <a:prstGeom prst="roundRect">
                  <a:avLst>
                    <a:gd name="adj" fmla="val 45833"/>
                  </a:avLst>
                </a:prstGeom>
                <a:solidFill>
                  <a:srgbClr val="0C84C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1046"/>
                <p:cNvSpPr>
                  <a:spLocks noChangeShapeType="1"/>
                </p:cNvSpPr>
                <p:nvPr/>
              </p:nvSpPr>
              <p:spPr bwMode="auto">
                <a:xfrm>
                  <a:off x="5454" y="1452"/>
                  <a:ext cx="0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Line 1047"/>
                <p:cNvSpPr>
                  <a:spLocks noChangeShapeType="1"/>
                </p:cNvSpPr>
                <p:nvPr/>
              </p:nvSpPr>
              <p:spPr bwMode="auto">
                <a:xfrm flipV="1">
                  <a:off x="5454" y="717"/>
                  <a:ext cx="0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1" name="Picture 1048" descr="Control_Panel.jpg                                              000D938DMacintosh HD                   C5534E62: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5" y="743"/>
                <a:ext cx="867" cy="855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1049"/>
              <p:cNvGrpSpPr>
                <a:grpSpLocks/>
              </p:cNvGrpSpPr>
              <p:nvPr/>
            </p:nvGrpSpPr>
            <p:grpSpPr bwMode="auto">
              <a:xfrm>
                <a:off x="4684" y="1460"/>
                <a:ext cx="233" cy="143"/>
                <a:chOff x="611" y="890"/>
                <a:chExt cx="3130" cy="1905"/>
              </a:xfrm>
            </p:grpSpPr>
            <p:sp>
              <p:nvSpPr>
                <p:cNvPr id="33" name="Rectangle 1050"/>
                <p:cNvSpPr>
                  <a:spLocks noChangeArrowheads="1"/>
                </p:cNvSpPr>
                <p:nvPr/>
              </p:nvSpPr>
              <p:spPr bwMode="auto">
                <a:xfrm>
                  <a:off x="611" y="89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1574" y="890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Rectangle 1052"/>
                <p:cNvSpPr>
                  <a:spLocks noChangeArrowheads="1"/>
                </p:cNvSpPr>
                <p:nvPr/>
              </p:nvSpPr>
              <p:spPr bwMode="auto">
                <a:xfrm>
                  <a:off x="1253" y="89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Rectangle 1053"/>
                <p:cNvSpPr>
                  <a:spLocks noChangeArrowheads="1"/>
                </p:cNvSpPr>
                <p:nvPr/>
              </p:nvSpPr>
              <p:spPr bwMode="auto">
                <a:xfrm>
                  <a:off x="932" y="890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Rectangle 1054"/>
                <p:cNvSpPr>
                  <a:spLocks noChangeArrowheads="1"/>
                </p:cNvSpPr>
                <p:nvPr/>
              </p:nvSpPr>
              <p:spPr bwMode="auto">
                <a:xfrm>
                  <a:off x="1894" y="89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Rectangle 1055"/>
                <p:cNvSpPr>
                  <a:spLocks noChangeArrowheads="1"/>
                </p:cNvSpPr>
                <p:nvPr/>
              </p:nvSpPr>
              <p:spPr bwMode="auto">
                <a:xfrm>
                  <a:off x="611" y="123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Rectangle 1056"/>
                <p:cNvSpPr>
                  <a:spLocks noChangeArrowheads="1"/>
                </p:cNvSpPr>
                <p:nvPr/>
              </p:nvSpPr>
              <p:spPr bwMode="auto">
                <a:xfrm>
                  <a:off x="1574" y="1230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Rectangle 1057"/>
                <p:cNvSpPr>
                  <a:spLocks noChangeArrowheads="1"/>
                </p:cNvSpPr>
                <p:nvPr/>
              </p:nvSpPr>
              <p:spPr bwMode="auto">
                <a:xfrm>
                  <a:off x="1253" y="123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Rectangle 1058"/>
                <p:cNvSpPr>
                  <a:spLocks noChangeArrowheads="1"/>
                </p:cNvSpPr>
                <p:nvPr/>
              </p:nvSpPr>
              <p:spPr bwMode="auto">
                <a:xfrm>
                  <a:off x="932" y="1230"/>
                  <a:ext cx="213" cy="227"/>
                </a:xfrm>
                <a:prstGeom prst="rect">
                  <a:avLst/>
                </a:prstGeom>
                <a:solidFill>
                  <a:srgbClr val="FFCC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Rectangle 1059"/>
                <p:cNvSpPr>
                  <a:spLocks noChangeArrowheads="1"/>
                </p:cNvSpPr>
                <p:nvPr/>
              </p:nvSpPr>
              <p:spPr bwMode="auto">
                <a:xfrm>
                  <a:off x="1894" y="123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Rectangle 1060"/>
                <p:cNvSpPr>
                  <a:spLocks noChangeArrowheads="1"/>
                </p:cNvSpPr>
                <p:nvPr/>
              </p:nvSpPr>
              <p:spPr bwMode="auto">
                <a:xfrm>
                  <a:off x="611" y="1571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Rectangle 1061"/>
                <p:cNvSpPr>
                  <a:spLocks noChangeArrowheads="1"/>
                </p:cNvSpPr>
                <p:nvPr/>
              </p:nvSpPr>
              <p:spPr bwMode="auto">
                <a:xfrm>
                  <a:off x="1574" y="1571"/>
                  <a:ext cx="213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Rectangle 1062"/>
                <p:cNvSpPr>
                  <a:spLocks noChangeArrowheads="1"/>
                </p:cNvSpPr>
                <p:nvPr/>
              </p:nvSpPr>
              <p:spPr bwMode="auto">
                <a:xfrm>
                  <a:off x="1253" y="1571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Rectangle 1063"/>
                <p:cNvSpPr>
                  <a:spLocks noChangeArrowheads="1"/>
                </p:cNvSpPr>
                <p:nvPr/>
              </p:nvSpPr>
              <p:spPr bwMode="auto">
                <a:xfrm>
                  <a:off x="932" y="1571"/>
                  <a:ext cx="213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064"/>
                <p:cNvSpPr>
                  <a:spLocks noChangeArrowheads="1"/>
                </p:cNvSpPr>
                <p:nvPr/>
              </p:nvSpPr>
              <p:spPr bwMode="auto">
                <a:xfrm>
                  <a:off x="1894" y="1571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065"/>
                <p:cNvSpPr>
                  <a:spLocks noChangeArrowheads="1"/>
                </p:cNvSpPr>
                <p:nvPr/>
              </p:nvSpPr>
              <p:spPr bwMode="auto">
                <a:xfrm>
                  <a:off x="2244" y="89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Rectangle 1066"/>
                <p:cNvSpPr>
                  <a:spLocks noChangeArrowheads="1"/>
                </p:cNvSpPr>
                <p:nvPr/>
              </p:nvSpPr>
              <p:spPr bwMode="auto">
                <a:xfrm>
                  <a:off x="3207" y="890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Rectangle 1067"/>
                <p:cNvSpPr>
                  <a:spLocks noChangeArrowheads="1"/>
                </p:cNvSpPr>
                <p:nvPr/>
              </p:nvSpPr>
              <p:spPr bwMode="auto">
                <a:xfrm>
                  <a:off x="2886" y="89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Rectangle 1068"/>
                <p:cNvSpPr>
                  <a:spLocks noChangeArrowheads="1"/>
                </p:cNvSpPr>
                <p:nvPr/>
              </p:nvSpPr>
              <p:spPr bwMode="auto">
                <a:xfrm>
                  <a:off x="2565" y="890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Rectangle 1069"/>
                <p:cNvSpPr>
                  <a:spLocks noChangeArrowheads="1"/>
                </p:cNvSpPr>
                <p:nvPr/>
              </p:nvSpPr>
              <p:spPr bwMode="auto">
                <a:xfrm>
                  <a:off x="3527" y="89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Rectangle 1070"/>
                <p:cNvSpPr>
                  <a:spLocks noChangeArrowheads="1"/>
                </p:cNvSpPr>
                <p:nvPr/>
              </p:nvSpPr>
              <p:spPr bwMode="auto">
                <a:xfrm>
                  <a:off x="2244" y="123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Rectangle 1071"/>
                <p:cNvSpPr>
                  <a:spLocks noChangeArrowheads="1"/>
                </p:cNvSpPr>
                <p:nvPr/>
              </p:nvSpPr>
              <p:spPr bwMode="auto">
                <a:xfrm>
                  <a:off x="3207" y="1230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2886" y="123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2565" y="1230"/>
                  <a:ext cx="213" cy="227"/>
                </a:xfrm>
                <a:prstGeom prst="rect">
                  <a:avLst/>
                </a:prstGeom>
                <a:solidFill>
                  <a:srgbClr val="FFCC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527" y="1230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2244" y="1571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3207" y="1571"/>
                  <a:ext cx="213" cy="226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2886" y="1571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Rectangle 1078"/>
                <p:cNvSpPr>
                  <a:spLocks noChangeArrowheads="1"/>
                </p:cNvSpPr>
                <p:nvPr/>
              </p:nvSpPr>
              <p:spPr bwMode="auto">
                <a:xfrm>
                  <a:off x="2565" y="1571"/>
                  <a:ext cx="213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Rectangle 1079"/>
                <p:cNvSpPr>
                  <a:spLocks noChangeArrowheads="1"/>
                </p:cNvSpPr>
                <p:nvPr/>
              </p:nvSpPr>
              <p:spPr bwMode="auto">
                <a:xfrm>
                  <a:off x="3527" y="1571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Rectangle 1080"/>
                <p:cNvSpPr>
                  <a:spLocks noChangeArrowheads="1"/>
                </p:cNvSpPr>
                <p:nvPr/>
              </p:nvSpPr>
              <p:spPr bwMode="auto">
                <a:xfrm>
                  <a:off x="611" y="188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Rectangle 1081"/>
                <p:cNvSpPr>
                  <a:spLocks noChangeArrowheads="1"/>
                </p:cNvSpPr>
                <p:nvPr/>
              </p:nvSpPr>
              <p:spPr bwMode="auto">
                <a:xfrm>
                  <a:off x="1574" y="1888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Rectangle 1082"/>
                <p:cNvSpPr>
                  <a:spLocks noChangeArrowheads="1"/>
                </p:cNvSpPr>
                <p:nvPr/>
              </p:nvSpPr>
              <p:spPr bwMode="auto">
                <a:xfrm>
                  <a:off x="1253" y="188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Rectangle 1083"/>
                <p:cNvSpPr>
                  <a:spLocks noChangeArrowheads="1"/>
                </p:cNvSpPr>
                <p:nvPr/>
              </p:nvSpPr>
              <p:spPr bwMode="auto">
                <a:xfrm>
                  <a:off x="932" y="1888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Rectangle 1084"/>
                <p:cNvSpPr>
                  <a:spLocks noChangeArrowheads="1"/>
                </p:cNvSpPr>
                <p:nvPr/>
              </p:nvSpPr>
              <p:spPr bwMode="auto">
                <a:xfrm>
                  <a:off x="1894" y="188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Rectangle 1085"/>
                <p:cNvSpPr>
                  <a:spLocks noChangeArrowheads="1"/>
                </p:cNvSpPr>
                <p:nvPr/>
              </p:nvSpPr>
              <p:spPr bwMode="auto">
                <a:xfrm>
                  <a:off x="611" y="222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Rectangle 1086"/>
                <p:cNvSpPr>
                  <a:spLocks noChangeArrowheads="1"/>
                </p:cNvSpPr>
                <p:nvPr/>
              </p:nvSpPr>
              <p:spPr bwMode="auto">
                <a:xfrm>
                  <a:off x="1574" y="2228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Rectangle 1087"/>
                <p:cNvSpPr>
                  <a:spLocks noChangeArrowheads="1"/>
                </p:cNvSpPr>
                <p:nvPr/>
              </p:nvSpPr>
              <p:spPr bwMode="auto">
                <a:xfrm>
                  <a:off x="1253" y="222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Rectangle 1088"/>
                <p:cNvSpPr>
                  <a:spLocks noChangeArrowheads="1"/>
                </p:cNvSpPr>
                <p:nvPr/>
              </p:nvSpPr>
              <p:spPr bwMode="auto">
                <a:xfrm>
                  <a:off x="932" y="2228"/>
                  <a:ext cx="213" cy="227"/>
                </a:xfrm>
                <a:prstGeom prst="rect">
                  <a:avLst/>
                </a:prstGeom>
                <a:solidFill>
                  <a:srgbClr val="FFCC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Rectangle 1089"/>
                <p:cNvSpPr>
                  <a:spLocks noChangeArrowheads="1"/>
                </p:cNvSpPr>
                <p:nvPr/>
              </p:nvSpPr>
              <p:spPr bwMode="auto">
                <a:xfrm>
                  <a:off x="1894" y="222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Rectangle 1090"/>
                <p:cNvSpPr>
                  <a:spLocks noChangeArrowheads="1"/>
                </p:cNvSpPr>
                <p:nvPr/>
              </p:nvSpPr>
              <p:spPr bwMode="auto">
                <a:xfrm>
                  <a:off x="611" y="2569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Rectangle 1091"/>
                <p:cNvSpPr>
                  <a:spLocks noChangeArrowheads="1"/>
                </p:cNvSpPr>
                <p:nvPr/>
              </p:nvSpPr>
              <p:spPr bwMode="auto">
                <a:xfrm>
                  <a:off x="1574" y="2569"/>
                  <a:ext cx="213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Rectangle 1092"/>
                <p:cNvSpPr>
                  <a:spLocks noChangeArrowheads="1"/>
                </p:cNvSpPr>
                <p:nvPr/>
              </p:nvSpPr>
              <p:spPr bwMode="auto">
                <a:xfrm>
                  <a:off x="1253" y="2569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Rectangle 1093"/>
                <p:cNvSpPr>
                  <a:spLocks noChangeArrowheads="1"/>
                </p:cNvSpPr>
                <p:nvPr/>
              </p:nvSpPr>
              <p:spPr bwMode="auto">
                <a:xfrm>
                  <a:off x="932" y="2569"/>
                  <a:ext cx="213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1094"/>
                <p:cNvSpPr>
                  <a:spLocks noChangeArrowheads="1"/>
                </p:cNvSpPr>
                <p:nvPr/>
              </p:nvSpPr>
              <p:spPr bwMode="auto">
                <a:xfrm>
                  <a:off x="1894" y="2569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Rectangle 1095"/>
                <p:cNvSpPr>
                  <a:spLocks noChangeArrowheads="1"/>
                </p:cNvSpPr>
                <p:nvPr/>
              </p:nvSpPr>
              <p:spPr bwMode="auto">
                <a:xfrm>
                  <a:off x="2244" y="188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Rectangle 1096"/>
                <p:cNvSpPr>
                  <a:spLocks noChangeArrowheads="1"/>
                </p:cNvSpPr>
                <p:nvPr/>
              </p:nvSpPr>
              <p:spPr bwMode="auto">
                <a:xfrm>
                  <a:off x="3207" y="1888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Rectangle 1097"/>
                <p:cNvSpPr>
                  <a:spLocks noChangeArrowheads="1"/>
                </p:cNvSpPr>
                <p:nvPr/>
              </p:nvSpPr>
              <p:spPr bwMode="auto">
                <a:xfrm>
                  <a:off x="2886" y="188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Rectangle 1098"/>
                <p:cNvSpPr>
                  <a:spLocks noChangeArrowheads="1"/>
                </p:cNvSpPr>
                <p:nvPr/>
              </p:nvSpPr>
              <p:spPr bwMode="auto">
                <a:xfrm>
                  <a:off x="2565" y="1888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Rectangle 1099"/>
                <p:cNvSpPr>
                  <a:spLocks noChangeArrowheads="1"/>
                </p:cNvSpPr>
                <p:nvPr/>
              </p:nvSpPr>
              <p:spPr bwMode="auto">
                <a:xfrm>
                  <a:off x="3527" y="188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Rectangle 1100"/>
                <p:cNvSpPr>
                  <a:spLocks noChangeArrowheads="1"/>
                </p:cNvSpPr>
                <p:nvPr/>
              </p:nvSpPr>
              <p:spPr bwMode="auto">
                <a:xfrm>
                  <a:off x="2244" y="222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Rectangle 1101"/>
                <p:cNvSpPr>
                  <a:spLocks noChangeArrowheads="1"/>
                </p:cNvSpPr>
                <p:nvPr/>
              </p:nvSpPr>
              <p:spPr bwMode="auto">
                <a:xfrm>
                  <a:off x="3207" y="2228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Rectangle 1102"/>
                <p:cNvSpPr>
                  <a:spLocks noChangeArrowheads="1"/>
                </p:cNvSpPr>
                <p:nvPr/>
              </p:nvSpPr>
              <p:spPr bwMode="auto">
                <a:xfrm>
                  <a:off x="2886" y="222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Rectangle 1103"/>
                <p:cNvSpPr>
                  <a:spLocks noChangeArrowheads="1"/>
                </p:cNvSpPr>
                <p:nvPr/>
              </p:nvSpPr>
              <p:spPr bwMode="auto">
                <a:xfrm>
                  <a:off x="2565" y="2228"/>
                  <a:ext cx="213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Rectangle 1104"/>
                <p:cNvSpPr>
                  <a:spLocks noChangeArrowheads="1"/>
                </p:cNvSpPr>
                <p:nvPr/>
              </p:nvSpPr>
              <p:spPr bwMode="auto">
                <a:xfrm>
                  <a:off x="3527" y="2228"/>
                  <a:ext cx="214" cy="227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Rectangle 1105"/>
                <p:cNvSpPr>
                  <a:spLocks noChangeArrowheads="1"/>
                </p:cNvSpPr>
                <p:nvPr/>
              </p:nvSpPr>
              <p:spPr bwMode="auto">
                <a:xfrm>
                  <a:off x="2244" y="2569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Rectangle 1106"/>
                <p:cNvSpPr>
                  <a:spLocks noChangeArrowheads="1"/>
                </p:cNvSpPr>
                <p:nvPr/>
              </p:nvSpPr>
              <p:spPr bwMode="auto">
                <a:xfrm>
                  <a:off x="3207" y="2569"/>
                  <a:ext cx="213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Rectangle 1107"/>
                <p:cNvSpPr>
                  <a:spLocks noChangeArrowheads="1"/>
                </p:cNvSpPr>
                <p:nvPr/>
              </p:nvSpPr>
              <p:spPr bwMode="auto">
                <a:xfrm>
                  <a:off x="2886" y="2569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Rectangle 1108"/>
                <p:cNvSpPr>
                  <a:spLocks noChangeArrowheads="1"/>
                </p:cNvSpPr>
                <p:nvPr/>
              </p:nvSpPr>
              <p:spPr bwMode="auto">
                <a:xfrm>
                  <a:off x="2565" y="2569"/>
                  <a:ext cx="213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Rectangle 1109"/>
                <p:cNvSpPr>
                  <a:spLocks noChangeArrowheads="1"/>
                </p:cNvSpPr>
                <p:nvPr/>
              </p:nvSpPr>
              <p:spPr bwMode="auto">
                <a:xfrm>
                  <a:off x="3527" y="2569"/>
                  <a:ext cx="214" cy="22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10"/>
              <p:cNvGrpSpPr>
                <a:grpSpLocks/>
              </p:cNvGrpSpPr>
              <p:nvPr/>
            </p:nvGrpSpPr>
            <p:grpSpPr bwMode="auto">
              <a:xfrm>
                <a:off x="4056" y="808"/>
                <a:ext cx="140" cy="143"/>
                <a:chOff x="3061" y="981"/>
                <a:chExt cx="953" cy="861"/>
              </a:xfrm>
            </p:grpSpPr>
            <p:sp>
              <p:nvSpPr>
                <p:cNvPr id="27" name="AutoShape 1111"/>
                <p:cNvSpPr>
                  <a:spLocks noChangeArrowheads="1"/>
                </p:cNvSpPr>
                <p:nvPr/>
              </p:nvSpPr>
              <p:spPr bwMode="auto">
                <a:xfrm>
                  <a:off x="3606" y="981"/>
                  <a:ext cx="354" cy="729"/>
                </a:xfrm>
                <a:prstGeom prst="can">
                  <a:avLst>
                    <a:gd name="adj" fmla="val 38174"/>
                  </a:avLst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1112"/>
                <p:cNvSpPr>
                  <a:spLocks noChangeArrowheads="1"/>
                </p:cNvSpPr>
                <p:nvPr/>
              </p:nvSpPr>
              <p:spPr bwMode="auto">
                <a:xfrm>
                  <a:off x="3224" y="981"/>
                  <a:ext cx="355" cy="729"/>
                </a:xfrm>
                <a:prstGeom prst="can">
                  <a:avLst>
                    <a:gd name="adj" fmla="val 33132"/>
                  </a:avLst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utoShape 1113"/>
                <p:cNvSpPr>
                  <a:spLocks noChangeArrowheads="1"/>
                </p:cNvSpPr>
                <p:nvPr/>
              </p:nvSpPr>
              <p:spPr bwMode="auto">
                <a:xfrm>
                  <a:off x="3497" y="1113"/>
                  <a:ext cx="354" cy="729"/>
                </a:xfrm>
                <a:prstGeom prst="can">
                  <a:avLst>
                    <a:gd name="adj" fmla="val 33226"/>
                  </a:avLst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1114"/>
                <p:cNvSpPr>
                  <a:spLocks noChangeArrowheads="1"/>
                </p:cNvSpPr>
                <p:nvPr/>
              </p:nvSpPr>
              <p:spPr bwMode="auto">
                <a:xfrm>
                  <a:off x="3116" y="1113"/>
                  <a:ext cx="353" cy="729"/>
                </a:xfrm>
                <a:prstGeom prst="can">
                  <a:avLst>
                    <a:gd name="adj" fmla="val 34974"/>
                  </a:avLst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1115"/>
                <p:cNvSpPr>
                  <a:spLocks noChangeArrowheads="1"/>
                </p:cNvSpPr>
                <p:nvPr/>
              </p:nvSpPr>
              <p:spPr bwMode="auto">
                <a:xfrm>
                  <a:off x="3651" y="1344"/>
                  <a:ext cx="55" cy="65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1116"/>
                <p:cNvSpPr>
                  <a:spLocks noChangeArrowheads="1"/>
                </p:cNvSpPr>
                <p:nvPr/>
              </p:nvSpPr>
              <p:spPr bwMode="auto">
                <a:xfrm>
                  <a:off x="3061" y="981"/>
                  <a:ext cx="953" cy="861"/>
                </a:xfrm>
                <a:prstGeom prst="cube">
                  <a:avLst>
                    <a:gd name="adj" fmla="val 25000"/>
                  </a:avLst>
                </a:prstGeom>
                <a:noFill/>
                <a:ln w="63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4" name="Picture 1117" descr="cyl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" y="808"/>
                <a:ext cx="130" cy="143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118" descr="inizio_bin20s_small.jpg                                        001E39AE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2" y="768"/>
                <a:ext cx="560" cy="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119" descr="notte_small.jpg                                                001E39AE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056"/>
                <a:ext cx="576" cy="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AutoShape 1121"/>
            <p:cNvSpPr>
              <a:spLocks noChangeAspect="1" noChangeArrowheads="1"/>
            </p:cNvSpPr>
            <p:nvPr/>
          </p:nvSpPr>
          <p:spPr bwMode="auto">
            <a:xfrm rot="21471416">
              <a:off x="3373438" y="3829050"/>
              <a:ext cx="454025" cy="3063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TopRight">
                <a:rot lat="16499998" lon="20699999" rev="0"/>
              </a:camera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1240B29-F687-4f45-9708-019B960494DF}">
                <a14:hiddenLine xmlns:a14="http://schemas.microsoft.com/office/drawing/2010/main" w="381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" name="Rectangle 1124"/>
            <p:cNvSpPr>
              <a:spLocks noChangeArrowheads="1"/>
            </p:cNvSpPr>
            <p:nvPr/>
          </p:nvSpPr>
          <p:spPr bwMode="auto">
            <a:xfrm>
              <a:off x="6169715" y="4400490"/>
              <a:ext cx="6479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1000">
                  <a:solidFill>
                    <a:srgbClr val="FF0000"/>
                  </a:solidFill>
                  <a:latin typeface="Helvetica" charset="0"/>
                </a:rPr>
                <a:t>data</a:t>
              </a:r>
            </a:p>
            <a:p>
              <a:pPr algn="ctr"/>
              <a:r>
                <a:rPr lang="it-IT" sz="1000">
                  <a:solidFill>
                    <a:srgbClr val="FF0000"/>
                  </a:solidFill>
                  <a:latin typeface="Helvetica" charset="0"/>
                </a:rPr>
                <a:t>storage</a:t>
              </a:r>
            </a:p>
          </p:txBody>
        </p:sp>
        <p:sp>
          <p:nvSpPr>
            <p:cNvPr id="15" name="AutoShape 1129"/>
            <p:cNvSpPr>
              <a:spLocks noChangeAspect="1" noChangeArrowheads="1"/>
            </p:cNvSpPr>
            <p:nvPr/>
          </p:nvSpPr>
          <p:spPr bwMode="auto">
            <a:xfrm rot="18257168" flipH="1">
              <a:off x="5028406" y="3829844"/>
              <a:ext cx="454025" cy="3063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TopRight">
                <a:rot lat="16499998" lon="20699999" rev="0"/>
              </a:camera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1240B29-F687-4f45-9708-019B960494DF}">
                <a14:hiddenLine xmlns:a14="http://schemas.microsoft.com/office/drawing/2010/main" w="381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AutoShape 1128"/>
            <p:cNvSpPr>
              <a:spLocks noChangeAspect="1" noChangeArrowheads="1"/>
            </p:cNvSpPr>
            <p:nvPr/>
          </p:nvSpPr>
          <p:spPr bwMode="auto">
            <a:xfrm>
              <a:off x="5421313" y="3776663"/>
              <a:ext cx="539750" cy="319087"/>
            </a:xfrm>
            <a:prstGeom prst="cube">
              <a:avLst>
                <a:gd name="adj" fmla="val 25000"/>
              </a:avLst>
            </a:prstGeom>
            <a:solidFill>
              <a:srgbClr val="DDDD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1000">
                  <a:solidFill>
                    <a:srgbClr val="FF0000"/>
                  </a:solidFill>
                  <a:latin typeface="Helvetica" charset="0"/>
                </a:rPr>
                <a:t>Data</a:t>
              </a:r>
            </a:p>
          </p:txBody>
        </p:sp>
        <p:pic>
          <p:nvPicPr>
            <p:cNvPr id="17" name="Picture 16" descr="radioactive-truck_cut.jp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00" y="4440361"/>
              <a:ext cx="1524000" cy="1198439"/>
            </a:xfrm>
            <a:prstGeom prst="rect">
              <a:avLst/>
            </a:prstGeom>
          </p:spPr>
        </p:pic>
        <p:sp>
          <p:nvSpPr>
            <p:cNvPr id="18" name="AutoShape 1036"/>
            <p:cNvSpPr>
              <a:spLocks noChangeAspect="1" noChangeArrowheads="1"/>
            </p:cNvSpPr>
            <p:nvPr/>
          </p:nvSpPr>
          <p:spPr bwMode="auto">
            <a:xfrm>
              <a:off x="3200400" y="4876800"/>
              <a:ext cx="539750" cy="319088"/>
            </a:xfrm>
            <a:prstGeom prst="cube">
              <a:avLst>
                <a:gd name="adj" fmla="val 25000"/>
              </a:avLst>
            </a:prstGeom>
            <a:solidFill>
              <a:srgbClr val="DDDD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1000">
                  <a:solidFill>
                    <a:srgbClr val="FF0000"/>
                  </a:solidFill>
                  <a:latin typeface="Helvetica" charset="0"/>
                </a:rPr>
                <a:t>Data</a:t>
              </a:r>
            </a:p>
          </p:txBody>
        </p:sp>
        <p:sp>
          <p:nvSpPr>
            <p:cNvPr id="19" name="AutoShape 1121"/>
            <p:cNvSpPr>
              <a:spLocks noChangeAspect="1" noChangeArrowheads="1"/>
            </p:cNvSpPr>
            <p:nvPr/>
          </p:nvSpPr>
          <p:spPr bwMode="auto">
            <a:xfrm rot="16441320">
              <a:off x="3586970" y="4517451"/>
              <a:ext cx="454025" cy="3063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2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TopRight">
                <a:rot lat="16499998" lon="20699999" rev="0"/>
              </a:camera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1240B29-F687-4f45-9708-019B960494DF}">
                <a14:hiddenLine xmlns:a14="http://schemas.microsoft.com/office/drawing/2010/main" w="381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99" name="Rectangle 1140"/>
          <p:cNvSpPr>
            <a:spLocks noChangeArrowheads="1"/>
          </p:cNvSpPr>
          <p:nvPr/>
        </p:nvSpPr>
        <p:spPr bwMode="auto">
          <a:xfrm>
            <a:off x="755650" y="893802"/>
            <a:ext cx="7626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it-IT" sz="2000">
                <a:solidFill>
                  <a:srgbClr val="FF3300"/>
                </a:solidFill>
                <a:latin typeface="Helvetica" charset="0"/>
              </a:rPr>
              <a:t>Radwaste Monitoring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828800" y="1433560"/>
            <a:ext cx="5486400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0055CC"/>
                </a:solidFill>
                <a:latin typeface="Arial"/>
                <a:cs typeface="Arial"/>
              </a:rPr>
              <a:t>P. Finocchiaro</a:t>
            </a:r>
          </a:p>
          <a:p>
            <a:pPr algn="ctr">
              <a:lnSpc>
                <a:spcPct val="70000"/>
              </a:lnSpc>
            </a:pPr>
            <a:endParaRPr lang="en-US" sz="1200">
              <a:solidFill>
                <a:srgbClr val="0055CC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0055CC"/>
                </a:solidFill>
                <a:latin typeface="Arial"/>
                <a:cs typeface="Arial"/>
              </a:rPr>
              <a:t>INFN Laboratori Nazionali del Sud, Catania, Italy</a:t>
            </a:r>
          </a:p>
        </p:txBody>
      </p:sp>
      <p:sp>
        <p:nvSpPr>
          <p:cNvPr id="101" name="AutoShape 72"/>
          <p:cNvSpPr>
            <a:spLocks noChangeArrowheads="1"/>
          </p:cNvSpPr>
          <p:nvPr/>
        </p:nvSpPr>
        <p:spPr bwMode="auto">
          <a:xfrm>
            <a:off x="2895600" y="5664928"/>
            <a:ext cx="3657600" cy="354872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it-IT" sz="1400">
                <a:solidFill>
                  <a:srgbClr val="16469E"/>
                </a:solidFill>
                <a:latin typeface="Arial" charset="0"/>
              </a:rPr>
              <a:t>the DMNR project </a:t>
            </a:r>
          </a:p>
        </p:txBody>
      </p:sp>
    </p:spTree>
    <p:extLst>
      <p:ext uri="{BB962C8B-B14F-4D97-AF65-F5344CB8AC3E}">
        <p14:creationId xmlns:p14="http://schemas.microsoft.com/office/powerpoint/2010/main" val="39345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_question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206254"/>
            <a:ext cx="3525380" cy="4700507"/>
          </a:xfrm>
          <a:prstGeom prst="rect">
            <a:avLst/>
          </a:prstGeom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0" y="1828800"/>
            <a:ext cx="2987898" cy="2987898"/>
            <a:chOff x="440" y="3072"/>
            <a:chExt cx="1056" cy="1056"/>
          </a:xfrm>
        </p:grpSpPr>
        <p:sp>
          <p:nvSpPr>
            <p:cNvPr id="3" name="Oval 22"/>
            <p:cNvSpPr>
              <a:spLocks noChangeArrowheads="1"/>
            </p:cNvSpPr>
            <p:nvPr/>
          </p:nvSpPr>
          <p:spPr bwMode="auto">
            <a:xfrm>
              <a:off x="440" y="3072"/>
              <a:ext cx="1056" cy="105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 cmpd="sng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  <a:bevelB w="152400" h="1524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716" y="3464"/>
              <a:ext cx="47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  <a:bevelB w="152400" h="1524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198" tIns="48099" rIns="96198" bIns="48099">
              <a:spAutoFit/>
            </a:bodyPr>
            <a:lstStyle>
              <a:lvl1pPr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81013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962025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443038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924050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3812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8384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2956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7528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it-IT" sz="4400">
                  <a:solidFill>
                    <a:srgbClr val="FF0000"/>
                  </a:solidFill>
                  <a:latin typeface="Arial" charset="0"/>
                </a:rPr>
                <a:t>how</a:t>
              </a:r>
              <a:endParaRPr lang="it-IT" sz="44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2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adsense_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360272"/>
            <a:ext cx="727075" cy="1049928"/>
          </a:xfrm>
          <a:prstGeom prst="rect">
            <a:avLst/>
          </a:prstGeom>
        </p:spPr>
      </p:pic>
      <p:pic>
        <p:nvPicPr>
          <p:cNvPr id="17" name="Picture 16" descr="SiLiF64_easily_handled_small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8913" y="3058288"/>
            <a:ext cx="1371599" cy="135102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62000" y="2362201"/>
            <a:ext cx="2362200" cy="593235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400">
                <a:solidFill>
                  <a:srgbClr val="1663B9"/>
                </a:solidFill>
                <a:latin typeface="Arial" charset="0"/>
              </a:rPr>
              <a:t>low-cost </a:t>
            </a:r>
          </a:p>
          <a:p>
            <a:pPr algn="ctr" defTabSz="1042988"/>
            <a:r>
              <a:rPr lang="en-US" sz="1400">
                <a:solidFill>
                  <a:srgbClr val="FF0000"/>
                </a:solidFill>
                <a:latin typeface="Arial" charset="0"/>
              </a:rPr>
              <a:t>thermal</a:t>
            </a:r>
            <a:r>
              <a:rPr lang="en-US" sz="1400">
                <a:solidFill>
                  <a:srgbClr val="1663B9"/>
                </a:solidFill>
                <a:latin typeface="Arial" charset="0"/>
              </a:rPr>
              <a:t>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neutron counter</a:t>
            </a:r>
          </a:p>
        </p:txBody>
      </p:sp>
      <p:sp>
        <p:nvSpPr>
          <p:cNvPr id="3" name="AutoShape 72"/>
          <p:cNvSpPr>
            <a:spLocks noChangeArrowheads="1"/>
          </p:cNvSpPr>
          <p:nvPr/>
        </p:nvSpPr>
        <p:spPr bwMode="auto">
          <a:xfrm>
            <a:off x="4800600" y="2025217"/>
            <a:ext cx="3810000" cy="354872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it-IT" sz="1400">
                <a:solidFill>
                  <a:srgbClr val="1663B9"/>
                </a:solidFill>
                <a:latin typeface="Arial" charset="0"/>
              </a:rPr>
              <a:t>low-cost </a:t>
            </a:r>
            <a:r>
              <a:rPr lang="it-IT" sz="1400">
                <a:solidFill>
                  <a:srgbClr val="FF0000"/>
                </a:solidFill>
                <a:latin typeface="Arial" charset="0"/>
              </a:rPr>
              <a:t>linear</a:t>
            </a:r>
            <a:r>
              <a:rPr lang="it-IT" sz="1400">
                <a:solidFill>
                  <a:srgbClr val="1663B9"/>
                </a:solidFill>
                <a:latin typeface="Arial" charset="0"/>
              </a:rPr>
              <a:t> </a:t>
            </a:r>
            <a:r>
              <a:rPr lang="it-IT" sz="1400">
                <a:solidFill>
                  <a:srgbClr val="FF0000"/>
                </a:solidFill>
                <a:latin typeface="Arial" charset="0"/>
              </a:rPr>
              <a:t>gamma ray counter</a:t>
            </a:r>
          </a:p>
        </p:txBody>
      </p:sp>
      <p:pic>
        <p:nvPicPr>
          <p:cNvPr id="7" name="Picture 6" descr="foto_BLM-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257800" y="2455272"/>
            <a:ext cx="2741587" cy="348842"/>
          </a:xfrm>
          <a:prstGeom prst="rect">
            <a:avLst/>
          </a:prstGeom>
        </p:spPr>
      </p:pic>
      <p:sp>
        <p:nvSpPr>
          <p:cNvPr id="10" name="AutoShape 72"/>
          <p:cNvSpPr>
            <a:spLocks noChangeArrowheads="1"/>
          </p:cNvSpPr>
          <p:nvPr/>
        </p:nvSpPr>
        <p:spPr bwMode="auto">
          <a:xfrm>
            <a:off x="4800600" y="3903072"/>
            <a:ext cx="3505200" cy="593235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it-IT" sz="1400">
                <a:solidFill>
                  <a:srgbClr val="1663B9"/>
                </a:solidFill>
                <a:latin typeface="Arial" charset="0"/>
              </a:rPr>
              <a:t>miniature low-cost </a:t>
            </a:r>
          </a:p>
          <a:p>
            <a:pPr algn="ctr" defTabSz="1042988"/>
            <a:r>
              <a:rPr lang="it-IT" sz="1400">
                <a:solidFill>
                  <a:srgbClr val="FF0000"/>
                </a:solidFill>
                <a:latin typeface="Arial" charset="0"/>
              </a:rPr>
              <a:t>gamma ray spectrometer / dosimeter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62400" y="965496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sport2_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4" y="4328513"/>
            <a:ext cx="1412587" cy="1295400"/>
          </a:xfrm>
          <a:prstGeom prst="rect">
            <a:avLst/>
          </a:prstGeom>
        </p:spPr>
      </p:pic>
      <p:pic>
        <p:nvPicPr>
          <p:cNvPr id="60" name="Picture 59" descr="interim_scaled_dow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29" y="2655610"/>
            <a:ext cx="1432952" cy="1382990"/>
          </a:xfrm>
          <a:prstGeom prst="rect">
            <a:avLst/>
          </a:prstGeom>
        </p:spPr>
      </p:pic>
      <p:pic>
        <p:nvPicPr>
          <p:cNvPr id="59" name="Picture 58" descr="DMNR_at_Gariglian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2" y="1122740"/>
            <a:ext cx="1431216" cy="12905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0113" y="974904"/>
            <a:ext cx="8764975" cy="5350375"/>
            <a:chOff x="190113" y="974904"/>
            <a:chExt cx="8764975" cy="5350375"/>
          </a:xfrm>
        </p:grpSpPr>
        <p:grpSp>
          <p:nvGrpSpPr>
            <p:cNvPr id="11530" name="Group 266"/>
            <p:cNvGrpSpPr>
              <a:grpSpLocks/>
            </p:cNvGrpSpPr>
            <p:nvPr/>
          </p:nvGrpSpPr>
          <p:grpSpPr bwMode="auto">
            <a:xfrm>
              <a:off x="192088" y="974904"/>
              <a:ext cx="8763000" cy="5350375"/>
              <a:chOff x="96" y="288"/>
              <a:chExt cx="5520" cy="3586"/>
            </a:xfrm>
          </p:grpSpPr>
          <p:sp>
            <p:nvSpPr>
              <p:cNvPr id="11531" name="Rectangle 267"/>
              <p:cNvSpPr>
                <a:spLocks noChangeArrowheads="1"/>
              </p:cNvSpPr>
              <p:nvPr/>
            </p:nvSpPr>
            <p:spPr bwMode="auto">
              <a:xfrm>
                <a:off x="3744" y="288"/>
                <a:ext cx="1872" cy="3586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2" name="Rectangle 268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1536" cy="3586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3" name="Rectangle 269"/>
              <p:cNvSpPr>
                <a:spLocks noChangeArrowheads="1"/>
              </p:cNvSpPr>
              <p:nvPr/>
            </p:nvSpPr>
            <p:spPr bwMode="auto">
              <a:xfrm>
                <a:off x="1632" y="288"/>
                <a:ext cx="2110" cy="3586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4" name="Straight Connector 3"/>
            <p:cNvCxnSpPr/>
            <p:nvPr/>
          </p:nvCxnSpPr>
          <p:spPr bwMode="auto">
            <a:xfrm>
              <a:off x="190113" y="5715000"/>
              <a:ext cx="875182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233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573" name="Rectangle 309"/>
          <p:cNvSpPr>
            <a:spLocks noChangeArrowheads="1"/>
          </p:cNvSpPr>
          <p:nvPr/>
        </p:nvSpPr>
        <p:spPr bwMode="auto">
          <a:xfrm>
            <a:off x="857160" y="5715000"/>
            <a:ext cx="9716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205FAC"/>
                </a:solidFill>
                <a:latin typeface="Helvetica" charset="0"/>
              </a:rPr>
              <a:t>nuclear</a:t>
            </a:r>
          </a:p>
          <a:p>
            <a:pPr algn="ctr"/>
            <a:r>
              <a:rPr lang="it-IT" sz="1600">
                <a:solidFill>
                  <a:srgbClr val="205FAC"/>
                </a:solidFill>
                <a:latin typeface="Helvetica" charset="0"/>
              </a:rPr>
              <a:t>material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81200" y="1111762"/>
            <a:ext cx="3172779" cy="5223960"/>
            <a:chOff x="1981200" y="1111762"/>
            <a:chExt cx="3172779" cy="5223960"/>
          </a:xfrm>
        </p:grpSpPr>
        <p:sp>
          <p:nvSpPr>
            <p:cNvPr id="11581" name="AutoShape 317"/>
            <p:cNvSpPr>
              <a:spLocks noChangeArrowheads="1"/>
            </p:cNvSpPr>
            <p:nvPr/>
          </p:nvSpPr>
          <p:spPr bwMode="auto">
            <a:xfrm>
              <a:off x="1981200" y="4876800"/>
              <a:ext cx="1219200" cy="381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582" name="Rectangle 318"/>
            <p:cNvSpPr>
              <a:spLocks noChangeArrowheads="1"/>
            </p:cNvSpPr>
            <p:nvPr/>
          </p:nvSpPr>
          <p:spPr bwMode="auto">
            <a:xfrm>
              <a:off x="3212146" y="5689391"/>
              <a:ext cx="194183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1800">
                  <a:solidFill>
                    <a:srgbClr val="205FAC"/>
                  </a:solidFill>
                  <a:latin typeface="Helvetica" charset="0"/>
                </a:rPr>
                <a:t>data acquisition </a:t>
              </a:r>
            </a:p>
            <a:p>
              <a:pPr algn="ctr"/>
              <a:r>
                <a:rPr lang="it-IT" sz="1800">
                  <a:solidFill>
                    <a:srgbClr val="205FAC"/>
                  </a:solidFill>
                  <a:latin typeface="Helvetica" charset="0"/>
                </a:rPr>
                <a:t>and control</a:t>
              </a:r>
            </a:p>
          </p:txBody>
        </p:sp>
        <p:sp>
          <p:nvSpPr>
            <p:cNvPr id="11600" name="AutoShape 336"/>
            <p:cNvSpPr>
              <a:spLocks noChangeArrowheads="1"/>
            </p:cNvSpPr>
            <p:nvPr/>
          </p:nvSpPr>
          <p:spPr bwMode="auto">
            <a:xfrm>
              <a:off x="1981200" y="1676400"/>
              <a:ext cx="1219200" cy="381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4" name="AutoShape 317"/>
            <p:cNvSpPr>
              <a:spLocks noChangeArrowheads="1"/>
            </p:cNvSpPr>
            <p:nvPr/>
          </p:nvSpPr>
          <p:spPr bwMode="auto">
            <a:xfrm>
              <a:off x="1981200" y="3200400"/>
              <a:ext cx="1219200" cy="381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AutoShape 337"/>
            <p:cNvSpPr>
              <a:spLocks noChangeArrowheads="1"/>
            </p:cNvSpPr>
            <p:nvPr/>
          </p:nvSpPr>
          <p:spPr bwMode="auto">
            <a:xfrm>
              <a:off x="3505200" y="1201682"/>
              <a:ext cx="1225550" cy="1021838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66">
                    <a:gamma/>
                    <a:shade val="58431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5843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1400">
                  <a:solidFill>
                    <a:schemeClr val="accent2"/>
                  </a:solidFill>
                  <a:latin typeface="Helvetica" charset="0"/>
                </a:rPr>
                <a:t>counters</a:t>
              </a:r>
            </a:p>
          </p:txBody>
        </p:sp>
        <p:sp>
          <p:nvSpPr>
            <p:cNvPr id="56" name="AutoShape 337"/>
            <p:cNvSpPr>
              <a:spLocks noChangeArrowheads="1"/>
            </p:cNvSpPr>
            <p:nvPr/>
          </p:nvSpPr>
          <p:spPr bwMode="auto">
            <a:xfrm>
              <a:off x="3505200" y="2667000"/>
              <a:ext cx="1225550" cy="1021838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66">
                    <a:gamma/>
                    <a:shade val="58431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5843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1400">
                  <a:solidFill>
                    <a:schemeClr val="accent2"/>
                  </a:solidFill>
                  <a:latin typeface="Helvetica" charset="0"/>
                </a:rPr>
                <a:t>counters</a:t>
              </a:r>
            </a:p>
          </p:txBody>
        </p:sp>
        <p:sp>
          <p:nvSpPr>
            <p:cNvPr id="57" name="AutoShape 337"/>
            <p:cNvSpPr>
              <a:spLocks noChangeArrowheads="1"/>
            </p:cNvSpPr>
            <p:nvPr/>
          </p:nvSpPr>
          <p:spPr bwMode="auto">
            <a:xfrm>
              <a:off x="3505200" y="4343400"/>
              <a:ext cx="1225550" cy="1021838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66">
                    <a:gamma/>
                    <a:shade val="58431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5843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1400">
                  <a:solidFill>
                    <a:schemeClr val="accent2"/>
                  </a:solidFill>
                  <a:latin typeface="Helvetica" charset="0"/>
                </a:rPr>
                <a:t>counters</a:t>
              </a:r>
            </a:p>
          </p:txBody>
        </p:sp>
        <p:sp>
          <p:nvSpPr>
            <p:cNvPr id="11601" name="AutoShape 337"/>
            <p:cNvSpPr>
              <a:spLocks noChangeArrowheads="1"/>
            </p:cNvSpPr>
            <p:nvPr/>
          </p:nvSpPr>
          <p:spPr bwMode="auto">
            <a:xfrm>
              <a:off x="3276600" y="1111762"/>
              <a:ext cx="1797050" cy="4374638"/>
            </a:xfrm>
            <a:prstGeom prst="cube">
              <a:avLst>
                <a:gd name="adj" fmla="val 25000"/>
              </a:avLst>
            </a:prstGeom>
            <a:gradFill flip="none" rotWithShape="0">
              <a:gsLst>
                <a:gs pos="0">
                  <a:srgbClr val="FFCC66">
                    <a:gamma/>
                    <a:shade val="58431"/>
                    <a:invGamma/>
                    <a:alpha val="49000"/>
                  </a:srgbClr>
                </a:gs>
                <a:gs pos="50000">
                  <a:srgbClr val="FFCC66">
                    <a:alpha val="49000"/>
                  </a:srgbClr>
                </a:gs>
                <a:gs pos="100000">
                  <a:srgbClr val="FFCC66">
                    <a:gamma/>
                    <a:shade val="58431"/>
                    <a:invGamma/>
                    <a:alpha val="49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sz="1800">
                <a:solidFill>
                  <a:schemeClr val="accent2"/>
                </a:solidFill>
                <a:latin typeface="Helvetic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1041912"/>
            <a:ext cx="4062413" cy="5288829"/>
            <a:chOff x="4953000" y="1041912"/>
            <a:chExt cx="4062413" cy="5288829"/>
          </a:xfrm>
        </p:grpSpPr>
        <p:pic>
          <p:nvPicPr>
            <p:cNvPr id="11627" name="Picture 363" descr="images-3.jpg                                                   0020F515 PFiMac_HD                      7C268698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2209800"/>
              <a:ext cx="8763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26" name="Picture 362" descr="&#10;images.jpg                                                     0020F515 PFiMac_HD                      7C268698: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041912"/>
              <a:ext cx="1447800" cy="108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83" name="Rectangle 319"/>
            <p:cNvSpPr>
              <a:spLocks noChangeArrowheads="1"/>
            </p:cNvSpPr>
            <p:nvPr/>
          </p:nvSpPr>
          <p:spPr bwMode="auto">
            <a:xfrm>
              <a:off x="6035675" y="5689391"/>
              <a:ext cx="286226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187325" indent="-187325">
                <a:buFontTx/>
                <a:buChar char="•"/>
              </a:pPr>
              <a:r>
                <a:rPr lang="it-IT" sz="1800">
                  <a:solidFill>
                    <a:srgbClr val="205FAC"/>
                  </a:solidFill>
                  <a:latin typeface="Helvetica" charset="0"/>
                </a:rPr>
                <a:t>local wireless and LAN</a:t>
              </a:r>
            </a:p>
            <a:p>
              <a:pPr marL="187325" indent="-187325">
                <a:buFontTx/>
                <a:buChar char="•"/>
              </a:pPr>
              <a:r>
                <a:rPr lang="it-IT" sz="1800">
                  <a:solidFill>
                    <a:srgbClr val="205FAC"/>
                  </a:solidFill>
                  <a:latin typeface="Helvetica" charset="0"/>
                </a:rPr>
                <a:t>global WAN</a:t>
              </a:r>
            </a:p>
          </p:txBody>
        </p:sp>
        <p:sp>
          <p:nvSpPr>
            <p:cNvPr id="11602" name="AutoShape 338"/>
            <p:cNvSpPr>
              <a:spLocks noChangeArrowheads="1"/>
            </p:cNvSpPr>
            <p:nvPr/>
          </p:nvSpPr>
          <p:spPr bwMode="auto">
            <a:xfrm>
              <a:off x="4953000" y="1264162"/>
              <a:ext cx="1487488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it-IT" sz="1400">
                  <a:solidFill>
                    <a:schemeClr val="accent2"/>
                  </a:solidFill>
                  <a:latin typeface="Arial" charset="0"/>
                </a:rPr>
                <a:t>LAN</a:t>
              </a:r>
              <a:endParaRPr lang="it-IT"/>
            </a:p>
          </p:txBody>
        </p:sp>
        <p:sp>
          <p:nvSpPr>
            <p:cNvPr id="11603" name="AutoShape 339"/>
            <p:cNvSpPr>
              <a:spLocks noChangeArrowheads="1"/>
            </p:cNvSpPr>
            <p:nvPr/>
          </p:nvSpPr>
          <p:spPr bwMode="auto">
            <a:xfrm>
              <a:off x="4953000" y="1797562"/>
              <a:ext cx="1487488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gradFill rotWithShape="0">
              <a:gsLst>
                <a:gs pos="0">
                  <a:srgbClr val="CCFF66">
                    <a:gamma/>
                    <a:shade val="46275"/>
                    <a:invGamma/>
                  </a:srgbClr>
                </a:gs>
                <a:gs pos="50000">
                  <a:srgbClr val="CCFF66"/>
                </a:gs>
                <a:gs pos="100000">
                  <a:srgbClr val="CCFF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it-IT" sz="1400">
                  <a:solidFill>
                    <a:schemeClr val="accent2"/>
                  </a:solidFill>
                  <a:latin typeface="Arial" charset="0"/>
                </a:rPr>
                <a:t>wireless</a:t>
              </a:r>
            </a:p>
          </p:txBody>
        </p:sp>
        <p:pic>
          <p:nvPicPr>
            <p:cNvPr id="11605" name="Picture 341" descr="organization.jpg                                               0014DBCA PFiMac_HD                      7C268698: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3810000"/>
              <a:ext cx="846138" cy="106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08" name="Picture 344" descr="&#10;authority.jpg                                                  0014DBCA PFiMac_HD                      7C268698: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962400"/>
              <a:ext cx="836613" cy="98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14" name="AutoShape 350"/>
            <p:cNvSpPr>
              <a:spLocks noChangeArrowheads="1"/>
            </p:cNvSpPr>
            <p:nvPr/>
          </p:nvSpPr>
          <p:spPr bwMode="auto">
            <a:xfrm rot="5703302">
              <a:off x="6087030" y="2709933"/>
              <a:ext cx="1895181" cy="304800"/>
            </a:xfrm>
            <a:prstGeom prst="leftRightArrow">
              <a:avLst>
                <a:gd name="adj1" fmla="val 51491"/>
                <a:gd name="adj2" fmla="val 46519"/>
              </a:avLst>
            </a:prstGeom>
            <a:gradFill rotWithShape="0">
              <a:gsLst>
                <a:gs pos="0">
                  <a:srgbClr val="FF0000">
                    <a:gamma/>
                    <a:shade val="41569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1569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7" name="AutoShape 353"/>
            <p:cNvSpPr>
              <a:spLocks noChangeArrowheads="1"/>
            </p:cNvSpPr>
            <p:nvPr/>
          </p:nvSpPr>
          <p:spPr bwMode="auto">
            <a:xfrm rot="2060382">
              <a:off x="7852529" y="1661932"/>
              <a:ext cx="685800" cy="304800"/>
            </a:xfrm>
            <a:prstGeom prst="leftRightArrow">
              <a:avLst>
                <a:gd name="adj1" fmla="val 50000"/>
                <a:gd name="adj2" fmla="val 45000"/>
              </a:avLst>
            </a:prstGeom>
            <a:gradFill rotWithShape="0">
              <a:gsLst>
                <a:gs pos="0">
                  <a:srgbClr val="FF0000">
                    <a:gamma/>
                    <a:shade val="41569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1569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8" name="Rectangle 354"/>
            <p:cNvSpPr>
              <a:spLocks noChangeArrowheads="1"/>
            </p:cNvSpPr>
            <p:nvPr/>
          </p:nvSpPr>
          <p:spPr bwMode="auto">
            <a:xfrm>
              <a:off x="7543800" y="1066800"/>
              <a:ext cx="13112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rgbClr val="FF0000"/>
                  </a:solidFill>
                  <a:latin typeface="Arial" charset="0"/>
                </a:rPr>
                <a:t>local Data Base</a:t>
              </a:r>
            </a:p>
          </p:txBody>
        </p:sp>
        <p:sp>
          <p:nvSpPr>
            <p:cNvPr id="11619" name="Rectangle 355"/>
            <p:cNvSpPr>
              <a:spLocks noChangeArrowheads="1"/>
            </p:cNvSpPr>
            <p:nvPr/>
          </p:nvSpPr>
          <p:spPr bwMode="auto">
            <a:xfrm>
              <a:off x="6305550" y="4868862"/>
              <a:ext cx="9636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19BC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solidFill>
                    <a:srgbClr val="019BCD"/>
                  </a:solidFill>
                  <a:latin typeface="Arial" charset="0"/>
                </a:rPr>
                <a:t>control</a:t>
              </a:r>
            </a:p>
            <a:p>
              <a:pPr algn="ctr"/>
              <a:r>
                <a:rPr lang="it-IT" sz="1200">
                  <a:solidFill>
                    <a:srgbClr val="019BCD"/>
                  </a:solidFill>
                  <a:latin typeface="Arial" charset="0"/>
                </a:rPr>
                <a:t>authorities</a:t>
              </a:r>
            </a:p>
          </p:txBody>
        </p:sp>
        <p:sp>
          <p:nvSpPr>
            <p:cNvPr id="11620" name="Rectangle 356"/>
            <p:cNvSpPr>
              <a:spLocks noChangeArrowheads="1"/>
            </p:cNvSpPr>
            <p:nvPr/>
          </p:nvSpPr>
          <p:spPr bwMode="auto">
            <a:xfrm>
              <a:off x="7588250" y="4754563"/>
              <a:ext cx="11747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19BC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solidFill>
                    <a:srgbClr val="CB6600"/>
                  </a:solidFill>
                  <a:latin typeface="Arial" charset="0"/>
                </a:rPr>
                <a:t>organizations</a:t>
              </a:r>
            </a:p>
          </p:txBody>
        </p:sp>
        <p:pic>
          <p:nvPicPr>
            <p:cNvPr id="11607" name="Picture 343" descr="&#10;iaea_logo.jpg                                                  0014DBCA PFiMac_HD                      7C268698: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819400"/>
              <a:ext cx="493712" cy="45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24" name="Rectangle 360"/>
            <p:cNvSpPr>
              <a:spLocks noChangeArrowheads="1"/>
            </p:cNvSpPr>
            <p:nvPr/>
          </p:nvSpPr>
          <p:spPr bwMode="auto">
            <a:xfrm>
              <a:off x="6156325" y="3216275"/>
              <a:ext cx="5476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rgbClr val="019BCD"/>
                  </a:solidFill>
                  <a:latin typeface="Arial" charset="0"/>
                </a:rPr>
                <a:t>IAEA</a:t>
              </a:r>
            </a:p>
          </p:txBody>
        </p:sp>
        <p:sp>
          <p:nvSpPr>
            <p:cNvPr id="11625" name="AutoShape 361"/>
            <p:cNvSpPr>
              <a:spLocks noChangeArrowheads="1"/>
            </p:cNvSpPr>
            <p:nvPr/>
          </p:nvSpPr>
          <p:spPr bwMode="auto">
            <a:xfrm rot="6951647">
              <a:off x="6184700" y="2185033"/>
              <a:ext cx="982729" cy="304800"/>
            </a:xfrm>
            <a:prstGeom prst="leftRightArrow">
              <a:avLst>
                <a:gd name="adj1" fmla="val 50000"/>
                <a:gd name="adj2" fmla="val 45000"/>
              </a:avLst>
            </a:prstGeom>
            <a:gradFill rotWithShape="0">
              <a:gsLst>
                <a:gs pos="0">
                  <a:srgbClr val="FF0000">
                    <a:gamma/>
                    <a:shade val="41569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1569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28" name="Rectangle 364"/>
            <p:cNvSpPr>
              <a:spLocks noChangeArrowheads="1"/>
            </p:cNvSpPr>
            <p:nvPr/>
          </p:nvSpPr>
          <p:spPr bwMode="auto">
            <a:xfrm>
              <a:off x="7543800" y="1981200"/>
              <a:ext cx="14716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rgbClr val="FF0000"/>
                  </a:solidFill>
                  <a:latin typeface="Arial" charset="0"/>
                </a:rPr>
                <a:t>remote Data Base</a:t>
              </a:r>
            </a:p>
          </p:txBody>
        </p:sp>
        <p:sp>
          <p:nvSpPr>
            <p:cNvPr id="51" name="AutoShape 350"/>
            <p:cNvSpPr>
              <a:spLocks noChangeArrowheads="1"/>
            </p:cNvSpPr>
            <p:nvPr/>
          </p:nvSpPr>
          <p:spPr bwMode="auto">
            <a:xfrm rot="4725679">
              <a:off x="6643049" y="2711722"/>
              <a:ext cx="1895181" cy="304800"/>
            </a:xfrm>
            <a:prstGeom prst="leftRightArrow">
              <a:avLst>
                <a:gd name="adj1" fmla="val 51491"/>
                <a:gd name="adj2" fmla="val 46519"/>
              </a:avLst>
            </a:prstGeom>
            <a:gradFill rotWithShape="0">
              <a:gsLst>
                <a:gs pos="0">
                  <a:srgbClr val="FF0000">
                    <a:gamma/>
                    <a:shade val="41569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1569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6199" y="1143000"/>
            <a:ext cx="104420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in place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156199" y="2667000"/>
            <a:ext cx="104420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in place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57400" y="4346309"/>
            <a:ext cx="11978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transport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0" name="Rectangle 456"/>
          <p:cNvSpPr>
            <a:spLocks noChangeArrowheads="1"/>
          </p:cNvSpPr>
          <p:nvPr/>
        </p:nvSpPr>
        <p:spPr bwMode="auto">
          <a:xfrm>
            <a:off x="5867400" y="2858822"/>
            <a:ext cx="2488237" cy="4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sz="1200" b="1">
                <a:solidFill>
                  <a:srgbClr val="205FAC"/>
                </a:solidFill>
                <a:latin typeface="Arial"/>
                <a:cs typeface="Arial"/>
              </a:rPr>
              <a:t>low voltage (30V)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1200" b="1">
                <a:solidFill>
                  <a:srgbClr val="205FAC"/>
                </a:solidFill>
                <a:latin typeface="Arial"/>
                <a:cs typeface="Arial"/>
              </a:rPr>
              <a:t>high gain</a:t>
            </a:r>
          </a:p>
        </p:txBody>
      </p:sp>
      <p:pic>
        <p:nvPicPr>
          <p:cNvPr id="553" name="Picture 20" descr="P1000782.jpg                                                   00170BE0Macintosh_HD                   BF9E3FA7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792022"/>
            <a:ext cx="2286000" cy="17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" name="TextBox 472"/>
          <p:cNvSpPr txBox="1"/>
          <p:nvPr/>
        </p:nvSpPr>
        <p:spPr>
          <a:xfrm>
            <a:off x="3429000" y="2401622"/>
            <a:ext cx="2759371" cy="374571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>
                <a:solidFill>
                  <a:srgbClr val="1663B9"/>
                </a:solidFill>
                <a:cs typeface="Arial"/>
              </a:rPr>
              <a:t>scintillating fiber + 2 SiPM</a:t>
            </a: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1143000" y="4038600"/>
            <a:ext cx="1676400" cy="1631395"/>
          </a:xfrm>
          <a:prstGeom prst="roundRect">
            <a:avLst>
              <a:gd name="adj" fmla="val 3995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95250" lvl="1" indent="-95250" defTabSz="841375">
              <a:spcAft>
                <a:spcPct val="20000"/>
              </a:spcAft>
            </a:pPr>
            <a:r>
              <a:rPr lang="it-IT" sz="1400" b="0">
                <a:solidFill>
                  <a:srgbClr val="FF0000"/>
                </a:solidFill>
                <a:latin typeface="Helvetica" charset="0"/>
              </a:rPr>
              <a:t>radiation hard</a:t>
            </a:r>
          </a:p>
          <a:p>
            <a:pPr marL="95250" lvl="1" indent="-95250" defTabSz="841375">
              <a:spcAft>
                <a:spcPct val="20000"/>
              </a:spcAft>
            </a:pPr>
            <a:r>
              <a:rPr lang="it-IT" sz="1400" b="0">
                <a:solidFill>
                  <a:srgbClr val="FF0000"/>
                </a:solidFill>
                <a:latin typeface="Helvetica" charset="0"/>
              </a:rPr>
              <a:t>flexible </a:t>
            </a:r>
          </a:p>
          <a:p>
            <a:pPr marL="95250" lvl="1" indent="-95250" defTabSz="841375">
              <a:spcAft>
                <a:spcPct val="20000"/>
              </a:spcAft>
            </a:pPr>
            <a:r>
              <a:rPr lang="it-IT" sz="1400" b="0">
                <a:solidFill>
                  <a:srgbClr val="FF0000"/>
                </a:solidFill>
                <a:latin typeface="Helvetica" charset="0"/>
              </a:rPr>
              <a:t>robust</a:t>
            </a:r>
          </a:p>
          <a:p>
            <a:pPr marL="95250" lvl="1" indent="-95250" defTabSz="841375">
              <a:spcAft>
                <a:spcPct val="20000"/>
              </a:spcAft>
            </a:pPr>
            <a:r>
              <a:rPr lang="it-IT" sz="1400" b="0">
                <a:solidFill>
                  <a:srgbClr val="FF0000"/>
                </a:solidFill>
                <a:latin typeface="Helvetica" charset="0"/>
              </a:rPr>
              <a:t>reliabile</a:t>
            </a:r>
          </a:p>
          <a:p>
            <a:pPr marL="95250" lvl="1" indent="-95250" defTabSz="841375">
              <a:spcAft>
                <a:spcPct val="20000"/>
              </a:spcAft>
            </a:pPr>
            <a:r>
              <a:rPr lang="it-IT" sz="1400" b="0">
                <a:solidFill>
                  <a:srgbClr val="FF0000"/>
                </a:solidFill>
                <a:latin typeface="Helvetica" charset="0"/>
              </a:rPr>
              <a:t>easily handled</a:t>
            </a:r>
          </a:p>
          <a:p>
            <a:pPr marL="95250" lvl="1" indent="-95250" defTabSz="841375">
              <a:spcAft>
                <a:spcPct val="20000"/>
              </a:spcAft>
            </a:pPr>
            <a:r>
              <a:rPr lang="it-IT" sz="1400" b="0">
                <a:solidFill>
                  <a:srgbClr val="FF0000"/>
                </a:solidFill>
                <a:latin typeface="Helvetica" charset="0"/>
              </a:rPr>
              <a:t>low cost</a:t>
            </a:r>
            <a:endParaRPr lang="it-IT" sz="1400" b="0">
              <a:solidFill>
                <a:srgbClr val="0000FF"/>
              </a:solidFill>
              <a:latin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77000" y="1715822"/>
            <a:ext cx="2324789" cy="1348034"/>
            <a:chOff x="952890" y="1296287"/>
            <a:chExt cx="2324789" cy="1348034"/>
          </a:xfrm>
        </p:grpSpPr>
        <p:pic>
          <p:nvPicPr>
            <p:cNvPr id="11718" name="Picture 454" descr="SiPM100_DSCN1991_LR.jpg                                        001EE00EMacintosh_HD                   BF9E3FA7: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71600"/>
              <a:ext cx="991679" cy="101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" name="Picture 10" descr="SiPM_PC_board.jpg                                              00180602Macintosh_HD                   BF9E3FA7: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90" y="1639440"/>
              <a:ext cx="1250676" cy="74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1649869" y="1589071"/>
              <a:ext cx="784958" cy="3147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7" name="Straight Connector 556"/>
            <p:cNvCxnSpPr/>
            <p:nvPr/>
          </p:nvCxnSpPr>
          <p:spPr bwMode="auto">
            <a:xfrm>
              <a:off x="1649869" y="2024791"/>
              <a:ext cx="855326" cy="241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>
            <a:xfrm>
              <a:off x="1238648" y="1296287"/>
              <a:ext cx="811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205FAC"/>
                  </a:solidFill>
                  <a:latin typeface="+mj-lt"/>
                  <a:cs typeface="Arial"/>
                </a:rPr>
                <a:t>SiPM</a:t>
              </a:r>
              <a:endParaRPr lang="en-US" sz="2000" b="1">
                <a:solidFill>
                  <a:srgbClr val="205FAC"/>
                </a:solidFill>
                <a:latin typeface="+mj-l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429188" y="2336544"/>
              <a:ext cx="65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205FAC"/>
                  </a:solidFill>
                  <a:latin typeface="+mj-lt"/>
                  <a:cs typeface="Arial"/>
                </a:rPr>
                <a:t>1 mm</a:t>
              </a:r>
            </a:p>
          </p:txBody>
        </p:sp>
      </p:grpSp>
      <p:sp>
        <p:nvSpPr>
          <p:cNvPr id="93" name="Rectangle 92"/>
          <p:cNvSpPr/>
          <p:nvPr/>
        </p:nvSpPr>
        <p:spPr>
          <a:xfrm>
            <a:off x="4262698" y="3657600"/>
            <a:ext cx="1071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205FAC"/>
                </a:solidFill>
                <a:latin typeface="+mj-lt"/>
                <a:cs typeface="Arial"/>
              </a:rPr>
              <a:t>1÷2m long</a:t>
            </a:r>
          </a:p>
        </p:txBody>
      </p:sp>
      <p:sp>
        <p:nvSpPr>
          <p:cNvPr id="94" name="AutoShape 72"/>
          <p:cNvSpPr>
            <a:spLocks noChangeArrowheads="1"/>
          </p:cNvSpPr>
          <p:nvPr/>
        </p:nvSpPr>
        <p:spPr bwMode="auto">
          <a:xfrm>
            <a:off x="1981200" y="1101024"/>
            <a:ext cx="5181600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it-IT" sz="1800">
                <a:solidFill>
                  <a:srgbClr val="1663B9"/>
                </a:solidFill>
                <a:latin typeface="Arial" charset="0"/>
              </a:rPr>
              <a:t>low-cost </a:t>
            </a:r>
            <a:r>
              <a:rPr lang="it-IT" sz="1800">
                <a:solidFill>
                  <a:srgbClr val="FF0000"/>
                </a:solidFill>
                <a:latin typeface="Arial" charset="0"/>
              </a:rPr>
              <a:t>linear gamma ray counter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  <p:pic>
        <p:nvPicPr>
          <p:cNvPr id="7" name="Picture 6" descr="fiber_counter_straight_and_flex_super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962400"/>
            <a:ext cx="2756338" cy="1784729"/>
          </a:xfrm>
          <a:prstGeom prst="rect">
            <a:avLst/>
          </a:prstGeom>
        </p:spPr>
      </p:pic>
      <p:pic>
        <p:nvPicPr>
          <p:cNvPr id="21" name="Picture 20" descr="logo_Ansaldo_Nuclear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271432"/>
            <a:ext cx="1208109" cy="519768"/>
          </a:xfrm>
          <a:prstGeom prst="rect">
            <a:avLst/>
          </a:prstGeom>
        </p:spPr>
      </p:pic>
      <p:sp>
        <p:nvSpPr>
          <p:cNvPr id="22" name="Rectangle 456"/>
          <p:cNvSpPr>
            <a:spLocks noChangeArrowheads="1"/>
          </p:cNvSpPr>
          <p:nvPr/>
        </p:nvSpPr>
        <p:spPr bwMode="auto">
          <a:xfrm>
            <a:off x="6427163" y="4825565"/>
            <a:ext cx="2488237" cy="41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sz="1100" b="1">
                <a:solidFill>
                  <a:srgbClr val="205FAC"/>
                </a:solidFill>
                <a:latin typeface="Arial"/>
                <a:cs typeface="Arial"/>
              </a:rPr>
              <a:t>developed with the support of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1100">
                <a:solidFill>
                  <a:srgbClr val="205FAC"/>
                </a:solidFill>
                <a:latin typeface="Arial"/>
                <a:cs typeface="Arial"/>
              </a:rPr>
              <a:t>Ansaldo Nucleare</a:t>
            </a:r>
            <a:endParaRPr lang="en-US" sz="1100" b="1">
              <a:solidFill>
                <a:srgbClr val="205FA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1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972312"/>
            <a:ext cx="6019800" cy="3371088"/>
          </a:xfrm>
          <a:prstGeom prst="rect">
            <a:avLst/>
          </a:prstGeom>
        </p:spPr>
      </p:pic>
      <p:pic>
        <p:nvPicPr>
          <p:cNvPr id="3" name="Picture 2" descr="fig0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419600"/>
            <a:ext cx="6019800" cy="17081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st_light_LR.gif                                                0022D171Macintosh_HD                   BF9E3FA7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1844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5347" name="Group 3"/>
          <p:cNvGrpSpPr>
            <a:grpSpLocks/>
          </p:cNvGrpSpPr>
          <p:nvPr/>
        </p:nvGrpSpPr>
        <p:grpSpPr bwMode="auto">
          <a:xfrm>
            <a:off x="6629400" y="228600"/>
            <a:ext cx="1943100" cy="3860800"/>
            <a:chOff x="3264" y="768"/>
            <a:chExt cx="1224" cy="2432"/>
          </a:xfrm>
        </p:grpSpPr>
        <p:grpSp>
          <p:nvGrpSpPr>
            <p:cNvPr id="185348" name="Group 4"/>
            <p:cNvGrpSpPr>
              <a:grpSpLocks/>
            </p:cNvGrpSpPr>
            <p:nvPr/>
          </p:nvGrpSpPr>
          <p:grpSpPr bwMode="auto">
            <a:xfrm>
              <a:off x="3264" y="1433"/>
              <a:ext cx="1224" cy="1330"/>
              <a:chOff x="3328" y="920"/>
              <a:chExt cx="3121" cy="3121"/>
            </a:xfrm>
          </p:grpSpPr>
          <p:grpSp>
            <p:nvGrpSpPr>
              <p:cNvPr id="185349" name="Group 5"/>
              <p:cNvGrpSpPr>
                <a:grpSpLocks/>
              </p:cNvGrpSpPr>
              <p:nvPr/>
            </p:nvGrpSpPr>
            <p:grpSpPr bwMode="auto">
              <a:xfrm>
                <a:off x="3328" y="920"/>
                <a:ext cx="1561" cy="1561"/>
                <a:chOff x="672" y="2064"/>
                <a:chExt cx="1561" cy="1561"/>
              </a:xfrm>
            </p:grpSpPr>
            <p:grpSp>
              <p:nvGrpSpPr>
                <p:cNvPr id="185350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672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51" name="AutoShape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52" name="AutoShap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53" name="AutoShap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54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984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55" name="AutoShape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56" name="AutoShap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57" name="AutoShap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58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1296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59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60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61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62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1608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63" name="AutoShap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64" name="AutoShap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65" name="AutoShap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66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1920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67" name="AutoShap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68" name="AutoShap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69" name="AutoShap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70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672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7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7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7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74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984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75" name="AutoShap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76" name="AutoShap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77" name="AutoShap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7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1296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79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80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81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82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1608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83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84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85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8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1920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87" name="AutoShap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88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89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90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672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91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92" name="AutoShap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93" name="AutoShap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94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984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95" name="AutoShap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96" name="AutoShap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397" name="AutoShap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398" name="Group 54"/>
                <p:cNvGrpSpPr>
                  <a:grpSpLocks noChangeAspect="1"/>
                </p:cNvGrpSpPr>
                <p:nvPr/>
              </p:nvGrpSpPr>
              <p:grpSpPr bwMode="auto">
                <a:xfrm>
                  <a:off x="1296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399" name="AutoShap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00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01" name="AutoShap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02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608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03" name="AutoShap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04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05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06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920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07" name="AutoShap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08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09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10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672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11" name="AutoShap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12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13" name="AutoShap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14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984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15" name="AutoShap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16" name="AutoShap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17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18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1296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19" name="AutoShap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20" name="AutoShap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21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22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1608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23" name="AutoShap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24" name="AutoShap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25" name="AutoShap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26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1920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27" name="AutoShap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28" name="AutoShap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29" name="AutoShap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30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672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31" name="AutoShap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32" name="AutoShap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33" name="AutoShap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34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984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35" name="AutoShap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36" name="AutoShap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37" name="AutoShap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38" name="Group 94"/>
                <p:cNvGrpSpPr>
                  <a:grpSpLocks noChangeAspect="1"/>
                </p:cNvGrpSpPr>
                <p:nvPr/>
              </p:nvGrpSpPr>
              <p:grpSpPr bwMode="auto">
                <a:xfrm>
                  <a:off x="1296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39" name="AutoShap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40" name="AutoShap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41" name="AutoShap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42" name="Group 98"/>
                <p:cNvGrpSpPr>
                  <a:grpSpLocks noChangeAspect="1"/>
                </p:cNvGrpSpPr>
                <p:nvPr/>
              </p:nvGrpSpPr>
              <p:grpSpPr bwMode="auto">
                <a:xfrm>
                  <a:off x="1608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43" name="AutoShap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44" name="AutoShap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45" name="AutoShap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46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1920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47" name="AutoShap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48" name="AutoShap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49" name="AutoShap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450" name="Group 106"/>
              <p:cNvGrpSpPr>
                <a:grpSpLocks/>
              </p:cNvGrpSpPr>
              <p:nvPr/>
            </p:nvGrpSpPr>
            <p:grpSpPr bwMode="auto">
              <a:xfrm>
                <a:off x="4888" y="920"/>
                <a:ext cx="1561" cy="1561"/>
                <a:chOff x="672" y="2064"/>
                <a:chExt cx="1561" cy="1561"/>
              </a:xfrm>
            </p:grpSpPr>
            <p:grpSp>
              <p:nvGrpSpPr>
                <p:cNvPr id="185451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672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52" name="AutoShap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53" name="AutoShap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54" name="AutoShap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55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984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56" name="AutoShap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57" name="AutoShap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58" name="AutoShap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59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1296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60" name="AutoShap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61" name="AutoShap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62" name="AutoShap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63" name="Group 119"/>
                <p:cNvGrpSpPr>
                  <a:grpSpLocks noChangeAspect="1"/>
                </p:cNvGrpSpPr>
                <p:nvPr/>
              </p:nvGrpSpPr>
              <p:grpSpPr bwMode="auto">
                <a:xfrm>
                  <a:off x="1608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64" name="AutoShap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65" name="AutoShap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66" name="AutoShap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67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1920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68" name="AutoShap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69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70" name="AutoShap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71" name="Group 127"/>
                <p:cNvGrpSpPr>
                  <a:grpSpLocks noChangeAspect="1"/>
                </p:cNvGrpSpPr>
                <p:nvPr/>
              </p:nvGrpSpPr>
              <p:grpSpPr bwMode="auto">
                <a:xfrm>
                  <a:off x="672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72" name="AutoShap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73" name="AutoShap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74" name="AutoShap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75" name="Group 131"/>
                <p:cNvGrpSpPr>
                  <a:grpSpLocks noChangeAspect="1"/>
                </p:cNvGrpSpPr>
                <p:nvPr/>
              </p:nvGrpSpPr>
              <p:grpSpPr bwMode="auto">
                <a:xfrm>
                  <a:off x="984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76" name="AutoShap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77" name="AutoShap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78" name="AutoShap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79" name="Group 135"/>
                <p:cNvGrpSpPr>
                  <a:grpSpLocks noChangeAspect="1"/>
                </p:cNvGrpSpPr>
                <p:nvPr/>
              </p:nvGrpSpPr>
              <p:grpSpPr bwMode="auto">
                <a:xfrm>
                  <a:off x="1296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80" name="AutoShap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81" name="AutoShap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82" name="AutoShap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83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1608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84" name="AutoShap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85" name="AutoShap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86" name="AutoShap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87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1920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88" name="AutoShap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89" name="AutoShap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90" name="AutoShap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91" name="Group 147"/>
                <p:cNvGrpSpPr>
                  <a:grpSpLocks noChangeAspect="1"/>
                </p:cNvGrpSpPr>
                <p:nvPr/>
              </p:nvGrpSpPr>
              <p:grpSpPr bwMode="auto">
                <a:xfrm>
                  <a:off x="672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92" name="AutoShap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93" name="AutoShap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94" name="AutoShap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95" name="Group 151"/>
                <p:cNvGrpSpPr>
                  <a:grpSpLocks noChangeAspect="1"/>
                </p:cNvGrpSpPr>
                <p:nvPr/>
              </p:nvGrpSpPr>
              <p:grpSpPr bwMode="auto">
                <a:xfrm>
                  <a:off x="984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496" name="AutoShap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97" name="AutoShap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498" name="AutoShap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499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1296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00" name="AutoShap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01" name="AutoShape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02" name="AutoShape 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03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1608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04" name="AutoShape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05" name="AutoShape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06" name="AutoShape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07" name="Group 163"/>
                <p:cNvGrpSpPr>
                  <a:grpSpLocks noChangeAspect="1"/>
                </p:cNvGrpSpPr>
                <p:nvPr/>
              </p:nvGrpSpPr>
              <p:grpSpPr bwMode="auto">
                <a:xfrm>
                  <a:off x="1920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08" name="AutoShape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09" name="AutoShap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10" name="AutoShape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11" name="Group 167"/>
                <p:cNvGrpSpPr>
                  <a:grpSpLocks noChangeAspect="1"/>
                </p:cNvGrpSpPr>
                <p:nvPr/>
              </p:nvGrpSpPr>
              <p:grpSpPr bwMode="auto">
                <a:xfrm>
                  <a:off x="672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12" name="AutoShap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13" name="AutoShape 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14" name="AutoShape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15" name="Group 171"/>
                <p:cNvGrpSpPr>
                  <a:grpSpLocks noChangeAspect="1"/>
                </p:cNvGrpSpPr>
                <p:nvPr/>
              </p:nvGrpSpPr>
              <p:grpSpPr bwMode="auto">
                <a:xfrm>
                  <a:off x="984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16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17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18" name="AutoShap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19" name="Group 175"/>
                <p:cNvGrpSpPr>
                  <a:grpSpLocks noChangeAspect="1"/>
                </p:cNvGrpSpPr>
                <p:nvPr/>
              </p:nvGrpSpPr>
              <p:grpSpPr bwMode="auto">
                <a:xfrm>
                  <a:off x="1296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20" name="AutoShap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21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22" name="AutoShape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23" name="Group 179"/>
                <p:cNvGrpSpPr>
                  <a:grpSpLocks noChangeAspect="1"/>
                </p:cNvGrpSpPr>
                <p:nvPr/>
              </p:nvGrpSpPr>
              <p:grpSpPr bwMode="auto">
                <a:xfrm>
                  <a:off x="1608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24" name="AutoShap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25" name="AutoShape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26" name="AutoShape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27" name="Group 183"/>
                <p:cNvGrpSpPr>
                  <a:grpSpLocks noChangeAspect="1"/>
                </p:cNvGrpSpPr>
                <p:nvPr/>
              </p:nvGrpSpPr>
              <p:grpSpPr bwMode="auto">
                <a:xfrm>
                  <a:off x="1920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28" name="AutoShape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29" name="AutoShape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30" name="AutoShap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31" name="Group 187"/>
                <p:cNvGrpSpPr>
                  <a:grpSpLocks noChangeAspect="1"/>
                </p:cNvGrpSpPr>
                <p:nvPr/>
              </p:nvGrpSpPr>
              <p:grpSpPr bwMode="auto">
                <a:xfrm>
                  <a:off x="672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32" name="AutoShape 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33" name="AutoShap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34" name="AutoShap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35" name="Group 191"/>
                <p:cNvGrpSpPr>
                  <a:grpSpLocks noChangeAspect="1"/>
                </p:cNvGrpSpPr>
                <p:nvPr/>
              </p:nvGrpSpPr>
              <p:grpSpPr bwMode="auto">
                <a:xfrm>
                  <a:off x="984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36" name="AutoShap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37" name="AutoShap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38" name="AutoShape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39" name="Group 195"/>
                <p:cNvGrpSpPr>
                  <a:grpSpLocks noChangeAspect="1"/>
                </p:cNvGrpSpPr>
                <p:nvPr/>
              </p:nvGrpSpPr>
              <p:grpSpPr bwMode="auto">
                <a:xfrm>
                  <a:off x="1296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40" name="AutoShap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41" name="AutoShape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42" name="AutoShap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43" name="Group 199"/>
                <p:cNvGrpSpPr>
                  <a:grpSpLocks noChangeAspect="1"/>
                </p:cNvGrpSpPr>
                <p:nvPr/>
              </p:nvGrpSpPr>
              <p:grpSpPr bwMode="auto">
                <a:xfrm>
                  <a:off x="1608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44" name="AutoShape 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45" name="AutoShape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46" name="AutoShape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47" name="Group 203"/>
                <p:cNvGrpSpPr>
                  <a:grpSpLocks noChangeAspect="1"/>
                </p:cNvGrpSpPr>
                <p:nvPr/>
              </p:nvGrpSpPr>
              <p:grpSpPr bwMode="auto">
                <a:xfrm>
                  <a:off x="1920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48" name="AutoShap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49" name="AutoShape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50" name="AutoShape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551" name="Group 207"/>
              <p:cNvGrpSpPr>
                <a:grpSpLocks/>
              </p:cNvGrpSpPr>
              <p:nvPr/>
            </p:nvGrpSpPr>
            <p:grpSpPr bwMode="auto">
              <a:xfrm>
                <a:off x="3328" y="2480"/>
                <a:ext cx="1561" cy="1561"/>
                <a:chOff x="672" y="2064"/>
                <a:chExt cx="1561" cy="1561"/>
              </a:xfrm>
            </p:grpSpPr>
            <p:grpSp>
              <p:nvGrpSpPr>
                <p:cNvPr id="185552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672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53" name="AutoShap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54" name="AutoShap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55" name="AutoShape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56" name="Group 212"/>
                <p:cNvGrpSpPr>
                  <a:grpSpLocks noChangeAspect="1"/>
                </p:cNvGrpSpPr>
                <p:nvPr/>
              </p:nvGrpSpPr>
              <p:grpSpPr bwMode="auto">
                <a:xfrm>
                  <a:off x="984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57" name="AutoShape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58" name="AutoShape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59" name="AutoShape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60" name="Group 216"/>
                <p:cNvGrpSpPr>
                  <a:grpSpLocks noChangeAspect="1"/>
                </p:cNvGrpSpPr>
                <p:nvPr/>
              </p:nvGrpSpPr>
              <p:grpSpPr bwMode="auto">
                <a:xfrm>
                  <a:off x="1296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61" name="AutoShape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62" name="AutoShape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63" name="AutoShape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64" name="Group 220"/>
                <p:cNvGrpSpPr>
                  <a:grpSpLocks noChangeAspect="1"/>
                </p:cNvGrpSpPr>
                <p:nvPr/>
              </p:nvGrpSpPr>
              <p:grpSpPr bwMode="auto">
                <a:xfrm>
                  <a:off x="1608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65" name="AutoShape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66" name="AutoShape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67" name="AutoShape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68" name="Group 224"/>
                <p:cNvGrpSpPr>
                  <a:grpSpLocks noChangeAspect="1"/>
                </p:cNvGrpSpPr>
                <p:nvPr/>
              </p:nvGrpSpPr>
              <p:grpSpPr bwMode="auto">
                <a:xfrm>
                  <a:off x="1920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69" name="AutoShape 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70" name="AutoShape 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71" name="AutoShape 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72" name="Group 228"/>
                <p:cNvGrpSpPr>
                  <a:grpSpLocks noChangeAspect="1"/>
                </p:cNvGrpSpPr>
                <p:nvPr/>
              </p:nvGrpSpPr>
              <p:grpSpPr bwMode="auto">
                <a:xfrm>
                  <a:off x="672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73" name="AutoShape 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74" name="AutoShape 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75" name="AutoShape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76" name="Group 232"/>
                <p:cNvGrpSpPr>
                  <a:grpSpLocks noChangeAspect="1"/>
                </p:cNvGrpSpPr>
                <p:nvPr/>
              </p:nvGrpSpPr>
              <p:grpSpPr bwMode="auto">
                <a:xfrm>
                  <a:off x="984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77" name="AutoShape 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78" name="AutoShape 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79" name="AutoShape 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80" name="Group 236"/>
                <p:cNvGrpSpPr>
                  <a:grpSpLocks noChangeAspect="1"/>
                </p:cNvGrpSpPr>
                <p:nvPr/>
              </p:nvGrpSpPr>
              <p:grpSpPr bwMode="auto">
                <a:xfrm>
                  <a:off x="1296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81" name="AutoShape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82" name="AutoShape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83" name="AutoShape 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84" name="Group 240"/>
                <p:cNvGrpSpPr>
                  <a:grpSpLocks noChangeAspect="1"/>
                </p:cNvGrpSpPr>
                <p:nvPr/>
              </p:nvGrpSpPr>
              <p:grpSpPr bwMode="auto">
                <a:xfrm>
                  <a:off x="1608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85" name="AutoShape 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86" name="AutoShape 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87" name="AutoShape 2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88" name="Group 244"/>
                <p:cNvGrpSpPr>
                  <a:grpSpLocks noChangeAspect="1"/>
                </p:cNvGrpSpPr>
                <p:nvPr/>
              </p:nvGrpSpPr>
              <p:grpSpPr bwMode="auto">
                <a:xfrm>
                  <a:off x="1920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89" name="AutoShape 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90" name="AutoShape 2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91" name="AutoShape 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92" name="Group 248"/>
                <p:cNvGrpSpPr>
                  <a:grpSpLocks noChangeAspect="1"/>
                </p:cNvGrpSpPr>
                <p:nvPr/>
              </p:nvGrpSpPr>
              <p:grpSpPr bwMode="auto">
                <a:xfrm>
                  <a:off x="672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93" name="AutoShape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94" name="AutoShape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95" name="AutoShape 2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96" name="Group 252"/>
                <p:cNvGrpSpPr>
                  <a:grpSpLocks noChangeAspect="1"/>
                </p:cNvGrpSpPr>
                <p:nvPr/>
              </p:nvGrpSpPr>
              <p:grpSpPr bwMode="auto">
                <a:xfrm>
                  <a:off x="984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597" name="AutoShape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98" name="AutoShape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599" name="AutoShape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00" name="Group 256"/>
                <p:cNvGrpSpPr>
                  <a:grpSpLocks noChangeAspect="1"/>
                </p:cNvGrpSpPr>
                <p:nvPr/>
              </p:nvGrpSpPr>
              <p:grpSpPr bwMode="auto">
                <a:xfrm>
                  <a:off x="1296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01" name="AutoShape 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02" name="AutoShape 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03" name="AutoShape 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04" name="Group 260"/>
                <p:cNvGrpSpPr>
                  <a:grpSpLocks noChangeAspect="1"/>
                </p:cNvGrpSpPr>
                <p:nvPr/>
              </p:nvGrpSpPr>
              <p:grpSpPr bwMode="auto">
                <a:xfrm>
                  <a:off x="1608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05" name="AutoShape 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06" name="AutoShape 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07" name="AutoShape 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08" name="Group 264"/>
                <p:cNvGrpSpPr>
                  <a:grpSpLocks noChangeAspect="1"/>
                </p:cNvGrpSpPr>
                <p:nvPr/>
              </p:nvGrpSpPr>
              <p:grpSpPr bwMode="auto">
                <a:xfrm>
                  <a:off x="1920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09" name="AutoShape 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10" name="AutoShape 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11" name="AutoShape 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2" name="Group 268"/>
                <p:cNvGrpSpPr>
                  <a:grpSpLocks noChangeAspect="1"/>
                </p:cNvGrpSpPr>
                <p:nvPr/>
              </p:nvGrpSpPr>
              <p:grpSpPr bwMode="auto">
                <a:xfrm>
                  <a:off x="672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13" name="AutoShape 2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14" name="AutoShape 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15" name="AutoShape 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6" name="Group 272"/>
                <p:cNvGrpSpPr>
                  <a:grpSpLocks noChangeAspect="1"/>
                </p:cNvGrpSpPr>
                <p:nvPr/>
              </p:nvGrpSpPr>
              <p:grpSpPr bwMode="auto">
                <a:xfrm>
                  <a:off x="984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17" name="AutoShape 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18" name="AutoShape 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19" name="AutoShape 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0" name="Group 276"/>
                <p:cNvGrpSpPr>
                  <a:grpSpLocks noChangeAspect="1"/>
                </p:cNvGrpSpPr>
                <p:nvPr/>
              </p:nvGrpSpPr>
              <p:grpSpPr bwMode="auto">
                <a:xfrm>
                  <a:off x="1296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21" name="AutoShape 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22" name="AutoShape 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23" name="AutoShap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4" name="Group 280"/>
                <p:cNvGrpSpPr>
                  <a:grpSpLocks noChangeAspect="1"/>
                </p:cNvGrpSpPr>
                <p:nvPr/>
              </p:nvGrpSpPr>
              <p:grpSpPr bwMode="auto">
                <a:xfrm>
                  <a:off x="1608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25" name="AutoShape 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26" name="AutoShape 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27" name="AutoShap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8" name="Group 284"/>
                <p:cNvGrpSpPr>
                  <a:grpSpLocks noChangeAspect="1"/>
                </p:cNvGrpSpPr>
                <p:nvPr/>
              </p:nvGrpSpPr>
              <p:grpSpPr bwMode="auto">
                <a:xfrm>
                  <a:off x="1920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29" name="AutoShape 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30" name="AutoShape 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31" name="AutoShape 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2" name="Group 288"/>
                <p:cNvGrpSpPr>
                  <a:grpSpLocks noChangeAspect="1"/>
                </p:cNvGrpSpPr>
                <p:nvPr/>
              </p:nvGrpSpPr>
              <p:grpSpPr bwMode="auto">
                <a:xfrm>
                  <a:off x="672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33" name="AutoShap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34" name="AutoShape 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35" name="AutoShape 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6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984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37" name="AutoShape 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38" name="AutoShape 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39" name="AutoShape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0" name="Group 296"/>
                <p:cNvGrpSpPr>
                  <a:grpSpLocks noChangeAspect="1"/>
                </p:cNvGrpSpPr>
                <p:nvPr/>
              </p:nvGrpSpPr>
              <p:grpSpPr bwMode="auto">
                <a:xfrm>
                  <a:off x="1296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41" name="AutoShape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42" name="AutoShape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43" name="AutoShape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4" name="Group 300"/>
                <p:cNvGrpSpPr>
                  <a:grpSpLocks noChangeAspect="1"/>
                </p:cNvGrpSpPr>
                <p:nvPr/>
              </p:nvGrpSpPr>
              <p:grpSpPr bwMode="auto">
                <a:xfrm>
                  <a:off x="1608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45" name="AutoShape 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46" name="AutoShape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47" name="AutoShape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8" name="Group 304"/>
                <p:cNvGrpSpPr>
                  <a:grpSpLocks noChangeAspect="1"/>
                </p:cNvGrpSpPr>
                <p:nvPr/>
              </p:nvGrpSpPr>
              <p:grpSpPr bwMode="auto">
                <a:xfrm>
                  <a:off x="1920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49" name="AutoShape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50" name="AutoShape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51" name="AutoShape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5652" name="Group 308"/>
              <p:cNvGrpSpPr>
                <a:grpSpLocks/>
              </p:cNvGrpSpPr>
              <p:nvPr/>
            </p:nvGrpSpPr>
            <p:grpSpPr bwMode="auto">
              <a:xfrm>
                <a:off x="4888" y="2480"/>
                <a:ext cx="1561" cy="1561"/>
                <a:chOff x="672" y="2064"/>
                <a:chExt cx="1561" cy="1561"/>
              </a:xfrm>
            </p:grpSpPr>
            <p:grpSp>
              <p:nvGrpSpPr>
                <p:cNvPr id="185653" name="Group 309"/>
                <p:cNvGrpSpPr>
                  <a:grpSpLocks noChangeAspect="1"/>
                </p:cNvGrpSpPr>
                <p:nvPr/>
              </p:nvGrpSpPr>
              <p:grpSpPr bwMode="auto">
                <a:xfrm>
                  <a:off x="672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54" name="AutoShape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55" name="AutoShape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56" name="AutoShape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7" name="Group 313"/>
                <p:cNvGrpSpPr>
                  <a:grpSpLocks noChangeAspect="1"/>
                </p:cNvGrpSpPr>
                <p:nvPr/>
              </p:nvGrpSpPr>
              <p:grpSpPr bwMode="auto">
                <a:xfrm>
                  <a:off x="984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58" name="AutoShape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59" name="AutoShape 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60" name="AutoShape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1" name="Group 317"/>
                <p:cNvGrpSpPr>
                  <a:grpSpLocks noChangeAspect="1"/>
                </p:cNvGrpSpPr>
                <p:nvPr/>
              </p:nvGrpSpPr>
              <p:grpSpPr bwMode="auto">
                <a:xfrm>
                  <a:off x="1296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62" name="AutoShape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63" name="AutoShap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64" name="AutoShap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5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1608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66" name="AutoShape 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67" name="AutoShape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68" name="AutoShape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9" name="Group 325"/>
                <p:cNvGrpSpPr>
                  <a:grpSpLocks noChangeAspect="1"/>
                </p:cNvGrpSpPr>
                <p:nvPr/>
              </p:nvGrpSpPr>
              <p:grpSpPr bwMode="auto">
                <a:xfrm>
                  <a:off x="1920" y="2064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70" name="AutoShape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71" name="AutoShape 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72" name="AutoShape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3" name="Group 329"/>
                <p:cNvGrpSpPr>
                  <a:grpSpLocks noChangeAspect="1"/>
                </p:cNvGrpSpPr>
                <p:nvPr/>
              </p:nvGrpSpPr>
              <p:grpSpPr bwMode="auto">
                <a:xfrm>
                  <a:off x="672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74" name="AutoShape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75" name="AutoShape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76" name="AutoShape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7" name="Group 333"/>
                <p:cNvGrpSpPr>
                  <a:grpSpLocks noChangeAspect="1"/>
                </p:cNvGrpSpPr>
                <p:nvPr/>
              </p:nvGrpSpPr>
              <p:grpSpPr bwMode="auto">
                <a:xfrm>
                  <a:off x="984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78" name="AutoShape 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79" name="AutoShape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80" name="AutoShape 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1" name="Group 337"/>
                <p:cNvGrpSpPr>
                  <a:grpSpLocks noChangeAspect="1"/>
                </p:cNvGrpSpPr>
                <p:nvPr/>
              </p:nvGrpSpPr>
              <p:grpSpPr bwMode="auto">
                <a:xfrm>
                  <a:off x="1296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82" name="AutoShape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83" name="AutoShape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84" name="AutoShape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5" name="Group 341"/>
                <p:cNvGrpSpPr>
                  <a:grpSpLocks noChangeAspect="1"/>
                </p:cNvGrpSpPr>
                <p:nvPr/>
              </p:nvGrpSpPr>
              <p:grpSpPr bwMode="auto">
                <a:xfrm>
                  <a:off x="1608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86" name="AutoShape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87" name="AutoShape 3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88" name="AutoShape 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9" name="Group 345"/>
                <p:cNvGrpSpPr>
                  <a:grpSpLocks noChangeAspect="1"/>
                </p:cNvGrpSpPr>
                <p:nvPr/>
              </p:nvGrpSpPr>
              <p:grpSpPr bwMode="auto">
                <a:xfrm>
                  <a:off x="1920" y="2376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90" name="AutoShape 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91" name="AutoShape 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92" name="AutoShape 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3" name="Group 349"/>
                <p:cNvGrpSpPr>
                  <a:grpSpLocks noChangeAspect="1"/>
                </p:cNvGrpSpPr>
                <p:nvPr/>
              </p:nvGrpSpPr>
              <p:grpSpPr bwMode="auto">
                <a:xfrm>
                  <a:off x="672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94" name="AutoShape 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95" name="AutoShape 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96" name="AutoShape 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7" name="Group 353"/>
                <p:cNvGrpSpPr>
                  <a:grpSpLocks noChangeAspect="1"/>
                </p:cNvGrpSpPr>
                <p:nvPr/>
              </p:nvGrpSpPr>
              <p:grpSpPr bwMode="auto">
                <a:xfrm>
                  <a:off x="984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698" name="AutoShape 3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699" name="AutoShape 3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00" name="AutoShape 3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1" name="Group 357"/>
                <p:cNvGrpSpPr>
                  <a:grpSpLocks noChangeAspect="1"/>
                </p:cNvGrpSpPr>
                <p:nvPr/>
              </p:nvGrpSpPr>
              <p:grpSpPr bwMode="auto">
                <a:xfrm>
                  <a:off x="1296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02" name="AutoShape 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03" name="AutoShape 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04" name="AutoShape 3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5" name="Group 361"/>
                <p:cNvGrpSpPr>
                  <a:grpSpLocks noChangeAspect="1"/>
                </p:cNvGrpSpPr>
                <p:nvPr/>
              </p:nvGrpSpPr>
              <p:grpSpPr bwMode="auto">
                <a:xfrm>
                  <a:off x="1608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06" name="AutoShape 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07" name="AutoShape 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08" name="AutoShape 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9" name="Group 365"/>
                <p:cNvGrpSpPr>
                  <a:grpSpLocks noChangeAspect="1"/>
                </p:cNvGrpSpPr>
                <p:nvPr/>
              </p:nvGrpSpPr>
              <p:grpSpPr bwMode="auto">
                <a:xfrm>
                  <a:off x="1920" y="2688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10" name="AutoShape 3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11" name="AutoShape 3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12" name="AutoShape 3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3" name="Group 369"/>
                <p:cNvGrpSpPr>
                  <a:grpSpLocks noChangeAspect="1"/>
                </p:cNvGrpSpPr>
                <p:nvPr/>
              </p:nvGrpSpPr>
              <p:grpSpPr bwMode="auto">
                <a:xfrm>
                  <a:off x="672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14" name="AutoShape 3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15" name="AutoShape 3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16" name="AutoShape 3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7" name="Group 373"/>
                <p:cNvGrpSpPr>
                  <a:grpSpLocks noChangeAspect="1"/>
                </p:cNvGrpSpPr>
                <p:nvPr/>
              </p:nvGrpSpPr>
              <p:grpSpPr bwMode="auto">
                <a:xfrm>
                  <a:off x="984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18" name="AutoShape 3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19" name="AutoShape 3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20" name="AutoShape 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1" name="Group 377"/>
                <p:cNvGrpSpPr>
                  <a:grpSpLocks noChangeAspect="1"/>
                </p:cNvGrpSpPr>
                <p:nvPr/>
              </p:nvGrpSpPr>
              <p:grpSpPr bwMode="auto">
                <a:xfrm>
                  <a:off x="1296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22" name="AutoShape 3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23" name="AutoShape 3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24" name="AutoShape 3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5" name="Group 381"/>
                <p:cNvGrpSpPr>
                  <a:grpSpLocks noChangeAspect="1"/>
                </p:cNvGrpSpPr>
                <p:nvPr/>
              </p:nvGrpSpPr>
              <p:grpSpPr bwMode="auto">
                <a:xfrm>
                  <a:off x="1608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26" name="AutoShape 3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27" name="AutoShap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28" name="AutoShape 3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9" name="Group 385"/>
                <p:cNvGrpSpPr>
                  <a:grpSpLocks noChangeAspect="1"/>
                </p:cNvGrpSpPr>
                <p:nvPr/>
              </p:nvGrpSpPr>
              <p:grpSpPr bwMode="auto">
                <a:xfrm>
                  <a:off x="1920" y="3000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30" name="AutoShape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31" name="AutoShape 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32" name="AutoShape 3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3" name="Group 389"/>
                <p:cNvGrpSpPr>
                  <a:grpSpLocks noChangeAspect="1"/>
                </p:cNvGrpSpPr>
                <p:nvPr/>
              </p:nvGrpSpPr>
              <p:grpSpPr bwMode="auto">
                <a:xfrm>
                  <a:off x="672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34" name="AutoShape 3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35" name="AutoShape 3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36" name="AutoShape 3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7" name="Group 393"/>
                <p:cNvGrpSpPr>
                  <a:grpSpLocks noChangeAspect="1"/>
                </p:cNvGrpSpPr>
                <p:nvPr/>
              </p:nvGrpSpPr>
              <p:grpSpPr bwMode="auto">
                <a:xfrm>
                  <a:off x="984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38" name="AutoShape 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39" name="AutoShape 3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40" name="AutoShape 3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1" name="Group 397"/>
                <p:cNvGrpSpPr>
                  <a:grpSpLocks noChangeAspect="1"/>
                </p:cNvGrpSpPr>
                <p:nvPr/>
              </p:nvGrpSpPr>
              <p:grpSpPr bwMode="auto">
                <a:xfrm>
                  <a:off x="1296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42" name="AutoShape 3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43" name="AutoShape 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44" name="AutoShape 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5" name="Group 401"/>
                <p:cNvGrpSpPr>
                  <a:grpSpLocks noChangeAspect="1"/>
                </p:cNvGrpSpPr>
                <p:nvPr/>
              </p:nvGrpSpPr>
              <p:grpSpPr bwMode="auto">
                <a:xfrm>
                  <a:off x="1608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46" name="AutoShape 4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47" name="AutoShape 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48" name="AutoShape 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9" name="Group 405"/>
                <p:cNvGrpSpPr>
                  <a:grpSpLocks noChangeAspect="1"/>
                </p:cNvGrpSpPr>
                <p:nvPr/>
              </p:nvGrpSpPr>
              <p:grpSpPr bwMode="auto">
                <a:xfrm>
                  <a:off x="1920" y="3312"/>
                  <a:ext cx="313" cy="313"/>
                  <a:chOff x="3496" y="1616"/>
                  <a:chExt cx="1248" cy="1248"/>
                </a:xfrm>
              </p:grpSpPr>
              <p:sp>
                <p:nvSpPr>
                  <p:cNvPr id="185750" name="AutoShape 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6" y="1616"/>
                    <a:ext cx="1248" cy="12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804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51" name="AutoShape 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6" y="1866"/>
                    <a:ext cx="748" cy="7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28575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752" name="AutoShape 4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1871"/>
                    <a:ext cx="254" cy="254"/>
                  </a:xfrm>
                  <a:prstGeom prst="roundRect">
                    <a:avLst>
                      <a:gd name="adj" fmla="val 26773"/>
                    </a:avLst>
                  </a:prstGeom>
                  <a:solidFill>
                    <a:srgbClr val="FF8000"/>
                  </a:solidFill>
                  <a:ln w="12700">
                    <a:solidFill>
                      <a:schemeClr val="tx2"/>
                    </a:solidFill>
                    <a:round/>
                    <a:headEnd type="none" w="med" len="sm"/>
                    <a:tailEnd type="none" w="med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85753" name="Line 409"/>
            <p:cNvSpPr>
              <a:spLocks noChangeShapeType="1"/>
            </p:cNvSpPr>
            <p:nvPr/>
          </p:nvSpPr>
          <p:spPr bwMode="auto">
            <a:xfrm>
              <a:off x="3324" y="2766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54" name="Line 410"/>
            <p:cNvSpPr>
              <a:spLocks noChangeShapeType="1"/>
            </p:cNvSpPr>
            <p:nvPr/>
          </p:nvSpPr>
          <p:spPr bwMode="auto">
            <a:xfrm>
              <a:off x="3447" y="2766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55" name="Line 411"/>
            <p:cNvSpPr>
              <a:spLocks noChangeShapeType="1"/>
            </p:cNvSpPr>
            <p:nvPr/>
          </p:nvSpPr>
          <p:spPr bwMode="auto">
            <a:xfrm>
              <a:off x="3575" y="2766"/>
              <a:ext cx="0" cy="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56" name="Line 412"/>
            <p:cNvSpPr>
              <a:spLocks noChangeShapeType="1"/>
            </p:cNvSpPr>
            <p:nvPr/>
          </p:nvSpPr>
          <p:spPr bwMode="auto">
            <a:xfrm>
              <a:off x="3692" y="2766"/>
              <a:ext cx="0" cy="3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57" name="Line 413"/>
            <p:cNvSpPr>
              <a:spLocks noChangeShapeType="1"/>
            </p:cNvSpPr>
            <p:nvPr/>
          </p:nvSpPr>
          <p:spPr bwMode="auto">
            <a:xfrm>
              <a:off x="3814" y="2766"/>
              <a:ext cx="0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58" name="Line 414"/>
            <p:cNvSpPr>
              <a:spLocks noChangeShapeType="1"/>
            </p:cNvSpPr>
            <p:nvPr/>
          </p:nvSpPr>
          <p:spPr bwMode="auto">
            <a:xfrm>
              <a:off x="3942" y="2766"/>
              <a:ext cx="0" cy="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59" name="Line 415"/>
            <p:cNvSpPr>
              <a:spLocks noChangeShapeType="1"/>
            </p:cNvSpPr>
            <p:nvPr/>
          </p:nvSpPr>
          <p:spPr bwMode="auto">
            <a:xfrm>
              <a:off x="4065" y="2766"/>
              <a:ext cx="0" cy="2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60" name="Line 416"/>
            <p:cNvSpPr>
              <a:spLocks noChangeShapeType="1"/>
            </p:cNvSpPr>
            <p:nvPr/>
          </p:nvSpPr>
          <p:spPr bwMode="auto">
            <a:xfrm>
              <a:off x="4182" y="2760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61" name="Line 417"/>
            <p:cNvSpPr>
              <a:spLocks noChangeShapeType="1"/>
            </p:cNvSpPr>
            <p:nvPr/>
          </p:nvSpPr>
          <p:spPr bwMode="auto">
            <a:xfrm>
              <a:off x="4304" y="2766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62" name="Line 418"/>
            <p:cNvSpPr>
              <a:spLocks noChangeShapeType="1"/>
            </p:cNvSpPr>
            <p:nvPr/>
          </p:nvSpPr>
          <p:spPr bwMode="auto">
            <a:xfrm>
              <a:off x="4427" y="2766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63" name="AutoShape 419"/>
            <p:cNvSpPr>
              <a:spLocks noChangeArrowheads="1"/>
            </p:cNvSpPr>
            <p:nvPr/>
          </p:nvSpPr>
          <p:spPr bwMode="auto">
            <a:xfrm rot="-5400000">
              <a:off x="3697" y="2426"/>
              <a:ext cx="362" cy="1186"/>
            </a:xfrm>
            <a:prstGeom prst="moon">
              <a:avLst>
                <a:gd name="adj" fmla="val 50000"/>
              </a:avLst>
            </a:prstGeom>
            <a:solidFill>
              <a:srgbClr val="CFFFC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64" name="AutoShape 420"/>
            <p:cNvSpPr>
              <a:spLocks noChangeArrowheads="1"/>
            </p:cNvSpPr>
            <p:nvPr/>
          </p:nvSpPr>
          <p:spPr bwMode="auto">
            <a:xfrm>
              <a:off x="3569" y="1948"/>
              <a:ext cx="390" cy="395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85765" name="Oval 421"/>
            <p:cNvSpPr>
              <a:spLocks noChangeArrowheads="1"/>
            </p:cNvSpPr>
            <p:nvPr/>
          </p:nvSpPr>
          <p:spPr bwMode="auto">
            <a:xfrm>
              <a:off x="3714" y="2098"/>
              <a:ext cx="106" cy="10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85766" name="Group 422"/>
            <p:cNvGrpSpPr>
              <a:grpSpLocks/>
            </p:cNvGrpSpPr>
            <p:nvPr/>
          </p:nvGrpSpPr>
          <p:grpSpPr bwMode="auto">
            <a:xfrm rot="-804171">
              <a:off x="3509" y="797"/>
              <a:ext cx="128" cy="1363"/>
              <a:chOff x="905" y="441"/>
              <a:chExt cx="184" cy="1960"/>
            </a:xfrm>
          </p:grpSpPr>
          <p:grpSp>
            <p:nvGrpSpPr>
              <p:cNvPr id="185767" name="Group 423"/>
              <p:cNvGrpSpPr>
                <a:grpSpLocks/>
              </p:cNvGrpSpPr>
              <p:nvPr/>
            </p:nvGrpSpPr>
            <p:grpSpPr bwMode="auto">
              <a:xfrm rot="-5400000">
                <a:off x="833" y="513"/>
                <a:ext cx="280" cy="136"/>
                <a:chOff x="305" y="697"/>
                <a:chExt cx="1152" cy="272"/>
              </a:xfrm>
            </p:grpSpPr>
            <p:sp>
              <p:nvSpPr>
                <p:cNvPr id="185768" name="Arc 424"/>
                <p:cNvSpPr>
                  <a:spLocks/>
                </p:cNvSpPr>
                <p:nvPr/>
              </p:nvSpPr>
              <p:spPr bwMode="auto">
                <a:xfrm>
                  <a:off x="305" y="697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769" name="Arc 425"/>
                <p:cNvSpPr>
                  <a:spLocks/>
                </p:cNvSpPr>
                <p:nvPr/>
              </p:nvSpPr>
              <p:spPr bwMode="auto">
                <a:xfrm flipV="1">
                  <a:off x="881" y="825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5770" name="Group 426"/>
              <p:cNvGrpSpPr>
                <a:grpSpLocks/>
              </p:cNvGrpSpPr>
              <p:nvPr/>
            </p:nvGrpSpPr>
            <p:grpSpPr bwMode="auto">
              <a:xfrm rot="-5400000">
                <a:off x="841" y="793"/>
                <a:ext cx="280" cy="136"/>
                <a:chOff x="305" y="697"/>
                <a:chExt cx="1152" cy="272"/>
              </a:xfrm>
            </p:grpSpPr>
            <p:sp>
              <p:nvSpPr>
                <p:cNvPr id="185771" name="Arc 427"/>
                <p:cNvSpPr>
                  <a:spLocks/>
                </p:cNvSpPr>
                <p:nvPr/>
              </p:nvSpPr>
              <p:spPr bwMode="auto">
                <a:xfrm>
                  <a:off x="305" y="697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772" name="Arc 428"/>
                <p:cNvSpPr>
                  <a:spLocks/>
                </p:cNvSpPr>
                <p:nvPr/>
              </p:nvSpPr>
              <p:spPr bwMode="auto">
                <a:xfrm flipV="1">
                  <a:off x="881" y="825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5773" name="Group 429"/>
              <p:cNvGrpSpPr>
                <a:grpSpLocks/>
              </p:cNvGrpSpPr>
              <p:nvPr/>
            </p:nvGrpSpPr>
            <p:grpSpPr bwMode="auto">
              <a:xfrm rot="-5400000">
                <a:off x="849" y="1073"/>
                <a:ext cx="280" cy="136"/>
                <a:chOff x="305" y="697"/>
                <a:chExt cx="1152" cy="272"/>
              </a:xfrm>
            </p:grpSpPr>
            <p:sp>
              <p:nvSpPr>
                <p:cNvPr id="185774" name="Arc 430"/>
                <p:cNvSpPr>
                  <a:spLocks/>
                </p:cNvSpPr>
                <p:nvPr/>
              </p:nvSpPr>
              <p:spPr bwMode="auto">
                <a:xfrm>
                  <a:off x="305" y="697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775" name="Arc 431"/>
                <p:cNvSpPr>
                  <a:spLocks/>
                </p:cNvSpPr>
                <p:nvPr/>
              </p:nvSpPr>
              <p:spPr bwMode="auto">
                <a:xfrm flipV="1">
                  <a:off x="881" y="825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5776" name="Group 432"/>
              <p:cNvGrpSpPr>
                <a:grpSpLocks/>
              </p:cNvGrpSpPr>
              <p:nvPr/>
            </p:nvGrpSpPr>
            <p:grpSpPr bwMode="auto">
              <a:xfrm rot="-5400000">
                <a:off x="857" y="1353"/>
                <a:ext cx="280" cy="136"/>
                <a:chOff x="305" y="697"/>
                <a:chExt cx="1152" cy="272"/>
              </a:xfrm>
            </p:grpSpPr>
            <p:sp>
              <p:nvSpPr>
                <p:cNvPr id="185777" name="Arc 433"/>
                <p:cNvSpPr>
                  <a:spLocks/>
                </p:cNvSpPr>
                <p:nvPr/>
              </p:nvSpPr>
              <p:spPr bwMode="auto">
                <a:xfrm>
                  <a:off x="305" y="697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778" name="Arc 434"/>
                <p:cNvSpPr>
                  <a:spLocks/>
                </p:cNvSpPr>
                <p:nvPr/>
              </p:nvSpPr>
              <p:spPr bwMode="auto">
                <a:xfrm flipV="1">
                  <a:off x="881" y="825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5779" name="Group 435"/>
              <p:cNvGrpSpPr>
                <a:grpSpLocks/>
              </p:cNvGrpSpPr>
              <p:nvPr/>
            </p:nvGrpSpPr>
            <p:grpSpPr bwMode="auto">
              <a:xfrm rot="-5400000">
                <a:off x="865" y="1633"/>
                <a:ext cx="280" cy="136"/>
                <a:chOff x="305" y="697"/>
                <a:chExt cx="1152" cy="272"/>
              </a:xfrm>
            </p:grpSpPr>
            <p:sp>
              <p:nvSpPr>
                <p:cNvPr id="185780" name="Arc 436"/>
                <p:cNvSpPr>
                  <a:spLocks/>
                </p:cNvSpPr>
                <p:nvPr/>
              </p:nvSpPr>
              <p:spPr bwMode="auto">
                <a:xfrm>
                  <a:off x="305" y="697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781" name="Arc 437"/>
                <p:cNvSpPr>
                  <a:spLocks/>
                </p:cNvSpPr>
                <p:nvPr/>
              </p:nvSpPr>
              <p:spPr bwMode="auto">
                <a:xfrm flipV="1">
                  <a:off x="881" y="825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5782" name="Group 438"/>
              <p:cNvGrpSpPr>
                <a:grpSpLocks/>
              </p:cNvGrpSpPr>
              <p:nvPr/>
            </p:nvGrpSpPr>
            <p:grpSpPr bwMode="auto">
              <a:xfrm rot="-5400000">
                <a:off x="873" y="1913"/>
                <a:ext cx="280" cy="136"/>
                <a:chOff x="305" y="697"/>
                <a:chExt cx="1152" cy="272"/>
              </a:xfrm>
            </p:grpSpPr>
            <p:sp>
              <p:nvSpPr>
                <p:cNvPr id="185783" name="Arc 439"/>
                <p:cNvSpPr>
                  <a:spLocks/>
                </p:cNvSpPr>
                <p:nvPr/>
              </p:nvSpPr>
              <p:spPr bwMode="auto">
                <a:xfrm>
                  <a:off x="305" y="697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784" name="Arc 440"/>
                <p:cNvSpPr>
                  <a:spLocks/>
                </p:cNvSpPr>
                <p:nvPr/>
              </p:nvSpPr>
              <p:spPr bwMode="auto">
                <a:xfrm flipV="1">
                  <a:off x="881" y="825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5785" name="Group 441"/>
              <p:cNvGrpSpPr>
                <a:grpSpLocks/>
              </p:cNvGrpSpPr>
              <p:nvPr/>
            </p:nvGrpSpPr>
            <p:grpSpPr bwMode="auto">
              <a:xfrm rot="-5400000">
                <a:off x="881" y="2193"/>
                <a:ext cx="280" cy="136"/>
                <a:chOff x="305" y="697"/>
                <a:chExt cx="1152" cy="272"/>
              </a:xfrm>
            </p:grpSpPr>
            <p:sp>
              <p:nvSpPr>
                <p:cNvPr id="185786" name="Arc 442"/>
                <p:cNvSpPr>
                  <a:spLocks/>
                </p:cNvSpPr>
                <p:nvPr/>
              </p:nvSpPr>
              <p:spPr bwMode="auto">
                <a:xfrm>
                  <a:off x="305" y="697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787" name="Arc 443"/>
                <p:cNvSpPr>
                  <a:spLocks/>
                </p:cNvSpPr>
                <p:nvPr/>
              </p:nvSpPr>
              <p:spPr bwMode="auto">
                <a:xfrm flipV="1">
                  <a:off x="881" y="825"/>
                  <a:ext cx="57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-1" y="21599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5788" name="Oval 444"/>
            <p:cNvSpPr>
              <a:spLocks noChangeArrowheads="1"/>
            </p:cNvSpPr>
            <p:nvPr/>
          </p:nvSpPr>
          <p:spPr bwMode="auto">
            <a:xfrm>
              <a:off x="3319" y="768"/>
              <a:ext cx="105" cy="10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5789" name="Group 445"/>
          <p:cNvGrpSpPr>
            <a:grpSpLocks/>
          </p:cNvGrpSpPr>
          <p:nvPr/>
        </p:nvGrpSpPr>
        <p:grpSpPr bwMode="auto">
          <a:xfrm>
            <a:off x="304800" y="1066800"/>
            <a:ext cx="3563938" cy="3352800"/>
            <a:chOff x="1776" y="192"/>
            <a:chExt cx="2245" cy="2112"/>
          </a:xfrm>
        </p:grpSpPr>
        <p:sp>
          <p:nvSpPr>
            <p:cNvPr id="185790" name="AutoShape 446"/>
            <p:cNvSpPr>
              <a:spLocks noChangeArrowheads="1"/>
            </p:cNvSpPr>
            <p:nvPr/>
          </p:nvSpPr>
          <p:spPr bwMode="auto">
            <a:xfrm rot="5400000">
              <a:off x="2123" y="1273"/>
              <a:ext cx="192" cy="144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791" name="Group 447"/>
            <p:cNvGrpSpPr>
              <a:grpSpLocks/>
            </p:cNvGrpSpPr>
            <p:nvPr/>
          </p:nvGrpSpPr>
          <p:grpSpPr bwMode="auto">
            <a:xfrm flipV="1">
              <a:off x="2112" y="453"/>
              <a:ext cx="1440" cy="894"/>
              <a:chOff x="3072" y="2949"/>
              <a:chExt cx="1440" cy="894"/>
            </a:xfrm>
          </p:grpSpPr>
          <p:sp>
            <p:nvSpPr>
              <p:cNvPr id="185792" name="Arc 448"/>
              <p:cNvSpPr>
                <a:spLocks/>
              </p:cNvSpPr>
              <p:nvPr/>
            </p:nvSpPr>
            <p:spPr bwMode="auto">
              <a:xfrm flipV="1">
                <a:off x="3794" y="2982"/>
                <a:ext cx="609" cy="42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8268 w 18268"/>
                  <a:gd name="T1" fmla="*/ 11524 h 21278"/>
                  <a:gd name="T2" fmla="*/ 3710 w 18268"/>
                  <a:gd name="T3" fmla="*/ 21278 h 21278"/>
                  <a:gd name="T4" fmla="*/ 0 w 18268"/>
                  <a:gd name="T5" fmla="*/ 0 h 2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68" h="21278" fill="none" extrusionOk="0">
                    <a:moveTo>
                      <a:pt x="18268" y="11524"/>
                    </a:moveTo>
                    <a:cubicBezTo>
                      <a:pt x="15012" y="16686"/>
                      <a:pt x="9723" y="20230"/>
                      <a:pt x="3710" y="21278"/>
                    </a:cubicBezTo>
                  </a:path>
                  <a:path w="18268" h="21278" stroke="0" extrusionOk="0">
                    <a:moveTo>
                      <a:pt x="18268" y="11524"/>
                    </a:moveTo>
                    <a:cubicBezTo>
                      <a:pt x="15012" y="16686"/>
                      <a:pt x="9723" y="20230"/>
                      <a:pt x="3710" y="2127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793" name="Arc 449"/>
              <p:cNvSpPr>
                <a:spLocks/>
              </p:cNvSpPr>
              <p:nvPr/>
            </p:nvSpPr>
            <p:spPr bwMode="auto">
              <a:xfrm flipV="1">
                <a:off x="3072" y="3014"/>
                <a:ext cx="1440" cy="82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3089 w 43200"/>
                  <a:gd name="T1" fmla="*/ 41452 h 41452"/>
                  <a:gd name="T2" fmla="*/ 31083 w 43200"/>
                  <a:gd name="T3" fmla="*/ 41006 h 41452"/>
                  <a:gd name="T4" fmla="*/ 21600 w 43200"/>
                  <a:gd name="T5" fmla="*/ 21600 h 4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452" fill="none" extrusionOk="0">
                    <a:moveTo>
                      <a:pt x="13088" y="41452"/>
                    </a:moveTo>
                    <a:cubicBezTo>
                      <a:pt x="5148" y="38048"/>
                      <a:pt x="0" y="3023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199" y="29852"/>
                      <a:pt x="38497" y="37383"/>
                      <a:pt x="31083" y="41006"/>
                    </a:cubicBezTo>
                  </a:path>
                  <a:path w="43200" h="41452" stroke="0" extrusionOk="0">
                    <a:moveTo>
                      <a:pt x="13088" y="41452"/>
                    </a:moveTo>
                    <a:cubicBezTo>
                      <a:pt x="5148" y="38048"/>
                      <a:pt x="0" y="3023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199" y="29852"/>
                      <a:pt x="38497" y="37383"/>
                      <a:pt x="31083" y="4100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794" name="Arc 450"/>
              <p:cNvSpPr>
                <a:spLocks/>
              </p:cNvSpPr>
              <p:nvPr/>
            </p:nvSpPr>
            <p:spPr bwMode="auto">
              <a:xfrm flipV="1">
                <a:off x="3504" y="2949"/>
                <a:ext cx="912" cy="143"/>
              </a:xfrm>
              <a:custGeom>
                <a:avLst/>
                <a:gdLst>
                  <a:gd name="G0" fmla="+- 18770 0 0"/>
                  <a:gd name="G1" fmla="+- 0 0 0"/>
                  <a:gd name="G2" fmla="+- 21600 0 0"/>
                  <a:gd name="T0" fmla="*/ 15896 w 18770"/>
                  <a:gd name="T1" fmla="*/ 21407 h 21407"/>
                  <a:gd name="T2" fmla="*/ 0 w 18770"/>
                  <a:gd name="T3" fmla="*/ 10688 h 21407"/>
                  <a:gd name="T4" fmla="*/ 18770 w 18770"/>
                  <a:gd name="T5" fmla="*/ 0 h 2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70" h="21407" fill="none" extrusionOk="0">
                    <a:moveTo>
                      <a:pt x="15895" y="21407"/>
                    </a:moveTo>
                    <a:cubicBezTo>
                      <a:pt x="9214" y="20510"/>
                      <a:pt x="3335" y="16546"/>
                      <a:pt x="-1" y="10688"/>
                    </a:cubicBezTo>
                  </a:path>
                  <a:path w="18770" h="21407" stroke="0" extrusionOk="0">
                    <a:moveTo>
                      <a:pt x="15895" y="21407"/>
                    </a:moveTo>
                    <a:cubicBezTo>
                      <a:pt x="9214" y="20510"/>
                      <a:pt x="3335" y="16546"/>
                      <a:pt x="-1" y="10688"/>
                    </a:cubicBezTo>
                    <a:lnTo>
                      <a:pt x="18770" y="0"/>
                    </a:lnTo>
                    <a:close/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795" name="Arc 451"/>
              <p:cNvSpPr>
                <a:spLocks/>
              </p:cNvSpPr>
              <p:nvPr/>
            </p:nvSpPr>
            <p:spPr bwMode="auto">
              <a:xfrm flipV="1">
                <a:off x="3229" y="2955"/>
                <a:ext cx="708" cy="48"/>
              </a:xfrm>
              <a:custGeom>
                <a:avLst/>
                <a:gdLst>
                  <a:gd name="G0" fmla="+- 1518 0 0"/>
                  <a:gd name="G1" fmla="+- 0 0 0"/>
                  <a:gd name="G2" fmla="+- 21600 0 0"/>
                  <a:gd name="T0" fmla="*/ 19786 w 19786"/>
                  <a:gd name="T1" fmla="*/ 11524 h 21600"/>
                  <a:gd name="T2" fmla="*/ 0 w 19786"/>
                  <a:gd name="T3" fmla="*/ 21546 h 21600"/>
                  <a:gd name="T4" fmla="*/ 1518 w 19786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86" h="21600" fill="none" extrusionOk="0">
                    <a:moveTo>
                      <a:pt x="19786" y="11524"/>
                    </a:moveTo>
                    <a:cubicBezTo>
                      <a:pt x="15830" y="17796"/>
                      <a:pt x="8933" y="21599"/>
                      <a:pt x="1518" y="21599"/>
                    </a:cubicBezTo>
                    <a:cubicBezTo>
                      <a:pt x="1011" y="21599"/>
                      <a:pt x="505" y="21582"/>
                      <a:pt x="-1" y="21546"/>
                    </a:cubicBezTo>
                  </a:path>
                  <a:path w="19786" h="21600" stroke="0" extrusionOk="0">
                    <a:moveTo>
                      <a:pt x="19786" y="11524"/>
                    </a:moveTo>
                    <a:cubicBezTo>
                      <a:pt x="15830" y="17796"/>
                      <a:pt x="8933" y="21599"/>
                      <a:pt x="1518" y="21599"/>
                    </a:cubicBezTo>
                    <a:cubicBezTo>
                      <a:pt x="1011" y="21599"/>
                      <a:pt x="505" y="21582"/>
                      <a:pt x="-1" y="21546"/>
                    </a:cubicBezTo>
                    <a:lnTo>
                      <a:pt x="1518" y="0"/>
                    </a:lnTo>
                    <a:close/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5796" name="AutoShape 452"/>
            <p:cNvSpPr>
              <a:spLocks noChangeArrowheads="1"/>
            </p:cNvSpPr>
            <p:nvPr/>
          </p:nvSpPr>
          <p:spPr bwMode="auto">
            <a:xfrm rot="5400000">
              <a:off x="3288" y="1293"/>
              <a:ext cx="192" cy="144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797" name="Group 453"/>
            <p:cNvGrpSpPr>
              <a:grpSpLocks/>
            </p:cNvGrpSpPr>
            <p:nvPr/>
          </p:nvGrpSpPr>
          <p:grpSpPr bwMode="auto">
            <a:xfrm>
              <a:off x="3422" y="192"/>
              <a:ext cx="207" cy="711"/>
              <a:chOff x="4382" y="2688"/>
              <a:chExt cx="207" cy="711"/>
            </a:xfrm>
          </p:grpSpPr>
          <p:sp>
            <p:nvSpPr>
              <p:cNvPr id="185798" name="AutoShape 454"/>
              <p:cNvSpPr>
                <a:spLocks noChangeArrowheads="1"/>
              </p:cNvSpPr>
              <p:nvPr/>
            </p:nvSpPr>
            <p:spPr bwMode="auto">
              <a:xfrm>
                <a:off x="4410" y="3217"/>
                <a:ext cx="179" cy="182"/>
              </a:xfrm>
              <a:prstGeom prst="irregularSeal1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85799" name="Group 455"/>
              <p:cNvGrpSpPr>
                <a:grpSpLocks/>
              </p:cNvGrpSpPr>
              <p:nvPr/>
            </p:nvGrpSpPr>
            <p:grpSpPr bwMode="auto">
              <a:xfrm rot="-804171">
                <a:off x="4382" y="2688"/>
                <a:ext cx="59" cy="627"/>
                <a:chOff x="905" y="441"/>
                <a:chExt cx="184" cy="1960"/>
              </a:xfrm>
            </p:grpSpPr>
            <p:grpSp>
              <p:nvGrpSpPr>
                <p:cNvPr id="185800" name="Group 456"/>
                <p:cNvGrpSpPr>
                  <a:grpSpLocks/>
                </p:cNvGrpSpPr>
                <p:nvPr/>
              </p:nvGrpSpPr>
              <p:grpSpPr bwMode="auto">
                <a:xfrm rot="-5400000">
                  <a:off x="833" y="513"/>
                  <a:ext cx="280" cy="136"/>
                  <a:chOff x="305" y="697"/>
                  <a:chExt cx="1152" cy="272"/>
                </a:xfrm>
              </p:grpSpPr>
              <p:sp>
                <p:nvSpPr>
                  <p:cNvPr id="185801" name="Arc 457"/>
                  <p:cNvSpPr>
                    <a:spLocks/>
                  </p:cNvSpPr>
                  <p:nvPr/>
                </p:nvSpPr>
                <p:spPr bwMode="auto">
                  <a:xfrm>
                    <a:off x="305" y="697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802" name="Arc 458"/>
                  <p:cNvSpPr>
                    <a:spLocks/>
                  </p:cNvSpPr>
                  <p:nvPr/>
                </p:nvSpPr>
                <p:spPr bwMode="auto">
                  <a:xfrm flipV="1">
                    <a:off x="881" y="825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3" name="Group 459"/>
                <p:cNvGrpSpPr>
                  <a:grpSpLocks/>
                </p:cNvGrpSpPr>
                <p:nvPr/>
              </p:nvGrpSpPr>
              <p:grpSpPr bwMode="auto">
                <a:xfrm rot="-5400000">
                  <a:off x="841" y="793"/>
                  <a:ext cx="280" cy="136"/>
                  <a:chOff x="305" y="697"/>
                  <a:chExt cx="1152" cy="272"/>
                </a:xfrm>
              </p:grpSpPr>
              <p:sp>
                <p:nvSpPr>
                  <p:cNvPr id="185804" name="Arc 460"/>
                  <p:cNvSpPr>
                    <a:spLocks/>
                  </p:cNvSpPr>
                  <p:nvPr/>
                </p:nvSpPr>
                <p:spPr bwMode="auto">
                  <a:xfrm>
                    <a:off x="305" y="697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805" name="Arc 461"/>
                  <p:cNvSpPr>
                    <a:spLocks/>
                  </p:cNvSpPr>
                  <p:nvPr/>
                </p:nvSpPr>
                <p:spPr bwMode="auto">
                  <a:xfrm flipV="1">
                    <a:off x="881" y="825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6" name="Group 462"/>
                <p:cNvGrpSpPr>
                  <a:grpSpLocks/>
                </p:cNvGrpSpPr>
                <p:nvPr/>
              </p:nvGrpSpPr>
              <p:grpSpPr bwMode="auto">
                <a:xfrm rot="-5400000">
                  <a:off x="849" y="1073"/>
                  <a:ext cx="280" cy="136"/>
                  <a:chOff x="305" y="697"/>
                  <a:chExt cx="1152" cy="272"/>
                </a:xfrm>
              </p:grpSpPr>
              <p:sp>
                <p:nvSpPr>
                  <p:cNvPr id="185807" name="Arc 463"/>
                  <p:cNvSpPr>
                    <a:spLocks/>
                  </p:cNvSpPr>
                  <p:nvPr/>
                </p:nvSpPr>
                <p:spPr bwMode="auto">
                  <a:xfrm>
                    <a:off x="305" y="697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808" name="Arc 464"/>
                  <p:cNvSpPr>
                    <a:spLocks/>
                  </p:cNvSpPr>
                  <p:nvPr/>
                </p:nvSpPr>
                <p:spPr bwMode="auto">
                  <a:xfrm flipV="1">
                    <a:off x="881" y="825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9" name="Group 465"/>
                <p:cNvGrpSpPr>
                  <a:grpSpLocks/>
                </p:cNvGrpSpPr>
                <p:nvPr/>
              </p:nvGrpSpPr>
              <p:grpSpPr bwMode="auto">
                <a:xfrm rot="-5400000">
                  <a:off x="857" y="1353"/>
                  <a:ext cx="280" cy="136"/>
                  <a:chOff x="305" y="697"/>
                  <a:chExt cx="1152" cy="272"/>
                </a:xfrm>
              </p:grpSpPr>
              <p:sp>
                <p:nvSpPr>
                  <p:cNvPr id="185810" name="Arc 466"/>
                  <p:cNvSpPr>
                    <a:spLocks/>
                  </p:cNvSpPr>
                  <p:nvPr/>
                </p:nvSpPr>
                <p:spPr bwMode="auto">
                  <a:xfrm>
                    <a:off x="305" y="697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811" name="Arc 467"/>
                  <p:cNvSpPr>
                    <a:spLocks/>
                  </p:cNvSpPr>
                  <p:nvPr/>
                </p:nvSpPr>
                <p:spPr bwMode="auto">
                  <a:xfrm flipV="1">
                    <a:off x="881" y="825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12" name="Group 468"/>
                <p:cNvGrpSpPr>
                  <a:grpSpLocks/>
                </p:cNvGrpSpPr>
                <p:nvPr/>
              </p:nvGrpSpPr>
              <p:grpSpPr bwMode="auto">
                <a:xfrm rot="-5400000">
                  <a:off x="865" y="1633"/>
                  <a:ext cx="280" cy="136"/>
                  <a:chOff x="305" y="697"/>
                  <a:chExt cx="1152" cy="272"/>
                </a:xfrm>
              </p:grpSpPr>
              <p:sp>
                <p:nvSpPr>
                  <p:cNvPr id="185813" name="Arc 469"/>
                  <p:cNvSpPr>
                    <a:spLocks/>
                  </p:cNvSpPr>
                  <p:nvPr/>
                </p:nvSpPr>
                <p:spPr bwMode="auto">
                  <a:xfrm>
                    <a:off x="305" y="697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814" name="Arc 470"/>
                  <p:cNvSpPr>
                    <a:spLocks/>
                  </p:cNvSpPr>
                  <p:nvPr/>
                </p:nvSpPr>
                <p:spPr bwMode="auto">
                  <a:xfrm flipV="1">
                    <a:off x="881" y="825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15" name="Group 471"/>
                <p:cNvGrpSpPr>
                  <a:grpSpLocks/>
                </p:cNvGrpSpPr>
                <p:nvPr/>
              </p:nvGrpSpPr>
              <p:grpSpPr bwMode="auto">
                <a:xfrm rot="-5400000">
                  <a:off x="873" y="1913"/>
                  <a:ext cx="280" cy="136"/>
                  <a:chOff x="305" y="697"/>
                  <a:chExt cx="1152" cy="272"/>
                </a:xfrm>
              </p:grpSpPr>
              <p:sp>
                <p:nvSpPr>
                  <p:cNvPr id="185816" name="Arc 472"/>
                  <p:cNvSpPr>
                    <a:spLocks/>
                  </p:cNvSpPr>
                  <p:nvPr/>
                </p:nvSpPr>
                <p:spPr bwMode="auto">
                  <a:xfrm>
                    <a:off x="305" y="697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817" name="Arc 473"/>
                  <p:cNvSpPr>
                    <a:spLocks/>
                  </p:cNvSpPr>
                  <p:nvPr/>
                </p:nvSpPr>
                <p:spPr bwMode="auto">
                  <a:xfrm flipV="1">
                    <a:off x="881" y="825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18" name="Group 474"/>
                <p:cNvGrpSpPr>
                  <a:grpSpLocks/>
                </p:cNvGrpSpPr>
                <p:nvPr/>
              </p:nvGrpSpPr>
              <p:grpSpPr bwMode="auto">
                <a:xfrm rot="-5400000">
                  <a:off x="881" y="2193"/>
                  <a:ext cx="280" cy="136"/>
                  <a:chOff x="305" y="697"/>
                  <a:chExt cx="1152" cy="272"/>
                </a:xfrm>
              </p:grpSpPr>
              <p:sp>
                <p:nvSpPr>
                  <p:cNvPr id="185819" name="Arc 475"/>
                  <p:cNvSpPr>
                    <a:spLocks/>
                  </p:cNvSpPr>
                  <p:nvPr/>
                </p:nvSpPr>
                <p:spPr bwMode="auto">
                  <a:xfrm>
                    <a:off x="305" y="697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820" name="Arc 476"/>
                  <p:cNvSpPr>
                    <a:spLocks/>
                  </p:cNvSpPr>
                  <p:nvPr/>
                </p:nvSpPr>
                <p:spPr bwMode="auto">
                  <a:xfrm flipV="1">
                    <a:off x="881" y="825"/>
                    <a:ext cx="57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-1" y="21599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5821" name="Group 477"/>
            <p:cNvGrpSpPr>
              <a:grpSpLocks/>
            </p:cNvGrpSpPr>
            <p:nvPr/>
          </p:nvGrpSpPr>
          <p:grpSpPr bwMode="auto">
            <a:xfrm flipV="1">
              <a:off x="2112" y="453"/>
              <a:ext cx="1440" cy="894"/>
              <a:chOff x="3072" y="2949"/>
              <a:chExt cx="1440" cy="894"/>
            </a:xfrm>
          </p:grpSpPr>
          <p:sp>
            <p:nvSpPr>
              <p:cNvPr id="185822" name="Arc 478"/>
              <p:cNvSpPr>
                <a:spLocks/>
              </p:cNvSpPr>
              <p:nvPr/>
            </p:nvSpPr>
            <p:spPr bwMode="auto">
              <a:xfrm flipV="1">
                <a:off x="3794" y="2982"/>
                <a:ext cx="609" cy="42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8268 w 18268"/>
                  <a:gd name="T1" fmla="*/ 11524 h 21278"/>
                  <a:gd name="T2" fmla="*/ 3710 w 18268"/>
                  <a:gd name="T3" fmla="*/ 21278 h 21278"/>
                  <a:gd name="T4" fmla="*/ 0 w 18268"/>
                  <a:gd name="T5" fmla="*/ 0 h 2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68" h="21278" fill="none" extrusionOk="0">
                    <a:moveTo>
                      <a:pt x="18268" y="11524"/>
                    </a:moveTo>
                    <a:cubicBezTo>
                      <a:pt x="15012" y="16686"/>
                      <a:pt x="9723" y="20230"/>
                      <a:pt x="3710" y="21278"/>
                    </a:cubicBezTo>
                  </a:path>
                  <a:path w="18268" h="21278" stroke="0" extrusionOk="0">
                    <a:moveTo>
                      <a:pt x="18268" y="11524"/>
                    </a:moveTo>
                    <a:cubicBezTo>
                      <a:pt x="15012" y="16686"/>
                      <a:pt x="9723" y="20230"/>
                      <a:pt x="3710" y="2127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823" name="Arc 479"/>
              <p:cNvSpPr>
                <a:spLocks/>
              </p:cNvSpPr>
              <p:nvPr/>
            </p:nvSpPr>
            <p:spPr bwMode="auto">
              <a:xfrm flipV="1">
                <a:off x="3072" y="3014"/>
                <a:ext cx="1440" cy="82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3089 w 43200"/>
                  <a:gd name="T1" fmla="*/ 41452 h 41452"/>
                  <a:gd name="T2" fmla="*/ 31083 w 43200"/>
                  <a:gd name="T3" fmla="*/ 41006 h 41452"/>
                  <a:gd name="T4" fmla="*/ 21600 w 43200"/>
                  <a:gd name="T5" fmla="*/ 21600 h 4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452" fill="none" extrusionOk="0">
                    <a:moveTo>
                      <a:pt x="13088" y="41452"/>
                    </a:moveTo>
                    <a:cubicBezTo>
                      <a:pt x="5148" y="38048"/>
                      <a:pt x="0" y="3023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199" y="29852"/>
                      <a:pt x="38497" y="37383"/>
                      <a:pt x="31083" y="41006"/>
                    </a:cubicBezTo>
                  </a:path>
                  <a:path w="43200" h="41452" stroke="0" extrusionOk="0">
                    <a:moveTo>
                      <a:pt x="13088" y="41452"/>
                    </a:moveTo>
                    <a:cubicBezTo>
                      <a:pt x="5148" y="38048"/>
                      <a:pt x="0" y="3023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199" y="29852"/>
                      <a:pt x="38497" y="37383"/>
                      <a:pt x="31083" y="4100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824" name="Arc 480"/>
              <p:cNvSpPr>
                <a:spLocks/>
              </p:cNvSpPr>
              <p:nvPr/>
            </p:nvSpPr>
            <p:spPr bwMode="auto">
              <a:xfrm flipV="1">
                <a:off x="3504" y="2949"/>
                <a:ext cx="912" cy="143"/>
              </a:xfrm>
              <a:custGeom>
                <a:avLst/>
                <a:gdLst>
                  <a:gd name="G0" fmla="+- 18770 0 0"/>
                  <a:gd name="G1" fmla="+- 0 0 0"/>
                  <a:gd name="G2" fmla="+- 21600 0 0"/>
                  <a:gd name="T0" fmla="*/ 15896 w 18770"/>
                  <a:gd name="T1" fmla="*/ 21407 h 21407"/>
                  <a:gd name="T2" fmla="*/ 0 w 18770"/>
                  <a:gd name="T3" fmla="*/ 10688 h 21407"/>
                  <a:gd name="T4" fmla="*/ 18770 w 18770"/>
                  <a:gd name="T5" fmla="*/ 0 h 2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70" h="21407" fill="none" extrusionOk="0">
                    <a:moveTo>
                      <a:pt x="15895" y="21407"/>
                    </a:moveTo>
                    <a:cubicBezTo>
                      <a:pt x="9214" y="20510"/>
                      <a:pt x="3335" y="16546"/>
                      <a:pt x="-1" y="10688"/>
                    </a:cubicBezTo>
                  </a:path>
                  <a:path w="18770" h="21407" stroke="0" extrusionOk="0">
                    <a:moveTo>
                      <a:pt x="15895" y="21407"/>
                    </a:moveTo>
                    <a:cubicBezTo>
                      <a:pt x="9214" y="20510"/>
                      <a:pt x="3335" y="16546"/>
                      <a:pt x="-1" y="10688"/>
                    </a:cubicBezTo>
                    <a:lnTo>
                      <a:pt x="1877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825" name="Arc 481"/>
              <p:cNvSpPr>
                <a:spLocks/>
              </p:cNvSpPr>
              <p:nvPr/>
            </p:nvSpPr>
            <p:spPr bwMode="auto">
              <a:xfrm flipV="1">
                <a:off x="3229" y="2955"/>
                <a:ext cx="708" cy="48"/>
              </a:xfrm>
              <a:custGeom>
                <a:avLst/>
                <a:gdLst>
                  <a:gd name="G0" fmla="+- 1518 0 0"/>
                  <a:gd name="G1" fmla="+- 0 0 0"/>
                  <a:gd name="G2" fmla="+- 21600 0 0"/>
                  <a:gd name="T0" fmla="*/ 19786 w 19786"/>
                  <a:gd name="T1" fmla="*/ 11524 h 21600"/>
                  <a:gd name="T2" fmla="*/ 0 w 19786"/>
                  <a:gd name="T3" fmla="*/ 21546 h 21600"/>
                  <a:gd name="T4" fmla="*/ 1518 w 19786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86" h="21600" fill="none" extrusionOk="0">
                    <a:moveTo>
                      <a:pt x="19786" y="11524"/>
                    </a:moveTo>
                    <a:cubicBezTo>
                      <a:pt x="15830" y="17796"/>
                      <a:pt x="8933" y="21599"/>
                      <a:pt x="1518" y="21599"/>
                    </a:cubicBezTo>
                    <a:cubicBezTo>
                      <a:pt x="1011" y="21599"/>
                      <a:pt x="505" y="21582"/>
                      <a:pt x="-1" y="21546"/>
                    </a:cubicBezTo>
                  </a:path>
                  <a:path w="19786" h="21600" stroke="0" extrusionOk="0">
                    <a:moveTo>
                      <a:pt x="19786" y="11524"/>
                    </a:moveTo>
                    <a:cubicBezTo>
                      <a:pt x="15830" y="17796"/>
                      <a:pt x="8933" y="21599"/>
                      <a:pt x="1518" y="21599"/>
                    </a:cubicBezTo>
                    <a:cubicBezTo>
                      <a:pt x="1011" y="21599"/>
                      <a:pt x="505" y="21582"/>
                      <a:pt x="-1" y="21546"/>
                    </a:cubicBezTo>
                    <a:lnTo>
                      <a:pt x="1518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5826" name="AutoShape 482"/>
            <p:cNvCxnSpPr>
              <a:cxnSpLocks noChangeShapeType="1"/>
              <a:stCxn id="185790" idx="3"/>
            </p:cNvCxnSpPr>
            <p:nvPr/>
          </p:nvCxnSpPr>
          <p:spPr bwMode="auto">
            <a:xfrm rot="10800000" flipH="1" flipV="1">
              <a:off x="2146" y="1344"/>
              <a:ext cx="541" cy="383"/>
            </a:xfrm>
            <a:prstGeom prst="bentConnector4">
              <a:avLst>
                <a:gd name="adj1" fmla="val -26431"/>
                <a:gd name="adj2" fmla="val 62926"/>
              </a:avLst>
            </a:prstGeom>
            <a:noFill/>
            <a:ln w="76200">
              <a:solidFill>
                <a:srgbClr val="33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5827" name="AutoShape 483"/>
            <p:cNvCxnSpPr>
              <a:cxnSpLocks noChangeShapeType="1"/>
              <a:stCxn id="185796" idx="0"/>
            </p:cNvCxnSpPr>
            <p:nvPr/>
          </p:nvCxnSpPr>
          <p:spPr bwMode="auto">
            <a:xfrm flipH="1">
              <a:off x="2975" y="1364"/>
              <a:ext cx="444" cy="363"/>
            </a:xfrm>
            <a:prstGeom prst="bentConnector4">
              <a:avLst>
                <a:gd name="adj1" fmla="val -40764"/>
                <a:gd name="adj2" fmla="val 63361"/>
              </a:avLst>
            </a:prstGeom>
            <a:noFill/>
            <a:ln w="76200">
              <a:solidFill>
                <a:srgbClr val="33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5828" name="Rectangle 484"/>
            <p:cNvSpPr>
              <a:spLocks noChangeArrowheads="1"/>
            </p:cNvSpPr>
            <p:nvPr/>
          </p:nvSpPr>
          <p:spPr bwMode="auto">
            <a:xfrm>
              <a:off x="2614" y="459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0000FF"/>
                  </a:solidFill>
                  <a:latin typeface="Arial" charset="0"/>
                </a:rPr>
                <a:t>SciFi</a:t>
              </a:r>
            </a:p>
          </p:txBody>
        </p:sp>
        <p:sp>
          <p:nvSpPr>
            <p:cNvPr id="185829" name="Rectangle 485"/>
            <p:cNvSpPr>
              <a:spLocks noChangeArrowheads="1"/>
            </p:cNvSpPr>
            <p:nvPr/>
          </p:nvSpPr>
          <p:spPr bwMode="auto">
            <a:xfrm>
              <a:off x="3395" y="240"/>
              <a:ext cx="6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0000FF"/>
                  </a:solidFill>
                  <a:latin typeface="Arial" charset="0"/>
                </a:rPr>
                <a:t>Radiation</a:t>
              </a:r>
            </a:p>
          </p:txBody>
        </p:sp>
        <p:sp>
          <p:nvSpPr>
            <p:cNvPr id="185830" name="Rectangle 486"/>
            <p:cNvSpPr>
              <a:spLocks noChangeArrowheads="1"/>
            </p:cNvSpPr>
            <p:nvPr/>
          </p:nvSpPr>
          <p:spPr bwMode="auto">
            <a:xfrm>
              <a:off x="1776" y="1104"/>
              <a:ext cx="3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0000FF"/>
                  </a:solidFill>
                  <a:latin typeface="Arial" charset="0"/>
                </a:rPr>
                <a:t>SiPM</a:t>
              </a:r>
            </a:p>
          </p:txBody>
        </p:sp>
        <p:sp>
          <p:nvSpPr>
            <p:cNvPr id="185831" name="Rectangle 487"/>
            <p:cNvSpPr>
              <a:spLocks noChangeArrowheads="1"/>
            </p:cNvSpPr>
            <p:nvPr/>
          </p:nvSpPr>
          <p:spPr bwMode="auto">
            <a:xfrm>
              <a:off x="3504" y="1104"/>
              <a:ext cx="3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0000FF"/>
                  </a:solidFill>
                  <a:latin typeface="Arial" charset="0"/>
                </a:rPr>
                <a:t>SiPM</a:t>
              </a:r>
            </a:p>
          </p:txBody>
        </p:sp>
        <p:sp>
          <p:nvSpPr>
            <p:cNvPr id="185832" name="AutoShape 488"/>
            <p:cNvSpPr>
              <a:spLocks noChangeArrowheads="1"/>
            </p:cNvSpPr>
            <p:nvPr/>
          </p:nvSpPr>
          <p:spPr bwMode="auto">
            <a:xfrm rot="5400000">
              <a:off x="2743" y="1576"/>
              <a:ext cx="192" cy="48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5833" name="AutoShape 489"/>
            <p:cNvCxnSpPr>
              <a:cxnSpLocks noChangeShapeType="1"/>
              <a:stCxn id="185832" idx="3"/>
            </p:cNvCxnSpPr>
            <p:nvPr/>
          </p:nvCxnSpPr>
          <p:spPr bwMode="auto">
            <a:xfrm>
              <a:off x="2838" y="1911"/>
              <a:ext cx="2" cy="393"/>
            </a:xfrm>
            <a:prstGeom prst="straightConnector1">
              <a:avLst/>
            </a:prstGeom>
            <a:noFill/>
            <a:ln w="76200">
              <a:solidFill>
                <a:srgbClr val="33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5834" name="Rectangle 490"/>
            <p:cNvSpPr>
              <a:spLocks noChangeArrowheads="1"/>
            </p:cNvSpPr>
            <p:nvPr/>
          </p:nvSpPr>
          <p:spPr bwMode="auto">
            <a:xfrm>
              <a:off x="2016" y="1920"/>
              <a:ext cx="78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0000FF"/>
                  </a:solidFill>
                  <a:latin typeface="Arial" charset="0"/>
                </a:rPr>
                <a:t>Coincidence</a:t>
              </a:r>
            </a:p>
            <a:p>
              <a:r>
                <a:rPr lang="it-IT" sz="1400">
                  <a:solidFill>
                    <a:srgbClr val="0000FF"/>
                  </a:solidFill>
                  <a:latin typeface="Arial" charset="0"/>
                </a:rPr>
                <a:t>output</a:t>
              </a:r>
            </a:p>
          </p:txBody>
        </p:sp>
      </p:grpSp>
      <p:cxnSp>
        <p:nvCxnSpPr>
          <p:cNvPr id="185835" name="AutoShape 491"/>
          <p:cNvCxnSpPr>
            <a:cxnSpLocks noChangeShapeType="1"/>
            <a:stCxn id="185763" idx="1"/>
          </p:cNvCxnSpPr>
          <p:nvPr/>
        </p:nvCxnSpPr>
        <p:spPr bwMode="auto">
          <a:xfrm>
            <a:off x="7602538" y="4087813"/>
            <a:ext cx="3175" cy="560387"/>
          </a:xfrm>
          <a:prstGeom prst="straightConnector1">
            <a:avLst/>
          </a:prstGeom>
          <a:noFill/>
          <a:ln w="76200">
            <a:solidFill>
              <a:srgbClr val="33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836" name="Rectangle 492"/>
          <p:cNvSpPr>
            <a:spLocks noChangeArrowheads="1"/>
          </p:cNvSpPr>
          <p:nvPr/>
        </p:nvSpPr>
        <p:spPr bwMode="auto">
          <a:xfrm>
            <a:off x="7086600" y="6096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400">
                <a:solidFill>
                  <a:srgbClr val="0000FF"/>
                </a:solidFill>
                <a:latin typeface="Arial" charset="0"/>
              </a:rPr>
              <a:t>Photon</a:t>
            </a:r>
          </a:p>
        </p:txBody>
      </p:sp>
      <p:pic>
        <p:nvPicPr>
          <p:cNvPr id="185837" name="Picture 493" descr="SiPM100_DSCN1991_LR.jpg                                        001EE00EMacintosh_HD                   BF9E3FA7: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1830388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838" name="Line 494"/>
          <p:cNvSpPr>
            <a:spLocks noChangeShapeType="1"/>
          </p:cNvSpPr>
          <p:nvPr/>
        </p:nvSpPr>
        <p:spPr bwMode="auto">
          <a:xfrm flipV="1">
            <a:off x="2971800" y="1524000"/>
            <a:ext cx="1828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39" name="Line 495"/>
          <p:cNvSpPr>
            <a:spLocks noChangeShapeType="1"/>
          </p:cNvSpPr>
          <p:nvPr/>
        </p:nvSpPr>
        <p:spPr bwMode="auto">
          <a:xfrm>
            <a:off x="2971800" y="3124200"/>
            <a:ext cx="181768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40" name="Rectangle 496"/>
          <p:cNvSpPr>
            <a:spLocks noChangeArrowheads="1"/>
          </p:cNvSpPr>
          <p:nvPr/>
        </p:nvSpPr>
        <p:spPr bwMode="auto">
          <a:xfrm>
            <a:off x="6248400" y="5696186"/>
            <a:ext cx="2624138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just" eaLnBrk="1" hangingPunct="1"/>
            <a:r>
              <a:rPr lang="en-US" sz="1600" i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1600" i="1">
                <a:solidFill>
                  <a:srgbClr val="0000FF"/>
                </a:solidFill>
                <a:latin typeface="Arial" charset="0"/>
              </a:rPr>
              <a:t>-cell </a:t>
            </a:r>
            <a:r>
              <a:rPr lang="en-US" sz="1600" i="1">
                <a:solidFill>
                  <a:srgbClr val="0000FF"/>
                </a:solidFill>
                <a:latin typeface="Arial" charset="0"/>
                <a:sym typeface="Symbol" charset="0"/>
              </a:rPr>
              <a:t>      charge = </a:t>
            </a:r>
            <a:r>
              <a:rPr lang="en-US" sz="1600" i="1">
                <a:solidFill>
                  <a:srgbClr val="FF0000"/>
                </a:solidFill>
                <a:latin typeface="Arial" charset="0"/>
                <a:sym typeface="Symbol" charset="0"/>
              </a:rPr>
              <a:t>k</a:t>
            </a:r>
            <a:endParaRPr lang="en-US" sz="1600" i="1">
              <a:solidFill>
                <a:srgbClr val="0000FF"/>
              </a:solidFill>
              <a:latin typeface="Arial" charset="0"/>
            </a:endParaRPr>
          </a:p>
          <a:p>
            <a:pPr algn="just" eaLnBrk="1" hangingPunct="1"/>
            <a:r>
              <a:rPr lang="en-US" sz="16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1600" i="1">
                <a:solidFill>
                  <a:srgbClr val="0000FF"/>
                </a:solidFill>
                <a:latin typeface="Arial" charset="0"/>
              </a:rPr>
              <a:t>-cells </a:t>
            </a:r>
            <a:r>
              <a:rPr lang="en-US" sz="1600" i="1">
                <a:solidFill>
                  <a:srgbClr val="0000FF"/>
                </a:solidFill>
                <a:latin typeface="Arial" charset="0"/>
                <a:sym typeface="Symbol" charset="0"/>
              </a:rPr>
              <a:t>    charge = </a:t>
            </a:r>
            <a:r>
              <a:rPr lang="en-US" sz="1600" i="1">
                <a:solidFill>
                  <a:srgbClr val="FF0000"/>
                </a:solidFill>
                <a:latin typeface="Arial" charset="0"/>
                <a:sym typeface="Symbol" charset="0"/>
              </a:rPr>
              <a:t>nk</a:t>
            </a:r>
            <a:endParaRPr lang="it-IT" sz="16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85841" name="Rectangle 497"/>
          <p:cNvSpPr>
            <a:spLocks noChangeArrowheads="1"/>
          </p:cNvSpPr>
          <p:nvPr/>
        </p:nvSpPr>
        <p:spPr bwMode="auto">
          <a:xfrm>
            <a:off x="2743200" y="3352800"/>
            <a:ext cx="36576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 i="1">
                <a:solidFill>
                  <a:srgbClr val="FF0000"/>
                </a:solidFill>
                <a:latin typeface="Arial" charset="0"/>
              </a:rPr>
              <a:t>Silicon PhotoMultiplier</a:t>
            </a:r>
            <a:endParaRPr lang="en-GB" sz="1600" i="1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1600" i="1">
                <a:solidFill>
                  <a:srgbClr val="0000FF"/>
                </a:solidFill>
                <a:latin typeface="Arial" charset="0"/>
              </a:rPr>
              <a:t>array of photodiodes biased beyond breakdown (Geiger mode)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 i="1">
                <a:solidFill>
                  <a:srgbClr val="0000FF"/>
                </a:solidFill>
                <a:latin typeface="Arial" charset="0"/>
              </a:rPr>
              <a:t>the avalanche is quenched by means of integrated resistors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 i="1">
                <a:solidFill>
                  <a:srgbClr val="0000FF"/>
                </a:solidFill>
                <a:latin typeface="Arial" charset="0"/>
              </a:rPr>
              <a:t>sensitive to single photons</a:t>
            </a:r>
            <a:endParaRPr lang="it-IT" sz="16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85843" name="Rectangle 499"/>
          <p:cNvSpPr>
            <a:spLocks noChangeArrowheads="1"/>
          </p:cNvSpPr>
          <p:nvPr/>
        </p:nvSpPr>
        <p:spPr bwMode="auto">
          <a:xfrm>
            <a:off x="228600" y="5638800"/>
            <a:ext cx="579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i="1">
                <a:solidFill>
                  <a:srgbClr val="FF0000"/>
                </a:solidFill>
                <a:latin typeface="Arial" charset="0"/>
              </a:rPr>
              <a:t>whenever radiation stimulates the fibre, a tiny light pulse is produced, and the SiPM is capable of detecting it</a:t>
            </a:r>
            <a:endParaRPr lang="it-IT" sz="1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5844" name="Rectangle 500"/>
          <p:cNvSpPr>
            <a:spLocks noChangeArrowheads="1"/>
          </p:cNvSpPr>
          <p:nvPr/>
        </p:nvSpPr>
        <p:spPr bwMode="auto">
          <a:xfrm>
            <a:off x="4911725" y="1209675"/>
            <a:ext cx="1471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i="1">
                <a:solidFill>
                  <a:srgbClr val="0000FF"/>
                </a:solidFill>
                <a:latin typeface="Arial" charset="0"/>
              </a:rPr>
              <a:t>1 mm x 1 mm</a:t>
            </a:r>
            <a:endParaRPr lang="it-IT" sz="16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01" name="Rounded Rectangle 500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19047" y="3505200"/>
            <a:ext cx="4090988" cy="2646363"/>
            <a:chOff x="4876800" y="3581400"/>
            <a:chExt cx="4090988" cy="2646363"/>
          </a:xfrm>
        </p:grpSpPr>
        <p:pic>
          <p:nvPicPr>
            <p:cNvPr id="191966" name="Picture 478" descr="timing_x_radioimaging.tif                                      00113BF9Macintosh HD                   C5534E62: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581400"/>
              <a:ext cx="4090988" cy="2646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967" name="Rectangle 479"/>
            <p:cNvSpPr>
              <a:spLocks noChangeArrowheads="1"/>
            </p:cNvSpPr>
            <p:nvPr/>
          </p:nvSpPr>
          <p:spPr bwMode="auto">
            <a:xfrm>
              <a:off x="7315200" y="4191000"/>
              <a:ext cx="1524000" cy="82232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time resolution </a:t>
              </a:r>
            </a:p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&lt;100ps </a:t>
              </a:r>
            </a:p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(not needed for this application)</a:t>
              </a:r>
              <a:endParaRPr lang="it-IT" sz="1200" i="1">
                <a:solidFill>
                  <a:srgbClr val="FF0000"/>
                </a:solidFill>
                <a:latin typeface="Helvetica" charset="0"/>
              </a:endParaRPr>
            </a:p>
          </p:txBody>
        </p:sp>
      </p:grpSp>
      <p:sp>
        <p:nvSpPr>
          <p:cNvPr id="192415" name="Rectangle 927"/>
          <p:cNvSpPr>
            <a:spLocks noChangeArrowheads="1"/>
          </p:cNvSpPr>
          <p:nvPr/>
        </p:nvSpPr>
        <p:spPr bwMode="auto">
          <a:xfrm>
            <a:off x="762000" y="1447800"/>
            <a:ext cx="2743200" cy="1138066"/>
          </a:xfrm>
          <a:prstGeom prst="roundRect">
            <a:avLst>
              <a:gd name="adj" fmla="val 9227"/>
            </a:avLst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200">
                <a:solidFill>
                  <a:srgbClr val="205FAC"/>
                </a:solidFill>
                <a:latin typeface="Arial" charset="0"/>
              </a:rPr>
              <a:t>low bias voltage (≈ 30V)</a:t>
            </a:r>
          </a:p>
          <a:p>
            <a:pPr algn="ctr" defTabSz="1042988"/>
            <a:r>
              <a:rPr lang="en-US" sz="1200">
                <a:solidFill>
                  <a:srgbClr val="205FAC"/>
                </a:solidFill>
                <a:latin typeface="Arial" charset="0"/>
              </a:rPr>
              <a:t>high physical amplification (gain)</a:t>
            </a:r>
          </a:p>
          <a:p>
            <a:pPr algn="ctr" defTabSz="1042988"/>
            <a:endParaRPr lang="en-US" sz="1200">
              <a:solidFill>
                <a:srgbClr val="205FAC"/>
              </a:solidFill>
              <a:latin typeface="Arial" charset="0"/>
            </a:endParaRPr>
          </a:p>
          <a:p>
            <a:pPr algn="ctr" defTabSz="1042988"/>
            <a:r>
              <a:rPr lang="en-US" sz="1200">
                <a:solidFill>
                  <a:srgbClr val="205FAC"/>
                </a:solidFill>
                <a:latin typeface="Arial" charset="0"/>
              </a:rPr>
              <a:t>1 photon gives rise to </a:t>
            </a:r>
          </a:p>
          <a:p>
            <a:pPr algn="ctr" defTabSz="1042988"/>
            <a:r>
              <a:rPr lang="en-US" sz="1200">
                <a:solidFill>
                  <a:srgbClr val="205FAC"/>
                </a:solidFill>
                <a:latin typeface="Arial" charset="0"/>
              </a:rPr>
              <a:t>a signal of ≈10</a:t>
            </a:r>
            <a:r>
              <a:rPr lang="en-US" sz="1200" baseline="30000">
                <a:solidFill>
                  <a:srgbClr val="205FAC"/>
                </a:solidFill>
                <a:latin typeface="Arial" charset="0"/>
              </a:rPr>
              <a:t>6</a:t>
            </a:r>
            <a:r>
              <a:rPr lang="en-US" sz="1200">
                <a:solidFill>
                  <a:srgbClr val="205FAC"/>
                </a:solidFill>
                <a:latin typeface="Arial" charset="0"/>
              </a:rPr>
              <a:t> electrons</a:t>
            </a:r>
            <a:endParaRPr lang="it-IT" sz="1200">
              <a:solidFill>
                <a:srgbClr val="205FAC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85635" y="990600"/>
            <a:ext cx="4800600" cy="2474913"/>
            <a:chOff x="4251325" y="1066800"/>
            <a:chExt cx="4800600" cy="2474913"/>
          </a:xfrm>
        </p:grpSpPr>
        <p:pic>
          <p:nvPicPr>
            <p:cNvPr id="191962" name="Picture 474" descr="10x10_newamp.tif                                               00110F16Macintosh HD                   C5534E62: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325" y="1098550"/>
              <a:ext cx="4800600" cy="2392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964" name="Rectangle 476"/>
            <p:cNvSpPr>
              <a:spLocks noChangeArrowheads="1"/>
            </p:cNvSpPr>
            <p:nvPr/>
          </p:nvSpPr>
          <p:spPr bwMode="auto">
            <a:xfrm>
              <a:off x="5384800" y="3294063"/>
              <a:ext cx="3105150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66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200" i="1">
                  <a:solidFill>
                    <a:schemeClr val="accent2"/>
                  </a:solidFill>
                  <a:latin typeface="Helvetica" charset="0"/>
                </a:rPr>
                <a:t>measured charge </a:t>
              </a:r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Q</a:t>
              </a:r>
              <a:r>
                <a:rPr lang="en-US" sz="1200" i="1">
                  <a:solidFill>
                    <a:schemeClr val="accent2"/>
                  </a:solidFill>
                  <a:latin typeface="Helvetica" charset="0"/>
                </a:rPr>
                <a:t> (from QDC)</a:t>
              </a:r>
              <a:endParaRPr lang="it-IT" sz="1200" i="1">
                <a:solidFill>
                  <a:schemeClr val="accent2"/>
                </a:solidFill>
                <a:latin typeface="Helvetica" charset="0"/>
              </a:endParaRPr>
            </a:p>
          </p:txBody>
        </p:sp>
        <p:sp>
          <p:nvSpPr>
            <p:cNvPr id="191965" name="Rectangle 477"/>
            <p:cNvSpPr>
              <a:spLocks noChangeArrowheads="1"/>
            </p:cNvSpPr>
            <p:nvPr/>
          </p:nvSpPr>
          <p:spPr bwMode="auto">
            <a:xfrm>
              <a:off x="6705600" y="1219200"/>
              <a:ext cx="2182813" cy="63976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illuminated with  laser light </a:t>
              </a:r>
            </a:p>
            <a:p>
              <a:r>
                <a:rPr lang="en-US" sz="1200" i="1">
                  <a:solidFill>
                    <a:srgbClr val="FF0000"/>
                  </a:solidFill>
                  <a:latin typeface="Helvetica" charset="0"/>
                </a:rPr>
                <a:t>operated at 32V</a:t>
              </a:r>
            </a:p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resolving power &gt;100</a:t>
              </a:r>
              <a:endParaRPr lang="it-IT" sz="1200" i="1">
                <a:solidFill>
                  <a:srgbClr val="FF0000"/>
                </a:solidFill>
                <a:latin typeface="Helvetica" charset="0"/>
              </a:endParaRPr>
            </a:p>
          </p:txBody>
        </p:sp>
        <p:sp>
          <p:nvSpPr>
            <p:cNvPr id="192416" name="Rectangle 928"/>
            <p:cNvSpPr>
              <a:spLocks noChangeArrowheads="1"/>
            </p:cNvSpPr>
            <p:nvPr/>
          </p:nvSpPr>
          <p:spPr bwMode="auto">
            <a:xfrm>
              <a:off x="4740275" y="2773363"/>
              <a:ext cx="2682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1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17" name="Rectangle 929"/>
            <p:cNvSpPr>
              <a:spLocks noChangeArrowheads="1"/>
            </p:cNvSpPr>
            <p:nvPr/>
          </p:nvSpPr>
          <p:spPr bwMode="auto">
            <a:xfrm>
              <a:off x="4884738" y="2686050"/>
              <a:ext cx="268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200" i="1">
                  <a:solidFill>
                    <a:srgbClr val="0000FF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92418" name="Rectangle 930"/>
            <p:cNvSpPr>
              <a:spLocks noChangeArrowheads="1"/>
            </p:cNvSpPr>
            <p:nvPr/>
          </p:nvSpPr>
          <p:spPr bwMode="auto">
            <a:xfrm>
              <a:off x="5029200" y="2514600"/>
              <a:ext cx="268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3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19" name="Rectangle 931"/>
            <p:cNvSpPr>
              <a:spLocks noChangeArrowheads="1"/>
            </p:cNvSpPr>
            <p:nvPr/>
          </p:nvSpPr>
          <p:spPr bwMode="auto">
            <a:xfrm>
              <a:off x="5205413" y="2225675"/>
              <a:ext cx="268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4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0" name="Rectangle 932"/>
            <p:cNvSpPr>
              <a:spLocks noChangeArrowheads="1"/>
            </p:cNvSpPr>
            <p:nvPr/>
          </p:nvSpPr>
          <p:spPr bwMode="auto">
            <a:xfrm>
              <a:off x="5562600" y="1371600"/>
              <a:ext cx="268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6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1" name="Rectangle 933"/>
            <p:cNvSpPr>
              <a:spLocks noChangeArrowheads="1"/>
            </p:cNvSpPr>
            <p:nvPr/>
          </p:nvSpPr>
          <p:spPr bwMode="auto">
            <a:xfrm>
              <a:off x="5410200" y="1905000"/>
              <a:ext cx="268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5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2" name="Rectangle 934"/>
            <p:cNvSpPr>
              <a:spLocks noChangeArrowheads="1"/>
            </p:cNvSpPr>
            <p:nvPr/>
          </p:nvSpPr>
          <p:spPr bwMode="auto">
            <a:xfrm>
              <a:off x="5791200" y="1066800"/>
              <a:ext cx="268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7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3" name="Rectangle 935"/>
            <p:cNvSpPr>
              <a:spLocks noChangeArrowheads="1"/>
            </p:cNvSpPr>
            <p:nvPr/>
          </p:nvSpPr>
          <p:spPr bwMode="auto">
            <a:xfrm>
              <a:off x="5943600" y="1066800"/>
              <a:ext cx="268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8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4" name="Rectangle 936"/>
            <p:cNvSpPr>
              <a:spLocks noChangeArrowheads="1"/>
            </p:cNvSpPr>
            <p:nvPr/>
          </p:nvSpPr>
          <p:spPr bwMode="auto">
            <a:xfrm>
              <a:off x="6172200" y="1371600"/>
              <a:ext cx="268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9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5" name="Rectangle 937"/>
            <p:cNvSpPr>
              <a:spLocks noChangeArrowheads="1"/>
            </p:cNvSpPr>
            <p:nvPr/>
          </p:nvSpPr>
          <p:spPr bwMode="auto">
            <a:xfrm>
              <a:off x="6353175" y="1752600"/>
              <a:ext cx="3540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10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6" name="Rectangle 938"/>
            <p:cNvSpPr>
              <a:spLocks noChangeArrowheads="1"/>
            </p:cNvSpPr>
            <p:nvPr/>
          </p:nvSpPr>
          <p:spPr bwMode="auto">
            <a:xfrm>
              <a:off x="6629400" y="1905000"/>
              <a:ext cx="3540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11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7" name="Rectangle 939"/>
            <p:cNvSpPr>
              <a:spLocks noChangeArrowheads="1"/>
            </p:cNvSpPr>
            <p:nvPr/>
          </p:nvSpPr>
          <p:spPr bwMode="auto">
            <a:xfrm>
              <a:off x="6858000" y="2209800"/>
              <a:ext cx="3540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12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8" name="Rectangle 940"/>
            <p:cNvSpPr>
              <a:spLocks noChangeArrowheads="1"/>
            </p:cNvSpPr>
            <p:nvPr/>
          </p:nvSpPr>
          <p:spPr bwMode="auto">
            <a:xfrm>
              <a:off x="7086600" y="2438400"/>
              <a:ext cx="3540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13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29" name="Rectangle 941"/>
            <p:cNvSpPr>
              <a:spLocks noChangeArrowheads="1"/>
            </p:cNvSpPr>
            <p:nvPr/>
          </p:nvSpPr>
          <p:spPr bwMode="auto">
            <a:xfrm>
              <a:off x="7281863" y="2570163"/>
              <a:ext cx="354012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14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30" name="Rectangle 942"/>
            <p:cNvSpPr>
              <a:spLocks noChangeArrowheads="1"/>
            </p:cNvSpPr>
            <p:nvPr/>
          </p:nvSpPr>
          <p:spPr bwMode="auto">
            <a:xfrm>
              <a:off x="7467600" y="2667000"/>
              <a:ext cx="3540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15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192431" name="Rectangle 943"/>
            <p:cNvSpPr>
              <a:spLocks noChangeArrowheads="1"/>
            </p:cNvSpPr>
            <p:nvPr/>
          </p:nvSpPr>
          <p:spPr bwMode="auto">
            <a:xfrm>
              <a:off x="7696200" y="2667000"/>
              <a:ext cx="3540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Helvetica" charset="0"/>
                </a:rPr>
                <a:t>16</a:t>
              </a:r>
              <a:endParaRPr lang="it-IT" sz="1200" i="1">
                <a:solidFill>
                  <a:srgbClr val="0000FF"/>
                </a:solidFill>
                <a:latin typeface="Helvetica" charset="0"/>
              </a:endParaRPr>
            </a:p>
          </p:txBody>
        </p:sp>
      </p:grpSp>
      <p:sp>
        <p:nvSpPr>
          <p:cNvPr id="474" name="Rounded Rectangle 473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599" y="3124200"/>
            <a:ext cx="4126713" cy="3121347"/>
            <a:chOff x="228599" y="3124200"/>
            <a:chExt cx="4126713" cy="3121347"/>
          </a:xfrm>
        </p:grpSpPr>
        <p:pic>
          <p:nvPicPr>
            <p:cNvPr id="4" name="Picture 3" descr="conf3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3124200"/>
              <a:ext cx="4126713" cy="3095035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1447800" y="3962400"/>
              <a:ext cx="1219200" cy="609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1447800" y="4343400"/>
              <a:ext cx="1219200" cy="228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1447800" y="4572000"/>
              <a:ext cx="12192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1447800" y="4572000"/>
              <a:ext cx="1219200" cy="762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" name="Rectangle 479"/>
            <p:cNvSpPr>
              <a:spLocks noChangeArrowheads="1"/>
            </p:cNvSpPr>
            <p:nvPr/>
          </p:nvSpPr>
          <p:spPr bwMode="auto">
            <a:xfrm>
              <a:off x="2514600" y="4419600"/>
              <a:ext cx="1524000" cy="306467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FF0000"/>
                  </a:solidFill>
                  <a:latin typeface="Helvetica" charset="0"/>
                </a:rPr>
                <a:t>1-4 photons</a:t>
              </a:r>
              <a:endParaRPr lang="it-IT" sz="1200">
                <a:solidFill>
                  <a:srgbClr val="FF0000"/>
                </a:solidFill>
                <a:latin typeface="Helvetica" charset="0"/>
              </a:endParaRPr>
            </a:p>
          </p:txBody>
        </p:sp>
        <p:sp>
          <p:nvSpPr>
            <p:cNvPr id="42" name="Rectangle 479"/>
            <p:cNvSpPr>
              <a:spLocks noChangeArrowheads="1"/>
            </p:cNvSpPr>
            <p:nvPr/>
          </p:nvSpPr>
          <p:spPr bwMode="auto">
            <a:xfrm>
              <a:off x="1066800" y="5905028"/>
              <a:ext cx="1524000" cy="340519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Helvetica" charset="0"/>
                </a:rPr>
                <a:t>t</a:t>
              </a:r>
              <a:r>
                <a:rPr lang="en-US" sz="1400" baseline="-25000">
                  <a:solidFill>
                    <a:srgbClr val="FF0000"/>
                  </a:solidFill>
                  <a:latin typeface="Helvetica" charset="0"/>
                </a:rPr>
                <a:t>rise</a:t>
              </a:r>
              <a:r>
                <a:rPr lang="en-US" sz="1400">
                  <a:solidFill>
                    <a:srgbClr val="FF0000"/>
                  </a:solidFill>
                  <a:latin typeface="Helvetica" charset="0"/>
                </a:rPr>
                <a:t> ≈ 10 ns</a:t>
              </a:r>
              <a:endParaRPr lang="it-IT" sz="1400">
                <a:solidFill>
                  <a:srgbClr val="FF0000"/>
                </a:solidFill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4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28600" y="885969"/>
            <a:ext cx="5580428" cy="3039921"/>
            <a:chOff x="304800" y="885969"/>
            <a:chExt cx="5580428" cy="3039921"/>
          </a:xfrm>
        </p:grpSpPr>
        <p:pic>
          <p:nvPicPr>
            <p:cNvPr id="45" name="Picture 44" descr="one_SiPM_spectrum_yellow.tif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9" y="885969"/>
              <a:ext cx="5363999" cy="277200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304800" y="1143000"/>
              <a:ext cx="5257800" cy="2782890"/>
              <a:chOff x="1371600" y="1600200"/>
              <a:chExt cx="5257800" cy="278289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71600" y="2209800"/>
                <a:ext cx="4333922" cy="2173290"/>
                <a:chOff x="1371600" y="2209800"/>
                <a:chExt cx="4333922" cy="217329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981200" y="3381231"/>
                  <a:ext cx="609600" cy="609600"/>
                </a:xfrm>
                <a:prstGeom prst="rect">
                  <a:avLst/>
                </a:prstGeom>
                <a:solidFill>
                  <a:srgbClr val="FFFFBF"/>
                </a:solidFill>
                <a:ln>
                  <a:solidFill>
                    <a:srgbClr val="FFFFFF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457732" y="3962784"/>
                  <a:ext cx="45720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670435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898771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6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127107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7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355443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583779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9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812115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10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4068885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11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314966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572947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13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829034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14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039054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15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248322" y="3962784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0">
                      <a:latin typeface="Arial"/>
                      <a:cs typeface="Arial"/>
                    </a:rPr>
                    <a:t>16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 rot="16200000">
                  <a:off x="1129100" y="2452300"/>
                  <a:ext cx="762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>
                      <a:latin typeface="Arial"/>
                      <a:cs typeface="Arial"/>
                    </a:rPr>
                    <a:t>counts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286078" y="4106091"/>
                  <a:ext cx="19951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>
                      <a:latin typeface="Arial"/>
                      <a:cs typeface="Arial"/>
                    </a:rPr>
                    <a:t>number of photons</a:t>
                  </a:r>
                </a:p>
              </p:txBody>
            </p:sp>
          </p:grp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2133600" y="1828800"/>
                <a:ext cx="9937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>
                    <a:solidFill>
                      <a:srgbClr val="205FAC"/>
                    </a:solidFill>
                    <a:latin typeface="Arial" charset="0"/>
                  </a:rPr>
                  <a:t>threshold</a:t>
                </a:r>
              </a:p>
            </p:txBody>
          </p:sp>
          <p:cxnSp>
            <p:nvCxnSpPr>
              <p:cNvPr id="49" name="AutoShape 6"/>
              <p:cNvCxnSpPr>
                <a:cxnSpLocks noChangeShapeType="1"/>
              </p:cNvCxnSpPr>
              <p:nvPr/>
            </p:nvCxnSpPr>
            <p:spPr bwMode="auto">
              <a:xfrm rot="16200000" flipH="1">
                <a:off x="1678782" y="3045618"/>
                <a:ext cx="1828799" cy="476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339900"/>
                </a:solidFill>
                <a:prstDash val="dash"/>
                <a:miter lim="800000"/>
                <a:headEnd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Rectangle 4"/>
              <p:cNvSpPr>
                <a:spLocks noChangeArrowheads="1"/>
              </p:cNvSpPr>
              <p:nvPr/>
            </p:nvSpPr>
            <p:spPr bwMode="auto">
              <a:xfrm>
                <a:off x="3733800" y="1600200"/>
                <a:ext cx="28956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>
                    <a:solidFill>
                      <a:srgbClr val="205FAC"/>
                    </a:solidFill>
                    <a:latin typeface="Arial" charset="0"/>
                  </a:rPr>
                  <a:t>One-SiPM light spectrum</a:t>
                </a:r>
              </a:p>
            </p:txBody>
          </p:sp>
        </p:grpSp>
      </p:grpSp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4876800" y="2003547"/>
            <a:ext cx="3505200" cy="7516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it-IT" sz="1400">
                <a:solidFill>
                  <a:srgbClr val="16469E"/>
                </a:solidFill>
                <a:latin typeface="Arial" charset="0"/>
              </a:rPr>
              <a:t>we count the number of events (i.e. tiny light flashes) in the fiber in a given time interval</a:t>
            </a:r>
          </a:p>
        </p:txBody>
      </p:sp>
      <p:pic>
        <p:nvPicPr>
          <p:cNvPr id="186381" name="Picture 13" descr=" SiPMa.jpg                                                      0074CB86 PFMACX106                      7C268664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854325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2" name="Picture 14" descr=" SiPMb.jpg                                                      0074CB86 PFMACX106                      7C268664: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854325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&#10;SiPMab.jpg                                                     0074CB86 PFMACX106                      7C268664: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854325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304800" y="553085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0000FF"/>
                </a:solidFill>
                <a:latin typeface="Arial" charset="0"/>
              </a:rPr>
              <a:t>left only: noise</a:t>
            </a:r>
          </a:p>
        </p:txBody>
      </p:sp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3233738" y="553085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0000"/>
                </a:solidFill>
                <a:latin typeface="Arial" charset="0"/>
              </a:rPr>
              <a:t>right only: noise</a:t>
            </a:r>
          </a:p>
        </p:txBody>
      </p:sp>
      <p:sp>
        <p:nvSpPr>
          <p:cNvPr id="186386" name="Rectangle 18"/>
          <p:cNvSpPr>
            <a:spLocks noChangeArrowheads="1"/>
          </p:cNvSpPr>
          <p:nvPr/>
        </p:nvSpPr>
        <p:spPr bwMode="auto">
          <a:xfrm>
            <a:off x="6248400" y="5607050"/>
            <a:ext cx="1884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0000FF"/>
                </a:solidFill>
                <a:latin typeface="Arial" charset="0"/>
              </a:rPr>
              <a:t>left </a:t>
            </a:r>
            <a:r>
              <a:rPr lang="it-IT" sz="1600">
                <a:latin typeface="Arial" charset="0"/>
              </a:rPr>
              <a:t>+</a:t>
            </a:r>
            <a:r>
              <a:rPr lang="it-IT" sz="1600">
                <a:solidFill>
                  <a:srgbClr val="FF0000"/>
                </a:solidFill>
                <a:latin typeface="Arial" charset="0"/>
              </a:rPr>
              <a:t> right</a:t>
            </a:r>
            <a:r>
              <a:rPr lang="it-IT" sz="1600">
                <a:latin typeface="Arial" charset="0"/>
              </a:rPr>
              <a:t>: signal</a:t>
            </a:r>
            <a:endParaRPr lang="it-IT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58" name="AutoShape 46"/>
          <p:cNvSpPr>
            <a:spLocks noChangeArrowheads="1"/>
          </p:cNvSpPr>
          <p:nvPr/>
        </p:nvSpPr>
        <p:spPr bwMode="auto">
          <a:xfrm>
            <a:off x="5149850" y="4021138"/>
            <a:ext cx="3568700" cy="739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135CA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YES!</a:t>
            </a:r>
            <a:r>
              <a:rPr lang="en-US" sz="1600" b="0">
                <a:solidFill>
                  <a:srgbClr val="0000FF"/>
                </a:solidFill>
                <a:latin typeface="Arial" charset="0"/>
              </a:rPr>
              <a:t> Tests with </a:t>
            </a:r>
            <a:r>
              <a:rPr lang="en-US" sz="1600" b="0" baseline="30000">
                <a:solidFill>
                  <a:srgbClr val="0000FF"/>
                </a:solidFill>
                <a:latin typeface="Arial" charset="0"/>
              </a:rPr>
              <a:t>60</a:t>
            </a:r>
            <a:r>
              <a:rPr lang="en-US" sz="1600" b="0">
                <a:solidFill>
                  <a:srgbClr val="0000FF"/>
                </a:solidFill>
                <a:latin typeface="Arial" charset="0"/>
              </a:rPr>
              <a:t>Co source in 3 positions along the fiber</a:t>
            </a:r>
            <a:endParaRPr lang="it-IT" sz="1600" b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41359" name="Picture 47" descr="&#10;60Co_Left.tif                                                  0021378DMacintosh HD                   87E6B796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25" y="914400"/>
            <a:ext cx="37179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60" name="Picture 48" descr="60Co_Right.tif                                                 0021378DMacintosh HD                   87E6B796: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74967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61" name="Picture 49" descr="60Co_Middle.tif                                                0021378DMacintosh HD                   87E6B796: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3" y="3651250"/>
            <a:ext cx="3652837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62" name="Rectangle 50"/>
          <p:cNvSpPr>
            <a:spLocks noChangeArrowheads="1"/>
          </p:cNvSpPr>
          <p:nvPr/>
        </p:nvSpPr>
        <p:spPr bwMode="auto">
          <a:xfrm rot="16200000">
            <a:off x="328613" y="1779588"/>
            <a:ext cx="127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Counts [a.u.]</a:t>
            </a:r>
            <a:endParaRPr lang="it-IT" sz="16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1363" name="Rectangle 51"/>
          <p:cNvSpPr>
            <a:spLocks noChangeArrowheads="1"/>
          </p:cNvSpPr>
          <p:nvPr/>
        </p:nvSpPr>
        <p:spPr bwMode="auto">
          <a:xfrm rot="16200000">
            <a:off x="331788" y="4514850"/>
            <a:ext cx="127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Counts [a.u.]</a:t>
            </a:r>
            <a:endParaRPr lang="it-IT" sz="16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1364" name="Rectangle 52"/>
          <p:cNvSpPr>
            <a:spLocks noChangeArrowheads="1"/>
          </p:cNvSpPr>
          <p:nvPr/>
        </p:nvSpPr>
        <p:spPr bwMode="auto">
          <a:xfrm rot="16200000">
            <a:off x="4294188" y="1793875"/>
            <a:ext cx="127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Counts [a.u.]</a:t>
            </a:r>
            <a:endParaRPr lang="it-IT" sz="16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1365" name="Rectangle 53"/>
          <p:cNvSpPr>
            <a:spLocks noChangeArrowheads="1"/>
          </p:cNvSpPr>
          <p:nvPr/>
        </p:nvSpPr>
        <p:spPr bwMode="auto">
          <a:xfrm>
            <a:off x="5181600" y="5105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200" i="1">
                <a:solidFill>
                  <a:srgbClr val="FF0000"/>
                </a:solidFill>
                <a:latin typeface="Arial" charset="0"/>
              </a:rPr>
              <a:t>the half-difference between the left and right arrival times provides the impact coordinate</a:t>
            </a:r>
            <a:endParaRPr lang="it-IT" sz="12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1366" name="Rectangle 54"/>
          <p:cNvSpPr>
            <a:spLocks noChangeArrowheads="1"/>
          </p:cNvSpPr>
          <p:nvPr/>
        </p:nvSpPr>
        <p:spPr bwMode="auto">
          <a:xfrm>
            <a:off x="992188" y="5334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FF0000"/>
                </a:solidFill>
                <a:latin typeface="Arial" charset="0"/>
              </a:rPr>
              <a:t>but... do we actually detect gamma rays?</a:t>
            </a:r>
            <a:endParaRPr lang="it-IT" sz="18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1367" name="Line 55"/>
          <p:cNvSpPr>
            <a:spLocks noChangeShapeType="1"/>
          </p:cNvSpPr>
          <p:nvPr/>
        </p:nvSpPr>
        <p:spPr bwMode="auto">
          <a:xfrm flipH="1">
            <a:off x="4114800" y="4191000"/>
            <a:ext cx="990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8" name="Line 56"/>
          <p:cNvSpPr>
            <a:spLocks noChangeShapeType="1"/>
          </p:cNvSpPr>
          <p:nvPr/>
        </p:nvSpPr>
        <p:spPr bwMode="auto">
          <a:xfrm flipH="1" flipV="1">
            <a:off x="4343400" y="3048000"/>
            <a:ext cx="7620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9" name="Line 57"/>
          <p:cNvSpPr>
            <a:spLocks noChangeShapeType="1"/>
          </p:cNvSpPr>
          <p:nvPr/>
        </p:nvSpPr>
        <p:spPr bwMode="auto">
          <a:xfrm flipV="1">
            <a:off x="5334000" y="3276600"/>
            <a:ext cx="6858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70" name="Group 58"/>
          <p:cNvGrpSpPr>
            <a:grpSpLocks/>
          </p:cNvGrpSpPr>
          <p:nvPr/>
        </p:nvGrpSpPr>
        <p:grpSpPr bwMode="auto">
          <a:xfrm>
            <a:off x="2514600" y="1524000"/>
            <a:ext cx="152400" cy="152400"/>
            <a:chOff x="1056" y="960"/>
            <a:chExt cx="96" cy="96"/>
          </a:xfrm>
        </p:grpSpPr>
        <p:sp>
          <p:nvSpPr>
            <p:cNvPr id="141371" name="Oval 59"/>
            <p:cNvSpPr>
              <a:spLocks noChangeArrowheads="1"/>
            </p:cNvSpPr>
            <p:nvPr/>
          </p:nvSpPr>
          <p:spPr bwMode="auto">
            <a:xfrm>
              <a:off x="1056" y="1008"/>
              <a:ext cx="48" cy="48"/>
            </a:xfrm>
            <a:prstGeom prst="ellipse">
              <a:avLst/>
            </a:prstGeom>
            <a:solidFill>
              <a:srgbClr val="CCFF66"/>
            </a:solidFill>
            <a:ln w="9525">
              <a:round/>
              <a:headEnd/>
              <a:tailEnd/>
            </a:ln>
            <a:effectLst/>
            <a:scene3d>
              <a:camera prst="legacyObliqueTopRight">
                <a:rot lat="20699999" lon="54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CCFF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1372" name="Oval 60"/>
            <p:cNvSpPr>
              <a:spLocks noChangeArrowheads="1"/>
            </p:cNvSpPr>
            <p:nvPr/>
          </p:nvSpPr>
          <p:spPr bwMode="auto">
            <a:xfrm>
              <a:off x="1104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73" name="Group 61"/>
          <p:cNvGrpSpPr>
            <a:grpSpLocks/>
          </p:cNvGrpSpPr>
          <p:nvPr/>
        </p:nvGrpSpPr>
        <p:grpSpPr bwMode="auto">
          <a:xfrm>
            <a:off x="2971800" y="4419600"/>
            <a:ext cx="990600" cy="152400"/>
            <a:chOff x="1152" y="1584"/>
            <a:chExt cx="624" cy="96"/>
          </a:xfrm>
        </p:grpSpPr>
        <p:sp>
          <p:nvSpPr>
            <p:cNvPr id="141374" name="Oval 62"/>
            <p:cNvSpPr>
              <a:spLocks noChangeArrowheads="1"/>
            </p:cNvSpPr>
            <p:nvPr/>
          </p:nvSpPr>
          <p:spPr bwMode="auto">
            <a:xfrm>
              <a:off x="1152" y="1632"/>
              <a:ext cx="48" cy="48"/>
            </a:xfrm>
            <a:prstGeom prst="ellipse">
              <a:avLst/>
            </a:prstGeom>
            <a:solidFill>
              <a:srgbClr val="CCFF66"/>
            </a:solidFill>
            <a:ln w="9525">
              <a:round/>
              <a:headEnd/>
              <a:tailEnd/>
            </a:ln>
            <a:effectLst/>
            <a:scene3d>
              <a:camera prst="legacyObliqueTopRight">
                <a:rot lat="20699999" lon="54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CCFF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1375" name="Oval 63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76" name="Group 64"/>
          <p:cNvGrpSpPr>
            <a:grpSpLocks/>
          </p:cNvGrpSpPr>
          <p:nvPr/>
        </p:nvGrpSpPr>
        <p:grpSpPr bwMode="auto">
          <a:xfrm>
            <a:off x="6477000" y="1524000"/>
            <a:ext cx="1828800" cy="152400"/>
            <a:chOff x="1248" y="2208"/>
            <a:chExt cx="1152" cy="96"/>
          </a:xfrm>
        </p:grpSpPr>
        <p:sp>
          <p:nvSpPr>
            <p:cNvPr id="141377" name="Oval 65"/>
            <p:cNvSpPr>
              <a:spLocks noChangeArrowheads="1"/>
            </p:cNvSpPr>
            <p:nvPr/>
          </p:nvSpPr>
          <p:spPr bwMode="auto">
            <a:xfrm>
              <a:off x="1248" y="2256"/>
              <a:ext cx="48" cy="48"/>
            </a:xfrm>
            <a:prstGeom prst="ellipse">
              <a:avLst/>
            </a:prstGeom>
            <a:solidFill>
              <a:srgbClr val="CCFF66"/>
            </a:solidFill>
            <a:ln w="9525">
              <a:round/>
              <a:headEnd/>
              <a:tailEnd/>
            </a:ln>
            <a:effectLst/>
            <a:scene3d>
              <a:camera prst="legacyObliqueTopRight">
                <a:rot lat="20699999" lon="54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CCFF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1378" name="Oval 66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4137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709401"/>
              </p:ext>
            </p:extLst>
          </p:nvPr>
        </p:nvGraphicFramePr>
        <p:xfrm>
          <a:off x="6019800" y="5597525"/>
          <a:ext cx="20574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6" imgW="1041400" imgH="368300" progId="Equation.3">
                  <p:embed/>
                </p:oleObj>
              </mc:Choice>
              <mc:Fallback>
                <p:oleObj name="Equation" r:id="rId6" imgW="1041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597525"/>
                        <a:ext cx="20574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5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02.t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28600"/>
            <a:ext cx="3276600" cy="2252662"/>
          </a:xfrm>
          <a:prstGeom prst="rect">
            <a:avLst/>
          </a:prstGeom>
        </p:spPr>
      </p:pic>
      <p:pic>
        <p:nvPicPr>
          <p:cNvPr id="4" name="Picture 3" descr="fig03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015" y="609600"/>
            <a:ext cx="3218385" cy="2590800"/>
          </a:xfrm>
          <a:prstGeom prst="rect">
            <a:avLst/>
          </a:prstGeom>
        </p:spPr>
      </p:pic>
      <p:pic>
        <p:nvPicPr>
          <p:cNvPr id="5" name="Picture 4" descr="fig07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2590800"/>
            <a:ext cx="5794217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508" y="3655933"/>
            <a:ext cx="2595092" cy="306467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200">
                <a:solidFill>
                  <a:srgbClr val="1663B9"/>
                </a:solidFill>
                <a:cs typeface="Arial"/>
              </a:rPr>
              <a:t>1m long fiber: uniform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4211" y="5356622"/>
            <a:ext cx="2557689" cy="510778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200">
                <a:solidFill>
                  <a:srgbClr val="1663B9"/>
                </a:solidFill>
                <a:cs typeface="Arial"/>
              </a:rPr>
              <a:t>2.5m long fiber: good efficiency, </a:t>
            </a:r>
          </a:p>
          <a:p>
            <a:pPr algn="ctr"/>
            <a:r>
              <a:rPr lang="en-US" sz="1200">
                <a:solidFill>
                  <a:srgbClr val="1663B9"/>
                </a:solidFill>
                <a:cs typeface="Arial"/>
              </a:rPr>
              <a:t>not uniform</a:t>
            </a:r>
          </a:p>
        </p:txBody>
      </p:sp>
      <p:sp>
        <p:nvSpPr>
          <p:cNvPr id="8" name="AutoShape 139"/>
          <p:cNvSpPr>
            <a:spLocks noChangeArrowheads="1"/>
          </p:cNvSpPr>
          <p:nvPr/>
        </p:nvSpPr>
        <p:spPr bwMode="auto">
          <a:xfrm flipH="1">
            <a:off x="6019800" y="3124200"/>
            <a:ext cx="788988" cy="4381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FF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9799999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8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sz="2800"/>
          </a:p>
        </p:txBody>
      </p:sp>
      <p:sp>
        <p:nvSpPr>
          <p:cNvPr id="9" name="AutoShape 139"/>
          <p:cNvSpPr>
            <a:spLocks noChangeArrowheads="1"/>
          </p:cNvSpPr>
          <p:nvPr/>
        </p:nvSpPr>
        <p:spPr bwMode="auto">
          <a:xfrm flipH="1">
            <a:off x="6019800" y="4828821"/>
            <a:ext cx="788988" cy="4381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FF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9799999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8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2543628" y="784622"/>
            <a:ext cx="2384652" cy="510778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200">
                <a:solidFill>
                  <a:srgbClr val="1663B9"/>
                </a:solidFill>
                <a:cs typeface="Arial"/>
              </a:rPr>
              <a:t>energy deposited in the fiber: </a:t>
            </a:r>
          </a:p>
          <a:p>
            <a:pPr algn="ctr"/>
            <a:r>
              <a:rPr lang="en-US" sz="1200">
                <a:solidFill>
                  <a:srgbClr val="1663B9"/>
                </a:solidFill>
                <a:cs typeface="Arial"/>
              </a:rPr>
              <a:t>≈ constant above 500keV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228600"/>
            <a:ext cx="1861247" cy="715089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200">
                <a:solidFill>
                  <a:srgbClr val="1663B9"/>
                </a:solidFill>
                <a:cs typeface="Arial"/>
              </a:rPr>
              <a:t>#photons in one SiPM </a:t>
            </a:r>
          </a:p>
          <a:p>
            <a:pPr algn="ctr"/>
            <a:r>
              <a:rPr lang="en-US" sz="1200">
                <a:solidFill>
                  <a:srgbClr val="1663B9"/>
                </a:solidFill>
                <a:cs typeface="Arial"/>
              </a:rPr>
              <a:t>in coincidence</a:t>
            </a:r>
          </a:p>
          <a:p>
            <a:pPr algn="ctr"/>
            <a:r>
              <a:rPr lang="en-US" sz="1200">
                <a:solidFill>
                  <a:srgbClr val="1663B9"/>
                </a:solidFill>
                <a:cs typeface="Arial"/>
              </a:rPr>
              <a:t>with the other one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6116" y="7200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2"/>
          <p:cNvSpPr>
            <a:spLocks noChangeArrowheads="1"/>
          </p:cNvSpPr>
          <p:nvPr/>
        </p:nvSpPr>
        <p:spPr bwMode="auto">
          <a:xfrm>
            <a:off x="1066800" y="1833459"/>
            <a:ext cx="1371601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800" b="1">
                <a:solidFill>
                  <a:srgbClr val="FF0000"/>
                </a:solidFill>
                <a:latin typeface="Arial" charset="0"/>
              </a:rPr>
              <a:t>what</a:t>
            </a:r>
          </a:p>
        </p:txBody>
      </p:sp>
      <p:pic>
        <p:nvPicPr>
          <p:cNvPr id="17" name="Picture 16" descr="interim_scaled_dow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671659"/>
            <a:ext cx="2164975" cy="1223211"/>
          </a:xfrm>
          <a:prstGeom prst="rect">
            <a:avLst/>
          </a:prstGeom>
        </p:spPr>
      </p:pic>
      <p:sp>
        <p:nvSpPr>
          <p:cNvPr id="15" name="AutoShape 72"/>
          <p:cNvSpPr>
            <a:spLocks noChangeArrowheads="1"/>
          </p:cNvSpPr>
          <p:nvPr/>
        </p:nvSpPr>
        <p:spPr bwMode="auto">
          <a:xfrm>
            <a:off x="4114800" y="1833459"/>
            <a:ext cx="1371601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800" b="1">
                <a:solidFill>
                  <a:srgbClr val="FF0000"/>
                </a:solidFill>
                <a:latin typeface="Arial" charset="0"/>
              </a:rPr>
              <a:t>why</a:t>
            </a:r>
          </a:p>
        </p:txBody>
      </p:sp>
      <p:sp>
        <p:nvSpPr>
          <p:cNvPr id="18" name="AutoShape 72"/>
          <p:cNvSpPr>
            <a:spLocks noChangeArrowheads="1"/>
          </p:cNvSpPr>
          <p:nvPr/>
        </p:nvSpPr>
        <p:spPr bwMode="auto">
          <a:xfrm>
            <a:off x="6781800" y="1833459"/>
            <a:ext cx="1371601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800" b="1">
                <a:solidFill>
                  <a:srgbClr val="FF0000"/>
                </a:solidFill>
                <a:latin typeface="Arial" charset="0"/>
              </a:rPr>
              <a:t>how</a:t>
            </a:r>
          </a:p>
        </p:txBody>
      </p:sp>
      <p:pic>
        <p:nvPicPr>
          <p:cNvPr id="99" name="Picture 98" descr="WIPP_acciden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32" t="59377" r="3312"/>
          <a:stretch/>
        </p:blipFill>
        <p:spPr>
          <a:xfrm>
            <a:off x="3505200" y="2671659"/>
            <a:ext cx="2646760" cy="1621512"/>
          </a:xfrm>
          <a:prstGeom prst="rect">
            <a:avLst/>
          </a:prstGeom>
        </p:spPr>
      </p:pic>
      <p:pic>
        <p:nvPicPr>
          <p:cNvPr id="100" name="Picture 99" descr="WIPP_acciden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99" t="18347" r="32317" b="42797"/>
          <a:stretch/>
        </p:blipFill>
        <p:spPr>
          <a:xfrm>
            <a:off x="4092924" y="4451185"/>
            <a:ext cx="1262050" cy="1420874"/>
          </a:xfrm>
          <a:prstGeom prst="rect">
            <a:avLst/>
          </a:prstGeom>
        </p:spPr>
      </p:pic>
      <p:pic>
        <p:nvPicPr>
          <p:cNvPr id="101" name="Picture 100" descr="blm_curv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119459"/>
            <a:ext cx="1581233" cy="1976541"/>
          </a:xfrm>
          <a:prstGeom prst="rect">
            <a:avLst/>
          </a:prstGeom>
        </p:spPr>
      </p:pic>
      <p:pic>
        <p:nvPicPr>
          <p:cNvPr id="103" name="Picture 102" descr="foto_BLM-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630476" y="4073780"/>
            <a:ext cx="3581398" cy="319960"/>
          </a:xfrm>
          <a:prstGeom prst="rect">
            <a:avLst/>
          </a:prstGeom>
        </p:spPr>
      </p:pic>
      <p:pic>
        <p:nvPicPr>
          <p:cNvPr id="104" name="Picture 103" descr="PFiMac_HD:Users:finox:Google Drive:SiLiF_vs_3He_microarticle:SiLiF64+INFN_pen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671659"/>
            <a:ext cx="1464083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ransport3_small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114800"/>
            <a:ext cx="2445210" cy="1635234"/>
          </a:xfrm>
          <a:prstGeom prst="rect">
            <a:avLst/>
          </a:prstGeom>
        </p:spPr>
      </p:pic>
      <p:pic>
        <p:nvPicPr>
          <p:cNvPr id="5" name="Picture 4" descr="what_why_how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977" y="457200"/>
            <a:ext cx="1223246" cy="1256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838200"/>
            <a:ext cx="342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0000"/>
                </a:solidFill>
                <a:latin typeface="Arial" charset="0"/>
              </a:rPr>
              <a:t>protection of nuclear material</a:t>
            </a: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609006" y="838200"/>
            <a:ext cx="2468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0000"/>
                </a:solidFill>
                <a:latin typeface="Arial" charset="0"/>
              </a:rPr>
              <a:t>and nuclear facilities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um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" t="817" r="1122" b="1735"/>
          <a:stretch/>
        </p:blipFill>
        <p:spPr>
          <a:xfrm>
            <a:off x="332828" y="4037724"/>
            <a:ext cx="3372070" cy="2040759"/>
          </a:xfrm>
          <a:prstGeom prst="rect">
            <a:avLst/>
          </a:prstGeom>
        </p:spPr>
      </p:pic>
      <p:pic>
        <p:nvPicPr>
          <p:cNvPr id="3" name="Picture 2" descr="&#10;inizio.tif                                                     001E1E30 PFiMac_HD                      7C268698: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436027" cy="20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6761" y="2553414"/>
            <a:ext cx="2090929" cy="578882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132AC"/>
                </a:solidFill>
                <a:cs typeface="Arial"/>
              </a:rPr>
              <a:t>tested with </a:t>
            </a:r>
            <a:r>
              <a:rPr lang="en-US" sz="1400">
                <a:solidFill>
                  <a:srgbClr val="FF0000"/>
                </a:solidFill>
                <a:cs typeface="Arial"/>
              </a:rPr>
              <a:t>ILW</a:t>
            </a:r>
            <a:r>
              <a:rPr lang="en-US" sz="1400">
                <a:solidFill>
                  <a:srgbClr val="2132AC"/>
                </a:solidFill>
                <a:cs typeface="Arial"/>
              </a:rPr>
              <a:t> at </a:t>
            </a:r>
          </a:p>
          <a:p>
            <a:pPr algn="ctr"/>
            <a:r>
              <a:rPr lang="en-US" sz="1400">
                <a:solidFill>
                  <a:srgbClr val="2132AC"/>
                </a:solidFill>
                <a:cs typeface="Arial"/>
              </a:rPr>
              <a:t>decreasing distances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4763214"/>
            <a:ext cx="2362200" cy="578882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132AC"/>
                </a:solidFill>
                <a:cs typeface="Arial"/>
              </a:rPr>
              <a:t>tested with </a:t>
            </a:r>
            <a:r>
              <a:rPr lang="en-US" sz="1400">
                <a:solidFill>
                  <a:srgbClr val="FF0000"/>
                </a:solidFill>
                <a:cs typeface="Arial"/>
              </a:rPr>
              <a:t>LLW </a:t>
            </a:r>
          </a:p>
          <a:p>
            <a:pPr algn="ctr"/>
            <a:r>
              <a:rPr lang="en-US" sz="1400">
                <a:solidFill>
                  <a:srgbClr val="2132AC"/>
                </a:solidFill>
                <a:cs typeface="Arial"/>
              </a:rPr>
              <a:t>for three months</a:t>
            </a:r>
          </a:p>
        </p:txBody>
      </p:sp>
      <p:sp>
        <p:nvSpPr>
          <p:cNvPr id="7" name="AutoShape 72"/>
          <p:cNvSpPr>
            <a:spLocks noChangeArrowheads="1"/>
          </p:cNvSpPr>
          <p:nvPr/>
        </p:nvSpPr>
        <p:spPr bwMode="auto">
          <a:xfrm>
            <a:off x="1981200" y="1177224"/>
            <a:ext cx="5181600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it-IT" sz="1800">
                <a:solidFill>
                  <a:srgbClr val="1663B9"/>
                </a:solidFill>
                <a:latin typeface="Arial" charset="0"/>
              </a:rPr>
              <a:t>low-cost </a:t>
            </a:r>
            <a:r>
              <a:rPr lang="it-IT" sz="1800">
                <a:solidFill>
                  <a:srgbClr val="FF0000"/>
                </a:solidFill>
                <a:latin typeface="Arial" charset="0"/>
              </a:rPr>
              <a:t>linear gamma ray counter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  <p:pic>
        <p:nvPicPr>
          <p:cNvPr id="9" name="Picture 8" descr="DMNR_at_Gariglian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2743200"/>
            <a:ext cx="2531242" cy="2224689"/>
          </a:xfrm>
          <a:prstGeom prst="rect">
            <a:avLst/>
          </a:prstGeom>
        </p:spPr>
      </p:pic>
      <p:sp>
        <p:nvSpPr>
          <p:cNvPr id="10" name="Rectangle 456"/>
          <p:cNvSpPr>
            <a:spLocks noChangeArrowheads="1"/>
          </p:cNvSpPr>
          <p:nvPr/>
        </p:nvSpPr>
        <p:spPr bwMode="auto">
          <a:xfrm>
            <a:off x="6248400" y="4960374"/>
            <a:ext cx="2488237" cy="25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sz="1100" b="1">
                <a:solidFill>
                  <a:srgbClr val="205FAC"/>
                </a:solidFill>
                <a:latin typeface="Arial"/>
                <a:cs typeface="Arial"/>
              </a:rPr>
              <a:t>tested in collaboration with SOGIN</a:t>
            </a:r>
          </a:p>
        </p:txBody>
      </p:sp>
      <p:pic>
        <p:nvPicPr>
          <p:cNvPr id="11" name="Picture 1134" descr=" sogin.jpg                                                      0032DD8F PFiMac_HD                      7C268698: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914400" cy="6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P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121" y="1608959"/>
            <a:ext cx="601279" cy="601279"/>
          </a:xfrm>
          <a:prstGeom prst="rect">
            <a:avLst/>
          </a:prstGeom>
        </p:spPr>
      </p:pic>
      <p:pic>
        <p:nvPicPr>
          <p:cNvPr id="102" name="Picture 101" descr="Radsense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690646"/>
            <a:ext cx="527685" cy="762000"/>
          </a:xfrm>
          <a:prstGeom prst="rect">
            <a:avLst/>
          </a:prstGeom>
        </p:spPr>
      </p:pic>
      <p:pic>
        <p:nvPicPr>
          <p:cNvPr id="9" name="Picture 8" descr="radio_wav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0366" y="2789766"/>
            <a:ext cx="1600200" cy="2726267"/>
          </a:xfrm>
          <a:prstGeom prst="rect">
            <a:avLst/>
          </a:prstGeom>
        </p:spPr>
      </p:pic>
      <p:pic>
        <p:nvPicPr>
          <p:cNvPr id="13" name="Picture 12" descr="numen_plot_22Na_re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284095"/>
            <a:ext cx="2743200" cy="2211705"/>
          </a:xfrm>
          <a:prstGeom prst="rect">
            <a:avLst/>
          </a:prstGeom>
        </p:spPr>
      </p:pic>
      <p:sp>
        <p:nvSpPr>
          <p:cNvPr id="3" name="AutoShape 72"/>
          <p:cNvSpPr>
            <a:spLocks noChangeArrowheads="1"/>
          </p:cNvSpPr>
          <p:nvPr/>
        </p:nvSpPr>
        <p:spPr bwMode="auto">
          <a:xfrm>
            <a:off x="1219200" y="1139838"/>
            <a:ext cx="6705600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it-IT" sz="1800">
                <a:solidFill>
                  <a:srgbClr val="1663B9"/>
                </a:solidFill>
                <a:latin typeface="Arial" charset="0"/>
              </a:rPr>
              <a:t>miniature low-cost </a:t>
            </a:r>
            <a:r>
              <a:rPr lang="it-IT" sz="1800">
                <a:solidFill>
                  <a:srgbClr val="FF0000"/>
                </a:solidFill>
                <a:latin typeface="Arial" charset="0"/>
              </a:rPr>
              <a:t>gamma ray spectrometer / dosimeter</a:t>
            </a:r>
          </a:p>
        </p:txBody>
      </p:sp>
      <p:pic>
        <p:nvPicPr>
          <p:cNvPr id="5" name="Picture 4" descr="mini_Cs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284095"/>
            <a:ext cx="2387600" cy="1729998"/>
          </a:xfrm>
          <a:prstGeom prst="rect">
            <a:avLst/>
          </a:prstGeom>
        </p:spPr>
      </p:pic>
      <p:sp>
        <p:nvSpPr>
          <p:cNvPr id="11" name="AutoShape 139"/>
          <p:cNvSpPr>
            <a:spLocks noChangeArrowheads="1"/>
          </p:cNvSpPr>
          <p:nvPr/>
        </p:nvSpPr>
        <p:spPr bwMode="auto">
          <a:xfrm>
            <a:off x="3505200" y="2819400"/>
            <a:ext cx="788988" cy="4381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FF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9799999" lon="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8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6868746" y="2284095"/>
            <a:ext cx="1589454" cy="510778"/>
          </a:xfrm>
          <a:prstGeom prst="roundRect">
            <a:avLst/>
          </a:prstGeom>
          <a:noFill/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200">
                <a:solidFill>
                  <a:srgbClr val="2132AC"/>
                </a:solidFill>
                <a:cs typeface="Arial"/>
              </a:rPr>
              <a:t>test with </a:t>
            </a:r>
            <a:r>
              <a:rPr lang="en-US" sz="1200" baseline="30000">
                <a:solidFill>
                  <a:srgbClr val="2132AC"/>
                </a:solidFill>
                <a:cs typeface="Arial"/>
              </a:rPr>
              <a:t>22</a:t>
            </a:r>
            <a:r>
              <a:rPr lang="en-US" sz="1200">
                <a:solidFill>
                  <a:srgbClr val="2132AC"/>
                </a:solidFill>
                <a:cs typeface="Arial"/>
              </a:rPr>
              <a:t>Na </a:t>
            </a:r>
          </a:p>
          <a:p>
            <a:pPr algn="ctr"/>
            <a:r>
              <a:rPr lang="en-US" sz="1200">
                <a:solidFill>
                  <a:srgbClr val="2132AC"/>
                </a:solidFill>
                <a:cs typeface="Arial"/>
              </a:rPr>
              <a:t>radioactive source</a:t>
            </a:r>
          </a:p>
        </p:txBody>
      </p:sp>
      <p:pic>
        <p:nvPicPr>
          <p:cNvPr id="10" name="Picture 10" descr="antenna1.png                                                   002994C0 PFiMac_HD                      7C268698: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2438400"/>
            <a:ext cx="350810" cy="3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272"/>
          <p:cNvGrpSpPr>
            <a:grpSpLocks/>
          </p:cNvGrpSpPr>
          <p:nvPr/>
        </p:nvGrpSpPr>
        <p:grpSpPr bwMode="auto">
          <a:xfrm>
            <a:off x="3657600" y="4419600"/>
            <a:ext cx="2002524" cy="1727465"/>
            <a:chOff x="3524" y="624"/>
            <a:chExt cx="1740" cy="1501"/>
          </a:xfrm>
        </p:grpSpPr>
        <p:grpSp>
          <p:nvGrpSpPr>
            <p:cNvPr id="16" name="Group 183"/>
            <p:cNvGrpSpPr>
              <a:grpSpLocks/>
            </p:cNvGrpSpPr>
            <p:nvPr/>
          </p:nvGrpSpPr>
          <p:grpSpPr bwMode="auto">
            <a:xfrm>
              <a:off x="3524" y="624"/>
              <a:ext cx="1740" cy="1501"/>
              <a:chOff x="4050" y="624"/>
              <a:chExt cx="1502" cy="1296"/>
            </a:xfrm>
          </p:grpSpPr>
          <p:pic>
            <p:nvPicPr>
              <p:cNvPr id="89" name="Picture 184" descr="apple-monitor-30.jpg                                           001280ECMacintosh_HD                   BF9E3FA7: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0" y="624"/>
                <a:ext cx="1502" cy="1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ectangle 185"/>
              <p:cNvSpPr>
                <a:spLocks noChangeArrowheads="1"/>
              </p:cNvSpPr>
              <p:nvPr/>
            </p:nvSpPr>
            <p:spPr bwMode="auto">
              <a:xfrm>
                <a:off x="4109" y="720"/>
                <a:ext cx="1363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86"/>
              <p:cNvSpPr>
                <a:spLocks noChangeArrowheads="1"/>
              </p:cNvSpPr>
              <p:nvPr/>
            </p:nvSpPr>
            <p:spPr bwMode="auto">
              <a:xfrm>
                <a:off x="5436" y="720"/>
                <a:ext cx="34" cy="768"/>
              </a:xfrm>
              <a:prstGeom prst="rect">
                <a:avLst/>
              </a:prstGeom>
              <a:solidFill>
                <a:srgbClr val="C8C8C8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187"/>
              <p:cNvSpPr>
                <a:spLocks noChangeArrowheads="1"/>
              </p:cNvSpPr>
              <p:nvPr/>
            </p:nvSpPr>
            <p:spPr bwMode="auto">
              <a:xfrm>
                <a:off x="5439" y="912"/>
                <a:ext cx="27" cy="45"/>
              </a:xfrm>
              <a:prstGeom prst="roundRect">
                <a:avLst>
                  <a:gd name="adj" fmla="val 45833"/>
                </a:avLst>
              </a:prstGeom>
              <a:solidFill>
                <a:srgbClr val="0C84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88"/>
              <p:cNvSpPr>
                <a:spLocks noChangeShapeType="1"/>
              </p:cNvSpPr>
              <p:nvPr/>
            </p:nvSpPr>
            <p:spPr bwMode="auto">
              <a:xfrm>
                <a:off x="5454" y="1452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189"/>
              <p:cNvSpPr>
                <a:spLocks noChangeShapeType="1"/>
              </p:cNvSpPr>
              <p:nvPr/>
            </p:nvSpPr>
            <p:spPr bwMode="auto">
              <a:xfrm flipV="1">
                <a:off x="5454" y="717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" name="Picture 191" descr="Control_Panel.jpg                                              000D938DMacintosh HD                   C5534E62: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743"/>
              <a:ext cx="861" cy="855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93"/>
            <p:cNvGrpSpPr>
              <a:grpSpLocks/>
            </p:cNvGrpSpPr>
            <p:nvPr/>
          </p:nvGrpSpPr>
          <p:grpSpPr bwMode="auto">
            <a:xfrm>
              <a:off x="4684" y="1460"/>
              <a:ext cx="233" cy="143"/>
              <a:chOff x="611" y="890"/>
              <a:chExt cx="3130" cy="1905"/>
            </a:xfrm>
          </p:grpSpPr>
          <p:sp>
            <p:nvSpPr>
              <p:cNvPr id="29" name="Rectangle 194"/>
              <p:cNvSpPr>
                <a:spLocks noChangeArrowheads="1"/>
              </p:cNvSpPr>
              <p:nvPr/>
            </p:nvSpPr>
            <p:spPr bwMode="auto">
              <a:xfrm>
                <a:off x="611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95"/>
              <p:cNvSpPr>
                <a:spLocks noChangeArrowheads="1"/>
              </p:cNvSpPr>
              <p:nvPr/>
            </p:nvSpPr>
            <p:spPr bwMode="auto">
              <a:xfrm>
                <a:off x="1574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96"/>
              <p:cNvSpPr>
                <a:spLocks noChangeArrowheads="1"/>
              </p:cNvSpPr>
              <p:nvPr/>
            </p:nvSpPr>
            <p:spPr bwMode="auto">
              <a:xfrm>
                <a:off x="1253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197"/>
              <p:cNvSpPr>
                <a:spLocks noChangeArrowheads="1"/>
              </p:cNvSpPr>
              <p:nvPr/>
            </p:nvSpPr>
            <p:spPr bwMode="auto">
              <a:xfrm>
                <a:off x="932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198"/>
              <p:cNvSpPr>
                <a:spLocks noChangeArrowheads="1"/>
              </p:cNvSpPr>
              <p:nvPr/>
            </p:nvSpPr>
            <p:spPr bwMode="auto">
              <a:xfrm>
                <a:off x="1894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99"/>
              <p:cNvSpPr>
                <a:spLocks noChangeArrowheads="1"/>
              </p:cNvSpPr>
              <p:nvPr/>
            </p:nvSpPr>
            <p:spPr bwMode="auto">
              <a:xfrm>
                <a:off x="611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200"/>
              <p:cNvSpPr>
                <a:spLocks noChangeArrowheads="1"/>
              </p:cNvSpPr>
              <p:nvPr/>
            </p:nvSpPr>
            <p:spPr bwMode="auto">
              <a:xfrm>
                <a:off x="1574" y="123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201"/>
              <p:cNvSpPr>
                <a:spLocks noChangeArrowheads="1"/>
              </p:cNvSpPr>
              <p:nvPr/>
            </p:nvSpPr>
            <p:spPr bwMode="auto">
              <a:xfrm>
                <a:off x="1253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02"/>
              <p:cNvSpPr>
                <a:spLocks noChangeArrowheads="1"/>
              </p:cNvSpPr>
              <p:nvPr/>
            </p:nvSpPr>
            <p:spPr bwMode="auto">
              <a:xfrm>
                <a:off x="932" y="1230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203"/>
              <p:cNvSpPr>
                <a:spLocks noChangeArrowheads="1"/>
              </p:cNvSpPr>
              <p:nvPr/>
            </p:nvSpPr>
            <p:spPr bwMode="auto">
              <a:xfrm>
                <a:off x="1894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04"/>
              <p:cNvSpPr>
                <a:spLocks noChangeArrowheads="1"/>
              </p:cNvSpPr>
              <p:nvPr/>
            </p:nvSpPr>
            <p:spPr bwMode="auto">
              <a:xfrm>
                <a:off x="611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05"/>
              <p:cNvSpPr>
                <a:spLocks noChangeArrowheads="1"/>
              </p:cNvSpPr>
              <p:nvPr/>
            </p:nvSpPr>
            <p:spPr bwMode="auto">
              <a:xfrm>
                <a:off x="1574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206"/>
              <p:cNvSpPr>
                <a:spLocks noChangeArrowheads="1"/>
              </p:cNvSpPr>
              <p:nvPr/>
            </p:nvSpPr>
            <p:spPr bwMode="auto">
              <a:xfrm>
                <a:off x="1253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207"/>
              <p:cNvSpPr>
                <a:spLocks noChangeArrowheads="1"/>
              </p:cNvSpPr>
              <p:nvPr/>
            </p:nvSpPr>
            <p:spPr bwMode="auto">
              <a:xfrm>
                <a:off x="932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208"/>
              <p:cNvSpPr>
                <a:spLocks noChangeArrowheads="1"/>
              </p:cNvSpPr>
              <p:nvPr/>
            </p:nvSpPr>
            <p:spPr bwMode="auto">
              <a:xfrm>
                <a:off x="1894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09"/>
              <p:cNvSpPr>
                <a:spLocks noChangeArrowheads="1"/>
              </p:cNvSpPr>
              <p:nvPr/>
            </p:nvSpPr>
            <p:spPr bwMode="auto">
              <a:xfrm>
                <a:off x="2244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210"/>
              <p:cNvSpPr>
                <a:spLocks noChangeArrowheads="1"/>
              </p:cNvSpPr>
              <p:nvPr/>
            </p:nvSpPr>
            <p:spPr bwMode="auto">
              <a:xfrm>
                <a:off x="3207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11"/>
              <p:cNvSpPr>
                <a:spLocks noChangeArrowheads="1"/>
              </p:cNvSpPr>
              <p:nvPr/>
            </p:nvSpPr>
            <p:spPr bwMode="auto">
              <a:xfrm>
                <a:off x="2886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212"/>
              <p:cNvSpPr>
                <a:spLocks noChangeArrowheads="1"/>
              </p:cNvSpPr>
              <p:nvPr/>
            </p:nvSpPr>
            <p:spPr bwMode="auto">
              <a:xfrm>
                <a:off x="2565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213"/>
              <p:cNvSpPr>
                <a:spLocks noChangeArrowheads="1"/>
              </p:cNvSpPr>
              <p:nvPr/>
            </p:nvSpPr>
            <p:spPr bwMode="auto">
              <a:xfrm>
                <a:off x="3527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214"/>
              <p:cNvSpPr>
                <a:spLocks noChangeArrowheads="1"/>
              </p:cNvSpPr>
              <p:nvPr/>
            </p:nvSpPr>
            <p:spPr bwMode="auto">
              <a:xfrm>
                <a:off x="2244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215"/>
              <p:cNvSpPr>
                <a:spLocks noChangeArrowheads="1"/>
              </p:cNvSpPr>
              <p:nvPr/>
            </p:nvSpPr>
            <p:spPr bwMode="auto">
              <a:xfrm>
                <a:off x="3207" y="123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21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217"/>
              <p:cNvSpPr>
                <a:spLocks noChangeArrowheads="1"/>
              </p:cNvSpPr>
              <p:nvPr/>
            </p:nvSpPr>
            <p:spPr bwMode="auto">
              <a:xfrm>
                <a:off x="2565" y="1230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218"/>
              <p:cNvSpPr>
                <a:spLocks noChangeArrowheads="1"/>
              </p:cNvSpPr>
              <p:nvPr/>
            </p:nvSpPr>
            <p:spPr bwMode="auto">
              <a:xfrm>
                <a:off x="3527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219"/>
              <p:cNvSpPr>
                <a:spLocks noChangeArrowheads="1"/>
              </p:cNvSpPr>
              <p:nvPr/>
            </p:nvSpPr>
            <p:spPr bwMode="auto">
              <a:xfrm>
                <a:off x="2244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220"/>
              <p:cNvSpPr>
                <a:spLocks noChangeArrowheads="1"/>
              </p:cNvSpPr>
              <p:nvPr/>
            </p:nvSpPr>
            <p:spPr bwMode="auto">
              <a:xfrm>
                <a:off x="3207" y="1571"/>
                <a:ext cx="213" cy="22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221"/>
              <p:cNvSpPr>
                <a:spLocks noChangeArrowheads="1"/>
              </p:cNvSpPr>
              <p:nvPr/>
            </p:nvSpPr>
            <p:spPr bwMode="auto">
              <a:xfrm>
                <a:off x="2886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222"/>
              <p:cNvSpPr>
                <a:spLocks noChangeArrowheads="1"/>
              </p:cNvSpPr>
              <p:nvPr/>
            </p:nvSpPr>
            <p:spPr bwMode="auto">
              <a:xfrm>
                <a:off x="2565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223"/>
              <p:cNvSpPr>
                <a:spLocks noChangeArrowheads="1"/>
              </p:cNvSpPr>
              <p:nvPr/>
            </p:nvSpPr>
            <p:spPr bwMode="auto">
              <a:xfrm>
                <a:off x="3527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224"/>
              <p:cNvSpPr>
                <a:spLocks noChangeArrowheads="1"/>
              </p:cNvSpPr>
              <p:nvPr/>
            </p:nvSpPr>
            <p:spPr bwMode="auto">
              <a:xfrm>
                <a:off x="611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225"/>
              <p:cNvSpPr>
                <a:spLocks noChangeArrowheads="1"/>
              </p:cNvSpPr>
              <p:nvPr/>
            </p:nvSpPr>
            <p:spPr bwMode="auto">
              <a:xfrm>
                <a:off x="1574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226"/>
              <p:cNvSpPr>
                <a:spLocks noChangeArrowheads="1"/>
              </p:cNvSpPr>
              <p:nvPr/>
            </p:nvSpPr>
            <p:spPr bwMode="auto">
              <a:xfrm>
                <a:off x="1253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227"/>
              <p:cNvSpPr>
                <a:spLocks noChangeArrowheads="1"/>
              </p:cNvSpPr>
              <p:nvPr/>
            </p:nvSpPr>
            <p:spPr bwMode="auto">
              <a:xfrm>
                <a:off x="932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228"/>
              <p:cNvSpPr>
                <a:spLocks noChangeArrowheads="1"/>
              </p:cNvSpPr>
              <p:nvPr/>
            </p:nvSpPr>
            <p:spPr bwMode="auto">
              <a:xfrm>
                <a:off x="1894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229"/>
              <p:cNvSpPr>
                <a:spLocks noChangeArrowheads="1"/>
              </p:cNvSpPr>
              <p:nvPr/>
            </p:nvSpPr>
            <p:spPr bwMode="auto">
              <a:xfrm>
                <a:off x="611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230"/>
              <p:cNvSpPr>
                <a:spLocks noChangeArrowheads="1"/>
              </p:cNvSpPr>
              <p:nvPr/>
            </p:nvSpPr>
            <p:spPr bwMode="auto">
              <a:xfrm>
                <a:off x="1574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231"/>
              <p:cNvSpPr>
                <a:spLocks noChangeArrowheads="1"/>
              </p:cNvSpPr>
              <p:nvPr/>
            </p:nvSpPr>
            <p:spPr bwMode="auto">
              <a:xfrm>
                <a:off x="1253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232"/>
              <p:cNvSpPr>
                <a:spLocks noChangeArrowheads="1"/>
              </p:cNvSpPr>
              <p:nvPr/>
            </p:nvSpPr>
            <p:spPr bwMode="auto">
              <a:xfrm>
                <a:off x="932" y="2228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233"/>
              <p:cNvSpPr>
                <a:spLocks noChangeArrowheads="1"/>
              </p:cNvSpPr>
              <p:nvPr/>
            </p:nvSpPr>
            <p:spPr bwMode="auto">
              <a:xfrm>
                <a:off x="1894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2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235"/>
              <p:cNvSpPr>
                <a:spLocks noChangeArrowheads="1"/>
              </p:cNvSpPr>
              <p:nvPr/>
            </p:nvSpPr>
            <p:spPr bwMode="auto">
              <a:xfrm>
                <a:off x="1574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236"/>
              <p:cNvSpPr>
                <a:spLocks noChangeArrowheads="1"/>
              </p:cNvSpPr>
              <p:nvPr/>
            </p:nvSpPr>
            <p:spPr bwMode="auto">
              <a:xfrm>
                <a:off x="1253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237"/>
              <p:cNvSpPr>
                <a:spLocks noChangeArrowheads="1"/>
              </p:cNvSpPr>
              <p:nvPr/>
            </p:nvSpPr>
            <p:spPr bwMode="auto">
              <a:xfrm>
                <a:off x="932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238"/>
              <p:cNvSpPr>
                <a:spLocks noChangeArrowheads="1"/>
              </p:cNvSpPr>
              <p:nvPr/>
            </p:nvSpPr>
            <p:spPr bwMode="auto">
              <a:xfrm>
                <a:off x="1894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239"/>
              <p:cNvSpPr>
                <a:spLocks noChangeArrowheads="1"/>
              </p:cNvSpPr>
              <p:nvPr/>
            </p:nvSpPr>
            <p:spPr bwMode="auto">
              <a:xfrm>
                <a:off x="2244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40"/>
              <p:cNvSpPr>
                <a:spLocks noChangeArrowheads="1"/>
              </p:cNvSpPr>
              <p:nvPr/>
            </p:nvSpPr>
            <p:spPr bwMode="auto">
              <a:xfrm>
                <a:off x="3207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241"/>
              <p:cNvSpPr>
                <a:spLocks noChangeArrowheads="1"/>
              </p:cNvSpPr>
              <p:nvPr/>
            </p:nvSpPr>
            <p:spPr bwMode="auto">
              <a:xfrm>
                <a:off x="2886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242"/>
              <p:cNvSpPr>
                <a:spLocks noChangeArrowheads="1"/>
              </p:cNvSpPr>
              <p:nvPr/>
            </p:nvSpPr>
            <p:spPr bwMode="auto">
              <a:xfrm>
                <a:off x="2565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243"/>
              <p:cNvSpPr>
                <a:spLocks noChangeArrowheads="1"/>
              </p:cNvSpPr>
              <p:nvPr/>
            </p:nvSpPr>
            <p:spPr bwMode="auto">
              <a:xfrm>
                <a:off x="3527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244"/>
              <p:cNvSpPr>
                <a:spLocks noChangeArrowheads="1"/>
              </p:cNvSpPr>
              <p:nvPr/>
            </p:nvSpPr>
            <p:spPr bwMode="auto">
              <a:xfrm>
                <a:off x="2244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245"/>
              <p:cNvSpPr>
                <a:spLocks noChangeArrowheads="1"/>
              </p:cNvSpPr>
              <p:nvPr/>
            </p:nvSpPr>
            <p:spPr bwMode="auto">
              <a:xfrm>
                <a:off x="3207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246"/>
              <p:cNvSpPr>
                <a:spLocks noChangeArrowheads="1"/>
              </p:cNvSpPr>
              <p:nvPr/>
            </p:nvSpPr>
            <p:spPr bwMode="auto">
              <a:xfrm>
                <a:off x="2886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247"/>
              <p:cNvSpPr>
                <a:spLocks noChangeArrowheads="1"/>
              </p:cNvSpPr>
              <p:nvPr/>
            </p:nvSpPr>
            <p:spPr bwMode="auto">
              <a:xfrm>
                <a:off x="2565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248"/>
              <p:cNvSpPr>
                <a:spLocks noChangeArrowheads="1"/>
              </p:cNvSpPr>
              <p:nvPr/>
            </p:nvSpPr>
            <p:spPr bwMode="auto">
              <a:xfrm>
                <a:off x="3527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249"/>
              <p:cNvSpPr>
                <a:spLocks noChangeArrowheads="1"/>
              </p:cNvSpPr>
              <p:nvPr/>
            </p:nvSpPr>
            <p:spPr bwMode="auto">
              <a:xfrm>
                <a:off x="2244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250"/>
              <p:cNvSpPr>
                <a:spLocks noChangeArrowheads="1"/>
              </p:cNvSpPr>
              <p:nvPr/>
            </p:nvSpPr>
            <p:spPr bwMode="auto">
              <a:xfrm>
                <a:off x="3207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251"/>
              <p:cNvSpPr>
                <a:spLocks noChangeArrowheads="1"/>
              </p:cNvSpPr>
              <p:nvPr/>
            </p:nvSpPr>
            <p:spPr bwMode="auto">
              <a:xfrm>
                <a:off x="2886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252"/>
              <p:cNvSpPr>
                <a:spLocks noChangeArrowheads="1"/>
              </p:cNvSpPr>
              <p:nvPr/>
            </p:nvSpPr>
            <p:spPr bwMode="auto">
              <a:xfrm>
                <a:off x="2565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253"/>
              <p:cNvSpPr>
                <a:spLocks noChangeArrowheads="1"/>
              </p:cNvSpPr>
              <p:nvPr/>
            </p:nvSpPr>
            <p:spPr bwMode="auto">
              <a:xfrm>
                <a:off x="3527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254"/>
            <p:cNvGrpSpPr>
              <a:grpSpLocks/>
            </p:cNvGrpSpPr>
            <p:nvPr/>
          </p:nvGrpSpPr>
          <p:grpSpPr bwMode="auto">
            <a:xfrm>
              <a:off x="4056" y="808"/>
              <a:ext cx="140" cy="143"/>
              <a:chOff x="3061" y="981"/>
              <a:chExt cx="953" cy="861"/>
            </a:xfrm>
          </p:grpSpPr>
          <p:sp>
            <p:nvSpPr>
              <p:cNvPr id="23" name="AutoShape 255"/>
              <p:cNvSpPr>
                <a:spLocks noChangeArrowheads="1"/>
              </p:cNvSpPr>
              <p:nvPr/>
            </p:nvSpPr>
            <p:spPr bwMode="auto">
              <a:xfrm>
                <a:off x="3606" y="981"/>
                <a:ext cx="354" cy="729"/>
              </a:xfrm>
              <a:prstGeom prst="can">
                <a:avLst>
                  <a:gd name="adj" fmla="val 38174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256"/>
              <p:cNvSpPr>
                <a:spLocks noChangeArrowheads="1"/>
              </p:cNvSpPr>
              <p:nvPr/>
            </p:nvSpPr>
            <p:spPr bwMode="auto">
              <a:xfrm>
                <a:off x="3224" y="981"/>
                <a:ext cx="355" cy="729"/>
              </a:xfrm>
              <a:prstGeom prst="can">
                <a:avLst>
                  <a:gd name="adj" fmla="val 33132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257"/>
              <p:cNvSpPr>
                <a:spLocks noChangeArrowheads="1"/>
              </p:cNvSpPr>
              <p:nvPr/>
            </p:nvSpPr>
            <p:spPr bwMode="auto">
              <a:xfrm>
                <a:off x="3497" y="1113"/>
                <a:ext cx="354" cy="729"/>
              </a:xfrm>
              <a:prstGeom prst="can">
                <a:avLst>
                  <a:gd name="adj" fmla="val 33226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258"/>
              <p:cNvSpPr>
                <a:spLocks noChangeArrowheads="1"/>
              </p:cNvSpPr>
              <p:nvPr/>
            </p:nvSpPr>
            <p:spPr bwMode="auto">
              <a:xfrm>
                <a:off x="3116" y="1113"/>
                <a:ext cx="353" cy="729"/>
              </a:xfrm>
              <a:prstGeom prst="can">
                <a:avLst>
                  <a:gd name="adj" fmla="val 34974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259"/>
              <p:cNvSpPr>
                <a:spLocks noChangeArrowheads="1"/>
              </p:cNvSpPr>
              <p:nvPr/>
            </p:nvSpPr>
            <p:spPr bwMode="auto">
              <a:xfrm>
                <a:off x="3651" y="1344"/>
                <a:ext cx="55" cy="65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260"/>
              <p:cNvSpPr>
                <a:spLocks noChangeArrowheads="1"/>
              </p:cNvSpPr>
              <p:nvPr/>
            </p:nvSpPr>
            <p:spPr bwMode="auto">
              <a:xfrm>
                <a:off x="3061" y="981"/>
                <a:ext cx="953" cy="861"/>
              </a:xfrm>
              <a:prstGeom prst="cube">
                <a:avLst>
                  <a:gd name="adj" fmla="val 25000"/>
                </a:avLst>
              </a:prstGeom>
              <a:noFill/>
              <a:ln w="63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0" name="Picture 261" descr="cyl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808"/>
              <a:ext cx="124" cy="14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70" descr="inizio_bin20s_small.jpg                                        001E39AE PFiMac_HD                      7C268698: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768"/>
              <a:ext cx="544" cy="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71" descr="notte_small.jpg                                                001E39AE PFiMac_HD                      7C268698: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1056"/>
              <a:ext cx="560" cy="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981200" y="4572000"/>
            <a:ext cx="1600200" cy="1149054"/>
            <a:chOff x="6289525" y="2763794"/>
            <a:chExt cx="2744061" cy="1970424"/>
          </a:xfrm>
        </p:grpSpPr>
        <p:pic>
          <p:nvPicPr>
            <p:cNvPr id="96" name="Picture 95" descr="overview_hero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9525" y="2763794"/>
              <a:ext cx="2744061" cy="1970424"/>
            </a:xfrm>
            <a:prstGeom prst="rect">
              <a:avLst/>
            </a:prstGeom>
          </p:spPr>
        </p:pic>
        <p:pic>
          <p:nvPicPr>
            <p:cNvPr id="97" name="Picture 96" descr="morph_spectrum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4876" y="2951600"/>
              <a:ext cx="2228100" cy="1484565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867400" y="4572000"/>
            <a:ext cx="587688" cy="791832"/>
            <a:chOff x="1036423" y="2240318"/>
            <a:chExt cx="927016" cy="1249032"/>
          </a:xfrm>
        </p:grpSpPr>
        <p:pic>
          <p:nvPicPr>
            <p:cNvPr id="99" name="Picture 98" descr="super_wide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423" y="2240318"/>
              <a:ext cx="927016" cy="1249032"/>
            </a:xfrm>
            <a:prstGeom prst="rect">
              <a:avLst/>
            </a:prstGeom>
          </p:spPr>
        </p:pic>
        <p:pic>
          <p:nvPicPr>
            <p:cNvPr id="100" name="Picture 99" descr="morph_spectrum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312" y="2338825"/>
              <a:ext cx="831688" cy="849937"/>
            </a:xfrm>
            <a:prstGeom prst="rect">
              <a:avLst/>
            </a:prstGeom>
          </p:spPr>
        </p:pic>
      </p:grpSp>
      <p:sp>
        <p:nvSpPr>
          <p:cNvPr id="101" name="Rounded Rectangle 100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81400" y="1905000"/>
            <a:ext cx="1418366" cy="340519"/>
          </a:xfrm>
          <a:prstGeom prst="roundRect">
            <a:avLst/>
          </a:prstGeom>
          <a:noFill/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132AC"/>
                </a:solidFill>
                <a:cs typeface="Arial"/>
              </a:rPr>
              <a:t>equipped with</a:t>
            </a:r>
          </a:p>
        </p:txBody>
      </p:sp>
      <p:sp>
        <p:nvSpPr>
          <p:cNvPr id="104" name="Rectangle 456"/>
          <p:cNvSpPr>
            <a:spLocks noChangeArrowheads="1"/>
          </p:cNvSpPr>
          <p:nvPr/>
        </p:nvSpPr>
        <p:spPr bwMode="auto">
          <a:xfrm>
            <a:off x="6435922" y="5418959"/>
            <a:ext cx="2488237" cy="41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sz="1100" b="1">
                <a:solidFill>
                  <a:srgbClr val="205FAC"/>
                </a:solidFill>
                <a:latin typeface="Arial"/>
                <a:cs typeface="Arial"/>
              </a:rPr>
              <a:t>developed by Wisnam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1100" b="1">
                <a:solidFill>
                  <a:srgbClr val="205FAC"/>
                </a:solidFill>
                <a:latin typeface="Arial"/>
                <a:cs typeface="Arial"/>
              </a:rPr>
              <a:t>under INFN license</a:t>
            </a:r>
          </a:p>
        </p:txBody>
      </p:sp>
      <p:pic>
        <p:nvPicPr>
          <p:cNvPr id="8" name="Picture 7" descr="logowisnam4-300x79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755132"/>
            <a:ext cx="1484586" cy="3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/>
          </p:cNvSpPr>
          <p:nvPr/>
        </p:nvSpPr>
        <p:spPr bwMode="auto">
          <a:xfrm>
            <a:off x="3962400" y="605773"/>
            <a:ext cx="1228898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  <a:sym typeface="Baskerville" charset="0"/>
              </a:rPr>
              <a:t>how</a:t>
            </a: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4596247" y="3063678"/>
            <a:ext cx="3991287" cy="35487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en-US" sz="1400" b="1">
                <a:solidFill>
                  <a:srgbClr val="205FAC"/>
                </a:solidFill>
                <a:latin typeface="Arial" charset="0"/>
                <a:sym typeface="Baskerville" charset="0"/>
              </a:rPr>
              <a:t>compact, robust, manageable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596247" y="3526104"/>
            <a:ext cx="3991287" cy="35487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en-US" sz="1400" b="1">
                <a:solidFill>
                  <a:srgbClr val="205FAC"/>
                </a:solidFill>
                <a:latin typeface="Arial" charset="0"/>
                <a:sym typeface="Baskerville" charset="0"/>
              </a:rPr>
              <a:t>good detection efficiency (5 ÷ 10%)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4596247" y="3988528"/>
            <a:ext cx="3991287" cy="35487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en-US" sz="1400" b="1">
                <a:solidFill>
                  <a:srgbClr val="205FAC"/>
                </a:solidFill>
                <a:latin typeface="Arial" charset="0"/>
                <a:sym typeface="Baskerville" charset="0"/>
              </a:rPr>
              <a:t>optimum gamma discrimination (&lt;10</a:t>
            </a:r>
            <a:r>
              <a:rPr lang="en-US" sz="1400" b="1" baseline="30000">
                <a:solidFill>
                  <a:srgbClr val="205FAC"/>
                </a:solidFill>
                <a:latin typeface="Arial" charset="0"/>
                <a:sym typeface="Baskerville" charset="0"/>
              </a:rPr>
              <a:t>-8</a:t>
            </a:r>
            <a:r>
              <a:rPr lang="en-US" sz="1400" b="1">
                <a:solidFill>
                  <a:srgbClr val="205FAC"/>
                </a:solidFill>
                <a:latin typeface="Arial" charset="0"/>
                <a:sym typeface="Baskerville" charset="0"/>
              </a:rPr>
              <a:t>)</a:t>
            </a:r>
          </a:p>
        </p:txBody>
      </p:sp>
      <p:pic>
        <p:nvPicPr>
          <p:cNvPr id="10" name="Picture 9" descr="SiLiF64_easily_handled_small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422" y="1691179"/>
            <a:ext cx="1889012" cy="2011855"/>
          </a:xfrm>
          <a:prstGeom prst="rect">
            <a:avLst/>
          </a:prstGeom>
          <a:effectLst/>
        </p:spPr>
      </p:pic>
      <p:sp>
        <p:nvSpPr>
          <p:cNvPr id="11" name="Rounded Rectangle 10"/>
          <p:cNvSpPr/>
          <p:nvPr/>
        </p:nvSpPr>
        <p:spPr>
          <a:xfrm>
            <a:off x="2743200" y="1219200"/>
            <a:ext cx="3657600" cy="354872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400">
                <a:solidFill>
                  <a:srgbClr val="1663B9"/>
                </a:solidFill>
                <a:latin typeface="Arial" charset="0"/>
              </a:rPr>
              <a:t>low-cost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thermal</a:t>
            </a:r>
            <a:r>
              <a:rPr lang="en-US" sz="1400">
                <a:solidFill>
                  <a:srgbClr val="1663B9"/>
                </a:solidFill>
                <a:latin typeface="Arial" charset="0"/>
              </a:rPr>
              <a:t>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neutron counter</a:t>
            </a: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4596247" y="1676400"/>
            <a:ext cx="3991287" cy="35487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en-US" sz="1400" b="1">
                <a:solidFill>
                  <a:srgbClr val="205FAC"/>
                </a:solidFill>
                <a:latin typeface="Arial" charset="0"/>
                <a:sym typeface="Baskerville" charset="0"/>
              </a:rPr>
              <a:t>solid state (Silicon + </a:t>
            </a:r>
            <a:r>
              <a:rPr lang="en-US" sz="1400" b="1" baseline="30000">
                <a:solidFill>
                  <a:srgbClr val="205FAC"/>
                </a:solidFill>
                <a:latin typeface="Arial" charset="0"/>
                <a:sym typeface="Baskerville" charset="0"/>
              </a:rPr>
              <a:t>6</a:t>
            </a:r>
            <a:r>
              <a:rPr lang="en-US" sz="1400" b="1">
                <a:solidFill>
                  <a:srgbClr val="205FAC"/>
                </a:solidFill>
                <a:latin typeface="Arial" charset="0"/>
                <a:sym typeface="Baskerville" charset="0"/>
              </a:rPr>
              <a:t>LiF)</a:t>
            </a: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4596247" y="2601252"/>
            <a:ext cx="3991287" cy="35487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en-US" sz="1400" b="1">
                <a:solidFill>
                  <a:srgbClr val="205FAC"/>
                </a:solidFill>
                <a:latin typeface="Arial" charset="0"/>
                <a:sym typeface="Baskerville" charset="0"/>
              </a:rPr>
              <a:t>low voltage (25 V)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4596247" y="2138826"/>
            <a:ext cx="3991287" cy="35487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400">
                <a:solidFill>
                  <a:srgbClr val="205FAC"/>
                </a:solidFill>
                <a:latin typeface="Arial" charset="0"/>
              </a:rPr>
              <a:t>low cost technology, cheaper than </a:t>
            </a:r>
            <a:r>
              <a:rPr lang="it-IT" sz="1400" baseline="30000">
                <a:solidFill>
                  <a:srgbClr val="205FAC"/>
                </a:solidFill>
                <a:latin typeface="Arial" charset="0"/>
              </a:rPr>
              <a:t>3</a:t>
            </a:r>
            <a:r>
              <a:rPr lang="it-IT" sz="1400">
                <a:solidFill>
                  <a:srgbClr val="205FAC"/>
                </a:solidFill>
                <a:latin typeface="Arial" charset="0"/>
              </a:rPr>
              <a:t>He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4800" y="3733800"/>
            <a:ext cx="3962002" cy="2362200"/>
            <a:chOff x="140345" y="3208655"/>
            <a:chExt cx="5098415" cy="3039745"/>
          </a:xfrm>
        </p:grpSpPr>
        <p:pic>
          <p:nvPicPr>
            <p:cNvPr id="18" name="Picture 17" descr="PFiMac_HD:Users:finox:Google Drive:SiLiF_vs_3He_microarticle:thermal_spectrum.png"/>
            <p:cNvPicPr/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45" y="3208655"/>
              <a:ext cx="5098415" cy="303974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oup 18"/>
            <p:cNvGrpSpPr/>
            <p:nvPr/>
          </p:nvGrpSpPr>
          <p:grpSpPr>
            <a:xfrm>
              <a:off x="3175516" y="3454656"/>
              <a:ext cx="1927436" cy="762000"/>
              <a:chOff x="6400800" y="5410200"/>
              <a:chExt cx="1927436" cy="7620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6400800" y="5410200"/>
                <a:ext cx="1828800" cy="7620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6553200" y="5562600"/>
                <a:ext cx="533400" cy="152400"/>
                <a:chOff x="6553200" y="5715000"/>
                <a:chExt cx="533400" cy="152400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>
                  <a:off x="6743700" y="57150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6553200" y="5791200"/>
                  <a:ext cx="5334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6553200" y="5867400"/>
                <a:ext cx="533400" cy="152400"/>
                <a:chOff x="6553200" y="5715000"/>
                <a:chExt cx="533400" cy="152400"/>
              </a:xfrm>
              <a:solidFill>
                <a:srgbClr val="1663B9"/>
              </a:solidFill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6743700" y="5715000"/>
                  <a:ext cx="152400" cy="1524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1663B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6553200" y="5791200"/>
                  <a:ext cx="53340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1663B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" name="Rectangle 22"/>
              <p:cNvSpPr/>
              <p:nvPr/>
            </p:nvSpPr>
            <p:spPr>
              <a:xfrm>
                <a:off x="7149971" y="5435855"/>
                <a:ext cx="802354" cy="396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+mj-lt"/>
                    <a:cs typeface="Arial"/>
                  </a:rPr>
                  <a:t>SiLiF</a:t>
                </a:r>
                <a:endParaRPr lang="en-US" sz="1400">
                  <a:latin typeface="+mj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149971" y="5752716"/>
                <a:ext cx="1178265" cy="396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aseline="30000">
                    <a:latin typeface="+mj-lt"/>
                    <a:cs typeface="Arial"/>
                  </a:rPr>
                  <a:t>3</a:t>
                </a:r>
                <a:r>
                  <a:rPr lang="en-US" sz="1400">
                    <a:latin typeface="+mj-lt"/>
                    <a:cs typeface="Arial"/>
                  </a:rPr>
                  <a:t>He tube</a:t>
                </a:r>
                <a:endParaRPr lang="en-US" sz="1400">
                  <a:latin typeface="+mj-lt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4572000" y="4495800"/>
            <a:ext cx="4038600" cy="863144"/>
          </a:xfrm>
          <a:prstGeom prst="roundRect">
            <a:avLst>
              <a:gd name="adj" fmla="val 7848"/>
            </a:avLst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>
                <a:solidFill>
                  <a:srgbClr val="1663B9"/>
                </a:solidFill>
                <a:cs typeface="Arial"/>
              </a:rPr>
              <a:t>tested and in use at neutron</a:t>
            </a:r>
          </a:p>
          <a:p>
            <a:pPr algn="ctr"/>
            <a:r>
              <a:rPr lang="en-US">
                <a:solidFill>
                  <a:srgbClr val="1663B9"/>
                </a:solidFill>
                <a:cs typeface="Arial"/>
              </a:rPr>
              <a:t>beam facilities </a:t>
            </a:r>
          </a:p>
          <a:p>
            <a:pPr algn="ctr"/>
            <a:r>
              <a:rPr lang="en-US">
                <a:solidFill>
                  <a:srgbClr val="1663B9"/>
                </a:solidFill>
                <a:cs typeface="Arial"/>
              </a:rPr>
              <a:t>nTOF at CERN and ISIS at 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4942" y="1828800"/>
            <a:ext cx="2054378" cy="510778"/>
          </a:xfrm>
          <a:prstGeom prst="roundRect">
            <a:avLst/>
          </a:prstGeom>
          <a:noFill/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200">
                <a:solidFill>
                  <a:srgbClr val="2132AC"/>
                </a:solidFill>
                <a:cs typeface="Arial"/>
              </a:rPr>
              <a:t>this sample 3cm x 3cm</a:t>
            </a:r>
          </a:p>
          <a:p>
            <a:pPr algn="ctr"/>
            <a:r>
              <a:rPr lang="en-US" sz="1200">
                <a:solidFill>
                  <a:srgbClr val="2132AC"/>
                </a:solidFill>
                <a:cs typeface="Arial"/>
              </a:rPr>
              <a:t>also available 5cm x 5cm</a:t>
            </a:r>
          </a:p>
        </p:txBody>
      </p:sp>
      <p:pic>
        <p:nvPicPr>
          <p:cNvPr id="32" name="Picture 31" descr="jrc_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791200"/>
            <a:ext cx="838444" cy="360503"/>
          </a:xfrm>
          <a:prstGeom prst="rect">
            <a:avLst/>
          </a:prstGeom>
        </p:spPr>
      </p:pic>
      <p:sp>
        <p:nvSpPr>
          <p:cNvPr id="33" name="Rectangle 456"/>
          <p:cNvSpPr>
            <a:spLocks noChangeArrowheads="1"/>
          </p:cNvSpPr>
          <p:nvPr/>
        </p:nvSpPr>
        <p:spPr bwMode="auto">
          <a:xfrm>
            <a:off x="6248400" y="5499365"/>
            <a:ext cx="2488237" cy="25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sz="1100" b="1">
                <a:solidFill>
                  <a:srgbClr val="205FAC"/>
                </a:solidFill>
                <a:latin typeface="Arial"/>
                <a:cs typeface="Arial"/>
              </a:rPr>
              <a:t>partly supported by JRC Ispra</a:t>
            </a:r>
          </a:p>
        </p:txBody>
      </p:sp>
    </p:spTree>
    <p:extLst>
      <p:ext uri="{BB962C8B-B14F-4D97-AF65-F5344CB8AC3E}">
        <p14:creationId xmlns:p14="http://schemas.microsoft.com/office/powerpoint/2010/main" val="24230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14400" y="2438400"/>
            <a:ext cx="8920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3300"/>
                </a:solidFill>
                <a:latin typeface="Helvetica" charset="0"/>
                <a:sym typeface="Symbol" charset="0"/>
              </a:rPr>
              <a:t>(0.025)</a:t>
            </a:r>
          </a:p>
          <a:p>
            <a:r>
              <a:rPr lang="en-GB" sz="1400" b="1">
                <a:solidFill>
                  <a:srgbClr val="FF3300"/>
                </a:solidFill>
                <a:latin typeface="Helvetica" charset="0"/>
              </a:rPr>
              <a:t>≈ 5330 b</a:t>
            </a:r>
            <a:endParaRPr lang="it-IT" sz="1400" b="1">
              <a:solidFill>
                <a:srgbClr val="FF3300"/>
              </a:solidFill>
              <a:latin typeface="Helvetica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81000" y="2971800"/>
            <a:ext cx="15818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135CAE"/>
                </a:solidFill>
                <a:latin typeface="Arial" charset="0"/>
              </a:rPr>
              <a:t>available energy</a:t>
            </a:r>
          </a:p>
          <a:p>
            <a:r>
              <a:rPr lang="it-IT" sz="1400">
                <a:solidFill>
                  <a:srgbClr val="135CAE"/>
                </a:solidFill>
                <a:latin typeface="Arial" charset="0"/>
              </a:rPr>
              <a:t>0.76 MeV</a:t>
            </a:r>
          </a:p>
          <a:p>
            <a:r>
              <a:rPr lang="it-IT" sz="1400">
                <a:solidFill>
                  <a:srgbClr val="135CAE"/>
                </a:solidFill>
                <a:latin typeface="Arial" charset="0"/>
              </a:rPr>
              <a:t>no gamma rays</a:t>
            </a:r>
          </a:p>
        </p:txBody>
      </p:sp>
      <p:sp>
        <p:nvSpPr>
          <p:cNvPr id="30" name="AutoShape 72"/>
          <p:cNvSpPr>
            <a:spLocks noChangeArrowheads="1"/>
          </p:cNvSpPr>
          <p:nvPr/>
        </p:nvSpPr>
        <p:spPr bwMode="auto">
          <a:xfrm>
            <a:off x="2209800" y="1295400"/>
            <a:ext cx="4724400" cy="354872"/>
          </a:xfrm>
          <a:prstGeom prst="roundRect">
            <a:avLst/>
          </a:prstGeom>
          <a:solidFill>
            <a:srgbClr val="DAEDEF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400" b="1">
                <a:solidFill>
                  <a:srgbClr val="135CAE"/>
                </a:solidFill>
                <a:latin typeface="Arial" charset="0"/>
              </a:rPr>
              <a:t>materials for thermal neutron conversion</a:t>
            </a:r>
          </a:p>
        </p:txBody>
      </p:sp>
      <p:sp>
        <p:nvSpPr>
          <p:cNvPr id="31" name="AutoShape 72"/>
          <p:cNvSpPr>
            <a:spLocks noChangeArrowheads="1"/>
          </p:cNvSpPr>
          <p:nvPr/>
        </p:nvSpPr>
        <p:spPr bwMode="auto">
          <a:xfrm>
            <a:off x="762000" y="4114800"/>
            <a:ext cx="2895600" cy="593235"/>
          </a:xfrm>
          <a:prstGeom prst="roundRect">
            <a:avLst/>
          </a:prstGeom>
          <a:solidFill>
            <a:srgbClr val="F3DE8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400" b="1">
                <a:solidFill>
                  <a:srgbClr val="135CAE"/>
                </a:solidFill>
                <a:latin typeface="Arial" charset="0"/>
              </a:rPr>
              <a:t>perfect gas detector but... worldwide lack of </a:t>
            </a:r>
            <a:r>
              <a:rPr lang="it-IT" sz="1400" b="1" baseline="30000">
                <a:solidFill>
                  <a:srgbClr val="135CAE"/>
                </a:solidFill>
                <a:latin typeface="Arial" charset="0"/>
              </a:rPr>
              <a:t>3</a:t>
            </a:r>
            <a:r>
              <a:rPr lang="it-IT" sz="1400" b="1">
                <a:solidFill>
                  <a:srgbClr val="135CAE"/>
                </a:solidFill>
                <a:latin typeface="Arial" charset="0"/>
              </a:rPr>
              <a:t>He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2207965" cy="2044700"/>
          </a:xfrm>
          <a:prstGeom prst="rect">
            <a:avLst/>
          </a:prstGeom>
        </p:spPr>
      </p:pic>
      <p:sp>
        <p:nvSpPr>
          <p:cNvPr id="32" name="AutoShape 72"/>
          <p:cNvSpPr>
            <a:spLocks noChangeArrowheads="1"/>
          </p:cNvSpPr>
          <p:nvPr/>
        </p:nvSpPr>
        <p:spPr bwMode="auto">
          <a:xfrm>
            <a:off x="990600" y="1981200"/>
            <a:ext cx="762000" cy="388924"/>
          </a:xfrm>
          <a:prstGeom prst="roundRect">
            <a:avLst/>
          </a:prstGeom>
          <a:solidFill>
            <a:srgbClr val="DAEDEF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 baseline="30000">
                <a:solidFill>
                  <a:srgbClr val="135CAE"/>
                </a:solidFill>
                <a:latin typeface="Arial" charset="0"/>
              </a:rPr>
              <a:t>3</a:t>
            </a:r>
            <a:r>
              <a:rPr lang="it-IT" sz="1600" b="1">
                <a:solidFill>
                  <a:srgbClr val="135CAE"/>
                </a:solidFill>
                <a:latin typeface="Arial" charset="0"/>
              </a:rPr>
              <a:t>He</a:t>
            </a:r>
          </a:p>
        </p:txBody>
      </p:sp>
      <p:sp>
        <p:nvSpPr>
          <p:cNvPr id="35" name="Rectangle 127"/>
          <p:cNvSpPr>
            <a:spLocks noChangeArrowheads="1"/>
          </p:cNvSpPr>
          <p:nvPr/>
        </p:nvSpPr>
        <p:spPr bwMode="auto">
          <a:xfrm>
            <a:off x="7813675" y="4111625"/>
            <a:ext cx="864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3300"/>
                </a:solidFill>
                <a:latin typeface="Helvetica" charset="0"/>
                <a:sym typeface="Symbol" charset="0"/>
              </a:rPr>
              <a:t>(0.025)</a:t>
            </a:r>
          </a:p>
          <a:p>
            <a:r>
              <a:rPr lang="en-GB" sz="1400" b="1">
                <a:solidFill>
                  <a:srgbClr val="FF3300"/>
                </a:solidFill>
                <a:latin typeface="Helvetica" charset="0"/>
              </a:rPr>
              <a:t>≈ 940 b</a:t>
            </a:r>
            <a:endParaRPr lang="it-IT" sz="1400" b="1">
              <a:solidFill>
                <a:srgbClr val="FF3300"/>
              </a:solidFill>
              <a:latin typeface="Helvetica" charset="0"/>
            </a:endParaRPr>
          </a:p>
        </p:txBody>
      </p:sp>
      <p:sp>
        <p:nvSpPr>
          <p:cNvPr id="36" name="Rectangle 131"/>
          <p:cNvSpPr>
            <a:spLocks noChangeArrowheads="1"/>
          </p:cNvSpPr>
          <p:nvPr/>
        </p:nvSpPr>
        <p:spPr bwMode="auto">
          <a:xfrm>
            <a:off x="7772400" y="4648200"/>
            <a:ext cx="1112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135CAE"/>
                </a:solidFill>
                <a:latin typeface="Arial" charset="0"/>
              </a:rPr>
              <a:t>available E</a:t>
            </a:r>
          </a:p>
          <a:p>
            <a:r>
              <a:rPr lang="it-IT" sz="1400">
                <a:solidFill>
                  <a:srgbClr val="135CAE"/>
                </a:solidFill>
                <a:latin typeface="Arial" charset="0"/>
              </a:rPr>
              <a:t>4.78 MeV</a:t>
            </a:r>
          </a:p>
        </p:txBody>
      </p:sp>
      <p:pic>
        <p:nvPicPr>
          <p:cNvPr id="37" name="Picture 36" descr="n+6Li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657600"/>
            <a:ext cx="2291456" cy="1600200"/>
          </a:xfrm>
          <a:prstGeom prst="rect">
            <a:avLst/>
          </a:prstGeom>
        </p:spPr>
      </p:pic>
      <p:sp>
        <p:nvSpPr>
          <p:cNvPr id="38" name="AutoShape 72"/>
          <p:cNvSpPr>
            <a:spLocks noChangeArrowheads="1"/>
          </p:cNvSpPr>
          <p:nvPr/>
        </p:nvSpPr>
        <p:spPr bwMode="auto">
          <a:xfrm>
            <a:off x="7924800" y="3497276"/>
            <a:ext cx="762000" cy="388924"/>
          </a:xfrm>
          <a:prstGeom prst="roundRect">
            <a:avLst/>
          </a:prstGeom>
          <a:solidFill>
            <a:srgbClr val="DAEDEF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 baseline="30000">
                <a:solidFill>
                  <a:srgbClr val="135CAE"/>
                </a:solidFill>
                <a:latin typeface="Arial" charset="0"/>
              </a:rPr>
              <a:t>6</a:t>
            </a:r>
            <a:r>
              <a:rPr lang="it-IT" sz="1600" b="1">
                <a:solidFill>
                  <a:srgbClr val="135CAE"/>
                </a:solidFill>
                <a:latin typeface="Arial" charset="0"/>
              </a:rPr>
              <a:t>Li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 rot="2551859">
            <a:off x="4417642" y="3502731"/>
            <a:ext cx="785813" cy="3000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40" name="Picture 139" descr="OK_stamp.png                                                   006BE884 PFMACX106                      7C268664: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803" y="4479008"/>
            <a:ext cx="889000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72"/>
          <p:cNvSpPr>
            <a:spLocks noChangeArrowheads="1"/>
          </p:cNvSpPr>
          <p:nvPr/>
        </p:nvSpPr>
        <p:spPr bwMode="auto">
          <a:xfrm>
            <a:off x="312071" y="1771140"/>
            <a:ext cx="4509723" cy="831599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en-US" sz="1400" b="1">
                <a:solidFill>
                  <a:srgbClr val="135CAE"/>
                </a:solidFill>
                <a:latin typeface="Arial" charset="0"/>
              </a:rPr>
              <a:t>cross section ≈ proportional to 1/v</a:t>
            </a:r>
          </a:p>
          <a:p>
            <a:pPr algn="ctr"/>
            <a:r>
              <a:rPr lang="en-US" sz="1400" b="1">
                <a:solidFill>
                  <a:srgbClr val="135CAE"/>
                </a:solidFill>
                <a:latin typeface="Arial" charset="0"/>
              </a:rPr>
              <a:t>the longer the transit time, the higher the capture probability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004991" y="3253946"/>
            <a:ext cx="2317512" cy="2695858"/>
            <a:chOff x="5341773" y="3226132"/>
            <a:chExt cx="2317512" cy="2695858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6274353" y="3226132"/>
              <a:ext cx="1196975" cy="1293812"/>
              <a:chOff x="1872" y="1132"/>
              <a:chExt cx="754" cy="815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1872" y="1344"/>
                <a:ext cx="720" cy="603"/>
                <a:chOff x="384" y="2592"/>
                <a:chExt cx="720" cy="603"/>
              </a:xfrm>
            </p:grpSpPr>
            <p:grpSp>
              <p:nvGrpSpPr>
                <p:cNvPr id="42" name="Group 11"/>
                <p:cNvGrpSpPr>
                  <a:grpSpLocks/>
                </p:cNvGrpSpPr>
                <p:nvPr/>
              </p:nvGrpSpPr>
              <p:grpSpPr bwMode="auto">
                <a:xfrm>
                  <a:off x="384" y="2736"/>
                  <a:ext cx="336" cy="315"/>
                  <a:chOff x="4128" y="2112"/>
                  <a:chExt cx="336" cy="315"/>
                </a:xfrm>
              </p:grpSpPr>
              <p:sp>
                <p:nvSpPr>
                  <p:cNvPr id="6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112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28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24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208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256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" name="Group 19"/>
                <p:cNvGrpSpPr>
                  <a:grpSpLocks/>
                </p:cNvGrpSpPr>
                <p:nvPr/>
              </p:nvGrpSpPr>
              <p:grpSpPr bwMode="auto">
                <a:xfrm>
                  <a:off x="528" y="2880"/>
                  <a:ext cx="336" cy="315"/>
                  <a:chOff x="4128" y="2112"/>
                  <a:chExt cx="336" cy="315"/>
                </a:xfrm>
              </p:grpSpPr>
              <p:sp>
                <p:nvSpPr>
                  <p:cNvPr id="6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112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28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24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208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256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" name="Group 27"/>
                <p:cNvGrpSpPr>
                  <a:grpSpLocks/>
                </p:cNvGrpSpPr>
                <p:nvPr/>
              </p:nvGrpSpPr>
              <p:grpSpPr bwMode="auto">
                <a:xfrm>
                  <a:off x="624" y="2592"/>
                  <a:ext cx="336" cy="315"/>
                  <a:chOff x="4128" y="2112"/>
                  <a:chExt cx="336" cy="315"/>
                </a:xfrm>
              </p:grpSpPr>
              <p:sp>
                <p:nvSpPr>
                  <p:cNvPr id="53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112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28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24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208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256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35"/>
                <p:cNvGrpSpPr>
                  <a:grpSpLocks/>
                </p:cNvGrpSpPr>
                <p:nvPr/>
              </p:nvGrpSpPr>
              <p:grpSpPr bwMode="auto">
                <a:xfrm>
                  <a:off x="768" y="2784"/>
                  <a:ext cx="336" cy="315"/>
                  <a:chOff x="4128" y="2112"/>
                  <a:chExt cx="336" cy="315"/>
                </a:xfrm>
              </p:grpSpPr>
              <p:sp>
                <p:nvSpPr>
                  <p:cNvPr id="4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112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28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24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208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256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 flipV="1">
                <a:off x="1906" y="1132"/>
                <a:ext cx="720" cy="603"/>
                <a:chOff x="384" y="2592"/>
                <a:chExt cx="720" cy="603"/>
              </a:xfrm>
            </p:grpSpPr>
            <p:grpSp>
              <p:nvGrpSpPr>
                <p:cNvPr id="10" name="Group 44"/>
                <p:cNvGrpSpPr>
                  <a:grpSpLocks/>
                </p:cNvGrpSpPr>
                <p:nvPr/>
              </p:nvGrpSpPr>
              <p:grpSpPr bwMode="auto">
                <a:xfrm>
                  <a:off x="384" y="2736"/>
                  <a:ext cx="336" cy="315"/>
                  <a:chOff x="4128" y="2112"/>
                  <a:chExt cx="336" cy="315"/>
                </a:xfrm>
              </p:grpSpPr>
              <p:sp>
                <p:nvSpPr>
                  <p:cNvPr id="3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112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28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24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208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256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52"/>
                <p:cNvGrpSpPr>
                  <a:grpSpLocks/>
                </p:cNvGrpSpPr>
                <p:nvPr/>
              </p:nvGrpSpPr>
              <p:grpSpPr bwMode="auto">
                <a:xfrm>
                  <a:off x="528" y="2880"/>
                  <a:ext cx="336" cy="315"/>
                  <a:chOff x="4128" y="2112"/>
                  <a:chExt cx="336" cy="315"/>
                </a:xfrm>
              </p:grpSpPr>
              <p:sp>
                <p:nvSpPr>
                  <p:cNvPr id="28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112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28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24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208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256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60"/>
                <p:cNvGrpSpPr>
                  <a:grpSpLocks/>
                </p:cNvGrpSpPr>
                <p:nvPr/>
              </p:nvGrpSpPr>
              <p:grpSpPr bwMode="auto">
                <a:xfrm>
                  <a:off x="624" y="2592"/>
                  <a:ext cx="336" cy="315"/>
                  <a:chOff x="4128" y="2112"/>
                  <a:chExt cx="336" cy="315"/>
                </a:xfrm>
              </p:grpSpPr>
              <p:sp>
                <p:nvSpPr>
                  <p:cNvPr id="2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112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28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24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208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256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68"/>
                <p:cNvGrpSpPr>
                  <a:grpSpLocks/>
                </p:cNvGrpSpPr>
                <p:nvPr/>
              </p:nvGrpSpPr>
              <p:grpSpPr bwMode="auto">
                <a:xfrm>
                  <a:off x="768" y="2784"/>
                  <a:ext cx="336" cy="315"/>
                  <a:chOff x="4128" y="2112"/>
                  <a:chExt cx="336" cy="315"/>
                </a:xfrm>
              </p:grpSpPr>
              <p:sp>
                <p:nvSpPr>
                  <p:cNvPr id="1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112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28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243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160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>
                          <a:gamma/>
                          <a:tint val="0"/>
                          <a:invGamma/>
                        </a:srgbClr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208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256"/>
                    <a:ext cx="144" cy="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>
                          <a:gamma/>
                          <a:tint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77" name="Straight Arrow Connector 76"/>
            <p:cNvCxnSpPr/>
            <p:nvPr/>
          </p:nvCxnSpPr>
          <p:spPr bwMode="auto">
            <a:xfrm flipV="1">
              <a:off x="5499020" y="4049733"/>
              <a:ext cx="2160265" cy="17313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4" name="Oval 194"/>
            <p:cNvSpPr>
              <a:spLocks noChangeArrowheads="1"/>
            </p:cNvSpPr>
            <p:nvPr/>
          </p:nvSpPr>
          <p:spPr bwMode="auto">
            <a:xfrm>
              <a:off x="5341773" y="5737840"/>
              <a:ext cx="184150" cy="184150"/>
            </a:xfrm>
            <a:prstGeom prst="ellipse">
              <a:avLst/>
            </a:prstGeom>
            <a:gradFill rotWithShape="0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66794" y="2996722"/>
            <a:ext cx="2543532" cy="2930022"/>
            <a:chOff x="1456604" y="3003117"/>
            <a:chExt cx="2543532" cy="2930022"/>
          </a:xfrm>
        </p:grpSpPr>
        <p:pic>
          <p:nvPicPr>
            <p:cNvPr id="5" name="Picture 4" descr="carnivora2_L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32805">
              <a:off x="1849767" y="3190377"/>
              <a:ext cx="1904339" cy="1529819"/>
            </a:xfrm>
            <a:prstGeom prst="rect">
              <a:avLst/>
            </a:prstGeom>
          </p:spPr>
        </p:pic>
        <p:cxnSp>
          <p:nvCxnSpPr>
            <p:cNvPr id="76" name="Straight Arrow Connector 75"/>
            <p:cNvCxnSpPr/>
            <p:nvPr/>
          </p:nvCxnSpPr>
          <p:spPr bwMode="auto">
            <a:xfrm flipV="1">
              <a:off x="1839871" y="3834144"/>
              <a:ext cx="2160265" cy="17313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6" name="Picture 5" descr="mosca-verde_LR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39225">
              <a:off x="1456604" y="5467551"/>
              <a:ext cx="491127" cy="465588"/>
            </a:xfrm>
            <a:prstGeom prst="rect">
              <a:avLst/>
            </a:prstGeom>
          </p:spPr>
        </p:pic>
      </p:grpSp>
      <p:sp>
        <p:nvSpPr>
          <p:cNvPr id="87" name="AutoShape 72"/>
          <p:cNvSpPr>
            <a:spLocks noChangeArrowheads="1"/>
          </p:cNvSpPr>
          <p:nvPr/>
        </p:nvSpPr>
        <p:spPr bwMode="auto">
          <a:xfrm>
            <a:off x="5905946" y="5118165"/>
            <a:ext cx="2932473" cy="59323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large cross section for slow neutrons</a:t>
            </a:r>
            <a:endParaRPr lang="en-US" sz="1400" b="1">
              <a:solidFill>
                <a:srgbClr val="135CAE"/>
              </a:solidFill>
              <a:latin typeface="Arial" charset="0"/>
            </a:endParaRPr>
          </a:p>
        </p:txBody>
      </p:sp>
      <p:sp>
        <p:nvSpPr>
          <p:cNvPr id="88" name="Rectangle 7"/>
          <p:cNvSpPr>
            <a:spLocks/>
          </p:cNvSpPr>
          <p:nvPr/>
        </p:nvSpPr>
        <p:spPr bwMode="auto">
          <a:xfrm>
            <a:off x="912708" y="872424"/>
            <a:ext cx="4081886" cy="42297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it-IT" sz="1800" b="1">
                <a:solidFill>
                  <a:srgbClr val="FF0000"/>
                </a:solidFill>
                <a:latin typeface="Arial" charset="0"/>
              </a:rPr>
              <a:t>slow-neutron detection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5044604" y="771824"/>
            <a:ext cx="3898008" cy="2348550"/>
            <a:chOff x="5044604" y="771824"/>
            <a:chExt cx="3898008" cy="2348550"/>
          </a:xfrm>
        </p:grpSpPr>
        <p:pic>
          <p:nvPicPr>
            <p:cNvPr id="3" name="Picture 2" descr="6Li_10B_cross_section.t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604" y="771824"/>
              <a:ext cx="3898008" cy="234855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982146" y="2209098"/>
              <a:ext cx="13109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135CAE"/>
                  </a:solidFill>
                  <a:latin typeface="Arial" charset="0"/>
                </a:rPr>
                <a:t>thermal 0.025 eV</a:t>
              </a:r>
              <a:endParaRPr lang="en-US" sz="1800"/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 flipH="1" flipV="1">
              <a:off x="5524946" y="1969920"/>
              <a:ext cx="533400" cy="3801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359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AutoShape 2"/>
          <p:cNvSpPr>
            <a:spLocks noChangeArrowheads="1"/>
          </p:cNvSpPr>
          <p:nvPr/>
        </p:nvSpPr>
        <p:spPr bwMode="auto">
          <a:xfrm>
            <a:off x="3200400" y="415224"/>
            <a:ext cx="2718100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800">
                <a:solidFill>
                  <a:srgbClr val="FF0000"/>
                </a:solidFill>
                <a:latin typeface="Arial" charset="0"/>
              </a:rPr>
              <a:t>neutron detection</a:t>
            </a:r>
          </a:p>
        </p:txBody>
      </p:sp>
      <p:sp>
        <p:nvSpPr>
          <p:cNvPr id="203894" name="Rectangle 118"/>
          <p:cNvSpPr>
            <a:spLocks noChangeArrowheads="1"/>
          </p:cNvSpPr>
          <p:nvPr/>
        </p:nvSpPr>
        <p:spPr bwMode="auto">
          <a:xfrm>
            <a:off x="5257800" y="1295400"/>
            <a:ext cx="2606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charset="0"/>
              </a:rPr>
              <a:t>Si + </a:t>
            </a:r>
            <a:r>
              <a:rPr lang="en-US" sz="1400" baseline="30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LiF (enriched at @95%)</a:t>
            </a:r>
            <a:endParaRPr lang="it-IT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" name="Rectangle 115"/>
          <p:cNvSpPr>
            <a:spLocks noChangeArrowheads="1"/>
          </p:cNvSpPr>
          <p:nvPr/>
        </p:nvSpPr>
        <p:spPr bwMode="auto">
          <a:xfrm>
            <a:off x="1108416" y="1143000"/>
            <a:ext cx="25757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baseline="30000">
                <a:solidFill>
                  <a:srgbClr val="135CAE"/>
                </a:solidFill>
                <a:latin typeface="Arial" charset="0"/>
              </a:rPr>
              <a:t>6</a:t>
            </a:r>
            <a:r>
              <a:rPr lang="en-US" sz="1400" b="1">
                <a:solidFill>
                  <a:srgbClr val="135CAE"/>
                </a:solidFill>
                <a:latin typeface="Arial" charset="0"/>
              </a:rPr>
              <a:t>Li – natural abundance: 7%</a:t>
            </a:r>
            <a:endParaRPr lang="it-IT" sz="1400" b="1">
              <a:solidFill>
                <a:srgbClr val="135CAE"/>
              </a:solidFill>
              <a:latin typeface="Arial" charset="0"/>
            </a:endParaRPr>
          </a:p>
        </p:txBody>
      </p: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914400" y="1450777"/>
            <a:ext cx="3048000" cy="4759325"/>
            <a:chOff x="3820" y="901"/>
            <a:chExt cx="1920" cy="2998"/>
          </a:xfrm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916" y="901"/>
              <a:ext cx="17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cap="none" normalizeH="0" baseline="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a </a:t>
              </a:r>
              <a:r>
                <a:rPr kumimoji="0" lang="it-IT" sz="1400" i="0" u="none" strike="noStrike" cap="none" normalizeH="0" baseline="3000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6</a:t>
              </a:r>
              <a:r>
                <a:rPr kumimoji="0" lang="it-IT" sz="1400" i="0" u="none" strike="noStrike" cap="none" normalizeH="0" baseline="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LiF converter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cap="none" normalizeH="0" baseline="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captures a neutron...</a:t>
              </a:r>
              <a:endParaRPr kumimoji="0" lang="en-US" sz="2400" i="0" u="none" strike="noStrike" cap="none" normalizeH="0" baseline="0">
                <a:ln>
                  <a:noFill/>
                </a:ln>
                <a:solidFill>
                  <a:srgbClr val="135CAE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820" y="3569"/>
              <a:ext cx="19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...and produces </a:t>
              </a:r>
              <a:r>
                <a:rPr kumimoji="0" lang="it-IT" sz="1400" b="0" i="0" u="none" strike="noStrike" cap="none" normalizeH="0" baseline="3000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4</a:t>
              </a:r>
              <a:r>
                <a:rPr kumimoji="0" lang="it-IT" sz="1400" b="0" i="0" u="none" strike="noStrike" cap="none" normalizeH="0" baseline="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He ed </a:t>
              </a:r>
              <a:r>
                <a:rPr kumimoji="0" lang="it-IT" sz="1400" b="0" i="0" u="none" strike="noStrike" cap="none" normalizeH="0" baseline="3000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3</a:t>
              </a:r>
              <a:r>
                <a:rPr kumimoji="0" lang="it-IT" sz="1400" b="0" i="0" u="none" strike="noStrike" cap="none" normalizeH="0" baseline="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>
                  <a:ln>
                    <a:noFill/>
                  </a:ln>
                  <a:solidFill>
                    <a:srgbClr val="135CAE"/>
                  </a:solidFill>
                  <a:effectLst/>
                  <a:latin typeface="Arial" charset="0"/>
                  <a:ea typeface="ＭＳ Ｐゴシック" charset="0"/>
                </a:rPr>
                <a:t>which can be detected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35CAE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6" name="Group 105"/>
            <p:cNvGrpSpPr>
              <a:grpSpLocks/>
            </p:cNvGrpSpPr>
            <p:nvPr/>
          </p:nvGrpSpPr>
          <p:grpSpPr bwMode="auto">
            <a:xfrm>
              <a:off x="3916" y="1218"/>
              <a:ext cx="1680" cy="2160"/>
              <a:chOff x="3744" y="1152"/>
              <a:chExt cx="1680" cy="2160"/>
            </a:xfrm>
          </p:grpSpPr>
          <p:sp>
            <p:nvSpPr>
              <p:cNvPr id="109" name="AutoShape 5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1680" cy="2160"/>
              </a:xfrm>
              <a:prstGeom prst="roundRect">
                <a:avLst>
                  <a:gd name="adj" fmla="val 488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6"/>
              <p:cNvSpPr>
                <a:spLocks noChangeShapeType="1"/>
              </p:cNvSpPr>
              <p:nvPr/>
            </p:nvSpPr>
            <p:spPr bwMode="auto">
              <a:xfrm flipH="1">
                <a:off x="4380" y="2448"/>
                <a:ext cx="180" cy="33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1" name="Group 7"/>
              <p:cNvGrpSpPr>
                <a:grpSpLocks/>
              </p:cNvGrpSpPr>
              <p:nvPr/>
            </p:nvGrpSpPr>
            <p:grpSpPr bwMode="auto">
              <a:xfrm>
                <a:off x="3744" y="2784"/>
                <a:ext cx="716" cy="480"/>
                <a:chOff x="624" y="2688"/>
                <a:chExt cx="716" cy="480"/>
              </a:xfrm>
            </p:grpSpPr>
            <p:grpSp>
              <p:nvGrpSpPr>
                <p:cNvPr id="140" name="Group 8"/>
                <p:cNvGrpSpPr>
                  <a:grpSpLocks/>
                </p:cNvGrpSpPr>
                <p:nvPr/>
              </p:nvGrpSpPr>
              <p:grpSpPr bwMode="auto">
                <a:xfrm>
                  <a:off x="1042" y="2688"/>
                  <a:ext cx="298" cy="301"/>
                  <a:chOff x="1584" y="2448"/>
                  <a:chExt cx="480" cy="528"/>
                </a:xfrm>
              </p:grpSpPr>
              <p:sp>
                <p:nvSpPr>
                  <p:cNvPr id="14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592"/>
                    <a:ext cx="240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592"/>
                    <a:ext cx="240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448"/>
                    <a:ext cx="240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736"/>
                    <a:ext cx="240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1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" y="2889"/>
                  <a:ext cx="548" cy="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FFB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2300" b="1" i="0" u="none" strike="noStrike" cap="none" normalizeH="0" baseline="3000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4</a:t>
                  </a:r>
                  <a:r>
                    <a:rPr kumimoji="0" lang="it-IT" sz="2300" b="1" i="0" u="none" strike="noStrike" cap="none" normalizeH="0" baseline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He</a:t>
                  </a: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2" name="Group 14"/>
              <p:cNvGrpSpPr>
                <a:grpSpLocks/>
              </p:cNvGrpSpPr>
              <p:nvPr/>
            </p:nvGrpSpPr>
            <p:grpSpPr bwMode="auto">
              <a:xfrm>
                <a:off x="3950" y="2160"/>
                <a:ext cx="850" cy="353"/>
                <a:chOff x="3039" y="2809"/>
                <a:chExt cx="850" cy="353"/>
              </a:xfrm>
            </p:grpSpPr>
            <p:grpSp>
              <p:nvGrpSpPr>
                <p:cNvPr id="131" name="Group 15"/>
                <p:cNvGrpSpPr>
                  <a:grpSpLocks/>
                </p:cNvGrpSpPr>
                <p:nvPr/>
              </p:nvGrpSpPr>
              <p:grpSpPr bwMode="auto">
                <a:xfrm>
                  <a:off x="3525" y="2822"/>
                  <a:ext cx="364" cy="340"/>
                  <a:chOff x="1789" y="3808"/>
                  <a:chExt cx="364" cy="340"/>
                </a:xfrm>
              </p:grpSpPr>
              <p:sp>
                <p:nvSpPr>
                  <p:cNvPr id="13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789" y="3932"/>
                    <a:ext cx="165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3870"/>
                    <a:ext cx="166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870"/>
                    <a:ext cx="166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3962"/>
                    <a:ext cx="166" cy="15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789" y="3808"/>
                    <a:ext cx="165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855" y="3994"/>
                    <a:ext cx="166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" name="Rectangle 22"/>
                <p:cNvSpPr>
                  <a:spLocks noChangeArrowheads="1"/>
                </p:cNvSpPr>
                <p:nvPr/>
              </p:nvSpPr>
              <p:spPr bwMode="auto">
                <a:xfrm>
                  <a:off x="3039" y="2809"/>
                  <a:ext cx="467" cy="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FFB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2300" b="1" i="0" u="none" strike="noStrike" cap="none" normalizeH="0" baseline="3000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7</a:t>
                  </a:r>
                  <a:r>
                    <a:rPr kumimoji="0" lang="it-IT" sz="2300" b="1" i="0" u="none" strike="noStrike" cap="none" normalizeH="0" baseline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Li</a:t>
                  </a: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3" name="Oval 23"/>
                <p:cNvSpPr>
                  <a:spLocks noChangeArrowheads="1"/>
                </p:cNvSpPr>
                <p:nvPr/>
              </p:nvSpPr>
              <p:spPr bwMode="auto">
                <a:xfrm>
                  <a:off x="3639" y="2814"/>
                  <a:ext cx="149" cy="1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112"/>
              <p:cNvGrpSpPr>
                <a:grpSpLocks/>
              </p:cNvGrpSpPr>
              <p:nvPr/>
            </p:nvGrpSpPr>
            <p:grpSpPr bwMode="auto">
              <a:xfrm>
                <a:off x="4800" y="2818"/>
                <a:ext cx="576" cy="444"/>
                <a:chOff x="1680" y="2722"/>
                <a:chExt cx="576" cy="444"/>
              </a:xfrm>
            </p:grpSpPr>
            <p:sp>
              <p:nvSpPr>
                <p:cNvPr id="127" name="Oval 126"/>
                <p:cNvSpPr>
                  <a:spLocks noChangeArrowheads="1"/>
                </p:cNvSpPr>
                <p:nvPr/>
              </p:nvSpPr>
              <p:spPr bwMode="auto">
                <a:xfrm>
                  <a:off x="1791" y="2745"/>
                  <a:ext cx="149" cy="1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Oval 127"/>
                <p:cNvSpPr>
                  <a:spLocks noChangeArrowheads="1"/>
                </p:cNvSpPr>
                <p:nvPr/>
              </p:nvSpPr>
              <p:spPr bwMode="auto">
                <a:xfrm>
                  <a:off x="1680" y="2722"/>
                  <a:ext cx="149" cy="1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33" y="2887"/>
                  <a:ext cx="423" cy="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FFB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2300" b="1" i="0" u="none" strike="noStrike" cap="none" normalizeH="0" baseline="3000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3</a:t>
                  </a:r>
                  <a:r>
                    <a:rPr kumimoji="0" lang="it-IT" sz="2300" b="1" i="0" u="none" strike="noStrike" cap="none" normalizeH="0" baseline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H</a:t>
                  </a: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0" name="Oval 129"/>
                <p:cNvSpPr>
                  <a:spLocks noChangeArrowheads="1"/>
                </p:cNvSpPr>
                <p:nvPr/>
              </p:nvSpPr>
              <p:spPr bwMode="auto">
                <a:xfrm>
                  <a:off x="1724" y="2817"/>
                  <a:ext cx="149" cy="1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29"/>
              <p:cNvGrpSpPr>
                <a:grpSpLocks/>
              </p:cNvGrpSpPr>
              <p:nvPr/>
            </p:nvGrpSpPr>
            <p:grpSpPr bwMode="auto">
              <a:xfrm>
                <a:off x="4050" y="1152"/>
                <a:ext cx="879" cy="743"/>
                <a:chOff x="2994" y="1439"/>
                <a:chExt cx="879" cy="743"/>
              </a:xfrm>
            </p:grpSpPr>
            <p:sp>
              <p:nvSpPr>
                <p:cNvPr id="116" name="Rectangle 30"/>
                <p:cNvSpPr>
                  <a:spLocks noChangeArrowheads="1"/>
                </p:cNvSpPr>
                <p:nvPr/>
              </p:nvSpPr>
              <p:spPr bwMode="auto">
                <a:xfrm>
                  <a:off x="2994" y="1903"/>
                  <a:ext cx="349" cy="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FFB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000" tIns="46800" rIns="90000" bIns="4680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2300" b="1" i="0" u="none" strike="noStrike" cap="none" normalizeH="0" baseline="3000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6</a:t>
                  </a:r>
                  <a:r>
                    <a:rPr kumimoji="0" lang="it-IT" sz="2300" b="1" i="0" u="none" strike="noStrike" cap="none" normalizeH="0" baseline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Li</a:t>
                  </a: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7" name="Oval 31"/>
                <p:cNvSpPr>
                  <a:spLocks noChangeArrowheads="1"/>
                </p:cNvSpPr>
                <p:nvPr/>
              </p:nvSpPr>
              <p:spPr bwMode="auto">
                <a:xfrm>
                  <a:off x="3441" y="1537"/>
                  <a:ext cx="161" cy="1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40" y="1682"/>
                  <a:ext cx="0" cy="19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9" name="Group 33"/>
                <p:cNvGrpSpPr>
                  <a:grpSpLocks/>
                </p:cNvGrpSpPr>
                <p:nvPr/>
              </p:nvGrpSpPr>
              <p:grpSpPr bwMode="auto">
                <a:xfrm>
                  <a:off x="3366" y="1838"/>
                  <a:ext cx="364" cy="340"/>
                  <a:chOff x="1789" y="3808"/>
                  <a:chExt cx="364" cy="340"/>
                </a:xfrm>
              </p:grpSpPr>
              <p:sp>
                <p:nvSpPr>
                  <p:cNvPr id="12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789" y="3932"/>
                    <a:ext cx="165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3870"/>
                    <a:ext cx="166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870"/>
                    <a:ext cx="166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3962"/>
                    <a:ext cx="166" cy="15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789" y="3808"/>
                    <a:ext cx="165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855" y="3994"/>
                    <a:ext cx="166" cy="1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" name="Rectangle 40"/>
                <p:cNvSpPr>
                  <a:spLocks noChangeArrowheads="1"/>
                </p:cNvSpPr>
                <p:nvPr/>
              </p:nvSpPr>
              <p:spPr bwMode="auto">
                <a:xfrm>
                  <a:off x="3563" y="1439"/>
                  <a:ext cx="310" cy="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FFB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2300" b="1" i="0" u="none" strike="noStrike" cap="none" normalizeH="0" baseline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latin typeface="Arial Rounded MT Bold" charset="0"/>
                      <a:ea typeface="ＭＳ Ｐゴシック" charset="0"/>
                    </a:rPr>
                    <a:t>n</a:t>
                  </a: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15" name="Line 41"/>
              <p:cNvSpPr>
                <a:spLocks noChangeShapeType="1"/>
              </p:cNvSpPr>
              <p:nvPr/>
            </p:nvSpPr>
            <p:spPr bwMode="auto">
              <a:xfrm>
                <a:off x="4704" y="2444"/>
                <a:ext cx="192" cy="3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7" name="Rectangle 42"/>
            <p:cNvSpPr>
              <a:spLocks noChangeArrowheads="1"/>
            </p:cNvSpPr>
            <p:nvPr/>
          </p:nvSpPr>
          <p:spPr bwMode="auto">
            <a:xfrm>
              <a:off x="3820" y="3378"/>
              <a:ext cx="6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0"/>
                </a:rPr>
                <a:t>2.05 MeV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8" name="Rectangle 43"/>
            <p:cNvSpPr>
              <a:spLocks noChangeArrowheads="1"/>
            </p:cNvSpPr>
            <p:nvPr/>
          </p:nvSpPr>
          <p:spPr bwMode="auto">
            <a:xfrm>
              <a:off x="5028" y="3378"/>
              <a:ext cx="6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0"/>
                </a:rPr>
                <a:t>2.73 MeV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2" name="Picture 1" descr="SiLiF64_disassembl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91317">
            <a:off x="4970859" y="2383446"/>
            <a:ext cx="3452513" cy="21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Picture 893" descr="Archimedepitagorico_289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245" y="4436786"/>
            <a:ext cx="837224" cy="1423851"/>
          </a:xfrm>
          <a:prstGeom prst="rect">
            <a:avLst/>
          </a:prstGeom>
        </p:spPr>
      </p:pic>
      <p:pic>
        <p:nvPicPr>
          <p:cNvPr id="889" name="Picture 888" descr="archimede-pitagorico-0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980" y="4487851"/>
            <a:ext cx="1030699" cy="1439901"/>
          </a:xfrm>
          <a:prstGeom prst="rect">
            <a:avLst/>
          </a:prstGeom>
        </p:spPr>
      </p:pic>
      <p:grpSp>
        <p:nvGrpSpPr>
          <p:cNvPr id="891" name="Group 890"/>
          <p:cNvGrpSpPr/>
          <p:nvPr/>
        </p:nvGrpSpPr>
        <p:grpSpPr>
          <a:xfrm>
            <a:off x="3284727" y="2243266"/>
            <a:ext cx="5450201" cy="548640"/>
            <a:chOff x="3284727" y="2243266"/>
            <a:chExt cx="5450201" cy="54864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3284727" y="2243266"/>
              <a:ext cx="5450201" cy="548640"/>
            </a:xfrm>
            <a:prstGeom prst="rect">
              <a:avLst/>
            </a:prstGeom>
            <a:solidFill>
              <a:srgbClr val="FFF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" name="Rectangle 863"/>
            <p:cNvSpPr>
              <a:spLocks noChangeArrowheads="1"/>
            </p:cNvSpPr>
            <p:nvPr/>
          </p:nvSpPr>
          <p:spPr bwMode="auto">
            <a:xfrm>
              <a:off x="7400615" y="2308530"/>
              <a:ext cx="1146468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50" b="1" baseline="300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sz="1050" b="1">
                  <a:solidFill>
                    <a:srgbClr val="FF0000"/>
                  </a:solidFill>
                  <a:latin typeface="Arial" charset="0"/>
                </a:rPr>
                <a:t>LiF converter</a:t>
              </a:r>
            </a:p>
          </p:txBody>
        </p:sp>
      </p:grpSp>
      <p:grpSp>
        <p:nvGrpSpPr>
          <p:cNvPr id="892" name="Group 891"/>
          <p:cNvGrpSpPr/>
          <p:nvPr/>
        </p:nvGrpSpPr>
        <p:grpSpPr>
          <a:xfrm>
            <a:off x="3284727" y="2791906"/>
            <a:ext cx="5450201" cy="1097280"/>
            <a:chOff x="3284727" y="2791906"/>
            <a:chExt cx="5450201" cy="109728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284727" y="2791906"/>
              <a:ext cx="5450201" cy="1097280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" name="Rectangle 864"/>
            <p:cNvSpPr>
              <a:spLocks noChangeArrowheads="1"/>
            </p:cNvSpPr>
            <p:nvPr/>
          </p:nvSpPr>
          <p:spPr bwMode="auto">
            <a:xfrm>
              <a:off x="3368416" y="3111946"/>
              <a:ext cx="1184940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50" b="1">
                  <a:solidFill>
                    <a:srgbClr val="FF0000"/>
                  </a:solidFill>
                  <a:latin typeface="Arial" charset="0"/>
                </a:rPr>
                <a:t>double-sided </a:t>
              </a:r>
            </a:p>
            <a:p>
              <a:pPr algn="ctr"/>
              <a:r>
                <a:rPr lang="en-US" sz="1050" b="1">
                  <a:solidFill>
                    <a:srgbClr val="FF0000"/>
                  </a:solidFill>
                  <a:latin typeface="Arial" charset="0"/>
                </a:rPr>
                <a:t>silicon detector</a:t>
              </a:r>
              <a:endParaRPr lang="it-IT" sz="1050" b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893" name="Group 892"/>
          <p:cNvGrpSpPr/>
          <p:nvPr/>
        </p:nvGrpSpPr>
        <p:grpSpPr>
          <a:xfrm>
            <a:off x="3284727" y="3889186"/>
            <a:ext cx="5450201" cy="548640"/>
            <a:chOff x="3284727" y="3889186"/>
            <a:chExt cx="5450201" cy="548640"/>
          </a:xfrm>
        </p:grpSpPr>
        <p:sp>
          <p:nvSpPr>
            <p:cNvPr id="3" name="Rectangle 870"/>
            <p:cNvSpPr>
              <a:spLocks noChangeArrowheads="1"/>
            </p:cNvSpPr>
            <p:nvPr/>
          </p:nvSpPr>
          <p:spPr bwMode="auto">
            <a:xfrm>
              <a:off x="3284727" y="3889186"/>
              <a:ext cx="5450201" cy="548640"/>
            </a:xfrm>
            <a:prstGeom prst="rect">
              <a:avLst/>
            </a:prstGeom>
            <a:solidFill>
              <a:srgbClr val="FFFF99">
                <a:alpha val="1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" name="Rectangle 871"/>
            <p:cNvSpPr>
              <a:spLocks noChangeArrowheads="1"/>
            </p:cNvSpPr>
            <p:nvPr/>
          </p:nvSpPr>
          <p:spPr bwMode="auto">
            <a:xfrm>
              <a:off x="3314255" y="3943228"/>
              <a:ext cx="1146468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50" b="1" baseline="300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sz="1050" b="1">
                  <a:solidFill>
                    <a:srgbClr val="FF0000"/>
                  </a:solidFill>
                  <a:latin typeface="Arial" charset="0"/>
                </a:rPr>
                <a:t>LiF converter</a:t>
              </a:r>
            </a:p>
          </p:txBody>
        </p:sp>
      </p:grpSp>
      <p:pic>
        <p:nvPicPr>
          <p:cNvPr id="883" name="Picture 882" descr="open_question_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902" y="626461"/>
            <a:ext cx="1548362" cy="1298756"/>
          </a:xfrm>
          <a:prstGeom prst="rect">
            <a:avLst/>
          </a:prstGeom>
        </p:spPr>
      </p:pic>
      <p:grpSp>
        <p:nvGrpSpPr>
          <p:cNvPr id="878" name="Group 877"/>
          <p:cNvGrpSpPr/>
          <p:nvPr/>
        </p:nvGrpSpPr>
        <p:grpSpPr>
          <a:xfrm>
            <a:off x="2639591" y="4855784"/>
            <a:ext cx="1260395" cy="1074365"/>
            <a:chOff x="1991381" y="466296"/>
            <a:chExt cx="1260395" cy="1074365"/>
          </a:xfrm>
        </p:grpSpPr>
        <p:pic>
          <p:nvPicPr>
            <p:cNvPr id="874" name="Picture 873" descr="glass_converter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1381" y="466296"/>
              <a:ext cx="1260395" cy="1074365"/>
            </a:xfrm>
            <a:prstGeom prst="rect">
              <a:avLst/>
            </a:prstGeom>
            <a:scene3d>
              <a:camera prst="perspectiveFront">
                <a:rot lat="19242702" lon="2593670" rev="19682924"/>
              </a:camera>
              <a:lightRig rig="threePt" dir="t"/>
            </a:scene3d>
            <a:sp3d extrusionH="25400"/>
          </p:spPr>
        </p:pic>
        <p:sp>
          <p:nvSpPr>
            <p:cNvPr id="877" name="Rectangle 863"/>
            <p:cNvSpPr>
              <a:spLocks noChangeArrowheads="1"/>
            </p:cNvSpPr>
            <p:nvPr/>
          </p:nvSpPr>
          <p:spPr bwMode="auto">
            <a:xfrm>
              <a:off x="2307412" y="769646"/>
              <a:ext cx="6643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Front">
                <a:rot lat="2211460" lon="18961529" rev="19741086"/>
              </a:camera>
              <a:lightRig rig="threePt" dir="t">
                <a:rot lat="0" lon="0" rev="0"/>
              </a:lightRig>
            </a:scene3d>
            <a:sp3d extrusionH="6350" prstMaterial="softEdge">
              <a:extrusionClr>
                <a:schemeClr val="bg1"/>
              </a:extrusionClr>
              <a:contourClr>
                <a:schemeClr val="bg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t" anchorCtr="0">
              <a:spAutoFit/>
            </a:bodyPr>
            <a:lstStyle/>
            <a:p>
              <a:r>
                <a:rPr lang="en-US" sz="2000" b="1" baseline="30000">
                  <a:solidFill>
                    <a:srgbClr val="0000FF"/>
                  </a:solidFill>
                  <a:latin typeface="Arial" charset="0"/>
                </a:rPr>
                <a:t>6</a:t>
              </a:r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LiF</a:t>
              </a:r>
            </a:p>
          </p:txBody>
        </p:sp>
      </p:grpSp>
      <p:grpSp>
        <p:nvGrpSpPr>
          <p:cNvPr id="886" name="Group 885"/>
          <p:cNvGrpSpPr/>
          <p:nvPr/>
        </p:nvGrpSpPr>
        <p:grpSpPr>
          <a:xfrm>
            <a:off x="4079111" y="1747966"/>
            <a:ext cx="2177414" cy="1821180"/>
            <a:chOff x="4079111" y="1747966"/>
            <a:chExt cx="2177414" cy="1821180"/>
          </a:xfrm>
        </p:grpSpPr>
        <p:grpSp>
          <p:nvGrpSpPr>
            <p:cNvPr id="6" name="Group 5"/>
            <p:cNvGrpSpPr/>
            <p:nvPr/>
          </p:nvGrpSpPr>
          <p:grpSpPr>
            <a:xfrm>
              <a:off x="4079111" y="1747966"/>
              <a:ext cx="2177414" cy="1821180"/>
              <a:chOff x="1175384" y="1527812"/>
              <a:chExt cx="2177414" cy="1821180"/>
            </a:xfrm>
          </p:grpSpPr>
          <p:sp>
            <p:nvSpPr>
              <p:cNvPr id="442" name="Rectangle 4"/>
              <p:cNvSpPr>
                <a:spLocks noChangeArrowheads="1"/>
              </p:cNvSpPr>
              <p:nvPr/>
            </p:nvSpPr>
            <p:spPr bwMode="auto">
              <a:xfrm>
                <a:off x="2902266" y="1748792"/>
                <a:ext cx="222053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 baseline="30000">
                    <a:latin typeface="Arial" charset="0"/>
                  </a:rPr>
                  <a:t>4</a:t>
                </a:r>
                <a:r>
                  <a:rPr lang="en-US" sz="1050" b="1">
                    <a:latin typeface="Arial" charset="0"/>
                  </a:rPr>
                  <a:t>He</a:t>
                </a:r>
                <a:endParaRPr lang="it-IT" sz="1200"/>
              </a:p>
            </p:txBody>
          </p:sp>
          <p:sp>
            <p:nvSpPr>
              <p:cNvPr id="443" name="Rectangle 5"/>
              <p:cNvSpPr>
                <a:spLocks noChangeArrowheads="1"/>
              </p:cNvSpPr>
              <p:nvPr/>
            </p:nvSpPr>
            <p:spPr bwMode="auto">
              <a:xfrm>
                <a:off x="2864166" y="2614615"/>
                <a:ext cx="147166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 baseline="30000">
                    <a:latin typeface="Arial" charset="0"/>
                  </a:rPr>
                  <a:t>3</a:t>
                </a:r>
                <a:r>
                  <a:rPr lang="en-US" sz="1050" b="1">
                    <a:latin typeface="Arial" charset="0"/>
                  </a:rPr>
                  <a:t>H</a:t>
                </a:r>
                <a:endParaRPr lang="it-IT" sz="1200"/>
              </a:p>
            </p:txBody>
          </p:sp>
          <p:sp>
            <p:nvSpPr>
              <p:cNvPr id="444" name="Line 6"/>
              <p:cNvSpPr>
                <a:spLocks noChangeShapeType="1"/>
              </p:cNvSpPr>
              <p:nvPr/>
            </p:nvSpPr>
            <p:spPr bwMode="auto">
              <a:xfrm flipH="1">
                <a:off x="2946081" y="2663192"/>
                <a:ext cx="145732" cy="685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45" name="Line 7"/>
              <p:cNvSpPr>
                <a:spLocks noChangeShapeType="1"/>
              </p:cNvSpPr>
              <p:nvPr/>
            </p:nvSpPr>
            <p:spPr bwMode="auto">
              <a:xfrm rot="10800000" flipH="1">
                <a:off x="3195636" y="1527812"/>
                <a:ext cx="97155" cy="4572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446" name="Group 8"/>
              <p:cNvGrpSpPr>
                <a:grpSpLocks/>
              </p:cNvGrpSpPr>
              <p:nvPr/>
            </p:nvGrpSpPr>
            <p:grpSpPr bwMode="auto">
              <a:xfrm>
                <a:off x="3088003" y="1802132"/>
                <a:ext cx="264795" cy="266700"/>
                <a:chOff x="647" y="2810"/>
                <a:chExt cx="278" cy="280"/>
              </a:xfrm>
            </p:grpSpPr>
            <p:grpSp>
              <p:nvGrpSpPr>
                <p:cNvPr id="795" name="Group 9"/>
                <p:cNvGrpSpPr>
                  <a:grpSpLocks/>
                </p:cNvGrpSpPr>
                <p:nvPr/>
              </p:nvGrpSpPr>
              <p:grpSpPr bwMode="auto">
                <a:xfrm>
                  <a:off x="647" y="2885"/>
                  <a:ext cx="142" cy="130"/>
                  <a:chOff x="647" y="2885"/>
                  <a:chExt cx="142" cy="130"/>
                </a:xfrm>
              </p:grpSpPr>
              <p:grpSp>
                <p:nvGrpSpPr>
                  <p:cNvPr id="85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50" y="2888"/>
                    <a:ext cx="137" cy="125"/>
                    <a:chOff x="650" y="2888"/>
                    <a:chExt cx="137" cy="125"/>
                  </a:xfrm>
                </p:grpSpPr>
                <p:sp>
                  <p:nvSpPr>
                    <p:cNvPr id="855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0" y="2888"/>
                      <a:ext cx="137" cy="125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56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4" y="2892"/>
                      <a:ext cx="128" cy="117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57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896"/>
                      <a:ext cx="119" cy="109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58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" y="2900"/>
                      <a:ext cx="110" cy="101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59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7" y="2903"/>
                      <a:ext cx="102" cy="94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0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1" y="2908"/>
                      <a:ext cx="95" cy="86"/>
                    </a:xfrm>
                    <a:prstGeom prst="ellipse">
                      <a:avLst/>
                    </a:prstGeom>
                    <a:solidFill>
                      <a:srgbClr val="0490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1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6" y="2912"/>
                      <a:ext cx="85" cy="78"/>
                    </a:xfrm>
                    <a:prstGeom prst="ellipse">
                      <a:avLst/>
                    </a:prstGeom>
                    <a:solidFill>
                      <a:srgbClr val="089A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2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2915"/>
                      <a:ext cx="77" cy="71"/>
                    </a:xfrm>
                    <a:prstGeom prst="ellipse">
                      <a:avLst/>
                    </a:prstGeom>
                    <a:solidFill>
                      <a:srgbClr val="0CA4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3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" y="2920"/>
                      <a:ext cx="67" cy="62"/>
                    </a:xfrm>
                    <a:prstGeom prst="ellipse">
                      <a:avLst/>
                    </a:prstGeom>
                    <a:solidFill>
                      <a:srgbClr val="10AE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4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9" y="2924"/>
                      <a:ext cx="59" cy="54"/>
                    </a:xfrm>
                    <a:prstGeom prst="ellipse">
                      <a:avLst/>
                    </a:prstGeom>
                    <a:solidFill>
                      <a:srgbClr val="14B8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5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3" y="2927"/>
                      <a:ext cx="51" cy="47"/>
                    </a:xfrm>
                    <a:prstGeom prst="ellipse">
                      <a:avLst/>
                    </a:prstGeom>
                    <a:solidFill>
                      <a:srgbClr val="18C2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6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8" y="2931"/>
                      <a:ext cx="41" cy="39"/>
                    </a:xfrm>
                    <a:prstGeom prst="ellipse">
                      <a:avLst/>
                    </a:prstGeom>
                    <a:solidFill>
                      <a:srgbClr val="1CCC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7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2" y="2936"/>
                      <a:ext cx="34" cy="30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" y="2939"/>
                      <a:ext cx="25" cy="24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6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0" y="2943"/>
                      <a:ext cx="17" cy="16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70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5" y="2948"/>
                      <a:ext cx="8" cy="7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85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647" y="2885"/>
                    <a:ext cx="142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796" name="Group 28"/>
                <p:cNvGrpSpPr>
                  <a:grpSpLocks/>
                </p:cNvGrpSpPr>
                <p:nvPr/>
              </p:nvGrpSpPr>
              <p:grpSpPr bwMode="auto">
                <a:xfrm>
                  <a:off x="785" y="2885"/>
                  <a:ext cx="140" cy="130"/>
                  <a:chOff x="785" y="2885"/>
                  <a:chExt cx="140" cy="130"/>
                </a:xfrm>
              </p:grpSpPr>
              <p:grpSp>
                <p:nvGrpSpPr>
                  <p:cNvPr id="83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787" y="2888"/>
                    <a:ext cx="136" cy="125"/>
                    <a:chOff x="787" y="2888"/>
                    <a:chExt cx="136" cy="125"/>
                  </a:xfrm>
                </p:grpSpPr>
                <p:sp>
                  <p:nvSpPr>
                    <p:cNvPr id="837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7" y="2888"/>
                      <a:ext cx="136" cy="125"/>
                    </a:xfrm>
                    <a:prstGeom prst="ellipse">
                      <a:avLst/>
                    </a:prstGeom>
                    <a:solidFill>
                      <a:srgbClr val="4D08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38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" y="2892"/>
                      <a:ext cx="126" cy="117"/>
                    </a:xfrm>
                    <a:prstGeom prst="ellipse">
                      <a:avLst/>
                    </a:prstGeom>
                    <a:solidFill>
                      <a:srgbClr val="73060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39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6" y="2896"/>
                      <a:ext cx="118" cy="109"/>
                    </a:xfrm>
                    <a:prstGeom prst="ellipse">
                      <a:avLst/>
                    </a:prstGeom>
                    <a:solidFill>
                      <a:srgbClr val="99050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0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0" y="2900"/>
                      <a:ext cx="109" cy="101"/>
                    </a:xfrm>
                    <a:prstGeom prst="ellipse">
                      <a:avLst/>
                    </a:prstGeom>
                    <a:solidFill>
                      <a:srgbClr val="BF040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1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5" y="2904"/>
                      <a:ext cx="101" cy="93"/>
                    </a:xfrm>
                    <a:prstGeom prst="ellipse">
                      <a:avLst/>
                    </a:prstGeom>
                    <a:solidFill>
                      <a:srgbClr val="E5030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" y="2908"/>
                      <a:ext cx="92" cy="85"/>
                    </a:xfrm>
                    <a:prstGeom prst="ellipse">
                      <a:avLst/>
                    </a:prstGeom>
                    <a:solidFill>
                      <a:srgbClr val="FF0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3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3" y="2913"/>
                      <a:ext cx="83" cy="76"/>
                    </a:xfrm>
                    <a:prstGeom prst="ellipse">
                      <a:avLst/>
                    </a:prstGeom>
                    <a:solidFill>
                      <a:srgbClr val="FF2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4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8" y="2916"/>
                      <a:ext cx="74" cy="69"/>
                    </a:xfrm>
                    <a:prstGeom prst="ellipse">
                      <a:avLst/>
                    </a:prstGeom>
                    <a:solidFill>
                      <a:srgbClr val="FF4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5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2" y="2920"/>
                      <a:ext cx="66" cy="61"/>
                    </a:xfrm>
                    <a:prstGeom prst="ellipse">
                      <a:avLst/>
                    </a:prstGeom>
                    <a:solidFill>
                      <a:srgbClr val="FF6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6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7" y="2924"/>
                      <a:ext cx="57" cy="53"/>
                    </a:xfrm>
                    <a:prstGeom prst="ellipse">
                      <a:avLst/>
                    </a:prstGeom>
                    <a:solidFill>
                      <a:srgbClr val="FF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7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" y="2929"/>
                      <a:ext cx="48" cy="44"/>
                    </a:xfrm>
                    <a:prstGeom prst="ellipse">
                      <a:avLst/>
                    </a:prstGeom>
                    <a:solidFill>
                      <a:srgbClr val="FF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8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" y="2932"/>
                      <a:ext cx="40" cy="37"/>
                    </a:xfrm>
                    <a:prstGeom prst="ellipse">
                      <a:avLst/>
                    </a:prstGeom>
                    <a:solidFill>
                      <a:srgbClr val="FF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49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9" y="2936"/>
                      <a:ext cx="32" cy="30"/>
                    </a:xfrm>
                    <a:prstGeom prst="ellipse">
                      <a:avLst/>
                    </a:prstGeom>
                    <a:solidFill>
                      <a:srgbClr val="FF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5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" y="2940"/>
                      <a:ext cx="24" cy="22"/>
                    </a:xfrm>
                    <a:prstGeom prst="ellipse">
                      <a:avLst/>
                    </a:prstGeom>
                    <a:solidFill>
                      <a:srgbClr val="FF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51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7" y="2944"/>
                      <a:ext cx="16" cy="14"/>
                    </a:xfrm>
                    <a:prstGeom prst="ellipse">
                      <a:avLst/>
                    </a:prstGeom>
                    <a:solidFill>
                      <a:srgbClr val="FF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52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2" y="2948"/>
                      <a:ext cx="7" cy="7"/>
                    </a:xfrm>
                    <a:prstGeom prst="ellipse">
                      <a:avLst/>
                    </a:prstGeom>
                    <a:solidFill>
                      <a:srgbClr val="FFE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83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785" y="2885"/>
                    <a:ext cx="140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797" name="Group 47"/>
                <p:cNvGrpSpPr>
                  <a:grpSpLocks/>
                </p:cNvGrpSpPr>
                <p:nvPr/>
              </p:nvGrpSpPr>
              <p:grpSpPr bwMode="auto">
                <a:xfrm>
                  <a:off x="702" y="2810"/>
                  <a:ext cx="141" cy="130"/>
                  <a:chOff x="702" y="2810"/>
                  <a:chExt cx="141" cy="130"/>
                </a:xfrm>
              </p:grpSpPr>
              <p:grpSp>
                <p:nvGrpSpPr>
                  <p:cNvPr id="81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705" y="2813"/>
                    <a:ext cx="136" cy="125"/>
                    <a:chOff x="705" y="2813"/>
                    <a:chExt cx="136" cy="125"/>
                  </a:xfrm>
                </p:grpSpPr>
                <p:sp>
                  <p:nvSpPr>
                    <p:cNvPr id="819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" y="2813"/>
                      <a:ext cx="136" cy="125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0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9" y="2817"/>
                      <a:ext cx="127" cy="117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1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3" y="2821"/>
                      <a:ext cx="119" cy="108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7" y="2824"/>
                      <a:ext cx="111" cy="101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2" y="2829"/>
                      <a:ext cx="102" cy="93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4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6" y="2833"/>
                      <a:ext cx="94" cy="85"/>
                    </a:xfrm>
                    <a:prstGeom prst="ellipse">
                      <a:avLst/>
                    </a:prstGeom>
                    <a:solidFill>
                      <a:srgbClr val="0490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5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" y="2836"/>
                      <a:ext cx="84" cy="78"/>
                    </a:xfrm>
                    <a:prstGeom prst="ellipse">
                      <a:avLst/>
                    </a:prstGeom>
                    <a:solidFill>
                      <a:srgbClr val="089A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6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5" y="2841"/>
                      <a:ext cx="76" cy="69"/>
                    </a:xfrm>
                    <a:prstGeom prst="ellipse">
                      <a:avLst/>
                    </a:prstGeom>
                    <a:solidFill>
                      <a:srgbClr val="0CA4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7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9" y="2845"/>
                      <a:ext cx="68" cy="61"/>
                    </a:xfrm>
                    <a:prstGeom prst="ellipse">
                      <a:avLst/>
                    </a:prstGeom>
                    <a:solidFill>
                      <a:srgbClr val="10AE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8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3" y="2848"/>
                      <a:ext cx="60" cy="54"/>
                    </a:xfrm>
                    <a:prstGeom prst="ellipse">
                      <a:avLst/>
                    </a:prstGeom>
                    <a:solidFill>
                      <a:srgbClr val="14B8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9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7" y="2852"/>
                      <a:ext cx="52" cy="47"/>
                    </a:xfrm>
                    <a:prstGeom prst="ellipse">
                      <a:avLst/>
                    </a:prstGeom>
                    <a:solidFill>
                      <a:srgbClr val="18C2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30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2" y="2856"/>
                      <a:ext cx="42" cy="38"/>
                    </a:xfrm>
                    <a:prstGeom prst="ellipse">
                      <a:avLst/>
                    </a:prstGeom>
                    <a:solidFill>
                      <a:srgbClr val="1CCC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31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7" y="2860"/>
                      <a:ext cx="33" cy="31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32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1" y="2864"/>
                      <a:ext cx="25" cy="23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33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" y="2868"/>
                      <a:ext cx="17" cy="15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34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9" y="2872"/>
                      <a:ext cx="9" cy="7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818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2810"/>
                    <a:ext cx="141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798" name="Group 66"/>
                <p:cNvGrpSpPr>
                  <a:grpSpLocks/>
                </p:cNvGrpSpPr>
                <p:nvPr/>
              </p:nvGrpSpPr>
              <p:grpSpPr bwMode="auto">
                <a:xfrm>
                  <a:off x="702" y="2961"/>
                  <a:ext cx="141" cy="129"/>
                  <a:chOff x="702" y="2961"/>
                  <a:chExt cx="141" cy="129"/>
                </a:xfrm>
              </p:grpSpPr>
              <p:grpSp>
                <p:nvGrpSpPr>
                  <p:cNvPr id="79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05" y="2964"/>
                    <a:ext cx="136" cy="124"/>
                    <a:chOff x="705" y="2964"/>
                    <a:chExt cx="136" cy="124"/>
                  </a:xfrm>
                </p:grpSpPr>
                <p:sp>
                  <p:nvSpPr>
                    <p:cNvPr id="801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" y="2964"/>
                      <a:ext cx="136" cy="124"/>
                    </a:xfrm>
                    <a:prstGeom prst="ellipse">
                      <a:avLst/>
                    </a:prstGeom>
                    <a:solidFill>
                      <a:srgbClr val="4D08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02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9" y="2967"/>
                      <a:ext cx="127" cy="117"/>
                    </a:xfrm>
                    <a:prstGeom prst="ellipse">
                      <a:avLst/>
                    </a:prstGeom>
                    <a:solidFill>
                      <a:srgbClr val="73060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03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3" y="2971"/>
                      <a:ext cx="119" cy="109"/>
                    </a:xfrm>
                    <a:prstGeom prst="ellipse">
                      <a:avLst/>
                    </a:prstGeom>
                    <a:solidFill>
                      <a:srgbClr val="99050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04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" y="2976"/>
                      <a:ext cx="109" cy="100"/>
                    </a:xfrm>
                    <a:prstGeom prst="ellipse">
                      <a:avLst/>
                    </a:prstGeom>
                    <a:solidFill>
                      <a:srgbClr val="BF040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05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2" y="2980"/>
                      <a:ext cx="102" cy="92"/>
                    </a:xfrm>
                    <a:prstGeom prst="ellipse">
                      <a:avLst/>
                    </a:prstGeom>
                    <a:solidFill>
                      <a:srgbClr val="E5030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06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7" y="2983"/>
                      <a:ext cx="93" cy="85"/>
                    </a:xfrm>
                    <a:prstGeom prst="ellipse">
                      <a:avLst/>
                    </a:prstGeom>
                    <a:solidFill>
                      <a:srgbClr val="FF0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07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" y="2987"/>
                      <a:ext cx="84" cy="77"/>
                    </a:xfrm>
                    <a:prstGeom prst="ellipse">
                      <a:avLst/>
                    </a:prstGeom>
                    <a:solidFill>
                      <a:srgbClr val="FF2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08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6" y="2992"/>
                      <a:ext cx="74" cy="68"/>
                    </a:xfrm>
                    <a:prstGeom prst="ellipse">
                      <a:avLst/>
                    </a:prstGeom>
                    <a:solidFill>
                      <a:srgbClr val="FF4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09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0" y="2996"/>
                      <a:ext cx="66" cy="60"/>
                    </a:xfrm>
                    <a:prstGeom prst="ellipse">
                      <a:avLst/>
                    </a:prstGeom>
                    <a:solidFill>
                      <a:srgbClr val="FF6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10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4" y="2999"/>
                      <a:ext cx="58" cy="53"/>
                    </a:xfrm>
                    <a:prstGeom prst="ellipse">
                      <a:avLst/>
                    </a:prstGeom>
                    <a:solidFill>
                      <a:srgbClr val="FF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11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9" y="3003"/>
                      <a:ext cx="48" cy="45"/>
                    </a:xfrm>
                    <a:prstGeom prst="ellipse">
                      <a:avLst/>
                    </a:prstGeom>
                    <a:solidFill>
                      <a:srgbClr val="FF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12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3007"/>
                      <a:ext cx="40" cy="37"/>
                    </a:xfrm>
                    <a:prstGeom prst="ellipse">
                      <a:avLst/>
                    </a:prstGeom>
                    <a:solidFill>
                      <a:srgbClr val="FF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13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7" y="3011"/>
                      <a:ext cx="32" cy="30"/>
                    </a:xfrm>
                    <a:prstGeom prst="ellipse">
                      <a:avLst/>
                    </a:prstGeom>
                    <a:solidFill>
                      <a:srgbClr val="FF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14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1" y="3015"/>
                      <a:ext cx="24" cy="22"/>
                    </a:xfrm>
                    <a:prstGeom prst="ellipse">
                      <a:avLst/>
                    </a:prstGeom>
                    <a:solidFill>
                      <a:srgbClr val="FF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15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6" y="3019"/>
                      <a:ext cx="15" cy="14"/>
                    </a:xfrm>
                    <a:prstGeom prst="ellipse">
                      <a:avLst/>
                    </a:prstGeom>
                    <a:solidFill>
                      <a:srgbClr val="FF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16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0" y="3022"/>
                      <a:ext cx="7" cy="7"/>
                    </a:xfrm>
                    <a:prstGeom prst="ellipse">
                      <a:avLst/>
                    </a:prstGeom>
                    <a:solidFill>
                      <a:srgbClr val="FFE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80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2961"/>
                    <a:ext cx="141" cy="129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447" name="Group 85"/>
              <p:cNvGrpSpPr>
                <a:grpSpLocks/>
              </p:cNvGrpSpPr>
              <p:nvPr/>
            </p:nvGrpSpPr>
            <p:grpSpPr bwMode="auto">
              <a:xfrm>
                <a:off x="2991801" y="2526032"/>
                <a:ext cx="230505" cy="206693"/>
                <a:chOff x="3321" y="2967"/>
                <a:chExt cx="242" cy="217"/>
              </a:xfrm>
            </p:grpSpPr>
            <p:grpSp>
              <p:nvGrpSpPr>
                <p:cNvPr id="738" name="Group 86"/>
                <p:cNvGrpSpPr>
                  <a:grpSpLocks/>
                </p:cNvGrpSpPr>
                <p:nvPr/>
              </p:nvGrpSpPr>
              <p:grpSpPr bwMode="auto">
                <a:xfrm>
                  <a:off x="3422" y="2988"/>
                  <a:ext cx="141" cy="130"/>
                  <a:chOff x="1334" y="2862"/>
                  <a:chExt cx="141" cy="130"/>
                </a:xfrm>
              </p:grpSpPr>
              <p:grpSp>
                <p:nvGrpSpPr>
                  <p:cNvPr id="77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337" y="2865"/>
                    <a:ext cx="136" cy="125"/>
                    <a:chOff x="1337" y="2865"/>
                    <a:chExt cx="136" cy="125"/>
                  </a:xfrm>
                </p:grpSpPr>
                <p:sp>
                  <p:nvSpPr>
                    <p:cNvPr id="779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7" y="2865"/>
                      <a:ext cx="136" cy="125"/>
                    </a:xfrm>
                    <a:prstGeom prst="ellipse">
                      <a:avLst/>
                    </a:prstGeom>
                    <a:solidFill>
                      <a:srgbClr val="4D08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0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1" y="2869"/>
                      <a:ext cx="127" cy="117"/>
                    </a:xfrm>
                    <a:prstGeom prst="ellipse">
                      <a:avLst/>
                    </a:prstGeom>
                    <a:solidFill>
                      <a:srgbClr val="73060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1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2873"/>
                      <a:ext cx="119" cy="109"/>
                    </a:xfrm>
                    <a:prstGeom prst="ellipse">
                      <a:avLst/>
                    </a:prstGeom>
                    <a:solidFill>
                      <a:srgbClr val="99050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2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0" y="2877"/>
                      <a:ext cx="109" cy="101"/>
                    </a:xfrm>
                    <a:prstGeom prst="ellipse">
                      <a:avLst/>
                    </a:prstGeom>
                    <a:solidFill>
                      <a:srgbClr val="BF040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3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4" y="2881"/>
                      <a:ext cx="102" cy="93"/>
                    </a:xfrm>
                    <a:prstGeom prst="ellipse">
                      <a:avLst/>
                    </a:prstGeom>
                    <a:solidFill>
                      <a:srgbClr val="E5030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4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9" y="2885"/>
                      <a:ext cx="93" cy="85"/>
                    </a:xfrm>
                    <a:prstGeom prst="ellipse">
                      <a:avLst/>
                    </a:prstGeom>
                    <a:solidFill>
                      <a:srgbClr val="FF0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5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4" y="2890"/>
                      <a:ext cx="83" cy="76"/>
                    </a:xfrm>
                    <a:prstGeom prst="ellipse">
                      <a:avLst/>
                    </a:prstGeom>
                    <a:solidFill>
                      <a:srgbClr val="FF2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6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2893"/>
                      <a:ext cx="75" cy="69"/>
                    </a:xfrm>
                    <a:prstGeom prst="ellipse">
                      <a:avLst/>
                    </a:prstGeom>
                    <a:solidFill>
                      <a:srgbClr val="FF4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7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97"/>
                      <a:ext cx="66" cy="61"/>
                    </a:xfrm>
                    <a:prstGeom prst="ellipse">
                      <a:avLst/>
                    </a:prstGeom>
                    <a:solidFill>
                      <a:srgbClr val="FF6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8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6" y="2901"/>
                      <a:ext cx="58" cy="53"/>
                    </a:xfrm>
                    <a:prstGeom prst="ellipse">
                      <a:avLst/>
                    </a:prstGeom>
                    <a:solidFill>
                      <a:srgbClr val="FF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89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1" y="2906"/>
                      <a:ext cx="48" cy="44"/>
                    </a:xfrm>
                    <a:prstGeom prst="ellipse">
                      <a:avLst/>
                    </a:prstGeom>
                    <a:solidFill>
                      <a:srgbClr val="FF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90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5" y="2909"/>
                      <a:ext cx="40" cy="37"/>
                    </a:xfrm>
                    <a:prstGeom prst="ellipse">
                      <a:avLst/>
                    </a:prstGeom>
                    <a:solidFill>
                      <a:srgbClr val="FF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91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9" y="2913"/>
                      <a:ext cx="33" cy="30"/>
                    </a:xfrm>
                    <a:prstGeom prst="ellipse">
                      <a:avLst/>
                    </a:prstGeom>
                    <a:solidFill>
                      <a:srgbClr val="FF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92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4" y="2917"/>
                      <a:ext cx="23" cy="22"/>
                    </a:xfrm>
                    <a:prstGeom prst="ellipse">
                      <a:avLst/>
                    </a:prstGeom>
                    <a:solidFill>
                      <a:srgbClr val="FF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93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8" y="2921"/>
                      <a:ext cx="15" cy="14"/>
                    </a:xfrm>
                    <a:prstGeom prst="ellipse">
                      <a:avLst/>
                    </a:prstGeom>
                    <a:solidFill>
                      <a:srgbClr val="FF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94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2" y="2924"/>
                      <a:ext cx="7" cy="7"/>
                    </a:xfrm>
                    <a:prstGeom prst="ellipse">
                      <a:avLst/>
                    </a:prstGeom>
                    <a:solidFill>
                      <a:srgbClr val="FFE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778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1334" y="2862"/>
                    <a:ext cx="141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739" name="Group 105"/>
                <p:cNvGrpSpPr>
                  <a:grpSpLocks/>
                </p:cNvGrpSpPr>
                <p:nvPr/>
              </p:nvGrpSpPr>
              <p:grpSpPr bwMode="auto">
                <a:xfrm>
                  <a:off x="3321" y="2967"/>
                  <a:ext cx="140" cy="130"/>
                  <a:chOff x="1233" y="2841"/>
                  <a:chExt cx="140" cy="130"/>
                </a:xfrm>
              </p:grpSpPr>
              <p:grpSp>
                <p:nvGrpSpPr>
                  <p:cNvPr id="759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236" y="2844"/>
                    <a:ext cx="135" cy="125"/>
                    <a:chOff x="1236" y="2844"/>
                    <a:chExt cx="135" cy="125"/>
                  </a:xfrm>
                </p:grpSpPr>
                <p:sp>
                  <p:nvSpPr>
                    <p:cNvPr id="761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6" y="2844"/>
                      <a:ext cx="135" cy="125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62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0" y="2848"/>
                      <a:ext cx="126" cy="117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63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4" y="2852"/>
                      <a:ext cx="118" cy="109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64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2856"/>
                      <a:ext cx="110" cy="101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65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2" y="2859"/>
                      <a:ext cx="102" cy="94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66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7" y="2864"/>
                      <a:ext cx="93" cy="86"/>
                    </a:xfrm>
                    <a:prstGeom prst="ellipse">
                      <a:avLst/>
                    </a:prstGeom>
                    <a:solidFill>
                      <a:srgbClr val="0490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67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1" y="2868"/>
                      <a:ext cx="84" cy="77"/>
                    </a:xfrm>
                    <a:prstGeom prst="ellipse">
                      <a:avLst/>
                    </a:prstGeom>
                    <a:solidFill>
                      <a:srgbClr val="089A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68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871"/>
                      <a:ext cx="76" cy="71"/>
                    </a:xfrm>
                    <a:prstGeom prst="ellipse">
                      <a:avLst/>
                    </a:prstGeom>
                    <a:solidFill>
                      <a:srgbClr val="0CA4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69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0" y="2876"/>
                      <a:ext cx="67" cy="62"/>
                    </a:xfrm>
                    <a:prstGeom prst="ellipse">
                      <a:avLst/>
                    </a:prstGeom>
                    <a:solidFill>
                      <a:srgbClr val="10AE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70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2880"/>
                      <a:ext cx="59" cy="54"/>
                    </a:xfrm>
                    <a:prstGeom prst="ellipse">
                      <a:avLst/>
                    </a:prstGeom>
                    <a:solidFill>
                      <a:srgbClr val="14B8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71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8" y="2883"/>
                      <a:ext cx="51" cy="47"/>
                    </a:xfrm>
                    <a:prstGeom prst="ellipse">
                      <a:avLst/>
                    </a:prstGeom>
                    <a:solidFill>
                      <a:srgbClr val="18C2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72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2" y="2887"/>
                      <a:ext cx="42" cy="39"/>
                    </a:xfrm>
                    <a:prstGeom prst="ellipse">
                      <a:avLst/>
                    </a:prstGeom>
                    <a:solidFill>
                      <a:srgbClr val="1CCC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73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7" y="2892"/>
                      <a:ext cx="33" cy="30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74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1" y="2895"/>
                      <a:ext cx="25" cy="24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75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5" y="2899"/>
                      <a:ext cx="17" cy="16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76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9" y="2903"/>
                      <a:ext cx="9" cy="7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760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233" y="2841"/>
                    <a:ext cx="140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740" name="Group 124"/>
                <p:cNvGrpSpPr>
                  <a:grpSpLocks/>
                </p:cNvGrpSpPr>
                <p:nvPr/>
              </p:nvGrpSpPr>
              <p:grpSpPr bwMode="auto">
                <a:xfrm>
                  <a:off x="3361" y="3055"/>
                  <a:ext cx="141" cy="129"/>
                  <a:chOff x="1273" y="2929"/>
                  <a:chExt cx="141" cy="129"/>
                </a:xfrm>
              </p:grpSpPr>
              <p:grpSp>
                <p:nvGrpSpPr>
                  <p:cNvPr id="74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276" y="2931"/>
                    <a:ext cx="136" cy="125"/>
                    <a:chOff x="1276" y="2931"/>
                    <a:chExt cx="136" cy="125"/>
                  </a:xfrm>
                </p:grpSpPr>
                <p:sp>
                  <p:nvSpPr>
                    <p:cNvPr id="743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2931"/>
                      <a:ext cx="136" cy="125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44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0" y="2935"/>
                      <a:ext cx="127" cy="117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45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5" y="2939"/>
                      <a:ext cx="118" cy="109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46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9" y="2943"/>
                      <a:ext cx="110" cy="100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47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3" y="2947"/>
                      <a:ext cx="101" cy="93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48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7" y="2951"/>
                      <a:ext cx="94" cy="85"/>
                    </a:xfrm>
                    <a:prstGeom prst="ellipse">
                      <a:avLst/>
                    </a:prstGeom>
                    <a:solidFill>
                      <a:srgbClr val="0490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49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1" y="2955"/>
                      <a:ext cx="85" cy="77"/>
                    </a:xfrm>
                    <a:prstGeom prst="ellipse">
                      <a:avLst/>
                    </a:prstGeom>
                    <a:solidFill>
                      <a:srgbClr val="089A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0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6" y="2959"/>
                      <a:ext cx="76" cy="70"/>
                    </a:xfrm>
                    <a:prstGeom prst="ellipse">
                      <a:avLst/>
                    </a:prstGeom>
                    <a:solidFill>
                      <a:srgbClr val="0CA4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1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0" y="2963"/>
                      <a:ext cx="68" cy="61"/>
                    </a:xfrm>
                    <a:prstGeom prst="ellipse">
                      <a:avLst/>
                    </a:prstGeom>
                    <a:solidFill>
                      <a:srgbClr val="10AE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2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5" y="2966"/>
                      <a:ext cx="58" cy="54"/>
                    </a:xfrm>
                    <a:prstGeom prst="ellipse">
                      <a:avLst/>
                    </a:prstGeom>
                    <a:solidFill>
                      <a:srgbClr val="14B8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3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9" y="2971"/>
                      <a:ext cx="50" cy="46"/>
                    </a:xfrm>
                    <a:prstGeom prst="ellipse">
                      <a:avLst/>
                    </a:prstGeom>
                    <a:solidFill>
                      <a:srgbClr val="18C2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4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3" y="2974"/>
                      <a:ext cx="41" cy="39"/>
                    </a:xfrm>
                    <a:prstGeom prst="ellipse">
                      <a:avLst/>
                    </a:prstGeom>
                    <a:solidFill>
                      <a:srgbClr val="1CCC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5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7" y="2978"/>
                      <a:ext cx="34" cy="31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6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1" y="2983"/>
                      <a:ext cx="26" cy="23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7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2986"/>
                      <a:ext cx="16" cy="15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758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0" y="2990"/>
                      <a:ext cx="8" cy="7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742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273" y="2929"/>
                    <a:ext cx="141" cy="129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448" name="Group 143"/>
              <p:cNvGrpSpPr>
                <a:grpSpLocks/>
              </p:cNvGrpSpPr>
              <p:nvPr/>
            </p:nvGrpSpPr>
            <p:grpSpPr bwMode="auto">
              <a:xfrm>
                <a:off x="1175384" y="2023113"/>
                <a:ext cx="1875472" cy="527686"/>
                <a:chOff x="288" y="1056"/>
                <a:chExt cx="1969" cy="554"/>
              </a:xfrm>
            </p:grpSpPr>
            <p:sp>
              <p:nvSpPr>
                <p:cNvPr id="44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53" y="1440"/>
                  <a:ext cx="178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50" b="1" baseline="30000">
                      <a:latin typeface="Arial" charset="0"/>
                    </a:rPr>
                    <a:t>6</a:t>
                  </a:r>
                  <a:r>
                    <a:rPr lang="en-US" sz="1050" b="1">
                      <a:latin typeface="Arial" charset="0"/>
                    </a:rPr>
                    <a:t>Li</a:t>
                  </a:r>
                  <a:endParaRPr lang="it-IT" sz="1200"/>
                </a:p>
              </p:txBody>
            </p:sp>
            <p:grpSp>
              <p:nvGrpSpPr>
                <p:cNvPr id="450" name="Group 145"/>
                <p:cNvGrpSpPr>
                  <a:grpSpLocks/>
                </p:cNvGrpSpPr>
                <p:nvPr/>
              </p:nvGrpSpPr>
              <p:grpSpPr bwMode="auto">
                <a:xfrm rot="-5256810">
                  <a:off x="753" y="1216"/>
                  <a:ext cx="338" cy="360"/>
                  <a:chOff x="886" y="1680"/>
                  <a:chExt cx="338" cy="316"/>
                </a:xfrm>
              </p:grpSpPr>
              <p:grpSp>
                <p:nvGrpSpPr>
                  <p:cNvPr id="618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886" y="1794"/>
                    <a:ext cx="156" cy="145"/>
                    <a:chOff x="886" y="1794"/>
                    <a:chExt cx="156" cy="145"/>
                  </a:xfrm>
                </p:grpSpPr>
                <p:grpSp>
                  <p:nvGrpSpPr>
                    <p:cNvPr id="719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9" y="1796"/>
                      <a:ext cx="151" cy="141"/>
                      <a:chOff x="889" y="1796"/>
                      <a:chExt cx="151" cy="141"/>
                    </a:xfrm>
                  </p:grpSpPr>
                  <p:sp>
                    <p:nvSpPr>
                      <p:cNvPr id="721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1796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2" name="Oval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3" y="1800"/>
                        <a:ext cx="142" cy="133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3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7" y="1804"/>
                        <a:ext cx="134" cy="125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4" name="Oval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1" y="1808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5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6" y="1812"/>
                        <a:ext cx="116" cy="109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6" name="Oval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0" y="1816"/>
                        <a:ext cx="109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7" name="Oval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4" y="1820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8" name="Oval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" y="1824"/>
                        <a:ext cx="92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9" name="Oval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3" y="1828"/>
                        <a:ext cx="83" cy="78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0" name="Oval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7" y="1833"/>
                        <a:ext cx="74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1" name="Oval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2" y="1837"/>
                        <a:ext cx="64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2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7" y="1842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3" name="Oval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2" y="1846"/>
                        <a:ext cx="45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4" name="Oval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6" y="1850"/>
                        <a:ext cx="36" cy="34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5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1" y="1855"/>
                        <a:ext cx="27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6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5" y="1859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7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0" y="1863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720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6" y="1794"/>
                      <a:ext cx="156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619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1068" y="1736"/>
                    <a:ext cx="156" cy="146"/>
                    <a:chOff x="1068" y="1736"/>
                    <a:chExt cx="156" cy="146"/>
                  </a:xfrm>
                </p:grpSpPr>
                <p:grpSp>
                  <p:nvGrpSpPr>
                    <p:cNvPr id="700" name="Group 1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1" y="1739"/>
                      <a:ext cx="151" cy="141"/>
                      <a:chOff x="1071" y="1739"/>
                      <a:chExt cx="151" cy="141"/>
                    </a:xfrm>
                  </p:grpSpPr>
                  <p:sp>
                    <p:nvSpPr>
                      <p:cNvPr id="702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1" y="1739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03" name="Oval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5" y="1743"/>
                        <a:ext cx="142" cy="133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04" name="Oval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9" y="1747"/>
                        <a:ext cx="134" cy="124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05" name="Oval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3" y="1751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06" name="Oval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7" y="1755"/>
                        <a:ext cx="118" cy="109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07" name="Oval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2" y="1759"/>
                        <a:ext cx="109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08" name="Oval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6" y="1763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09" name="Oval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1" y="1767"/>
                        <a:ext cx="91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0" name="Oval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5" y="1771"/>
                        <a:ext cx="83" cy="77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1" name="Oval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0" y="1776"/>
                        <a:ext cx="73" cy="67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2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5" y="1780"/>
                        <a:ext cx="63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3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1785"/>
                        <a:ext cx="53" cy="49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4" name="Oval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4" y="1789"/>
                        <a:ext cx="45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5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9" y="1793"/>
                        <a:ext cx="36" cy="34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6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4" y="1797"/>
                        <a:ext cx="26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7" name="Oval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8" y="1801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8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3" y="1806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701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8" y="1736"/>
                      <a:ext cx="156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620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977" y="1736"/>
                    <a:ext cx="157" cy="146"/>
                    <a:chOff x="977" y="1736"/>
                    <a:chExt cx="157" cy="146"/>
                  </a:xfrm>
                </p:grpSpPr>
                <p:grpSp>
                  <p:nvGrpSpPr>
                    <p:cNvPr id="681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0" y="1739"/>
                      <a:ext cx="151" cy="141"/>
                      <a:chOff x="980" y="1739"/>
                      <a:chExt cx="151" cy="141"/>
                    </a:xfrm>
                  </p:grpSpPr>
                  <p:sp>
                    <p:nvSpPr>
                      <p:cNvPr id="683" name="Oval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1739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84" name="Oval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4" y="1743"/>
                        <a:ext cx="143" cy="132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85" name="Oval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9" y="1748"/>
                        <a:ext cx="133" cy="123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86" name="Oval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4" y="1752"/>
                        <a:ext cx="123" cy="114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87" name="Oval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9" y="1757"/>
                        <a:ext cx="114" cy="105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88" name="Oval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3" y="1761"/>
                        <a:ext cx="105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89" name="Oval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7" y="1764"/>
                        <a:ext cx="97" cy="91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0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1" y="1769"/>
                        <a:ext cx="89" cy="81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1" name="Oval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1773"/>
                        <a:ext cx="81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2" name="Oval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0" y="1776"/>
                        <a:ext cx="71" cy="67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3" name="Oval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4" y="1780"/>
                        <a:ext cx="63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4" name="Oval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9" y="1785"/>
                        <a:ext cx="53" cy="49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5" name="Oval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3" y="1788"/>
                        <a:ext cx="45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6" name="Oval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7" y="1792"/>
                        <a:ext cx="38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7" name="Oval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2" y="1796"/>
                        <a:ext cx="28" cy="27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8" name="Oval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7" y="1801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9" name="Oval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1806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682" name="Oval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" y="1736"/>
                      <a:ext cx="157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621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1068" y="1821"/>
                    <a:ext cx="156" cy="146"/>
                    <a:chOff x="1068" y="1821"/>
                    <a:chExt cx="156" cy="146"/>
                  </a:xfrm>
                </p:grpSpPr>
                <p:grpSp>
                  <p:nvGrpSpPr>
                    <p:cNvPr id="662" name="Group 2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1" y="1824"/>
                      <a:ext cx="151" cy="141"/>
                      <a:chOff x="1071" y="1824"/>
                      <a:chExt cx="151" cy="141"/>
                    </a:xfrm>
                  </p:grpSpPr>
                  <p:sp>
                    <p:nvSpPr>
                      <p:cNvPr id="664" name="Oval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1" y="1824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65" name="Oval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5" y="1828"/>
                        <a:ext cx="142" cy="132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66" name="Oval 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0" y="1832"/>
                        <a:ext cx="133" cy="124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67" name="Oval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5" y="1837"/>
                        <a:ext cx="123" cy="114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68" name="Oval 2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9" y="1841"/>
                        <a:ext cx="114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69" name="Oval 2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4" y="1845"/>
                        <a:ext cx="105" cy="98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0" name="Oval 2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8" y="1849"/>
                        <a:ext cx="97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1" name="Oval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2" y="1853"/>
                        <a:ext cx="89" cy="83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2" name="Oval 2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" y="1857"/>
                        <a:ext cx="81" cy="74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3" name="Oval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1" y="1861"/>
                        <a:ext cx="71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4" name="Oval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5" y="1865"/>
                        <a:ext cx="63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5" name="Oval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1869"/>
                        <a:ext cx="53" cy="51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6" name="Oval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4" y="1873"/>
                        <a:ext cx="45" cy="42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7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8" y="1877"/>
                        <a:ext cx="38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8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3" y="1881"/>
                        <a:ext cx="28" cy="27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9" name="Oval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8" y="1886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80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3" y="1890"/>
                        <a:ext cx="8" cy="9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663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8" y="1821"/>
                      <a:ext cx="156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622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886" y="1680"/>
                    <a:ext cx="156" cy="145"/>
                    <a:chOff x="886" y="1680"/>
                    <a:chExt cx="156" cy="145"/>
                  </a:xfrm>
                </p:grpSpPr>
                <p:grpSp>
                  <p:nvGrpSpPr>
                    <p:cNvPr id="643" name="Group 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9" y="1683"/>
                      <a:ext cx="151" cy="140"/>
                      <a:chOff x="889" y="1683"/>
                      <a:chExt cx="151" cy="140"/>
                    </a:xfrm>
                  </p:grpSpPr>
                  <p:sp>
                    <p:nvSpPr>
                      <p:cNvPr id="645" name="Oval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1683"/>
                        <a:ext cx="151" cy="140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46" name="Oval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3" y="1687"/>
                        <a:ext cx="142" cy="131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47" name="Oval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8" y="1691"/>
                        <a:ext cx="132" cy="123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48" name="Oval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3" y="1696"/>
                        <a:ext cx="122" cy="113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49" name="Oval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1700"/>
                        <a:ext cx="113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0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2" y="1704"/>
                        <a:ext cx="105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1" name="Oval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6" y="1708"/>
                        <a:ext cx="97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2" name="Oval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0" y="1712"/>
                        <a:ext cx="88" cy="82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3" name="Oval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4" y="1716"/>
                        <a:ext cx="80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4" name="Oval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9" y="1720"/>
                        <a:ext cx="70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5" name="Oval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3" y="1724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6" name="Oval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7" y="1728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7" name="Oval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1" y="1731"/>
                        <a:ext cx="46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8" name="Oval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5" y="1736"/>
                        <a:ext cx="37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9" name="Oval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1740"/>
                        <a:ext cx="28" cy="26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60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5" y="1745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61" name="Oval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0" y="1749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644" name="Oval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6" y="1680"/>
                      <a:ext cx="156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623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947" y="1850"/>
                    <a:ext cx="156" cy="146"/>
                    <a:chOff x="947" y="1850"/>
                    <a:chExt cx="156" cy="146"/>
                  </a:xfrm>
                </p:grpSpPr>
                <p:grpSp>
                  <p:nvGrpSpPr>
                    <p:cNvPr id="624" name="Group 2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0" y="1853"/>
                      <a:ext cx="151" cy="141"/>
                      <a:chOff x="950" y="1853"/>
                      <a:chExt cx="151" cy="141"/>
                    </a:xfrm>
                  </p:grpSpPr>
                  <p:sp>
                    <p:nvSpPr>
                      <p:cNvPr id="626" name="Oval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1853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27" name="Oval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4" y="1857"/>
                        <a:ext cx="142" cy="132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28" name="Oval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8" y="1861"/>
                        <a:ext cx="134" cy="124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29" name="Oval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2" y="1865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0" name="Oval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6" y="1869"/>
                        <a:ext cx="118" cy="109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1" name="Oval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" y="1873"/>
                        <a:ext cx="109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2" name="Oval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1877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3" name="Oval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1881"/>
                        <a:ext cx="91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4" name="Oval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4" y="1885"/>
                        <a:ext cx="83" cy="77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5" name="Oval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9" y="1889"/>
                        <a:ext cx="73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6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4" y="1894"/>
                        <a:ext cx="63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7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9" y="1899"/>
                        <a:ext cx="53" cy="49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8" name="Oval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3" y="1903"/>
                        <a:ext cx="45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9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8" y="1907"/>
                        <a:ext cx="36" cy="34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40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3" y="1911"/>
                        <a:ext cx="26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41" name="Oval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7" y="1915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42" name="Oval 2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2" y="1920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625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7" y="1850"/>
                      <a:ext cx="156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</p:grpSp>
            <p:sp>
              <p:nvSpPr>
                <p:cNvPr id="451" name="Rectangle 266"/>
                <p:cNvSpPr>
                  <a:spLocks noChangeArrowheads="1"/>
                </p:cNvSpPr>
                <p:nvPr/>
              </p:nvSpPr>
              <p:spPr bwMode="auto">
                <a:xfrm>
                  <a:off x="288" y="1056"/>
                  <a:ext cx="86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50" b="1">
                      <a:latin typeface="Arial" charset="0"/>
                    </a:rPr>
                    <a:t>n</a:t>
                  </a:r>
                  <a:endParaRPr lang="it-IT" sz="1200"/>
                </a:p>
              </p:txBody>
            </p:sp>
            <p:grpSp>
              <p:nvGrpSpPr>
                <p:cNvPr id="452" name="Group 267"/>
                <p:cNvGrpSpPr>
                  <a:grpSpLocks/>
                </p:cNvGrpSpPr>
                <p:nvPr/>
              </p:nvGrpSpPr>
              <p:grpSpPr bwMode="auto">
                <a:xfrm>
                  <a:off x="409" y="1104"/>
                  <a:ext cx="156" cy="146"/>
                  <a:chOff x="1068" y="1821"/>
                  <a:chExt cx="156" cy="146"/>
                </a:xfrm>
              </p:grpSpPr>
              <p:grpSp>
                <p:nvGrpSpPr>
                  <p:cNvPr id="599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1071" y="1824"/>
                    <a:ext cx="151" cy="141"/>
                    <a:chOff x="1071" y="1824"/>
                    <a:chExt cx="151" cy="141"/>
                  </a:xfrm>
                </p:grpSpPr>
                <p:sp>
                  <p:nvSpPr>
                    <p:cNvPr id="601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1" y="1824"/>
                      <a:ext cx="151" cy="141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02" name="Oval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5" y="1828"/>
                      <a:ext cx="142" cy="132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03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0" y="1832"/>
                      <a:ext cx="133" cy="124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04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5" y="1837"/>
                      <a:ext cx="123" cy="114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05" name="Oval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9" y="1841"/>
                      <a:ext cx="114" cy="106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06" name="Oval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4" y="1845"/>
                      <a:ext cx="105" cy="98"/>
                    </a:xfrm>
                    <a:prstGeom prst="ellipse">
                      <a:avLst/>
                    </a:prstGeom>
                    <a:solidFill>
                      <a:srgbClr val="038F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07" name="Oval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8" y="1849"/>
                      <a:ext cx="97" cy="90"/>
                    </a:xfrm>
                    <a:prstGeom prst="ellipse">
                      <a:avLst/>
                    </a:prstGeom>
                    <a:solidFill>
                      <a:srgbClr val="0798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08" name="Oval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2" y="1853"/>
                      <a:ext cx="89" cy="83"/>
                    </a:xfrm>
                    <a:prstGeom prst="ellipse">
                      <a:avLst/>
                    </a:prstGeom>
                    <a:solidFill>
                      <a:srgbClr val="0AA1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09" name="Oval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6" y="1857"/>
                      <a:ext cx="81" cy="74"/>
                    </a:xfrm>
                    <a:prstGeom prst="ellipse">
                      <a:avLst/>
                    </a:prstGeom>
                    <a:solidFill>
                      <a:srgbClr val="0EAA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10" name="Oval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" y="1861"/>
                      <a:ext cx="71" cy="66"/>
                    </a:xfrm>
                    <a:prstGeom prst="ellipse">
                      <a:avLst/>
                    </a:prstGeom>
                    <a:solidFill>
                      <a:srgbClr val="12B2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11" name="Oval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5" y="1865"/>
                      <a:ext cx="63" cy="58"/>
                    </a:xfrm>
                    <a:prstGeom prst="ellipse">
                      <a:avLst/>
                    </a:prstGeom>
                    <a:solidFill>
                      <a:srgbClr val="15BB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12" name="Oval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1869"/>
                      <a:ext cx="53" cy="51"/>
                    </a:xfrm>
                    <a:prstGeom prst="ellipse">
                      <a:avLst/>
                    </a:prstGeom>
                    <a:solidFill>
                      <a:srgbClr val="19C4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13" name="Oval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4" y="1873"/>
                      <a:ext cx="45" cy="42"/>
                    </a:xfrm>
                    <a:prstGeom prst="ellipse">
                      <a:avLst/>
                    </a:prstGeom>
                    <a:solidFill>
                      <a:srgbClr val="1DCD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14" name="Oval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8" y="1877"/>
                      <a:ext cx="38" cy="35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15" name="Oval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3" y="1881"/>
                      <a:ext cx="28" cy="27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16" name="Oval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8" y="1886"/>
                      <a:ext cx="18" cy="17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617" name="Oval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" y="1890"/>
                      <a:ext cx="8" cy="9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600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821"/>
                    <a:ext cx="156" cy="146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99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sp>
              <p:nvSpPr>
                <p:cNvPr id="453" name="Line 287"/>
                <p:cNvSpPr>
                  <a:spLocks noChangeShapeType="1"/>
                </p:cNvSpPr>
                <p:nvPr/>
              </p:nvSpPr>
              <p:spPr bwMode="auto">
                <a:xfrm>
                  <a:off x="558" y="1213"/>
                  <a:ext cx="24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grpSp>
              <p:nvGrpSpPr>
                <p:cNvPr id="454" name="Group 288"/>
                <p:cNvGrpSpPr>
                  <a:grpSpLocks/>
                </p:cNvGrpSpPr>
                <p:nvPr/>
              </p:nvGrpSpPr>
              <p:grpSpPr bwMode="auto">
                <a:xfrm>
                  <a:off x="1584" y="1190"/>
                  <a:ext cx="338" cy="354"/>
                  <a:chOff x="907" y="384"/>
                  <a:chExt cx="338" cy="354"/>
                </a:xfrm>
              </p:grpSpPr>
              <p:grpSp>
                <p:nvGrpSpPr>
                  <p:cNvPr id="459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907" y="536"/>
                    <a:ext cx="155" cy="145"/>
                    <a:chOff x="899" y="2364"/>
                    <a:chExt cx="155" cy="145"/>
                  </a:xfrm>
                </p:grpSpPr>
                <p:grpSp>
                  <p:nvGrpSpPr>
                    <p:cNvPr id="580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2" y="2366"/>
                      <a:ext cx="150" cy="141"/>
                      <a:chOff x="902" y="2366"/>
                      <a:chExt cx="150" cy="141"/>
                    </a:xfrm>
                  </p:grpSpPr>
                  <p:sp>
                    <p:nvSpPr>
                      <p:cNvPr id="582" name="Oval 2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" y="2366"/>
                        <a:ext cx="150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83" name="Oval 2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6" y="2370"/>
                        <a:ext cx="141" cy="133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84" name="Oval 2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0" y="2374"/>
                        <a:ext cx="133" cy="125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85" name="Oval 2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5" y="2378"/>
                        <a:ext cx="124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86" name="Oval 2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9" y="2382"/>
                        <a:ext cx="116" cy="109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87" name="Oval 2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3" y="2386"/>
                        <a:ext cx="108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88" name="Oval 2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7" y="2390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89" name="Oval 2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1" y="2394"/>
                        <a:ext cx="92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0" name="Oval 2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6" y="2398"/>
                        <a:ext cx="82" cy="78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1" name="Oval 3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0" y="2403"/>
                        <a:ext cx="74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2" name="Oval 3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5" y="2407"/>
                        <a:ext cx="64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3" name="Oval 3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2412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4" name="Oval 3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5" y="2416"/>
                        <a:ext cx="44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5" name="Oval 3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9" y="2420"/>
                        <a:ext cx="37" cy="34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6" name="Oval 3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4" y="2424"/>
                        <a:ext cx="27" cy="26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7" name="Oval 3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2429"/>
                        <a:ext cx="19" cy="16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8" name="Oval 3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3" y="2433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581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9" y="2364"/>
                      <a:ext cx="155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46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1088" y="478"/>
                    <a:ext cx="157" cy="146"/>
                    <a:chOff x="1080" y="2306"/>
                    <a:chExt cx="157" cy="146"/>
                  </a:xfrm>
                </p:grpSpPr>
                <p:grpSp>
                  <p:nvGrpSpPr>
                    <p:cNvPr id="561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3" y="2309"/>
                      <a:ext cx="152" cy="141"/>
                      <a:chOff x="1083" y="2309"/>
                      <a:chExt cx="152" cy="141"/>
                    </a:xfrm>
                  </p:grpSpPr>
                  <p:sp>
                    <p:nvSpPr>
                      <p:cNvPr id="563" name="Oval 3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3" y="2309"/>
                        <a:ext cx="152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64" name="Oval 3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7" y="2313"/>
                        <a:ext cx="143" cy="132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65" name="Oval 3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2" y="2317"/>
                        <a:ext cx="134" cy="124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66" name="Oval 3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6" y="2321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67" name="Oval 3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0" y="2324"/>
                        <a:ext cx="117" cy="110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68" name="Oval 3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4" y="2329"/>
                        <a:ext cx="110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69" name="Oval 3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9" y="2333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0" name="Oval 3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3" y="2337"/>
                        <a:ext cx="92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1" name="Oval 3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7" y="2341"/>
                        <a:ext cx="84" cy="77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2" name="Oval 3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2" y="2345"/>
                        <a:ext cx="74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3" name="Oval 3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7" y="2350"/>
                        <a:ext cx="64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4" name="Oval 3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2" y="2355"/>
                        <a:ext cx="54" cy="49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5" name="Oval 3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6" y="2359"/>
                        <a:ext cx="46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6" name="Oval 3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1" y="2363"/>
                        <a:ext cx="37" cy="33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7" name="Oval 3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6" y="2367"/>
                        <a:ext cx="27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8" name="Oval 3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2371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79" name="Oval 3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5" y="2376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562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0" y="2306"/>
                      <a:ext cx="157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461" name="Group 329"/>
                  <p:cNvGrpSpPr>
                    <a:grpSpLocks/>
                  </p:cNvGrpSpPr>
                  <p:nvPr/>
                </p:nvGrpSpPr>
                <p:grpSpPr bwMode="auto">
                  <a:xfrm>
                    <a:off x="998" y="478"/>
                    <a:ext cx="156" cy="146"/>
                    <a:chOff x="990" y="2306"/>
                    <a:chExt cx="156" cy="146"/>
                  </a:xfrm>
                </p:grpSpPr>
                <p:grpSp>
                  <p:nvGrpSpPr>
                    <p:cNvPr id="542" name="Group 3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3" y="2309"/>
                      <a:ext cx="151" cy="141"/>
                      <a:chOff x="993" y="2309"/>
                      <a:chExt cx="151" cy="141"/>
                    </a:xfrm>
                  </p:grpSpPr>
                  <p:sp>
                    <p:nvSpPr>
                      <p:cNvPr id="544" name="Oval 3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3" y="2309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45" name="Oval 3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7" y="2313"/>
                        <a:ext cx="142" cy="132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46" name="Oval 3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" y="2317"/>
                        <a:ext cx="132" cy="124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47" name="Oval 3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7" y="2322"/>
                        <a:ext cx="122" cy="114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48" name="Oval 3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2" y="2327"/>
                        <a:ext cx="113" cy="105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49" name="Oval 3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6" y="2331"/>
                        <a:ext cx="105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0" name="Oval 3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0" y="2334"/>
                        <a:ext cx="97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1" name="Oval 3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4" y="2338"/>
                        <a:ext cx="89" cy="82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2" name="Oval 3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9" y="2343"/>
                        <a:ext cx="79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3" name="Oval 3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3" y="2346"/>
                        <a:ext cx="70" cy="67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4" name="Oval 3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7" y="2350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5" name="Oval 3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1" y="2355"/>
                        <a:ext cx="54" cy="49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6" name="Oval 3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5" y="2358"/>
                        <a:ext cx="46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7" name="Oval 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0" y="2362"/>
                        <a:ext cx="37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8" name="Oval 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4" y="2366"/>
                        <a:ext cx="28" cy="27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9" name="Oval 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9" y="2371"/>
                        <a:ext cx="19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60" name="Oval 3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64" y="2376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543" name="Oval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0" y="2306"/>
                      <a:ext cx="156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462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1088" y="563"/>
                    <a:ext cx="157" cy="146"/>
                    <a:chOff x="1080" y="2391"/>
                    <a:chExt cx="157" cy="146"/>
                  </a:xfrm>
                </p:grpSpPr>
                <p:grpSp>
                  <p:nvGrpSpPr>
                    <p:cNvPr id="523" name="Group 3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3" y="2394"/>
                      <a:ext cx="152" cy="141"/>
                      <a:chOff x="1083" y="2394"/>
                      <a:chExt cx="152" cy="141"/>
                    </a:xfrm>
                  </p:grpSpPr>
                  <p:sp>
                    <p:nvSpPr>
                      <p:cNvPr id="525" name="Oval 3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3" y="2394"/>
                        <a:ext cx="152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26" name="Oval 3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7" y="2398"/>
                        <a:ext cx="143" cy="132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27" name="Oval 3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2" y="2402"/>
                        <a:ext cx="133" cy="124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28" name="Oval 3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7" y="2407"/>
                        <a:ext cx="123" cy="114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29" name="Oval 3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2" y="2411"/>
                        <a:ext cx="114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0" name="Oval 3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" y="2415"/>
                        <a:ext cx="106" cy="98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1" name="Oval 3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0" y="2419"/>
                        <a:ext cx="98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2" name="Oval 3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5" y="2423"/>
                        <a:ext cx="88" cy="83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3" name="Oval 3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9" y="2427"/>
                        <a:ext cx="80" cy="74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4" name="Oval 3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4" y="2431"/>
                        <a:ext cx="70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5" name="Oval 3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8" y="2435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6" name="Oval 3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2" y="2439"/>
                        <a:ext cx="54" cy="51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7" name="Oval 3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6" y="2443"/>
                        <a:ext cx="46" cy="42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8" name="Oval 3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0" y="2447"/>
                        <a:ext cx="38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9" name="Oval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5" y="2451"/>
                        <a:ext cx="28" cy="27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40" name="Oval 3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2456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41" name="Oval 3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5" y="2460"/>
                        <a:ext cx="9" cy="9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524" name="Oval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0" y="2391"/>
                      <a:ext cx="157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463" name="Group 369"/>
                  <p:cNvGrpSpPr>
                    <a:grpSpLocks/>
                  </p:cNvGrpSpPr>
                  <p:nvPr/>
                </p:nvGrpSpPr>
                <p:grpSpPr bwMode="auto">
                  <a:xfrm>
                    <a:off x="907" y="422"/>
                    <a:ext cx="155" cy="145"/>
                    <a:chOff x="899" y="2250"/>
                    <a:chExt cx="155" cy="145"/>
                  </a:xfrm>
                </p:grpSpPr>
                <p:grpSp>
                  <p:nvGrpSpPr>
                    <p:cNvPr id="504" name="Group 3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2" y="2252"/>
                      <a:ext cx="150" cy="141"/>
                      <a:chOff x="902" y="2252"/>
                      <a:chExt cx="150" cy="141"/>
                    </a:xfrm>
                  </p:grpSpPr>
                  <p:sp>
                    <p:nvSpPr>
                      <p:cNvPr id="506" name="Oval 3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" y="2252"/>
                        <a:ext cx="150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07" name="Oval 3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6" y="2257"/>
                        <a:ext cx="141" cy="131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08" name="Oval 3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1" y="2261"/>
                        <a:ext cx="132" cy="123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09" name="Oval 3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6" y="2266"/>
                        <a:ext cx="122" cy="113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0" name="Oval 3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" y="2270"/>
                        <a:ext cx="113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1" name="Oval 3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5" y="2274"/>
                        <a:ext cx="104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2" name="Oval 3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9" y="2278"/>
                        <a:ext cx="96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3" name="Oval 3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4" y="2282"/>
                        <a:ext cx="87" cy="82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4" name="Oval 3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8" y="2286"/>
                        <a:ext cx="79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5" name="Oval 3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2" y="2290"/>
                        <a:ext cx="71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6" name="Oval 3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6" y="2294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7" name="Oval 3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2298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8" name="Oval 3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4" y="2301"/>
                        <a:ext cx="46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9" name="Oval 3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9" y="2306"/>
                        <a:ext cx="37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20" name="Oval 3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4" y="2310"/>
                        <a:ext cx="28" cy="26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21" name="Oval 3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2315"/>
                        <a:ext cx="19" cy="16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22" name="Oval 3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3" y="2319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505" name="Oval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9" y="2250"/>
                      <a:ext cx="155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464" name="Group 389"/>
                  <p:cNvGrpSpPr>
                    <a:grpSpLocks/>
                  </p:cNvGrpSpPr>
                  <p:nvPr/>
                </p:nvGrpSpPr>
                <p:grpSpPr bwMode="auto">
                  <a:xfrm>
                    <a:off x="967" y="592"/>
                    <a:ext cx="157" cy="146"/>
                    <a:chOff x="959" y="2420"/>
                    <a:chExt cx="157" cy="146"/>
                  </a:xfrm>
                </p:grpSpPr>
                <p:grpSp>
                  <p:nvGrpSpPr>
                    <p:cNvPr id="485" name="Group 3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2" y="2423"/>
                      <a:ext cx="152" cy="141"/>
                      <a:chOff x="962" y="2423"/>
                      <a:chExt cx="152" cy="141"/>
                    </a:xfrm>
                  </p:grpSpPr>
                  <p:sp>
                    <p:nvSpPr>
                      <p:cNvPr id="487" name="Oval 3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2" y="2423"/>
                        <a:ext cx="152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88" name="Oval 3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6" y="2427"/>
                        <a:ext cx="143" cy="132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89" name="Oval 3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" y="2431"/>
                        <a:ext cx="134" cy="124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0" name="Oval 3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435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1" name="Oval 3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9" y="2438"/>
                        <a:ext cx="117" cy="110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2" name="Oval 3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3" y="2443"/>
                        <a:ext cx="110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3" name="Oval 3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8" y="2447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4" name="Oval 3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2" y="2451"/>
                        <a:ext cx="92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5" name="Oval 3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6" y="2455"/>
                        <a:ext cx="84" cy="77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6" name="Oval 4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1" y="2459"/>
                        <a:ext cx="74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7" name="Oval 4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6" y="2464"/>
                        <a:ext cx="64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8" name="Oval 4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1" y="2469"/>
                        <a:ext cx="54" cy="49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9" name="Oval 4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2473"/>
                        <a:ext cx="46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00" name="Oval 4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0" y="2477"/>
                        <a:ext cx="37" cy="33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01" name="Oval 4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5" y="2481"/>
                        <a:ext cx="27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02" name="Oval 4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9" y="2485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03" name="Oval 4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4" y="2490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486" name="Oval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9" y="2420"/>
                      <a:ext cx="157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465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023" y="384"/>
                    <a:ext cx="155" cy="145"/>
                    <a:chOff x="899" y="2250"/>
                    <a:chExt cx="155" cy="145"/>
                  </a:xfrm>
                </p:grpSpPr>
                <p:grpSp>
                  <p:nvGrpSpPr>
                    <p:cNvPr id="466" name="Group 4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2" y="2252"/>
                      <a:ext cx="150" cy="141"/>
                      <a:chOff x="902" y="2252"/>
                      <a:chExt cx="150" cy="141"/>
                    </a:xfrm>
                  </p:grpSpPr>
                  <p:sp>
                    <p:nvSpPr>
                      <p:cNvPr id="468" name="Oval 4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" y="2252"/>
                        <a:ext cx="150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69" name="Oval 4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6" y="2257"/>
                        <a:ext cx="141" cy="131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0" name="Oval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1" y="2261"/>
                        <a:ext cx="132" cy="123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1" name="Oval 4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6" y="2266"/>
                        <a:ext cx="122" cy="113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2" name="Oval 4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" y="2270"/>
                        <a:ext cx="113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3" name="Oval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5" y="2274"/>
                        <a:ext cx="104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4" name="Oval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9" y="2278"/>
                        <a:ext cx="96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5" name="Oval 4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4" y="2282"/>
                        <a:ext cx="87" cy="82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6" name="Oval 4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8" y="2286"/>
                        <a:ext cx="79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7" name="Oval 4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2" y="2290"/>
                        <a:ext cx="71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8" name="Oval 4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6" y="2294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9" name="Oval 4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2298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80" name="Oval 4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4" y="2301"/>
                        <a:ext cx="46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81" name="Oval 4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9" y="2306"/>
                        <a:ext cx="37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82" name="Oval 4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4" y="2310"/>
                        <a:ext cx="28" cy="26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83" name="Oval 4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2315"/>
                        <a:ext cx="19" cy="16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84" name="Oval 4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3" y="2319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467" name="Oval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9" y="2250"/>
                      <a:ext cx="155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</p:grpSp>
            <p:sp>
              <p:nvSpPr>
                <p:cNvPr id="455" name="AutoShape 429"/>
                <p:cNvSpPr>
                  <a:spLocks noChangeArrowheads="1"/>
                </p:cNvSpPr>
                <p:nvPr/>
              </p:nvSpPr>
              <p:spPr bwMode="auto">
                <a:xfrm>
                  <a:off x="1109" y="1329"/>
                  <a:ext cx="432" cy="144"/>
                </a:xfrm>
                <a:prstGeom prst="notchedRightArrow">
                  <a:avLst>
                    <a:gd name="adj1" fmla="val 50000"/>
                    <a:gd name="adj2" fmla="val 7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56" name="Rectangle 430"/>
                <p:cNvSpPr>
                  <a:spLocks noChangeArrowheads="1"/>
                </p:cNvSpPr>
                <p:nvPr/>
              </p:nvSpPr>
              <p:spPr bwMode="auto">
                <a:xfrm>
                  <a:off x="1488" y="1071"/>
                  <a:ext cx="178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50" b="1" baseline="30000">
                      <a:latin typeface="Arial" charset="0"/>
                    </a:rPr>
                    <a:t>7</a:t>
                  </a:r>
                  <a:r>
                    <a:rPr lang="en-US" sz="1050" b="1">
                      <a:latin typeface="Arial" charset="0"/>
                    </a:rPr>
                    <a:t>Li</a:t>
                  </a:r>
                  <a:endParaRPr lang="it-IT" sz="1200"/>
                </a:p>
              </p:txBody>
            </p:sp>
            <p:sp>
              <p:nvSpPr>
                <p:cNvPr id="457" name="AutoShape 431"/>
                <p:cNvSpPr>
                  <a:spLocks noChangeArrowheads="1"/>
                </p:cNvSpPr>
                <p:nvPr/>
              </p:nvSpPr>
              <p:spPr bwMode="auto">
                <a:xfrm rot="-1800000">
                  <a:off x="1926" y="1156"/>
                  <a:ext cx="331" cy="144"/>
                </a:xfrm>
                <a:prstGeom prst="notchedRightArrow">
                  <a:avLst>
                    <a:gd name="adj1" fmla="val 50000"/>
                    <a:gd name="adj2" fmla="val 57465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58" name="AutoShape 432"/>
                <p:cNvSpPr>
                  <a:spLocks noChangeArrowheads="1"/>
                </p:cNvSpPr>
                <p:nvPr/>
              </p:nvSpPr>
              <p:spPr bwMode="auto">
                <a:xfrm rot="1800000">
                  <a:off x="1924" y="1392"/>
                  <a:ext cx="326" cy="144"/>
                </a:xfrm>
                <a:prstGeom prst="notchedRightArrow">
                  <a:avLst>
                    <a:gd name="adj1" fmla="val 50000"/>
                    <a:gd name="adj2" fmla="val 5659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sp>
          <p:nvSpPr>
            <p:cNvPr id="10" name="Rectangle 873"/>
            <p:cNvSpPr>
              <a:spLocks noChangeArrowheads="1"/>
            </p:cNvSpPr>
            <p:nvPr/>
          </p:nvSpPr>
          <p:spPr bwMode="auto">
            <a:xfrm>
              <a:off x="4750092" y="2951317"/>
              <a:ext cx="1177401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50" b="1">
                  <a:solidFill>
                    <a:schemeClr val="accent2"/>
                  </a:solidFill>
                  <a:latin typeface="Arial" charset="0"/>
                </a:rPr>
                <a:t>triton detection</a:t>
              </a:r>
              <a:endParaRPr lang="it-IT" sz="105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887" name="Group 886"/>
          <p:cNvGrpSpPr/>
          <p:nvPr/>
        </p:nvGrpSpPr>
        <p:grpSpPr>
          <a:xfrm>
            <a:off x="6525226" y="3351258"/>
            <a:ext cx="2177414" cy="1863349"/>
            <a:chOff x="6525226" y="3351258"/>
            <a:chExt cx="2177414" cy="1863349"/>
          </a:xfrm>
        </p:grpSpPr>
        <p:grpSp>
          <p:nvGrpSpPr>
            <p:cNvPr id="11" name="Group 10"/>
            <p:cNvGrpSpPr/>
            <p:nvPr/>
          </p:nvGrpSpPr>
          <p:grpSpPr>
            <a:xfrm flipH="1">
              <a:off x="6525226" y="3393427"/>
              <a:ext cx="2177414" cy="1821180"/>
              <a:chOff x="1175384" y="1527812"/>
              <a:chExt cx="2177414" cy="1821180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2902266" y="1748792"/>
                <a:ext cx="222053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 baseline="30000">
                    <a:latin typeface="Arial" charset="0"/>
                  </a:rPr>
                  <a:t>4</a:t>
                </a:r>
                <a:r>
                  <a:rPr lang="en-US" sz="1050" b="1">
                    <a:latin typeface="Arial" charset="0"/>
                  </a:rPr>
                  <a:t>He</a:t>
                </a:r>
                <a:endParaRPr lang="it-IT" sz="1200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2864166" y="2614615"/>
                <a:ext cx="147166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 baseline="30000">
                    <a:latin typeface="Arial" charset="0"/>
                  </a:rPr>
                  <a:t>3</a:t>
                </a:r>
                <a:r>
                  <a:rPr lang="en-US" sz="1050" b="1">
                    <a:latin typeface="Arial" charset="0"/>
                  </a:rPr>
                  <a:t>H</a:t>
                </a:r>
                <a:endParaRPr lang="it-IT" sz="1200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 flipH="1">
                <a:off x="2946081" y="2663192"/>
                <a:ext cx="145732" cy="685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rot="10800000" flipH="1">
                <a:off x="3195636" y="1527812"/>
                <a:ext cx="97155" cy="4572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3088003" y="1802132"/>
                <a:ext cx="264795" cy="266700"/>
                <a:chOff x="647" y="2810"/>
                <a:chExt cx="278" cy="280"/>
              </a:xfrm>
            </p:grpSpPr>
            <p:grpSp>
              <p:nvGrpSpPr>
                <p:cNvPr id="366" name="Group 9"/>
                <p:cNvGrpSpPr>
                  <a:grpSpLocks/>
                </p:cNvGrpSpPr>
                <p:nvPr/>
              </p:nvGrpSpPr>
              <p:grpSpPr bwMode="auto">
                <a:xfrm>
                  <a:off x="647" y="2885"/>
                  <a:ext cx="142" cy="130"/>
                  <a:chOff x="647" y="2885"/>
                  <a:chExt cx="142" cy="130"/>
                </a:xfrm>
              </p:grpSpPr>
              <p:grpSp>
                <p:nvGrpSpPr>
                  <p:cNvPr id="42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50" y="2888"/>
                    <a:ext cx="137" cy="125"/>
                    <a:chOff x="650" y="2888"/>
                    <a:chExt cx="137" cy="125"/>
                  </a:xfrm>
                </p:grpSpPr>
                <p:sp>
                  <p:nvSpPr>
                    <p:cNvPr id="426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0" y="2888"/>
                      <a:ext cx="137" cy="125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27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4" y="2892"/>
                      <a:ext cx="128" cy="117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28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896"/>
                      <a:ext cx="119" cy="109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29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" y="2900"/>
                      <a:ext cx="110" cy="101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0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7" y="2903"/>
                      <a:ext cx="102" cy="94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1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1" y="2908"/>
                      <a:ext cx="95" cy="86"/>
                    </a:xfrm>
                    <a:prstGeom prst="ellipse">
                      <a:avLst/>
                    </a:prstGeom>
                    <a:solidFill>
                      <a:srgbClr val="0490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2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6" y="2912"/>
                      <a:ext cx="85" cy="78"/>
                    </a:xfrm>
                    <a:prstGeom prst="ellipse">
                      <a:avLst/>
                    </a:prstGeom>
                    <a:solidFill>
                      <a:srgbClr val="089A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3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2915"/>
                      <a:ext cx="77" cy="71"/>
                    </a:xfrm>
                    <a:prstGeom prst="ellipse">
                      <a:avLst/>
                    </a:prstGeom>
                    <a:solidFill>
                      <a:srgbClr val="0CA4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4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" y="2920"/>
                      <a:ext cx="67" cy="62"/>
                    </a:xfrm>
                    <a:prstGeom prst="ellipse">
                      <a:avLst/>
                    </a:prstGeom>
                    <a:solidFill>
                      <a:srgbClr val="10AE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5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9" y="2924"/>
                      <a:ext cx="59" cy="54"/>
                    </a:xfrm>
                    <a:prstGeom prst="ellipse">
                      <a:avLst/>
                    </a:prstGeom>
                    <a:solidFill>
                      <a:srgbClr val="14B8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6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3" y="2927"/>
                      <a:ext cx="51" cy="47"/>
                    </a:xfrm>
                    <a:prstGeom prst="ellipse">
                      <a:avLst/>
                    </a:prstGeom>
                    <a:solidFill>
                      <a:srgbClr val="18C2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7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8" y="2931"/>
                      <a:ext cx="41" cy="39"/>
                    </a:xfrm>
                    <a:prstGeom prst="ellipse">
                      <a:avLst/>
                    </a:prstGeom>
                    <a:solidFill>
                      <a:srgbClr val="1CCC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8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2" y="2936"/>
                      <a:ext cx="34" cy="30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39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" y="2939"/>
                      <a:ext cx="25" cy="24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40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0" y="2943"/>
                      <a:ext cx="17" cy="16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41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5" y="2948"/>
                      <a:ext cx="8" cy="7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42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647" y="2885"/>
                    <a:ext cx="142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67" name="Group 28"/>
                <p:cNvGrpSpPr>
                  <a:grpSpLocks/>
                </p:cNvGrpSpPr>
                <p:nvPr/>
              </p:nvGrpSpPr>
              <p:grpSpPr bwMode="auto">
                <a:xfrm>
                  <a:off x="785" y="2885"/>
                  <a:ext cx="140" cy="130"/>
                  <a:chOff x="785" y="2885"/>
                  <a:chExt cx="140" cy="130"/>
                </a:xfrm>
              </p:grpSpPr>
              <p:grpSp>
                <p:nvGrpSpPr>
                  <p:cNvPr id="40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787" y="2888"/>
                    <a:ext cx="136" cy="125"/>
                    <a:chOff x="787" y="2888"/>
                    <a:chExt cx="136" cy="125"/>
                  </a:xfrm>
                </p:grpSpPr>
                <p:sp>
                  <p:nvSpPr>
                    <p:cNvPr id="408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7" y="2888"/>
                      <a:ext cx="136" cy="125"/>
                    </a:xfrm>
                    <a:prstGeom prst="ellipse">
                      <a:avLst/>
                    </a:prstGeom>
                    <a:solidFill>
                      <a:srgbClr val="4D08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09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" y="2892"/>
                      <a:ext cx="126" cy="117"/>
                    </a:xfrm>
                    <a:prstGeom prst="ellipse">
                      <a:avLst/>
                    </a:prstGeom>
                    <a:solidFill>
                      <a:srgbClr val="73060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0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6" y="2896"/>
                      <a:ext cx="118" cy="109"/>
                    </a:xfrm>
                    <a:prstGeom prst="ellipse">
                      <a:avLst/>
                    </a:prstGeom>
                    <a:solidFill>
                      <a:srgbClr val="99050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1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0" y="2900"/>
                      <a:ext cx="109" cy="101"/>
                    </a:xfrm>
                    <a:prstGeom prst="ellipse">
                      <a:avLst/>
                    </a:prstGeom>
                    <a:solidFill>
                      <a:srgbClr val="BF040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2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5" y="2904"/>
                      <a:ext cx="101" cy="93"/>
                    </a:xfrm>
                    <a:prstGeom prst="ellipse">
                      <a:avLst/>
                    </a:prstGeom>
                    <a:solidFill>
                      <a:srgbClr val="E5030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" y="2908"/>
                      <a:ext cx="92" cy="85"/>
                    </a:xfrm>
                    <a:prstGeom prst="ellipse">
                      <a:avLst/>
                    </a:prstGeom>
                    <a:solidFill>
                      <a:srgbClr val="FF0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3" y="2913"/>
                      <a:ext cx="83" cy="76"/>
                    </a:xfrm>
                    <a:prstGeom prst="ellipse">
                      <a:avLst/>
                    </a:prstGeom>
                    <a:solidFill>
                      <a:srgbClr val="FF2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8" y="2916"/>
                      <a:ext cx="74" cy="69"/>
                    </a:xfrm>
                    <a:prstGeom prst="ellipse">
                      <a:avLst/>
                    </a:prstGeom>
                    <a:solidFill>
                      <a:srgbClr val="FF4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2" y="2920"/>
                      <a:ext cx="66" cy="61"/>
                    </a:xfrm>
                    <a:prstGeom prst="ellipse">
                      <a:avLst/>
                    </a:prstGeom>
                    <a:solidFill>
                      <a:srgbClr val="FF6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7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7" y="2924"/>
                      <a:ext cx="57" cy="53"/>
                    </a:xfrm>
                    <a:prstGeom prst="ellipse">
                      <a:avLst/>
                    </a:prstGeom>
                    <a:solidFill>
                      <a:srgbClr val="FF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" y="2929"/>
                      <a:ext cx="48" cy="44"/>
                    </a:xfrm>
                    <a:prstGeom prst="ellipse">
                      <a:avLst/>
                    </a:prstGeom>
                    <a:solidFill>
                      <a:srgbClr val="FF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19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" y="2932"/>
                      <a:ext cx="40" cy="37"/>
                    </a:xfrm>
                    <a:prstGeom prst="ellipse">
                      <a:avLst/>
                    </a:prstGeom>
                    <a:solidFill>
                      <a:srgbClr val="FF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20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9" y="2936"/>
                      <a:ext cx="32" cy="30"/>
                    </a:xfrm>
                    <a:prstGeom prst="ellipse">
                      <a:avLst/>
                    </a:prstGeom>
                    <a:solidFill>
                      <a:srgbClr val="FF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2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" y="2940"/>
                      <a:ext cx="24" cy="22"/>
                    </a:xfrm>
                    <a:prstGeom prst="ellipse">
                      <a:avLst/>
                    </a:prstGeom>
                    <a:solidFill>
                      <a:srgbClr val="FF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22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7" y="2944"/>
                      <a:ext cx="16" cy="14"/>
                    </a:xfrm>
                    <a:prstGeom prst="ellipse">
                      <a:avLst/>
                    </a:prstGeom>
                    <a:solidFill>
                      <a:srgbClr val="FF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23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2" y="2948"/>
                      <a:ext cx="7" cy="7"/>
                    </a:xfrm>
                    <a:prstGeom prst="ellipse">
                      <a:avLst/>
                    </a:prstGeom>
                    <a:solidFill>
                      <a:srgbClr val="FFE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407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785" y="2885"/>
                    <a:ext cx="140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68" name="Group 47"/>
                <p:cNvGrpSpPr>
                  <a:grpSpLocks/>
                </p:cNvGrpSpPr>
                <p:nvPr/>
              </p:nvGrpSpPr>
              <p:grpSpPr bwMode="auto">
                <a:xfrm>
                  <a:off x="702" y="2810"/>
                  <a:ext cx="141" cy="130"/>
                  <a:chOff x="702" y="2810"/>
                  <a:chExt cx="141" cy="130"/>
                </a:xfrm>
              </p:grpSpPr>
              <p:grpSp>
                <p:nvGrpSpPr>
                  <p:cNvPr id="38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705" y="2813"/>
                    <a:ext cx="136" cy="125"/>
                    <a:chOff x="705" y="2813"/>
                    <a:chExt cx="136" cy="125"/>
                  </a:xfrm>
                </p:grpSpPr>
                <p:sp>
                  <p:nvSpPr>
                    <p:cNvPr id="390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" y="2813"/>
                      <a:ext cx="136" cy="125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1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9" y="2817"/>
                      <a:ext cx="127" cy="117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2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3" y="2821"/>
                      <a:ext cx="119" cy="108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3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7" y="2824"/>
                      <a:ext cx="111" cy="101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4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2" y="2829"/>
                      <a:ext cx="102" cy="93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5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6" y="2833"/>
                      <a:ext cx="94" cy="85"/>
                    </a:xfrm>
                    <a:prstGeom prst="ellipse">
                      <a:avLst/>
                    </a:prstGeom>
                    <a:solidFill>
                      <a:srgbClr val="0490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6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" y="2836"/>
                      <a:ext cx="84" cy="78"/>
                    </a:xfrm>
                    <a:prstGeom prst="ellipse">
                      <a:avLst/>
                    </a:prstGeom>
                    <a:solidFill>
                      <a:srgbClr val="089A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7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5" y="2841"/>
                      <a:ext cx="76" cy="69"/>
                    </a:xfrm>
                    <a:prstGeom prst="ellipse">
                      <a:avLst/>
                    </a:prstGeom>
                    <a:solidFill>
                      <a:srgbClr val="0CA4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8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9" y="2845"/>
                      <a:ext cx="68" cy="61"/>
                    </a:xfrm>
                    <a:prstGeom prst="ellipse">
                      <a:avLst/>
                    </a:prstGeom>
                    <a:solidFill>
                      <a:srgbClr val="10AE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99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3" y="2848"/>
                      <a:ext cx="60" cy="54"/>
                    </a:xfrm>
                    <a:prstGeom prst="ellipse">
                      <a:avLst/>
                    </a:prstGeom>
                    <a:solidFill>
                      <a:srgbClr val="14B8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00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7" y="2852"/>
                      <a:ext cx="52" cy="47"/>
                    </a:xfrm>
                    <a:prstGeom prst="ellipse">
                      <a:avLst/>
                    </a:prstGeom>
                    <a:solidFill>
                      <a:srgbClr val="18C2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01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2" y="2856"/>
                      <a:ext cx="42" cy="38"/>
                    </a:xfrm>
                    <a:prstGeom prst="ellipse">
                      <a:avLst/>
                    </a:prstGeom>
                    <a:solidFill>
                      <a:srgbClr val="1CCC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02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7" y="2860"/>
                      <a:ext cx="33" cy="31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03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1" y="2864"/>
                      <a:ext cx="25" cy="23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04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" y="2868"/>
                      <a:ext cx="17" cy="15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405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9" y="2872"/>
                      <a:ext cx="9" cy="7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38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2810"/>
                    <a:ext cx="141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69" name="Group 66"/>
                <p:cNvGrpSpPr>
                  <a:grpSpLocks/>
                </p:cNvGrpSpPr>
                <p:nvPr/>
              </p:nvGrpSpPr>
              <p:grpSpPr bwMode="auto">
                <a:xfrm>
                  <a:off x="702" y="2961"/>
                  <a:ext cx="141" cy="129"/>
                  <a:chOff x="702" y="2961"/>
                  <a:chExt cx="141" cy="129"/>
                </a:xfrm>
              </p:grpSpPr>
              <p:grpSp>
                <p:nvGrpSpPr>
                  <p:cNvPr id="370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05" y="2964"/>
                    <a:ext cx="136" cy="124"/>
                    <a:chOff x="705" y="2964"/>
                    <a:chExt cx="136" cy="124"/>
                  </a:xfrm>
                </p:grpSpPr>
                <p:sp>
                  <p:nvSpPr>
                    <p:cNvPr id="372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" y="2964"/>
                      <a:ext cx="136" cy="124"/>
                    </a:xfrm>
                    <a:prstGeom prst="ellipse">
                      <a:avLst/>
                    </a:prstGeom>
                    <a:solidFill>
                      <a:srgbClr val="4D08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73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9" y="2967"/>
                      <a:ext cx="127" cy="117"/>
                    </a:xfrm>
                    <a:prstGeom prst="ellipse">
                      <a:avLst/>
                    </a:prstGeom>
                    <a:solidFill>
                      <a:srgbClr val="73060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74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3" y="2971"/>
                      <a:ext cx="119" cy="109"/>
                    </a:xfrm>
                    <a:prstGeom prst="ellipse">
                      <a:avLst/>
                    </a:prstGeom>
                    <a:solidFill>
                      <a:srgbClr val="99050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75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" y="2976"/>
                      <a:ext cx="109" cy="100"/>
                    </a:xfrm>
                    <a:prstGeom prst="ellipse">
                      <a:avLst/>
                    </a:prstGeom>
                    <a:solidFill>
                      <a:srgbClr val="BF040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76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2" y="2980"/>
                      <a:ext cx="102" cy="92"/>
                    </a:xfrm>
                    <a:prstGeom prst="ellipse">
                      <a:avLst/>
                    </a:prstGeom>
                    <a:solidFill>
                      <a:srgbClr val="E5030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77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7" y="2983"/>
                      <a:ext cx="93" cy="85"/>
                    </a:xfrm>
                    <a:prstGeom prst="ellipse">
                      <a:avLst/>
                    </a:prstGeom>
                    <a:solidFill>
                      <a:srgbClr val="FF0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78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" y="2987"/>
                      <a:ext cx="84" cy="77"/>
                    </a:xfrm>
                    <a:prstGeom prst="ellipse">
                      <a:avLst/>
                    </a:prstGeom>
                    <a:solidFill>
                      <a:srgbClr val="FF2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79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6" y="2992"/>
                      <a:ext cx="74" cy="68"/>
                    </a:xfrm>
                    <a:prstGeom prst="ellipse">
                      <a:avLst/>
                    </a:prstGeom>
                    <a:solidFill>
                      <a:srgbClr val="FF4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80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0" y="2996"/>
                      <a:ext cx="66" cy="60"/>
                    </a:xfrm>
                    <a:prstGeom prst="ellipse">
                      <a:avLst/>
                    </a:prstGeom>
                    <a:solidFill>
                      <a:srgbClr val="FF6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81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4" y="2999"/>
                      <a:ext cx="58" cy="53"/>
                    </a:xfrm>
                    <a:prstGeom prst="ellipse">
                      <a:avLst/>
                    </a:prstGeom>
                    <a:solidFill>
                      <a:srgbClr val="FF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82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9" y="3003"/>
                      <a:ext cx="48" cy="45"/>
                    </a:xfrm>
                    <a:prstGeom prst="ellipse">
                      <a:avLst/>
                    </a:prstGeom>
                    <a:solidFill>
                      <a:srgbClr val="FF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83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3007"/>
                      <a:ext cx="40" cy="37"/>
                    </a:xfrm>
                    <a:prstGeom prst="ellipse">
                      <a:avLst/>
                    </a:prstGeom>
                    <a:solidFill>
                      <a:srgbClr val="FF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84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7" y="3011"/>
                      <a:ext cx="32" cy="30"/>
                    </a:xfrm>
                    <a:prstGeom prst="ellipse">
                      <a:avLst/>
                    </a:prstGeom>
                    <a:solidFill>
                      <a:srgbClr val="FF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85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1" y="3015"/>
                      <a:ext cx="24" cy="22"/>
                    </a:xfrm>
                    <a:prstGeom prst="ellipse">
                      <a:avLst/>
                    </a:prstGeom>
                    <a:solidFill>
                      <a:srgbClr val="FF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86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6" y="3019"/>
                      <a:ext cx="15" cy="14"/>
                    </a:xfrm>
                    <a:prstGeom prst="ellipse">
                      <a:avLst/>
                    </a:prstGeom>
                    <a:solidFill>
                      <a:srgbClr val="FF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87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0" y="3022"/>
                      <a:ext cx="7" cy="7"/>
                    </a:xfrm>
                    <a:prstGeom prst="ellipse">
                      <a:avLst/>
                    </a:prstGeom>
                    <a:solidFill>
                      <a:srgbClr val="FFE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371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2961"/>
                    <a:ext cx="141" cy="129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18" name="Group 85"/>
              <p:cNvGrpSpPr>
                <a:grpSpLocks/>
              </p:cNvGrpSpPr>
              <p:nvPr/>
            </p:nvGrpSpPr>
            <p:grpSpPr bwMode="auto">
              <a:xfrm>
                <a:off x="2991801" y="2526032"/>
                <a:ext cx="230505" cy="206693"/>
                <a:chOff x="3321" y="2967"/>
                <a:chExt cx="242" cy="217"/>
              </a:xfrm>
            </p:grpSpPr>
            <p:grpSp>
              <p:nvGrpSpPr>
                <p:cNvPr id="309" name="Group 86"/>
                <p:cNvGrpSpPr>
                  <a:grpSpLocks/>
                </p:cNvGrpSpPr>
                <p:nvPr/>
              </p:nvGrpSpPr>
              <p:grpSpPr bwMode="auto">
                <a:xfrm>
                  <a:off x="3422" y="2988"/>
                  <a:ext cx="141" cy="130"/>
                  <a:chOff x="1334" y="2862"/>
                  <a:chExt cx="141" cy="130"/>
                </a:xfrm>
              </p:grpSpPr>
              <p:grpSp>
                <p:nvGrpSpPr>
                  <p:cNvPr id="34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337" y="2865"/>
                    <a:ext cx="136" cy="125"/>
                    <a:chOff x="1337" y="2865"/>
                    <a:chExt cx="136" cy="125"/>
                  </a:xfrm>
                </p:grpSpPr>
                <p:sp>
                  <p:nvSpPr>
                    <p:cNvPr id="350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7" y="2865"/>
                      <a:ext cx="136" cy="125"/>
                    </a:xfrm>
                    <a:prstGeom prst="ellipse">
                      <a:avLst/>
                    </a:prstGeom>
                    <a:solidFill>
                      <a:srgbClr val="4D08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1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1" y="2869"/>
                      <a:ext cx="127" cy="117"/>
                    </a:xfrm>
                    <a:prstGeom prst="ellipse">
                      <a:avLst/>
                    </a:prstGeom>
                    <a:solidFill>
                      <a:srgbClr val="73060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2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2873"/>
                      <a:ext cx="119" cy="109"/>
                    </a:xfrm>
                    <a:prstGeom prst="ellipse">
                      <a:avLst/>
                    </a:prstGeom>
                    <a:solidFill>
                      <a:srgbClr val="99050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3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0" y="2877"/>
                      <a:ext cx="109" cy="101"/>
                    </a:xfrm>
                    <a:prstGeom prst="ellipse">
                      <a:avLst/>
                    </a:prstGeom>
                    <a:solidFill>
                      <a:srgbClr val="BF040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4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4" y="2881"/>
                      <a:ext cx="102" cy="93"/>
                    </a:xfrm>
                    <a:prstGeom prst="ellipse">
                      <a:avLst/>
                    </a:prstGeom>
                    <a:solidFill>
                      <a:srgbClr val="E5030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5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9" y="2885"/>
                      <a:ext cx="93" cy="85"/>
                    </a:xfrm>
                    <a:prstGeom prst="ellipse">
                      <a:avLst/>
                    </a:prstGeom>
                    <a:solidFill>
                      <a:srgbClr val="FF0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6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4" y="2890"/>
                      <a:ext cx="83" cy="76"/>
                    </a:xfrm>
                    <a:prstGeom prst="ellipse">
                      <a:avLst/>
                    </a:prstGeom>
                    <a:solidFill>
                      <a:srgbClr val="FF2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7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2893"/>
                      <a:ext cx="75" cy="69"/>
                    </a:xfrm>
                    <a:prstGeom prst="ellipse">
                      <a:avLst/>
                    </a:prstGeom>
                    <a:solidFill>
                      <a:srgbClr val="FF4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8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97"/>
                      <a:ext cx="66" cy="61"/>
                    </a:xfrm>
                    <a:prstGeom prst="ellipse">
                      <a:avLst/>
                    </a:prstGeom>
                    <a:solidFill>
                      <a:srgbClr val="FF6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59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6" y="2901"/>
                      <a:ext cx="58" cy="53"/>
                    </a:xfrm>
                    <a:prstGeom prst="ellipse">
                      <a:avLst/>
                    </a:prstGeom>
                    <a:solidFill>
                      <a:srgbClr val="FF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60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1" y="2906"/>
                      <a:ext cx="48" cy="44"/>
                    </a:xfrm>
                    <a:prstGeom prst="ellipse">
                      <a:avLst/>
                    </a:prstGeom>
                    <a:solidFill>
                      <a:srgbClr val="FF9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61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5" y="2909"/>
                      <a:ext cx="40" cy="37"/>
                    </a:xfrm>
                    <a:prstGeom prst="ellipse">
                      <a:avLst/>
                    </a:prstGeom>
                    <a:solidFill>
                      <a:srgbClr val="FFA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62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9" y="2913"/>
                      <a:ext cx="33" cy="30"/>
                    </a:xfrm>
                    <a:prstGeom prst="ellipse">
                      <a:avLst/>
                    </a:prstGeom>
                    <a:solidFill>
                      <a:srgbClr val="FFB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63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4" y="2917"/>
                      <a:ext cx="23" cy="22"/>
                    </a:xfrm>
                    <a:prstGeom prst="ellipse">
                      <a:avLst/>
                    </a:prstGeom>
                    <a:solidFill>
                      <a:srgbClr val="FFC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64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8" y="2921"/>
                      <a:ext cx="15" cy="14"/>
                    </a:xfrm>
                    <a:prstGeom prst="ellipse">
                      <a:avLst/>
                    </a:prstGeom>
                    <a:solidFill>
                      <a:srgbClr val="FFD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65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2" y="2924"/>
                      <a:ext cx="7" cy="7"/>
                    </a:xfrm>
                    <a:prstGeom prst="ellipse">
                      <a:avLst/>
                    </a:prstGeom>
                    <a:solidFill>
                      <a:srgbClr val="FFE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349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1334" y="2862"/>
                    <a:ext cx="141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10" name="Group 105"/>
                <p:cNvGrpSpPr>
                  <a:grpSpLocks/>
                </p:cNvGrpSpPr>
                <p:nvPr/>
              </p:nvGrpSpPr>
              <p:grpSpPr bwMode="auto">
                <a:xfrm>
                  <a:off x="3321" y="2967"/>
                  <a:ext cx="140" cy="130"/>
                  <a:chOff x="1233" y="2841"/>
                  <a:chExt cx="140" cy="130"/>
                </a:xfrm>
              </p:grpSpPr>
              <p:grpSp>
                <p:nvGrpSpPr>
                  <p:cNvPr id="33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236" y="2844"/>
                    <a:ext cx="135" cy="125"/>
                    <a:chOff x="1236" y="2844"/>
                    <a:chExt cx="135" cy="125"/>
                  </a:xfrm>
                </p:grpSpPr>
                <p:sp>
                  <p:nvSpPr>
                    <p:cNvPr id="332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6" y="2844"/>
                      <a:ext cx="135" cy="125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33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0" y="2848"/>
                      <a:ext cx="126" cy="117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34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4" y="2852"/>
                      <a:ext cx="118" cy="109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35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2856"/>
                      <a:ext cx="110" cy="101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36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2" y="2859"/>
                      <a:ext cx="102" cy="94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37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7" y="2864"/>
                      <a:ext cx="93" cy="86"/>
                    </a:xfrm>
                    <a:prstGeom prst="ellipse">
                      <a:avLst/>
                    </a:prstGeom>
                    <a:solidFill>
                      <a:srgbClr val="0490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38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1" y="2868"/>
                      <a:ext cx="84" cy="77"/>
                    </a:xfrm>
                    <a:prstGeom prst="ellipse">
                      <a:avLst/>
                    </a:prstGeom>
                    <a:solidFill>
                      <a:srgbClr val="089A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39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871"/>
                      <a:ext cx="76" cy="71"/>
                    </a:xfrm>
                    <a:prstGeom prst="ellipse">
                      <a:avLst/>
                    </a:prstGeom>
                    <a:solidFill>
                      <a:srgbClr val="0CA4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40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0" y="2876"/>
                      <a:ext cx="67" cy="62"/>
                    </a:xfrm>
                    <a:prstGeom prst="ellipse">
                      <a:avLst/>
                    </a:prstGeom>
                    <a:solidFill>
                      <a:srgbClr val="10AE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41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2880"/>
                      <a:ext cx="59" cy="54"/>
                    </a:xfrm>
                    <a:prstGeom prst="ellipse">
                      <a:avLst/>
                    </a:prstGeom>
                    <a:solidFill>
                      <a:srgbClr val="14B8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42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8" y="2883"/>
                      <a:ext cx="51" cy="47"/>
                    </a:xfrm>
                    <a:prstGeom prst="ellipse">
                      <a:avLst/>
                    </a:prstGeom>
                    <a:solidFill>
                      <a:srgbClr val="18C2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43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2" y="2887"/>
                      <a:ext cx="42" cy="39"/>
                    </a:xfrm>
                    <a:prstGeom prst="ellipse">
                      <a:avLst/>
                    </a:prstGeom>
                    <a:solidFill>
                      <a:srgbClr val="1CCC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44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7" y="2892"/>
                      <a:ext cx="33" cy="30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45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1" y="2895"/>
                      <a:ext cx="25" cy="24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46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5" y="2899"/>
                      <a:ext cx="17" cy="16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47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9" y="2903"/>
                      <a:ext cx="9" cy="7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331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233" y="2841"/>
                    <a:ext cx="140" cy="130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11" name="Group 124"/>
                <p:cNvGrpSpPr>
                  <a:grpSpLocks/>
                </p:cNvGrpSpPr>
                <p:nvPr/>
              </p:nvGrpSpPr>
              <p:grpSpPr bwMode="auto">
                <a:xfrm>
                  <a:off x="3361" y="3055"/>
                  <a:ext cx="141" cy="129"/>
                  <a:chOff x="1273" y="2929"/>
                  <a:chExt cx="141" cy="129"/>
                </a:xfrm>
              </p:grpSpPr>
              <p:grpSp>
                <p:nvGrpSpPr>
                  <p:cNvPr id="312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276" y="2931"/>
                    <a:ext cx="136" cy="125"/>
                    <a:chOff x="1276" y="2931"/>
                    <a:chExt cx="136" cy="125"/>
                  </a:xfrm>
                </p:grpSpPr>
                <p:sp>
                  <p:nvSpPr>
                    <p:cNvPr id="314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2931"/>
                      <a:ext cx="136" cy="125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15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0" y="2935"/>
                      <a:ext cx="127" cy="117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16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5" y="2939"/>
                      <a:ext cx="118" cy="109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17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9" y="2943"/>
                      <a:ext cx="110" cy="100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18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3" y="2947"/>
                      <a:ext cx="101" cy="93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19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7" y="2951"/>
                      <a:ext cx="94" cy="85"/>
                    </a:xfrm>
                    <a:prstGeom prst="ellipse">
                      <a:avLst/>
                    </a:prstGeom>
                    <a:solidFill>
                      <a:srgbClr val="0490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0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1" y="2955"/>
                      <a:ext cx="85" cy="77"/>
                    </a:xfrm>
                    <a:prstGeom prst="ellipse">
                      <a:avLst/>
                    </a:prstGeom>
                    <a:solidFill>
                      <a:srgbClr val="089A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1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6" y="2959"/>
                      <a:ext cx="76" cy="70"/>
                    </a:xfrm>
                    <a:prstGeom prst="ellipse">
                      <a:avLst/>
                    </a:prstGeom>
                    <a:solidFill>
                      <a:srgbClr val="0CA4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2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0" y="2963"/>
                      <a:ext cx="68" cy="61"/>
                    </a:xfrm>
                    <a:prstGeom prst="ellipse">
                      <a:avLst/>
                    </a:prstGeom>
                    <a:solidFill>
                      <a:srgbClr val="10AE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3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5" y="2966"/>
                      <a:ext cx="58" cy="54"/>
                    </a:xfrm>
                    <a:prstGeom prst="ellipse">
                      <a:avLst/>
                    </a:prstGeom>
                    <a:solidFill>
                      <a:srgbClr val="14B8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4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9" y="2971"/>
                      <a:ext cx="50" cy="46"/>
                    </a:xfrm>
                    <a:prstGeom prst="ellipse">
                      <a:avLst/>
                    </a:prstGeom>
                    <a:solidFill>
                      <a:srgbClr val="18C2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3" y="2974"/>
                      <a:ext cx="41" cy="39"/>
                    </a:xfrm>
                    <a:prstGeom prst="ellipse">
                      <a:avLst/>
                    </a:prstGeom>
                    <a:solidFill>
                      <a:srgbClr val="1CCC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7" y="2978"/>
                      <a:ext cx="34" cy="31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7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1" y="2983"/>
                      <a:ext cx="26" cy="23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8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2986"/>
                      <a:ext cx="16" cy="15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9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0" y="2990"/>
                      <a:ext cx="8" cy="7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313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273" y="2929"/>
                    <a:ext cx="141" cy="129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19" name="Group 143"/>
              <p:cNvGrpSpPr>
                <a:grpSpLocks/>
              </p:cNvGrpSpPr>
              <p:nvPr/>
            </p:nvGrpSpPr>
            <p:grpSpPr bwMode="auto">
              <a:xfrm>
                <a:off x="1175384" y="2023113"/>
                <a:ext cx="1875472" cy="527686"/>
                <a:chOff x="288" y="1056"/>
                <a:chExt cx="1969" cy="554"/>
              </a:xfrm>
            </p:grpSpPr>
            <p:sp>
              <p:nvSpPr>
                <p:cNvPr id="20" name="Rectangle 144"/>
                <p:cNvSpPr>
                  <a:spLocks noChangeArrowheads="1"/>
                </p:cNvSpPr>
                <p:nvPr/>
              </p:nvSpPr>
              <p:spPr bwMode="auto">
                <a:xfrm>
                  <a:off x="553" y="1440"/>
                  <a:ext cx="178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50" b="1" baseline="30000">
                      <a:latin typeface="Arial" charset="0"/>
                    </a:rPr>
                    <a:t>6</a:t>
                  </a:r>
                  <a:r>
                    <a:rPr lang="en-US" sz="1050" b="1">
                      <a:latin typeface="Arial" charset="0"/>
                    </a:rPr>
                    <a:t>Li</a:t>
                  </a:r>
                  <a:endParaRPr lang="it-IT" sz="1200"/>
                </a:p>
              </p:txBody>
            </p:sp>
            <p:grpSp>
              <p:nvGrpSpPr>
                <p:cNvPr id="21" name="Group 145"/>
                <p:cNvGrpSpPr>
                  <a:grpSpLocks/>
                </p:cNvGrpSpPr>
                <p:nvPr/>
              </p:nvGrpSpPr>
              <p:grpSpPr bwMode="auto">
                <a:xfrm rot="-5256810">
                  <a:off x="753" y="1216"/>
                  <a:ext cx="338" cy="360"/>
                  <a:chOff x="886" y="1680"/>
                  <a:chExt cx="338" cy="316"/>
                </a:xfrm>
              </p:grpSpPr>
              <p:grpSp>
                <p:nvGrpSpPr>
                  <p:cNvPr id="189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886" y="1794"/>
                    <a:ext cx="156" cy="145"/>
                    <a:chOff x="886" y="1794"/>
                    <a:chExt cx="156" cy="145"/>
                  </a:xfrm>
                </p:grpSpPr>
                <p:grpSp>
                  <p:nvGrpSpPr>
                    <p:cNvPr id="290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9" y="1796"/>
                      <a:ext cx="151" cy="141"/>
                      <a:chOff x="889" y="1796"/>
                      <a:chExt cx="151" cy="141"/>
                    </a:xfrm>
                  </p:grpSpPr>
                  <p:sp>
                    <p:nvSpPr>
                      <p:cNvPr id="292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1796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93" name="Oval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3" y="1800"/>
                        <a:ext cx="142" cy="133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94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7" y="1804"/>
                        <a:ext cx="134" cy="125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95" name="Oval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1" y="1808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96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6" y="1812"/>
                        <a:ext cx="116" cy="109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97" name="Oval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0" y="1816"/>
                        <a:ext cx="109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98" name="Oval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4" y="1820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99" name="Oval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8" y="1824"/>
                        <a:ext cx="92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0" name="Oval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3" y="1828"/>
                        <a:ext cx="83" cy="78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1" name="Oval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7" y="1833"/>
                        <a:ext cx="74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2" name="Oval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2" y="1837"/>
                        <a:ext cx="64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3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7" y="1842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4" name="Oval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2" y="1846"/>
                        <a:ext cx="45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5" name="Oval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6" y="1850"/>
                        <a:ext cx="36" cy="34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6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1" y="1855"/>
                        <a:ext cx="27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7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5" y="1859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08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0" y="1863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291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6" y="1794"/>
                      <a:ext cx="156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190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1068" y="1736"/>
                    <a:ext cx="156" cy="146"/>
                    <a:chOff x="1068" y="1736"/>
                    <a:chExt cx="156" cy="146"/>
                  </a:xfrm>
                </p:grpSpPr>
                <p:grpSp>
                  <p:nvGrpSpPr>
                    <p:cNvPr id="271" name="Group 1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1" y="1739"/>
                      <a:ext cx="151" cy="141"/>
                      <a:chOff x="1071" y="1739"/>
                      <a:chExt cx="151" cy="141"/>
                    </a:xfrm>
                  </p:grpSpPr>
                  <p:sp>
                    <p:nvSpPr>
                      <p:cNvPr id="273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1" y="1739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74" name="Oval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5" y="1743"/>
                        <a:ext cx="142" cy="133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75" name="Oval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9" y="1747"/>
                        <a:ext cx="134" cy="124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76" name="Oval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3" y="1751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77" name="Oval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7" y="1755"/>
                        <a:ext cx="118" cy="109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78" name="Oval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2" y="1759"/>
                        <a:ext cx="109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79" name="Oval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6" y="1763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0" name="Oval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1" y="1767"/>
                        <a:ext cx="91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1" name="Oval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5" y="1771"/>
                        <a:ext cx="83" cy="77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2" name="Oval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0" y="1776"/>
                        <a:ext cx="73" cy="67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3" name="Oval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5" y="1780"/>
                        <a:ext cx="63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4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1785"/>
                        <a:ext cx="53" cy="49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5" name="Oval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4" y="1789"/>
                        <a:ext cx="45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6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9" y="1793"/>
                        <a:ext cx="36" cy="34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7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4" y="1797"/>
                        <a:ext cx="26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8" name="Oval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8" y="1801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89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3" y="1806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272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8" y="1736"/>
                      <a:ext cx="156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19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977" y="1736"/>
                    <a:ext cx="157" cy="146"/>
                    <a:chOff x="977" y="1736"/>
                    <a:chExt cx="157" cy="146"/>
                  </a:xfrm>
                </p:grpSpPr>
                <p:grpSp>
                  <p:nvGrpSpPr>
                    <p:cNvPr id="252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0" y="1739"/>
                      <a:ext cx="151" cy="141"/>
                      <a:chOff x="980" y="1739"/>
                      <a:chExt cx="151" cy="141"/>
                    </a:xfrm>
                  </p:grpSpPr>
                  <p:sp>
                    <p:nvSpPr>
                      <p:cNvPr id="254" name="Oval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1739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55" name="Oval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4" y="1743"/>
                        <a:ext cx="143" cy="132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56" name="Oval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9" y="1748"/>
                        <a:ext cx="133" cy="123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57" name="Oval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4" y="1752"/>
                        <a:ext cx="123" cy="114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58" name="Oval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9" y="1757"/>
                        <a:ext cx="114" cy="105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59" name="Oval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3" y="1761"/>
                        <a:ext cx="105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0" name="Oval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7" y="1764"/>
                        <a:ext cx="97" cy="91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1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1" y="1769"/>
                        <a:ext cx="89" cy="81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2" name="Oval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1773"/>
                        <a:ext cx="81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3" name="Oval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0" y="1776"/>
                        <a:ext cx="71" cy="67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4" name="Oval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4" y="1780"/>
                        <a:ext cx="63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5" name="Oval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9" y="1785"/>
                        <a:ext cx="53" cy="49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6" name="Oval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3" y="1788"/>
                        <a:ext cx="45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7" name="Oval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7" y="1792"/>
                        <a:ext cx="38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8" name="Oval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2" y="1796"/>
                        <a:ext cx="28" cy="27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69" name="Oval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7" y="1801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70" name="Oval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2" y="1806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253" name="Oval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" y="1736"/>
                      <a:ext cx="157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192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1068" y="1821"/>
                    <a:ext cx="156" cy="146"/>
                    <a:chOff x="1068" y="1821"/>
                    <a:chExt cx="156" cy="146"/>
                  </a:xfrm>
                </p:grpSpPr>
                <p:grpSp>
                  <p:nvGrpSpPr>
                    <p:cNvPr id="233" name="Group 2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1" y="1824"/>
                      <a:ext cx="151" cy="141"/>
                      <a:chOff x="1071" y="1824"/>
                      <a:chExt cx="151" cy="141"/>
                    </a:xfrm>
                  </p:grpSpPr>
                  <p:sp>
                    <p:nvSpPr>
                      <p:cNvPr id="235" name="Oval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1" y="1824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36" name="Oval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5" y="1828"/>
                        <a:ext cx="142" cy="132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37" name="Oval 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0" y="1832"/>
                        <a:ext cx="133" cy="124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38" name="Oval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5" y="1837"/>
                        <a:ext cx="123" cy="114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39" name="Oval 2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9" y="1841"/>
                        <a:ext cx="114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0" name="Oval 2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4" y="1845"/>
                        <a:ext cx="105" cy="98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1" name="Oval 2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8" y="1849"/>
                        <a:ext cx="97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2" name="Oval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2" y="1853"/>
                        <a:ext cx="89" cy="83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3" name="Oval 2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" y="1857"/>
                        <a:ext cx="81" cy="74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4" name="Oval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1" y="1861"/>
                        <a:ext cx="71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5" name="Oval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5" y="1865"/>
                        <a:ext cx="63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6" name="Oval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1869"/>
                        <a:ext cx="53" cy="51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7" name="Oval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4" y="1873"/>
                        <a:ext cx="45" cy="42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8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8" y="1877"/>
                        <a:ext cx="38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49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3" y="1881"/>
                        <a:ext cx="28" cy="27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50" name="Oval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8" y="1886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51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3" y="1890"/>
                        <a:ext cx="8" cy="9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234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8" y="1821"/>
                      <a:ext cx="156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193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886" y="1680"/>
                    <a:ext cx="156" cy="145"/>
                    <a:chOff x="886" y="1680"/>
                    <a:chExt cx="156" cy="145"/>
                  </a:xfrm>
                </p:grpSpPr>
                <p:grpSp>
                  <p:nvGrpSpPr>
                    <p:cNvPr id="214" name="Group 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9" y="1683"/>
                      <a:ext cx="151" cy="140"/>
                      <a:chOff x="889" y="1683"/>
                      <a:chExt cx="151" cy="140"/>
                    </a:xfrm>
                  </p:grpSpPr>
                  <p:sp>
                    <p:nvSpPr>
                      <p:cNvPr id="216" name="Oval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1683"/>
                        <a:ext cx="151" cy="140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17" name="Oval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3" y="1687"/>
                        <a:ext cx="142" cy="131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18" name="Oval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8" y="1691"/>
                        <a:ext cx="132" cy="123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19" name="Oval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3" y="1696"/>
                        <a:ext cx="122" cy="113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0" name="Oval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8" y="1700"/>
                        <a:ext cx="113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1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2" y="1704"/>
                        <a:ext cx="105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2" name="Oval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6" y="1708"/>
                        <a:ext cx="97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3" name="Oval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0" y="1712"/>
                        <a:ext cx="88" cy="82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4" name="Oval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4" y="1716"/>
                        <a:ext cx="80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5" name="Oval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9" y="1720"/>
                        <a:ext cx="70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6" name="Oval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3" y="1724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7" name="Oval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7" y="1728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8" name="Oval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1" y="1731"/>
                        <a:ext cx="46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29" name="Oval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5" y="1736"/>
                        <a:ext cx="37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30" name="Oval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1740"/>
                        <a:ext cx="28" cy="26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31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5" y="1745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32" name="Oval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0" y="1749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215" name="Oval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6" y="1680"/>
                      <a:ext cx="156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194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947" y="1850"/>
                    <a:ext cx="156" cy="146"/>
                    <a:chOff x="947" y="1850"/>
                    <a:chExt cx="156" cy="146"/>
                  </a:xfrm>
                </p:grpSpPr>
                <p:grpSp>
                  <p:nvGrpSpPr>
                    <p:cNvPr id="195" name="Group 2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0" y="1853"/>
                      <a:ext cx="151" cy="141"/>
                      <a:chOff x="950" y="1853"/>
                      <a:chExt cx="151" cy="141"/>
                    </a:xfrm>
                  </p:grpSpPr>
                  <p:sp>
                    <p:nvSpPr>
                      <p:cNvPr id="197" name="Oval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1853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98" name="Oval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4" y="1857"/>
                        <a:ext cx="142" cy="132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99" name="Oval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8" y="1861"/>
                        <a:ext cx="134" cy="124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0" name="Oval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2" y="1865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1" name="Oval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6" y="1869"/>
                        <a:ext cx="118" cy="109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2" name="Oval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" y="1873"/>
                        <a:ext cx="109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3" name="Oval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1877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4" name="Oval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0" y="1881"/>
                        <a:ext cx="91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5" name="Oval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4" y="1885"/>
                        <a:ext cx="83" cy="77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6" name="Oval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9" y="1889"/>
                        <a:ext cx="73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7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4" y="1894"/>
                        <a:ext cx="63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8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9" y="1899"/>
                        <a:ext cx="53" cy="49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09" name="Oval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3" y="1903"/>
                        <a:ext cx="45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10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8" y="1907"/>
                        <a:ext cx="36" cy="34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11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3" y="1911"/>
                        <a:ext cx="26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12" name="Oval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7" y="1915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213" name="Oval 2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2" y="1920"/>
                        <a:ext cx="8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196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7" y="1850"/>
                      <a:ext cx="156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</p:grpSp>
            <p:sp>
              <p:nvSpPr>
                <p:cNvPr id="22" name="Rectangle 266"/>
                <p:cNvSpPr>
                  <a:spLocks noChangeArrowheads="1"/>
                </p:cNvSpPr>
                <p:nvPr/>
              </p:nvSpPr>
              <p:spPr bwMode="auto">
                <a:xfrm>
                  <a:off x="288" y="1056"/>
                  <a:ext cx="86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50" b="1">
                      <a:latin typeface="Arial" charset="0"/>
                    </a:rPr>
                    <a:t>n</a:t>
                  </a:r>
                  <a:endParaRPr lang="it-IT" sz="1200"/>
                </a:p>
              </p:txBody>
            </p:sp>
            <p:grpSp>
              <p:nvGrpSpPr>
                <p:cNvPr id="23" name="Group 267"/>
                <p:cNvGrpSpPr>
                  <a:grpSpLocks/>
                </p:cNvGrpSpPr>
                <p:nvPr/>
              </p:nvGrpSpPr>
              <p:grpSpPr bwMode="auto">
                <a:xfrm>
                  <a:off x="409" y="1104"/>
                  <a:ext cx="156" cy="146"/>
                  <a:chOff x="1068" y="1821"/>
                  <a:chExt cx="156" cy="146"/>
                </a:xfrm>
              </p:grpSpPr>
              <p:grpSp>
                <p:nvGrpSpPr>
                  <p:cNvPr id="170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1071" y="1824"/>
                    <a:ext cx="151" cy="141"/>
                    <a:chOff x="1071" y="1824"/>
                    <a:chExt cx="151" cy="141"/>
                  </a:xfrm>
                </p:grpSpPr>
                <p:sp>
                  <p:nvSpPr>
                    <p:cNvPr id="172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1" y="1824"/>
                      <a:ext cx="151" cy="141"/>
                    </a:xfrm>
                    <a:prstGeom prst="ellipse">
                      <a:avLst/>
                    </a:prstGeom>
                    <a:solidFill>
                      <a:srgbClr val="005C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73" name="Oval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5" y="1828"/>
                      <a:ext cx="142" cy="132"/>
                    </a:xfrm>
                    <a:prstGeom prst="ellipse">
                      <a:avLst/>
                    </a:prstGeom>
                    <a:solidFill>
                      <a:srgbClr val="0066C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74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0" y="1832"/>
                      <a:ext cx="133" cy="124"/>
                    </a:xfrm>
                    <a:prstGeom prst="ellipse">
                      <a:avLst/>
                    </a:prstGeom>
                    <a:solidFill>
                      <a:srgbClr val="0071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75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5" y="1837"/>
                      <a:ext cx="123" cy="114"/>
                    </a:xfrm>
                    <a:prstGeom prst="ellipse">
                      <a:avLst/>
                    </a:prstGeom>
                    <a:solidFill>
                      <a:srgbClr val="007CD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76" name="Oval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9" y="1841"/>
                      <a:ext cx="114" cy="106"/>
                    </a:xfrm>
                    <a:prstGeom prst="ellipse">
                      <a:avLst/>
                    </a:prstGeom>
                    <a:solidFill>
                      <a:srgbClr val="0087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77" name="Oval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4" y="1845"/>
                      <a:ext cx="105" cy="98"/>
                    </a:xfrm>
                    <a:prstGeom prst="ellipse">
                      <a:avLst/>
                    </a:prstGeom>
                    <a:solidFill>
                      <a:srgbClr val="038F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78" name="Oval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8" y="1849"/>
                      <a:ext cx="97" cy="90"/>
                    </a:xfrm>
                    <a:prstGeom prst="ellipse">
                      <a:avLst/>
                    </a:prstGeom>
                    <a:solidFill>
                      <a:srgbClr val="0798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79" name="Oval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2" y="1853"/>
                      <a:ext cx="89" cy="83"/>
                    </a:xfrm>
                    <a:prstGeom prst="ellipse">
                      <a:avLst/>
                    </a:prstGeom>
                    <a:solidFill>
                      <a:srgbClr val="0AA1E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0" name="Oval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6" y="1857"/>
                      <a:ext cx="81" cy="74"/>
                    </a:xfrm>
                    <a:prstGeom prst="ellipse">
                      <a:avLst/>
                    </a:prstGeom>
                    <a:solidFill>
                      <a:srgbClr val="0EAAE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1" name="Oval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" y="1861"/>
                      <a:ext cx="71" cy="66"/>
                    </a:xfrm>
                    <a:prstGeom prst="ellipse">
                      <a:avLst/>
                    </a:prstGeom>
                    <a:solidFill>
                      <a:srgbClr val="12B2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2" name="Oval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5" y="1865"/>
                      <a:ext cx="63" cy="58"/>
                    </a:xfrm>
                    <a:prstGeom prst="ellipse">
                      <a:avLst/>
                    </a:prstGeom>
                    <a:solidFill>
                      <a:srgbClr val="15BBE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3" name="Oval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1869"/>
                      <a:ext cx="53" cy="51"/>
                    </a:xfrm>
                    <a:prstGeom prst="ellipse">
                      <a:avLst/>
                    </a:prstGeom>
                    <a:solidFill>
                      <a:srgbClr val="19C4E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4" name="Oval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4" y="1873"/>
                      <a:ext cx="45" cy="42"/>
                    </a:xfrm>
                    <a:prstGeom prst="ellipse">
                      <a:avLst/>
                    </a:prstGeom>
                    <a:solidFill>
                      <a:srgbClr val="1DCD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5" name="Oval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8" y="1877"/>
                      <a:ext cx="38" cy="35"/>
                    </a:xfrm>
                    <a:prstGeom prst="ellipse">
                      <a:avLst/>
                    </a:prstGeom>
                    <a:solidFill>
                      <a:srgbClr val="21D6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6" name="Oval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3" y="1881"/>
                      <a:ext cx="28" cy="27"/>
                    </a:xfrm>
                    <a:prstGeom prst="ellipse">
                      <a:avLst/>
                    </a:prstGeom>
                    <a:solidFill>
                      <a:srgbClr val="19D5D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7" name="Oval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8" y="1886"/>
                      <a:ext cx="18" cy="17"/>
                    </a:xfrm>
                    <a:prstGeom prst="ellipse">
                      <a:avLst/>
                    </a:prstGeom>
                    <a:solidFill>
                      <a:srgbClr val="12D5C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188" name="Oval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" y="1890"/>
                      <a:ext cx="8" cy="9"/>
                    </a:xfrm>
                    <a:prstGeom prst="ellipse">
                      <a:avLst/>
                    </a:prstGeom>
                    <a:solidFill>
                      <a:srgbClr val="0AD4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171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821"/>
                    <a:ext cx="156" cy="146"/>
                  </a:xfrm>
                  <a:prstGeom prst="ellips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99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200"/>
                  </a:p>
                </p:txBody>
              </p:sp>
            </p:grpSp>
            <p:sp>
              <p:nvSpPr>
                <p:cNvPr id="24" name="Line 287"/>
                <p:cNvSpPr>
                  <a:spLocks noChangeShapeType="1"/>
                </p:cNvSpPr>
                <p:nvPr/>
              </p:nvSpPr>
              <p:spPr bwMode="auto">
                <a:xfrm>
                  <a:off x="558" y="1213"/>
                  <a:ext cx="24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grpSp>
              <p:nvGrpSpPr>
                <p:cNvPr id="25" name="Group 288"/>
                <p:cNvGrpSpPr>
                  <a:grpSpLocks/>
                </p:cNvGrpSpPr>
                <p:nvPr/>
              </p:nvGrpSpPr>
              <p:grpSpPr bwMode="auto">
                <a:xfrm>
                  <a:off x="1584" y="1190"/>
                  <a:ext cx="338" cy="354"/>
                  <a:chOff x="907" y="384"/>
                  <a:chExt cx="338" cy="354"/>
                </a:xfrm>
              </p:grpSpPr>
              <p:grpSp>
                <p:nvGrpSpPr>
                  <p:cNvPr id="30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907" y="536"/>
                    <a:ext cx="155" cy="145"/>
                    <a:chOff x="899" y="2364"/>
                    <a:chExt cx="155" cy="145"/>
                  </a:xfrm>
                </p:grpSpPr>
                <p:grpSp>
                  <p:nvGrpSpPr>
                    <p:cNvPr id="151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2" y="2366"/>
                      <a:ext cx="150" cy="141"/>
                      <a:chOff x="902" y="2366"/>
                      <a:chExt cx="150" cy="141"/>
                    </a:xfrm>
                  </p:grpSpPr>
                  <p:sp>
                    <p:nvSpPr>
                      <p:cNvPr id="153" name="Oval 2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" y="2366"/>
                        <a:ext cx="150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54" name="Oval 2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6" y="2370"/>
                        <a:ext cx="141" cy="133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55" name="Oval 2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0" y="2374"/>
                        <a:ext cx="133" cy="125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56" name="Oval 2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5" y="2378"/>
                        <a:ext cx="124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57" name="Oval 2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9" y="2382"/>
                        <a:ext cx="116" cy="109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58" name="Oval 2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3" y="2386"/>
                        <a:ext cx="108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59" name="Oval 2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7" y="2390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0" name="Oval 2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1" y="2394"/>
                        <a:ext cx="92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1" name="Oval 2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6" y="2398"/>
                        <a:ext cx="82" cy="78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2" name="Oval 3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0" y="2403"/>
                        <a:ext cx="74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3" name="Oval 3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5" y="2407"/>
                        <a:ext cx="64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4" name="Oval 3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2412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5" name="Oval 3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5" y="2416"/>
                        <a:ext cx="44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6" name="Oval 3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9" y="2420"/>
                        <a:ext cx="37" cy="34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7" name="Oval 3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4" y="2424"/>
                        <a:ext cx="27" cy="26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8" name="Oval 3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2429"/>
                        <a:ext cx="19" cy="16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69" name="Oval 3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3" y="2433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152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9" y="2364"/>
                      <a:ext cx="155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1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1088" y="478"/>
                    <a:ext cx="157" cy="146"/>
                    <a:chOff x="1080" y="2306"/>
                    <a:chExt cx="157" cy="146"/>
                  </a:xfrm>
                </p:grpSpPr>
                <p:grpSp>
                  <p:nvGrpSpPr>
                    <p:cNvPr id="132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3" y="2309"/>
                      <a:ext cx="152" cy="141"/>
                      <a:chOff x="1083" y="2309"/>
                      <a:chExt cx="152" cy="141"/>
                    </a:xfrm>
                  </p:grpSpPr>
                  <p:sp>
                    <p:nvSpPr>
                      <p:cNvPr id="134" name="Oval 3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3" y="2309"/>
                        <a:ext cx="152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35" name="Oval 3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7" y="2313"/>
                        <a:ext cx="143" cy="132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36" name="Oval 3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2" y="2317"/>
                        <a:ext cx="134" cy="124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37" name="Oval 3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6" y="2321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38" name="Oval 3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0" y="2324"/>
                        <a:ext cx="117" cy="110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39" name="Oval 3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4" y="2329"/>
                        <a:ext cx="110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0" name="Oval 3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9" y="2333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1" name="Oval 3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3" y="2337"/>
                        <a:ext cx="92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2" name="Oval 3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7" y="2341"/>
                        <a:ext cx="84" cy="77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3" name="Oval 3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2" y="2345"/>
                        <a:ext cx="74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4" name="Oval 3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7" y="2350"/>
                        <a:ext cx="64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5" name="Oval 3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2" y="2355"/>
                        <a:ext cx="54" cy="49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6" name="Oval 3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6" y="2359"/>
                        <a:ext cx="46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7" name="Oval 3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1" y="2363"/>
                        <a:ext cx="37" cy="33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8" name="Oval 3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6" y="2367"/>
                        <a:ext cx="27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49" name="Oval 3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2371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50" name="Oval 3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5" y="2376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133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0" y="2306"/>
                      <a:ext cx="157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" name="Group 329"/>
                  <p:cNvGrpSpPr>
                    <a:grpSpLocks/>
                  </p:cNvGrpSpPr>
                  <p:nvPr/>
                </p:nvGrpSpPr>
                <p:grpSpPr bwMode="auto">
                  <a:xfrm>
                    <a:off x="998" y="478"/>
                    <a:ext cx="156" cy="146"/>
                    <a:chOff x="990" y="2306"/>
                    <a:chExt cx="156" cy="146"/>
                  </a:xfrm>
                </p:grpSpPr>
                <p:grpSp>
                  <p:nvGrpSpPr>
                    <p:cNvPr id="113" name="Group 3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3" y="2309"/>
                      <a:ext cx="151" cy="141"/>
                      <a:chOff x="993" y="2309"/>
                      <a:chExt cx="151" cy="141"/>
                    </a:xfrm>
                  </p:grpSpPr>
                  <p:sp>
                    <p:nvSpPr>
                      <p:cNvPr id="115" name="Oval 3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3" y="2309"/>
                        <a:ext cx="151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16" name="Oval 3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7" y="2313"/>
                        <a:ext cx="142" cy="132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17" name="Oval 3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2" y="2317"/>
                        <a:ext cx="132" cy="124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18" name="Oval 3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7" y="2322"/>
                        <a:ext cx="122" cy="114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19" name="Oval 3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2" y="2327"/>
                        <a:ext cx="113" cy="105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0" name="Oval 3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6" y="2331"/>
                        <a:ext cx="105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1" name="Oval 3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0" y="2334"/>
                        <a:ext cx="97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2" name="Oval 3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4" y="2338"/>
                        <a:ext cx="89" cy="82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3" name="Oval 3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9" y="2343"/>
                        <a:ext cx="79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4" name="Oval 3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3" y="2346"/>
                        <a:ext cx="70" cy="67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5" name="Oval 3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7" y="2350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6" name="Oval 3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1" y="2355"/>
                        <a:ext cx="54" cy="49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7" name="Oval 3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5" y="2358"/>
                        <a:ext cx="46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8" name="Oval 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0" y="2362"/>
                        <a:ext cx="37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29" name="Oval 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4" y="2366"/>
                        <a:ext cx="28" cy="27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30" name="Oval 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9" y="2371"/>
                        <a:ext cx="19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31" name="Oval 3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64" y="2376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114" name="Oval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0" y="2306"/>
                      <a:ext cx="156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3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1088" y="563"/>
                    <a:ext cx="157" cy="146"/>
                    <a:chOff x="1080" y="2391"/>
                    <a:chExt cx="157" cy="146"/>
                  </a:xfrm>
                </p:grpSpPr>
                <p:grpSp>
                  <p:nvGrpSpPr>
                    <p:cNvPr id="94" name="Group 3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3" y="2394"/>
                      <a:ext cx="152" cy="141"/>
                      <a:chOff x="1083" y="2394"/>
                      <a:chExt cx="152" cy="141"/>
                    </a:xfrm>
                  </p:grpSpPr>
                  <p:sp>
                    <p:nvSpPr>
                      <p:cNvPr id="96" name="Oval 3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3" y="2394"/>
                        <a:ext cx="152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97" name="Oval 3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7" y="2398"/>
                        <a:ext cx="143" cy="132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98" name="Oval 3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2" y="2402"/>
                        <a:ext cx="133" cy="124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99" name="Oval 3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7" y="2407"/>
                        <a:ext cx="123" cy="114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0" name="Oval 3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2" y="2411"/>
                        <a:ext cx="114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1" name="Oval 3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" y="2415"/>
                        <a:ext cx="106" cy="98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2" name="Oval 3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0" y="2419"/>
                        <a:ext cx="98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3" name="Oval 3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5" y="2423"/>
                        <a:ext cx="88" cy="83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4" name="Oval 3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9" y="2427"/>
                        <a:ext cx="80" cy="74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5" name="Oval 3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4" y="2431"/>
                        <a:ext cx="70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6" name="Oval 3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8" y="2435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7" name="Oval 3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2" y="2439"/>
                        <a:ext cx="54" cy="51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8" name="Oval 3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6" y="2443"/>
                        <a:ext cx="46" cy="42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09" name="Oval 3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0" y="2447"/>
                        <a:ext cx="38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10" name="Oval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5" y="2451"/>
                        <a:ext cx="28" cy="27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11" name="Oval 3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2456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112" name="Oval 3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5" y="2460"/>
                        <a:ext cx="9" cy="9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95" name="Oval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0" y="2391"/>
                      <a:ext cx="157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4" name="Group 369"/>
                  <p:cNvGrpSpPr>
                    <a:grpSpLocks/>
                  </p:cNvGrpSpPr>
                  <p:nvPr/>
                </p:nvGrpSpPr>
                <p:grpSpPr bwMode="auto">
                  <a:xfrm>
                    <a:off x="907" y="422"/>
                    <a:ext cx="155" cy="145"/>
                    <a:chOff x="899" y="2250"/>
                    <a:chExt cx="155" cy="145"/>
                  </a:xfrm>
                </p:grpSpPr>
                <p:grpSp>
                  <p:nvGrpSpPr>
                    <p:cNvPr id="75" name="Group 3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2" y="2252"/>
                      <a:ext cx="150" cy="141"/>
                      <a:chOff x="902" y="2252"/>
                      <a:chExt cx="150" cy="141"/>
                    </a:xfrm>
                  </p:grpSpPr>
                  <p:sp>
                    <p:nvSpPr>
                      <p:cNvPr id="77" name="Oval 3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" y="2252"/>
                        <a:ext cx="150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8" name="Oval 3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6" y="2257"/>
                        <a:ext cx="141" cy="131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9" name="Oval 3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1" y="2261"/>
                        <a:ext cx="132" cy="123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0" name="Oval 3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6" y="2266"/>
                        <a:ext cx="122" cy="113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1" name="Oval 3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" y="2270"/>
                        <a:ext cx="113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2" name="Oval 3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5" y="2274"/>
                        <a:ext cx="104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3" name="Oval 3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9" y="2278"/>
                        <a:ext cx="96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4" name="Oval 3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4" y="2282"/>
                        <a:ext cx="87" cy="82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5" name="Oval 3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8" y="2286"/>
                        <a:ext cx="79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6" name="Oval 3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2" y="2290"/>
                        <a:ext cx="71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7" name="Oval 3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6" y="2294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8" name="Oval 3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2298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89" name="Oval 3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4" y="2301"/>
                        <a:ext cx="46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90" name="Oval 3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9" y="2306"/>
                        <a:ext cx="37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91" name="Oval 3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4" y="2310"/>
                        <a:ext cx="28" cy="26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92" name="Oval 3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2315"/>
                        <a:ext cx="19" cy="16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93" name="Oval 3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3" y="2319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76" name="Oval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9" y="2250"/>
                      <a:ext cx="155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5" name="Group 389"/>
                  <p:cNvGrpSpPr>
                    <a:grpSpLocks/>
                  </p:cNvGrpSpPr>
                  <p:nvPr/>
                </p:nvGrpSpPr>
                <p:grpSpPr bwMode="auto">
                  <a:xfrm>
                    <a:off x="967" y="592"/>
                    <a:ext cx="157" cy="146"/>
                    <a:chOff x="959" y="2420"/>
                    <a:chExt cx="157" cy="146"/>
                  </a:xfrm>
                </p:grpSpPr>
                <p:grpSp>
                  <p:nvGrpSpPr>
                    <p:cNvPr id="56" name="Group 3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2" y="2423"/>
                      <a:ext cx="152" cy="141"/>
                      <a:chOff x="962" y="2423"/>
                      <a:chExt cx="152" cy="141"/>
                    </a:xfrm>
                  </p:grpSpPr>
                  <p:sp>
                    <p:nvSpPr>
                      <p:cNvPr id="58" name="Oval 3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2" y="2423"/>
                        <a:ext cx="152" cy="141"/>
                      </a:xfrm>
                      <a:prstGeom prst="ellipse">
                        <a:avLst/>
                      </a:prstGeom>
                      <a:solidFill>
                        <a:srgbClr val="4D080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9" name="Oval 3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6" y="2427"/>
                        <a:ext cx="143" cy="132"/>
                      </a:xfrm>
                      <a:prstGeom prst="ellipse">
                        <a:avLst/>
                      </a:prstGeom>
                      <a:solidFill>
                        <a:srgbClr val="6E070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0" name="Oval 3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" y="2431"/>
                        <a:ext cx="134" cy="124"/>
                      </a:xfrm>
                      <a:prstGeom prst="ellipse">
                        <a:avLst/>
                      </a:prstGeom>
                      <a:solidFill>
                        <a:srgbClr val="8F060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1" name="Oval 3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435"/>
                        <a:ext cx="126" cy="116"/>
                      </a:xfrm>
                      <a:prstGeom prst="ellipse">
                        <a:avLst/>
                      </a:prstGeom>
                      <a:solidFill>
                        <a:srgbClr val="B1050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2" name="Oval 3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9" y="2438"/>
                        <a:ext cx="117" cy="110"/>
                      </a:xfrm>
                      <a:prstGeom prst="ellipse">
                        <a:avLst/>
                      </a:prstGeom>
                      <a:solidFill>
                        <a:srgbClr val="D2040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3" name="Oval 3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3" y="2443"/>
                        <a:ext cx="110" cy="101"/>
                      </a:xfrm>
                      <a:prstGeom prst="ellipse">
                        <a:avLst/>
                      </a:prstGeom>
                      <a:solidFill>
                        <a:srgbClr val="F30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4" name="Oval 3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8" y="2447"/>
                        <a:ext cx="100" cy="93"/>
                      </a:xfrm>
                      <a:prstGeom prst="ellipse">
                        <a:avLst/>
                      </a:prstGeom>
                      <a:solidFill>
                        <a:srgbClr val="FF14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5" name="Oval 3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2" y="2451"/>
                        <a:ext cx="92" cy="85"/>
                      </a:xfrm>
                      <a:prstGeom prst="ellipse">
                        <a:avLst/>
                      </a:prstGeom>
                      <a:solidFill>
                        <a:srgbClr val="FF2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6" name="Oval 3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6" y="2455"/>
                        <a:ext cx="84" cy="77"/>
                      </a:xfrm>
                      <a:prstGeom prst="ellipse">
                        <a:avLst/>
                      </a:prstGeom>
                      <a:solidFill>
                        <a:srgbClr val="FF4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7" name="Oval 4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1" y="2459"/>
                        <a:ext cx="74" cy="68"/>
                      </a:xfrm>
                      <a:prstGeom prst="ellipse">
                        <a:avLst/>
                      </a:prstGeom>
                      <a:solidFill>
                        <a:srgbClr val="FF6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8" name="Oval 4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6" y="2464"/>
                        <a:ext cx="64" cy="59"/>
                      </a:xfrm>
                      <a:prstGeom prst="ellipse">
                        <a:avLst/>
                      </a:pr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69" name="Oval 4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1" y="2469"/>
                        <a:ext cx="54" cy="49"/>
                      </a:xfrm>
                      <a:prstGeom prst="ellipse">
                        <a:avLst/>
                      </a:prstGeom>
                      <a:solidFill>
                        <a:srgbClr val="FF9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0" name="Oval 4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2473"/>
                        <a:ext cx="46" cy="41"/>
                      </a:xfrm>
                      <a:prstGeom prst="ellipse">
                        <a:avLst/>
                      </a:prstGeom>
                      <a:solidFill>
                        <a:srgbClr val="FFA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1" name="Oval 4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0" y="2477"/>
                        <a:ext cx="37" cy="33"/>
                      </a:xfrm>
                      <a:prstGeom prst="ellipse">
                        <a:avLst/>
                      </a:prstGeom>
                      <a:solidFill>
                        <a:srgbClr val="FFB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2" name="Oval 4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5" y="2481"/>
                        <a:ext cx="27" cy="25"/>
                      </a:xfrm>
                      <a:prstGeom prst="ellipse">
                        <a:avLst/>
                      </a:prstGeom>
                      <a:solidFill>
                        <a:srgbClr val="FFC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3" name="Oval 4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9" y="2485"/>
                        <a:ext cx="18" cy="17"/>
                      </a:xfrm>
                      <a:prstGeom prst="ellipse">
                        <a:avLst/>
                      </a:prstGeom>
                      <a:solidFill>
                        <a:srgbClr val="FFD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74" name="Oval 4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4" y="2490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FFE1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57" name="Oval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9" y="2420"/>
                      <a:ext cx="157" cy="146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6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023" y="384"/>
                    <a:ext cx="155" cy="145"/>
                    <a:chOff x="899" y="2250"/>
                    <a:chExt cx="155" cy="145"/>
                  </a:xfrm>
                </p:grpSpPr>
                <p:grpSp>
                  <p:nvGrpSpPr>
                    <p:cNvPr id="37" name="Group 4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2" y="2252"/>
                      <a:ext cx="150" cy="141"/>
                      <a:chOff x="902" y="2252"/>
                      <a:chExt cx="150" cy="141"/>
                    </a:xfrm>
                  </p:grpSpPr>
                  <p:sp>
                    <p:nvSpPr>
                      <p:cNvPr id="39" name="Oval 4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" y="2252"/>
                        <a:ext cx="150" cy="141"/>
                      </a:xfrm>
                      <a:prstGeom prst="ellipse">
                        <a:avLst/>
                      </a:prstGeom>
                      <a:solidFill>
                        <a:srgbClr val="005CB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0" name="Oval 4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6" y="2257"/>
                        <a:ext cx="141" cy="131"/>
                      </a:xfrm>
                      <a:prstGeom prst="ellipse">
                        <a:avLst/>
                      </a:prstGeom>
                      <a:solidFill>
                        <a:srgbClr val="0066C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1" name="Oval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1" y="2261"/>
                        <a:ext cx="132" cy="123"/>
                      </a:xfrm>
                      <a:prstGeom prst="ellipse">
                        <a:avLst/>
                      </a:prstGeom>
                      <a:solidFill>
                        <a:srgbClr val="0071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2" name="Oval 4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6" y="2266"/>
                        <a:ext cx="122" cy="113"/>
                      </a:xfrm>
                      <a:prstGeom prst="ellipse">
                        <a:avLst/>
                      </a:prstGeom>
                      <a:solidFill>
                        <a:srgbClr val="007CD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3" name="Oval 4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" y="2270"/>
                        <a:ext cx="113" cy="106"/>
                      </a:xfrm>
                      <a:prstGeom prst="ellipse">
                        <a:avLst/>
                      </a:prstGeom>
                      <a:solidFill>
                        <a:srgbClr val="0087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4" name="Oval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5" y="2274"/>
                        <a:ext cx="104" cy="97"/>
                      </a:xfrm>
                      <a:prstGeom prst="ellipse">
                        <a:avLst/>
                      </a:prstGeom>
                      <a:solidFill>
                        <a:srgbClr val="038F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5" name="Oval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9" y="2278"/>
                        <a:ext cx="96" cy="90"/>
                      </a:xfrm>
                      <a:prstGeom prst="ellipse">
                        <a:avLst/>
                      </a:prstGeom>
                      <a:solidFill>
                        <a:srgbClr val="0798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6" name="Oval 4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4" y="2282"/>
                        <a:ext cx="87" cy="82"/>
                      </a:xfrm>
                      <a:prstGeom prst="ellipse">
                        <a:avLst/>
                      </a:prstGeom>
                      <a:solidFill>
                        <a:srgbClr val="0AA1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" name="Oval 4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8" y="2286"/>
                        <a:ext cx="79" cy="73"/>
                      </a:xfrm>
                      <a:prstGeom prst="ellipse">
                        <a:avLst/>
                      </a:prstGeom>
                      <a:solidFill>
                        <a:srgbClr val="0EAA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8" name="Oval 4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2" y="2290"/>
                        <a:ext cx="71" cy="66"/>
                      </a:xfrm>
                      <a:prstGeom prst="ellipse">
                        <a:avLst/>
                      </a:prstGeom>
                      <a:solidFill>
                        <a:srgbClr val="12B2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9" name="Oval 4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6" y="2294"/>
                        <a:ext cx="62" cy="58"/>
                      </a:xfrm>
                      <a:prstGeom prst="ellipse">
                        <a:avLst/>
                      </a:prstGeom>
                      <a:solidFill>
                        <a:srgbClr val="15BBE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0" name="Oval 4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0" y="2298"/>
                        <a:ext cx="54" cy="50"/>
                      </a:xfrm>
                      <a:prstGeom prst="ellipse">
                        <a:avLst/>
                      </a:prstGeom>
                      <a:solidFill>
                        <a:srgbClr val="19C4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1" name="Oval 4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4" y="2301"/>
                        <a:ext cx="46" cy="43"/>
                      </a:xfrm>
                      <a:prstGeom prst="ellipse">
                        <a:avLst/>
                      </a:prstGeom>
                      <a:solidFill>
                        <a:srgbClr val="1DCD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2" name="Oval 4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9" y="2306"/>
                        <a:ext cx="37" cy="35"/>
                      </a:xfrm>
                      <a:prstGeom prst="ellipse">
                        <a:avLst/>
                      </a:prstGeom>
                      <a:solidFill>
                        <a:srgbClr val="21D6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3" name="Oval 4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4" y="2310"/>
                        <a:ext cx="28" cy="26"/>
                      </a:xfrm>
                      <a:prstGeom prst="ellipse">
                        <a:avLst/>
                      </a:prstGeom>
                      <a:solidFill>
                        <a:srgbClr val="19D5D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4" name="Oval 4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2315"/>
                        <a:ext cx="19" cy="16"/>
                      </a:xfrm>
                      <a:prstGeom prst="ellipse">
                        <a:avLst/>
                      </a:prstGeom>
                      <a:solidFill>
                        <a:srgbClr val="12D5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55" name="Oval 4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3" y="2319"/>
                        <a:ext cx="9" cy="8"/>
                      </a:xfrm>
                      <a:prstGeom prst="ellipse">
                        <a:avLst/>
                      </a:prstGeom>
                      <a:solidFill>
                        <a:srgbClr val="0AD4B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  <p:sp>
                  <p:nvSpPr>
                    <p:cNvPr id="38" name="Oval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9" y="2250"/>
                      <a:ext cx="155" cy="145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99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</p:grpSp>
            <p:sp>
              <p:nvSpPr>
                <p:cNvPr id="26" name="AutoShape 429"/>
                <p:cNvSpPr>
                  <a:spLocks noChangeArrowheads="1"/>
                </p:cNvSpPr>
                <p:nvPr/>
              </p:nvSpPr>
              <p:spPr bwMode="auto">
                <a:xfrm>
                  <a:off x="1109" y="1329"/>
                  <a:ext cx="432" cy="144"/>
                </a:xfrm>
                <a:prstGeom prst="notchedRightArrow">
                  <a:avLst>
                    <a:gd name="adj1" fmla="val 50000"/>
                    <a:gd name="adj2" fmla="val 7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7" name="Rectangle 430"/>
                <p:cNvSpPr>
                  <a:spLocks noChangeArrowheads="1"/>
                </p:cNvSpPr>
                <p:nvPr/>
              </p:nvSpPr>
              <p:spPr bwMode="auto">
                <a:xfrm>
                  <a:off x="1488" y="1071"/>
                  <a:ext cx="178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50" b="1" baseline="30000">
                      <a:latin typeface="Arial" charset="0"/>
                    </a:rPr>
                    <a:t>7</a:t>
                  </a:r>
                  <a:r>
                    <a:rPr lang="en-US" sz="1050" b="1">
                      <a:latin typeface="Arial" charset="0"/>
                    </a:rPr>
                    <a:t>Li</a:t>
                  </a:r>
                  <a:endParaRPr lang="it-IT" sz="1200"/>
                </a:p>
              </p:txBody>
            </p:sp>
            <p:sp>
              <p:nvSpPr>
                <p:cNvPr id="28" name="AutoShape 431"/>
                <p:cNvSpPr>
                  <a:spLocks noChangeArrowheads="1"/>
                </p:cNvSpPr>
                <p:nvPr/>
              </p:nvSpPr>
              <p:spPr bwMode="auto">
                <a:xfrm rot="-1800000">
                  <a:off x="1926" y="1156"/>
                  <a:ext cx="331" cy="144"/>
                </a:xfrm>
                <a:prstGeom prst="notchedRightArrow">
                  <a:avLst>
                    <a:gd name="adj1" fmla="val 50000"/>
                    <a:gd name="adj2" fmla="val 57465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9" name="AutoShape 432"/>
                <p:cNvSpPr>
                  <a:spLocks noChangeArrowheads="1"/>
                </p:cNvSpPr>
                <p:nvPr/>
              </p:nvSpPr>
              <p:spPr bwMode="auto">
                <a:xfrm rot="1800000">
                  <a:off x="1924" y="1392"/>
                  <a:ext cx="326" cy="144"/>
                </a:xfrm>
                <a:prstGeom prst="notchedRightArrow">
                  <a:avLst>
                    <a:gd name="adj1" fmla="val 50000"/>
                    <a:gd name="adj2" fmla="val 5659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sp>
          <p:nvSpPr>
            <p:cNvPr id="12" name="Rectangle 873"/>
            <p:cNvSpPr>
              <a:spLocks noChangeArrowheads="1"/>
            </p:cNvSpPr>
            <p:nvPr/>
          </p:nvSpPr>
          <p:spPr bwMode="auto">
            <a:xfrm>
              <a:off x="6620100" y="3351258"/>
              <a:ext cx="1172269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50" b="1">
                  <a:solidFill>
                    <a:schemeClr val="accent2"/>
                  </a:solidFill>
                  <a:latin typeface="Arial" charset="0"/>
                </a:rPr>
                <a:t>alpha detection</a:t>
              </a:r>
              <a:endParaRPr lang="it-IT" sz="105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pic>
        <p:nvPicPr>
          <p:cNvPr id="873" name="Picture 872" descr="MSX09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15069">
            <a:off x="797761" y="2773226"/>
            <a:ext cx="1698426" cy="1043292"/>
          </a:xfrm>
          <a:prstGeom prst="rect">
            <a:avLst/>
          </a:prstGeom>
          <a:scene3d>
            <a:camera prst="orthographicFront">
              <a:rot lat="0" lon="0" rev="120000"/>
            </a:camera>
            <a:lightRig rig="threePt" dir="t"/>
          </a:scene3d>
        </p:spPr>
      </p:pic>
      <p:grpSp>
        <p:nvGrpSpPr>
          <p:cNvPr id="879" name="Group 878"/>
          <p:cNvGrpSpPr/>
          <p:nvPr/>
        </p:nvGrpSpPr>
        <p:grpSpPr>
          <a:xfrm>
            <a:off x="2798402" y="572379"/>
            <a:ext cx="1260395" cy="1074365"/>
            <a:chOff x="1991381" y="466296"/>
            <a:chExt cx="1260395" cy="1074365"/>
          </a:xfrm>
        </p:grpSpPr>
        <p:pic>
          <p:nvPicPr>
            <p:cNvPr id="880" name="Picture 879" descr="glass_converter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1381" y="466296"/>
              <a:ext cx="1260395" cy="1074365"/>
            </a:xfrm>
            <a:prstGeom prst="rect">
              <a:avLst/>
            </a:prstGeom>
            <a:scene3d>
              <a:camera prst="perspectiveFront">
                <a:rot lat="19242702" lon="2593670" rev="19682924"/>
              </a:camera>
              <a:lightRig rig="threePt" dir="t"/>
            </a:scene3d>
            <a:sp3d extrusionH="25400"/>
          </p:spPr>
        </p:pic>
        <p:sp>
          <p:nvSpPr>
            <p:cNvPr id="881" name="Rectangle 863"/>
            <p:cNvSpPr>
              <a:spLocks noChangeArrowheads="1"/>
            </p:cNvSpPr>
            <p:nvPr/>
          </p:nvSpPr>
          <p:spPr bwMode="auto">
            <a:xfrm>
              <a:off x="2307412" y="769646"/>
              <a:ext cx="6643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Front">
                <a:rot lat="2211460" lon="18961529" rev="19741086"/>
              </a:camera>
              <a:lightRig rig="threePt" dir="t">
                <a:rot lat="0" lon="0" rev="0"/>
              </a:lightRig>
            </a:scene3d>
            <a:sp3d extrusionH="6350" prstMaterial="softEdge">
              <a:extrusionClr>
                <a:schemeClr val="bg1"/>
              </a:extrusionClr>
              <a:contourClr>
                <a:schemeClr val="bg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t" anchorCtr="0">
              <a:spAutoFit/>
            </a:bodyPr>
            <a:lstStyle/>
            <a:p>
              <a:r>
                <a:rPr lang="en-US" sz="2000" b="1" baseline="30000">
                  <a:solidFill>
                    <a:srgbClr val="0000FF"/>
                  </a:solidFill>
                  <a:latin typeface="Arial" charset="0"/>
                </a:rPr>
                <a:t>6</a:t>
              </a:r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LiF</a:t>
              </a:r>
            </a:p>
          </p:txBody>
        </p:sp>
      </p:grpSp>
      <p:sp>
        <p:nvSpPr>
          <p:cNvPr id="882" name="AutoShape 72"/>
          <p:cNvSpPr>
            <a:spLocks noChangeArrowheads="1"/>
          </p:cNvSpPr>
          <p:nvPr/>
        </p:nvSpPr>
        <p:spPr bwMode="auto">
          <a:xfrm>
            <a:off x="6028046" y="762000"/>
            <a:ext cx="2646614" cy="422976"/>
          </a:xfrm>
          <a:prstGeom prst="roundRect">
            <a:avLst/>
          </a:prstGeom>
          <a:solidFill>
            <a:srgbClr val="F3DE8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800" b="1">
                <a:solidFill>
                  <a:srgbClr val="135CAE"/>
                </a:solidFill>
                <a:latin typeface="Arial" charset="0"/>
              </a:rPr>
              <a:t>SiLiF technique</a:t>
            </a:r>
          </a:p>
        </p:txBody>
      </p:sp>
    </p:spTree>
    <p:extLst>
      <p:ext uri="{BB962C8B-B14F-4D97-AF65-F5344CB8AC3E}">
        <p14:creationId xmlns:p14="http://schemas.microsoft.com/office/powerpoint/2010/main" val="32222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094E-7 -7.45543E-7 C -0.03801 0.00254 -0.07602 0.00509 -0.11576 -0.00672 C -0.1555 -0.01853 -0.21347 -0.04261 -0.23846 -0.07109 C -0.26345 -0.09956 -0.26258 -0.14518 -0.26553 -0.17713 C -0.26848 -0.20908 -0.26258 -0.23617 -0.25651 -0.2630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34E-6 1.44709E-6 C -0.01719 -0.00579 -0.03419 -0.01134 -0.05832 0.00672 C -0.08244 0.02478 -0.12375 0.07178 -0.14475 0.10882 C -0.16575 0.14587 -0.17477 0.19403 -0.18397 0.2283 C -0.19317 0.26256 -0.19664 0.28826 -0.20011 0.31419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15E-6 5.30678E-6 C -0.03714 0.00209 -0.07411 0.00418 -0.10274 5.30678E-6 C -0.13138 -0.00416 -0.14856 -0.00092 -0.17216 -0.02546 C -0.19577 -0.05 -0.24332 -0.10256 -0.24453 -0.14771 C -0.24575 -0.19286 -0.21243 -0.24472 -0.1791 -0.2965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2"/>
          <p:cNvSpPr>
            <a:spLocks noChangeArrowheads="1"/>
          </p:cNvSpPr>
          <p:nvPr/>
        </p:nvSpPr>
        <p:spPr bwMode="auto">
          <a:xfrm>
            <a:off x="304800" y="1778728"/>
            <a:ext cx="2209800" cy="354872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3cm x 3cm silicon pad</a:t>
            </a:r>
            <a:endParaRPr lang="it-IT" sz="14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Picture 2" descr="Silic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409" y="2681991"/>
            <a:ext cx="2483814" cy="1844232"/>
          </a:xfrm>
          <a:prstGeom prst="rect">
            <a:avLst/>
          </a:prstGeom>
        </p:spPr>
      </p:pic>
      <p:pic>
        <p:nvPicPr>
          <p:cNvPr id="4" name="Picture 3" descr="Silicon+LiF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466" y="2692534"/>
            <a:ext cx="2504900" cy="1844232"/>
          </a:xfrm>
          <a:prstGeom prst="rect">
            <a:avLst/>
          </a:prstGeom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438401" y="3352800"/>
            <a:ext cx="990600" cy="35806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3657600" y="1778728"/>
            <a:ext cx="1994015" cy="354872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+ </a:t>
            </a:r>
            <a:r>
              <a:rPr lang="en-US" sz="1400" b="1" baseline="30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LiF converter</a:t>
            </a:r>
            <a:endParaRPr lang="it-IT" sz="14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" name="Picture 6" descr="SiLiF64_easily_handled_L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438400"/>
            <a:ext cx="2478677" cy="2438400"/>
          </a:xfrm>
          <a:prstGeom prst="rect">
            <a:avLst/>
          </a:prstGeom>
        </p:spPr>
      </p:pic>
      <p:sp>
        <p:nvSpPr>
          <p:cNvPr id="8" name="AutoShape 72"/>
          <p:cNvSpPr>
            <a:spLocks noChangeArrowheads="1"/>
          </p:cNvSpPr>
          <p:nvPr/>
        </p:nvSpPr>
        <p:spPr bwMode="auto">
          <a:xfrm>
            <a:off x="6629400" y="1778728"/>
            <a:ext cx="1994015" cy="354872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neutron detector</a:t>
            </a:r>
            <a:endParaRPr lang="it-IT" sz="1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715000" y="3352800"/>
            <a:ext cx="990600" cy="35806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silicon_spectrum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350" y="877888"/>
            <a:ext cx="65532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7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12"/>
          <p:cNvSpPr>
            <a:spLocks noChangeArrowheads="1"/>
          </p:cNvSpPr>
          <p:nvPr/>
        </p:nvSpPr>
        <p:spPr bwMode="auto">
          <a:xfrm>
            <a:off x="381000" y="4038600"/>
            <a:ext cx="2766186" cy="817245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Arial" charset="0"/>
              </a:rPr>
              <a:t>neutrons </a:t>
            </a:r>
            <a:r>
              <a:rPr lang="en-US" sz="1400">
                <a:solidFill>
                  <a:srgbClr val="1663B9"/>
                </a:solidFill>
                <a:latin typeface="Arial" charset="0"/>
              </a:rPr>
              <a:t>and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gamma </a:t>
            </a:r>
            <a:r>
              <a:rPr lang="en-US" sz="1400">
                <a:solidFill>
                  <a:srgbClr val="1663B9"/>
                </a:solidFill>
                <a:latin typeface="Arial" charset="0"/>
              </a:rPr>
              <a:t>rays convey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information </a:t>
            </a:r>
            <a:r>
              <a:rPr lang="en-US" sz="1400">
                <a:solidFill>
                  <a:srgbClr val="1663B9"/>
                </a:solidFill>
                <a:latin typeface="Arial" charset="0"/>
              </a:rPr>
              <a:t>from the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inside</a:t>
            </a:r>
            <a:endParaRPr lang="it-IT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9" name="Rectangle 112"/>
          <p:cNvSpPr>
            <a:spLocks noChangeArrowheads="1"/>
          </p:cNvSpPr>
          <p:nvPr/>
        </p:nvSpPr>
        <p:spPr bwMode="auto">
          <a:xfrm>
            <a:off x="381000" y="5029200"/>
            <a:ext cx="2766186" cy="817245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1663B9"/>
                </a:solidFill>
                <a:latin typeface="Arial" charset="0"/>
              </a:rPr>
              <a:t>an unexpected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change </a:t>
            </a:r>
            <a:r>
              <a:rPr lang="en-US" sz="1400">
                <a:solidFill>
                  <a:srgbClr val="1663B9"/>
                </a:solidFill>
                <a:latin typeface="Arial" charset="0"/>
              </a:rPr>
              <a:t>in counting rate is an indication of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anomaly</a:t>
            </a:r>
            <a:endParaRPr lang="it-IT" sz="14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16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600" y="1828800"/>
            <a:ext cx="1898587" cy="15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orage_L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46" y="2514600"/>
            <a:ext cx="2110154" cy="3048000"/>
          </a:xfrm>
          <a:prstGeom prst="rect">
            <a:avLst/>
          </a:prstGeom>
        </p:spPr>
      </p:pic>
      <p:sp>
        <p:nvSpPr>
          <p:cNvPr id="117" name="Circular Arrow 116"/>
          <p:cNvSpPr/>
          <p:nvPr/>
        </p:nvSpPr>
        <p:spPr>
          <a:xfrm rot="4263209">
            <a:off x="4226794" y="1964747"/>
            <a:ext cx="2190129" cy="2398091"/>
          </a:xfrm>
          <a:prstGeom prst="circularArrow">
            <a:avLst>
              <a:gd name="adj1" fmla="val 8874"/>
              <a:gd name="adj2" fmla="val 1365625"/>
              <a:gd name="adj3" fmla="val 14412174"/>
              <a:gd name="adj4" fmla="val 9628444"/>
              <a:gd name="adj5" fmla="val 11627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  <a:bevelB w="50800" h="50800"/>
          </a:sp3d>
        </p:spPr>
      </p:sp>
      <p:sp>
        <p:nvSpPr>
          <p:cNvPr id="118" name="Rectangle 112"/>
          <p:cNvSpPr>
            <a:spLocks noChangeArrowheads="1"/>
          </p:cNvSpPr>
          <p:nvPr/>
        </p:nvSpPr>
        <p:spPr bwMode="auto">
          <a:xfrm>
            <a:off x="1778877" y="1295400"/>
            <a:ext cx="1828800" cy="57888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radiological characterization</a:t>
            </a:r>
            <a:endParaRPr lang="it-IT" sz="1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6901795" y="1764796"/>
            <a:ext cx="2133600" cy="81724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storage &amp; monitoring</a:t>
            </a:r>
          </a:p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via a sensor network</a:t>
            </a:r>
          </a:p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= fingerprinting</a:t>
            </a:r>
            <a:endParaRPr lang="it-IT" sz="1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" name="Picture 9" descr="electronic_seal_plo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5117753"/>
            <a:ext cx="1253312" cy="113064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62400" y="415224"/>
            <a:ext cx="11678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how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  <p:pic>
        <p:nvPicPr>
          <p:cNvPr id="4" name="Picture 3" descr="cask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28800"/>
            <a:ext cx="795482" cy="1485900"/>
          </a:xfrm>
          <a:prstGeom prst="rect">
            <a:avLst/>
          </a:prstGeom>
        </p:spPr>
      </p:pic>
      <p:sp>
        <p:nvSpPr>
          <p:cNvPr id="18" name="Circular Arrow 17"/>
          <p:cNvSpPr/>
          <p:nvPr/>
        </p:nvSpPr>
        <p:spPr>
          <a:xfrm rot="18874992" flipV="1">
            <a:off x="885187" y="1570987"/>
            <a:ext cx="1330769" cy="1330769"/>
          </a:xfrm>
          <a:prstGeom prst="circularArrow">
            <a:avLst>
              <a:gd name="adj1" fmla="val 13309"/>
              <a:gd name="adj2" fmla="val 1823191"/>
              <a:gd name="adj3" fmla="val 14456450"/>
              <a:gd name="adj4" fmla="val 10508221"/>
              <a:gd name="adj5" fmla="val 13334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  <a:bevelB w="50800" h="50800"/>
          </a:sp3d>
        </p:spPr>
      </p:sp>
      <p:sp>
        <p:nvSpPr>
          <p:cNvPr id="24" name="Rectangle 112"/>
          <p:cNvSpPr>
            <a:spLocks noChangeArrowheads="1"/>
          </p:cNvSpPr>
          <p:nvPr/>
        </p:nvSpPr>
        <p:spPr bwMode="auto">
          <a:xfrm>
            <a:off x="4419600" y="3810000"/>
            <a:ext cx="1828800" cy="34051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transport</a:t>
            </a:r>
            <a:endParaRPr lang="it-IT" sz="140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2666" y="4114800"/>
            <a:ext cx="2661934" cy="1838398"/>
            <a:chOff x="3662666" y="4114800"/>
            <a:chExt cx="2661934" cy="1838398"/>
          </a:xfrm>
        </p:grpSpPr>
        <p:pic>
          <p:nvPicPr>
            <p:cNvPr id="25" name="Picture 24" descr="camion_small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662666" y="4114800"/>
              <a:ext cx="2661934" cy="1838398"/>
            </a:xfrm>
            <a:prstGeom prst="rect">
              <a:avLst/>
            </a:prstGeom>
          </p:spPr>
        </p:pic>
        <p:pic>
          <p:nvPicPr>
            <p:cNvPr id="26" name="Picture 25" descr="radiation_symbol_yellow_and_black_postcard-r76333adcfa7f467691411cc51ca637de_vgbaq_8byvr_324.jpg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477" y="4495800"/>
              <a:ext cx="403062" cy="609600"/>
            </a:xfrm>
            <a:prstGeom prst="rect">
              <a:avLst/>
            </a:prstGeom>
          </p:spPr>
        </p:pic>
      </p:grpSp>
      <p:sp>
        <p:nvSpPr>
          <p:cNvPr id="20" name="Circular Arrow 19"/>
          <p:cNvSpPr/>
          <p:nvPr/>
        </p:nvSpPr>
        <p:spPr>
          <a:xfrm rot="2158365" flipH="1" flipV="1">
            <a:off x="5826556" y="4085587"/>
            <a:ext cx="1330769" cy="1330769"/>
          </a:xfrm>
          <a:prstGeom prst="circularArrow">
            <a:avLst>
              <a:gd name="adj1" fmla="val 13309"/>
              <a:gd name="adj2" fmla="val 1823191"/>
              <a:gd name="adj3" fmla="val 14456450"/>
              <a:gd name="adj4" fmla="val 10508221"/>
              <a:gd name="adj5" fmla="val 13334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  <a:bevelB w="50800" h="50800"/>
          </a:sp3d>
        </p:spPr>
      </p:sp>
    </p:spTree>
    <p:extLst>
      <p:ext uri="{BB962C8B-B14F-4D97-AF65-F5344CB8AC3E}">
        <p14:creationId xmlns:p14="http://schemas.microsoft.com/office/powerpoint/2010/main" val="4416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_question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206254"/>
            <a:ext cx="3525380" cy="4700507"/>
          </a:xfrm>
          <a:prstGeom prst="rect">
            <a:avLst/>
          </a:prstGeom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0" y="1828800"/>
            <a:ext cx="2987898" cy="2987898"/>
            <a:chOff x="440" y="3072"/>
            <a:chExt cx="1056" cy="1056"/>
          </a:xfrm>
        </p:grpSpPr>
        <p:sp>
          <p:nvSpPr>
            <p:cNvPr id="3" name="Oval 22"/>
            <p:cNvSpPr>
              <a:spLocks noChangeArrowheads="1"/>
            </p:cNvSpPr>
            <p:nvPr/>
          </p:nvSpPr>
          <p:spPr bwMode="auto">
            <a:xfrm>
              <a:off x="440" y="3072"/>
              <a:ext cx="1056" cy="105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 cmpd="sng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  <a:bevelB w="152400" h="1524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91" y="3464"/>
              <a:ext cx="52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  <a:bevelB w="152400" h="1524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198" tIns="48099" rIns="96198" bIns="48099">
              <a:spAutoFit/>
            </a:bodyPr>
            <a:lstStyle>
              <a:lvl1pPr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81013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962025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443038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924050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3812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8384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2956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7528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it-IT" sz="4400">
                  <a:solidFill>
                    <a:srgbClr val="FF0000"/>
                  </a:solidFill>
                  <a:latin typeface="Arial" charset="0"/>
                </a:rPr>
                <a:t>w</a:t>
              </a:r>
              <a:r>
                <a:rPr lang="it-IT" sz="4400" b="1">
                  <a:solidFill>
                    <a:srgbClr val="FF0000"/>
                  </a:solidFill>
                  <a:latin typeface="Arial" charset="0"/>
                </a:rPr>
                <a:t>hat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4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 bwMode="auto">
          <a:xfrm flipH="1">
            <a:off x="3733800" y="1007031"/>
            <a:ext cx="14026" cy="3945969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rgbClr val="205FA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5562600" y="1007031"/>
            <a:ext cx="14026" cy="3945969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rgbClr val="205FA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7339039" y="1007031"/>
            <a:ext cx="16464" cy="4631769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rgbClr val="205FA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1996082" y="1007031"/>
            <a:ext cx="14026" cy="3945969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rgbClr val="205FA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AutoShape 112"/>
          <p:cNvSpPr>
            <a:spLocks noChangeAspect="1" noChangeArrowheads="1"/>
          </p:cNvSpPr>
          <p:nvPr/>
        </p:nvSpPr>
        <p:spPr bwMode="auto">
          <a:xfrm>
            <a:off x="5410200" y="2052551"/>
            <a:ext cx="1981200" cy="482211"/>
          </a:xfrm>
          <a:prstGeom prst="rightArrow">
            <a:avLst/>
          </a:prstGeom>
          <a:solidFill>
            <a:srgbClr val="00FF00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381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6" name="AutoShape 112"/>
          <p:cNvSpPr>
            <a:spLocks noChangeAspect="1" noChangeArrowheads="1"/>
          </p:cNvSpPr>
          <p:nvPr/>
        </p:nvSpPr>
        <p:spPr bwMode="auto">
          <a:xfrm>
            <a:off x="5029200" y="3235609"/>
            <a:ext cx="714727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691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</a:sp3d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" name="Bent-Up Arrow 42"/>
          <p:cNvSpPr/>
          <p:nvPr/>
        </p:nvSpPr>
        <p:spPr bwMode="auto">
          <a:xfrm rot="16200000">
            <a:off x="3524769" y="400569"/>
            <a:ext cx="685799" cy="4304262"/>
          </a:xfrm>
          <a:prstGeom prst="bentUpArrow">
            <a:avLst>
              <a:gd name="adj1" fmla="val 18049"/>
              <a:gd name="adj2" fmla="val 27405"/>
              <a:gd name="adj3" fmla="val 34643"/>
            </a:avLst>
          </a:prstGeom>
          <a:solidFill>
            <a:srgbClr val="FF6B60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</a:sp3d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 bwMode="auto">
          <a:xfrm>
            <a:off x="3810000" y="1976351"/>
            <a:ext cx="1600200" cy="3048000"/>
          </a:xfrm>
          <a:prstGeom prst="roundRect">
            <a:avLst>
              <a:gd name="adj" fmla="val 4821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8" name="Picture 17" descr="intermediate_dept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396565"/>
            <a:ext cx="1447435" cy="1193577"/>
          </a:xfrm>
          <a:prstGeom prst="rect">
            <a:avLst/>
          </a:prstGeom>
        </p:spPr>
      </p:pic>
      <p:sp>
        <p:nvSpPr>
          <p:cNvPr id="35" name="AutoShape 112"/>
          <p:cNvSpPr>
            <a:spLocks noChangeAspect="1" noChangeArrowheads="1"/>
          </p:cNvSpPr>
          <p:nvPr/>
        </p:nvSpPr>
        <p:spPr bwMode="auto">
          <a:xfrm rot="19775861">
            <a:off x="6908596" y="5077662"/>
            <a:ext cx="714727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381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015820"/>
            <a:ext cx="1447800" cy="1005803"/>
          </a:xfrm>
          <a:prstGeom prst="rect">
            <a:avLst/>
          </a:prstGeom>
        </p:spPr>
      </p:pic>
      <p:sp>
        <p:nvSpPr>
          <p:cNvPr id="33" name="AutoShape 112"/>
          <p:cNvSpPr>
            <a:spLocks noChangeAspect="1" noChangeArrowheads="1"/>
          </p:cNvSpPr>
          <p:nvPr/>
        </p:nvSpPr>
        <p:spPr bwMode="auto">
          <a:xfrm rot="19775861">
            <a:off x="6908596" y="2733648"/>
            <a:ext cx="714727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381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5" name="Picture 14" descr="transmutatio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205" y="4729280"/>
            <a:ext cx="1447800" cy="1191285"/>
          </a:xfrm>
          <a:prstGeom prst="rect">
            <a:avLst/>
          </a:prstGeom>
        </p:spPr>
      </p:pic>
      <p:sp>
        <p:nvSpPr>
          <p:cNvPr id="27" name="Left-Up Arrow 26"/>
          <p:cNvSpPr/>
          <p:nvPr/>
        </p:nvSpPr>
        <p:spPr bwMode="auto">
          <a:xfrm rot="8131999">
            <a:off x="3371296" y="3167046"/>
            <a:ext cx="838200" cy="838200"/>
          </a:xfrm>
          <a:prstGeom prst="leftUpArrow">
            <a:avLst/>
          </a:prstGeom>
          <a:solidFill>
            <a:srgbClr val="EBC867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</a:sp3d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" name="AutoShape 112"/>
          <p:cNvSpPr>
            <a:spLocks noChangeAspect="1" noChangeArrowheads="1"/>
          </p:cNvSpPr>
          <p:nvPr/>
        </p:nvSpPr>
        <p:spPr bwMode="auto">
          <a:xfrm rot="5400000">
            <a:off x="6159160" y="4200102"/>
            <a:ext cx="586698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691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</a:sp3d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AutoShape 72"/>
          <p:cNvSpPr>
            <a:spLocks noChangeArrowheads="1"/>
          </p:cNvSpPr>
          <p:nvPr/>
        </p:nvSpPr>
        <p:spPr bwMode="auto">
          <a:xfrm>
            <a:off x="7467599" y="985751"/>
            <a:ext cx="1447801" cy="661339"/>
          </a:xfrm>
          <a:prstGeom prst="roundRect">
            <a:avLst/>
          </a:prstGeom>
          <a:solidFill>
            <a:srgbClr val="D8FF6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lnSpc>
                <a:spcPct val="50000"/>
              </a:lnSpc>
              <a:spcBef>
                <a:spcPts val="0"/>
              </a:spcBef>
            </a:pPr>
            <a:endParaRPr lang="it-IT" sz="1400" b="1">
              <a:solidFill>
                <a:srgbClr val="205FAC"/>
              </a:solidFill>
              <a:latin typeface="Arial" charset="0"/>
            </a:endParaRPr>
          </a:p>
          <a:p>
            <a:pPr algn="ctr" defTabSz="1042988" eaLnBrk="1" hangingPunct="1">
              <a:spcBef>
                <a:spcPts val="0"/>
              </a:spcBef>
            </a:pPr>
            <a:r>
              <a:rPr lang="it-IT" sz="1400" b="1">
                <a:solidFill>
                  <a:srgbClr val="FF0000"/>
                </a:solidFill>
                <a:latin typeface="Arial" charset="0"/>
              </a:rPr>
              <a:t>Disposal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34365"/>
            <a:ext cx="1483940" cy="914400"/>
          </a:xfrm>
          <a:prstGeom prst="rect">
            <a:avLst/>
          </a:prstGeom>
        </p:spPr>
      </p:pic>
      <p:pic>
        <p:nvPicPr>
          <p:cNvPr id="11" name="Picture 10" descr="RR00297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688" y="3100781"/>
            <a:ext cx="1447800" cy="965953"/>
          </a:xfrm>
          <a:prstGeom prst="rect">
            <a:avLst/>
          </a:prstGeom>
        </p:spPr>
      </p:pic>
      <p:pic>
        <p:nvPicPr>
          <p:cNvPr id="12" name="Picture 11" descr="dry_storage_on_ground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4069887"/>
            <a:ext cx="1447800" cy="864543"/>
          </a:xfrm>
          <a:prstGeom prst="rect">
            <a:avLst/>
          </a:prstGeom>
        </p:spPr>
      </p:pic>
      <p:pic>
        <p:nvPicPr>
          <p:cNvPr id="13" name="Picture 12" descr="wet_storage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086435"/>
            <a:ext cx="1447800" cy="934065"/>
          </a:xfrm>
          <a:prstGeom prst="rect">
            <a:avLst/>
          </a:prstGeom>
        </p:spPr>
      </p:pic>
      <p:pic>
        <p:nvPicPr>
          <p:cNvPr id="14" name="Picture 13" descr="treatmen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205" y="2872565"/>
            <a:ext cx="1447800" cy="10786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2097" y="1795520"/>
            <a:ext cx="1048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nuclear fuel</a:t>
            </a:r>
            <a:endParaRPr lang="en-US" sz="1200"/>
          </a:p>
        </p:txBody>
      </p:sp>
      <p:sp>
        <p:nvSpPr>
          <p:cNvPr id="22" name="AutoShape 112"/>
          <p:cNvSpPr>
            <a:spLocks noChangeAspect="1" noChangeArrowheads="1"/>
          </p:cNvSpPr>
          <p:nvPr/>
        </p:nvSpPr>
        <p:spPr bwMode="auto">
          <a:xfrm rot="5400000">
            <a:off x="600199" y="3217424"/>
            <a:ext cx="714727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B60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</a:sp3d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6213" y="4777565"/>
            <a:ext cx="706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reactor</a:t>
            </a:r>
            <a:endParaRPr lang="en-US" sz="1200"/>
          </a:p>
        </p:txBody>
      </p:sp>
      <p:sp>
        <p:nvSpPr>
          <p:cNvPr id="24" name="AutoShape 112"/>
          <p:cNvSpPr>
            <a:spLocks noChangeAspect="1" noChangeArrowheads="1"/>
          </p:cNvSpPr>
          <p:nvPr/>
        </p:nvSpPr>
        <p:spPr bwMode="auto">
          <a:xfrm rot="19782803">
            <a:off x="1415987" y="3995633"/>
            <a:ext cx="714727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D804"/>
          </a:solidFill>
          <a:ln>
            <a:noFill/>
          </a:ln>
          <a:effectLst/>
          <a:scene3d>
            <a:camera prst="legacyObliqueTopRight">
              <a:rot lat="0" lon="0" rev="0"/>
            </a:camera>
            <a:lightRig rig="legacyFlat3" dir="b"/>
          </a:scene3d>
          <a:sp3d extrusionH="23800" prstMaterial="legacyMatte">
            <a:bevelT w="13500" h="13500" prst="angle"/>
            <a:bevelB w="13500" h="13500" prst="angle"/>
          </a:sp3d>
          <a:extLst/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05586" y="4015181"/>
            <a:ext cx="950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temporary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storage</a:t>
            </a:r>
            <a:endParaRPr lang="en-US" sz="1200"/>
          </a:p>
        </p:txBody>
      </p:sp>
      <p:sp>
        <p:nvSpPr>
          <p:cNvPr id="28" name="Rectangle 27"/>
          <p:cNvSpPr/>
          <p:nvPr/>
        </p:nvSpPr>
        <p:spPr>
          <a:xfrm>
            <a:off x="4219571" y="2953777"/>
            <a:ext cx="740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wet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storage</a:t>
            </a:r>
            <a:endParaRPr lang="en-US" sz="1200"/>
          </a:p>
        </p:txBody>
      </p:sp>
      <p:sp>
        <p:nvSpPr>
          <p:cNvPr id="29" name="Rectangle 28"/>
          <p:cNvSpPr/>
          <p:nvPr/>
        </p:nvSpPr>
        <p:spPr>
          <a:xfrm>
            <a:off x="4212443" y="3652751"/>
            <a:ext cx="740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dry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storage</a:t>
            </a:r>
            <a:endParaRPr lang="en-US" sz="1200"/>
          </a:p>
        </p:txBody>
      </p:sp>
      <p:pic>
        <p:nvPicPr>
          <p:cNvPr id="10" name="Picture 9" descr="reactor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39365"/>
            <a:ext cx="1471404" cy="87955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056133" y="3890966"/>
            <a:ext cx="898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treatment</a:t>
            </a:r>
            <a:endParaRPr lang="en-US" sz="1200"/>
          </a:p>
        </p:txBody>
      </p:sp>
      <p:sp>
        <p:nvSpPr>
          <p:cNvPr id="34" name="Rectangle 33"/>
          <p:cNvSpPr/>
          <p:nvPr/>
        </p:nvSpPr>
        <p:spPr>
          <a:xfrm>
            <a:off x="5771982" y="5863703"/>
            <a:ext cx="1467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partitioning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(&amp; transmutation)</a:t>
            </a:r>
            <a:endParaRPr lang="en-US" sz="1200"/>
          </a:p>
        </p:txBody>
      </p:sp>
      <p:sp>
        <p:nvSpPr>
          <p:cNvPr id="36" name="Rectangle 35"/>
          <p:cNvSpPr/>
          <p:nvPr/>
        </p:nvSpPr>
        <p:spPr>
          <a:xfrm>
            <a:off x="7817308" y="2854020"/>
            <a:ext cx="945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deep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geological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disposal</a:t>
            </a:r>
            <a:endParaRPr lang="en-US" sz="1200"/>
          </a:p>
        </p:txBody>
      </p:sp>
      <p:sp>
        <p:nvSpPr>
          <p:cNvPr id="37" name="Rectangle 36"/>
          <p:cNvSpPr/>
          <p:nvPr/>
        </p:nvSpPr>
        <p:spPr>
          <a:xfrm>
            <a:off x="7740290" y="5501657"/>
            <a:ext cx="1099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intermediate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depth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disposal</a:t>
            </a:r>
            <a:endParaRPr lang="en-US" sz="1200"/>
          </a:p>
        </p:txBody>
      </p:sp>
      <p:sp>
        <p:nvSpPr>
          <p:cNvPr id="38" name="Rectangle 37"/>
          <p:cNvSpPr/>
          <p:nvPr/>
        </p:nvSpPr>
        <p:spPr>
          <a:xfrm>
            <a:off x="5715000" y="1900151"/>
            <a:ext cx="12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direct disposal</a:t>
            </a:r>
            <a:endParaRPr lang="en-US" sz="1200"/>
          </a:p>
        </p:txBody>
      </p:sp>
      <p:sp>
        <p:nvSpPr>
          <p:cNvPr id="39" name="AutoShape 112"/>
          <p:cNvSpPr>
            <a:spLocks noChangeAspect="1" noChangeArrowheads="1"/>
          </p:cNvSpPr>
          <p:nvPr/>
        </p:nvSpPr>
        <p:spPr bwMode="auto">
          <a:xfrm>
            <a:off x="1314356" y="1061951"/>
            <a:ext cx="763958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635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38100">
                <a:noFill/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spcBef>
                <a:spcPts val="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0" name="AutoShape 112"/>
          <p:cNvSpPr>
            <a:spLocks noChangeAspect="1" noChangeArrowheads="1"/>
          </p:cNvSpPr>
          <p:nvPr/>
        </p:nvSpPr>
        <p:spPr bwMode="auto">
          <a:xfrm>
            <a:off x="3105244" y="1061951"/>
            <a:ext cx="763958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38100">
                <a:noFill/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spcBef>
                <a:spcPts val="0"/>
              </a:spcBef>
            </a:pPr>
            <a:endParaRPr lang="en-US" sz="1600">
              <a:solidFill>
                <a:srgbClr val="205FAC"/>
              </a:solidFill>
              <a:latin typeface="Arial" charset="0"/>
            </a:endParaRPr>
          </a:p>
        </p:txBody>
      </p:sp>
      <p:sp>
        <p:nvSpPr>
          <p:cNvPr id="41" name="AutoShape 112"/>
          <p:cNvSpPr>
            <a:spLocks noChangeAspect="1" noChangeArrowheads="1"/>
          </p:cNvSpPr>
          <p:nvPr/>
        </p:nvSpPr>
        <p:spPr bwMode="auto">
          <a:xfrm>
            <a:off x="4886278" y="1061951"/>
            <a:ext cx="763958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38100">
                <a:noFill/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spcBef>
                <a:spcPts val="0"/>
              </a:spcBef>
            </a:pPr>
            <a:endParaRPr lang="en-US" sz="1600">
              <a:solidFill>
                <a:srgbClr val="205FAC"/>
              </a:solidFill>
              <a:latin typeface="Arial" charset="0"/>
            </a:endParaRPr>
          </a:p>
        </p:txBody>
      </p:sp>
      <p:sp>
        <p:nvSpPr>
          <p:cNvPr id="42" name="AutoShape 112"/>
          <p:cNvSpPr>
            <a:spLocks noChangeAspect="1" noChangeArrowheads="1"/>
          </p:cNvSpPr>
          <p:nvPr/>
        </p:nvSpPr>
        <p:spPr bwMode="auto">
          <a:xfrm>
            <a:off x="6686644" y="1061951"/>
            <a:ext cx="763958" cy="48221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88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38100">
                <a:noFill/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lnSpc>
                <a:spcPct val="50000"/>
              </a:lnSpc>
              <a:spcBef>
                <a:spcPts val="0"/>
              </a:spcBef>
            </a:pPr>
            <a:endParaRPr lang="en-US" sz="1600">
              <a:solidFill>
                <a:srgbClr val="205FAC"/>
              </a:solidFill>
              <a:latin typeface="Arial" charset="0"/>
            </a:endParaRPr>
          </a:p>
        </p:txBody>
      </p:sp>
      <p:sp>
        <p:nvSpPr>
          <p:cNvPr id="7" name="AutoShape 72"/>
          <p:cNvSpPr>
            <a:spLocks noChangeArrowheads="1"/>
          </p:cNvSpPr>
          <p:nvPr/>
        </p:nvSpPr>
        <p:spPr bwMode="auto">
          <a:xfrm>
            <a:off x="5676899" y="985751"/>
            <a:ext cx="1447801" cy="661339"/>
          </a:xfrm>
          <a:prstGeom prst="roundRect">
            <a:avLst/>
          </a:prstGeom>
          <a:solidFill>
            <a:srgbClr val="FFE88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lnSpc>
                <a:spcPct val="50000"/>
              </a:lnSpc>
              <a:spcBef>
                <a:spcPts val="0"/>
              </a:spcBef>
            </a:pPr>
            <a:endParaRPr lang="it-IT" sz="1400" b="1">
              <a:solidFill>
                <a:srgbClr val="205FAC"/>
              </a:solidFill>
              <a:latin typeface="Arial" charset="0"/>
            </a:endParaRPr>
          </a:p>
          <a:p>
            <a:pPr algn="ctr" defTabSz="1042988" eaLnBrk="1" hangingPunct="1">
              <a:spcBef>
                <a:spcPts val="0"/>
              </a:spcBef>
            </a:pPr>
            <a:r>
              <a:rPr lang="it-IT" sz="1400" b="1">
                <a:solidFill>
                  <a:srgbClr val="205FAC"/>
                </a:solidFill>
                <a:latin typeface="Arial" charset="0"/>
              </a:rPr>
              <a:t>Processing</a:t>
            </a:r>
          </a:p>
        </p:txBody>
      </p:sp>
      <p:sp>
        <p:nvSpPr>
          <p:cNvPr id="2" name="AutoShape 72"/>
          <p:cNvSpPr>
            <a:spLocks noChangeArrowheads="1"/>
          </p:cNvSpPr>
          <p:nvPr/>
        </p:nvSpPr>
        <p:spPr bwMode="auto">
          <a:xfrm>
            <a:off x="2095499" y="985751"/>
            <a:ext cx="1447801" cy="661339"/>
          </a:xfrm>
          <a:prstGeom prst="roundRect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spcBef>
                <a:spcPts val="0"/>
              </a:spcBef>
            </a:pPr>
            <a:r>
              <a:rPr lang="it-IT" sz="1400" b="1">
                <a:solidFill>
                  <a:srgbClr val="205FAC"/>
                </a:solidFill>
                <a:latin typeface="Arial" charset="0"/>
              </a:rPr>
              <a:t>Temporary</a:t>
            </a:r>
          </a:p>
          <a:p>
            <a:pPr algn="ctr" defTabSz="1042988" eaLnBrk="1" hangingPunct="1">
              <a:spcBef>
                <a:spcPts val="0"/>
              </a:spcBef>
            </a:pPr>
            <a:r>
              <a:rPr lang="it-IT" sz="1400">
                <a:solidFill>
                  <a:srgbClr val="205FAC"/>
                </a:solidFill>
                <a:latin typeface="Arial" charset="0"/>
              </a:rPr>
              <a:t>Storage</a:t>
            </a:r>
            <a:endParaRPr lang="it-IT" sz="1400" b="1">
              <a:solidFill>
                <a:srgbClr val="205FAC"/>
              </a:solidFill>
              <a:latin typeface="Arial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8600" y="985751"/>
            <a:ext cx="1524000" cy="661339"/>
          </a:xfrm>
          <a:prstGeom prst="roundRect">
            <a:avLst/>
          </a:prstGeom>
          <a:solidFill>
            <a:srgbClr val="F7635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spcBef>
                <a:spcPts val="0"/>
              </a:spcBef>
            </a:pPr>
            <a:r>
              <a:rPr lang="it-IT" sz="1400" b="1">
                <a:latin typeface="Arial" charset="0"/>
              </a:rPr>
              <a:t>Nuclear</a:t>
            </a:r>
          </a:p>
          <a:p>
            <a:pPr algn="ctr" defTabSz="1042988" eaLnBrk="1" hangingPunct="1">
              <a:spcBef>
                <a:spcPts val="0"/>
              </a:spcBef>
            </a:pPr>
            <a:r>
              <a:rPr lang="it-IT" sz="1400">
                <a:latin typeface="Arial" charset="0"/>
              </a:rPr>
              <a:t>Power Plant</a:t>
            </a:r>
            <a:endParaRPr lang="it-IT" sz="1400" b="1">
              <a:latin typeface="Arial" charset="0"/>
            </a:endParaRPr>
          </a:p>
        </p:txBody>
      </p:sp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3886199" y="985751"/>
            <a:ext cx="1447801" cy="661339"/>
          </a:xfrm>
          <a:prstGeom prst="roundRect">
            <a:avLst/>
          </a:prstGeom>
          <a:solidFill>
            <a:srgbClr val="FFCC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noAutofit/>
          </a:bodyPr>
          <a:lstStyle/>
          <a:p>
            <a:pPr algn="ctr" defTabSz="1042988" eaLnBrk="1" hangingPunct="1">
              <a:spcBef>
                <a:spcPts val="0"/>
              </a:spcBef>
            </a:pPr>
            <a:r>
              <a:rPr lang="it-IT" sz="1400" b="1">
                <a:solidFill>
                  <a:srgbClr val="205FAC"/>
                </a:solidFill>
                <a:latin typeface="Arial" charset="0"/>
              </a:rPr>
              <a:t>Interim</a:t>
            </a:r>
          </a:p>
          <a:p>
            <a:pPr algn="ctr" defTabSz="1042988" eaLnBrk="1" hangingPunct="1">
              <a:spcBef>
                <a:spcPts val="0"/>
              </a:spcBef>
            </a:pPr>
            <a:r>
              <a:rPr lang="it-IT" sz="1400">
                <a:solidFill>
                  <a:srgbClr val="205FAC"/>
                </a:solidFill>
                <a:latin typeface="Arial" charset="0"/>
              </a:rPr>
              <a:t>Storage</a:t>
            </a:r>
            <a:endParaRPr lang="it-IT" sz="1400" b="1">
              <a:solidFill>
                <a:srgbClr val="205FAC"/>
              </a:solidFill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47676" y="2384012"/>
            <a:ext cx="104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recycled</a:t>
            </a:r>
          </a:p>
          <a:p>
            <a:pPr algn="ctr"/>
            <a:r>
              <a:rPr lang="it-IT" sz="1200">
                <a:solidFill>
                  <a:srgbClr val="205FAC"/>
                </a:solidFill>
                <a:latin typeface="Arial" charset="0"/>
              </a:rPr>
              <a:t>nuclear fuel</a:t>
            </a:r>
            <a:endParaRPr lang="en-US" sz="1200"/>
          </a:p>
        </p:txBody>
      </p:sp>
      <p:pic>
        <p:nvPicPr>
          <p:cNvPr id="3" name="Picture 2" descr="camion_small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785" y="605399"/>
            <a:ext cx="581550" cy="401632"/>
          </a:xfrm>
          <a:prstGeom prst="rect">
            <a:avLst/>
          </a:prstGeom>
        </p:spPr>
      </p:pic>
      <p:pic>
        <p:nvPicPr>
          <p:cNvPr id="52" name="Picture 51" descr="camion_small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651" y="605399"/>
            <a:ext cx="581550" cy="401632"/>
          </a:xfrm>
          <a:prstGeom prst="rect">
            <a:avLst/>
          </a:prstGeom>
        </p:spPr>
      </p:pic>
      <p:pic>
        <p:nvPicPr>
          <p:cNvPr id="56" name="Picture 55" descr="camion_small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385" y="605399"/>
            <a:ext cx="581550" cy="401632"/>
          </a:xfrm>
          <a:prstGeom prst="rect">
            <a:avLst/>
          </a:prstGeom>
        </p:spPr>
      </p:pic>
      <p:pic>
        <p:nvPicPr>
          <p:cNvPr id="5" name="Picture 4" descr="storage2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784346"/>
            <a:ext cx="219872" cy="248312"/>
          </a:xfrm>
          <a:prstGeom prst="rect">
            <a:avLst/>
          </a:prstGeom>
        </p:spPr>
      </p:pic>
      <p:pic>
        <p:nvPicPr>
          <p:cNvPr id="60" name="Picture 59" descr="storage2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28" y="784346"/>
            <a:ext cx="219872" cy="248312"/>
          </a:xfrm>
          <a:prstGeom prst="rect">
            <a:avLst/>
          </a:prstGeom>
        </p:spPr>
      </p:pic>
      <p:pic>
        <p:nvPicPr>
          <p:cNvPr id="61" name="Picture 60" descr="storage2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328" y="784346"/>
            <a:ext cx="219872" cy="248312"/>
          </a:xfrm>
          <a:prstGeom prst="rect">
            <a:avLst/>
          </a:prstGeom>
        </p:spPr>
      </p:pic>
      <p:pic>
        <p:nvPicPr>
          <p:cNvPr id="62" name="Picture 61" descr="storage2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128" y="784346"/>
            <a:ext cx="219872" cy="248312"/>
          </a:xfrm>
          <a:prstGeom prst="rect">
            <a:avLst/>
          </a:prstGeom>
        </p:spPr>
      </p:pic>
      <p:pic>
        <p:nvPicPr>
          <p:cNvPr id="63" name="Picture 62" descr="storage2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128" y="784346"/>
            <a:ext cx="219872" cy="248312"/>
          </a:xfrm>
          <a:prstGeom prst="rect">
            <a:avLst/>
          </a:prstGeom>
        </p:spPr>
      </p:pic>
      <p:pic>
        <p:nvPicPr>
          <p:cNvPr id="64" name="Picture 63" descr="camion_small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251" y="605399"/>
            <a:ext cx="581550" cy="4016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85800" y="5181600"/>
            <a:ext cx="4191000" cy="990600"/>
            <a:chOff x="304800" y="5257800"/>
            <a:chExt cx="4191000" cy="990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304800" y="5257800"/>
              <a:ext cx="4191000" cy="990600"/>
            </a:xfrm>
            <a:prstGeom prst="roundRect">
              <a:avLst>
                <a:gd name="adj" fmla="val 13219"/>
              </a:avLst>
            </a:prstGeom>
            <a:solidFill>
              <a:srgbClr val="CCFF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04287" tIns="52144" rIns="104287" bIns="52144">
              <a:noAutofit/>
            </a:bodyPr>
            <a:lstStyle/>
            <a:p>
              <a:pPr algn="ctr" defTabSz="1042988" eaLnBrk="1" hangingPunct="1">
                <a:spcBef>
                  <a:spcPts val="0"/>
                </a:spcBef>
              </a:pPr>
              <a:r>
                <a:rPr lang="it-IT" sz="1600">
                  <a:solidFill>
                    <a:srgbClr val="FF0000"/>
                  </a:solidFill>
                  <a:latin typeface="Arial" charset="0"/>
                </a:rPr>
                <a:t>Spent Fuel Management Cycle</a:t>
              </a:r>
            </a:p>
          </p:txBody>
        </p:sp>
        <p:pic>
          <p:nvPicPr>
            <p:cNvPr id="65" name="Picture 64" descr="camion_small.jpg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638800"/>
              <a:ext cx="790051" cy="545629"/>
            </a:xfrm>
            <a:prstGeom prst="rect">
              <a:avLst/>
            </a:prstGeom>
          </p:spPr>
        </p:pic>
        <p:pic>
          <p:nvPicPr>
            <p:cNvPr id="66" name="Picture 65" descr="storage2.jpg"/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5715000"/>
              <a:ext cx="389728" cy="440141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1175405" y="5708872"/>
              <a:ext cx="988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solidFill>
                    <a:srgbClr val="FF0000"/>
                  </a:solidFill>
                  <a:latin typeface="Arial" charset="0"/>
                </a:rPr>
                <a:t>transport</a:t>
              </a:r>
            </a:p>
            <a:p>
              <a:pPr algn="ctr"/>
              <a:r>
                <a:rPr lang="en-US" sz="1200">
                  <a:solidFill>
                    <a:srgbClr val="FF0000"/>
                  </a:solidFill>
                  <a:latin typeface="Arial" charset="0"/>
                </a:rPr>
                <a:t>monitoring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29000" y="5715000"/>
              <a:ext cx="988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solidFill>
                    <a:srgbClr val="FF0000"/>
                  </a:solidFill>
                  <a:latin typeface="Arial" charset="0"/>
                </a:rPr>
                <a:t>in place</a:t>
              </a:r>
            </a:p>
            <a:p>
              <a:pPr algn="ctr"/>
              <a:r>
                <a:rPr lang="en-US" sz="1200">
                  <a:solidFill>
                    <a:srgbClr val="FF0000"/>
                  </a:solidFill>
                  <a:latin typeface="Arial" charset="0"/>
                </a:rPr>
                <a:t>monitoring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5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743200" y="5181600"/>
            <a:ext cx="3886200" cy="642985"/>
          </a:xfrm>
          <a:prstGeom prst="roundRect">
            <a:avLst>
              <a:gd name="adj" fmla="val 11837"/>
            </a:avLst>
          </a:prstGeom>
          <a:solidFill>
            <a:srgbClr val="FFED8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new technologies provide viable solutions</a:t>
            </a:r>
          </a:p>
          <a:p>
            <a:pPr algn="ctr">
              <a:lnSpc>
                <a:spcPct val="120000"/>
              </a:lnSpc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for full continuity of knowledge</a:t>
            </a:r>
            <a:endParaRPr lang="it-IT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61616" y="2364291"/>
            <a:ext cx="2529384" cy="340519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trust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53000" y="2364291"/>
            <a:ext cx="2529384" cy="340519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public acceptance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76400" y="2897691"/>
            <a:ext cx="2529384" cy="340519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reliability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53000" y="2897691"/>
            <a:ext cx="2529384" cy="340519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accident prevention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76400" y="3431091"/>
            <a:ext cx="2529384" cy="340519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safety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53000" y="3431091"/>
            <a:ext cx="2529384" cy="340519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security</a:t>
            </a:r>
          </a:p>
        </p:txBody>
      </p:sp>
      <p:sp>
        <p:nvSpPr>
          <p:cNvPr id="15" name="AutoShape 181"/>
          <p:cNvSpPr>
            <a:spLocks noChangeArrowheads="1"/>
          </p:cNvSpPr>
          <p:nvPr/>
        </p:nvSpPr>
        <p:spPr bwMode="auto">
          <a:xfrm>
            <a:off x="3232805" y="457200"/>
            <a:ext cx="2667000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/>
          <a:p>
            <a:pPr algn="ctr" defTabSz="1042988"/>
            <a:r>
              <a:rPr lang="it-IT" sz="1800">
                <a:solidFill>
                  <a:srgbClr val="FF0000"/>
                </a:solidFill>
                <a:latin typeface="Arial" charset="0"/>
              </a:rPr>
              <a:t>Conclusion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0128" y="1060594"/>
            <a:ext cx="6089872" cy="817245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the</a:t>
            </a:r>
            <a:r>
              <a:rPr lang="en-US" sz="1400">
                <a:solidFill>
                  <a:srgbClr val="0F2E8E"/>
                </a:solidFill>
                <a:cs typeface="Arial"/>
              </a:rPr>
              <a:t> </a:t>
            </a:r>
            <a:r>
              <a:rPr lang="en-US" sz="1400">
                <a:solidFill>
                  <a:srgbClr val="FF0000"/>
                </a:solidFill>
                <a:cs typeface="Arial"/>
              </a:rPr>
              <a:t>deployment</a:t>
            </a:r>
            <a:r>
              <a:rPr lang="en-US" sz="1400">
                <a:solidFill>
                  <a:srgbClr val="0F2E8E"/>
                </a:solidFill>
                <a:cs typeface="Arial"/>
              </a:rPr>
              <a:t> </a:t>
            </a:r>
            <a:r>
              <a:rPr lang="en-US" sz="1400">
                <a:solidFill>
                  <a:srgbClr val="205FAC"/>
                </a:solidFill>
                <a:cs typeface="Arial"/>
              </a:rPr>
              <a:t>of many compact low-cost </a:t>
            </a:r>
            <a:r>
              <a:rPr lang="en-US" sz="1400">
                <a:solidFill>
                  <a:srgbClr val="FF0000"/>
                </a:solidFill>
                <a:cs typeface="Arial"/>
              </a:rPr>
              <a:t>radiation sensors </a:t>
            </a:r>
          </a:p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for</a:t>
            </a:r>
            <a:r>
              <a:rPr lang="en-US" sz="1400">
                <a:solidFill>
                  <a:srgbClr val="0F2E8E"/>
                </a:solidFill>
                <a:cs typeface="Arial"/>
              </a:rPr>
              <a:t> </a:t>
            </a:r>
            <a:r>
              <a:rPr lang="en-US" sz="1400">
                <a:solidFill>
                  <a:srgbClr val="FF0000"/>
                </a:solidFill>
                <a:cs typeface="Arial"/>
              </a:rPr>
              <a:t>in-place </a:t>
            </a:r>
            <a:r>
              <a:rPr lang="en-US" sz="1400">
                <a:solidFill>
                  <a:srgbClr val="205FAC"/>
                </a:solidFill>
                <a:cs typeface="Arial"/>
              </a:rPr>
              <a:t>and</a:t>
            </a:r>
            <a:r>
              <a:rPr lang="en-US" sz="1400">
                <a:solidFill>
                  <a:srgbClr val="0F2E8E"/>
                </a:solidFill>
                <a:cs typeface="Arial"/>
              </a:rPr>
              <a:t> </a:t>
            </a:r>
            <a:r>
              <a:rPr lang="en-US" sz="1400">
                <a:solidFill>
                  <a:srgbClr val="FF0000"/>
                </a:solidFill>
                <a:cs typeface="Arial"/>
              </a:rPr>
              <a:t>transport</a:t>
            </a:r>
            <a:r>
              <a:rPr lang="en-US" sz="1400">
                <a:solidFill>
                  <a:srgbClr val="0F2E8E"/>
                </a:solidFill>
                <a:cs typeface="Arial"/>
              </a:rPr>
              <a:t> </a:t>
            </a:r>
            <a:r>
              <a:rPr lang="en-US" sz="1400">
                <a:solidFill>
                  <a:srgbClr val="205FAC"/>
                </a:solidFill>
                <a:cs typeface="Arial"/>
              </a:rPr>
              <a:t>monitoring of nuclear material </a:t>
            </a:r>
          </a:p>
          <a:p>
            <a:pPr algn="ctr"/>
            <a:r>
              <a:rPr lang="en-US" sz="1400">
                <a:solidFill>
                  <a:srgbClr val="205FAC"/>
                </a:solidFill>
                <a:cs typeface="Arial"/>
              </a:rPr>
              <a:t>can improve</a:t>
            </a:r>
          </a:p>
        </p:txBody>
      </p:sp>
      <p:pic>
        <p:nvPicPr>
          <p:cNvPr id="17" name="Picture 16" descr="camion_small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1166646"/>
            <a:ext cx="1103348" cy="762000"/>
          </a:xfrm>
          <a:prstGeom prst="rect">
            <a:avLst/>
          </a:prstGeom>
        </p:spPr>
      </p:pic>
      <p:pic>
        <p:nvPicPr>
          <p:cNvPr id="18" name="Picture 17" descr="storage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11" y="1219200"/>
            <a:ext cx="659617" cy="744941"/>
          </a:xfrm>
          <a:prstGeom prst="rect">
            <a:avLst/>
          </a:prstGeom>
        </p:spPr>
      </p:pic>
      <p:sp>
        <p:nvSpPr>
          <p:cNvPr id="19" name="AutoShape 72"/>
          <p:cNvSpPr>
            <a:spLocks noChangeArrowheads="1"/>
          </p:cNvSpPr>
          <p:nvPr/>
        </p:nvSpPr>
        <p:spPr bwMode="auto">
          <a:xfrm>
            <a:off x="1530128" y="4019246"/>
            <a:ext cx="6089872" cy="831599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en-US" sz="1400">
                <a:solidFill>
                  <a:srgbClr val="205FAC"/>
                </a:solidFill>
                <a:latin typeface="Arial"/>
                <a:cs typeface="Arial"/>
              </a:rPr>
              <a:t>and help preventing and detecting</a:t>
            </a:r>
          </a:p>
          <a:p>
            <a:pPr algn="ctr" defTabSz="1042988"/>
            <a:r>
              <a:rPr lang="en-US" sz="1400">
                <a:solidFill>
                  <a:srgbClr val="FF0000"/>
                </a:solidFill>
                <a:latin typeface="Arial"/>
                <a:cs typeface="Arial"/>
              </a:rPr>
              <a:t>theft, sabotage, unauthorized access and illegal transfer </a:t>
            </a:r>
          </a:p>
          <a:p>
            <a:pPr algn="ctr" defTabSz="1042988"/>
            <a:r>
              <a:rPr lang="en-US" sz="1400">
                <a:solidFill>
                  <a:srgbClr val="FF0000"/>
                </a:solidFill>
                <a:latin typeface="Arial"/>
                <a:cs typeface="Arial"/>
              </a:rPr>
              <a:t>or other malicious acts</a:t>
            </a:r>
            <a:endParaRPr lang="it-IT" sz="1400" b="1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1" name="Group 272"/>
          <p:cNvGrpSpPr>
            <a:grpSpLocks/>
          </p:cNvGrpSpPr>
          <p:nvPr/>
        </p:nvGrpSpPr>
        <p:grpSpPr bwMode="auto">
          <a:xfrm>
            <a:off x="914400" y="4953000"/>
            <a:ext cx="1619250" cy="1219200"/>
            <a:chOff x="3524" y="624"/>
            <a:chExt cx="1740" cy="1163"/>
          </a:xfrm>
        </p:grpSpPr>
        <p:grpSp>
          <p:nvGrpSpPr>
            <p:cNvPr id="22" name="Group 183"/>
            <p:cNvGrpSpPr>
              <a:grpSpLocks/>
            </p:cNvGrpSpPr>
            <p:nvPr/>
          </p:nvGrpSpPr>
          <p:grpSpPr bwMode="auto">
            <a:xfrm>
              <a:off x="3524" y="624"/>
              <a:ext cx="1740" cy="1163"/>
              <a:chOff x="4050" y="624"/>
              <a:chExt cx="1502" cy="1004"/>
            </a:xfrm>
          </p:grpSpPr>
          <p:pic>
            <p:nvPicPr>
              <p:cNvPr id="108" name="Picture 184" descr="apple-monitor-30.jpg                                           001280ECMacintosh_HD                   BF9E3FA7: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50" y="624"/>
                <a:ext cx="1502" cy="1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" name="Rectangle 185"/>
              <p:cNvSpPr>
                <a:spLocks noChangeArrowheads="1"/>
              </p:cNvSpPr>
              <p:nvPr/>
            </p:nvSpPr>
            <p:spPr bwMode="auto">
              <a:xfrm>
                <a:off x="4109" y="720"/>
                <a:ext cx="1363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86"/>
              <p:cNvSpPr>
                <a:spLocks noChangeArrowheads="1"/>
              </p:cNvSpPr>
              <p:nvPr/>
            </p:nvSpPr>
            <p:spPr bwMode="auto">
              <a:xfrm>
                <a:off x="5436" y="720"/>
                <a:ext cx="34" cy="768"/>
              </a:xfrm>
              <a:prstGeom prst="rect">
                <a:avLst/>
              </a:prstGeom>
              <a:solidFill>
                <a:srgbClr val="C8C8C8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utoShape 187"/>
              <p:cNvSpPr>
                <a:spLocks noChangeArrowheads="1"/>
              </p:cNvSpPr>
              <p:nvPr/>
            </p:nvSpPr>
            <p:spPr bwMode="auto">
              <a:xfrm>
                <a:off x="5439" y="912"/>
                <a:ext cx="27" cy="45"/>
              </a:xfrm>
              <a:prstGeom prst="roundRect">
                <a:avLst>
                  <a:gd name="adj" fmla="val 45833"/>
                </a:avLst>
              </a:prstGeom>
              <a:solidFill>
                <a:srgbClr val="0C84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88"/>
              <p:cNvSpPr>
                <a:spLocks noChangeShapeType="1"/>
              </p:cNvSpPr>
              <p:nvPr/>
            </p:nvSpPr>
            <p:spPr bwMode="auto">
              <a:xfrm>
                <a:off x="5454" y="1452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189"/>
              <p:cNvSpPr>
                <a:spLocks noChangeShapeType="1"/>
              </p:cNvSpPr>
              <p:nvPr/>
            </p:nvSpPr>
            <p:spPr bwMode="auto">
              <a:xfrm flipV="1">
                <a:off x="5454" y="717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3" name="Picture 191" descr="Control_Panel.jpg                                              000D938DMacintosh HD                   C5534E62: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743"/>
              <a:ext cx="861" cy="855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93"/>
            <p:cNvGrpSpPr>
              <a:grpSpLocks/>
            </p:cNvGrpSpPr>
            <p:nvPr/>
          </p:nvGrpSpPr>
          <p:grpSpPr bwMode="auto">
            <a:xfrm>
              <a:off x="4684" y="1460"/>
              <a:ext cx="233" cy="143"/>
              <a:chOff x="611" y="890"/>
              <a:chExt cx="3130" cy="1905"/>
            </a:xfrm>
          </p:grpSpPr>
          <p:sp>
            <p:nvSpPr>
              <p:cNvPr id="37" name="Rectangle 194"/>
              <p:cNvSpPr>
                <a:spLocks noChangeArrowheads="1"/>
              </p:cNvSpPr>
              <p:nvPr/>
            </p:nvSpPr>
            <p:spPr bwMode="auto">
              <a:xfrm>
                <a:off x="611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95"/>
              <p:cNvSpPr>
                <a:spLocks noChangeArrowheads="1"/>
              </p:cNvSpPr>
              <p:nvPr/>
            </p:nvSpPr>
            <p:spPr bwMode="auto">
              <a:xfrm>
                <a:off x="1574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96"/>
              <p:cNvSpPr>
                <a:spLocks noChangeArrowheads="1"/>
              </p:cNvSpPr>
              <p:nvPr/>
            </p:nvSpPr>
            <p:spPr bwMode="auto">
              <a:xfrm>
                <a:off x="1253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97"/>
              <p:cNvSpPr>
                <a:spLocks noChangeArrowheads="1"/>
              </p:cNvSpPr>
              <p:nvPr/>
            </p:nvSpPr>
            <p:spPr bwMode="auto">
              <a:xfrm>
                <a:off x="932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98"/>
              <p:cNvSpPr>
                <a:spLocks noChangeArrowheads="1"/>
              </p:cNvSpPr>
              <p:nvPr/>
            </p:nvSpPr>
            <p:spPr bwMode="auto">
              <a:xfrm>
                <a:off x="1894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99"/>
              <p:cNvSpPr>
                <a:spLocks noChangeArrowheads="1"/>
              </p:cNvSpPr>
              <p:nvPr/>
            </p:nvSpPr>
            <p:spPr bwMode="auto">
              <a:xfrm>
                <a:off x="611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200"/>
              <p:cNvSpPr>
                <a:spLocks noChangeArrowheads="1"/>
              </p:cNvSpPr>
              <p:nvPr/>
            </p:nvSpPr>
            <p:spPr bwMode="auto">
              <a:xfrm>
                <a:off x="1574" y="123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01"/>
              <p:cNvSpPr>
                <a:spLocks noChangeArrowheads="1"/>
              </p:cNvSpPr>
              <p:nvPr/>
            </p:nvSpPr>
            <p:spPr bwMode="auto">
              <a:xfrm>
                <a:off x="1253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202"/>
              <p:cNvSpPr>
                <a:spLocks noChangeArrowheads="1"/>
              </p:cNvSpPr>
              <p:nvPr/>
            </p:nvSpPr>
            <p:spPr bwMode="auto">
              <a:xfrm>
                <a:off x="932" y="1230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03"/>
              <p:cNvSpPr>
                <a:spLocks noChangeArrowheads="1"/>
              </p:cNvSpPr>
              <p:nvPr/>
            </p:nvSpPr>
            <p:spPr bwMode="auto">
              <a:xfrm>
                <a:off x="1894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204"/>
              <p:cNvSpPr>
                <a:spLocks noChangeArrowheads="1"/>
              </p:cNvSpPr>
              <p:nvPr/>
            </p:nvSpPr>
            <p:spPr bwMode="auto">
              <a:xfrm>
                <a:off x="611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205"/>
              <p:cNvSpPr>
                <a:spLocks noChangeArrowheads="1"/>
              </p:cNvSpPr>
              <p:nvPr/>
            </p:nvSpPr>
            <p:spPr bwMode="auto">
              <a:xfrm>
                <a:off x="1574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206"/>
              <p:cNvSpPr>
                <a:spLocks noChangeArrowheads="1"/>
              </p:cNvSpPr>
              <p:nvPr/>
            </p:nvSpPr>
            <p:spPr bwMode="auto">
              <a:xfrm>
                <a:off x="1253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207"/>
              <p:cNvSpPr>
                <a:spLocks noChangeArrowheads="1"/>
              </p:cNvSpPr>
              <p:nvPr/>
            </p:nvSpPr>
            <p:spPr bwMode="auto">
              <a:xfrm>
                <a:off x="932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208"/>
              <p:cNvSpPr>
                <a:spLocks noChangeArrowheads="1"/>
              </p:cNvSpPr>
              <p:nvPr/>
            </p:nvSpPr>
            <p:spPr bwMode="auto">
              <a:xfrm>
                <a:off x="1894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209"/>
              <p:cNvSpPr>
                <a:spLocks noChangeArrowheads="1"/>
              </p:cNvSpPr>
              <p:nvPr/>
            </p:nvSpPr>
            <p:spPr bwMode="auto">
              <a:xfrm>
                <a:off x="2244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210"/>
              <p:cNvSpPr>
                <a:spLocks noChangeArrowheads="1"/>
              </p:cNvSpPr>
              <p:nvPr/>
            </p:nvSpPr>
            <p:spPr bwMode="auto">
              <a:xfrm>
                <a:off x="3207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211"/>
              <p:cNvSpPr>
                <a:spLocks noChangeArrowheads="1"/>
              </p:cNvSpPr>
              <p:nvPr/>
            </p:nvSpPr>
            <p:spPr bwMode="auto">
              <a:xfrm>
                <a:off x="2886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212"/>
              <p:cNvSpPr>
                <a:spLocks noChangeArrowheads="1"/>
              </p:cNvSpPr>
              <p:nvPr/>
            </p:nvSpPr>
            <p:spPr bwMode="auto">
              <a:xfrm>
                <a:off x="2565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213"/>
              <p:cNvSpPr>
                <a:spLocks noChangeArrowheads="1"/>
              </p:cNvSpPr>
              <p:nvPr/>
            </p:nvSpPr>
            <p:spPr bwMode="auto">
              <a:xfrm>
                <a:off x="3527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214"/>
              <p:cNvSpPr>
                <a:spLocks noChangeArrowheads="1"/>
              </p:cNvSpPr>
              <p:nvPr/>
            </p:nvSpPr>
            <p:spPr bwMode="auto">
              <a:xfrm>
                <a:off x="2244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215"/>
              <p:cNvSpPr>
                <a:spLocks noChangeArrowheads="1"/>
              </p:cNvSpPr>
              <p:nvPr/>
            </p:nvSpPr>
            <p:spPr bwMode="auto">
              <a:xfrm>
                <a:off x="3207" y="123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21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217"/>
              <p:cNvSpPr>
                <a:spLocks noChangeArrowheads="1"/>
              </p:cNvSpPr>
              <p:nvPr/>
            </p:nvSpPr>
            <p:spPr bwMode="auto">
              <a:xfrm>
                <a:off x="2565" y="1230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218"/>
              <p:cNvSpPr>
                <a:spLocks noChangeArrowheads="1"/>
              </p:cNvSpPr>
              <p:nvPr/>
            </p:nvSpPr>
            <p:spPr bwMode="auto">
              <a:xfrm>
                <a:off x="3527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219"/>
              <p:cNvSpPr>
                <a:spLocks noChangeArrowheads="1"/>
              </p:cNvSpPr>
              <p:nvPr/>
            </p:nvSpPr>
            <p:spPr bwMode="auto">
              <a:xfrm>
                <a:off x="2244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220"/>
              <p:cNvSpPr>
                <a:spLocks noChangeArrowheads="1"/>
              </p:cNvSpPr>
              <p:nvPr/>
            </p:nvSpPr>
            <p:spPr bwMode="auto">
              <a:xfrm>
                <a:off x="3207" y="1571"/>
                <a:ext cx="213" cy="22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21"/>
              <p:cNvSpPr>
                <a:spLocks noChangeArrowheads="1"/>
              </p:cNvSpPr>
              <p:nvPr/>
            </p:nvSpPr>
            <p:spPr bwMode="auto">
              <a:xfrm>
                <a:off x="2886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222"/>
              <p:cNvSpPr>
                <a:spLocks noChangeArrowheads="1"/>
              </p:cNvSpPr>
              <p:nvPr/>
            </p:nvSpPr>
            <p:spPr bwMode="auto">
              <a:xfrm>
                <a:off x="2565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223"/>
              <p:cNvSpPr>
                <a:spLocks noChangeArrowheads="1"/>
              </p:cNvSpPr>
              <p:nvPr/>
            </p:nvSpPr>
            <p:spPr bwMode="auto">
              <a:xfrm>
                <a:off x="3527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224"/>
              <p:cNvSpPr>
                <a:spLocks noChangeArrowheads="1"/>
              </p:cNvSpPr>
              <p:nvPr/>
            </p:nvSpPr>
            <p:spPr bwMode="auto">
              <a:xfrm>
                <a:off x="611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225"/>
              <p:cNvSpPr>
                <a:spLocks noChangeArrowheads="1"/>
              </p:cNvSpPr>
              <p:nvPr/>
            </p:nvSpPr>
            <p:spPr bwMode="auto">
              <a:xfrm>
                <a:off x="1574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226"/>
              <p:cNvSpPr>
                <a:spLocks noChangeArrowheads="1"/>
              </p:cNvSpPr>
              <p:nvPr/>
            </p:nvSpPr>
            <p:spPr bwMode="auto">
              <a:xfrm>
                <a:off x="1253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227"/>
              <p:cNvSpPr>
                <a:spLocks noChangeArrowheads="1"/>
              </p:cNvSpPr>
              <p:nvPr/>
            </p:nvSpPr>
            <p:spPr bwMode="auto">
              <a:xfrm>
                <a:off x="932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228"/>
              <p:cNvSpPr>
                <a:spLocks noChangeArrowheads="1"/>
              </p:cNvSpPr>
              <p:nvPr/>
            </p:nvSpPr>
            <p:spPr bwMode="auto">
              <a:xfrm>
                <a:off x="1894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229"/>
              <p:cNvSpPr>
                <a:spLocks noChangeArrowheads="1"/>
              </p:cNvSpPr>
              <p:nvPr/>
            </p:nvSpPr>
            <p:spPr bwMode="auto">
              <a:xfrm>
                <a:off x="611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230"/>
              <p:cNvSpPr>
                <a:spLocks noChangeArrowheads="1"/>
              </p:cNvSpPr>
              <p:nvPr/>
            </p:nvSpPr>
            <p:spPr bwMode="auto">
              <a:xfrm>
                <a:off x="1574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231"/>
              <p:cNvSpPr>
                <a:spLocks noChangeArrowheads="1"/>
              </p:cNvSpPr>
              <p:nvPr/>
            </p:nvSpPr>
            <p:spPr bwMode="auto">
              <a:xfrm>
                <a:off x="1253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232"/>
              <p:cNvSpPr>
                <a:spLocks noChangeArrowheads="1"/>
              </p:cNvSpPr>
              <p:nvPr/>
            </p:nvSpPr>
            <p:spPr bwMode="auto">
              <a:xfrm>
                <a:off x="932" y="2228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233"/>
              <p:cNvSpPr>
                <a:spLocks noChangeArrowheads="1"/>
              </p:cNvSpPr>
              <p:nvPr/>
            </p:nvSpPr>
            <p:spPr bwMode="auto">
              <a:xfrm>
                <a:off x="1894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2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235"/>
              <p:cNvSpPr>
                <a:spLocks noChangeArrowheads="1"/>
              </p:cNvSpPr>
              <p:nvPr/>
            </p:nvSpPr>
            <p:spPr bwMode="auto">
              <a:xfrm>
                <a:off x="1574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236"/>
              <p:cNvSpPr>
                <a:spLocks noChangeArrowheads="1"/>
              </p:cNvSpPr>
              <p:nvPr/>
            </p:nvSpPr>
            <p:spPr bwMode="auto">
              <a:xfrm>
                <a:off x="1253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237"/>
              <p:cNvSpPr>
                <a:spLocks noChangeArrowheads="1"/>
              </p:cNvSpPr>
              <p:nvPr/>
            </p:nvSpPr>
            <p:spPr bwMode="auto">
              <a:xfrm>
                <a:off x="932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38"/>
              <p:cNvSpPr>
                <a:spLocks noChangeArrowheads="1"/>
              </p:cNvSpPr>
              <p:nvPr/>
            </p:nvSpPr>
            <p:spPr bwMode="auto">
              <a:xfrm>
                <a:off x="1894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39"/>
              <p:cNvSpPr>
                <a:spLocks noChangeArrowheads="1"/>
              </p:cNvSpPr>
              <p:nvPr/>
            </p:nvSpPr>
            <p:spPr bwMode="auto">
              <a:xfrm>
                <a:off x="2244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240"/>
              <p:cNvSpPr>
                <a:spLocks noChangeArrowheads="1"/>
              </p:cNvSpPr>
              <p:nvPr/>
            </p:nvSpPr>
            <p:spPr bwMode="auto">
              <a:xfrm>
                <a:off x="3207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241"/>
              <p:cNvSpPr>
                <a:spLocks noChangeArrowheads="1"/>
              </p:cNvSpPr>
              <p:nvPr/>
            </p:nvSpPr>
            <p:spPr bwMode="auto">
              <a:xfrm>
                <a:off x="2886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242"/>
              <p:cNvSpPr>
                <a:spLocks noChangeArrowheads="1"/>
              </p:cNvSpPr>
              <p:nvPr/>
            </p:nvSpPr>
            <p:spPr bwMode="auto">
              <a:xfrm>
                <a:off x="2565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243"/>
              <p:cNvSpPr>
                <a:spLocks noChangeArrowheads="1"/>
              </p:cNvSpPr>
              <p:nvPr/>
            </p:nvSpPr>
            <p:spPr bwMode="auto">
              <a:xfrm>
                <a:off x="3527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44"/>
              <p:cNvSpPr>
                <a:spLocks noChangeArrowheads="1"/>
              </p:cNvSpPr>
              <p:nvPr/>
            </p:nvSpPr>
            <p:spPr bwMode="auto">
              <a:xfrm>
                <a:off x="2244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45"/>
              <p:cNvSpPr>
                <a:spLocks noChangeArrowheads="1"/>
              </p:cNvSpPr>
              <p:nvPr/>
            </p:nvSpPr>
            <p:spPr bwMode="auto">
              <a:xfrm>
                <a:off x="3207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46"/>
              <p:cNvSpPr>
                <a:spLocks noChangeArrowheads="1"/>
              </p:cNvSpPr>
              <p:nvPr/>
            </p:nvSpPr>
            <p:spPr bwMode="auto">
              <a:xfrm>
                <a:off x="2886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247"/>
              <p:cNvSpPr>
                <a:spLocks noChangeArrowheads="1"/>
              </p:cNvSpPr>
              <p:nvPr/>
            </p:nvSpPr>
            <p:spPr bwMode="auto">
              <a:xfrm>
                <a:off x="2565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48"/>
              <p:cNvSpPr>
                <a:spLocks noChangeArrowheads="1"/>
              </p:cNvSpPr>
              <p:nvPr/>
            </p:nvSpPr>
            <p:spPr bwMode="auto">
              <a:xfrm>
                <a:off x="3527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49"/>
              <p:cNvSpPr>
                <a:spLocks noChangeArrowheads="1"/>
              </p:cNvSpPr>
              <p:nvPr/>
            </p:nvSpPr>
            <p:spPr bwMode="auto">
              <a:xfrm>
                <a:off x="2244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50"/>
              <p:cNvSpPr>
                <a:spLocks noChangeArrowheads="1"/>
              </p:cNvSpPr>
              <p:nvPr/>
            </p:nvSpPr>
            <p:spPr bwMode="auto">
              <a:xfrm>
                <a:off x="3207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251"/>
              <p:cNvSpPr>
                <a:spLocks noChangeArrowheads="1"/>
              </p:cNvSpPr>
              <p:nvPr/>
            </p:nvSpPr>
            <p:spPr bwMode="auto">
              <a:xfrm>
                <a:off x="2886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252"/>
              <p:cNvSpPr>
                <a:spLocks noChangeArrowheads="1"/>
              </p:cNvSpPr>
              <p:nvPr/>
            </p:nvSpPr>
            <p:spPr bwMode="auto">
              <a:xfrm>
                <a:off x="2565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253"/>
              <p:cNvSpPr>
                <a:spLocks noChangeArrowheads="1"/>
              </p:cNvSpPr>
              <p:nvPr/>
            </p:nvSpPr>
            <p:spPr bwMode="auto">
              <a:xfrm>
                <a:off x="3527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254"/>
            <p:cNvGrpSpPr>
              <a:grpSpLocks/>
            </p:cNvGrpSpPr>
            <p:nvPr/>
          </p:nvGrpSpPr>
          <p:grpSpPr bwMode="auto">
            <a:xfrm>
              <a:off x="4056" y="808"/>
              <a:ext cx="140" cy="143"/>
              <a:chOff x="3061" y="981"/>
              <a:chExt cx="953" cy="861"/>
            </a:xfrm>
          </p:grpSpPr>
          <p:sp>
            <p:nvSpPr>
              <p:cNvPr id="31" name="AutoShape 255"/>
              <p:cNvSpPr>
                <a:spLocks noChangeArrowheads="1"/>
              </p:cNvSpPr>
              <p:nvPr/>
            </p:nvSpPr>
            <p:spPr bwMode="auto">
              <a:xfrm>
                <a:off x="3606" y="981"/>
                <a:ext cx="354" cy="729"/>
              </a:xfrm>
              <a:prstGeom prst="can">
                <a:avLst>
                  <a:gd name="adj" fmla="val 38174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256"/>
              <p:cNvSpPr>
                <a:spLocks noChangeArrowheads="1"/>
              </p:cNvSpPr>
              <p:nvPr/>
            </p:nvSpPr>
            <p:spPr bwMode="auto">
              <a:xfrm>
                <a:off x="3224" y="981"/>
                <a:ext cx="355" cy="729"/>
              </a:xfrm>
              <a:prstGeom prst="can">
                <a:avLst>
                  <a:gd name="adj" fmla="val 33132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257"/>
              <p:cNvSpPr>
                <a:spLocks noChangeArrowheads="1"/>
              </p:cNvSpPr>
              <p:nvPr/>
            </p:nvSpPr>
            <p:spPr bwMode="auto">
              <a:xfrm>
                <a:off x="3497" y="1113"/>
                <a:ext cx="354" cy="729"/>
              </a:xfrm>
              <a:prstGeom prst="can">
                <a:avLst>
                  <a:gd name="adj" fmla="val 33226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258"/>
              <p:cNvSpPr>
                <a:spLocks noChangeArrowheads="1"/>
              </p:cNvSpPr>
              <p:nvPr/>
            </p:nvSpPr>
            <p:spPr bwMode="auto">
              <a:xfrm>
                <a:off x="3116" y="1113"/>
                <a:ext cx="353" cy="729"/>
              </a:xfrm>
              <a:prstGeom prst="can">
                <a:avLst>
                  <a:gd name="adj" fmla="val 34974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259"/>
              <p:cNvSpPr>
                <a:spLocks noChangeArrowheads="1"/>
              </p:cNvSpPr>
              <p:nvPr/>
            </p:nvSpPr>
            <p:spPr bwMode="auto">
              <a:xfrm>
                <a:off x="3651" y="1344"/>
                <a:ext cx="55" cy="65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260"/>
              <p:cNvSpPr>
                <a:spLocks noChangeArrowheads="1"/>
              </p:cNvSpPr>
              <p:nvPr/>
            </p:nvSpPr>
            <p:spPr bwMode="auto">
              <a:xfrm>
                <a:off x="3061" y="981"/>
                <a:ext cx="953" cy="861"/>
              </a:xfrm>
              <a:prstGeom prst="cube">
                <a:avLst>
                  <a:gd name="adj" fmla="val 25000"/>
                </a:avLst>
              </a:prstGeom>
              <a:noFill/>
              <a:ln w="63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6" name="Picture 261" descr="cyl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808"/>
              <a:ext cx="124" cy="14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70" descr="inizio_bin20s_small.jpg                                        001E39AE PFiMac_HD                      7C268698: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768"/>
              <a:ext cx="544" cy="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71" descr="notte_small.jpg                                                001E39AE PFiMac_HD                      7C268698: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1056"/>
              <a:ext cx="560" cy="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73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nia_1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4" y="98888"/>
            <a:ext cx="8856000" cy="626399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43600" y="5943600"/>
            <a:ext cx="3018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sz="1600">
                <a:solidFill>
                  <a:srgbClr val="FFFF00"/>
                </a:solidFill>
                <a:latin typeface="Arial" charset="0"/>
              </a:rPr>
              <a:t>FINOCCHIARO@LNS.INFN.IT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2973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FF00"/>
                </a:solidFill>
                <a:latin typeface="Stencil"/>
                <a:cs typeface="Stencil"/>
              </a:rPr>
              <a:t>Thank you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328" y="6148554"/>
            <a:ext cx="19732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sz="1000">
                <a:solidFill>
                  <a:srgbClr val="FFED8A"/>
                </a:solidFill>
                <a:latin typeface="Arial" charset="0"/>
              </a:rPr>
              <a:t>Catania and the Etna volcano</a:t>
            </a:r>
          </a:p>
        </p:txBody>
      </p:sp>
    </p:spTree>
    <p:extLst>
      <p:ext uri="{BB962C8B-B14F-4D97-AF65-F5344CB8AC3E}">
        <p14:creationId xmlns:p14="http://schemas.microsoft.com/office/powerpoint/2010/main" val="2800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TE-Digital-Oscilloscope_01_w1300_hX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8" y="4114800"/>
            <a:ext cx="3281289" cy="1810559"/>
          </a:xfrm>
          <a:prstGeom prst="rect">
            <a:avLst/>
          </a:prstGeom>
        </p:spPr>
      </p:pic>
      <p:pic>
        <p:nvPicPr>
          <p:cNvPr id="6" name="Picture 5" descr="excel_logo_black_b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78" y="1600200"/>
            <a:ext cx="1615043" cy="1615043"/>
          </a:xfrm>
          <a:prstGeom prst="rect">
            <a:avLst/>
          </a:prstGeom>
        </p:spPr>
      </p:pic>
      <p:pic>
        <p:nvPicPr>
          <p:cNvPr id="7" name="Picture 6" descr="excel_excercise_snapsho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78" y="990600"/>
            <a:ext cx="3513322" cy="2629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678" y="990600"/>
            <a:ext cx="3276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Arial"/>
                <a:cs typeface="Arial"/>
              </a:rPr>
              <a:t>now the Excel exercise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886200"/>
            <a:ext cx="40985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Arial"/>
                <a:cs typeface="Arial"/>
              </a:rPr>
              <a:t>and then the scintillation signals</a:t>
            </a:r>
          </a:p>
        </p:txBody>
      </p:sp>
      <p:pic>
        <p:nvPicPr>
          <p:cNvPr id="12" name="Picture 11" descr="plastic_group_2_LR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77" y="4343400"/>
            <a:ext cx="2504303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interim_scaled_dow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781400"/>
            <a:ext cx="1981200" cy="1800000"/>
          </a:xfrm>
          <a:prstGeom prst="rect">
            <a:avLst/>
          </a:prstGeom>
        </p:spPr>
      </p:pic>
      <p:sp>
        <p:nvSpPr>
          <p:cNvPr id="11573" name="Rectangle 309"/>
          <p:cNvSpPr>
            <a:spLocks noChangeAspect="1" noChangeArrowheads="1"/>
          </p:cNvSpPr>
          <p:nvPr/>
        </p:nvSpPr>
        <p:spPr bwMode="auto">
          <a:xfrm>
            <a:off x="609600" y="1324200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1600">
                <a:solidFill>
                  <a:srgbClr val="FF0000"/>
                </a:solidFill>
                <a:latin typeface="Helvetica" charset="0"/>
              </a:rPr>
              <a:t>storage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810000" y="643824"/>
            <a:ext cx="1472684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 defTabSz="1042988"/>
            <a:r>
              <a:rPr lang="en-US" sz="1800">
                <a:solidFill>
                  <a:srgbClr val="FF0000"/>
                </a:solidFill>
                <a:latin typeface="Arial" charset="0"/>
              </a:rPr>
              <a:t>what</a:t>
            </a:r>
            <a:endParaRPr lang="en-US" sz="1800">
              <a:solidFill>
                <a:srgbClr val="1663B9"/>
              </a:solidFill>
              <a:latin typeface="Arial" charset="0"/>
            </a:endParaRPr>
          </a:p>
        </p:txBody>
      </p:sp>
      <p:pic>
        <p:nvPicPr>
          <p:cNvPr id="3" name="Picture 2" descr="transport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954" y="1767754"/>
            <a:ext cx="2931107" cy="1800000"/>
          </a:xfrm>
          <a:prstGeom prst="rect">
            <a:avLst/>
          </a:prstGeom>
        </p:spPr>
      </p:pic>
      <p:pic>
        <p:nvPicPr>
          <p:cNvPr id="9" name="Picture 8" descr="handling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330" y="1767754"/>
            <a:ext cx="2619870" cy="1800000"/>
          </a:xfrm>
          <a:prstGeom prst="rect">
            <a:avLst/>
          </a:prstGeom>
        </p:spPr>
      </p:pic>
      <p:sp>
        <p:nvSpPr>
          <p:cNvPr id="54" name="Rectangle 309"/>
          <p:cNvSpPr>
            <a:spLocks noChangeAspect="1" noChangeArrowheads="1"/>
          </p:cNvSpPr>
          <p:nvPr/>
        </p:nvSpPr>
        <p:spPr bwMode="auto">
          <a:xfrm>
            <a:off x="3429000" y="1324200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1600">
                <a:solidFill>
                  <a:srgbClr val="FF0000"/>
                </a:solidFill>
                <a:latin typeface="Helvetica" charset="0"/>
              </a:rPr>
              <a:t>handling</a:t>
            </a:r>
          </a:p>
        </p:txBody>
      </p:sp>
      <p:sp>
        <p:nvSpPr>
          <p:cNvPr id="55" name="Rectangle 309"/>
          <p:cNvSpPr>
            <a:spLocks noChangeAspect="1" noChangeArrowheads="1"/>
          </p:cNvSpPr>
          <p:nvPr/>
        </p:nvSpPr>
        <p:spPr bwMode="auto">
          <a:xfrm>
            <a:off x="6858000" y="1324200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1600">
                <a:solidFill>
                  <a:srgbClr val="FF0000"/>
                </a:solidFill>
                <a:latin typeface="Helvetica" charset="0"/>
              </a:rPr>
              <a:t>transport</a:t>
            </a:r>
          </a:p>
        </p:txBody>
      </p:sp>
      <p:pic>
        <p:nvPicPr>
          <p:cNvPr id="10" name="Picture 9" descr="legacy_cask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72354"/>
            <a:ext cx="799128" cy="1718879"/>
          </a:xfrm>
          <a:prstGeom prst="rect">
            <a:avLst/>
          </a:prstGeom>
        </p:spPr>
      </p:pic>
      <p:grpSp>
        <p:nvGrpSpPr>
          <p:cNvPr id="61" name="Group 92"/>
          <p:cNvGrpSpPr>
            <a:grpSpLocks/>
          </p:cNvGrpSpPr>
          <p:nvPr/>
        </p:nvGrpSpPr>
        <p:grpSpPr bwMode="auto">
          <a:xfrm>
            <a:off x="6629400" y="4047359"/>
            <a:ext cx="1668989" cy="1676400"/>
            <a:chOff x="192" y="2539"/>
            <a:chExt cx="1351" cy="1357"/>
          </a:xfrm>
          <a:effectLst/>
        </p:grpSpPr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192" y="2544"/>
              <a:ext cx="1344" cy="1344"/>
            </a:xfrm>
            <a:prstGeom prst="rect">
              <a:avLst/>
            </a:prstGeom>
            <a:solidFill>
              <a:srgbClr val="01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91"/>
            <p:cNvGrpSpPr>
              <a:grpSpLocks/>
            </p:cNvGrpSpPr>
            <p:nvPr/>
          </p:nvGrpSpPr>
          <p:grpSpPr bwMode="auto">
            <a:xfrm>
              <a:off x="192" y="2539"/>
              <a:ext cx="1351" cy="1357"/>
              <a:chOff x="192" y="2539"/>
              <a:chExt cx="1351" cy="1357"/>
            </a:xfrm>
          </p:grpSpPr>
          <p:pic>
            <p:nvPicPr>
              <p:cNvPr id="64" name="Picture 87" descr="Peerani_cask_V21_geometry_b.jpg                                002994C0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" y="3216"/>
                <a:ext cx="664" cy="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8" descr="Peerani_cask_V21_geometry_c.jpg                                002994C0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2539"/>
                <a:ext cx="662" cy="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9" descr="Peerani_cask_V21_geometry_a.jpg                                002994C0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3216"/>
                <a:ext cx="678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6" descr="Peerani_cask_V21_geometry_d.jpg                                002994C0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544"/>
                <a:ext cx="691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8" name="Rectangle 309"/>
          <p:cNvSpPr>
            <a:spLocks noChangeAspect="1" noChangeArrowheads="1"/>
          </p:cNvSpPr>
          <p:nvPr/>
        </p:nvSpPr>
        <p:spPr bwMode="auto">
          <a:xfrm>
            <a:off x="609600" y="3733800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1600">
                <a:solidFill>
                  <a:srgbClr val="FF0000"/>
                </a:solidFill>
                <a:latin typeface="Helvetica" charset="0"/>
              </a:rPr>
              <a:t>inspection</a:t>
            </a:r>
          </a:p>
        </p:txBody>
      </p:sp>
      <p:sp>
        <p:nvSpPr>
          <p:cNvPr id="69" name="Rectangle 309"/>
          <p:cNvSpPr>
            <a:spLocks noChangeAspect="1" noChangeArrowheads="1"/>
          </p:cNvSpPr>
          <p:nvPr/>
        </p:nvSpPr>
        <p:spPr bwMode="auto">
          <a:xfrm>
            <a:off x="6781800" y="3733800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1600">
                <a:solidFill>
                  <a:srgbClr val="FF0000"/>
                </a:solidFill>
                <a:latin typeface="Helvetica" charset="0"/>
              </a:rPr>
              <a:t>check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52600" y="4445555"/>
            <a:ext cx="4724400" cy="72944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 anchor="ctr" anchorCtr="0">
            <a:spAutoFit/>
          </a:bodyPr>
          <a:lstStyle/>
          <a:p>
            <a:pPr algn="ctr"/>
            <a:r>
              <a:rPr lang="it-IT" sz="1200">
                <a:solidFill>
                  <a:srgbClr val="FF0000"/>
                </a:solidFill>
                <a:latin typeface="Arial"/>
                <a:cs typeface="Arial"/>
              </a:rPr>
              <a:t>security &amp; safety issues: </a:t>
            </a:r>
          </a:p>
          <a:p>
            <a:pPr algn="ctr"/>
            <a:r>
              <a:rPr lang="it-IT" sz="1200">
                <a:solidFill>
                  <a:srgbClr val="0060AF"/>
                </a:solidFill>
                <a:latin typeface="Arial"/>
                <a:cs typeface="Arial"/>
              </a:rPr>
              <a:t>maintaining the continuity of knowledge (e.g. legacy waste) </a:t>
            </a:r>
          </a:p>
          <a:p>
            <a:pPr algn="ctr"/>
            <a:r>
              <a:rPr lang="it-IT" sz="1200">
                <a:solidFill>
                  <a:srgbClr val="0060AF"/>
                </a:solidFill>
                <a:latin typeface="Arial"/>
                <a:cs typeface="Arial"/>
              </a:rPr>
              <a:t>checking package integrity</a:t>
            </a:r>
          </a:p>
        </p:txBody>
      </p:sp>
      <p:pic>
        <p:nvPicPr>
          <p:cNvPr id="11" name="Picture 10" descr="question_mark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99" y="4651922"/>
            <a:ext cx="391501" cy="5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_question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206254"/>
            <a:ext cx="3525380" cy="4700507"/>
          </a:xfrm>
          <a:prstGeom prst="rect">
            <a:avLst/>
          </a:prstGeom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0" y="1828800"/>
            <a:ext cx="2987898" cy="2987898"/>
            <a:chOff x="440" y="3072"/>
            <a:chExt cx="1056" cy="1056"/>
          </a:xfrm>
        </p:grpSpPr>
        <p:sp>
          <p:nvSpPr>
            <p:cNvPr id="3" name="Oval 22"/>
            <p:cNvSpPr>
              <a:spLocks noChangeArrowheads="1"/>
            </p:cNvSpPr>
            <p:nvPr/>
          </p:nvSpPr>
          <p:spPr bwMode="auto">
            <a:xfrm>
              <a:off x="440" y="3072"/>
              <a:ext cx="1056" cy="105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 cmpd="sng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  <a:bevelB w="152400" h="1524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724" y="3464"/>
              <a:ext cx="458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  <a:bevelB w="152400" h="1524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198" tIns="48099" rIns="96198" bIns="48099">
              <a:spAutoFit/>
            </a:bodyPr>
            <a:lstStyle>
              <a:lvl1pPr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81013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962025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443038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924050" algn="l" defTabSz="9620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3812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8384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2956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752850" defTabSz="96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it-IT" sz="4400">
                  <a:solidFill>
                    <a:srgbClr val="FF0000"/>
                  </a:solidFill>
                  <a:latin typeface="Arial" charset="0"/>
                </a:rPr>
                <a:t>w</a:t>
              </a:r>
              <a:r>
                <a:rPr lang="it-IT" sz="4400" b="1">
                  <a:solidFill>
                    <a:srgbClr val="FF0000"/>
                  </a:solidFill>
                  <a:latin typeface="Arial" charset="0"/>
                </a:rPr>
                <a:t>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adwaste_on_transpallet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00600" y="2763013"/>
            <a:ext cx="669599" cy="780429"/>
          </a:xfrm>
          <a:prstGeom prst="rect">
            <a:avLst/>
          </a:prstGeom>
          <a:effectLst/>
        </p:spPr>
      </p:pic>
      <p:sp>
        <p:nvSpPr>
          <p:cNvPr id="2" name="AutoShape 72"/>
          <p:cNvSpPr>
            <a:spLocks noChangeArrowheads="1"/>
          </p:cNvSpPr>
          <p:nvPr/>
        </p:nvSpPr>
        <p:spPr bwMode="auto">
          <a:xfrm>
            <a:off x="2514599" y="533400"/>
            <a:ext cx="4111239" cy="388924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>
                <a:solidFill>
                  <a:srgbClr val="FF0000"/>
                </a:solidFill>
                <a:latin typeface="Arial" charset="0"/>
              </a:rPr>
              <a:t>why monitoring? why new tools?</a:t>
            </a:r>
          </a:p>
        </p:txBody>
      </p:sp>
      <p:sp>
        <p:nvSpPr>
          <p:cNvPr id="3" name="AutoShape 72"/>
          <p:cNvSpPr>
            <a:spLocks noChangeArrowheads="1"/>
          </p:cNvSpPr>
          <p:nvPr/>
        </p:nvSpPr>
        <p:spPr bwMode="auto">
          <a:xfrm>
            <a:off x="304800" y="1143000"/>
            <a:ext cx="5257800" cy="593235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400" b="1">
                <a:solidFill>
                  <a:srgbClr val="1663B9"/>
                </a:solidFill>
                <a:latin typeface="Arial" charset="0"/>
              </a:rPr>
              <a:t>nuclear material lasting hundreds of thousands years</a:t>
            </a:r>
          </a:p>
          <a:p>
            <a:pPr algn="ctr" defTabSz="1042988"/>
            <a:r>
              <a:rPr lang="it-IT" sz="1400" b="1">
                <a:solidFill>
                  <a:srgbClr val="1663B9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sz="1400" b="1">
                <a:solidFill>
                  <a:srgbClr val="1663B9"/>
                </a:solidFill>
                <a:latin typeface="+mj-lt"/>
                <a:ea typeface="Wingdings"/>
                <a:cs typeface="Wingdings"/>
                <a:sym typeface="Wingdings"/>
              </a:rPr>
              <a:t> geological repository</a:t>
            </a:r>
            <a:endParaRPr lang="it-IT" sz="1400" b="1">
              <a:solidFill>
                <a:srgbClr val="1663B9"/>
              </a:solidFill>
              <a:latin typeface="+mj-lt"/>
            </a:endParaRPr>
          </a:p>
        </p:txBody>
      </p:sp>
      <p:sp>
        <p:nvSpPr>
          <p:cNvPr id="4" name="AutoShape 72"/>
          <p:cNvSpPr>
            <a:spLocks noChangeArrowheads="1"/>
          </p:cNvSpPr>
          <p:nvPr/>
        </p:nvSpPr>
        <p:spPr bwMode="auto">
          <a:xfrm>
            <a:off x="2514600" y="1981200"/>
            <a:ext cx="4114800" cy="388924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>
                <a:solidFill>
                  <a:srgbClr val="FF0000"/>
                </a:solidFill>
                <a:latin typeface="Arial" charset="0"/>
              </a:rPr>
              <a:t>but... predisposal &amp; preclosure?</a:t>
            </a:r>
          </a:p>
        </p:txBody>
      </p:sp>
      <p:sp>
        <p:nvSpPr>
          <p:cNvPr id="5" name="AutoShape 72"/>
          <p:cNvSpPr>
            <a:spLocks noChangeArrowheads="1"/>
          </p:cNvSpPr>
          <p:nvPr/>
        </p:nvSpPr>
        <p:spPr bwMode="auto">
          <a:xfrm>
            <a:off x="304800" y="2835765"/>
            <a:ext cx="4495800" cy="593235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400" b="1">
                <a:solidFill>
                  <a:srgbClr val="1663B9"/>
                </a:solidFill>
                <a:latin typeface="Arial" charset="0"/>
              </a:rPr>
              <a:t>handling, transportation, interim, legacy waste...</a:t>
            </a:r>
          </a:p>
          <a:p>
            <a:pPr algn="ctr" defTabSz="1042988"/>
            <a:r>
              <a:rPr lang="it-IT" sz="1400" b="1">
                <a:solidFill>
                  <a:srgbClr val="1663B9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sz="1400" b="1">
                <a:solidFill>
                  <a:srgbClr val="1663B9"/>
                </a:solidFill>
                <a:latin typeface="+mj-lt"/>
                <a:ea typeface="Wingdings"/>
                <a:cs typeface="Wingdings"/>
                <a:sym typeface="Wingdings"/>
              </a:rPr>
              <a:t> inspecting? monitoring?</a:t>
            </a:r>
            <a:endParaRPr lang="it-IT" sz="1400" b="1">
              <a:solidFill>
                <a:srgbClr val="1663B9"/>
              </a:solidFill>
              <a:latin typeface="+mj-lt"/>
            </a:endParaRPr>
          </a:p>
        </p:txBody>
      </p:sp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1600200" y="5385724"/>
            <a:ext cx="2590800" cy="388924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>
                <a:solidFill>
                  <a:srgbClr val="FF0000"/>
                </a:solidFill>
                <a:latin typeface="Arial" charset="0"/>
              </a:rPr>
              <a:t>conventional methods</a:t>
            </a:r>
          </a:p>
        </p:txBody>
      </p:sp>
      <p:sp>
        <p:nvSpPr>
          <p:cNvPr id="7" name="AutoShape 72"/>
          <p:cNvSpPr>
            <a:spLocks noChangeArrowheads="1"/>
          </p:cNvSpPr>
          <p:nvPr/>
        </p:nvSpPr>
        <p:spPr bwMode="auto">
          <a:xfrm>
            <a:off x="5029200" y="5385724"/>
            <a:ext cx="2362200" cy="388924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>
                <a:solidFill>
                  <a:srgbClr val="FF0000"/>
                </a:solidFill>
                <a:latin typeface="Arial" charset="0"/>
              </a:rPr>
              <a:t>new technologies?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609600"/>
            <a:ext cx="2593174" cy="1801507"/>
          </a:xfrm>
          <a:prstGeom prst="rect">
            <a:avLst/>
          </a:prstGeom>
          <a:effectLst/>
        </p:spPr>
      </p:pic>
      <p:pic>
        <p:nvPicPr>
          <p:cNvPr id="14" name="Picture 13" descr="radioactive-truck_cu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68" y="2686813"/>
            <a:ext cx="1202232" cy="945408"/>
          </a:xfrm>
          <a:prstGeom prst="rect">
            <a:avLst/>
          </a:prstGeom>
          <a:effectLst/>
        </p:spPr>
      </p:pic>
      <p:pic>
        <p:nvPicPr>
          <p:cNvPr id="17" name="Picture 16" descr="interim_scaled_dow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514600"/>
            <a:ext cx="2164975" cy="1223211"/>
          </a:xfrm>
          <a:prstGeom prst="rect">
            <a:avLst/>
          </a:prstGeom>
          <a:effectLst/>
        </p:spPr>
      </p:pic>
      <p:sp>
        <p:nvSpPr>
          <p:cNvPr id="15" name="AutoShape 72"/>
          <p:cNvSpPr>
            <a:spLocks noChangeArrowheads="1"/>
          </p:cNvSpPr>
          <p:nvPr/>
        </p:nvSpPr>
        <p:spPr bwMode="auto">
          <a:xfrm>
            <a:off x="1676400" y="4019246"/>
            <a:ext cx="5791200" cy="831599"/>
          </a:xfrm>
          <a:prstGeom prst="roundRect">
            <a:avLst/>
          </a:prstGeom>
          <a:solidFill>
            <a:srgbClr val="FFD85E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en-US" sz="1400">
                <a:solidFill>
                  <a:srgbClr val="0060AF"/>
                </a:solidFill>
                <a:latin typeface="Arial"/>
                <a:cs typeface="Arial"/>
              </a:rPr>
              <a:t>need to prevent, detect and respond to </a:t>
            </a:r>
          </a:p>
          <a:p>
            <a:pPr algn="ctr" defTabSz="1042988"/>
            <a:r>
              <a:rPr lang="en-US" sz="1400">
                <a:solidFill>
                  <a:srgbClr val="FF0000"/>
                </a:solidFill>
                <a:latin typeface="Arial"/>
                <a:cs typeface="Arial"/>
              </a:rPr>
              <a:t>theft, sabotage, unauthorized access and illegal transfer </a:t>
            </a:r>
          </a:p>
          <a:p>
            <a:pPr algn="ctr" defTabSz="1042988"/>
            <a:r>
              <a:rPr lang="en-US" sz="1400">
                <a:solidFill>
                  <a:srgbClr val="FF0000"/>
                </a:solidFill>
                <a:latin typeface="Arial"/>
                <a:cs typeface="Arial"/>
              </a:rPr>
              <a:t>or other malicious acts</a:t>
            </a:r>
            <a:endParaRPr lang="it-IT" sz="1400" b="1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" name="Picture 11" descr="security_camera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200" y="4953000"/>
            <a:ext cx="699157" cy="460025"/>
          </a:xfrm>
          <a:prstGeom prst="rect">
            <a:avLst/>
          </a:prstGeom>
        </p:spPr>
      </p:pic>
      <p:pic>
        <p:nvPicPr>
          <p:cNvPr id="18" name="Picture 17" descr="cop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42313"/>
            <a:ext cx="685800" cy="2140028"/>
          </a:xfrm>
          <a:prstGeom prst="rect">
            <a:avLst/>
          </a:prstGeom>
        </p:spPr>
      </p:pic>
      <p:pic>
        <p:nvPicPr>
          <p:cNvPr id="21" name="Picture 20" descr="New-Technologies_small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928235"/>
            <a:ext cx="1489841" cy="11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37" name="Rectangle 285"/>
          <p:cNvSpPr>
            <a:spLocks noChangeArrowheads="1"/>
          </p:cNvSpPr>
          <p:nvPr/>
        </p:nvSpPr>
        <p:spPr bwMode="auto">
          <a:xfrm>
            <a:off x="337205" y="1676400"/>
            <a:ext cx="8458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135CAE"/>
                </a:solidFill>
                <a:latin typeface="Helvetica" charset="0"/>
              </a:rPr>
              <a:t>To have a complete and detailed record of the history of each cask</a:t>
            </a:r>
            <a:endParaRPr lang="it-IT" sz="1600" i="1">
              <a:solidFill>
                <a:srgbClr val="135CAE"/>
              </a:solidFill>
              <a:latin typeface="Helvetica" charset="0"/>
            </a:endParaRPr>
          </a:p>
        </p:txBody>
      </p:sp>
      <p:sp>
        <p:nvSpPr>
          <p:cNvPr id="100640" name="Rectangle 288"/>
          <p:cNvSpPr>
            <a:spLocks noChangeArrowheads="1"/>
          </p:cNvSpPr>
          <p:nvPr/>
        </p:nvSpPr>
        <p:spPr bwMode="auto">
          <a:xfrm>
            <a:off x="3317921" y="2286000"/>
            <a:ext cx="26446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Helvetica" charset="0"/>
              </a:rPr>
              <a:t>What would be the goal?</a:t>
            </a:r>
            <a:endParaRPr lang="it-IT" sz="1600" i="1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00641" name="AutoShape 289"/>
          <p:cNvSpPr>
            <a:spLocks noChangeArrowheads="1"/>
          </p:cNvSpPr>
          <p:nvPr/>
        </p:nvSpPr>
        <p:spPr bwMode="auto">
          <a:xfrm>
            <a:off x="2958340" y="2743200"/>
            <a:ext cx="3366260" cy="548521"/>
          </a:xfrm>
          <a:prstGeom prst="roundRect">
            <a:avLst>
              <a:gd name="adj" fmla="val 8972"/>
            </a:avLst>
          </a:prstGeom>
          <a:solidFill>
            <a:srgbClr val="F3DE80"/>
          </a:solidFill>
          <a:ln w="381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0060AF"/>
                </a:solidFill>
                <a:latin typeface="Helvetica" charset="0"/>
              </a:rPr>
              <a:t>individual and continuous online monitoring of casks</a:t>
            </a:r>
          </a:p>
        </p:txBody>
      </p:sp>
      <p:sp>
        <p:nvSpPr>
          <p:cNvPr id="106" name="Rectangle 10"/>
          <p:cNvSpPr>
            <a:spLocks noChangeArrowheads="1"/>
          </p:cNvSpPr>
          <p:nvPr/>
        </p:nvSpPr>
        <p:spPr bwMode="auto">
          <a:xfrm>
            <a:off x="2057400" y="5486400"/>
            <a:ext cx="5029200" cy="361474"/>
          </a:xfrm>
          <a:prstGeom prst="roundRect">
            <a:avLst>
              <a:gd name="adj" fmla="val 11837"/>
            </a:avLst>
          </a:prstGeom>
          <a:solidFill>
            <a:srgbClr val="DCF59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>
                <a:solidFill>
                  <a:srgbClr val="135CAE"/>
                </a:solidFill>
                <a:latin typeface="Arial" charset="0"/>
              </a:rPr>
              <a:t>to improve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safety, security, transparency</a:t>
            </a:r>
            <a:endParaRPr lang="it-IT" sz="16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Picture 3" descr="handling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7926"/>
            <a:ext cx="2346247" cy="1824859"/>
          </a:xfrm>
          <a:prstGeom prst="rect">
            <a:avLst/>
          </a:prstGeom>
        </p:spPr>
      </p:pic>
      <p:grpSp>
        <p:nvGrpSpPr>
          <p:cNvPr id="107" name="Group 272"/>
          <p:cNvGrpSpPr>
            <a:grpSpLocks/>
          </p:cNvGrpSpPr>
          <p:nvPr/>
        </p:nvGrpSpPr>
        <p:grpSpPr bwMode="auto">
          <a:xfrm>
            <a:off x="6477000" y="2534126"/>
            <a:ext cx="2296660" cy="1981200"/>
            <a:chOff x="3524" y="624"/>
            <a:chExt cx="1740" cy="1501"/>
          </a:xfrm>
        </p:grpSpPr>
        <p:grpSp>
          <p:nvGrpSpPr>
            <p:cNvPr id="108" name="Group 183"/>
            <p:cNvGrpSpPr>
              <a:grpSpLocks/>
            </p:cNvGrpSpPr>
            <p:nvPr/>
          </p:nvGrpSpPr>
          <p:grpSpPr bwMode="auto">
            <a:xfrm>
              <a:off x="3524" y="624"/>
              <a:ext cx="1740" cy="1501"/>
              <a:chOff x="4050" y="624"/>
              <a:chExt cx="1502" cy="1296"/>
            </a:xfrm>
          </p:grpSpPr>
          <p:pic>
            <p:nvPicPr>
              <p:cNvPr id="181" name="Picture 184" descr="apple-monitor-30.jpg                                           001280ECMacintosh_HD                   BF9E3FA7: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0" y="624"/>
                <a:ext cx="1502" cy="1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2" name="Rectangle 185"/>
              <p:cNvSpPr>
                <a:spLocks noChangeArrowheads="1"/>
              </p:cNvSpPr>
              <p:nvPr/>
            </p:nvSpPr>
            <p:spPr bwMode="auto">
              <a:xfrm>
                <a:off x="4109" y="720"/>
                <a:ext cx="1363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86"/>
              <p:cNvSpPr>
                <a:spLocks noChangeArrowheads="1"/>
              </p:cNvSpPr>
              <p:nvPr/>
            </p:nvSpPr>
            <p:spPr bwMode="auto">
              <a:xfrm>
                <a:off x="5436" y="720"/>
                <a:ext cx="34" cy="768"/>
              </a:xfrm>
              <a:prstGeom prst="rect">
                <a:avLst/>
              </a:prstGeom>
              <a:solidFill>
                <a:srgbClr val="C8C8C8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AutoShape 187"/>
              <p:cNvSpPr>
                <a:spLocks noChangeArrowheads="1"/>
              </p:cNvSpPr>
              <p:nvPr/>
            </p:nvSpPr>
            <p:spPr bwMode="auto">
              <a:xfrm>
                <a:off x="5439" y="912"/>
                <a:ext cx="27" cy="45"/>
              </a:xfrm>
              <a:prstGeom prst="roundRect">
                <a:avLst>
                  <a:gd name="adj" fmla="val 45833"/>
                </a:avLst>
              </a:prstGeom>
              <a:solidFill>
                <a:srgbClr val="0C84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188"/>
              <p:cNvSpPr>
                <a:spLocks noChangeShapeType="1"/>
              </p:cNvSpPr>
              <p:nvPr/>
            </p:nvSpPr>
            <p:spPr bwMode="auto">
              <a:xfrm>
                <a:off x="5454" y="1452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189"/>
              <p:cNvSpPr>
                <a:spLocks noChangeShapeType="1"/>
              </p:cNvSpPr>
              <p:nvPr/>
            </p:nvSpPr>
            <p:spPr bwMode="auto">
              <a:xfrm flipV="1">
                <a:off x="5454" y="717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9" name="Picture 191" descr="Control_Panel.jpg                                              000D938DMacintosh HD                   C5534E62: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743"/>
              <a:ext cx="861" cy="855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0" name="Group 193"/>
            <p:cNvGrpSpPr>
              <a:grpSpLocks/>
            </p:cNvGrpSpPr>
            <p:nvPr/>
          </p:nvGrpSpPr>
          <p:grpSpPr bwMode="auto">
            <a:xfrm>
              <a:off x="4684" y="1460"/>
              <a:ext cx="233" cy="143"/>
              <a:chOff x="611" y="890"/>
              <a:chExt cx="3130" cy="1905"/>
            </a:xfrm>
          </p:grpSpPr>
          <p:sp>
            <p:nvSpPr>
              <p:cNvPr id="121" name="Rectangle 194"/>
              <p:cNvSpPr>
                <a:spLocks noChangeArrowheads="1"/>
              </p:cNvSpPr>
              <p:nvPr/>
            </p:nvSpPr>
            <p:spPr bwMode="auto">
              <a:xfrm>
                <a:off x="611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95"/>
              <p:cNvSpPr>
                <a:spLocks noChangeArrowheads="1"/>
              </p:cNvSpPr>
              <p:nvPr/>
            </p:nvSpPr>
            <p:spPr bwMode="auto">
              <a:xfrm>
                <a:off x="1574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96"/>
              <p:cNvSpPr>
                <a:spLocks noChangeArrowheads="1"/>
              </p:cNvSpPr>
              <p:nvPr/>
            </p:nvSpPr>
            <p:spPr bwMode="auto">
              <a:xfrm>
                <a:off x="1253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97"/>
              <p:cNvSpPr>
                <a:spLocks noChangeArrowheads="1"/>
              </p:cNvSpPr>
              <p:nvPr/>
            </p:nvSpPr>
            <p:spPr bwMode="auto">
              <a:xfrm>
                <a:off x="932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98"/>
              <p:cNvSpPr>
                <a:spLocks noChangeArrowheads="1"/>
              </p:cNvSpPr>
              <p:nvPr/>
            </p:nvSpPr>
            <p:spPr bwMode="auto">
              <a:xfrm>
                <a:off x="1894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99"/>
              <p:cNvSpPr>
                <a:spLocks noChangeArrowheads="1"/>
              </p:cNvSpPr>
              <p:nvPr/>
            </p:nvSpPr>
            <p:spPr bwMode="auto">
              <a:xfrm>
                <a:off x="611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200"/>
              <p:cNvSpPr>
                <a:spLocks noChangeArrowheads="1"/>
              </p:cNvSpPr>
              <p:nvPr/>
            </p:nvSpPr>
            <p:spPr bwMode="auto">
              <a:xfrm>
                <a:off x="1574" y="123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201"/>
              <p:cNvSpPr>
                <a:spLocks noChangeArrowheads="1"/>
              </p:cNvSpPr>
              <p:nvPr/>
            </p:nvSpPr>
            <p:spPr bwMode="auto">
              <a:xfrm>
                <a:off x="1253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202"/>
              <p:cNvSpPr>
                <a:spLocks noChangeArrowheads="1"/>
              </p:cNvSpPr>
              <p:nvPr/>
            </p:nvSpPr>
            <p:spPr bwMode="auto">
              <a:xfrm>
                <a:off x="932" y="1230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203"/>
              <p:cNvSpPr>
                <a:spLocks noChangeArrowheads="1"/>
              </p:cNvSpPr>
              <p:nvPr/>
            </p:nvSpPr>
            <p:spPr bwMode="auto">
              <a:xfrm>
                <a:off x="1894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204"/>
              <p:cNvSpPr>
                <a:spLocks noChangeArrowheads="1"/>
              </p:cNvSpPr>
              <p:nvPr/>
            </p:nvSpPr>
            <p:spPr bwMode="auto">
              <a:xfrm>
                <a:off x="611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205"/>
              <p:cNvSpPr>
                <a:spLocks noChangeArrowheads="1"/>
              </p:cNvSpPr>
              <p:nvPr/>
            </p:nvSpPr>
            <p:spPr bwMode="auto">
              <a:xfrm>
                <a:off x="1574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206"/>
              <p:cNvSpPr>
                <a:spLocks noChangeArrowheads="1"/>
              </p:cNvSpPr>
              <p:nvPr/>
            </p:nvSpPr>
            <p:spPr bwMode="auto">
              <a:xfrm>
                <a:off x="1253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207"/>
              <p:cNvSpPr>
                <a:spLocks noChangeArrowheads="1"/>
              </p:cNvSpPr>
              <p:nvPr/>
            </p:nvSpPr>
            <p:spPr bwMode="auto">
              <a:xfrm>
                <a:off x="932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208"/>
              <p:cNvSpPr>
                <a:spLocks noChangeArrowheads="1"/>
              </p:cNvSpPr>
              <p:nvPr/>
            </p:nvSpPr>
            <p:spPr bwMode="auto">
              <a:xfrm>
                <a:off x="1894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209"/>
              <p:cNvSpPr>
                <a:spLocks noChangeArrowheads="1"/>
              </p:cNvSpPr>
              <p:nvPr/>
            </p:nvSpPr>
            <p:spPr bwMode="auto">
              <a:xfrm>
                <a:off x="2244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210"/>
              <p:cNvSpPr>
                <a:spLocks noChangeArrowheads="1"/>
              </p:cNvSpPr>
              <p:nvPr/>
            </p:nvSpPr>
            <p:spPr bwMode="auto">
              <a:xfrm>
                <a:off x="3207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211"/>
              <p:cNvSpPr>
                <a:spLocks noChangeArrowheads="1"/>
              </p:cNvSpPr>
              <p:nvPr/>
            </p:nvSpPr>
            <p:spPr bwMode="auto">
              <a:xfrm>
                <a:off x="2886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212"/>
              <p:cNvSpPr>
                <a:spLocks noChangeArrowheads="1"/>
              </p:cNvSpPr>
              <p:nvPr/>
            </p:nvSpPr>
            <p:spPr bwMode="auto">
              <a:xfrm>
                <a:off x="2565" y="89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213"/>
              <p:cNvSpPr>
                <a:spLocks noChangeArrowheads="1"/>
              </p:cNvSpPr>
              <p:nvPr/>
            </p:nvSpPr>
            <p:spPr bwMode="auto">
              <a:xfrm>
                <a:off x="3527" y="89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214"/>
              <p:cNvSpPr>
                <a:spLocks noChangeArrowheads="1"/>
              </p:cNvSpPr>
              <p:nvPr/>
            </p:nvSpPr>
            <p:spPr bwMode="auto">
              <a:xfrm>
                <a:off x="2244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215"/>
              <p:cNvSpPr>
                <a:spLocks noChangeArrowheads="1"/>
              </p:cNvSpPr>
              <p:nvPr/>
            </p:nvSpPr>
            <p:spPr bwMode="auto">
              <a:xfrm>
                <a:off x="3207" y="1230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21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217"/>
              <p:cNvSpPr>
                <a:spLocks noChangeArrowheads="1"/>
              </p:cNvSpPr>
              <p:nvPr/>
            </p:nvSpPr>
            <p:spPr bwMode="auto">
              <a:xfrm>
                <a:off x="2565" y="1230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218"/>
              <p:cNvSpPr>
                <a:spLocks noChangeArrowheads="1"/>
              </p:cNvSpPr>
              <p:nvPr/>
            </p:nvSpPr>
            <p:spPr bwMode="auto">
              <a:xfrm>
                <a:off x="3527" y="1230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219"/>
              <p:cNvSpPr>
                <a:spLocks noChangeArrowheads="1"/>
              </p:cNvSpPr>
              <p:nvPr/>
            </p:nvSpPr>
            <p:spPr bwMode="auto">
              <a:xfrm>
                <a:off x="2244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220"/>
              <p:cNvSpPr>
                <a:spLocks noChangeArrowheads="1"/>
              </p:cNvSpPr>
              <p:nvPr/>
            </p:nvSpPr>
            <p:spPr bwMode="auto">
              <a:xfrm>
                <a:off x="3207" y="1571"/>
                <a:ext cx="213" cy="22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21"/>
              <p:cNvSpPr>
                <a:spLocks noChangeArrowheads="1"/>
              </p:cNvSpPr>
              <p:nvPr/>
            </p:nvSpPr>
            <p:spPr bwMode="auto">
              <a:xfrm>
                <a:off x="2886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222"/>
              <p:cNvSpPr>
                <a:spLocks noChangeArrowheads="1"/>
              </p:cNvSpPr>
              <p:nvPr/>
            </p:nvSpPr>
            <p:spPr bwMode="auto">
              <a:xfrm>
                <a:off x="2565" y="1571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223"/>
              <p:cNvSpPr>
                <a:spLocks noChangeArrowheads="1"/>
              </p:cNvSpPr>
              <p:nvPr/>
            </p:nvSpPr>
            <p:spPr bwMode="auto">
              <a:xfrm>
                <a:off x="3527" y="1571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224"/>
              <p:cNvSpPr>
                <a:spLocks noChangeArrowheads="1"/>
              </p:cNvSpPr>
              <p:nvPr/>
            </p:nvSpPr>
            <p:spPr bwMode="auto">
              <a:xfrm>
                <a:off x="611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225"/>
              <p:cNvSpPr>
                <a:spLocks noChangeArrowheads="1"/>
              </p:cNvSpPr>
              <p:nvPr/>
            </p:nvSpPr>
            <p:spPr bwMode="auto">
              <a:xfrm>
                <a:off x="1574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226"/>
              <p:cNvSpPr>
                <a:spLocks noChangeArrowheads="1"/>
              </p:cNvSpPr>
              <p:nvPr/>
            </p:nvSpPr>
            <p:spPr bwMode="auto">
              <a:xfrm>
                <a:off x="1253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227"/>
              <p:cNvSpPr>
                <a:spLocks noChangeArrowheads="1"/>
              </p:cNvSpPr>
              <p:nvPr/>
            </p:nvSpPr>
            <p:spPr bwMode="auto">
              <a:xfrm>
                <a:off x="932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28"/>
              <p:cNvSpPr>
                <a:spLocks noChangeArrowheads="1"/>
              </p:cNvSpPr>
              <p:nvPr/>
            </p:nvSpPr>
            <p:spPr bwMode="auto">
              <a:xfrm>
                <a:off x="1894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29"/>
              <p:cNvSpPr>
                <a:spLocks noChangeArrowheads="1"/>
              </p:cNvSpPr>
              <p:nvPr/>
            </p:nvSpPr>
            <p:spPr bwMode="auto">
              <a:xfrm>
                <a:off x="611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230"/>
              <p:cNvSpPr>
                <a:spLocks noChangeArrowheads="1"/>
              </p:cNvSpPr>
              <p:nvPr/>
            </p:nvSpPr>
            <p:spPr bwMode="auto">
              <a:xfrm>
                <a:off x="1574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231"/>
              <p:cNvSpPr>
                <a:spLocks noChangeArrowheads="1"/>
              </p:cNvSpPr>
              <p:nvPr/>
            </p:nvSpPr>
            <p:spPr bwMode="auto">
              <a:xfrm>
                <a:off x="1253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32"/>
              <p:cNvSpPr>
                <a:spLocks noChangeArrowheads="1"/>
              </p:cNvSpPr>
              <p:nvPr/>
            </p:nvSpPr>
            <p:spPr bwMode="auto">
              <a:xfrm>
                <a:off x="932" y="2228"/>
                <a:ext cx="213" cy="22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233"/>
              <p:cNvSpPr>
                <a:spLocks noChangeArrowheads="1"/>
              </p:cNvSpPr>
              <p:nvPr/>
            </p:nvSpPr>
            <p:spPr bwMode="auto">
              <a:xfrm>
                <a:off x="1894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2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235"/>
              <p:cNvSpPr>
                <a:spLocks noChangeArrowheads="1"/>
              </p:cNvSpPr>
              <p:nvPr/>
            </p:nvSpPr>
            <p:spPr bwMode="auto">
              <a:xfrm>
                <a:off x="1574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236"/>
              <p:cNvSpPr>
                <a:spLocks noChangeArrowheads="1"/>
              </p:cNvSpPr>
              <p:nvPr/>
            </p:nvSpPr>
            <p:spPr bwMode="auto">
              <a:xfrm>
                <a:off x="1253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237"/>
              <p:cNvSpPr>
                <a:spLocks noChangeArrowheads="1"/>
              </p:cNvSpPr>
              <p:nvPr/>
            </p:nvSpPr>
            <p:spPr bwMode="auto">
              <a:xfrm>
                <a:off x="932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238"/>
              <p:cNvSpPr>
                <a:spLocks noChangeArrowheads="1"/>
              </p:cNvSpPr>
              <p:nvPr/>
            </p:nvSpPr>
            <p:spPr bwMode="auto">
              <a:xfrm>
                <a:off x="1894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239"/>
              <p:cNvSpPr>
                <a:spLocks noChangeArrowheads="1"/>
              </p:cNvSpPr>
              <p:nvPr/>
            </p:nvSpPr>
            <p:spPr bwMode="auto">
              <a:xfrm>
                <a:off x="2244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240"/>
              <p:cNvSpPr>
                <a:spLocks noChangeArrowheads="1"/>
              </p:cNvSpPr>
              <p:nvPr/>
            </p:nvSpPr>
            <p:spPr bwMode="auto">
              <a:xfrm>
                <a:off x="3207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241"/>
              <p:cNvSpPr>
                <a:spLocks noChangeArrowheads="1"/>
              </p:cNvSpPr>
              <p:nvPr/>
            </p:nvSpPr>
            <p:spPr bwMode="auto">
              <a:xfrm>
                <a:off x="2886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Rectangle 242"/>
              <p:cNvSpPr>
                <a:spLocks noChangeArrowheads="1"/>
              </p:cNvSpPr>
              <p:nvPr/>
            </p:nvSpPr>
            <p:spPr bwMode="auto">
              <a:xfrm>
                <a:off x="2565" y="188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243"/>
              <p:cNvSpPr>
                <a:spLocks noChangeArrowheads="1"/>
              </p:cNvSpPr>
              <p:nvPr/>
            </p:nvSpPr>
            <p:spPr bwMode="auto">
              <a:xfrm>
                <a:off x="3527" y="188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244"/>
              <p:cNvSpPr>
                <a:spLocks noChangeArrowheads="1"/>
              </p:cNvSpPr>
              <p:nvPr/>
            </p:nvSpPr>
            <p:spPr bwMode="auto">
              <a:xfrm>
                <a:off x="2244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245"/>
              <p:cNvSpPr>
                <a:spLocks noChangeArrowheads="1"/>
              </p:cNvSpPr>
              <p:nvPr/>
            </p:nvSpPr>
            <p:spPr bwMode="auto">
              <a:xfrm>
                <a:off x="3207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246"/>
              <p:cNvSpPr>
                <a:spLocks noChangeArrowheads="1"/>
              </p:cNvSpPr>
              <p:nvPr/>
            </p:nvSpPr>
            <p:spPr bwMode="auto">
              <a:xfrm>
                <a:off x="2886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247"/>
              <p:cNvSpPr>
                <a:spLocks noChangeArrowheads="1"/>
              </p:cNvSpPr>
              <p:nvPr/>
            </p:nvSpPr>
            <p:spPr bwMode="auto">
              <a:xfrm>
                <a:off x="2565" y="2228"/>
                <a:ext cx="213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248"/>
              <p:cNvSpPr>
                <a:spLocks noChangeArrowheads="1"/>
              </p:cNvSpPr>
              <p:nvPr/>
            </p:nvSpPr>
            <p:spPr bwMode="auto">
              <a:xfrm>
                <a:off x="3527" y="2228"/>
                <a:ext cx="214" cy="227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249"/>
              <p:cNvSpPr>
                <a:spLocks noChangeArrowheads="1"/>
              </p:cNvSpPr>
              <p:nvPr/>
            </p:nvSpPr>
            <p:spPr bwMode="auto">
              <a:xfrm>
                <a:off x="2244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250"/>
              <p:cNvSpPr>
                <a:spLocks noChangeArrowheads="1"/>
              </p:cNvSpPr>
              <p:nvPr/>
            </p:nvSpPr>
            <p:spPr bwMode="auto">
              <a:xfrm>
                <a:off x="3207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251"/>
              <p:cNvSpPr>
                <a:spLocks noChangeArrowheads="1"/>
              </p:cNvSpPr>
              <p:nvPr/>
            </p:nvSpPr>
            <p:spPr bwMode="auto">
              <a:xfrm>
                <a:off x="2886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252"/>
              <p:cNvSpPr>
                <a:spLocks noChangeArrowheads="1"/>
              </p:cNvSpPr>
              <p:nvPr/>
            </p:nvSpPr>
            <p:spPr bwMode="auto">
              <a:xfrm>
                <a:off x="2565" y="2569"/>
                <a:ext cx="213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253"/>
              <p:cNvSpPr>
                <a:spLocks noChangeArrowheads="1"/>
              </p:cNvSpPr>
              <p:nvPr/>
            </p:nvSpPr>
            <p:spPr bwMode="auto">
              <a:xfrm>
                <a:off x="3527" y="2569"/>
                <a:ext cx="214" cy="226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" name="Group 254"/>
            <p:cNvGrpSpPr>
              <a:grpSpLocks/>
            </p:cNvGrpSpPr>
            <p:nvPr/>
          </p:nvGrpSpPr>
          <p:grpSpPr bwMode="auto">
            <a:xfrm>
              <a:off x="4056" y="808"/>
              <a:ext cx="140" cy="143"/>
              <a:chOff x="3061" y="981"/>
              <a:chExt cx="953" cy="861"/>
            </a:xfrm>
          </p:grpSpPr>
          <p:sp>
            <p:nvSpPr>
              <p:cNvPr id="115" name="AutoShape 255"/>
              <p:cNvSpPr>
                <a:spLocks noChangeArrowheads="1"/>
              </p:cNvSpPr>
              <p:nvPr/>
            </p:nvSpPr>
            <p:spPr bwMode="auto">
              <a:xfrm>
                <a:off x="3606" y="981"/>
                <a:ext cx="354" cy="729"/>
              </a:xfrm>
              <a:prstGeom prst="can">
                <a:avLst>
                  <a:gd name="adj" fmla="val 38174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AutoShape 256"/>
              <p:cNvSpPr>
                <a:spLocks noChangeArrowheads="1"/>
              </p:cNvSpPr>
              <p:nvPr/>
            </p:nvSpPr>
            <p:spPr bwMode="auto">
              <a:xfrm>
                <a:off x="3224" y="981"/>
                <a:ext cx="355" cy="729"/>
              </a:xfrm>
              <a:prstGeom prst="can">
                <a:avLst>
                  <a:gd name="adj" fmla="val 33132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AutoShape 257"/>
              <p:cNvSpPr>
                <a:spLocks noChangeArrowheads="1"/>
              </p:cNvSpPr>
              <p:nvPr/>
            </p:nvSpPr>
            <p:spPr bwMode="auto">
              <a:xfrm>
                <a:off x="3497" y="1113"/>
                <a:ext cx="354" cy="729"/>
              </a:xfrm>
              <a:prstGeom prst="can">
                <a:avLst>
                  <a:gd name="adj" fmla="val 33226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AutoShape 258"/>
              <p:cNvSpPr>
                <a:spLocks noChangeArrowheads="1"/>
              </p:cNvSpPr>
              <p:nvPr/>
            </p:nvSpPr>
            <p:spPr bwMode="auto">
              <a:xfrm>
                <a:off x="3116" y="1113"/>
                <a:ext cx="353" cy="729"/>
              </a:xfrm>
              <a:prstGeom prst="can">
                <a:avLst>
                  <a:gd name="adj" fmla="val 34974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59"/>
              <p:cNvSpPr>
                <a:spLocks noChangeArrowheads="1"/>
              </p:cNvSpPr>
              <p:nvPr/>
            </p:nvSpPr>
            <p:spPr bwMode="auto">
              <a:xfrm>
                <a:off x="3651" y="1344"/>
                <a:ext cx="55" cy="65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AutoShape 260"/>
              <p:cNvSpPr>
                <a:spLocks noChangeArrowheads="1"/>
              </p:cNvSpPr>
              <p:nvPr/>
            </p:nvSpPr>
            <p:spPr bwMode="auto">
              <a:xfrm>
                <a:off x="3061" y="981"/>
                <a:ext cx="953" cy="861"/>
              </a:xfrm>
              <a:prstGeom prst="cube">
                <a:avLst>
                  <a:gd name="adj" fmla="val 25000"/>
                </a:avLst>
              </a:prstGeom>
              <a:noFill/>
              <a:ln w="63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2" name="Picture 261" descr="cy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808"/>
              <a:ext cx="124" cy="14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70" descr="inizio_bin20s_small.jpg                                        001E39AE PFiMac_HD                      7C268698: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768"/>
              <a:ext cx="544" cy="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71" descr="notte_small.jpg                                                001E39AE PFiMac_HD                      7C268698: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1056"/>
              <a:ext cx="560" cy="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7" name="AutoShape 72"/>
          <p:cNvSpPr>
            <a:spLocks noChangeArrowheads="1"/>
          </p:cNvSpPr>
          <p:nvPr/>
        </p:nvSpPr>
        <p:spPr bwMode="auto">
          <a:xfrm>
            <a:off x="3196837" y="830276"/>
            <a:ext cx="2746764" cy="388924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>
                <a:solidFill>
                  <a:srgbClr val="FF0000"/>
                </a:solidFill>
                <a:latin typeface="Arial" charset="0"/>
              </a:rPr>
              <a:t>why monitoring?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4540" y="3352800"/>
            <a:ext cx="2296660" cy="1981200"/>
            <a:chOff x="3352800" y="3519428"/>
            <a:chExt cx="2296660" cy="1981200"/>
          </a:xfrm>
        </p:grpSpPr>
        <p:grpSp>
          <p:nvGrpSpPr>
            <p:cNvPr id="190" name="Group 183"/>
            <p:cNvGrpSpPr>
              <a:grpSpLocks/>
            </p:cNvGrpSpPr>
            <p:nvPr/>
          </p:nvGrpSpPr>
          <p:grpSpPr bwMode="auto">
            <a:xfrm>
              <a:off x="3352800" y="3519428"/>
              <a:ext cx="2296660" cy="1981200"/>
              <a:chOff x="4050" y="624"/>
              <a:chExt cx="1502" cy="1296"/>
            </a:xfrm>
          </p:grpSpPr>
          <p:pic>
            <p:nvPicPr>
              <p:cNvPr id="263" name="Picture 184" descr="apple-monitor-30.jpg                                           001280ECMacintosh_HD                   BF9E3FA7: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0" y="624"/>
                <a:ext cx="1502" cy="1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5" name="Rectangle 186"/>
              <p:cNvSpPr>
                <a:spLocks noChangeArrowheads="1"/>
              </p:cNvSpPr>
              <p:nvPr/>
            </p:nvSpPr>
            <p:spPr bwMode="auto">
              <a:xfrm>
                <a:off x="5436" y="720"/>
                <a:ext cx="34" cy="768"/>
              </a:xfrm>
              <a:prstGeom prst="rect">
                <a:avLst/>
              </a:prstGeom>
              <a:solidFill>
                <a:srgbClr val="C8C8C8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AutoShape 187"/>
              <p:cNvSpPr>
                <a:spLocks noChangeArrowheads="1"/>
              </p:cNvSpPr>
              <p:nvPr/>
            </p:nvSpPr>
            <p:spPr bwMode="auto">
              <a:xfrm>
                <a:off x="5439" y="912"/>
                <a:ext cx="27" cy="45"/>
              </a:xfrm>
              <a:prstGeom prst="roundRect">
                <a:avLst>
                  <a:gd name="adj" fmla="val 45833"/>
                </a:avLst>
              </a:prstGeom>
              <a:solidFill>
                <a:srgbClr val="0C84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188"/>
              <p:cNvSpPr>
                <a:spLocks noChangeShapeType="1"/>
              </p:cNvSpPr>
              <p:nvPr/>
            </p:nvSpPr>
            <p:spPr bwMode="auto">
              <a:xfrm>
                <a:off x="5454" y="1452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189"/>
              <p:cNvSpPr>
                <a:spLocks noChangeShapeType="1"/>
              </p:cNvSpPr>
              <p:nvPr/>
            </p:nvSpPr>
            <p:spPr bwMode="auto">
              <a:xfrm flipV="1">
                <a:off x="5454" y="717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254"/>
            <p:cNvGrpSpPr>
              <a:grpSpLocks/>
            </p:cNvGrpSpPr>
            <p:nvPr/>
          </p:nvGrpSpPr>
          <p:grpSpPr bwMode="auto">
            <a:xfrm>
              <a:off x="4054997" y="3762293"/>
              <a:ext cx="184789" cy="188749"/>
              <a:chOff x="3061" y="981"/>
              <a:chExt cx="953" cy="861"/>
            </a:xfrm>
          </p:grpSpPr>
          <p:sp>
            <p:nvSpPr>
              <p:cNvPr id="197" name="AutoShape 255"/>
              <p:cNvSpPr>
                <a:spLocks noChangeArrowheads="1"/>
              </p:cNvSpPr>
              <p:nvPr/>
            </p:nvSpPr>
            <p:spPr bwMode="auto">
              <a:xfrm>
                <a:off x="3606" y="981"/>
                <a:ext cx="354" cy="729"/>
              </a:xfrm>
              <a:prstGeom prst="can">
                <a:avLst>
                  <a:gd name="adj" fmla="val 38174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AutoShape 256"/>
              <p:cNvSpPr>
                <a:spLocks noChangeArrowheads="1"/>
              </p:cNvSpPr>
              <p:nvPr/>
            </p:nvSpPr>
            <p:spPr bwMode="auto">
              <a:xfrm>
                <a:off x="3224" y="981"/>
                <a:ext cx="355" cy="729"/>
              </a:xfrm>
              <a:prstGeom prst="can">
                <a:avLst>
                  <a:gd name="adj" fmla="val 33132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AutoShape 257"/>
              <p:cNvSpPr>
                <a:spLocks noChangeArrowheads="1"/>
              </p:cNvSpPr>
              <p:nvPr/>
            </p:nvSpPr>
            <p:spPr bwMode="auto">
              <a:xfrm>
                <a:off x="3497" y="1113"/>
                <a:ext cx="354" cy="729"/>
              </a:xfrm>
              <a:prstGeom prst="can">
                <a:avLst>
                  <a:gd name="adj" fmla="val 33226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AutoShape 258"/>
              <p:cNvSpPr>
                <a:spLocks noChangeArrowheads="1"/>
              </p:cNvSpPr>
              <p:nvPr/>
            </p:nvSpPr>
            <p:spPr bwMode="auto">
              <a:xfrm>
                <a:off x="3116" y="1113"/>
                <a:ext cx="353" cy="729"/>
              </a:xfrm>
              <a:prstGeom prst="can">
                <a:avLst>
                  <a:gd name="adj" fmla="val 34974"/>
                </a:avLst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Oval 259"/>
              <p:cNvSpPr>
                <a:spLocks noChangeArrowheads="1"/>
              </p:cNvSpPr>
              <p:nvPr/>
            </p:nvSpPr>
            <p:spPr bwMode="auto">
              <a:xfrm>
                <a:off x="3651" y="1344"/>
                <a:ext cx="55" cy="65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AutoShape 260"/>
              <p:cNvSpPr>
                <a:spLocks noChangeArrowheads="1"/>
              </p:cNvSpPr>
              <p:nvPr/>
            </p:nvSpPr>
            <p:spPr bwMode="auto">
              <a:xfrm>
                <a:off x="3061" y="981"/>
                <a:ext cx="953" cy="861"/>
              </a:xfrm>
              <a:prstGeom prst="cube">
                <a:avLst>
                  <a:gd name="adj" fmla="val 25000"/>
                </a:avLst>
              </a:prstGeom>
              <a:noFill/>
              <a:ln w="63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94" name="Picture 261" descr="cy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538" y="3762293"/>
              <a:ext cx="163670" cy="18874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tragitto2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5277" y="3671829"/>
              <a:ext cx="2031123" cy="1142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8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PP_accid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76350"/>
            <a:ext cx="6629400" cy="4972050"/>
          </a:xfrm>
          <a:prstGeom prst="rect">
            <a:avLst/>
          </a:prstGeom>
        </p:spPr>
      </p:pic>
      <p:sp>
        <p:nvSpPr>
          <p:cNvPr id="3" name="AutoShape 72"/>
          <p:cNvSpPr>
            <a:spLocks noChangeArrowheads="1"/>
          </p:cNvSpPr>
          <p:nvPr/>
        </p:nvSpPr>
        <p:spPr bwMode="auto">
          <a:xfrm>
            <a:off x="5486400" y="990600"/>
            <a:ext cx="3352800" cy="933754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>
                <a:solidFill>
                  <a:srgbClr val="FF0000"/>
                </a:solidFill>
                <a:latin typeface="Arial" charset="0"/>
              </a:rPr>
              <a:t>WIPP</a:t>
            </a:r>
          </a:p>
          <a:p>
            <a:pPr algn="ctr" defTabSz="1042988"/>
            <a:r>
              <a:rPr lang="it-IT" sz="1600">
                <a:solidFill>
                  <a:srgbClr val="FF0000"/>
                </a:solidFill>
                <a:latin typeface="Arial" charset="0"/>
              </a:rPr>
              <a:t>Waste Isolation Pilot Plant</a:t>
            </a:r>
          </a:p>
          <a:p>
            <a:pPr algn="ctr" defTabSz="1042988"/>
            <a:r>
              <a:rPr lang="it-IT" sz="1600">
                <a:solidFill>
                  <a:srgbClr val="FF0000"/>
                </a:solidFill>
                <a:latin typeface="Arial" charset="0"/>
              </a:rPr>
              <a:t>14-Feb-2014 New Mexico </a:t>
            </a:r>
            <a:endParaRPr 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AutoShape 72"/>
          <p:cNvSpPr>
            <a:spLocks noChangeArrowheads="1"/>
          </p:cNvSpPr>
          <p:nvPr/>
        </p:nvSpPr>
        <p:spPr bwMode="auto">
          <a:xfrm>
            <a:off x="5638800" y="3581400"/>
            <a:ext cx="3352800" cy="933754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sz="1600" b="1">
                <a:solidFill>
                  <a:srgbClr val="1663B9"/>
                </a:solidFill>
                <a:latin typeface="Arial" charset="0"/>
              </a:rPr>
              <a:t>Could individual online monitoring have prevented </a:t>
            </a:r>
          </a:p>
          <a:p>
            <a:pPr algn="ctr" defTabSz="1042988"/>
            <a:r>
              <a:rPr lang="it-IT" sz="1600" b="1">
                <a:solidFill>
                  <a:srgbClr val="1663B9"/>
                </a:solidFill>
                <a:latin typeface="Arial" charset="0"/>
              </a:rPr>
              <a:t>or limited the accident?</a:t>
            </a:r>
          </a:p>
        </p:txBody>
      </p:sp>
      <p:sp>
        <p:nvSpPr>
          <p:cNvPr id="6" name="Rectangle 284"/>
          <p:cNvSpPr>
            <a:spLocks noChangeArrowheads="1"/>
          </p:cNvSpPr>
          <p:nvPr/>
        </p:nvSpPr>
        <p:spPr bwMode="auto">
          <a:xfrm>
            <a:off x="3401380" y="533400"/>
            <a:ext cx="2347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  <a:latin typeface="Helvetica" charset="0"/>
              </a:rPr>
              <a:t>Why monitoring?</a:t>
            </a:r>
            <a:endParaRPr lang="it-IT" sz="2000" i="1">
              <a:solidFill>
                <a:srgbClr val="FF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977900"/>
            <a:ext cx="2806700" cy="153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300" y="977900"/>
            <a:ext cx="2806700" cy="1536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0800" y="1219200"/>
            <a:ext cx="2286000" cy="1055608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>
                <a:solidFill>
                  <a:srgbClr val="FF0000"/>
                </a:solidFill>
                <a:cs typeface="Arial"/>
              </a:rPr>
              <a:t>minimizing</a:t>
            </a:r>
            <a:r>
              <a:rPr lang="en-US">
                <a:solidFill>
                  <a:srgbClr val="2132AC"/>
                </a:solidFill>
                <a:cs typeface="Arial"/>
              </a:rPr>
              <a:t> direct</a:t>
            </a:r>
          </a:p>
          <a:p>
            <a:pPr algn="ctr"/>
            <a:r>
              <a:rPr lang="en-US">
                <a:solidFill>
                  <a:srgbClr val="2132AC"/>
                </a:solidFill>
                <a:cs typeface="Arial"/>
              </a:rPr>
              <a:t>human intervention</a:t>
            </a:r>
          </a:p>
          <a:p>
            <a:pPr algn="ctr"/>
            <a:r>
              <a:rPr lang="en-US" sz="1200">
                <a:solidFill>
                  <a:srgbClr val="2132AC"/>
                </a:solidFill>
                <a:cs typeface="Arial"/>
              </a:rPr>
              <a:t>(accidents, mistakes, malicious acts)</a:t>
            </a:r>
          </a:p>
        </p:txBody>
      </p:sp>
      <p:pic>
        <p:nvPicPr>
          <p:cNvPr id="17" name="Picture 77" descr="berechnungen_V19_klein.jpg                                     002994C0 PFiMac_HD                      7C268698: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98211" y="4464789"/>
            <a:ext cx="773002" cy="17494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92"/>
          <p:cNvGrpSpPr>
            <a:grpSpLocks/>
          </p:cNvGrpSpPr>
          <p:nvPr/>
        </p:nvGrpSpPr>
        <p:grpSpPr bwMode="auto">
          <a:xfrm>
            <a:off x="914400" y="4419600"/>
            <a:ext cx="1668989" cy="1676400"/>
            <a:chOff x="192" y="2539"/>
            <a:chExt cx="1351" cy="1357"/>
          </a:xfrm>
          <a:effectLst/>
        </p:grpSpPr>
        <p:sp>
          <p:nvSpPr>
            <p:cNvPr id="20" name="Rectangle 90"/>
            <p:cNvSpPr>
              <a:spLocks noChangeArrowheads="1"/>
            </p:cNvSpPr>
            <p:nvPr/>
          </p:nvSpPr>
          <p:spPr bwMode="auto">
            <a:xfrm>
              <a:off x="192" y="2544"/>
              <a:ext cx="1344" cy="1344"/>
            </a:xfrm>
            <a:prstGeom prst="rect">
              <a:avLst/>
            </a:prstGeom>
            <a:solidFill>
              <a:srgbClr val="01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91"/>
            <p:cNvGrpSpPr>
              <a:grpSpLocks/>
            </p:cNvGrpSpPr>
            <p:nvPr/>
          </p:nvGrpSpPr>
          <p:grpSpPr bwMode="auto">
            <a:xfrm>
              <a:off x="192" y="2539"/>
              <a:ext cx="1351" cy="1357"/>
              <a:chOff x="192" y="2539"/>
              <a:chExt cx="1351" cy="1357"/>
            </a:xfrm>
          </p:grpSpPr>
          <p:pic>
            <p:nvPicPr>
              <p:cNvPr id="22" name="Picture 87" descr="Peerani_cask_V21_geometry_b.jpg                                002994C0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" y="3216"/>
                <a:ext cx="664" cy="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8" descr="Peerani_cask_V21_geometry_c.jpg                                002994C0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2539"/>
                <a:ext cx="662" cy="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9" descr="Peerani_cask_V21_geometry_a.jpg                                002994C0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3216"/>
                <a:ext cx="678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6" descr="Peerani_cask_V21_geometry_d.jpg                                002994C0 PFiMac_HD                      7C268698: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544"/>
                <a:ext cx="691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6400800" y="4495800"/>
            <a:ext cx="2286000" cy="646986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>
                <a:solidFill>
                  <a:srgbClr val="FF0000"/>
                </a:solidFill>
                <a:cs typeface="Arial"/>
              </a:rPr>
              <a:t>detecting</a:t>
            </a:r>
            <a:r>
              <a:rPr lang="en-US">
                <a:solidFill>
                  <a:srgbClr val="2132AC"/>
                </a:solidFill>
                <a:cs typeface="Arial"/>
              </a:rPr>
              <a:t> possible diversion from casks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800" y="5334000"/>
            <a:ext cx="2286000" cy="646986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>
                <a:solidFill>
                  <a:srgbClr val="FF0000"/>
                </a:solidFill>
                <a:cs typeface="Arial"/>
              </a:rPr>
              <a:t>preventing</a:t>
            </a:r>
            <a:r>
              <a:rPr lang="en-US">
                <a:solidFill>
                  <a:srgbClr val="2132AC"/>
                </a:solidFill>
                <a:cs typeface="Arial"/>
              </a:rPr>
              <a:t> illicit trafficking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0800" y="3041640"/>
            <a:ext cx="2286000" cy="919401"/>
          </a:xfrm>
          <a:prstGeom prst="roundRect">
            <a:avLst/>
          </a:prstGeom>
          <a:solidFill>
            <a:srgbClr val="CCFF66"/>
          </a:solidFill>
          <a:effectLst/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3366FF"/>
                </a:solidFill>
                <a:latin typeface="Arial"/>
              </a:defRPr>
            </a:lvl1pPr>
          </a:lstStyle>
          <a:p>
            <a:pPr algn="ctr"/>
            <a:r>
              <a:rPr lang="en-US">
                <a:solidFill>
                  <a:srgbClr val="FF0000"/>
                </a:solidFill>
                <a:cs typeface="Arial"/>
              </a:rPr>
              <a:t>monitoring</a:t>
            </a:r>
            <a:r>
              <a:rPr lang="en-US">
                <a:solidFill>
                  <a:srgbClr val="2132AC"/>
                </a:solidFill>
                <a:cs typeface="Arial"/>
              </a:rPr>
              <a:t> in place and/or during transportation</a:t>
            </a:r>
          </a:p>
        </p:txBody>
      </p:sp>
      <p:pic>
        <p:nvPicPr>
          <p:cNvPr id="4" name="Picture 3" descr="transport7_sma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743201"/>
            <a:ext cx="2393731" cy="1595821"/>
          </a:xfrm>
          <a:prstGeom prst="rect">
            <a:avLst/>
          </a:prstGeom>
        </p:spPr>
      </p:pic>
      <p:sp>
        <p:nvSpPr>
          <p:cNvPr id="27" name="Rectangle 284"/>
          <p:cNvSpPr>
            <a:spLocks noChangeArrowheads="1"/>
          </p:cNvSpPr>
          <p:nvPr/>
        </p:nvSpPr>
        <p:spPr bwMode="auto">
          <a:xfrm>
            <a:off x="2902760" y="533400"/>
            <a:ext cx="33448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  <a:latin typeface="Helvetica" charset="0"/>
              </a:rPr>
              <a:t>Why (online) monitoring?</a:t>
            </a:r>
            <a:endParaRPr lang="it-IT" sz="2000" i="1">
              <a:solidFill>
                <a:srgbClr val="FF0000"/>
              </a:solidFill>
              <a:latin typeface="Helvetica" charset="0"/>
            </a:endParaRPr>
          </a:p>
        </p:txBody>
      </p:sp>
      <p:pic>
        <p:nvPicPr>
          <p:cNvPr id="30" name="Picture 29" descr="interim_scaled_down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69" y="2743200"/>
            <a:ext cx="246244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2013-LNS-presentation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24965</TotalTime>
  <Words>1061</Words>
  <Application>Microsoft Macintosh PowerPoint</Application>
  <PresentationFormat>On-screen Show (4:3)</PresentationFormat>
  <Paragraphs>331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1_2013-LNS-presentations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INFN-LNS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Finocchiaro</dc:creator>
  <cp:lastModifiedBy>Paolo Finocchiaro</cp:lastModifiedBy>
  <cp:revision>1617</cp:revision>
  <cp:lastPrinted>2012-03-12T12:16:53Z</cp:lastPrinted>
  <dcterms:created xsi:type="dcterms:W3CDTF">2007-01-31T14:43:36Z</dcterms:created>
  <dcterms:modified xsi:type="dcterms:W3CDTF">2019-07-22T17:30:12Z</dcterms:modified>
</cp:coreProperties>
</file>