
<file path=[Content_Types].xml><?xml version="1.0" encoding="utf-8"?>
<Types xmlns="http://schemas.openxmlformats.org/package/2006/content-types">
  <Default Extension="jpg" ContentType="image/jpeg"/>
  <Default Extension="bmp" ContentType="image/bmp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</p:sldMasterIdLst>
  <p:notesMasterIdLst>
    <p:notesMasterId r:id="rId53"/>
  </p:notesMasterIdLst>
  <p:handoutMasterIdLst>
    <p:handoutMasterId r:id="rId54"/>
  </p:handoutMasterIdLst>
  <p:sldIdLst>
    <p:sldId id="645" r:id="rId2"/>
    <p:sldId id="646" r:id="rId3"/>
    <p:sldId id="647" r:id="rId4"/>
    <p:sldId id="417" r:id="rId5"/>
    <p:sldId id="595" r:id="rId6"/>
    <p:sldId id="597" r:id="rId7"/>
    <p:sldId id="598" r:id="rId8"/>
    <p:sldId id="599" r:id="rId9"/>
    <p:sldId id="600" r:id="rId10"/>
    <p:sldId id="601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2" r:id="rId20"/>
    <p:sldId id="613" r:id="rId21"/>
    <p:sldId id="614" r:id="rId22"/>
    <p:sldId id="634" r:id="rId23"/>
    <p:sldId id="615" r:id="rId24"/>
    <p:sldId id="616" r:id="rId25"/>
    <p:sldId id="635" r:id="rId26"/>
    <p:sldId id="617" r:id="rId27"/>
    <p:sldId id="618" r:id="rId28"/>
    <p:sldId id="641" r:id="rId29"/>
    <p:sldId id="642" r:id="rId30"/>
    <p:sldId id="643" r:id="rId31"/>
    <p:sldId id="644" r:id="rId32"/>
    <p:sldId id="619" r:id="rId33"/>
    <p:sldId id="620" r:id="rId34"/>
    <p:sldId id="621" r:id="rId35"/>
    <p:sldId id="622" r:id="rId36"/>
    <p:sldId id="623" r:id="rId37"/>
    <p:sldId id="624" r:id="rId38"/>
    <p:sldId id="625" r:id="rId39"/>
    <p:sldId id="626" r:id="rId40"/>
    <p:sldId id="631" r:id="rId41"/>
    <p:sldId id="627" r:id="rId42"/>
    <p:sldId id="628" r:id="rId43"/>
    <p:sldId id="629" r:id="rId44"/>
    <p:sldId id="632" r:id="rId45"/>
    <p:sldId id="636" r:id="rId46"/>
    <p:sldId id="638" r:id="rId47"/>
    <p:sldId id="637" r:id="rId48"/>
    <p:sldId id="639" r:id="rId49"/>
    <p:sldId id="497" r:id="rId50"/>
    <p:sldId id="640" r:id="rId51"/>
    <p:sldId id="560" r:id="rId5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69E"/>
    <a:srgbClr val="ACE500"/>
    <a:srgbClr val="FF2E35"/>
    <a:srgbClr val="FFFF00"/>
    <a:srgbClr val="90E1EA"/>
    <a:srgbClr val="E2B903"/>
    <a:srgbClr val="FFFF29"/>
    <a:srgbClr val="76E69F"/>
    <a:srgbClr val="C34E00"/>
    <a:srgbClr val="539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27" autoAdjust="0"/>
    <p:restoredTop sz="90929"/>
  </p:normalViewPr>
  <p:slideViewPr>
    <p:cSldViewPr snapToObjects="1">
      <p:cViewPr varScale="1">
        <p:scale>
          <a:sx n="99" d="100"/>
          <a:sy n="99" d="100"/>
        </p:scale>
        <p:origin x="-11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96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Relationship Id="rId2" Type="http://schemas.openxmlformats.org/officeDocument/2006/relationships/image" Target="../media/image1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FF"/>
                </a:solidFill>
                <a:latin typeface="Arial" charset="0"/>
              </a:defRPr>
            </a:lvl1pPr>
          </a:lstStyle>
          <a:p>
            <a:r>
              <a:rPr lang="it-IT"/>
              <a:t>P.Finocchiaro, INFN-LNS</a:t>
            </a:r>
            <a:endParaRPr lang="it-IT">
              <a:latin typeface="Times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r>
              <a:rPr lang="it-IT"/>
              <a:t>10-Jul-2009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FF"/>
                </a:solidFill>
                <a:latin typeface="Arial" charset="0"/>
              </a:defRPr>
            </a:lvl1pPr>
          </a:lstStyle>
          <a:p>
            <a:r>
              <a:rPr lang="it-IT"/>
              <a:t>Santander Summer School, Catania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943A54-AA7C-7C4D-AC1F-DB6A5592AE5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732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/>
              <a:t>P.Finocchiaro, INFN-LNS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it-IT"/>
              <a:t>10-Jul-2009</a:t>
            </a:r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/>
              <a:t>Santander Summer School, Catania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62A765-FBE3-A948-A1AE-F95A59A9242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29989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7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9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7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0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gif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3" y="6383754"/>
            <a:ext cx="9128124" cy="294045"/>
          </a:xfrm>
          <a:prstGeom prst="rect">
            <a:avLst/>
          </a:prstGeom>
          <a:noFill/>
          <a:ln>
            <a:noFill/>
          </a:ln>
          <a:scene3d>
            <a:camera prst="perspectiveRelaxedModerately" fov="6600000">
              <a:rot lat="19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 userDrawn="1"/>
        </p:nvGrpSpPr>
        <p:grpSpPr>
          <a:xfrm>
            <a:off x="54714" y="1"/>
            <a:ext cx="9036000" cy="6481198"/>
            <a:chOff x="108000" y="1"/>
            <a:chExt cx="8928000" cy="6481198"/>
          </a:xfrm>
        </p:grpSpPr>
        <p:sp>
          <p:nvSpPr>
            <p:cNvPr id="30" name="Rectangle 7"/>
            <p:cNvSpPr>
              <a:spLocks noChangeArrowheads="1"/>
            </p:cNvSpPr>
            <p:nvPr userDrawn="1"/>
          </p:nvSpPr>
          <p:spPr bwMode="auto">
            <a:xfrm>
              <a:off x="108000" y="1"/>
              <a:ext cx="8928000" cy="6481198"/>
            </a:xfrm>
            <a:prstGeom prst="rect">
              <a:avLst/>
            </a:prstGeom>
            <a:solidFill>
              <a:srgbClr val="135CA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hardEdge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8"/>
            <p:cNvSpPr>
              <a:spLocks noChangeArrowheads="1"/>
            </p:cNvSpPr>
            <p:nvPr userDrawn="1"/>
          </p:nvSpPr>
          <p:spPr bwMode="auto">
            <a:xfrm>
              <a:off x="220274" y="107998"/>
              <a:ext cx="8712000" cy="62279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135CAE"/>
                  </a:solidFill>
                  <a:round/>
                  <a:headEnd type="none" w="med" len="sm"/>
                  <a:tailEnd type="none" w="med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solidFill>
            <a:srgbClr val="DEECF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38100" h="38100" prst="relaxedInset"/>
            <a:bevelB w="38100" h="38100" prst="relaxedInset"/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 w="12700" cmpd="sng">
                <a:solidFill>
                  <a:srgbClr val="FF0000"/>
                </a:solidFill>
              </a:ln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8771257" y="6583363"/>
            <a:ext cx="3727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fld id="{F8D43216-D5ED-464A-87EF-DF6AD78E5898}" type="slidenum">
              <a:rPr lang="it-IT" sz="1200" b="1" smtClean="0">
                <a:solidFill>
                  <a:srgbClr val="0C3A6D"/>
                </a:solidFill>
                <a:latin typeface="Arial" charset="0"/>
              </a:rPr>
              <a:pPr algn="r"/>
              <a:t>‹#›</a:t>
            </a:fld>
            <a:endParaRPr lang="it-IT" sz="1200" b="1">
              <a:solidFill>
                <a:srgbClr val="0C3A6D"/>
              </a:solidFill>
              <a:latin typeface="Arial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 userDrawn="1"/>
        </p:nvSpPr>
        <p:spPr bwMode="auto">
          <a:xfrm>
            <a:off x="41408" y="6610350"/>
            <a:ext cx="84582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94450" algn="l"/>
                <a:tab pos="7894638" algn="r"/>
                <a:tab pos="8516938" algn="r"/>
              </a:tabLst>
              <a:defRPr/>
            </a:pPr>
            <a:r>
              <a:rPr lang="it-IT" sz="900">
                <a:solidFill>
                  <a:srgbClr val="FF0000"/>
                </a:solidFill>
                <a:latin typeface="Arial" charset="0"/>
              </a:rPr>
              <a:t>Summer School    -    </a:t>
            </a:r>
            <a:r>
              <a:rPr lang="it-IT" sz="900">
                <a:solidFill>
                  <a:srgbClr val="FF6600"/>
                </a:solidFill>
                <a:latin typeface="Arial" charset="0"/>
              </a:rPr>
              <a:t>Pisa    </a:t>
            </a:r>
            <a:r>
              <a:rPr lang="en-GB" sz="900">
                <a:solidFill>
                  <a:srgbClr val="FF4800"/>
                </a:solidFill>
                <a:latin typeface="Arial" charset="0"/>
              </a:rPr>
              <a:t>-</a:t>
            </a:r>
            <a:r>
              <a:rPr lang="en-GB" sz="900">
                <a:solidFill>
                  <a:srgbClr val="004900"/>
                </a:solidFill>
                <a:latin typeface="Arial" charset="0"/>
              </a:rPr>
              <a:t>    </a:t>
            </a:r>
            <a:r>
              <a:rPr lang="en-GB" sz="900" b="1" kern="1200">
                <a:solidFill>
                  <a:srgbClr val="008040"/>
                </a:solidFill>
                <a:latin typeface="Arial" charset="0"/>
                <a:ea typeface="ＭＳ Ｐゴシック" charset="0"/>
                <a:cs typeface="+mn-cs"/>
              </a:rPr>
              <a:t>22-26 July</a:t>
            </a:r>
            <a:r>
              <a:rPr lang="en-GB" sz="900">
                <a:solidFill>
                  <a:srgbClr val="008040"/>
                </a:solidFill>
                <a:latin typeface="Arial" charset="0"/>
              </a:rPr>
              <a:t> 2019    -</a:t>
            </a:r>
            <a:r>
              <a:rPr lang="en-GB" sz="900">
                <a:solidFill>
                  <a:srgbClr val="0C3A6D"/>
                </a:solidFill>
                <a:latin typeface="Arial" charset="0"/>
              </a:rPr>
              <a:t>    </a:t>
            </a:r>
            <a:r>
              <a:rPr lang="en-GB" sz="900" b="1" kern="1200">
                <a:solidFill>
                  <a:srgbClr val="0060AF"/>
                </a:solidFill>
                <a:latin typeface="Arial"/>
                <a:ea typeface="ＭＳ Ｐゴシック" charset="0"/>
                <a:cs typeface="Arial"/>
              </a:rPr>
              <a:t>Particle</a:t>
            </a:r>
            <a:r>
              <a:rPr lang="en-GB" sz="900">
                <a:solidFill>
                  <a:srgbClr val="0C3A6D"/>
                </a:solidFill>
                <a:latin typeface="Arial" charset="0"/>
              </a:rPr>
              <a:t> </a:t>
            </a:r>
            <a:r>
              <a:rPr lang="en-US" sz="900">
                <a:solidFill>
                  <a:srgbClr val="0060AF"/>
                </a:solidFill>
                <a:latin typeface="Arial"/>
                <a:cs typeface="Arial"/>
              </a:rPr>
              <a:t>Beam Profiling      -       	</a:t>
            </a:r>
            <a:r>
              <a:rPr lang="en-GB" sz="900">
                <a:solidFill>
                  <a:srgbClr val="60079A"/>
                </a:solidFill>
                <a:latin typeface="Arial" charset="0"/>
              </a:rPr>
              <a:t>P.Finocchiaro:</a:t>
            </a:r>
            <a:r>
              <a:rPr lang="en-GB" sz="900" baseline="0">
                <a:solidFill>
                  <a:srgbClr val="60079A"/>
                </a:solidFill>
                <a:latin typeface="Arial" charset="0"/>
              </a:rPr>
              <a:t> Applications</a:t>
            </a:r>
            <a:endParaRPr lang="it-IT" sz="1200">
              <a:solidFill>
                <a:srgbClr val="0C3A6D"/>
              </a:solidFill>
              <a:latin typeface="Arial" charset="0"/>
            </a:endParaRPr>
          </a:p>
        </p:txBody>
      </p:sp>
      <p:pic>
        <p:nvPicPr>
          <p:cNvPr id="11" name="Picture 10" descr="Logo_LNS_new_LR.gif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63" y="114688"/>
            <a:ext cx="1052069" cy="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004C37-A642-D64A-9C2C-51B822A5FFB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198158" y="114688"/>
            <a:ext cx="774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3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bmp"/><Relationship Id="rId7" Type="http://schemas.openxmlformats.org/officeDocument/2006/relationships/image" Target="../media/image31.bmp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0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1.emf"/><Relationship Id="rId10" Type="http://schemas.openxmlformats.org/officeDocument/2006/relationships/image" Target="../media/image6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82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82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82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../media/image82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jpe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8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14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emf"/><Relationship Id="rId3" Type="http://schemas.openxmlformats.org/officeDocument/2006/relationships/image" Target="../media/image12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4" Type="http://schemas.openxmlformats.org/officeDocument/2006/relationships/image" Target="../media/image128.jpg"/><Relationship Id="rId5" Type="http://schemas.openxmlformats.org/officeDocument/2006/relationships/image" Target="../media/image129.jpeg"/><Relationship Id="rId6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_dont_understa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64581"/>
            <a:ext cx="1233069" cy="1507419"/>
          </a:xfrm>
          <a:prstGeom prst="rect">
            <a:avLst/>
          </a:prstGeom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3008892" y="971383"/>
            <a:ext cx="3163308" cy="37250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FF0000"/>
                </a:solidFill>
                <a:latin typeface="Arial"/>
                <a:cs typeface="Arial"/>
              </a:rPr>
              <a:t>Foreword</a:t>
            </a:r>
          </a:p>
        </p:txBody>
      </p:sp>
      <p:sp>
        <p:nvSpPr>
          <p:cNvPr id="4" name="Rectangle 1140"/>
          <p:cNvSpPr>
            <a:spLocks noChangeArrowheads="1"/>
          </p:cNvSpPr>
          <p:nvPr/>
        </p:nvSpPr>
        <p:spPr bwMode="auto">
          <a:xfrm>
            <a:off x="990600" y="2017693"/>
            <a:ext cx="7315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it-IT" sz="1400">
                <a:solidFill>
                  <a:srgbClr val="16469E"/>
                </a:solidFill>
                <a:latin typeface="Helvetica" charset="0"/>
              </a:rPr>
              <a:t>many years ago I was attending a physics conference, and an old professor told me</a:t>
            </a:r>
          </a:p>
          <a:p>
            <a:pPr algn="ctr"/>
            <a:endParaRPr lang="it-IT" sz="1400">
              <a:solidFill>
                <a:srgbClr val="16469E"/>
              </a:solidFill>
              <a:latin typeface="Helvetica" charset="0"/>
            </a:endParaRPr>
          </a:p>
          <a:p>
            <a:pPr algn="ctr"/>
            <a:r>
              <a:rPr lang="it-IT" sz="1400">
                <a:solidFill>
                  <a:srgbClr val="16469E"/>
                </a:solidFill>
                <a:latin typeface="Helvetica" charset="0"/>
              </a:rPr>
              <a:t>“you are starting to attend conferences, at the beginning you will not understand, but after a while ... you will get used to it!!!”</a:t>
            </a:r>
          </a:p>
        </p:txBody>
      </p:sp>
      <p:sp>
        <p:nvSpPr>
          <p:cNvPr id="5" name="AutoShape 476"/>
          <p:cNvSpPr>
            <a:spLocks noChangeArrowheads="1"/>
          </p:cNvSpPr>
          <p:nvPr/>
        </p:nvSpPr>
        <p:spPr bwMode="auto">
          <a:xfrm rot="10117662" flipH="1">
            <a:off x="1036981" y="4810910"/>
            <a:ext cx="841375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8674998" lon="19799999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2209800" y="4828876"/>
            <a:ext cx="5791200" cy="886124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>
                <a:solidFill>
                  <a:srgbClr val="16469E"/>
                </a:solidFill>
                <a:latin typeface="Arial"/>
                <a:cs typeface="Arial"/>
              </a:rPr>
              <a:t>if you do not understand it will be my fault, not yours</a:t>
            </a:r>
          </a:p>
          <a:p>
            <a:pPr algn="ctr">
              <a:lnSpc>
                <a:spcPct val="150000"/>
              </a:lnSpc>
            </a:pPr>
            <a:r>
              <a:rPr lang="it-IT" sz="1600">
                <a:solidFill>
                  <a:srgbClr val="16469E"/>
                </a:solidFill>
                <a:latin typeface="Arial"/>
                <a:cs typeface="Arial"/>
              </a:rPr>
              <a:t>do not be afraid of asking questions</a:t>
            </a:r>
          </a:p>
        </p:txBody>
      </p:sp>
    </p:spTree>
    <p:extLst>
      <p:ext uri="{BB962C8B-B14F-4D97-AF65-F5344CB8AC3E}">
        <p14:creationId xmlns:p14="http://schemas.microsoft.com/office/powerpoint/2010/main" val="328359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5" name="Rectangle 151"/>
          <p:cNvSpPr>
            <a:spLocks noChangeArrowheads="1"/>
          </p:cNvSpPr>
          <p:nvPr/>
        </p:nvSpPr>
        <p:spPr bwMode="auto">
          <a:xfrm>
            <a:off x="2643188" y="546100"/>
            <a:ext cx="415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b="1" i="0">
                <a:solidFill>
                  <a:srgbClr val="FF0000"/>
                </a:solidFill>
                <a:latin typeface="Arial" charset="0"/>
              </a:rPr>
              <a:t>possible ways of detecting the beam</a:t>
            </a:r>
          </a:p>
        </p:txBody>
      </p:sp>
      <p:grpSp>
        <p:nvGrpSpPr>
          <p:cNvPr id="32633" name="Group 889"/>
          <p:cNvGrpSpPr>
            <a:grpSpLocks/>
          </p:cNvGrpSpPr>
          <p:nvPr/>
        </p:nvGrpSpPr>
        <p:grpSpPr bwMode="auto">
          <a:xfrm>
            <a:off x="396875" y="1033463"/>
            <a:ext cx="2771775" cy="1925637"/>
            <a:chOff x="250" y="651"/>
            <a:chExt cx="1746" cy="1213"/>
          </a:xfrm>
        </p:grpSpPr>
        <p:sp>
          <p:nvSpPr>
            <p:cNvPr id="31894" name="Rectangle 150"/>
            <p:cNvSpPr>
              <a:spLocks noChangeArrowheads="1"/>
            </p:cNvSpPr>
            <p:nvPr/>
          </p:nvSpPr>
          <p:spPr bwMode="auto">
            <a:xfrm>
              <a:off x="250" y="651"/>
              <a:ext cx="174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electromagnetic </a:t>
              </a:r>
            </a:p>
            <a:p>
              <a:pPr algn="ctr"/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(scanning wires, faraday cups)</a:t>
              </a:r>
            </a:p>
          </p:txBody>
        </p:sp>
        <p:grpSp>
          <p:nvGrpSpPr>
            <p:cNvPr id="31903" name="Group 159"/>
            <p:cNvGrpSpPr>
              <a:grpSpLocks/>
            </p:cNvGrpSpPr>
            <p:nvPr/>
          </p:nvGrpSpPr>
          <p:grpSpPr bwMode="auto">
            <a:xfrm>
              <a:off x="501" y="956"/>
              <a:ext cx="1101" cy="908"/>
              <a:chOff x="3889" y="441"/>
              <a:chExt cx="1396" cy="1158"/>
            </a:xfrm>
          </p:grpSpPr>
          <p:grpSp>
            <p:nvGrpSpPr>
              <p:cNvPr id="31901" name="Group 157"/>
              <p:cNvGrpSpPr>
                <a:grpSpLocks/>
              </p:cNvGrpSpPr>
              <p:nvPr/>
            </p:nvGrpSpPr>
            <p:grpSpPr bwMode="auto">
              <a:xfrm>
                <a:off x="3889" y="441"/>
                <a:ext cx="1396" cy="1158"/>
                <a:chOff x="3889" y="441"/>
                <a:chExt cx="1396" cy="1158"/>
              </a:xfrm>
            </p:grpSpPr>
            <p:sp>
              <p:nvSpPr>
                <p:cNvPr id="31751" name="Oval 7"/>
                <p:cNvSpPr>
                  <a:spLocks noChangeArrowheads="1"/>
                </p:cNvSpPr>
                <p:nvPr/>
              </p:nvSpPr>
              <p:spPr bwMode="auto">
                <a:xfrm>
                  <a:off x="4077" y="821"/>
                  <a:ext cx="43" cy="48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2" name="Oval 8"/>
                <p:cNvSpPr>
                  <a:spLocks noChangeArrowheads="1"/>
                </p:cNvSpPr>
                <p:nvPr/>
              </p:nvSpPr>
              <p:spPr bwMode="auto">
                <a:xfrm>
                  <a:off x="4077" y="826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3" name="Oval 9"/>
                <p:cNvSpPr>
                  <a:spLocks noChangeArrowheads="1"/>
                </p:cNvSpPr>
                <p:nvPr/>
              </p:nvSpPr>
              <p:spPr bwMode="auto">
                <a:xfrm>
                  <a:off x="4082" y="831"/>
                  <a:ext cx="28" cy="28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4" name="Oval 10"/>
                <p:cNvSpPr>
                  <a:spLocks noChangeArrowheads="1"/>
                </p:cNvSpPr>
                <p:nvPr/>
              </p:nvSpPr>
              <p:spPr bwMode="auto">
                <a:xfrm>
                  <a:off x="4087" y="836"/>
                  <a:ext cx="18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5" name="Oval 11"/>
                <p:cNvSpPr>
                  <a:spLocks noChangeArrowheads="1"/>
                </p:cNvSpPr>
                <p:nvPr/>
              </p:nvSpPr>
              <p:spPr bwMode="auto">
                <a:xfrm>
                  <a:off x="4091" y="840"/>
                  <a:ext cx="10" cy="10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6" name="Oval 12"/>
                <p:cNvSpPr>
                  <a:spLocks noChangeArrowheads="1"/>
                </p:cNvSpPr>
                <p:nvPr/>
              </p:nvSpPr>
              <p:spPr bwMode="auto">
                <a:xfrm>
                  <a:off x="4077" y="821"/>
                  <a:ext cx="43" cy="48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7" name="Oval 13"/>
                <p:cNvSpPr>
                  <a:spLocks noChangeArrowheads="1"/>
                </p:cNvSpPr>
                <p:nvPr/>
              </p:nvSpPr>
              <p:spPr bwMode="auto">
                <a:xfrm>
                  <a:off x="4016" y="746"/>
                  <a:ext cx="42" cy="47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8" name="Oval 14"/>
                <p:cNvSpPr>
                  <a:spLocks noChangeArrowheads="1"/>
                </p:cNvSpPr>
                <p:nvPr/>
              </p:nvSpPr>
              <p:spPr bwMode="auto">
                <a:xfrm>
                  <a:off x="4016" y="750"/>
                  <a:ext cx="37" cy="38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9" name="Oval 15"/>
                <p:cNvSpPr>
                  <a:spLocks noChangeArrowheads="1"/>
                </p:cNvSpPr>
                <p:nvPr/>
              </p:nvSpPr>
              <p:spPr bwMode="auto">
                <a:xfrm>
                  <a:off x="4020" y="755"/>
                  <a:ext cx="29" cy="29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0" name="Oval 16"/>
                <p:cNvSpPr>
                  <a:spLocks noChangeArrowheads="1"/>
                </p:cNvSpPr>
                <p:nvPr/>
              </p:nvSpPr>
              <p:spPr bwMode="auto">
                <a:xfrm>
                  <a:off x="4025" y="760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1" name="Oval 17"/>
                <p:cNvSpPr>
                  <a:spLocks noChangeArrowheads="1"/>
                </p:cNvSpPr>
                <p:nvPr/>
              </p:nvSpPr>
              <p:spPr bwMode="auto">
                <a:xfrm>
                  <a:off x="4030" y="765"/>
                  <a:ext cx="9" cy="9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2" name="Oval 18"/>
                <p:cNvSpPr>
                  <a:spLocks noChangeArrowheads="1"/>
                </p:cNvSpPr>
                <p:nvPr/>
              </p:nvSpPr>
              <p:spPr bwMode="auto">
                <a:xfrm>
                  <a:off x="4016" y="746"/>
                  <a:ext cx="42" cy="47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3" name="Oval 19"/>
                <p:cNvSpPr>
                  <a:spLocks noChangeArrowheads="1"/>
                </p:cNvSpPr>
                <p:nvPr/>
              </p:nvSpPr>
              <p:spPr bwMode="auto">
                <a:xfrm>
                  <a:off x="4082" y="779"/>
                  <a:ext cx="47" cy="47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4" name="Oval 20"/>
                <p:cNvSpPr>
                  <a:spLocks noChangeArrowheads="1"/>
                </p:cNvSpPr>
                <p:nvPr/>
              </p:nvSpPr>
              <p:spPr bwMode="auto">
                <a:xfrm>
                  <a:off x="4087" y="784"/>
                  <a:ext cx="37" cy="37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5" name="Oval 21"/>
                <p:cNvSpPr>
                  <a:spLocks noChangeArrowheads="1"/>
                </p:cNvSpPr>
                <p:nvPr/>
              </p:nvSpPr>
              <p:spPr bwMode="auto">
                <a:xfrm>
                  <a:off x="4091" y="788"/>
                  <a:ext cx="29" cy="29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6" name="Oval 22"/>
                <p:cNvSpPr>
                  <a:spLocks noChangeArrowheads="1"/>
                </p:cNvSpPr>
                <p:nvPr/>
              </p:nvSpPr>
              <p:spPr bwMode="auto">
                <a:xfrm>
                  <a:off x="4096" y="793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7" name="Oval 23"/>
                <p:cNvSpPr>
                  <a:spLocks noChangeArrowheads="1"/>
                </p:cNvSpPr>
                <p:nvPr/>
              </p:nvSpPr>
              <p:spPr bwMode="auto">
                <a:xfrm>
                  <a:off x="4101" y="798"/>
                  <a:ext cx="9" cy="9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8" name="Oval 24"/>
                <p:cNvSpPr>
                  <a:spLocks noChangeArrowheads="1"/>
                </p:cNvSpPr>
                <p:nvPr/>
              </p:nvSpPr>
              <p:spPr bwMode="auto">
                <a:xfrm>
                  <a:off x="4082" y="779"/>
                  <a:ext cx="47" cy="47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9" name="Oval 25"/>
                <p:cNvSpPr>
                  <a:spLocks noChangeArrowheads="1"/>
                </p:cNvSpPr>
                <p:nvPr/>
              </p:nvSpPr>
              <p:spPr bwMode="auto">
                <a:xfrm>
                  <a:off x="3982" y="803"/>
                  <a:ext cx="48" cy="47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0" name="Oval 26"/>
                <p:cNvSpPr>
                  <a:spLocks noChangeArrowheads="1"/>
                </p:cNvSpPr>
                <p:nvPr/>
              </p:nvSpPr>
              <p:spPr bwMode="auto">
                <a:xfrm>
                  <a:off x="3987" y="807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1" name="Oval 27"/>
                <p:cNvSpPr>
                  <a:spLocks noChangeArrowheads="1"/>
                </p:cNvSpPr>
                <p:nvPr/>
              </p:nvSpPr>
              <p:spPr bwMode="auto">
                <a:xfrm>
                  <a:off x="3992" y="812"/>
                  <a:ext cx="28" cy="28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2" name="Oval 28"/>
                <p:cNvSpPr>
                  <a:spLocks noChangeArrowheads="1"/>
                </p:cNvSpPr>
                <p:nvPr/>
              </p:nvSpPr>
              <p:spPr bwMode="auto">
                <a:xfrm>
                  <a:off x="3997" y="817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3" name="Oval 29"/>
                <p:cNvSpPr>
                  <a:spLocks noChangeArrowheads="1"/>
                </p:cNvSpPr>
                <p:nvPr/>
              </p:nvSpPr>
              <p:spPr bwMode="auto">
                <a:xfrm>
                  <a:off x="4001" y="821"/>
                  <a:ext cx="10" cy="10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4" name="Oval 30"/>
                <p:cNvSpPr>
                  <a:spLocks noChangeArrowheads="1"/>
                </p:cNvSpPr>
                <p:nvPr/>
              </p:nvSpPr>
              <p:spPr bwMode="auto">
                <a:xfrm>
                  <a:off x="3982" y="803"/>
                  <a:ext cx="48" cy="47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5" name="Oval 31"/>
                <p:cNvSpPr>
                  <a:spLocks noChangeArrowheads="1"/>
                </p:cNvSpPr>
                <p:nvPr/>
              </p:nvSpPr>
              <p:spPr bwMode="auto">
                <a:xfrm>
                  <a:off x="4011" y="798"/>
                  <a:ext cx="47" cy="47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6" name="Oval 32"/>
                <p:cNvSpPr>
                  <a:spLocks noChangeArrowheads="1"/>
                </p:cNvSpPr>
                <p:nvPr/>
              </p:nvSpPr>
              <p:spPr bwMode="auto">
                <a:xfrm>
                  <a:off x="4016" y="803"/>
                  <a:ext cx="37" cy="37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7" name="Oval 33"/>
                <p:cNvSpPr>
                  <a:spLocks noChangeArrowheads="1"/>
                </p:cNvSpPr>
                <p:nvPr/>
              </p:nvSpPr>
              <p:spPr bwMode="auto">
                <a:xfrm>
                  <a:off x="4020" y="807"/>
                  <a:ext cx="29" cy="29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8" name="Oval 34"/>
                <p:cNvSpPr>
                  <a:spLocks noChangeArrowheads="1"/>
                </p:cNvSpPr>
                <p:nvPr/>
              </p:nvSpPr>
              <p:spPr bwMode="auto">
                <a:xfrm>
                  <a:off x="4025" y="812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9" name="Oval 35"/>
                <p:cNvSpPr>
                  <a:spLocks noChangeArrowheads="1"/>
                </p:cNvSpPr>
                <p:nvPr/>
              </p:nvSpPr>
              <p:spPr bwMode="auto">
                <a:xfrm>
                  <a:off x="4030" y="817"/>
                  <a:ext cx="9" cy="9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0" name="Oval 36"/>
                <p:cNvSpPr>
                  <a:spLocks noChangeArrowheads="1"/>
                </p:cNvSpPr>
                <p:nvPr/>
              </p:nvSpPr>
              <p:spPr bwMode="auto">
                <a:xfrm>
                  <a:off x="4011" y="798"/>
                  <a:ext cx="47" cy="47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1" name="Oval 37"/>
                <p:cNvSpPr>
                  <a:spLocks noChangeArrowheads="1"/>
                </p:cNvSpPr>
                <p:nvPr/>
              </p:nvSpPr>
              <p:spPr bwMode="auto">
                <a:xfrm>
                  <a:off x="4025" y="821"/>
                  <a:ext cx="47" cy="48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2" name="Oval 38"/>
                <p:cNvSpPr>
                  <a:spLocks noChangeArrowheads="1"/>
                </p:cNvSpPr>
                <p:nvPr/>
              </p:nvSpPr>
              <p:spPr bwMode="auto">
                <a:xfrm>
                  <a:off x="4030" y="826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3" name="Oval 39"/>
                <p:cNvSpPr>
                  <a:spLocks noChangeArrowheads="1"/>
                </p:cNvSpPr>
                <p:nvPr/>
              </p:nvSpPr>
              <p:spPr bwMode="auto">
                <a:xfrm>
                  <a:off x="4035" y="831"/>
                  <a:ext cx="28" cy="28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4" name="Oval 40"/>
                <p:cNvSpPr>
                  <a:spLocks noChangeArrowheads="1"/>
                </p:cNvSpPr>
                <p:nvPr/>
              </p:nvSpPr>
              <p:spPr bwMode="auto">
                <a:xfrm>
                  <a:off x="4039" y="836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5" name="Oval 41"/>
                <p:cNvSpPr>
                  <a:spLocks noChangeArrowheads="1"/>
                </p:cNvSpPr>
                <p:nvPr/>
              </p:nvSpPr>
              <p:spPr bwMode="auto">
                <a:xfrm>
                  <a:off x="4044" y="840"/>
                  <a:ext cx="9" cy="10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6" name="Oval 42"/>
                <p:cNvSpPr>
                  <a:spLocks noChangeArrowheads="1"/>
                </p:cNvSpPr>
                <p:nvPr/>
              </p:nvSpPr>
              <p:spPr bwMode="auto">
                <a:xfrm>
                  <a:off x="4025" y="821"/>
                  <a:ext cx="47" cy="4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7" name="Oval 43"/>
                <p:cNvSpPr>
                  <a:spLocks noChangeArrowheads="1"/>
                </p:cNvSpPr>
                <p:nvPr/>
              </p:nvSpPr>
              <p:spPr bwMode="auto">
                <a:xfrm>
                  <a:off x="3992" y="831"/>
                  <a:ext cx="43" cy="47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8" name="Oval 44"/>
                <p:cNvSpPr>
                  <a:spLocks noChangeArrowheads="1"/>
                </p:cNvSpPr>
                <p:nvPr/>
              </p:nvSpPr>
              <p:spPr bwMode="auto">
                <a:xfrm>
                  <a:off x="3992" y="836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9" name="Oval 45"/>
                <p:cNvSpPr>
                  <a:spLocks noChangeArrowheads="1"/>
                </p:cNvSpPr>
                <p:nvPr/>
              </p:nvSpPr>
              <p:spPr bwMode="auto">
                <a:xfrm>
                  <a:off x="3997" y="840"/>
                  <a:ext cx="28" cy="29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0" name="Oval 46"/>
                <p:cNvSpPr>
                  <a:spLocks noChangeArrowheads="1"/>
                </p:cNvSpPr>
                <p:nvPr/>
              </p:nvSpPr>
              <p:spPr bwMode="auto">
                <a:xfrm>
                  <a:off x="4001" y="845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1" name="Oval 47"/>
                <p:cNvSpPr>
                  <a:spLocks noChangeArrowheads="1"/>
                </p:cNvSpPr>
                <p:nvPr/>
              </p:nvSpPr>
              <p:spPr bwMode="auto">
                <a:xfrm>
                  <a:off x="4006" y="850"/>
                  <a:ext cx="10" cy="9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2" name="Oval 48"/>
                <p:cNvSpPr>
                  <a:spLocks noChangeArrowheads="1"/>
                </p:cNvSpPr>
                <p:nvPr/>
              </p:nvSpPr>
              <p:spPr bwMode="auto">
                <a:xfrm>
                  <a:off x="3992" y="831"/>
                  <a:ext cx="43" cy="47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3" name="Oval 49"/>
                <p:cNvSpPr>
                  <a:spLocks noChangeArrowheads="1"/>
                </p:cNvSpPr>
                <p:nvPr/>
              </p:nvSpPr>
              <p:spPr bwMode="auto">
                <a:xfrm>
                  <a:off x="4001" y="821"/>
                  <a:ext cx="48" cy="43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4" name="Oval 50"/>
                <p:cNvSpPr>
                  <a:spLocks noChangeArrowheads="1"/>
                </p:cNvSpPr>
                <p:nvPr/>
              </p:nvSpPr>
              <p:spPr bwMode="auto">
                <a:xfrm>
                  <a:off x="4006" y="821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5" name="Oval 51"/>
                <p:cNvSpPr>
                  <a:spLocks noChangeArrowheads="1"/>
                </p:cNvSpPr>
                <p:nvPr/>
              </p:nvSpPr>
              <p:spPr bwMode="auto">
                <a:xfrm>
                  <a:off x="4011" y="826"/>
                  <a:ext cx="28" cy="29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6" name="Oval 52"/>
                <p:cNvSpPr>
                  <a:spLocks noChangeArrowheads="1"/>
                </p:cNvSpPr>
                <p:nvPr/>
              </p:nvSpPr>
              <p:spPr bwMode="auto">
                <a:xfrm>
                  <a:off x="4016" y="831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7" name="Oval 53"/>
                <p:cNvSpPr>
                  <a:spLocks noChangeArrowheads="1"/>
                </p:cNvSpPr>
                <p:nvPr/>
              </p:nvSpPr>
              <p:spPr bwMode="auto">
                <a:xfrm>
                  <a:off x="4020" y="836"/>
                  <a:ext cx="10" cy="9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8" name="Oval 54"/>
                <p:cNvSpPr>
                  <a:spLocks noChangeArrowheads="1"/>
                </p:cNvSpPr>
                <p:nvPr/>
              </p:nvSpPr>
              <p:spPr bwMode="auto">
                <a:xfrm>
                  <a:off x="4001" y="821"/>
                  <a:ext cx="48" cy="43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9" name="Oval 55"/>
                <p:cNvSpPr>
                  <a:spLocks noChangeArrowheads="1"/>
                </p:cNvSpPr>
                <p:nvPr/>
              </p:nvSpPr>
              <p:spPr bwMode="auto">
                <a:xfrm>
                  <a:off x="4006" y="836"/>
                  <a:ext cx="47" cy="42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0" name="Oval 56"/>
                <p:cNvSpPr>
                  <a:spLocks noChangeArrowheads="1"/>
                </p:cNvSpPr>
                <p:nvPr/>
              </p:nvSpPr>
              <p:spPr bwMode="auto">
                <a:xfrm>
                  <a:off x="4011" y="836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1" name="Oval 57"/>
                <p:cNvSpPr>
                  <a:spLocks noChangeArrowheads="1"/>
                </p:cNvSpPr>
                <p:nvPr/>
              </p:nvSpPr>
              <p:spPr bwMode="auto">
                <a:xfrm>
                  <a:off x="4016" y="840"/>
                  <a:ext cx="28" cy="29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2" name="Oval 58"/>
                <p:cNvSpPr>
                  <a:spLocks noChangeArrowheads="1"/>
                </p:cNvSpPr>
                <p:nvPr/>
              </p:nvSpPr>
              <p:spPr bwMode="auto">
                <a:xfrm>
                  <a:off x="4020" y="845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3" name="Oval 59"/>
                <p:cNvSpPr>
                  <a:spLocks noChangeArrowheads="1"/>
                </p:cNvSpPr>
                <p:nvPr/>
              </p:nvSpPr>
              <p:spPr bwMode="auto">
                <a:xfrm>
                  <a:off x="4025" y="850"/>
                  <a:ext cx="10" cy="9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4" name="Oval 60"/>
                <p:cNvSpPr>
                  <a:spLocks noChangeArrowheads="1"/>
                </p:cNvSpPr>
                <p:nvPr/>
              </p:nvSpPr>
              <p:spPr bwMode="auto">
                <a:xfrm>
                  <a:off x="4006" y="836"/>
                  <a:ext cx="47" cy="4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5" name="Oval 61"/>
                <p:cNvSpPr>
                  <a:spLocks noChangeArrowheads="1"/>
                </p:cNvSpPr>
                <p:nvPr/>
              </p:nvSpPr>
              <p:spPr bwMode="auto">
                <a:xfrm>
                  <a:off x="4025" y="831"/>
                  <a:ext cx="47" cy="47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6" name="Oval 62"/>
                <p:cNvSpPr>
                  <a:spLocks noChangeArrowheads="1"/>
                </p:cNvSpPr>
                <p:nvPr/>
              </p:nvSpPr>
              <p:spPr bwMode="auto">
                <a:xfrm>
                  <a:off x="4030" y="836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7" name="Oval 63"/>
                <p:cNvSpPr>
                  <a:spLocks noChangeArrowheads="1"/>
                </p:cNvSpPr>
                <p:nvPr/>
              </p:nvSpPr>
              <p:spPr bwMode="auto">
                <a:xfrm>
                  <a:off x="4035" y="840"/>
                  <a:ext cx="28" cy="29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8" name="Oval 64"/>
                <p:cNvSpPr>
                  <a:spLocks noChangeArrowheads="1"/>
                </p:cNvSpPr>
                <p:nvPr/>
              </p:nvSpPr>
              <p:spPr bwMode="auto">
                <a:xfrm>
                  <a:off x="4039" y="845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9" name="Oval 65"/>
                <p:cNvSpPr>
                  <a:spLocks noChangeArrowheads="1"/>
                </p:cNvSpPr>
                <p:nvPr/>
              </p:nvSpPr>
              <p:spPr bwMode="auto">
                <a:xfrm>
                  <a:off x="4044" y="850"/>
                  <a:ext cx="9" cy="9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0" name="Oval 66"/>
                <p:cNvSpPr>
                  <a:spLocks noChangeArrowheads="1"/>
                </p:cNvSpPr>
                <p:nvPr/>
              </p:nvSpPr>
              <p:spPr bwMode="auto">
                <a:xfrm>
                  <a:off x="4025" y="831"/>
                  <a:ext cx="47" cy="47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1" name="Oval 67"/>
                <p:cNvSpPr>
                  <a:spLocks noChangeArrowheads="1"/>
                </p:cNvSpPr>
                <p:nvPr/>
              </p:nvSpPr>
              <p:spPr bwMode="auto">
                <a:xfrm>
                  <a:off x="4035" y="812"/>
                  <a:ext cx="47" cy="43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2" name="Oval 68"/>
                <p:cNvSpPr>
                  <a:spLocks noChangeArrowheads="1"/>
                </p:cNvSpPr>
                <p:nvPr/>
              </p:nvSpPr>
              <p:spPr bwMode="auto">
                <a:xfrm>
                  <a:off x="4039" y="812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3" name="Oval 69"/>
                <p:cNvSpPr>
                  <a:spLocks noChangeArrowheads="1"/>
                </p:cNvSpPr>
                <p:nvPr/>
              </p:nvSpPr>
              <p:spPr bwMode="auto">
                <a:xfrm>
                  <a:off x="4044" y="817"/>
                  <a:ext cx="28" cy="28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4" name="Oval 70"/>
                <p:cNvSpPr>
                  <a:spLocks noChangeArrowheads="1"/>
                </p:cNvSpPr>
                <p:nvPr/>
              </p:nvSpPr>
              <p:spPr bwMode="auto">
                <a:xfrm>
                  <a:off x="4049" y="821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5" name="Oval 71"/>
                <p:cNvSpPr>
                  <a:spLocks noChangeArrowheads="1"/>
                </p:cNvSpPr>
                <p:nvPr/>
              </p:nvSpPr>
              <p:spPr bwMode="auto">
                <a:xfrm>
                  <a:off x="4053" y="826"/>
                  <a:ext cx="10" cy="10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6" name="Oval 72"/>
                <p:cNvSpPr>
                  <a:spLocks noChangeArrowheads="1"/>
                </p:cNvSpPr>
                <p:nvPr/>
              </p:nvSpPr>
              <p:spPr bwMode="auto">
                <a:xfrm>
                  <a:off x="4035" y="812"/>
                  <a:ext cx="47" cy="43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7" name="Oval 73"/>
                <p:cNvSpPr>
                  <a:spLocks noChangeArrowheads="1"/>
                </p:cNvSpPr>
                <p:nvPr/>
              </p:nvSpPr>
              <p:spPr bwMode="auto">
                <a:xfrm>
                  <a:off x="3997" y="784"/>
                  <a:ext cx="42" cy="42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8" name="Oval 74"/>
                <p:cNvSpPr>
                  <a:spLocks noChangeArrowheads="1"/>
                </p:cNvSpPr>
                <p:nvPr/>
              </p:nvSpPr>
              <p:spPr bwMode="auto">
                <a:xfrm>
                  <a:off x="4001" y="788"/>
                  <a:ext cx="34" cy="33"/>
                </a:xfrm>
                <a:prstGeom prst="ellipse">
                  <a:avLst/>
                </a:prstGeom>
                <a:noFill/>
                <a:ln w="50800">
                  <a:solidFill>
                    <a:srgbClr val="4444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9" name="Oval 75"/>
                <p:cNvSpPr>
                  <a:spLocks noChangeArrowheads="1"/>
                </p:cNvSpPr>
                <p:nvPr/>
              </p:nvSpPr>
              <p:spPr bwMode="auto">
                <a:xfrm>
                  <a:off x="4006" y="793"/>
                  <a:ext cx="24" cy="24"/>
                </a:xfrm>
                <a:prstGeom prst="ellipse">
                  <a:avLst/>
                </a:prstGeom>
                <a:noFill/>
                <a:ln w="50800">
                  <a:solidFill>
                    <a:srgbClr val="8888E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0" name="Oval 76"/>
                <p:cNvSpPr>
                  <a:spLocks noChangeArrowheads="1"/>
                </p:cNvSpPr>
                <p:nvPr/>
              </p:nvSpPr>
              <p:spPr bwMode="auto">
                <a:xfrm>
                  <a:off x="4011" y="798"/>
                  <a:ext cx="14" cy="14"/>
                </a:xfrm>
                <a:prstGeom prst="ellipse">
                  <a:avLst/>
                </a:prstGeom>
                <a:solidFill>
                  <a:srgbClr val="CCCCFF"/>
                </a:solidFill>
                <a:ln w="381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1" name="Oval 77"/>
                <p:cNvSpPr>
                  <a:spLocks noChangeArrowheads="1"/>
                </p:cNvSpPr>
                <p:nvPr/>
              </p:nvSpPr>
              <p:spPr bwMode="auto">
                <a:xfrm>
                  <a:off x="3997" y="784"/>
                  <a:ext cx="42" cy="42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2" name="Oval 78"/>
                <p:cNvSpPr>
                  <a:spLocks noChangeArrowheads="1"/>
                </p:cNvSpPr>
                <p:nvPr/>
              </p:nvSpPr>
              <p:spPr bwMode="auto">
                <a:xfrm>
                  <a:off x="3987" y="769"/>
                  <a:ext cx="43" cy="43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3" name="Oval 79"/>
                <p:cNvSpPr>
                  <a:spLocks noChangeArrowheads="1"/>
                </p:cNvSpPr>
                <p:nvPr/>
              </p:nvSpPr>
              <p:spPr bwMode="auto">
                <a:xfrm>
                  <a:off x="3992" y="774"/>
                  <a:ext cx="33" cy="33"/>
                </a:xfrm>
                <a:prstGeom prst="ellipse">
                  <a:avLst/>
                </a:prstGeom>
                <a:noFill/>
                <a:ln w="5080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4" name="Oval 80"/>
                <p:cNvSpPr>
                  <a:spLocks noChangeArrowheads="1"/>
                </p:cNvSpPr>
                <p:nvPr/>
              </p:nvSpPr>
              <p:spPr bwMode="auto">
                <a:xfrm>
                  <a:off x="3997" y="779"/>
                  <a:ext cx="23" cy="24"/>
                </a:xfrm>
                <a:prstGeom prst="ellipse">
                  <a:avLst/>
                </a:prstGeom>
                <a:noFill/>
                <a:ln w="5080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5" name="Oval 81"/>
                <p:cNvSpPr>
                  <a:spLocks noChangeArrowheads="1"/>
                </p:cNvSpPr>
                <p:nvPr/>
              </p:nvSpPr>
              <p:spPr bwMode="auto">
                <a:xfrm>
                  <a:off x="4001" y="784"/>
                  <a:ext cx="15" cy="14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6" name="Oval 82"/>
                <p:cNvSpPr>
                  <a:spLocks noChangeArrowheads="1"/>
                </p:cNvSpPr>
                <p:nvPr/>
              </p:nvSpPr>
              <p:spPr bwMode="auto">
                <a:xfrm>
                  <a:off x="3987" y="769"/>
                  <a:ext cx="43" cy="43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7" name="Oval 83"/>
                <p:cNvSpPr>
                  <a:spLocks noChangeArrowheads="1"/>
                </p:cNvSpPr>
                <p:nvPr/>
              </p:nvSpPr>
              <p:spPr bwMode="auto">
                <a:xfrm>
                  <a:off x="4011" y="765"/>
                  <a:ext cx="47" cy="42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8" name="Oval 84"/>
                <p:cNvSpPr>
                  <a:spLocks noChangeArrowheads="1"/>
                </p:cNvSpPr>
                <p:nvPr/>
              </p:nvSpPr>
              <p:spPr bwMode="auto">
                <a:xfrm>
                  <a:off x="4016" y="765"/>
                  <a:ext cx="37" cy="38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9" name="Oval 85"/>
                <p:cNvSpPr>
                  <a:spLocks noChangeArrowheads="1"/>
                </p:cNvSpPr>
                <p:nvPr/>
              </p:nvSpPr>
              <p:spPr bwMode="auto">
                <a:xfrm>
                  <a:off x="4020" y="769"/>
                  <a:ext cx="29" cy="29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0" name="Oval 86"/>
                <p:cNvSpPr>
                  <a:spLocks noChangeArrowheads="1"/>
                </p:cNvSpPr>
                <p:nvPr/>
              </p:nvSpPr>
              <p:spPr bwMode="auto">
                <a:xfrm>
                  <a:off x="4025" y="774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1" name="Oval 87"/>
                <p:cNvSpPr>
                  <a:spLocks noChangeArrowheads="1"/>
                </p:cNvSpPr>
                <p:nvPr/>
              </p:nvSpPr>
              <p:spPr bwMode="auto">
                <a:xfrm>
                  <a:off x="4030" y="779"/>
                  <a:ext cx="9" cy="9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2" name="Oval 88"/>
                <p:cNvSpPr>
                  <a:spLocks noChangeArrowheads="1"/>
                </p:cNvSpPr>
                <p:nvPr/>
              </p:nvSpPr>
              <p:spPr bwMode="auto">
                <a:xfrm>
                  <a:off x="4011" y="765"/>
                  <a:ext cx="47" cy="4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3" name="Oval 89"/>
                <p:cNvSpPr>
                  <a:spLocks noChangeArrowheads="1"/>
                </p:cNvSpPr>
                <p:nvPr/>
              </p:nvSpPr>
              <p:spPr bwMode="auto">
                <a:xfrm>
                  <a:off x="4053" y="836"/>
                  <a:ext cx="43" cy="42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4" name="Oval 90"/>
                <p:cNvSpPr>
                  <a:spLocks noChangeArrowheads="1"/>
                </p:cNvSpPr>
                <p:nvPr/>
              </p:nvSpPr>
              <p:spPr bwMode="auto">
                <a:xfrm>
                  <a:off x="4058" y="840"/>
                  <a:ext cx="33" cy="34"/>
                </a:xfrm>
                <a:prstGeom prst="ellipse">
                  <a:avLst/>
                </a:prstGeom>
                <a:noFill/>
                <a:ln w="5080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5" name="Oval 91"/>
                <p:cNvSpPr>
                  <a:spLocks noChangeArrowheads="1"/>
                </p:cNvSpPr>
                <p:nvPr/>
              </p:nvSpPr>
              <p:spPr bwMode="auto">
                <a:xfrm>
                  <a:off x="4063" y="845"/>
                  <a:ext cx="24" cy="24"/>
                </a:xfrm>
                <a:prstGeom prst="ellipse">
                  <a:avLst/>
                </a:prstGeom>
                <a:noFill/>
                <a:ln w="5080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6" name="Oval 92"/>
                <p:cNvSpPr>
                  <a:spLocks noChangeArrowheads="1"/>
                </p:cNvSpPr>
                <p:nvPr/>
              </p:nvSpPr>
              <p:spPr bwMode="auto">
                <a:xfrm>
                  <a:off x="4068" y="850"/>
                  <a:ext cx="14" cy="14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7" name="Oval 93"/>
                <p:cNvSpPr>
                  <a:spLocks noChangeArrowheads="1"/>
                </p:cNvSpPr>
                <p:nvPr/>
              </p:nvSpPr>
              <p:spPr bwMode="auto">
                <a:xfrm>
                  <a:off x="4053" y="836"/>
                  <a:ext cx="43" cy="4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8" name="Oval 94"/>
                <p:cNvSpPr>
                  <a:spLocks noChangeArrowheads="1"/>
                </p:cNvSpPr>
                <p:nvPr/>
              </p:nvSpPr>
              <p:spPr bwMode="auto">
                <a:xfrm>
                  <a:off x="4077" y="803"/>
                  <a:ext cx="43" cy="47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9" name="Oval 95"/>
                <p:cNvSpPr>
                  <a:spLocks noChangeArrowheads="1"/>
                </p:cNvSpPr>
                <p:nvPr/>
              </p:nvSpPr>
              <p:spPr bwMode="auto">
                <a:xfrm>
                  <a:off x="4077" y="807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0" name="Oval 96"/>
                <p:cNvSpPr>
                  <a:spLocks noChangeArrowheads="1"/>
                </p:cNvSpPr>
                <p:nvPr/>
              </p:nvSpPr>
              <p:spPr bwMode="auto">
                <a:xfrm>
                  <a:off x="4082" y="812"/>
                  <a:ext cx="28" cy="28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1" name="Oval 97"/>
                <p:cNvSpPr>
                  <a:spLocks noChangeArrowheads="1"/>
                </p:cNvSpPr>
                <p:nvPr/>
              </p:nvSpPr>
              <p:spPr bwMode="auto">
                <a:xfrm>
                  <a:off x="4087" y="817"/>
                  <a:ext cx="18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2" name="Oval 98"/>
                <p:cNvSpPr>
                  <a:spLocks noChangeArrowheads="1"/>
                </p:cNvSpPr>
                <p:nvPr/>
              </p:nvSpPr>
              <p:spPr bwMode="auto">
                <a:xfrm>
                  <a:off x="4091" y="821"/>
                  <a:ext cx="10" cy="10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3" name="Oval 99"/>
                <p:cNvSpPr>
                  <a:spLocks noChangeArrowheads="1"/>
                </p:cNvSpPr>
                <p:nvPr/>
              </p:nvSpPr>
              <p:spPr bwMode="auto">
                <a:xfrm>
                  <a:off x="4077" y="803"/>
                  <a:ext cx="43" cy="47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4" name="Oval 100"/>
                <p:cNvSpPr>
                  <a:spLocks noChangeArrowheads="1"/>
                </p:cNvSpPr>
                <p:nvPr/>
              </p:nvSpPr>
              <p:spPr bwMode="auto">
                <a:xfrm>
                  <a:off x="4039" y="746"/>
                  <a:ext cx="43" cy="47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5" name="Oval 101"/>
                <p:cNvSpPr>
                  <a:spLocks noChangeArrowheads="1"/>
                </p:cNvSpPr>
                <p:nvPr/>
              </p:nvSpPr>
              <p:spPr bwMode="auto">
                <a:xfrm>
                  <a:off x="4039" y="750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6" name="Oval 102"/>
                <p:cNvSpPr>
                  <a:spLocks noChangeArrowheads="1"/>
                </p:cNvSpPr>
                <p:nvPr/>
              </p:nvSpPr>
              <p:spPr bwMode="auto">
                <a:xfrm>
                  <a:off x="4044" y="755"/>
                  <a:ext cx="28" cy="29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7" name="Oval 103"/>
                <p:cNvSpPr>
                  <a:spLocks noChangeArrowheads="1"/>
                </p:cNvSpPr>
                <p:nvPr/>
              </p:nvSpPr>
              <p:spPr bwMode="auto">
                <a:xfrm>
                  <a:off x="4049" y="760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8" name="Oval 104"/>
                <p:cNvSpPr>
                  <a:spLocks noChangeArrowheads="1"/>
                </p:cNvSpPr>
                <p:nvPr/>
              </p:nvSpPr>
              <p:spPr bwMode="auto">
                <a:xfrm>
                  <a:off x="4053" y="765"/>
                  <a:ext cx="10" cy="9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9" name="Oval 105"/>
                <p:cNvSpPr>
                  <a:spLocks noChangeArrowheads="1"/>
                </p:cNvSpPr>
                <p:nvPr/>
              </p:nvSpPr>
              <p:spPr bwMode="auto">
                <a:xfrm>
                  <a:off x="4039" y="746"/>
                  <a:ext cx="43" cy="47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0" name="Oval 106"/>
                <p:cNvSpPr>
                  <a:spLocks noChangeArrowheads="1"/>
                </p:cNvSpPr>
                <p:nvPr/>
              </p:nvSpPr>
              <p:spPr bwMode="auto">
                <a:xfrm>
                  <a:off x="4063" y="774"/>
                  <a:ext cx="47" cy="47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1" name="Oval 107"/>
                <p:cNvSpPr>
                  <a:spLocks noChangeArrowheads="1"/>
                </p:cNvSpPr>
                <p:nvPr/>
              </p:nvSpPr>
              <p:spPr bwMode="auto">
                <a:xfrm>
                  <a:off x="4068" y="779"/>
                  <a:ext cx="37" cy="38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2" name="Oval 108"/>
                <p:cNvSpPr>
                  <a:spLocks noChangeArrowheads="1"/>
                </p:cNvSpPr>
                <p:nvPr/>
              </p:nvSpPr>
              <p:spPr bwMode="auto">
                <a:xfrm>
                  <a:off x="4072" y="784"/>
                  <a:ext cx="29" cy="28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3" name="Oval 109"/>
                <p:cNvSpPr>
                  <a:spLocks noChangeArrowheads="1"/>
                </p:cNvSpPr>
                <p:nvPr/>
              </p:nvSpPr>
              <p:spPr bwMode="auto">
                <a:xfrm>
                  <a:off x="4077" y="788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4" name="Oval 110"/>
                <p:cNvSpPr>
                  <a:spLocks noChangeArrowheads="1"/>
                </p:cNvSpPr>
                <p:nvPr/>
              </p:nvSpPr>
              <p:spPr bwMode="auto">
                <a:xfrm>
                  <a:off x="4082" y="793"/>
                  <a:ext cx="9" cy="10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5" name="Oval 111"/>
                <p:cNvSpPr>
                  <a:spLocks noChangeArrowheads="1"/>
                </p:cNvSpPr>
                <p:nvPr/>
              </p:nvSpPr>
              <p:spPr bwMode="auto">
                <a:xfrm>
                  <a:off x="4063" y="774"/>
                  <a:ext cx="47" cy="47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6" name="Oval 112"/>
                <p:cNvSpPr>
                  <a:spLocks noChangeArrowheads="1"/>
                </p:cNvSpPr>
                <p:nvPr/>
              </p:nvSpPr>
              <p:spPr bwMode="auto">
                <a:xfrm>
                  <a:off x="4025" y="784"/>
                  <a:ext cx="47" cy="42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7" name="Oval 113"/>
                <p:cNvSpPr>
                  <a:spLocks noChangeArrowheads="1"/>
                </p:cNvSpPr>
                <p:nvPr/>
              </p:nvSpPr>
              <p:spPr bwMode="auto">
                <a:xfrm>
                  <a:off x="4030" y="784"/>
                  <a:ext cx="38" cy="37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8" name="Oval 114"/>
                <p:cNvSpPr>
                  <a:spLocks noChangeArrowheads="1"/>
                </p:cNvSpPr>
                <p:nvPr/>
              </p:nvSpPr>
              <p:spPr bwMode="auto">
                <a:xfrm>
                  <a:off x="4035" y="788"/>
                  <a:ext cx="28" cy="29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9" name="Oval 115"/>
                <p:cNvSpPr>
                  <a:spLocks noChangeArrowheads="1"/>
                </p:cNvSpPr>
                <p:nvPr/>
              </p:nvSpPr>
              <p:spPr bwMode="auto">
                <a:xfrm>
                  <a:off x="4039" y="793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0" name="Oval 116"/>
                <p:cNvSpPr>
                  <a:spLocks noChangeArrowheads="1"/>
                </p:cNvSpPr>
                <p:nvPr/>
              </p:nvSpPr>
              <p:spPr bwMode="auto">
                <a:xfrm>
                  <a:off x="4044" y="798"/>
                  <a:ext cx="9" cy="9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1" name="Oval 117"/>
                <p:cNvSpPr>
                  <a:spLocks noChangeArrowheads="1"/>
                </p:cNvSpPr>
                <p:nvPr/>
              </p:nvSpPr>
              <p:spPr bwMode="auto">
                <a:xfrm>
                  <a:off x="4025" y="784"/>
                  <a:ext cx="47" cy="42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2" name="Oval 118"/>
                <p:cNvSpPr>
                  <a:spLocks noChangeArrowheads="1"/>
                </p:cNvSpPr>
                <p:nvPr/>
              </p:nvSpPr>
              <p:spPr bwMode="auto">
                <a:xfrm>
                  <a:off x="4001" y="807"/>
                  <a:ext cx="48" cy="48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3" name="Oval 119"/>
                <p:cNvSpPr>
                  <a:spLocks noChangeArrowheads="1"/>
                </p:cNvSpPr>
                <p:nvPr/>
              </p:nvSpPr>
              <p:spPr bwMode="auto">
                <a:xfrm>
                  <a:off x="4006" y="812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4" name="Oval 120"/>
                <p:cNvSpPr>
                  <a:spLocks noChangeArrowheads="1"/>
                </p:cNvSpPr>
                <p:nvPr/>
              </p:nvSpPr>
              <p:spPr bwMode="auto">
                <a:xfrm>
                  <a:off x="4011" y="817"/>
                  <a:ext cx="28" cy="28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5" name="Oval 121"/>
                <p:cNvSpPr>
                  <a:spLocks noChangeArrowheads="1"/>
                </p:cNvSpPr>
                <p:nvPr/>
              </p:nvSpPr>
              <p:spPr bwMode="auto">
                <a:xfrm>
                  <a:off x="4016" y="821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6" name="Oval 122"/>
                <p:cNvSpPr>
                  <a:spLocks noChangeArrowheads="1"/>
                </p:cNvSpPr>
                <p:nvPr/>
              </p:nvSpPr>
              <p:spPr bwMode="auto">
                <a:xfrm>
                  <a:off x="4020" y="826"/>
                  <a:ext cx="10" cy="10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7" name="Oval 123"/>
                <p:cNvSpPr>
                  <a:spLocks noChangeArrowheads="1"/>
                </p:cNvSpPr>
                <p:nvPr/>
              </p:nvSpPr>
              <p:spPr bwMode="auto">
                <a:xfrm>
                  <a:off x="4001" y="807"/>
                  <a:ext cx="48" cy="48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8" name="Oval 124"/>
                <p:cNvSpPr>
                  <a:spLocks noChangeArrowheads="1"/>
                </p:cNvSpPr>
                <p:nvPr/>
              </p:nvSpPr>
              <p:spPr bwMode="auto">
                <a:xfrm>
                  <a:off x="4058" y="821"/>
                  <a:ext cx="47" cy="43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9" name="Oval 125"/>
                <p:cNvSpPr>
                  <a:spLocks noChangeArrowheads="1"/>
                </p:cNvSpPr>
                <p:nvPr/>
              </p:nvSpPr>
              <p:spPr bwMode="auto">
                <a:xfrm>
                  <a:off x="4063" y="821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0" name="Oval 126"/>
                <p:cNvSpPr>
                  <a:spLocks noChangeArrowheads="1"/>
                </p:cNvSpPr>
                <p:nvPr/>
              </p:nvSpPr>
              <p:spPr bwMode="auto">
                <a:xfrm>
                  <a:off x="4068" y="826"/>
                  <a:ext cx="28" cy="29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1" name="Oval 127"/>
                <p:cNvSpPr>
                  <a:spLocks noChangeArrowheads="1"/>
                </p:cNvSpPr>
                <p:nvPr/>
              </p:nvSpPr>
              <p:spPr bwMode="auto">
                <a:xfrm>
                  <a:off x="4072" y="831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2" name="Oval 128"/>
                <p:cNvSpPr>
                  <a:spLocks noChangeArrowheads="1"/>
                </p:cNvSpPr>
                <p:nvPr/>
              </p:nvSpPr>
              <p:spPr bwMode="auto">
                <a:xfrm>
                  <a:off x="4077" y="836"/>
                  <a:ext cx="10" cy="9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3" name="Oval 129"/>
                <p:cNvSpPr>
                  <a:spLocks noChangeArrowheads="1"/>
                </p:cNvSpPr>
                <p:nvPr/>
              </p:nvSpPr>
              <p:spPr bwMode="auto">
                <a:xfrm>
                  <a:off x="4058" y="821"/>
                  <a:ext cx="47" cy="43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4" name="Oval 130"/>
                <p:cNvSpPr>
                  <a:spLocks noChangeArrowheads="1"/>
                </p:cNvSpPr>
                <p:nvPr/>
              </p:nvSpPr>
              <p:spPr bwMode="auto">
                <a:xfrm>
                  <a:off x="4058" y="755"/>
                  <a:ext cx="47" cy="43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5" name="Oval 131"/>
                <p:cNvSpPr>
                  <a:spLocks noChangeArrowheads="1"/>
                </p:cNvSpPr>
                <p:nvPr/>
              </p:nvSpPr>
              <p:spPr bwMode="auto">
                <a:xfrm>
                  <a:off x="4063" y="755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6" name="Oval 132"/>
                <p:cNvSpPr>
                  <a:spLocks noChangeArrowheads="1"/>
                </p:cNvSpPr>
                <p:nvPr/>
              </p:nvSpPr>
              <p:spPr bwMode="auto">
                <a:xfrm>
                  <a:off x="4068" y="760"/>
                  <a:ext cx="28" cy="28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7" name="Oval 133"/>
                <p:cNvSpPr>
                  <a:spLocks noChangeArrowheads="1"/>
                </p:cNvSpPr>
                <p:nvPr/>
              </p:nvSpPr>
              <p:spPr bwMode="auto">
                <a:xfrm>
                  <a:off x="4072" y="765"/>
                  <a:ext cx="19" cy="19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8" name="Oval 134"/>
                <p:cNvSpPr>
                  <a:spLocks noChangeArrowheads="1"/>
                </p:cNvSpPr>
                <p:nvPr/>
              </p:nvSpPr>
              <p:spPr bwMode="auto">
                <a:xfrm>
                  <a:off x="4077" y="769"/>
                  <a:ext cx="10" cy="10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9" name="Oval 135"/>
                <p:cNvSpPr>
                  <a:spLocks noChangeArrowheads="1"/>
                </p:cNvSpPr>
                <p:nvPr/>
              </p:nvSpPr>
              <p:spPr bwMode="auto">
                <a:xfrm>
                  <a:off x="4058" y="755"/>
                  <a:ext cx="47" cy="43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0" name="Oval 136"/>
                <p:cNvSpPr>
                  <a:spLocks noChangeArrowheads="1"/>
                </p:cNvSpPr>
                <p:nvPr/>
              </p:nvSpPr>
              <p:spPr bwMode="auto">
                <a:xfrm>
                  <a:off x="4044" y="769"/>
                  <a:ext cx="43" cy="43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1" name="Oval 137"/>
                <p:cNvSpPr>
                  <a:spLocks noChangeArrowheads="1"/>
                </p:cNvSpPr>
                <p:nvPr/>
              </p:nvSpPr>
              <p:spPr bwMode="auto">
                <a:xfrm>
                  <a:off x="4049" y="774"/>
                  <a:ext cx="33" cy="33"/>
                </a:xfrm>
                <a:prstGeom prst="ellipse">
                  <a:avLst/>
                </a:prstGeom>
                <a:noFill/>
                <a:ln w="50800">
                  <a:solidFill>
                    <a:srgbClr val="4444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2" name="Oval 138"/>
                <p:cNvSpPr>
                  <a:spLocks noChangeArrowheads="1"/>
                </p:cNvSpPr>
                <p:nvPr/>
              </p:nvSpPr>
              <p:spPr bwMode="auto">
                <a:xfrm>
                  <a:off x="4053" y="779"/>
                  <a:ext cx="24" cy="24"/>
                </a:xfrm>
                <a:prstGeom prst="ellipse">
                  <a:avLst/>
                </a:prstGeom>
                <a:noFill/>
                <a:ln w="50800">
                  <a:solidFill>
                    <a:srgbClr val="8888E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3" name="Oval 139"/>
                <p:cNvSpPr>
                  <a:spLocks noChangeArrowheads="1"/>
                </p:cNvSpPr>
                <p:nvPr/>
              </p:nvSpPr>
              <p:spPr bwMode="auto">
                <a:xfrm>
                  <a:off x="4058" y="784"/>
                  <a:ext cx="14" cy="14"/>
                </a:xfrm>
                <a:prstGeom prst="ellipse">
                  <a:avLst/>
                </a:prstGeom>
                <a:solidFill>
                  <a:srgbClr val="CCCCFF"/>
                </a:solidFill>
                <a:ln w="381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4" name="Oval 140"/>
                <p:cNvSpPr>
                  <a:spLocks noChangeArrowheads="1"/>
                </p:cNvSpPr>
                <p:nvPr/>
              </p:nvSpPr>
              <p:spPr bwMode="auto">
                <a:xfrm>
                  <a:off x="4044" y="769"/>
                  <a:ext cx="43" cy="43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5" name="Oval 141"/>
                <p:cNvSpPr>
                  <a:spLocks noChangeArrowheads="1"/>
                </p:cNvSpPr>
                <p:nvPr/>
              </p:nvSpPr>
              <p:spPr bwMode="auto">
                <a:xfrm>
                  <a:off x="4053" y="793"/>
                  <a:ext cx="43" cy="43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6" name="Oval 142"/>
                <p:cNvSpPr>
                  <a:spLocks noChangeArrowheads="1"/>
                </p:cNvSpPr>
                <p:nvPr/>
              </p:nvSpPr>
              <p:spPr bwMode="auto">
                <a:xfrm>
                  <a:off x="4058" y="798"/>
                  <a:ext cx="33" cy="33"/>
                </a:xfrm>
                <a:prstGeom prst="ellipse">
                  <a:avLst/>
                </a:prstGeom>
                <a:noFill/>
                <a:ln w="5080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7" name="Oval 143"/>
                <p:cNvSpPr>
                  <a:spLocks noChangeArrowheads="1"/>
                </p:cNvSpPr>
                <p:nvPr/>
              </p:nvSpPr>
              <p:spPr bwMode="auto">
                <a:xfrm>
                  <a:off x="4063" y="803"/>
                  <a:ext cx="24" cy="23"/>
                </a:xfrm>
                <a:prstGeom prst="ellipse">
                  <a:avLst/>
                </a:prstGeom>
                <a:noFill/>
                <a:ln w="5080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8" name="Oval 144"/>
                <p:cNvSpPr>
                  <a:spLocks noChangeArrowheads="1"/>
                </p:cNvSpPr>
                <p:nvPr/>
              </p:nvSpPr>
              <p:spPr bwMode="auto">
                <a:xfrm>
                  <a:off x="4068" y="807"/>
                  <a:ext cx="14" cy="14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9" name="Oval 145"/>
                <p:cNvSpPr>
                  <a:spLocks noChangeArrowheads="1"/>
                </p:cNvSpPr>
                <p:nvPr/>
              </p:nvSpPr>
              <p:spPr bwMode="auto">
                <a:xfrm>
                  <a:off x="4053" y="793"/>
                  <a:ext cx="43" cy="43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31746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9" y="629"/>
                  <a:ext cx="1396" cy="97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1747" name="Line 3"/>
                <p:cNvSpPr>
                  <a:spLocks noChangeShapeType="1"/>
                </p:cNvSpPr>
                <p:nvPr/>
              </p:nvSpPr>
              <p:spPr bwMode="auto">
                <a:xfrm flipH="1" flipV="1">
                  <a:off x="4759" y="441"/>
                  <a:ext cx="1" cy="196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890" name="Line 146"/>
                <p:cNvSpPr>
                  <a:spLocks noChangeShapeType="1"/>
                </p:cNvSpPr>
                <p:nvPr/>
              </p:nvSpPr>
              <p:spPr bwMode="auto">
                <a:xfrm>
                  <a:off x="4760" y="467"/>
                  <a:ext cx="279" cy="99"/>
                </a:xfrm>
                <a:prstGeom prst="line">
                  <a:avLst/>
                </a:prstGeom>
                <a:noFill/>
                <a:ln w="31750">
                  <a:solidFill>
                    <a:srgbClr val="00FF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749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4039" y="446"/>
                  <a:ext cx="992" cy="383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899" name="Rectangle 155"/>
              <p:cNvSpPr>
                <a:spLocks noChangeArrowheads="1"/>
              </p:cNvSpPr>
              <p:nvPr/>
            </p:nvSpPr>
            <p:spPr bwMode="auto">
              <a:xfrm>
                <a:off x="3927" y="892"/>
                <a:ext cx="68" cy="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2634" name="Group 890"/>
          <p:cNvGrpSpPr>
            <a:grpSpLocks/>
          </p:cNvGrpSpPr>
          <p:nvPr/>
        </p:nvGrpSpPr>
        <p:grpSpPr bwMode="auto">
          <a:xfrm>
            <a:off x="3292475" y="1177925"/>
            <a:ext cx="3367088" cy="1206500"/>
            <a:chOff x="3541" y="767"/>
            <a:chExt cx="2121" cy="760"/>
          </a:xfrm>
        </p:grpSpPr>
        <p:sp>
          <p:nvSpPr>
            <p:cNvPr id="31891" name="Rectangle 147"/>
            <p:cNvSpPr>
              <a:spLocks noChangeArrowheads="1"/>
            </p:cNvSpPr>
            <p:nvPr/>
          </p:nvSpPr>
          <p:spPr bwMode="auto">
            <a:xfrm>
              <a:off x="3541" y="767"/>
              <a:ext cx="212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optical (scintillating screens)</a:t>
              </a:r>
              <a:endParaRPr lang="it-IT" sz="1800" i="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31924" name="Group 180"/>
            <p:cNvGrpSpPr>
              <a:grpSpLocks/>
            </p:cNvGrpSpPr>
            <p:nvPr/>
          </p:nvGrpSpPr>
          <p:grpSpPr bwMode="auto">
            <a:xfrm>
              <a:off x="4027" y="985"/>
              <a:ext cx="1122" cy="542"/>
              <a:chOff x="3558" y="1626"/>
              <a:chExt cx="1794" cy="866"/>
            </a:xfrm>
          </p:grpSpPr>
          <p:pic>
            <p:nvPicPr>
              <p:cNvPr id="31892" name="Picture 148" descr="&#10;beam_spot.jpg                                                  00106739Macintosh HD                   C5534E62: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5" y="1640"/>
                <a:ext cx="1137" cy="8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1923" name="Group 179"/>
              <p:cNvGrpSpPr>
                <a:grpSpLocks/>
              </p:cNvGrpSpPr>
              <p:nvPr/>
            </p:nvGrpSpPr>
            <p:grpSpPr bwMode="auto">
              <a:xfrm>
                <a:off x="3558" y="1626"/>
                <a:ext cx="1089" cy="529"/>
                <a:chOff x="3558" y="1626"/>
                <a:chExt cx="1089" cy="529"/>
              </a:xfrm>
            </p:grpSpPr>
            <p:sp>
              <p:nvSpPr>
                <p:cNvPr id="31905" name="Rectangle 161"/>
                <p:cNvSpPr>
                  <a:spLocks noChangeArrowheads="1"/>
                </p:cNvSpPr>
                <p:nvPr/>
              </p:nvSpPr>
              <p:spPr bwMode="auto">
                <a:xfrm rot="-27191">
                  <a:off x="4121" y="1653"/>
                  <a:ext cx="526" cy="502"/>
                </a:xfrm>
                <a:prstGeom prst="rect">
                  <a:avLst/>
                </a:prstGeom>
                <a:gradFill rotWithShape="0">
                  <a:gsLst>
                    <a:gs pos="0">
                      <a:schemeClr val="folHlink">
                        <a:gamma/>
                        <a:tint val="0"/>
                        <a:invGamma/>
                      </a:schemeClr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PerspectiveBottom">
                    <a:rot lat="21524999" lon="2812500" rev="0"/>
                  </a:camera>
                  <a:lightRig rig="legacyFlat3" dir="b"/>
                </a:scene3d>
                <a:sp3d extrusionH="125400" prstMaterial="legacyMatte">
                  <a:bevelT w="13500" h="13500" prst="angle"/>
                  <a:bevelB w="13500" h="13500" prst="angle"/>
                  <a:extrusionClr>
                    <a:schemeClr val="folHlink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31920" name="Oval 176"/>
                <p:cNvSpPr>
                  <a:spLocks noChangeArrowheads="1"/>
                </p:cNvSpPr>
                <p:nvPr/>
              </p:nvSpPr>
              <p:spPr bwMode="auto">
                <a:xfrm>
                  <a:off x="4316" y="1807"/>
                  <a:ext cx="142" cy="17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chemeClr val="folHlink">
                        <a:alpha val="39999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06" name="Line 162"/>
                <p:cNvSpPr>
                  <a:spLocks noChangeShapeType="1"/>
                </p:cNvSpPr>
                <p:nvPr/>
              </p:nvSpPr>
              <p:spPr bwMode="auto">
                <a:xfrm>
                  <a:off x="3701" y="1749"/>
                  <a:ext cx="685" cy="138"/>
                </a:xfrm>
                <a:prstGeom prst="line">
                  <a:avLst/>
                </a:prstGeom>
                <a:noFill/>
                <a:ln w="25400">
                  <a:solidFill>
                    <a:srgbClr val="0100FC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1907" name="Group 163"/>
                <p:cNvGrpSpPr>
                  <a:grpSpLocks/>
                </p:cNvGrpSpPr>
                <p:nvPr/>
              </p:nvGrpSpPr>
              <p:grpSpPr bwMode="auto">
                <a:xfrm rot="-2609066">
                  <a:off x="3558" y="1626"/>
                  <a:ext cx="221" cy="216"/>
                  <a:chOff x="2553" y="1895"/>
                  <a:chExt cx="235" cy="230"/>
                </a:xfrm>
              </p:grpSpPr>
              <p:sp>
                <p:nvSpPr>
                  <p:cNvPr id="31908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2584" y="1925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35CAE">
                          <a:gamma/>
                          <a:tint val="56078"/>
                          <a:invGamma/>
                        </a:srgbClr>
                      </a:gs>
                      <a:gs pos="100000">
                        <a:srgbClr val="135CAE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09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2553" y="1987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0000">
                          <a:gamma/>
                          <a:shade val="41569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0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2606" y="1996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35CAE">
                          <a:gamma/>
                          <a:tint val="56078"/>
                          <a:invGamma/>
                        </a:srgbClr>
                      </a:gs>
                      <a:gs pos="100000">
                        <a:srgbClr val="135CAE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2631" y="1895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0000">
                          <a:gamma/>
                          <a:shade val="41569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2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1983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35CAE">
                          <a:gamma/>
                          <a:tint val="56078"/>
                          <a:invGamma/>
                        </a:srgbClr>
                      </a:gs>
                      <a:gs pos="100000">
                        <a:srgbClr val="135CAE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3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2011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0000">
                          <a:gamma/>
                          <a:shade val="41569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4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2646" y="1947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35CAE">
                          <a:gamma/>
                          <a:tint val="56078"/>
                          <a:invGamma/>
                        </a:srgbClr>
                      </a:gs>
                      <a:gs pos="100000">
                        <a:srgbClr val="135CAE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5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2706" y="1932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0000">
                          <a:gamma/>
                          <a:shade val="41569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6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2584" y="2037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0000">
                          <a:gamma/>
                          <a:shade val="41569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7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2627" y="1994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35CAE">
                          <a:gamma/>
                          <a:tint val="56078"/>
                          <a:invGamma/>
                        </a:srgbClr>
                      </a:gs>
                      <a:gs pos="100000">
                        <a:srgbClr val="135CAE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8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2637" y="2043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35CAE">
                          <a:gamma/>
                          <a:tint val="56078"/>
                          <a:invGamma/>
                        </a:srgbClr>
                      </a:gs>
                      <a:gs pos="100000">
                        <a:srgbClr val="135CAE"/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19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2602" y="1948"/>
                    <a:ext cx="82" cy="8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0000">
                          <a:gamma/>
                          <a:shade val="41569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32653" name="Group 909"/>
          <p:cNvGrpSpPr>
            <a:grpSpLocks/>
          </p:cNvGrpSpPr>
          <p:nvPr/>
        </p:nvGrpSpPr>
        <p:grpSpPr bwMode="auto">
          <a:xfrm>
            <a:off x="7016750" y="1046163"/>
            <a:ext cx="1652588" cy="1354137"/>
            <a:chOff x="4420" y="659"/>
            <a:chExt cx="1041" cy="853"/>
          </a:xfrm>
        </p:grpSpPr>
        <p:pic>
          <p:nvPicPr>
            <p:cNvPr id="31933" name="Picture 189" descr="psd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" y="845"/>
              <a:ext cx="758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928" name="Rectangle 184"/>
            <p:cNvSpPr>
              <a:spLocks noChangeArrowheads="1"/>
            </p:cNvSpPr>
            <p:nvPr/>
          </p:nvSpPr>
          <p:spPr bwMode="auto">
            <a:xfrm>
              <a:off x="4459" y="659"/>
              <a:ext cx="100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Semiconductors </a:t>
              </a:r>
            </a:p>
          </p:txBody>
        </p:sp>
      </p:grpSp>
      <p:grpSp>
        <p:nvGrpSpPr>
          <p:cNvPr id="32636" name="Group 892"/>
          <p:cNvGrpSpPr>
            <a:grpSpLocks/>
          </p:cNvGrpSpPr>
          <p:nvPr/>
        </p:nvGrpSpPr>
        <p:grpSpPr bwMode="auto">
          <a:xfrm>
            <a:off x="423863" y="3260725"/>
            <a:ext cx="2293937" cy="1101725"/>
            <a:chOff x="1307" y="1896"/>
            <a:chExt cx="1445" cy="694"/>
          </a:xfrm>
        </p:grpSpPr>
        <p:pic>
          <p:nvPicPr>
            <p:cNvPr id="31934" name="Picture 190" descr="diamond_Hades.jpg                                              00170014 PFiMac_HD                      7C268698: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" y="2065"/>
              <a:ext cx="1445" cy="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935" name="Rectangle 191"/>
            <p:cNvSpPr>
              <a:spLocks noChangeArrowheads="1"/>
            </p:cNvSpPr>
            <p:nvPr/>
          </p:nvSpPr>
          <p:spPr bwMode="auto">
            <a:xfrm>
              <a:off x="1675" y="1896"/>
              <a:ext cx="5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Diamond</a:t>
              </a:r>
            </a:p>
          </p:txBody>
        </p:sp>
      </p:grpSp>
      <p:grpSp>
        <p:nvGrpSpPr>
          <p:cNvPr id="32637" name="Group 893"/>
          <p:cNvGrpSpPr>
            <a:grpSpLocks/>
          </p:cNvGrpSpPr>
          <p:nvPr/>
        </p:nvGrpSpPr>
        <p:grpSpPr bwMode="auto">
          <a:xfrm>
            <a:off x="3352800" y="2930525"/>
            <a:ext cx="2514600" cy="1555750"/>
            <a:chOff x="3021" y="1943"/>
            <a:chExt cx="1584" cy="980"/>
          </a:xfrm>
        </p:grpSpPr>
        <p:sp>
          <p:nvSpPr>
            <p:cNvPr id="31929" name="Rectangle 185"/>
            <p:cNvSpPr>
              <a:spLocks noChangeArrowheads="1"/>
            </p:cNvSpPr>
            <p:nvPr/>
          </p:nvSpPr>
          <p:spPr bwMode="auto">
            <a:xfrm>
              <a:off x="3132" y="1943"/>
              <a:ext cx="8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Gas detectors</a:t>
              </a:r>
            </a:p>
          </p:txBody>
        </p:sp>
        <p:grpSp>
          <p:nvGrpSpPr>
            <p:cNvPr id="32283" name="Group 539"/>
            <p:cNvGrpSpPr>
              <a:grpSpLocks/>
            </p:cNvGrpSpPr>
            <p:nvPr/>
          </p:nvGrpSpPr>
          <p:grpSpPr bwMode="auto">
            <a:xfrm>
              <a:off x="3021" y="2104"/>
              <a:ext cx="1584" cy="819"/>
              <a:chOff x="1422" y="1226"/>
              <a:chExt cx="3570" cy="1846"/>
            </a:xfrm>
          </p:grpSpPr>
          <p:grpSp>
            <p:nvGrpSpPr>
              <p:cNvPr id="32284" name="Group 540"/>
              <p:cNvGrpSpPr>
                <a:grpSpLocks/>
              </p:cNvGrpSpPr>
              <p:nvPr/>
            </p:nvGrpSpPr>
            <p:grpSpPr bwMode="auto">
              <a:xfrm>
                <a:off x="1750" y="2234"/>
                <a:ext cx="231" cy="217"/>
                <a:chOff x="1750" y="2234"/>
                <a:chExt cx="231" cy="217"/>
              </a:xfrm>
            </p:grpSpPr>
            <p:sp>
              <p:nvSpPr>
                <p:cNvPr id="32285" name="Oval 541"/>
                <p:cNvSpPr>
                  <a:spLocks noChangeArrowheads="1"/>
                </p:cNvSpPr>
                <p:nvPr/>
              </p:nvSpPr>
              <p:spPr bwMode="auto">
                <a:xfrm>
                  <a:off x="1896" y="2358"/>
                  <a:ext cx="77" cy="70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86" name="Oval 542"/>
                <p:cNvSpPr>
                  <a:spLocks noChangeArrowheads="1"/>
                </p:cNvSpPr>
                <p:nvPr/>
              </p:nvSpPr>
              <p:spPr bwMode="auto">
                <a:xfrm>
                  <a:off x="1904" y="2358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87" name="Oval 543"/>
                <p:cNvSpPr>
                  <a:spLocks noChangeArrowheads="1"/>
                </p:cNvSpPr>
                <p:nvPr/>
              </p:nvSpPr>
              <p:spPr bwMode="auto">
                <a:xfrm>
                  <a:off x="1912" y="2366"/>
                  <a:ext cx="46" cy="46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88" name="Oval 544"/>
                <p:cNvSpPr>
                  <a:spLocks noChangeArrowheads="1"/>
                </p:cNvSpPr>
                <p:nvPr/>
              </p:nvSpPr>
              <p:spPr bwMode="auto">
                <a:xfrm>
                  <a:off x="1919" y="2373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89" name="Oval 545"/>
                <p:cNvSpPr>
                  <a:spLocks noChangeArrowheads="1"/>
                </p:cNvSpPr>
                <p:nvPr/>
              </p:nvSpPr>
              <p:spPr bwMode="auto">
                <a:xfrm>
                  <a:off x="1927" y="2381"/>
                  <a:ext cx="15" cy="16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0" name="Oval 546"/>
                <p:cNvSpPr>
                  <a:spLocks noChangeArrowheads="1"/>
                </p:cNvSpPr>
                <p:nvPr/>
              </p:nvSpPr>
              <p:spPr bwMode="auto">
                <a:xfrm>
                  <a:off x="1896" y="2358"/>
                  <a:ext cx="77" cy="70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1" name="Oval 547"/>
                <p:cNvSpPr>
                  <a:spLocks noChangeArrowheads="1"/>
                </p:cNvSpPr>
                <p:nvPr/>
              </p:nvSpPr>
              <p:spPr bwMode="auto">
                <a:xfrm>
                  <a:off x="1796" y="2234"/>
                  <a:ext cx="77" cy="70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2" name="Oval 548"/>
                <p:cNvSpPr>
                  <a:spLocks noChangeArrowheads="1"/>
                </p:cNvSpPr>
                <p:nvPr/>
              </p:nvSpPr>
              <p:spPr bwMode="auto">
                <a:xfrm>
                  <a:off x="1804" y="2234"/>
                  <a:ext cx="61" cy="62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3" name="Oval 549"/>
                <p:cNvSpPr>
                  <a:spLocks noChangeArrowheads="1"/>
                </p:cNvSpPr>
                <p:nvPr/>
              </p:nvSpPr>
              <p:spPr bwMode="auto">
                <a:xfrm>
                  <a:off x="1812" y="2241"/>
                  <a:ext cx="46" cy="47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4" name="Oval 550"/>
                <p:cNvSpPr>
                  <a:spLocks noChangeArrowheads="1"/>
                </p:cNvSpPr>
                <p:nvPr/>
              </p:nvSpPr>
              <p:spPr bwMode="auto">
                <a:xfrm>
                  <a:off x="1819" y="2249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5" name="Oval 551"/>
                <p:cNvSpPr>
                  <a:spLocks noChangeArrowheads="1"/>
                </p:cNvSpPr>
                <p:nvPr/>
              </p:nvSpPr>
              <p:spPr bwMode="auto">
                <a:xfrm>
                  <a:off x="1827" y="2257"/>
                  <a:ext cx="15" cy="15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6" name="Oval 552"/>
                <p:cNvSpPr>
                  <a:spLocks noChangeArrowheads="1"/>
                </p:cNvSpPr>
                <p:nvPr/>
              </p:nvSpPr>
              <p:spPr bwMode="auto">
                <a:xfrm>
                  <a:off x="1796" y="2234"/>
                  <a:ext cx="77" cy="70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7" name="Oval 553"/>
                <p:cNvSpPr>
                  <a:spLocks noChangeArrowheads="1"/>
                </p:cNvSpPr>
                <p:nvPr/>
              </p:nvSpPr>
              <p:spPr bwMode="auto">
                <a:xfrm>
                  <a:off x="1912" y="2288"/>
                  <a:ext cx="69" cy="70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8" name="Oval 554"/>
                <p:cNvSpPr>
                  <a:spLocks noChangeArrowheads="1"/>
                </p:cNvSpPr>
                <p:nvPr/>
              </p:nvSpPr>
              <p:spPr bwMode="auto">
                <a:xfrm>
                  <a:off x="1919" y="2296"/>
                  <a:ext cx="54" cy="54"/>
                </a:xfrm>
                <a:prstGeom prst="ellipse">
                  <a:avLst/>
                </a:prstGeom>
                <a:noFill/>
                <a:ln w="50800">
                  <a:solidFill>
                    <a:srgbClr val="4444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9" name="Oval 555"/>
                <p:cNvSpPr>
                  <a:spLocks noChangeArrowheads="1"/>
                </p:cNvSpPr>
                <p:nvPr/>
              </p:nvSpPr>
              <p:spPr bwMode="auto">
                <a:xfrm>
                  <a:off x="1927" y="2304"/>
                  <a:ext cx="39" cy="38"/>
                </a:xfrm>
                <a:prstGeom prst="ellipse">
                  <a:avLst/>
                </a:prstGeom>
                <a:noFill/>
                <a:ln w="50800">
                  <a:solidFill>
                    <a:srgbClr val="8888E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0" name="Oval 556"/>
                <p:cNvSpPr>
                  <a:spLocks noChangeArrowheads="1"/>
                </p:cNvSpPr>
                <p:nvPr/>
              </p:nvSpPr>
              <p:spPr bwMode="auto">
                <a:xfrm>
                  <a:off x="1935" y="2311"/>
                  <a:ext cx="23" cy="24"/>
                </a:xfrm>
                <a:prstGeom prst="ellipse">
                  <a:avLst/>
                </a:prstGeom>
                <a:solidFill>
                  <a:srgbClr val="CCCCFF"/>
                </a:solidFill>
                <a:ln w="381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1" name="Oval 557"/>
                <p:cNvSpPr>
                  <a:spLocks noChangeArrowheads="1"/>
                </p:cNvSpPr>
                <p:nvPr/>
              </p:nvSpPr>
              <p:spPr bwMode="auto">
                <a:xfrm>
                  <a:off x="1912" y="2288"/>
                  <a:ext cx="69" cy="70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2" name="Oval 558"/>
                <p:cNvSpPr>
                  <a:spLocks noChangeArrowheads="1"/>
                </p:cNvSpPr>
                <p:nvPr/>
              </p:nvSpPr>
              <p:spPr bwMode="auto">
                <a:xfrm>
                  <a:off x="1750" y="2327"/>
                  <a:ext cx="69" cy="70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3" name="Oval 559"/>
                <p:cNvSpPr>
                  <a:spLocks noChangeArrowheads="1"/>
                </p:cNvSpPr>
                <p:nvPr/>
              </p:nvSpPr>
              <p:spPr bwMode="auto">
                <a:xfrm>
                  <a:off x="1758" y="2335"/>
                  <a:ext cx="54" cy="54"/>
                </a:xfrm>
                <a:prstGeom prst="ellipse">
                  <a:avLst/>
                </a:prstGeom>
                <a:noFill/>
                <a:ln w="5080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4" name="Oval 560"/>
                <p:cNvSpPr>
                  <a:spLocks noChangeArrowheads="1"/>
                </p:cNvSpPr>
                <p:nvPr/>
              </p:nvSpPr>
              <p:spPr bwMode="auto">
                <a:xfrm>
                  <a:off x="1765" y="2342"/>
                  <a:ext cx="39" cy="39"/>
                </a:xfrm>
                <a:prstGeom prst="ellipse">
                  <a:avLst/>
                </a:prstGeom>
                <a:noFill/>
                <a:ln w="5080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5" name="Oval 561"/>
                <p:cNvSpPr>
                  <a:spLocks noChangeArrowheads="1"/>
                </p:cNvSpPr>
                <p:nvPr/>
              </p:nvSpPr>
              <p:spPr bwMode="auto">
                <a:xfrm>
                  <a:off x="1773" y="2350"/>
                  <a:ext cx="23" cy="23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6" name="Oval 562"/>
                <p:cNvSpPr>
                  <a:spLocks noChangeArrowheads="1"/>
                </p:cNvSpPr>
                <p:nvPr/>
              </p:nvSpPr>
              <p:spPr bwMode="auto">
                <a:xfrm>
                  <a:off x="1750" y="2327"/>
                  <a:ext cx="69" cy="70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7" name="Oval 563"/>
                <p:cNvSpPr>
                  <a:spLocks noChangeArrowheads="1"/>
                </p:cNvSpPr>
                <p:nvPr/>
              </p:nvSpPr>
              <p:spPr bwMode="auto">
                <a:xfrm>
                  <a:off x="1788" y="2319"/>
                  <a:ext cx="77" cy="70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8" name="Oval 564"/>
                <p:cNvSpPr>
                  <a:spLocks noChangeArrowheads="1"/>
                </p:cNvSpPr>
                <p:nvPr/>
              </p:nvSpPr>
              <p:spPr bwMode="auto">
                <a:xfrm>
                  <a:off x="1796" y="2319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9" name="Oval 565"/>
                <p:cNvSpPr>
                  <a:spLocks noChangeArrowheads="1"/>
                </p:cNvSpPr>
                <p:nvPr/>
              </p:nvSpPr>
              <p:spPr bwMode="auto">
                <a:xfrm>
                  <a:off x="1804" y="2327"/>
                  <a:ext cx="46" cy="46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0" name="Oval 566"/>
                <p:cNvSpPr>
                  <a:spLocks noChangeArrowheads="1"/>
                </p:cNvSpPr>
                <p:nvPr/>
              </p:nvSpPr>
              <p:spPr bwMode="auto">
                <a:xfrm>
                  <a:off x="1812" y="2335"/>
                  <a:ext cx="30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1" name="Oval 567"/>
                <p:cNvSpPr>
                  <a:spLocks noChangeArrowheads="1"/>
                </p:cNvSpPr>
                <p:nvPr/>
              </p:nvSpPr>
              <p:spPr bwMode="auto">
                <a:xfrm>
                  <a:off x="1819" y="2342"/>
                  <a:ext cx="16" cy="16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2" name="Oval 568"/>
                <p:cNvSpPr>
                  <a:spLocks noChangeArrowheads="1"/>
                </p:cNvSpPr>
                <p:nvPr/>
              </p:nvSpPr>
              <p:spPr bwMode="auto">
                <a:xfrm>
                  <a:off x="1788" y="2319"/>
                  <a:ext cx="77" cy="70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3" name="Oval 569"/>
                <p:cNvSpPr>
                  <a:spLocks noChangeArrowheads="1"/>
                </p:cNvSpPr>
                <p:nvPr/>
              </p:nvSpPr>
              <p:spPr bwMode="auto">
                <a:xfrm>
                  <a:off x="1819" y="2358"/>
                  <a:ext cx="70" cy="70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4" name="Oval 570"/>
                <p:cNvSpPr>
                  <a:spLocks noChangeArrowheads="1"/>
                </p:cNvSpPr>
                <p:nvPr/>
              </p:nvSpPr>
              <p:spPr bwMode="auto">
                <a:xfrm>
                  <a:off x="1827" y="2366"/>
                  <a:ext cx="54" cy="54"/>
                </a:xfrm>
                <a:prstGeom prst="ellipse">
                  <a:avLst/>
                </a:prstGeom>
                <a:noFill/>
                <a:ln w="5080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5" name="Oval 571"/>
                <p:cNvSpPr>
                  <a:spLocks noChangeArrowheads="1"/>
                </p:cNvSpPr>
                <p:nvPr/>
              </p:nvSpPr>
              <p:spPr bwMode="auto">
                <a:xfrm>
                  <a:off x="1835" y="2373"/>
                  <a:ext cx="38" cy="39"/>
                </a:xfrm>
                <a:prstGeom prst="ellipse">
                  <a:avLst/>
                </a:prstGeom>
                <a:noFill/>
                <a:ln w="5080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6" name="Oval 572"/>
                <p:cNvSpPr>
                  <a:spLocks noChangeArrowheads="1"/>
                </p:cNvSpPr>
                <p:nvPr/>
              </p:nvSpPr>
              <p:spPr bwMode="auto">
                <a:xfrm>
                  <a:off x="1842" y="2381"/>
                  <a:ext cx="23" cy="23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7" name="Oval 573"/>
                <p:cNvSpPr>
                  <a:spLocks noChangeArrowheads="1"/>
                </p:cNvSpPr>
                <p:nvPr/>
              </p:nvSpPr>
              <p:spPr bwMode="auto">
                <a:xfrm>
                  <a:off x="1819" y="2358"/>
                  <a:ext cx="70" cy="70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8" name="Oval 574"/>
                <p:cNvSpPr>
                  <a:spLocks noChangeArrowheads="1"/>
                </p:cNvSpPr>
                <p:nvPr/>
              </p:nvSpPr>
              <p:spPr bwMode="auto">
                <a:xfrm>
                  <a:off x="1758" y="2373"/>
                  <a:ext cx="77" cy="70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19" name="Oval 575"/>
                <p:cNvSpPr>
                  <a:spLocks noChangeArrowheads="1"/>
                </p:cNvSpPr>
                <p:nvPr/>
              </p:nvSpPr>
              <p:spPr bwMode="auto">
                <a:xfrm>
                  <a:off x="1765" y="2373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0" name="Oval 576"/>
                <p:cNvSpPr>
                  <a:spLocks noChangeArrowheads="1"/>
                </p:cNvSpPr>
                <p:nvPr/>
              </p:nvSpPr>
              <p:spPr bwMode="auto">
                <a:xfrm>
                  <a:off x="1773" y="2381"/>
                  <a:ext cx="46" cy="47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1" name="Oval 577"/>
                <p:cNvSpPr>
                  <a:spLocks noChangeArrowheads="1"/>
                </p:cNvSpPr>
                <p:nvPr/>
              </p:nvSpPr>
              <p:spPr bwMode="auto">
                <a:xfrm>
                  <a:off x="1781" y="2389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2" name="Oval 578"/>
                <p:cNvSpPr>
                  <a:spLocks noChangeArrowheads="1"/>
                </p:cNvSpPr>
                <p:nvPr/>
              </p:nvSpPr>
              <p:spPr bwMode="auto">
                <a:xfrm>
                  <a:off x="1788" y="2397"/>
                  <a:ext cx="16" cy="15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3" name="Oval 579"/>
                <p:cNvSpPr>
                  <a:spLocks noChangeArrowheads="1"/>
                </p:cNvSpPr>
                <p:nvPr/>
              </p:nvSpPr>
              <p:spPr bwMode="auto">
                <a:xfrm>
                  <a:off x="1758" y="2373"/>
                  <a:ext cx="77" cy="70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4" name="Oval 580"/>
                <p:cNvSpPr>
                  <a:spLocks noChangeArrowheads="1"/>
                </p:cNvSpPr>
                <p:nvPr/>
              </p:nvSpPr>
              <p:spPr bwMode="auto">
                <a:xfrm>
                  <a:off x="1781" y="2350"/>
                  <a:ext cx="69" cy="78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5" name="Oval 581"/>
                <p:cNvSpPr>
                  <a:spLocks noChangeArrowheads="1"/>
                </p:cNvSpPr>
                <p:nvPr/>
              </p:nvSpPr>
              <p:spPr bwMode="auto">
                <a:xfrm>
                  <a:off x="1781" y="2358"/>
                  <a:ext cx="61" cy="62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6" name="Oval 582"/>
                <p:cNvSpPr>
                  <a:spLocks noChangeArrowheads="1"/>
                </p:cNvSpPr>
                <p:nvPr/>
              </p:nvSpPr>
              <p:spPr bwMode="auto">
                <a:xfrm>
                  <a:off x="1788" y="2366"/>
                  <a:ext cx="47" cy="46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7" name="Oval 583"/>
                <p:cNvSpPr>
                  <a:spLocks noChangeArrowheads="1"/>
                </p:cNvSpPr>
                <p:nvPr/>
              </p:nvSpPr>
              <p:spPr bwMode="auto">
                <a:xfrm>
                  <a:off x="1796" y="2373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8" name="Oval 584"/>
                <p:cNvSpPr>
                  <a:spLocks noChangeArrowheads="1"/>
                </p:cNvSpPr>
                <p:nvPr/>
              </p:nvSpPr>
              <p:spPr bwMode="auto">
                <a:xfrm>
                  <a:off x="1804" y="2381"/>
                  <a:ext cx="15" cy="16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29" name="Oval 585"/>
                <p:cNvSpPr>
                  <a:spLocks noChangeArrowheads="1"/>
                </p:cNvSpPr>
                <p:nvPr/>
              </p:nvSpPr>
              <p:spPr bwMode="auto">
                <a:xfrm>
                  <a:off x="1781" y="2350"/>
                  <a:ext cx="69" cy="7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0" name="Oval 586"/>
                <p:cNvSpPr>
                  <a:spLocks noChangeArrowheads="1"/>
                </p:cNvSpPr>
                <p:nvPr/>
              </p:nvSpPr>
              <p:spPr bwMode="auto">
                <a:xfrm>
                  <a:off x="1788" y="2381"/>
                  <a:ext cx="70" cy="70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1" name="Oval 587"/>
                <p:cNvSpPr>
                  <a:spLocks noChangeArrowheads="1"/>
                </p:cNvSpPr>
                <p:nvPr/>
              </p:nvSpPr>
              <p:spPr bwMode="auto">
                <a:xfrm>
                  <a:off x="1796" y="2389"/>
                  <a:ext cx="54" cy="54"/>
                </a:xfrm>
                <a:prstGeom prst="ellipse">
                  <a:avLst/>
                </a:prstGeom>
                <a:noFill/>
                <a:ln w="5080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2" name="Oval 588"/>
                <p:cNvSpPr>
                  <a:spLocks noChangeArrowheads="1"/>
                </p:cNvSpPr>
                <p:nvPr/>
              </p:nvSpPr>
              <p:spPr bwMode="auto">
                <a:xfrm>
                  <a:off x="1804" y="2397"/>
                  <a:ext cx="38" cy="38"/>
                </a:xfrm>
                <a:prstGeom prst="ellipse">
                  <a:avLst/>
                </a:prstGeom>
                <a:noFill/>
                <a:ln w="5080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3" name="Oval 589"/>
                <p:cNvSpPr>
                  <a:spLocks noChangeArrowheads="1"/>
                </p:cNvSpPr>
                <p:nvPr/>
              </p:nvSpPr>
              <p:spPr bwMode="auto">
                <a:xfrm>
                  <a:off x="1812" y="2404"/>
                  <a:ext cx="23" cy="24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4" name="Oval 590"/>
                <p:cNvSpPr>
                  <a:spLocks noChangeArrowheads="1"/>
                </p:cNvSpPr>
                <p:nvPr/>
              </p:nvSpPr>
              <p:spPr bwMode="auto">
                <a:xfrm>
                  <a:off x="1788" y="2381"/>
                  <a:ext cx="70" cy="70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5" name="Oval 591"/>
                <p:cNvSpPr>
                  <a:spLocks noChangeArrowheads="1"/>
                </p:cNvSpPr>
                <p:nvPr/>
              </p:nvSpPr>
              <p:spPr bwMode="auto">
                <a:xfrm>
                  <a:off x="1819" y="2373"/>
                  <a:ext cx="70" cy="70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6" name="Oval 592"/>
                <p:cNvSpPr>
                  <a:spLocks noChangeArrowheads="1"/>
                </p:cNvSpPr>
                <p:nvPr/>
              </p:nvSpPr>
              <p:spPr bwMode="auto">
                <a:xfrm>
                  <a:off x="1827" y="2381"/>
                  <a:ext cx="54" cy="54"/>
                </a:xfrm>
                <a:prstGeom prst="ellipse">
                  <a:avLst/>
                </a:prstGeom>
                <a:noFill/>
                <a:ln w="50800">
                  <a:solidFill>
                    <a:srgbClr val="4444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7" name="Oval 593"/>
                <p:cNvSpPr>
                  <a:spLocks noChangeArrowheads="1"/>
                </p:cNvSpPr>
                <p:nvPr/>
              </p:nvSpPr>
              <p:spPr bwMode="auto">
                <a:xfrm>
                  <a:off x="1835" y="2389"/>
                  <a:ext cx="38" cy="39"/>
                </a:xfrm>
                <a:prstGeom prst="ellipse">
                  <a:avLst/>
                </a:prstGeom>
                <a:noFill/>
                <a:ln w="50800">
                  <a:solidFill>
                    <a:srgbClr val="8888E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8" name="Oval 594"/>
                <p:cNvSpPr>
                  <a:spLocks noChangeArrowheads="1"/>
                </p:cNvSpPr>
                <p:nvPr/>
              </p:nvSpPr>
              <p:spPr bwMode="auto">
                <a:xfrm>
                  <a:off x="1842" y="2397"/>
                  <a:ext cx="23" cy="23"/>
                </a:xfrm>
                <a:prstGeom prst="ellipse">
                  <a:avLst/>
                </a:prstGeom>
                <a:solidFill>
                  <a:srgbClr val="CCCCFF"/>
                </a:solidFill>
                <a:ln w="381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9" name="Oval 595"/>
                <p:cNvSpPr>
                  <a:spLocks noChangeArrowheads="1"/>
                </p:cNvSpPr>
                <p:nvPr/>
              </p:nvSpPr>
              <p:spPr bwMode="auto">
                <a:xfrm>
                  <a:off x="1819" y="2373"/>
                  <a:ext cx="70" cy="70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0" name="Oval 596"/>
                <p:cNvSpPr>
                  <a:spLocks noChangeArrowheads="1"/>
                </p:cNvSpPr>
                <p:nvPr/>
              </p:nvSpPr>
              <p:spPr bwMode="auto">
                <a:xfrm>
                  <a:off x="1835" y="2335"/>
                  <a:ext cx="69" cy="77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1" name="Oval 597"/>
                <p:cNvSpPr>
                  <a:spLocks noChangeArrowheads="1"/>
                </p:cNvSpPr>
                <p:nvPr/>
              </p:nvSpPr>
              <p:spPr bwMode="auto">
                <a:xfrm>
                  <a:off x="1835" y="2342"/>
                  <a:ext cx="61" cy="62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2" name="Oval 598"/>
                <p:cNvSpPr>
                  <a:spLocks noChangeArrowheads="1"/>
                </p:cNvSpPr>
                <p:nvPr/>
              </p:nvSpPr>
              <p:spPr bwMode="auto">
                <a:xfrm>
                  <a:off x="1842" y="2350"/>
                  <a:ext cx="47" cy="47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3" name="Oval 599"/>
                <p:cNvSpPr>
                  <a:spLocks noChangeArrowheads="1"/>
                </p:cNvSpPr>
                <p:nvPr/>
              </p:nvSpPr>
              <p:spPr bwMode="auto">
                <a:xfrm>
                  <a:off x="1850" y="2358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4" name="Oval 600"/>
                <p:cNvSpPr>
                  <a:spLocks noChangeArrowheads="1"/>
                </p:cNvSpPr>
                <p:nvPr/>
              </p:nvSpPr>
              <p:spPr bwMode="auto">
                <a:xfrm>
                  <a:off x="1858" y="2366"/>
                  <a:ext cx="15" cy="15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5" name="Oval 601"/>
                <p:cNvSpPr>
                  <a:spLocks noChangeArrowheads="1"/>
                </p:cNvSpPr>
                <p:nvPr/>
              </p:nvSpPr>
              <p:spPr bwMode="auto">
                <a:xfrm>
                  <a:off x="1835" y="2335"/>
                  <a:ext cx="69" cy="77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6" name="Oval 602"/>
                <p:cNvSpPr>
                  <a:spLocks noChangeArrowheads="1"/>
                </p:cNvSpPr>
                <p:nvPr/>
              </p:nvSpPr>
              <p:spPr bwMode="auto">
                <a:xfrm>
                  <a:off x="1765" y="2288"/>
                  <a:ext cx="77" cy="78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7" name="Oval 603"/>
                <p:cNvSpPr>
                  <a:spLocks noChangeArrowheads="1"/>
                </p:cNvSpPr>
                <p:nvPr/>
              </p:nvSpPr>
              <p:spPr bwMode="auto">
                <a:xfrm>
                  <a:off x="1773" y="2296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8" name="Oval 604"/>
                <p:cNvSpPr>
                  <a:spLocks noChangeArrowheads="1"/>
                </p:cNvSpPr>
                <p:nvPr/>
              </p:nvSpPr>
              <p:spPr bwMode="auto">
                <a:xfrm>
                  <a:off x="1781" y="2304"/>
                  <a:ext cx="46" cy="46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49" name="Oval 605"/>
                <p:cNvSpPr>
                  <a:spLocks noChangeArrowheads="1"/>
                </p:cNvSpPr>
                <p:nvPr/>
              </p:nvSpPr>
              <p:spPr bwMode="auto">
                <a:xfrm>
                  <a:off x="1788" y="2311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0" name="Oval 606"/>
                <p:cNvSpPr>
                  <a:spLocks noChangeArrowheads="1"/>
                </p:cNvSpPr>
                <p:nvPr/>
              </p:nvSpPr>
              <p:spPr bwMode="auto">
                <a:xfrm>
                  <a:off x="1796" y="2319"/>
                  <a:ext cx="16" cy="16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1" name="Oval 607"/>
                <p:cNvSpPr>
                  <a:spLocks noChangeArrowheads="1"/>
                </p:cNvSpPr>
                <p:nvPr/>
              </p:nvSpPr>
              <p:spPr bwMode="auto">
                <a:xfrm>
                  <a:off x="1765" y="2288"/>
                  <a:ext cx="77" cy="78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2" name="Oval 608"/>
                <p:cNvSpPr>
                  <a:spLocks noChangeArrowheads="1"/>
                </p:cNvSpPr>
                <p:nvPr/>
              </p:nvSpPr>
              <p:spPr bwMode="auto">
                <a:xfrm>
                  <a:off x="1750" y="2265"/>
                  <a:ext cx="77" cy="77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3" name="Oval 609"/>
                <p:cNvSpPr>
                  <a:spLocks noChangeArrowheads="1"/>
                </p:cNvSpPr>
                <p:nvPr/>
              </p:nvSpPr>
              <p:spPr bwMode="auto">
                <a:xfrm>
                  <a:off x="1758" y="2272"/>
                  <a:ext cx="61" cy="63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4" name="Oval 610"/>
                <p:cNvSpPr>
                  <a:spLocks noChangeArrowheads="1"/>
                </p:cNvSpPr>
                <p:nvPr/>
              </p:nvSpPr>
              <p:spPr bwMode="auto">
                <a:xfrm>
                  <a:off x="1765" y="2280"/>
                  <a:ext cx="47" cy="47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5" name="Oval 611"/>
                <p:cNvSpPr>
                  <a:spLocks noChangeArrowheads="1"/>
                </p:cNvSpPr>
                <p:nvPr/>
              </p:nvSpPr>
              <p:spPr bwMode="auto">
                <a:xfrm>
                  <a:off x="1773" y="2288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6" name="Oval 612"/>
                <p:cNvSpPr>
                  <a:spLocks noChangeArrowheads="1"/>
                </p:cNvSpPr>
                <p:nvPr/>
              </p:nvSpPr>
              <p:spPr bwMode="auto">
                <a:xfrm>
                  <a:off x="1781" y="2296"/>
                  <a:ext cx="15" cy="15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7" name="Oval 613"/>
                <p:cNvSpPr>
                  <a:spLocks noChangeArrowheads="1"/>
                </p:cNvSpPr>
                <p:nvPr/>
              </p:nvSpPr>
              <p:spPr bwMode="auto">
                <a:xfrm>
                  <a:off x="1750" y="2265"/>
                  <a:ext cx="77" cy="77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8" name="Oval 614"/>
                <p:cNvSpPr>
                  <a:spLocks noChangeArrowheads="1"/>
                </p:cNvSpPr>
                <p:nvPr/>
              </p:nvSpPr>
              <p:spPr bwMode="auto">
                <a:xfrm>
                  <a:off x="1788" y="2257"/>
                  <a:ext cx="77" cy="78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9" name="Oval 615"/>
                <p:cNvSpPr>
                  <a:spLocks noChangeArrowheads="1"/>
                </p:cNvSpPr>
                <p:nvPr/>
              </p:nvSpPr>
              <p:spPr bwMode="auto">
                <a:xfrm>
                  <a:off x="1796" y="2265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0" name="Oval 616"/>
                <p:cNvSpPr>
                  <a:spLocks noChangeArrowheads="1"/>
                </p:cNvSpPr>
                <p:nvPr/>
              </p:nvSpPr>
              <p:spPr bwMode="auto">
                <a:xfrm>
                  <a:off x="1804" y="2272"/>
                  <a:ext cx="46" cy="47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1" name="Oval 617"/>
                <p:cNvSpPr>
                  <a:spLocks noChangeArrowheads="1"/>
                </p:cNvSpPr>
                <p:nvPr/>
              </p:nvSpPr>
              <p:spPr bwMode="auto">
                <a:xfrm>
                  <a:off x="1812" y="2280"/>
                  <a:ext cx="30" cy="31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2" name="Oval 618"/>
                <p:cNvSpPr>
                  <a:spLocks noChangeArrowheads="1"/>
                </p:cNvSpPr>
                <p:nvPr/>
              </p:nvSpPr>
              <p:spPr bwMode="auto">
                <a:xfrm>
                  <a:off x="1819" y="2288"/>
                  <a:ext cx="16" cy="16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3" name="Oval 619"/>
                <p:cNvSpPr>
                  <a:spLocks noChangeArrowheads="1"/>
                </p:cNvSpPr>
                <p:nvPr/>
              </p:nvSpPr>
              <p:spPr bwMode="auto">
                <a:xfrm>
                  <a:off x="1788" y="2257"/>
                  <a:ext cx="77" cy="7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4" name="Oval 620"/>
                <p:cNvSpPr>
                  <a:spLocks noChangeArrowheads="1"/>
                </p:cNvSpPr>
                <p:nvPr/>
              </p:nvSpPr>
              <p:spPr bwMode="auto">
                <a:xfrm>
                  <a:off x="1858" y="2381"/>
                  <a:ext cx="69" cy="70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5" name="Oval 621"/>
                <p:cNvSpPr>
                  <a:spLocks noChangeArrowheads="1"/>
                </p:cNvSpPr>
                <p:nvPr/>
              </p:nvSpPr>
              <p:spPr bwMode="auto">
                <a:xfrm>
                  <a:off x="1865" y="2389"/>
                  <a:ext cx="54" cy="54"/>
                </a:xfrm>
                <a:prstGeom prst="ellipse">
                  <a:avLst/>
                </a:prstGeom>
                <a:noFill/>
                <a:ln w="5080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6" name="Oval 622"/>
                <p:cNvSpPr>
                  <a:spLocks noChangeArrowheads="1"/>
                </p:cNvSpPr>
                <p:nvPr/>
              </p:nvSpPr>
              <p:spPr bwMode="auto">
                <a:xfrm>
                  <a:off x="1873" y="2397"/>
                  <a:ext cx="39" cy="38"/>
                </a:xfrm>
                <a:prstGeom prst="ellipse">
                  <a:avLst/>
                </a:prstGeom>
                <a:noFill/>
                <a:ln w="5080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7" name="Oval 623"/>
                <p:cNvSpPr>
                  <a:spLocks noChangeArrowheads="1"/>
                </p:cNvSpPr>
                <p:nvPr/>
              </p:nvSpPr>
              <p:spPr bwMode="auto">
                <a:xfrm>
                  <a:off x="1881" y="2404"/>
                  <a:ext cx="23" cy="24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8" name="Oval 624"/>
                <p:cNvSpPr>
                  <a:spLocks noChangeArrowheads="1"/>
                </p:cNvSpPr>
                <p:nvPr/>
              </p:nvSpPr>
              <p:spPr bwMode="auto">
                <a:xfrm>
                  <a:off x="1858" y="2381"/>
                  <a:ext cx="69" cy="70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9" name="Oval 625"/>
                <p:cNvSpPr>
                  <a:spLocks noChangeArrowheads="1"/>
                </p:cNvSpPr>
                <p:nvPr/>
              </p:nvSpPr>
              <p:spPr bwMode="auto">
                <a:xfrm>
                  <a:off x="1896" y="2327"/>
                  <a:ext cx="77" cy="70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0" name="Oval 626"/>
                <p:cNvSpPr>
                  <a:spLocks noChangeArrowheads="1"/>
                </p:cNvSpPr>
                <p:nvPr/>
              </p:nvSpPr>
              <p:spPr bwMode="auto">
                <a:xfrm>
                  <a:off x="1904" y="2327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1" name="Oval 627"/>
                <p:cNvSpPr>
                  <a:spLocks noChangeArrowheads="1"/>
                </p:cNvSpPr>
                <p:nvPr/>
              </p:nvSpPr>
              <p:spPr bwMode="auto">
                <a:xfrm>
                  <a:off x="1912" y="2335"/>
                  <a:ext cx="46" cy="46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2" name="Oval 628"/>
                <p:cNvSpPr>
                  <a:spLocks noChangeArrowheads="1"/>
                </p:cNvSpPr>
                <p:nvPr/>
              </p:nvSpPr>
              <p:spPr bwMode="auto">
                <a:xfrm>
                  <a:off x="1919" y="2342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3" name="Oval 629"/>
                <p:cNvSpPr>
                  <a:spLocks noChangeArrowheads="1"/>
                </p:cNvSpPr>
                <p:nvPr/>
              </p:nvSpPr>
              <p:spPr bwMode="auto">
                <a:xfrm>
                  <a:off x="1927" y="2350"/>
                  <a:ext cx="15" cy="16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4" name="Oval 630"/>
                <p:cNvSpPr>
                  <a:spLocks noChangeArrowheads="1"/>
                </p:cNvSpPr>
                <p:nvPr/>
              </p:nvSpPr>
              <p:spPr bwMode="auto">
                <a:xfrm>
                  <a:off x="1896" y="2327"/>
                  <a:ext cx="77" cy="70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5" name="Oval 631"/>
                <p:cNvSpPr>
                  <a:spLocks noChangeArrowheads="1"/>
                </p:cNvSpPr>
                <p:nvPr/>
              </p:nvSpPr>
              <p:spPr bwMode="auto">
                <a:xfrm>
                  <a:off x="1835" y="2234"/>
                  <a:ext cx="77" cy="70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6" name="Oval 632"/>
                <p:cNvSpPr>
                  <a:spLocks noChangeArrowheads="1"/>
                </p:cNvSpPr>
                <p:nvPr/>
              </p:nvSpPr>
              <p:spPr bwMode="auto">
                <a:xfrm>
                  <a:off x="1842" y="2234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7" name="Oval 633"/>
                <p:cNvSpPr>
                  <a:spLocks noChangeArrowheads="1"/>
                </p:cNvSpPr>
                <p:nvPr/>
              </p:nvSpPr>
              <p:spPr bwMode="auto">
                <a:xfrm>
                  <a:off x="1850" y="2241"/>
                  <a:ext cx="46" cy="47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8" name="Oval 634"/>
                <p:cNvSpPr>
                  <a:spLocks noChangeArrowheads="1"/>
                </p:cNvSpPr>
                <p:nvPr/>
              </p:nvSpPr>
              <p:spPr bwMode="auto">
                <a:xfrm>
                  <a:off x="1858" y="2249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9" name="Oval 635"/>
                <p:cNvSpPr>
                  <a:spLocks noChangeArrowheads="1"/>
                </p:cNvSpPr>
                <p:nvPr/>
              </p:nvSpPr>
              <p:spPr bwMode="auto">
                <a:xfrm>
                  <a:off x="1865" y="2257"/>
                  <a:ext cx="16" cy="15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0" name="Oval 636"/>
                <p:cNvSpPr>
                  <a:spLocks noChangeArrowheads="1"/>
                </p:cNvSpPr>
                <p:nvPr/>
              </p:nvSpPr>
              <p:spPr bwMode="auto">
                <a:xfrm>
                  <a:off x="1835" y="2234"/>
                  <a:ext cx="77" cy="70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1" name="Oval 637"/>
                <p:cNvSpPr>
                  <a:spLocks noChangeArrowheads="1"/>
                </p:cNvSpPr>
                <p:nvPr/>
              </p:nvSpPr>
              <p:spPr bwMode="auto">
                <a:xfrm>
                  <a:off x="1881" y="2280"/>
                  <a:ext cx="69" cy="70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2" name="Oval 638"/>
                <p:cNvSpPr>
                  <a:spLocks noChangeArrowheads="1"/>
                </p:cNvSpPr>
                <p:nvPr/>
              </p:nvSpPr>
              <p:spPr bwMode="auto">
                <a:xfrm>
                  <a:off x="1889" y="2288"/>
                  <a:ext cx="53" cy="54"/>
                </a:xfrm>
                <a:prstGeom prst="ellipse">
                  <a:avLst/>
                </a:prstGeom>
                <a:noFill/>
                <a:ln w="5080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3" name="Oval 639"/>
                <p:cNvSpPr>
                  <a:spLocks noChangeArrowheads="1"/>
                </p:cNvSpPr>
                <p:nvPr/>
              </p:nvSpPr>
              <p:spPr bwMode="auto">
                <a:xfrm>
                  <a:off x="1896" y="2296"/>
                  <a:ext cx="39" cy="39"/>
                </a:xfrm>
                <a:prstGeom prst="ellipse">
                  <a:avLst/>
                </a:prstGeom>
                <a:noFill/>
                <a:ln w="5080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4" name="Oval 640"/>
                <p:cNvSpPr>
                  <a:spLocks noChangeArrowheads="1"/>
                </p:cNvSpPr>
                <p:nvPr/>
              </p:nvSpPr>
              <p:spPr bwMode="auto">
                <a:xfrm>
                  <a:off x="1904" y="2304"/>
                  <a:ext cx="23" cy="23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5" name="Oval 641"/>
                <p:cNvSpPr>
                  <a:spLocks noChangeArrowheads="1"/>
                </p:cNvSpPr>
                <p:nvPr/>
              </p:nvSpPr>
              <p:spPr bwMode="auto">
                <a:xfrm>
                  <a:off x="1881" y="2280"/>
                  <a:ext cx="69" cy="70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6" name="Oval 642"/>
                <p:cNvSpPr>
                  <a:spLocks noChangeArrowheads="1"/>
                </p:cNvSpPr>
                <p:nvPr/>
              </p:nvSpPr>
              <p:spPr bwMode="auto">
                <a:xfrm>
                  <a:off x="1819" y="2288"/>
                  <a:ext cx="70" cy="78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7" name="Oval 643"/>
                <p:cNvSpPr>
                  <a:spLocks noChangeArrowheads="1"/>
                </p:cNvSpPr>
                <p:nvPr/>
              </p:nvSpPr>
              <p:spPr bwMode="auto">
                <a:xfrm>
                  <a:off x="1819" y="2296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8" name="Oval 644"/>
                <p:cNvSpPr>
                  <a:spLocks noChangeArrowheads="1"/>
                </p:cNvSpPr>
                <p:nvPr/>
              </p:nvSpPr>
              <p:spPr bwMode="auto">
                <a:xfrm>
                  <a:off x="1827" y="2304"/>
                  <a:ext cx="46" cy="46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9" name="Oval 645"/>
                <p:cNvSpPr>
                  <a:spLocks noChangeArrowheads="1"/>
                </p:cNvSpPr>
                <p:nvPr/>
              </p:nvSpPr>
              <p:spPr bwMode="auto">
                <a:xfrm>
                  <a:off x="1835" y="2311"/>
                  <a:ext cx="30" cy="31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0" name="Oval 646"/>
                <p:cNvSpPr>
                  <a:spLocks noChangeArrowheads="1"/>
                </p:cNvSpPr>
                <p:nvPr/>
              </p:nvSpPr>
              <p:spPr bwMode="auto">
                <a:xfrm>
                  <a:off x="1842" y="2319"/>
                  <a:ext cx="16" cy="16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1" name="Oval 647"/>
                <p:cNvSpPr>
                  <a:spLocks noChangeArrowheads="1"/>
                </p:cNvSpPr>
                <p:nvPr/>
              </p:nvSpPr>
              <p:spPr bwMode="auto">
                <a:xfrm>
                  <a:off x="1819" y="2288"/>
                  <a:ext cx="70" cy="78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2" name="Oval 648"/>
                <p:cNvSpPr>
                  <a:spLocks noChangeArrowheads="1"/>
                </p:cNvSpPr>
                <p:nvPr/>
              </p:nvSpPr>
              <p:spPr bwMode="auto">
                <a:xfrm>
                  <a:off x="1781" y="2335"/>
                  <a:ext cx="69" cy="69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3" name="Oval 649"/>
                <p:cNvSpPr>
                  <a:spLocks noChangeArrowheads="1"/>
                </p:cNvSpPr>
                <p:nvPr/>
              </p:nvSpPr>
              <p:spPr bwMode="auto">
                <a:xfrm>
                  <a:off x="1788" y="2342"/>
                  <a:ext cx="54" cy="55"/>
                </a:xfrm>
                <a:prstGeom prst="ellipse">
                  <a:avLst/>
                </a:prstGeom>
                <a:noFill/>
                <a:ln w="50800">
                  <a:solidFill>
                    <a:srgbClr val="4444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4" name="Oval 650"/>
                <p:cNvSpPr>
                  <a:spLocks noChangeArrowheads="1"/>
                </p:cNvSpPr>
                <p:nvPr/>
              </p:nvSpPr>
              <p:spPr bwMode="auto">
                <a:xfrm>
                  <a:off x="1796" y="2350"/>
                  <a:ext cx="39" cy="39"/>
                </a:xfrm>
                <a:prstGeom prst="ellipse">
                  <a:avLst/>
                </a:prstGeom>
                <a:noFill/>
                <a:ln w="50800">
                  <a:solidFill>
                    <a:srgbClr val="8888E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5" name="Oval 651"/>
                <p:cNvSpPr>
                  <a:spLocks noChangeArrowheads="1"/>
                </p:cNvSpPr>
                <p:nvPr/>
              </p:nvSpPr>
              <p:spPr bwMode="auto">
                <a:xfrm>
                  <a:off x="1804" y="2358"/>
                  <a:ext cx="23" cy="23"/>
                </a:xfrm>
                <a:prstGeom prst="ellipse">
                  <a:avLst/>
                </a:prstGeom>
                <a:solidFill>
                  <a:srgbClr val="CCCCFF"/>
                </a:solidFill>
                <a:ln w="381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6" name="Oval 652"/>
                <p:cNvSpPr>
                  <a:spLocks noChangeArrowheads="1"/>
                </p:cNvSpPr>
                <p:nvPr/>
              </p:nvSpPr>
              <p:spPr bwMode="auto">
                <a:xfrm>
                  <a:off x="1781" y="2335"/>
                  <a:ext cx="69" cy="69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7" name="Oval 653"/>
                <p:cNvSpPr>
                  <a:spLocks noChangeArrowheads="1"/>
                </p:cNvSpPr>
                <p:nvPr/>
              </p:nvSpPr>
              <p:spPr bwMode="auto">
                <a:xfrm>
                  <a:off x="1873" y="2350"/>
                  <a:ext cx="69" cy="78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8" name="Oval 654"/>
                <p:cNvSpPr>
                  <a:spLocks noChangeArrowheads="1"/>
                </p:cNvSpPr>
                <p:nvPr/>
              </p:nvSpPr>
              <p:spPr bwMode="auto">
                <a:xfrm>
                  <a:off x="1873" y="2358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9" name="Oval 655"/>
                <p:cNvSpPr>
                  <a:spLocks noChangeArrowheads="1"/>
                </p:cNvSpPr>
                <p:nvPr/>
              </p:nvSpPr>
              <p:spPr bwMode="auto">
                <a:xfrm>
                  <a:off x="1881" y="2366"/>
                  <a:ext cx="46" cy="46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0" name="Oval 656"/>
                <p:cNvSpPr>
                  <a:spLocks noChangeArrowheads="1"/>
                </p:cNvSpPr>
                <p:nvPr/>
              </p:nvSpPr>
              <p:spPr bwMode="auto">
                <a:xfrm>
                  <a:off x="1889" y="2373"/>
                  <a:ext cx="30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1" name="Oval 657"/>
                <p:cNvSpPr>
                  <a:spLocks noChangeArrowheads="1"/>
                </p:cNvSpPr>
                <p:nvPr/>
              </p:nvSpPr>
              <p:spPr bwMode="auto">
                <a:xfrm>
                  <a:off x="1896" y="2381"/>
                  <a:ext cx="16" cy="16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2" name="Oval 658"/>
                <p:cNvSpPr>
                  <a:spLocks noChangeArrowheads="1"/>
                </p:cNvSpPr>
                <p:nvPr/>
              </p:nvSpPr>
              <p:spPr bwMode="auto">
                <a:xfrm>
                  <a:off x="1873" y="2350"/>
                  <a:ext cx="69" cy="78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3" name="Oval 659"/>
                <p:cNvSpPr>
                  <a:spLocks noChangeArrowheads="1"/>
                </p:cNvSpPr>
                <p:nvPr/>
              </p:nvSpPr>
              <p:spPr bwMode="auto">
                <a:xfrm>
                  <a:off x="1873" y="2241"/>
                  <a:ext cx="69" cy="78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4" name="Oval 660"/>
                <p:cNvSpPr>
                  <a:spLocks noChangeArrowheads="1"/>
                </p:cNvSpPr>
                <p:nvPr/>
              </p:nvSpPr>
              <p:spPr bwMode="auto">
                <a:xfrm>
                  <a:off x="1873" y="2249"/>
                  <a:ext cx="62" cy="62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5" name="Oval 661"/>
                <p:cNvSpPr>
                  <a:spLocks noChangeArrowheads="1"/>
                </p:cNvSpPr>
                <p:nvPr/>
              </p:nvSpPr>
              <p:spPr bwMode="auto">
                <a:xfrm>
                  <a:off x="1881" y="2257"/>
                  <a:ext cx="46" cy="47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6" name="Oval 662"/>
                <p:cNvSpPr>
                  <a:spLocks noChangeArrowheads="1"/>
                </p:cNvSpPr>
                <p:nvPr/>
              </p:nvSpPr>
              <p:spPr bwMode="auto">
                <a:xfrm>
                  <a:off x="1889" y="2265"/>
                  <a:ext cx="30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7" name="Oval 663"/>
                <p:cNvSpPr>
                  <a:spLocks noChangeArrowheads="1"/>
                </p:cNvSpPr>
                <p:nvPr/>
              </p:nvSpPr>
              <p:spPr bwMode="auto">
                <a:xfrm>
                  <a:off x="1896" y="2272"/>
                  <a:ext cx="16" cy="16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8" name="Oval 664"/>
                <p:cNvSpPr>
                  <a:spLocks noChangeArrowheads="1"/>
                </p:cNvSpPr>
                <p:nvPr/>
              </p:nvSpPr>
              <p:spPr bwMode="auto">
                <a:xfrm>
                  <a:off x="1873" y="2241"/>
                  <a:ext cx="69" cy="78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9" name="Oval 665"/>
                <p:cNvSpPr>
                  <a:spLocks noChangeArrowheads="1"/>
                </p:cNvSpPr>
                <p:nvPr/>
              </p:nvSpPr>
              <p:spPr bwMode="auto">
                <a:xfrm>
                  <a:off x="1842" y="2265"/>
                  <a:ext cx="77" cy="77"/>
                </a:xfrm>
                <a:prstGeom prst="ellipse">
                  <a:avLst/>
                </a:prstGeom>
                <a:noFill/>
                <a:ln w="508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0" name="Oval 666"/>
                <p:cNvSpPr>
                  <a:spLocks noChangeArrowheads="1"/>
                </p:cNvSpPr>
                <p:nvPr/>
              </p:nvSpPr>
              <p:spPr bwMode="auto">
                <a:xfrm>
                  <a:off x="1850" y="2272"/>
                  <a:ext cx="62" cy="63"/>
                </a:xfrm>
                <a:prstGeom prst="ellipse">
                  <a:avLst/>
                </a:prstGeom>
                <a:noFill/>
                <a:ln w="5080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1" name="Oval 667"/>
                <p:cNvSpPr>
                  <a:spLocks noChangeArrowheads="1"/>
                </p:cNvSpPr>
                <p:nvPr/>
              </p:nvSpPr>
              <p:spPr bwMode="auto">
                <a:xfrm>
                  <a:off x="1858" y="2280"/>
                  <a:ext cx="46" cy="47"/>
                </a:xfrm>
                <a:prstGeom prst="ellipse">
                  <a:avLst/>
                </a:prstGeom>
                <a:noFill/>
                <a:ln w="5080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2" name="Oval 668"/>
                <p:cNvSpPr>
                  <a:spLocks noChangeArrowheads="1"/>
                </p:cNvSpPr>
                <p:nvPr/>
              </p:nvSpPr>
              <p:spPr bwMode="auto">
                <a:xfrm>
                  <a:off x="1865" y="2288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3" name="Oval 669"/>
                <p:cNvSpPr>
                  <a:spLocks noChangeArrowheads="1"/>
                </p:cNvSpPr>
                <p:nvPr/>
              </p:nvSpPr>
              <p:spPr bwMode="auto">
                <a:xfrm>
                  <a:off x="1873" y="2296"/>
                  <a:ext cx="16" cy="15"/>
                </a:xfrm>
                <a:prstGeom prst="ellipse">
                  <a:avLst/>
                </a:prstGeom>
                <a:solidFill>
                  <a:srgbClr val="CCCCFF"/>
                </a:solidFill>
                <a:ln w="25400">
                  <a:solidFill>
                    <a:srgbClr val="CCCC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4" name="Oval 670"/>
                <p:cNvSpPr>
                  <a:spLocks noChangeArrowheads="1"/>
                </p:cNvSpPr>
                <p:nvPr/>
              </p:nvSpPr>
              <p:spPr bwMode="auto">
                <a:xfrm>
                  <a:off x="1842" y="2265"/>
                  <a:ext cx="77" cy="77"/>
                </a:xfrm>
                <a:prstGeom prst="ellips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5" name="Oval 671"/>
                <p:cNvSpPr>
                  <a:spLocks noChangeArrowheads="1"/>
                </p:cNvSpPr>
                <p:nvPr/>
              </p:nvSpPr>
              <p:spPr bwMode="auto">
                <a:xfrm>
                  <a:off x="1858" y="2304"/>
                  <a:ext cx="69" cy="77"/>
                </a:xfrm>
                <a:prstGeom prst="ellips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6" name="Oval 672"/>
                <p:cNvSpPr>
                  <a:spLocks noChangeArrowheads="1"/>
                </p:cNvSpPr>
                <p:nvPr/>
              </p:nvSpPr>
              <p:spPr bwMode="auto">
                <a:xfrm>
                  <a:off x="1858" y="2311"/>
                  <a:ext cx="61" cy="62"/>
                </a:xfrm>
                <a:prstGeom prst="ellipse">
                  <a:avLst/>
                </a:prstGeom>
                <a:noFill/>
                <a:ln w="5080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7" name="Oval 673"/>
                <p:cNvSpPr>
                  <a:spLocks noChangeArrowheads="1"/>
                </p:cNvSpPr>
                <p:nvPr/>
              </p:nvSpPr>
              <p:spPr bwMode="auto">
                <a:xfrm>
                  <a:off x="1865" y="2319"/>
                  <a:ext cx="47" cy="47"/>
                </a:xfrm>
                <a:prstGeom prst="ellipse">
                  <a:avLst/>
                </a:prstGeom>
                <a:noFill/>
                <a:ln w="5080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8" name="Oval 674"/>
                <p:cNvSpPr>
                  <a:spLocks noChangeArrowheads="1"/>
                </p:cNvSpPr>
                <p:nvPr/>
              </p:nvSpPr>
              <p:spPr bwMode="auto">
                <a:xfrm>
                  <a:off x="1873" y="2327"/>
                  <a:ext cx="31" cy="31"/>
                </a:xfrm>
                <a:prstGeom prst="ellipse">
                  <a:avLst/>
                </a:prstGeom>
                <a:noFill/>
                <a:ln w="5080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9" name="Oval 675"/>
                <p:cNvSpPr>
                  <a:spLocks noChangeArrowheads="1"/>
                </p:cNvSpPr>
                <p:nvPr/>
              </p:nvSpPr>
              <p:spPr bwMode="auto">
                <a:xfrm>
                  <a:off x="1881" y="2335"/>
                  <a:ext cx="15" cy="15"/>
                </a:xfrm>
                <a:prstGeom prst="ellipse">
                  <a:avLst/>
                </a:prstGeom>
                <a:solidFill>
                  <a:srgbClr val="FFCCCC"/>
                </a:solidFill>
                <a:ln w="25400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20" name="Oval 676"/>
                <p:cNvSpPr>
                  <a:spLocks noChangeArrowheads="1"/>
                </p:cNvSpPr>
                <p:nvPr/>
              </p:nvSpPr>
              <p:spPr bwMode="auto">
                <a:xfrm>
                  <a:off x="1858" y="2304"/>
                  <a:ext cx="69" cy="77"/>
                </a:xfrm>
                <a:prstGeom prst="ellips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421" name="Freeform 677"/>
              <p:cNvSpPr>
                <a:spLocks/>
              </p:cNvSpPr>
              <p:nvPr/>
            </p:nvSpPr>
            <p:spPr bwMode="auto">
              <a:xfrm>
                <a:off x="3870" y="1511"/>
                <a:ext cx="640" cy="1537"/>
              </a:xfrm>
              <a:custGeom>
                <a:avLst/>
                <a:gdLst>
                  <a:gd name="T0" fmla="*/ 0 w 664"/>
                  <a:gd name="T1" fmla="*/ 0 h 1584"/>
                  <a:gd name="T2" fmla="*/ 0 w 664"/>
                  <a:gd name="T3" fmla="*/ 920 h 1584"/>
                  <a:gd name="T4" fmla="*/ 664 w 664"/>
                  <a:gd name="T5" fmla="*/ 1584 h 1584"/>
                  <a:gd name="T6" fmla="*/ 664 w 664"/>
                  <a:gd name="T7" fmla="*/ 664 h 1584"/>
                  <a:gd name="T8" fmla="*/ 0 w 664"/>
                  <a:gd name="T9" fmla="*/ 0 h 1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584">
                    <a:moveTo>
                      <a:pt x="0" y="0"/>
                    </a:moveTo>
                    <a:lnTo>
                      <a:pt x="0" y="920"/>
                    </a:lnTo>
                    <a:lnTo>
                      <a:pt x="664" y="1584"/>
                    </a:lnTo>
                    <a:lnTo>
                      <a:pt x="664" y="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C4C"/>
              </a:solidFill>
              <a:ln w="1270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422" name="Group 678"/>
              <p:cNvGrpSpPr>
                <a:grpSpLocks/>
              </p:cNvGrpSpPr>
              <p:nvPr/>
            </p:nvGrpSpPr>
            <p:grpSpPr bwMode="auto">
              <a:xfrm>
                <a:off x="4037" y="2288"/>
                <a:ext cx="955" cy="109"/>
                <a:chOff x="3436" y="2343"/>
                <a:chExt cx="992" cy="112"/>
              </a:xfrm>
            </p:grpSpPr>
            <p:sp>
              <p:nvSpPr>
                <p:cNvPr id="32423" name="Freeform 679"/>
                <p:cNvSpPr>
                  <a:spLocks/>
                </p:cNvSpPr>
                <p:nvPr/>
              </p:nvSpPr>
              <p:spPr bwMode="auto">
                <a:xfrm>
                  <a:off x="4308" y="2343"/>
                  <a:ext cx="120" cy="112"/>
                </a:xfrm>
                <a:custGeom>
                  <a:avLst/>
                  <a:gdLst>
                    <a:gd name="T0" fmla="*/ 120 w 120"/>
                    <a:gd name="T1" fmla="*/ 56 h 112"/>
                    <a:gd name="T2" fmla="*/ 0 w 120"/>
                    <a:gd name="T3" fmla="*/ 112 h 112"/>
                    <a:gd name="T4" fmla="*/ 0 w 120"/>
                    <a:gd name="T5" fmla="*/ 56 h 112"/>
                    <a:gd name="T6" fmla="*/ 0 w 120"/>
                    <a:gd name="T7" fmla="*/ 0 h 112"/>
                    <a:gd name="T8" fmla="*/ 120 w 120"/>
                    <a:gd name="T9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112">
                      <a:moveTo>
                        <a:pt x="120" y="56"/>
                      </a:moveTo>
                      <a:lnTo>
                        <a:pt x="0" y="112"/>
                      </a:ln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120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24" name="Line 680"/>
                <p:cNvSpPr>
                  <a:spLocks noChangeShapeType="1"/>
                </p:cNvSpPr>
                <p:nvPr/>
              </p:nvSpPr>
              <p:spPr bwMode="auto">
                <a:xfrm>
                  <a:off x="3436" y="2391"/>
                  <a:ext cx="864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25" name="Group 681"/>
              <p:cNvGrpSpPr>
                <a:grpSpLocks/>
              </p:cNvGrpSpPr>
              <p:nvPr/>
            </p:nvGrpSpPr>
            <p:grpSpPr bwMode="auto">
              <a:xfrm>
                <a:off x="3729" y="1566"/>
                <a:ext cx="624" cy="1428"/>
                <a:chOff x="3116" y="1599"/>
                <a:chExt cx="648" cy="1472"/>
              </a:xfrm>
            </p:grpSpPr>
            <p:grpSp>
              <p:nvGrpSpPr>
                <p:cNvPr id="32426" name="Group 682"/>
                <p:cNvGrpSpPr>
                  <a:grpSpLocks/>
                </p:cNvGrpSpPr>
                <p:nvPr/>
              </p:nvGrpSpPr>
              <p:grpSpPr bwMode="auto">
                <a:xfrm>
                  <a:off x="3116" y="2383"/>
                  <a:ext cx="648" cy="688"/>
                  <a:chOff x="3116" y="2383"/>
                  <a:chExt cx="648" cy="688"/>
                </a:xfrm>
              </p:grpSpPr>
              <p:sp>
                <p:nvSpPr>
                  <p:cNvPr id="32427" name="Line 683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423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28" name="Line 684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383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29" name="Group 685"/>
                <p:cNvGrpSpPr>
                  <a:grpSpLocks/>
                </p:cNvGrpSpPr>
                <p:nvPr/>
              </p:nvGrpSpPr>
              <p:grpSpPr bwMode="auto">
                <a:xfrm>
                  <a:off x="3116" y="2303"/>
                  <a:ext cx="648" cy="688"/>
                  <a:chOff x="3116" y="2303"/>
                  <a:chExt cx="648" cy="688"/>
                </a:xfrm>
              </p:grpSpPr>
              <p:sp>
                <p:nvSpPr>
                  <p:cNvPr id="32430" name="Line 686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343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31" name="Line 687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303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32" name="Group 688"/>
                <p:cNvGrpSpPr>
                  <a:grpSpLocks/>
                </p:cNvGrpSpPr>
                <p:nvPr/>
              </p:nvGrpSpPr>
              <p:grpSpPr bwMode="auto">
                <a:xfrm>
                  <a:off x="3116" y="2231"/>
                  <a:ext cx="648" cy="680"/>
                  <a:chOff x="3116" y="2231"/>
                  <a:chExt cx="648" cy="680"/>
                </a:xfrm>
              </p:grpSpPr>
              <p:sp>
                <p:nvSpPr>
                  <p:cNvPr id="32433" name="Line 689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263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34" name="Line 690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231"/>
                    <a:ext cx="648" cy="6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35" name="Group 691"/>
                <p:cNvGrpSpPr>
                  <a:grpSpLocks/>
                </p:cNvGrpSpPr>
                <p:nvPr/>
              </p:nvGrpSpPr>
              <p:grpSpPr bwMode="auto">
                <a:xfrm>
                  <a:off x="3116" y="2151"/>
                  <a:ext cx="648" cy="688"/>
                  <a:chOff x="3116" y="2151"/>
                  <a:chExt cx="648" cy="688"/>
                </a:xfrm>
              </p:grpSpPr>
              <p:sp>
                <p:nvSpPr>
                  <p:cNvPr id="32436" name="Line 692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191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37" name="Line 693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151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38" name="Group 694"/>
                <p:cNvGrpSpPr>
                  <a:grpSpLocks/>
                </p:cNvGrpSpPr>
                <p:nvPr/>
              </p:nvGrpSpPr>
              <p:grpSpPr bwMode="auto">
                <a:xfrm>
                  <a:off x="3116" y="2071"/>
                  <a:ext cx="648" cy="688"/>
                  <a:chOff x="3116" y="2071"/>
                  <a:chExt cx="648" cy="688"/>
                </a:xfrm>
              </p:grpSpPr>
              <p:sp>
                <p:nvSpPr>
                  <p:cNvPr id="32439" name="Line 695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111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40" name="Line 696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071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41" name="Group 697"/>
                <p:cNvGrpSpPr>
                  <a:grpSpLocks/>
                </p:cNvGrpSpPr>
                <p:nvPr/>
              </p:nvGrpSpPr>
              <p:grpSpPr bwMode="auto">
                <a:xfrm>
                  <a:off x="3116" y="1991"/>
                  <a:ext cx="648" cy="688"/>
                  <a:chOff x="3116" y="1991"/>
                  <a:chExt cx="648" cy="688"/>
                </a:xfrm>
              </p:grpSpPr>
              <p:sp>
                <p:nvSpPr>
                  <p:cNvPr id="32442" name="Line 698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031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43" name="Line 699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991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44" name="Group 700"/>
                <p:cNvGrpSpPr>
                  <a:grpSpLocks/>
                </p:cNvGrpSpPr>
                <p:nvPr/>
              </p:nvGrpSpPr>
              <p:grpSpPr bwMode="auto">
                <a:xfrm>
                  <a:off x="3116" y="1911"/>
                  <a:ext cx="648" cy="688"/>
                  <a:chOff x="3116" y="1911"/>
                  <a:chExt cx="648" cy="688"/>
                </a:xfrm>
              </p:grpSpPr>
              <p:sp>
                <p:nvSpPr>
                  <p:cNvPr id="32445" name="Line 701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951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46" name="Line 702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911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47" name="Group 703"/>
                <p:cNvGrpSpPr>
                  <a:grpSpLocks/>
                </p:cNvGrpSpPr>
                <p:nvPr/>
              </p:nvGrpSpPr>
              <p:grpSpPr bwMode="auto">
                <a:xfrm>
                  <a:off x="3116" y="1839"/>
                  <a:ext cx="648" cy="680"/>
                  <a:chOff x="3116" y="1839"/>
                  <a:chExt cx="648" cy="680"/>
                </a:xfrm>
              </p:grpSpPr>
              <p:sp>
                <p:nvSpPr>
                  <p:cNvPr id="32448" name="Line 704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879"/>
                    <a:ext cx="648" cy="6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49" name="Line 705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839"/>
                    <a:ext cx="648" cy="6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50" name="Group 706"/>
                <p:cNvGrpSpPr>
                  <a:grpSpLocks/>
                </p:cNvGrpSpPr>
                <p:nvPr/>
              </p:nvGrpSpPr>
              <p:grpSpPr bwMode="auto">
                <a:xfrm>
                  <a:off x="3116" y="1759"/>
                  <a:ext cx="648" cy="688"/>
                  <a:chOff x="3116" y="1759"/>
                  <a:chExt cx="648" cy="688"/>
                </a:xfrm>
              </p:grpSpPr>
              <p:sp>
                <p:nvSpPr>
                  <p:cNvPr id="32451" name="Line 707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799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52" name="Line 708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759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53" name="Group 709"/>
                <p:cNvGrpSpPr>
                  <a:grpSpLocks/>
                </p:cNvGrpSpPr>
                <p:nvPr/>
              </p:nvGrpSpPr>
              <p:grpSpPr bwMode="auto">
                <a:xfrm>
                  <a:off x="3116" y="1679"/>
                  <a:ext cx="648" cy="688"/>
                  <a:chOff x="3116" y="1679"/>
                  <a:chExt cx="648" cy="688"/>
                </a:xfrm>
              </p:grpSpPr>
              <p:sp>
                <p:nvSpPr>
                  <p:cNvPr id="32454" name="Line 710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719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55" name="Line 711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679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56" name="Group 712"/>
                <p:cNvGrpSpPr>
                  <a:grpSpLocks/>
                </p:cNvGrpSpPr>
                <p:nvPr/>
              </p:nvGrpSpPr>
              <p:grpSpPr bwMode="auto">
                <a:xfrm>
                  <a:off x="3116" y="1599"/>
                  <a:ext cx="648" cy="688"/>
                  <a:chOff x="3116" y="1599"/>
                  <a:chExt cx="648" cy="688"/>
                </a:xfrm>
              </p:grpSpPr>
              <p:sp>
                <p:nvSpPr>
                  <p:cNvPr id="32457" name="Line 713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639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58" name="Line 714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1599"/>
                    <a:ext cx="648" cy="6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459" name="Freeform 715"/>
              <p:cNvSpPr>
                <a:spLocks/>
              </p:cNvSpPr>
              <p:nvPr/>
            </p:nvSpPr>
            <p:spPr bwMode="auto">
              <a:xfrm>
                <a:off x="2497" y="1527"/>
                <a:ext cx="624" cy="1545"/>
              </a:xfrm>
              <a:custGeom>
                <a:avLst/>
                <a:gdLst>
                  <a:gd name="T0" fmla="*/ 648 w 648"/>
                  <a:gd name="T1" fmla="*/ 1592 h 1592"/>
                  <a:gd name="T2" fmla="*/ 0 w 648"/>
                  <a:gd name="T3" fmla="*/ 944 h 1592"/>
                  <a:gd name="T4" fmla="*/ 0 w 648"/>
                  <a:gd name="T5" fmla="*/ 0 h 1592"/>
                  <a:gd name="T6" fmla="*/ 648 w 648"/>
                  <a:gd name="T7" fmla="*/ 648 h 1592"/>
                  <a:gd name="T8" fmla="*/ 648 w 648"/>
                  <a:gd name="T9" fmla="*/ 1592 h 1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8" h="1592">
                    <a:moveTo>
                      <a:pt x="648" y="1592"/>
                    </a:moveTo>
                    <a:lnTo>
                      <a:pt x="0" y="944"/>
                    </a:lnTo>
                    <a:lnTo>
                      <a:pt x="0" y="0"/>
                    </a:lnTo>
                    <a:lnTo>
                      <a:pt x="648" y="648"/>
                    </a:lnTo>
                    <a:lnTo>
                      <a:pt x="648" y="1592"/>
                    </a:lnTo>
                    <a:close/>
                  </a:path>
                </a:pathLst>
              </a:custGeom>
              <a:noFill/>
              <a:ln w="12700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0" name="Line 716"/>
              <p:cNvSpPr>
                <a:spLocks noChangeShapeType="1"/>
              </p:cNvSpPr>
              <p:nvPr/>
            </p:nvSpPr>
            <p:spPr bwMode="auto">
              <a:xfrm>
                <a:off x="3664" y="1473"/>
                <a:ext cx="655" cy="660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1" name="Line 717"/>
              <p:cNvSpPr>
                <a:spLocks noChangeShapeType="1"/>
              </p:cNvSpPr>
              <p:nvPr/>
            </p:nvSpPr>
            <p:spPr bwMode="auto">
              <a:xfrm>
                <a:off x="2458" y="1473"/>
                <a:ext cx="655" cy="660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2" name="Line 718"/>
              <p:cNvSpPr>
                <a:spLocks noChangeShapeType="1"/>
              </p:cNvSpPr>
              <p:nvPr/>
            </p:nvSpPr>
            <p:spPr bwMode="auto">
              <a:xfrm>
                <a:off x="4317" y="2133"/>
                <a:ext cx="1" cy="916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3" name="Line 719"/>
              <p:cNvSpPr>
                <a:spLocks noChangeShapeType="1"/>
              </p:cNvSpPr>
              <p:nvPr/>
            </p:nvSpPr>
            <p:spPr bwMode="auto">
              <a:xfrm>
                <a:off x="3097" y="3049"/>
                <a:ext cx="1256" cy="1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4" name="Line 720"/>
              <p:cNvSpPr>
                <a:spLocks noChangeShapeType="1"/>
              </p:cNvSpPr>
              <p:nvPr/>
            </p:nvSpPr>
            <p:spPr bwMode="auto">
              <a:xfrm>
                <a:off x="3117" y="2148"/>
                <a:ext cx="1" cy="893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5" name="Line 721"/>
              <p:cNvSpPr>
                <a:spLocks noChangeShapeType="1"/>
              </p:cNvSpPr>
              <p:nvPr/>
            </p:nvSpPr>
            <p:spPr bwMode="auto">
              <a:xfrm>
                <a:off x="3660" y="2381"/>
                <a:ext cx="670" cy="668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6" name="Line 722"/>
              <p:cNvSpPr>
                <a:spLocks noChangeShapeType="1"/>
              </p:cNvSpPr>
              <p:nvPr/>
            </p:nvSpPr>
            <p:spPr bwMode="auto">
              <a:xfrm>
                <a:off x="3675" y="1473"/>
                <a:ext cx="1" cy="885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7" name="Line 723"/>
              <p:cNvSpPr>
                <a:spLocks noChangeShapeType="1"/>
              </p:cNvSpPr>
              <p:nvPr/>
            </p:nvSpPr>
            <p:spPr bwMode="auto">
              <a:xfrm>
                <a:off x="3113" y="2373"/>
                <a:ext cx="547" cy="1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8" name="Freeform 724"/>
              <p:cNvSpPr>
                <a:spLocks/>
              </p:cNvSpPr>
              <p:nvPr/>
            </p:nvSpPr>
            <p:spPr bwMode="auto">
              <a:xfrm>
                <a:off x="2468" y="1473"/>
                <a:ext cx="639" cy="1576"/>
              </a:xfrm>
              <a:custGeom>
                <a:avLst/>
                <a:gdLst>
                  <a:gd name="T0" fmla="*/ 0 w 664"/>
                  <a:gd name="T1" fmla="*/ 0 h 1624"/>
                  <a:gd name="T2" fmla="*/ 0 w 664"/>
                  <a:gd name="T3" fmla="*/ 968 h 1624"/>
                  <a:gd name="T4" fmla="*/ 664 w 664"/>
                  <a:gd name="T5" fmla="*/ 1624 h 1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4" h="1624">
                    <a:moveTo>
                      <a:pt x="0" y="0"/>
                    </a:moveTo>
                    <a:lnTo>
                      <a:pt x="0" y="968"/>
                    </a:lnTo>
                    <a:lnTo>
                      <a:pt x="664" y="1624"/>
                    </a:lnTo>
                  </a:path>
                </a:pathLst>
              </a:custGeom>
              <a:noFill/>
              <a:ln w="101600">
                <a:solidFill>
                  <a:srgbClr val="00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9" name="Line 725"/>
              <p:cNvSpPr>
                <a:spLocks noChangeShapeType="1"/>
              </p:cNvSpPr>
              <p:nvPr/>
            </p:nvSpPr>
            <p:spPr bwMode="auto">
              <a:xfrm>
                <a:off x="2447" y="1485"/>
                <a:ext cx="1224" cy="1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0" name="Line 726"/>
              <p:cNvSpPr>
                <a:spLocks noChangeShapeType="1"/>
              </p:cNvSpPr>
              <p:nvPr/>
            </p:nvSpPr>
            <p:spPr bwMode="auto">
              <a:xfrm>
                <a:off x="3097" y="2141"/>
                <a:ext cx="1233" cy="1"/>
              </a:xfrm>
              <a:prstGeom prst="line">
                <a:avLst/>
              </a:prstGeom>
              <a:noFill/>
              <a:ln w="1016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1" name="Freeform 727"/>
              <p:cNvSpPr>
                <a:spLocks/>
              </p:cNvSpPr>
              <p:nvPr/>
            </p:nvSpPr>
            <p:spPr bwMode="auto">
              <a:xfrm>
                <a:off x="2458" y="1504"/>
                <a:ext cx="647" cy="1537"/>
              </a:xfrm>
              <a:custGeom>
                <a:avLst/>
                <a:gdLst>
                  <a:gd name="T0" fmla="*/ 0 w 672"/>
                  <a:gd name="T1" fmla="*/ 0 h 1584"/>
                  <a:gd name="T2" fmla="*/ 0 w 672"/>
                  <a:gd name="T3" fmla="*/ 920 h 1584"/>
                  <a:gd name="T4" fmla="*/ 672 w 672"/>
                  <a:gd name="T5" fmla="*/ 1584 h 1584"/>
                  <a:gd name="T6" fmla="*/ 672 w 672"/>
                  <a:gd name="T7" fmla="*/ 664 h 1584"/>
                  <a:gd name="T8" fmla="*/ 0 w 672"/>
                  <a:gd name="T9" fmla="*/ 0 h 1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1584">
                    <a:moveTo>
                      <a:pt x="0" y="0"/>
                    </a:moveTo>
                    <a:lnTo>
                      <a:pt x="0" y="920"/>
                    </a:lnTo>
                    <a:lnTo>
                      <a:pt x="672" y="1584"/>
                    </a:lnTo>
                    <a:lnTo>
                      <a:pt x="672" y="6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472" name="Group 728"/>
              <p:cNvGrpSpPr>
                <a:grpSpLocks/>
              </p:cNvGrpSpPr>
              <p:nvPr/>
            </p:nvGrpSpPr>
            <p:grpSpPr bwMode="auto">
              <a:xfrm>
                <a:off x="1896" y="2296"/>
                <a:ext cx="955" cy="109"/>
                <a:chOff x="1212" y="2351"/>
                <a:chExt cx="992" cy="112"/>
              </a:xfrm>
            </p:grpSpPr>
            <p:sp>
              <p:nvSpPr>
                <p:cNvPr id="32473" name="Freeform 729"/>
                <p:cNvSpPr>
                  <a:spLocks/>
                </p:cNvSpPr>
                <p:nvPr/>
              </p:nvSpPr>
              <p:spPr bwMode="auto">
                <a:xfrm>
                  <a:off x="2084" y="2351"/>
                  <a:ext cx="120" cy="112"/>
                </a:xfrm>
                <a:custGeom>
                  <a:avLst/>
                  <a:gdLst>
                    <a:gd name="T0" fmla="*/ 120 w 120"/>
                    <a:gd name="T1" fmla="*/ 56 h 112"/>
                    <a:gd name="T2" fmla="*/ 0 w 120"/>
                    <a:gd name="T3" fmla="*/ 112 h 112"/>
                    <a:gd name="T4" fmla="*/ 0 w 120"/>
                    <a:gd name="T5" fmla="*/ 56 h 112"/>
                    <a:gd name="T6" fmla="*/ 0 w 120"/>
                    <a:gd name="T7" fmla="*/ 0 h 112"/>
                    <a:gd name="T8" fmla="*/ 120 w 120"/>
                    <a:gd name="T9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112">
                      <a:moveTo>
                        <a:pt x="120" y="56"/>
                      </a:moveTo>
                      <a:lnTo>
                        <a:pt x="0" y="112"/>
                      </a:lnTo>
                      <a:lnTo>
                        <a:pt x="0" y="56"/>
                      </a:lnTo>
                      <a:lnTo>
                        <a:pt x="0" y="0"/>
                      </a:lnTo>
                      <a:lnTo>
                        <a:pt x="120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4" name="Line 730"/>
                <p:cNvSpPr>
                  <a:spLocks noChangeShapeType="1"/>
                </p:cNvSpPr>
                <p:nvPr/>
              </p:nvSpPr>
              <p:spPr bwMode="auto">
                <a:xfrm>
                  <a:off x="1212" y="2399"/>
                  <a:ext cx="864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75" name="Group 731"/>
              <p:cNvGrpSpPr>
                <a:grpSpLocks/>
              </p:cNvGrpSpPr>
              <p:nvPr/>
            </p:nvGrpSpPr>
            <p:grpSpPr bwMode="auto">
              <a:xfrm>
                <a:off x="3159" y="2218"/>
                <a:ext cx="1071" cy="256"/>
                <a:chOff x="2524" y="2271"/>
                <a:chExt cx="1112" cy="264"/>
              </a:xfrm>
            </p:grpSpPr>
            <p:grpSp>
              <p:nvGrpSpPr>
                <p:cNvPr id="32476" name="Group 732"/>
                <p:cNvGrpSpPr>
                  <a:grpSpLocks/>
                </p:cNvGrpSpPr>
                <p:nvPr/>
              </p:nvGrpSpPr>
              <p:grpSpPr bwMode="auto">
                <a:xfrm>
                  <a:off x="2900" y="2271"/>
                  <a:ext cx="736" cy="264"/>
                  <a:chOff x="2900" y="2271"/>
                  <a:chExt cx="736" cy="264"/>
                </a:xfrm>
              </p:grpSpPr>
              <p:grpSp>
                <p:nvGrpSpPr>
                  <p:cNvPr id="32477" name="Group 733"/>
                  <p:cNvGrpSpPr>
                    <a:grpSpLocks/>
                  </p:cNvGrpSpPr>
                  <p:nvPr/>
                </p:nvGrpSpPr>
                <p:grpSpPr bwMode="auto">
                  <a:xfrm>
                    <a:off x="2900" y="2271"/>
                    <a:ext cx="736" cy="264"/>
                    <a:chOff x="2900" y="2271"/>
                    <a:chExt cx="736" cy="264"/>
                  </a:xfrm>
                </p:grpSpPr>
                <p:sp>
                  <p:nvSpPr>
                    <p:cNvPr id="32478" name="Freeform 734"/>
                    <p:cNvSpPr>
                      <a:spLocks/>
                    </p:cNvSpPr>
                    <p:nvPr/>
                  </p:nvSpPr>
                  <p:spPr bwMode="auto">
                    <a:xfrm>
                      <a:off x="2900" y="2271"/>
                      <a:ext cx="736" cy="152"/>
                    </a:xfrm>
                    <a:custGeom>
                      <a:avLst/>
                      <a:gdLst>
                        <a:gd name="T0" fmla="*/ 0 w 736"/>
                        <a:gd name="T1" fmla="*/ 128 h 152"/>
                        <a:gd name="T2" fmla="*/ 72 w 736"/>
                        <a:gd name="T3" fmla="*/ 120 h 152"/>
                        <a:gd name="T4" fmla="*/ 96 w 736"/>
                        <a:gd name="T5" fmla="*/ 128 h 152"/>
                        <a:gd name="T6" fmla="*/ 112 w 736"/>
                        <a:gd name="T7" fmla="*/ 128 h 152"/>
                        <a:gd name="T8" fmla="*/ 136 w 736"/>
                        <a:gd name="T9" fmla="*/ 120 h 152"/>
                        <a:gd name="T10" fmla="*/ 184 w 736"/>
                        <a:gd name="T11" fmla="*/ 112 h 152"/>
                        <a:gd name="T12" fmla="*/ 248 w 736"/>
                        <a:gd name="T13" fmla="*/ 96 h 152"/>
                        <a:gd name="T14" fmla="*/ 296 w 736"/>
                        <a:gd name="T15" fmla="*/ 72 h 152"/>
                        <a:gd name="T16" fmla="*/ 352 w 736"/>
                        <a:gd name="T17" fmla="*/ 64 h 152"/>
                        <a:gd name="T18" fmla="*/ 432 w 736"/>
                        <a:gd name="T19" fmla="*/ 24 h 152"/>
                        <a:gd name="T20" fmla="*/ 472 w 736"/>
                        <a:gd name="T21" fmla="*/ 8 h 152"/>
                        <a:gd name="T22" fmla="*/ 520 w 736"/>
                        <a:gd name="T23" fmla="*/ 0 h 152"/>
                        <a:gd name="T24" fmla="*/ 608 w 736"/>
                        <a:gd name="T25" fmla="*/ 0 h 152"/>
                        <a:gd name="T26" fmla="*/ 696 w 736"/>
                        <a:gd name="T27" fmla="*/ 40 h 152"/>
                        <a:gd name="T28" fmla="*/ 728 w 736"/>
                        <a:gd name="T29" fmla="*/ 80 h 152"/>
                        <a:gd name="T30" fmla="*/ 736 w 736"/>
                        <a:gd name="T31" fmla="*/ 136 h 152"/>
                        <a:gd name="T32" fmla="*/ 728 w 736"/>
                        <a:gd name="T33" fmla="*/ 136 h 152"/>
                        <a:gd name="T34" fmla="*/ 704 w 736"/>
                        <a:gd name="T35" fmla="*/ 144 h 152"/>
                        <a:gd name="T36" fmla="*/ 616 w 736"/>
                        <a:gd name="T37" fmla="*/ 152 h 152"/>
                        <a:gd name="T38" fmla="*/ 496 w 736"/>
                        <a:gd name="T39" fmla="*/ 144 h 152"/>
                        <a:gd name="T40" fmla="*/ 368 w 736"/>
                        <a:gd name="T41" fmla="*/ 144 h 152"/>
                        <a:gd name="T42" fmla="*/ 112 w 736"/>
                        <a:gd name="T43" fmla="*/ 128 h 152"/>
                        <a:gd name="T44" fmla="*/ 32 w 736"/>
                        <a:gd name="T45" fmla="*/ 128 h 152"/>
                        <a:gd name="T46" fmla="*/ 8 w 736"/>
                        <a:gd name="T47" fmla="*/ 128 h 152"/>
                        <a:gd name="T48" fmla="*/ 0 w 736"/>
                        <a:gd name="T49" fmla="*/ 128 h 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736" h="152">
                          <a:moveTo>
                            <a:pt x="0" y="128"/>
                          </a:moveTo>
                          <a:lnTo>
                            <a:pt x="72" y="120"/>
                          </a:lnTo>
                          <a:lnTo>
                            <a:pt x="96" y="128"/>
                          </a:lnTo>
                          <a:lnTo>
                            <a:pt x="112" y="128"/>
                          </a:lnTo>
                          <a:lnTo>
                            <a:pt x="136" y="120"/>
                          </a:lnTo>
                          <a:lnTo>
                            <a:pt x="184" y="112"/>
                          </a:lnTo>
                          <a:lnTo>
                            <a:pt x="248" y="96"/>
                          </a:lnTo>
                          <a:lnTo>
                            <a:pt x="296" y="72"/>
                          </a:lnTo>
                          <a:lnTo>
                            <a:pt x="352" y="64"/>
                          </a:lnTo>
                          <a:lnTo>
                            <a:pt x="432" y="24"/>
                          </a:lnTo>
                          <a:lnTo>
                            <a:pt x="472" y="8"/>
                          </a:lnTo>
                          <a:lnTo>
                            <a:pt x="520" y="0"/>
                          </a:lnTo>
                          <a:lnTo>
                            <a:pt x="608" y="0"/>
                          </a:lnTo>
                          <a:lnTo>
                            <a:pt x="696" y="40"/>
                          </a:lnTo>
                          <a:lnTo>
                            <a:pt x="728" y="80"/>
                          </a:lnTo>
                          <a:lnTo>
                            <a:pt x="736" y="136"/>
                          </a:lnTo>
                          <a:lnTo>
                            <a:pt x="728" y="136"/>
                          </a:lnTo>
                          <a:lnTo>
                            <a:pt x="704" y="144"/>
                          </a:lnTo>
                          <a:lnTo>
                            <a:pt x="616" y="152"/>
                          </a:lnTo>
                          <a:lnTo>
                            <a:pt x="496" y="144"/>
                          </a:lnTo>
                          <a:lnTo>
                            <a:pt x="368" y="144"/>
                          </a:lnTo>
                          <a:lnTo>
                            <a:pt x="112" y="128"/>
                          </a:lnTo>
                          <a:lnTo>
                            <a:pt x="32" y="128"/>
                          </a:lnTo>
                          <a:lnTo>
                            <a:pt x="8" y="128"/>
                          </a:lnTo>
                          <a:lnTo>
                            <a:pt x="0" y="128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479" name="Freeform 735"/>
                    <p:cNvSpPr>
                      <a:spLocks/>
                    </p:cNvSpPr>
                    <p:nvPr/>
                  </p:nvSpPr>
                  <p:spPr bwMode="auto">
                    <a:xfrm>
                      <a:off x="2900" y="2383"/>
                      <a:ext cx="736" cy="152"/>
                    </a:xfrm>
                    <a:custGeom>
                      <a:avLst/>
                      <a:gdLst>
                        <a:gd name="T0" fmla="*/ 0 w 736"/>
                        <a:gd name="T1" fmla="*/ 24 h 152"/>
                        <a:gd name="T2" fmla="*/ 72 w 736"/>
                        <a:gd name="T3" fmla="*/ 24 h 152"/>
                        <a:gd name="T4" fmla="*/ 96 w 736"/>
                        <a:gd name="T5" fmla="*/ 24 h 152"/>
                        <a:gd name="T6" fmla="*/ 112 w 736"/>
                        <a:gd name="T7" fmla="*/ 24 h 152"/>
                        <a:gd name="T8" fmla="*/ 136 w 736"/>
                        <a:gd name="T9" fmla="*/ 24 h 152"/>
                        <a:gd name="T10" fmla="*/ 184 w 736"/>
                        <a:gd name="T11" fmla="*/ 40 h 152"/>
                        <a:gd name="T12" fmla="*/ 216 w 736"/>
                        <a:gd name="T13" fmla="*/ 40 h 152"/>
                        <a:gd name="T14" fmla="*/ 248 w 736"/>
                        <a:gd name="T15" fmla="*/ 56 h 152"/>
                        <a:gd name="T16" fmla="*/ 296 w 736"/>
                        <a:gd name="T17" fmla="*/ 72 h 152"/>
                        <a:gd name="T18" fmla="*/ 352 w 736"/>
                        <a:gd name="T19" fmla="*/ 88 h 152"/>
                        <a:gd name="T20" fmla="*/ 392 w 736"/>
                        <a:gd name="T21" fmla="*/ 96 h 152"/>
                        <a:gd name="T22" fmla="*/ 432 w 736"/>
                        <a:gd name="T23" fmla="*/ 120 h 152"/>
                        <a:gd name="T24" fmla="*/ 520 w 736"/>
                        <a:gd name="T25" fmla="*/ 152 h 152"/>
                        <a:gd name="T26" fmla="*/ 608 w 736"/>
                        <a:gd name="T27" fmla="*/ 144 h 152"/>
                        <a:gd name="T28" fmla="*/ 696 w 736"/>
                        <a:gd name="T29" fmla="*/ 112 h 152"/>
                        <a:gd name="T30" fmla="*/ 728 w 736"/>
                        <a:gd name="T31" fmla="*/ 64 h 152"/>
                        <a:gd name="T32" fmla="*/ 736 w 736"/>
                        <a:gd name="T33" fmla="*/ 16 h 152"/>
                        <a:gd name="T34" fmla="*/ 728 w 736"/>
                        <a:gd name="T35" fmla="*/ 8 h 152"/>
                        <a:gd name="T36" fmla="*/ 704 w 736"/>
                        <a:gd name="T37" fmla="*/ 8 h 152"/>
                        <a:gd name="T38" fmla="*/ 616 w 736"/>
                        <a:gd name="T39" fmla="*/ 0 h 152"/>
                        <a:gd name="T40" fmla="*/ 496 w 736"/>
                        <a:gd name="T41" fmla="*/ 0 h 152"/>
                        <a:gd name="T42" fmla="*/ 368 w 736"/>
                        <a:gd name="T43" fmla="*/ 8 h 152"/>
                        <a:gd name="T44" fmla="*/ 112 w 736"/>
                        <a:gd name="T45" fmla="*/ 16 h 152"/>
                        <a:gd name="T46" fmla="*/ 32 w 736"/>
                        <a:gd name="T47" fmla="*/ 24 h 152"/>
                        <a:gd name="T48" fmla="*/ 8 w 736"/>
                        <a:gd name="T49" fmla="*/ 24 h 152"/>
                        <a:gd name="T50" fmla="*/ 0 w 736"/>
                        <a:gd name="T51" fmla="*/ 24 h 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736" h="152">
                          <a:moveTo>
                            <a:pt x="0" y="24"/>
                          </a:moveTo>
                          <a:lnTo>
                            <a:pt x="72" y="24"/>
                          </a:lnTo>
                          <a:lnTo>
                            <a:pt x="96" y="24"/>
                          </a:lnTo>
                          <a:lnTo>
                            <a:pt x="112" y="24"/>
                          </a:lnTo>
                          <a:lnTo>
                            <a:pt x="136" y="24"/>
                          </a:lnTo>
                          <a:lnTo>
                            <a:pt x="184" y="40"/>
                          </a:lnTo>
                          <a:lnTo>
                            <a:pt x="216" y="40"/>
                          </a:lnTo>
                          <a:lnTo>
                            <a:pt x="248" y="56"/>
                          </a:lnTo>
                          <a:lnTo>
                            <a:pt x="296" y="72"/>
                          </a:lnTo>
                          <a:lnTo>
                            <a:pt x="352" y="88"/>
                          </a:lnTo>
                          <a:lnTo>
                            <a:pt x="392" y="96"/>
                          </a:lnTo>
                          <a:lnTo>
                            <a:pt x="432" y="120"/>
                          </a:lnTo>
                          <a:lnTo>
                            <a:pt x="520" y="152"/>
                          </a:lnTo>
                          <a:lnTo>
                            <a:pt x="608" y="144"/>
                          </a:lnTo>
                          <a:lnTo>
                            <a:pt x="696" y="112"/>
                          </a:lnTo>
                          <a:lnTo>
                            <a:pt x="728" y="64"/>
                          </a:lnTo>
                          <a:lnTo>
                            <a:pt x="736" y="16"/>
                          </a:lnTo>
                          <a:lnTo>
                            <a:pt x="728" y="8"/>
                          </a:lnTo>
                          <a:lnTo>
                            <a:pt x="704" y="8"/>
                          </a:lnTo>
                          <a:lnTo>
                            <a:pt x="616" y="0"/>
                          </a:lnTo>
                          <a:lnTo>
                            <a:pt x="496" y="0"/>
                          </a:lnTo>
                          <a:lnTo>
                            <a:pt x="368" y="8"/>
                          </a:lnTo>
                          <a:lnTo>
                            <a:pt x="112" y="16"/>
                          </a:lnTo>
                          <a:lnTo>
                            <a:pt x="32" y="24"/>
                          </a:lnTo>
                          <a:lnTo>
                            <a:pt x="8" y="24"/>
                          </a:lnTo>
                          <a:lnTo>
                            <a:pt x="0" y="24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2480" name="Group 736"/>
                  <p:cNvGrpSpPr>
                    <a:grpSpLocks/>
                  </p:cNvGrpSpPr>
                  <p:nvPr/>
                </p:nvGrpSpPr>
                <p:grpSpPr bwMode="auto">
                  <a:xfrm>
                    <a:off x="2900" y="2271"/>
                    <a:ext cx="576" cy="256"/>
                    <a:chOff x="2900" y="2271"/>
                    <a:chExt cx="576" cy="256"/>
                  </a:xfrm>
                </p:grpSpPr>
                <p:sp>
                  <p:nvSpPr>
                    <p:cNvPr id="32481" name="Freeform 737"/>
                    <p:cNvSpPr>
                      <a:spLocks/>
                    </p:cNvSpPr>
                    <p:nvPr/>
                  </p:nvSpPr>
                  <p:spPr bwMode="auto">
                    <a:xfrm>
                      <a:off x="2900" y="2271"/>
                      <a:ext cx="576" cy="160"/>
                    </a:xfrm>
                    <a:custGeom>
                      <a:avLst/>
                      <a:gdLst>
                        <a:gd name="T0" fmla="*/ 0 w 576"/>
                        <a:gd name="T1" fmla="*/ 128 h 160"/>
                        <a:gd name="T2" fmla="*/ 72 w 576"/>
                        <a:gd name="T3" fmla="*/ 120 h 160"/>
                        <a:gd name="T4" fmla="*/ 96 w 576"/>
                        <a:gd name="T5" fmla="*/ 128 h 160"/>
                        <a:gd name="T6" fmla="*/ 112 w 576"/>
                        <a:gd name="T7" fmla="*/ 128 h 160"/>
                        <a:gd name="T8" fmla="*/ 136 w 576"/>
                        <a:gd name="T9" fmla="*/ 120 h 160"/>
                        <a:gd name="T10" fmla="*/ 184 w 576"/>
                        <a:gd name="T11" fmla="*/ 112 h 160"/>
                        <a:gd name="T12" fmla="*/ 248 w 576"/>
                        <a:gd name="T13" fmla="*/ 96 h 160"/>
                        <a:gd name="T14" fmla="*/ 296 w 576"/>
                        <a:gd name="T15" fmla="*/ 72 h 160"/>
                        <a:gd name="T16" fmla="*/ 352 w 576"/>
                        <a:gd name="T17" fmla="*/ 64 h 160"/>
                        <a:gd name="T18" fmla="*/ 432 w 576"/>
                        <a:gd name="T19" fmla="*/ 24 h 160"/>
                        <a:gd name="T20" fmla="*/ 472 w 576"/>
                        <a:gd name="T21" fmla="*/ 8 h 160"/>
                        <a:gd name="T22" fmla="*/ 520 w 576"/>
                        <a:gd name="T23" fmla="*/ 0 h 160"/>
                        <a:gd name="T24" fmla="*/ 560 w 576"/>
                        <a:gd name="T25" fmla="*/ 16 h 160"/>
                        <a:gd name="T26" fmla="*/ 576 w 576"/>
                        <a:gd name="T27" fmla="*/ 64 h 160"/>
                        <a:gd name="T28" fmla="*/ 576 w 576"/>
                        <a:gd name="T29" fmla="*/ 112 h 160"/>
                        <a:gd name="T30" fmla="*/ 576 w 576"/>
                        <a:gd name="T31" fmla="*/ 144 h 160"/>
                        <a:gd name="T32" fmla="*/ 552 w 576"/>
                        <a:gd name="T33" fmla="*/ 152 h 160"/>
                        <a:gd name="T34" fmla="*/ 488 w 576"/>
                        <a:gd name="T35" fmla="*/ 160 h 160"/>
                        <a:gd name="T36" fmla="*/ 392 w 576"/>
                        <a:gd name="T37" fmla="*/ 152 h 160"/>
                        <a:gd name="T38" fmla="*/ 288 w 576"/>
                        <a:gd name="T39" fmla="*/ 152 h 160"/>
                        <a:gd name="T40" fmla="*/ 88 w 576"/>
                        <a:gd name="T41" fmla="*/ 136 h 160"/>
                        <a:gd name="T42" fmla="*/ 24 w 576"/>
                        <a:gd name="T43" fmla="*/ 128 h 160"/>
                        <a:gd name="T44" fmla="*/ 0 w 576"/>
                        <a:gd name="T45" fmla="*/ 128 h 1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576" h="160">
                          <a:moveTo>
                            <a:pt x="0" y="128"/>
                          </a:moveTo>
                          <a:lnTo>
                            <a:pt x="72" y="120"/>
                          </a:lnTo>
                          <a:lnTo>
                            <a:pt x="96" y="128"/>
                          </a:lnTo>
                          <a:lnTo>
                            <a:pt x="112" y="128"/>
                          </a:lnTo>
                          <a:lnTo>
                            <a:pt x="136" y="120"/>
                          </a:lnTo>
                          <a:lnTo>
                            <a:pt x="184" y="112"/>
                          </a:lnTo>
                          <a:lnTo>
                            <a:pt x="248" y="96"/>
                          </a:lnTo>
                          <a:lnTo>
                            <a:pt x="296" y="72"/>
                          </a:lnTo>
                          <a:lnTo>
                            <a:pt x="352" y="64"/>
                          </a:lnTo>
                          <a:lnTo>
                            <a:pt x="432" y="24"/>
                          </a:lnTo>
                          <a:lnTo>
                            <a:pt x="472" y="8"/>
                          </a:lnTo>
                          <a:lnTo>
                            <a:pt x="520" y="0"/>
                          </a:lnTo>
                          <a:lnTo>
                            <a:pt x="560" y="16"/>
                          </a:lnTo>
                          <a:lnTo>
                            <a:pt x="576" y="64"/>
                          </a:lnTo>
                          <a:lnTo>
                            <a:pt x="576" y="112"/>
                          </a:lnTo>
                          <a:lnTo>
                            <a:pt x="576" y="144"/>
                          </a:lnTo>
                          <a:lnTo>
                            <a:pt x="552" y="152"/>
                          </a:lnTo>
                          <a:lnTo>
                            <a:pt x="488" y="160"/>
                          </a:lnTo>
                          <a:lnTo>
                            <a:pt x="392" y="152"/>
                          </a:lnTo>
                          <a:lnTo>
                            <a:pt x="288" y="152"/>
                          </a:lnTo>
                          <a:lnTo>
                            <a:pt x="88" y="136"/>
                          </a:lnTo>
                          <a:lnTo>
                            <a:pt x="24" y="128"/>
                          </a:lnTo>
                          <a:lnTo>
                            <a:pt x="0" y="128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482" name="Freeform 738"/>
                    <p:cNvSpPr>
                      <a:spLocks/>
                    </p:cNvSpPr>
                    <p:nvPr/>
                  </p:nvSpPr>
                  <p:spPr bwMode="auto">
                    <a:xfrm>
                      <a:off x="2900" y="2375"/>
                      <a:ext cx="576" cy="152"/>
                    </a:xfrm>
                    <a:custGeom>
                      <a:avLst/>
                      <a:gdLst>
                        <a:gd name="T0" fmla="*/ 0 w 576"/>
                        <a:gd name="T1" fmla="*/ 24 h 152"/>
                        <a:gd name="T2" fmla="*/ 72 w 576"/>
                        <a:gd name="T3" fmla="*/ 24 h 152"/>
                        <a:gd name="T4" fmla="*/ 96 w 576"/>
                        <a:gd name="T5" fmla="*/ 24 h 152"/>
                        <a:gd name="T6" fmla="*/ 112 w 576"/>
                        <a:gd name="T7" fmla="*/ 24 h 152"/>
                        <a:gd name="T8" fmla="*/ 136 w 576"/>
                        <a:gd name="T9" fmla="*/ 32 h 152"/>
                        <a:gd name="T10" fmla="*/ 184 w 576"/>
                        <a:gd name="T11" fmla="*/ 40 h 152"/>
                        <a:gd name="T12" fmla="*/ 216 w 576"/>
                        <a:gd name="T13" fmla="*/ 48 h 152"/>
                        <a:gd name="T14" fmla="*/ 248 w 576"/>
                        <a:gd name="T15" fmla="*/ 56 h 152"/>
                        <a:gd name="T16" fmla="*/ 296 w 576"/>
                        <a:gd name="T17" fmla="*/ 72 h 152"/>
                        <a:gd name="T18" fmla="*/ 352 w 576"/>
                        <a:gd name="T19" fmla="*/ 88 h 152"/>
                        <a:gd name="T20" fmla="*/ 432 w 576"/>
                        <a:gd name="T21" fmla="*/ 128 h 152"/>
                        <a:gd name="T22" fmla="*/ 520 w 576"/>
                        <a:gd name="T23" fmla="*/ 152 h 152"/>
                        <a:gd name="T24" fmla="*/ 560 w 576"/>
                        <a:gd name="T25" fmla="*/ 136 h 152"/>
                        <a:gd name="T26" fmla="*/ 576 w 576"/>
                        <a:gd name="T27" fmla="*/ 96 h 152"/>
                        <a:gd name="T28" fmla="*/ 576 w 576"/>
                        <a:gd name="T29" fmla="*/ 48 h 152"/>
                        <a:gd name="T30" fmla="*/ 576 w 576"/>
                        <a:gd name="T31" fmla="*/ 8 h 152"/>
                        <a:gd name="T32" fmla="*/ 552 w 576"/>
                        <a:gd name="T33" fmla="*/ 0 h 152"/>
                        <a:gd name="T34" fmla="*/ 488 w 576"/>
                        <a:gd name="T35" fmla="*/ 0 h 152"/>
                        <a:gd name="T36" fmla="*/ 392 w 576"/>
                        <a:gd name="T37" fmla="*/ 0 h 152"/>
                        <a:gd name="T38" fmla="*/ 288 w 576"/>
                        <a:gd name="T39" fmla="*/ 8 h 152"/>
                        <a:gd name="T40" fmla="*/ 88 w 576"/>
                        <a:gd name="T41" fmla="*/ 16 h 152"/>
                        <a:gd name="T42" fmla="*/ 24 w 576"/>
                        <a:gd name="T43" fmla="*/ 24 h 152"/>
                        <a:gd name="T44" fmla="*/ 0 w 576"/>
                        <a:gd name="T45" fmla="*/ 24 h 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576" h="152">
                          <a:moveTo>
                            <a:pt x="0" y="24"/>
                          </a:moveTo>
                          <a:lnTo>
                            <a:pt x="72" y="24"/>
                          </a:lnTo>
                          <a:lnTo>
                            <a:pt x="96" y="24"/>
                          </a:lnTo>
                          <a:lnTo>
                            <a:pt x="112" y="24"/>
                          </a:lnTo>
                          <a:lnTo>
                            <a:pt x="136" y="32"/>
                          </a:lnTo>
                          <a:lnTo>
                            <a:pt x="184" y="40"/>
                          </a:lnTo>
                          <a:lnTo>
                            <a:pt x="216" y="48"/>
                          </a:lnTo>
                          <a:lnTo>
                            <a:pt x="248" y="56"/>
                          </a:lnTo>
                          <a:lnTo>
                            <a:pt x="296" y="72"/>
                          </a:lnTo>
                          <a:lnTo>
                            <a:pt x="352" y="88"/>
                          </a:lnTo>
                          <a:lnTo>
                            <a:pt x="432" y="128"/>
                          </a:lnTo>
                          <a:lnTo>
                            <a:pt x="520" y="152"/>
                          </a:lnTo>
                          <a:lnTo>
                            <a:pt x="560" y="136"/>
                          </a:lnTo>
                          <a:lnTo>
                            <a:pt x="576" y="96"/>
                          </a:lnTo>
                          <a:lnTo>
                            <a:pt x="576" y="48"/>
                          </a:lnTo>
                          <a:lnTo>
                            <a:pt x="576" y="8"/>
                          </a:lnTo>
                          <a:lnTo>
                            <a:pt x="552" y="0"/>
                          </a:lnTo>
                          <a:lnTo>
                            <a:pt x="488" y="0"/>
                          </a:lnTo>
                          <a:lnTo>
                            <a:pt x="392" y="0"/>
                          </a:lnTo>
                          <a:lnTo>
                            <a:pt x="288" y="8"/>
                          </a:lnTo>
                          <a:lnTo>
                            <a:pt x="88" y="16"/>
                          </a:lnTo>
                          <a:lnTo>
                            <a:pt x="24" y="24"/>
                          </a:lnTo>
                          <a:lnTo>
                            <a:pt x="0" y="24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2483" name="Group 739"/>
                <p:cNvGrpSpPr>
                  <a:grpSpLocks/>
                </p:cNvGrpSpPr>
                <p:nvPr/>
              </p:nvGrpSpPr>
              <p:grpSpPr bwMode="auto">
                <a:xfrm>
                  <a:off x="2524" y="2367"/>
                  <a:ext cx="656" cy="72"/>
                  <a:chOff x="2524" y="2367"/>
                  <a:chExt cx="656" cy="72"/>
                </a:xfrm>
              </p:grpSpPr>
              <p:sp>
                <p:nvSpPr>
                  <p:cNvPr id="32484" name="Rectangle 740"/>
                  <p:cNvSpPr>
                    <a:spLocks noChangeArrowheads="1"/>
                  </p:cNvSpPr>
                  <p:nvPr/>
                </p:nvSpPr>
                <p:spPr bwMode="auto">
                  <a:xfrm>
                    <a:off x="2524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85" name="Rectangle 741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86" name="Rectangle 742"/>
                  <p:cNvSpPr>
                    <a:spLocks noChangeArrowheads="1"/>
                  </p:cNvSpPr>
                  <p:nvPr/>
                </p:nvSpPr>
                <p:spPr bwMode="auto">
                  <a:xfrm>
                    <a:off x="2612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87" name="Rectangle 743"/>
                  <p:cNvSpPr>
                    <a:spLocks noChangeArrowheads="1"/>
                  </p:cNvSpPr>
                  <p:nvPr/>
                </p:nvSpPr>
                <p:spPr bwMode="auto">
                  <a:xfrm>
                    <a:off x="2652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88" name="Rectangle 744"/>
                  <p:cNvSpPr>
                    <a:spLocks noChangeArrowheads="1"/>
                  </p:cNvSpPr>
                  <p:nvPr/>
                </p:nvSpPr>
                <p:spPr bwMode="auto">
                  <a:xfrm>
                    <a:off x="2692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89" name="Rectangle 745"/>
                  <p:cNvSpPr>
                    <a:spLocks noChangeArrowheads="1"/>
                  </p:cNvSpPr>
                  <p:nvPr/>
                </p:nvSpPr>
                <p:spPr bwMode="auto">
                  <a:xfrm>
                    <a:off x="2732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0" name="Rectangle 746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1" name="Rectangle 747"/>
                  <p:cNvSpPr>
                    <a:spLocks noChangeArrowheads="1"/>
                  </p:cNvSpPr>
                  <p:nvPr/>
                </p:nvSpPr>
                <p:spPr bwMode="auto">
                  <a:xfrm>
                    <a:off x="2812" y="2367"/>
                    <a:ext cx="48" cy="72"/>
                  </a:xfrm>
                  <a:prstGeom prst="rect">
                    <a:avLst/>
                  </a:pr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2" name="Rectangle 748"/>
                  <p:cNvSpPr>
                    <a:spLocks noChangeArrowheads="1"/>
                  </p:cNvSpPr>
                  <p:nvPr/>
                </p:nvSpPr>
                <p:spPr bwMode="auto">
                  <a:xfrm>
                    <a:off x="2844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3" name="Rectangle 749"/>
                  <p:cNvSpPr>
                    <a:spLocks noChangeArrowheads="1"/>
                  </p:cNvSpPr>
                  <p:nvPr/>
                </p:nvSpPr>
                <p:spPr bwMode="auto">
                  <a:xfrm>
                    <a:off x="2884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4" name="Rectangle 750"/>
                  <p:cNvSpPr>
                    <a:spLocks noChangeArrowheads="1"/>
                  </p:cNvSpPr>
                  <p:nvPr/>
                </p:nvSpPr>
                <p:spPr bwMode="auto">
                  <a:xfrm>
                    <a:off x="2932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5" name="Rectangle 751"/>
                  <p:cNvSpPr>
                    <a:spLocks noChangeArrowheads="1"/>
                  </p:cNvSpPr>
                  <p:nvPr/>
                </p:nvSpPr>
                <p:spPr bwMode="auto">
                  <a:xfrm>
                    <a:off x="2964" y="2367"/>
                    <a:ext cx="48" cy="72"/>
                  </a:xfrm>
                  <a:prstGeom prst="rect">
                    <a:avLst/>
                  </a:pr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6" name="Rectangle 752"/>
                  <p:cNvSpPr>
                    <a:spLocks noChangeArrowheads="1"/>
                  </p:cNvSpPr>
                  <p:nvPr/>
                </p:nvSpPr>
                <p:spPr bwMode="auto">
                  <a:xfrm>
                    <a:off x="3012" y="2367"/>
                    <a:ext cx="40" cy="72"/>
                  </a:xfrm>
                  <a:prstGeom prst="rect">
                    <a:avLst/>
                  </a:pr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7" name="Rectangle 753"/>
                  <p:cNvSpPr>
                    <a:spLocks noChangeArrowheads="1"/>
                  </p:cNvSpPr>
                  <p:nvPr/>
                </p:nvSpPr>
                <p:spPr bwMode="auto">
                  <a:xfrm>
                    <a:off x="3044" y="2367"/>
                    <a:ext cx="48" cy="72"/>
                  </a:xfrm>
                  <a:prstGeom prst="rect">
                    <a:avLst/>
                  </a:pr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8" name="Rectangle 754"/>
                  <p:cNvSpPr>
                    <a:spLocks noChangeArrowheads="1"/>
                  </p:cNvSpPr>
                  <p:nvPr/>
                </p:nvSpPr>
                <p:spPr bwMode="auto">
                  <a:xfrm>
                    <a:off x="3092" y="2367"/>
                    <a:ext cx="48" cy="72"/>
                  </a:xfrm>
                  <a:prstGeom prst="rect">
                    <a:avLst/>
                  </a:pr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99" name="Rectangle 755"/>
                  <p:cNvSpPr>
                    <a:spLocks noChangeArrowheads="1"/>
                  </p:cNvSpPr>
                  <p:nvPr/>
                </p:nvSpPr>
                <p:spPr bwMode="auto">
                  <a:xfrm>
                    <a:off x="3132" y="2367"/>
                    <a:ext cx="48" cy="72"/>
                  </a:xfrm>
                  <a:prstGeom prst="rect">
                    <a:avLst/>
                  </a:pr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32500" name="Picture 756" descr="msgc_field.gif                                                 00106739Macintosh HD                   C5534E62: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2" y="1226"/>
                <a:ext cx="984" cy="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932" name="Rectangle 188"/>
          <p:cNvSpPr>
            <a:spLocks noChangeArrowheads="1"/>
          </p:cNvSpPr>
          <p:nvPr/>
        </p:nvSpPr>
        <p:spPr bwMode="auto">
          <a:xfrm>
            <a:off x="7231063" y="5422900"/>
            <a:ext cx="1158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Others, etc.</a:t>
            </a:r>
          </a:p>
        </p:txBody>
      </p:sp>
      <p:grpSp>
        <p:nvGrpSpPr>
          <p:cNvPr id="32638" name="Group 894"/>
          <p:cNvGrpSpPr>
            <a:grpSpLocks/>
          </p:cNvGrpSpPr>
          <p:nvPr/>
        </p:nvGrpSpPr>
        <p:grpSpPr bwMode="auto">
          <a:xfrm>
            <a:off x="6300788" y="3365500"/>
            <a:ext cx="2416175" cy="1566863"/>
            <a:chOff x="208" y="2904"/>
            <a:chExt cx="1522" cy="987"/>
          </a:xfrm>
        </p:grpSpPr>
        <p:grpSp>
          <p:nvGrpSpPr>
            <p:cNvPr id="32632" name="Group 888"/>
            <p:cNvGrpSpPr>
              <a:grpSpLocks/>
            </p:cNvGrpSpPr>
            <p:nvPr/>
          </p:nvGrpSpPr>
          <p:grpSpPr bwMode="auto">
            <a:xfrm>
              <a:off x="248" y="2904"/>
              <a:ext cx="1482" cy="987"/>
              <a:chOff x="4161" y="2615"/>
              <a:chExt cx="1482" cy="987"/>
            </a:xfrm>
          </p:grpSpPr>
          <p:grpSp>
            <p:nvGrpSpPr>
              <p:cNvPr id="32501" name="Group 757"/>
              <p:cNvGrpSpPr>
                <a:grpSpLocks/>
              </p:cNvGrpSpPr>
              <p:nvPr/>
            </p:nvGrpSpPr>
            <p:grpSpPr bwMode="auto">
              <a:xfrm>
                <a:off x="4161" y="2615"/>
                <a:ext cx="1342" cy="987"/>
                <a:chOff x="1600" y="1426"/>
                <a:chExt cx="2960" cy="2176"/>
              </a:xfrm>
            </p:grpSpPr>
            <p:grpSp>
              <p:nvGrpSpPr>
                <p:cNvPr id="32502" name="Group 758"/>
                <p:cNvGrpSpPr>
                  <a:grpSpLocks/>
                </p:cNvGrpSpPr>
                <p:nvPr/>
              </p:nvGrpSpPr>
              <p:grpSpPr bwMode="auto">
                <a:xfrm>
                  <a:off x="3696" y="1826"/>
                  <a:ext cx="864" cy="142"/>
                  <a:chOff x="3696" y="1826"/>
                  <a:chExt cx="1600" cy="112"/>
                </a:xfrm>
              </p:grpSpPr>
              <p:sp>
                <p:nvSpPr>
                  <p:cNvPr id="32503" name="Freeform 759"/>
                  <p:cNvSpPr>
                    <a:spLocks/>
                  </p:cNvSpPr>
                  <p:nvPr/>
                </p:nvSpPr>
                <p:spPr bwMode="auto">
                  <a:xfrm>
                    <a:off x="3696" y="1826"/>
                    <a:ext cx="144" cy="112"/>
                  </a:xfrm>
                  <a:custGeom>
                    <a:avLst/>
                    <a:gdLst>
                      <a:gd name="T0" fmla="*/ 0 w 144"/>
                      <a:gd name="T1" fmla="*/ 56 h 112"/>
                      <a:gd name="T2" fmla="*/ 144 w 144"/>
                      <a:gd name="T3" fmla="*/ 0 h 112"/>
                      <a:gd name="T4" fmla="*/ 144 w 144"/>
                      <a:gd name="T5" fmla="*/ 56 h 112"/>
                      <a:gd name="T6" fmla="*/ 144 w 144"/>
                      <a:gd name="T7" fmla="*/ 112 h 112"/>
                      <a:gd name="T8" fmla="*/ 0 w 144"/>
                      <a:gd name="T9" fmla="*/ 56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4" h="112">
                        <a:moveTo>
                          <a:pt x="0" y="56"/>
                        </a:moveTo>
                        <a:lnTo>
                          <a:pt x="144" y="0"/>
                        </a:lnTo>
                        <a:lnTo>
                          <a:pt x="144" y="56"/>
                        </a:lnTo>
                        <a:lnTo>
                          <a:pt x="144" y="112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04" name="Line 760"/>
                  <p:cNvSpPr>
                    <a:spLocks noChangeShapeType="1"/>
                  </p:cNvSpPr>
                  <p:nvPr/>
                </p:nvSpPr>
                <p:spPr bwMode="auto">
                  <a:xfrm>
                    <a:off x="3832" y="1874"/>
                    <a:ext cx="1464" cy="1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505" name="Group 761"/>
                <p:cNvGrpSpPr>
                  <a:grpSpLocks/>
                </p:cNvGrpSpPr>
                <p:nvPr/>
              </p:nvGrpSpPr>
              <p:grpSpPr bwMode="auto">
                <a:xfrm>
                  <a:off x="1600" y="1426"/>
                  <a:ext cx="2464" cy="2176"/>
                  <a:chOff x="1600" y="1426"/>
                  <a:chExt cx="2464" cy="2176"/>
                </a:xfrm>
              </p:grpSpPr>
              <p:sp>
                <p:nvSpPr>
                  <p:cNvPr id="32506" name="Freeform 762"/>
                  <p:cNvSpPr>
                    <a:spLocks/>
                  </p:cNvSpPr>
                  <p:nvPr/>
                </p:nvSpPr>
                <p:spPr bwMode="auto">
                  <a:xfrm>
                    <a:off x="3408" y="1426"/>
                    <a:ext cx="648" cy="960"/>
                  </a:xfrm>
                  <a:custGeom>
                    <a:avLst/>
                    <a:gdLst>
                      <a:gd name="T0" fmla="*/ 648 w 648"/>
                      <a:gd name="T1" fmla="*/ 416 h 960"/>
                      <a:gd name="T2" fmla="*/ 16 w 648"/>
                      <a:gd name="T3" fmla="*/ 0 h 960"/>
                      <a:gd name="T4" fmla="*/ 0 w 648"/>
                      <a:gd name="T5" fmla="*/ 560 h 960"/>
                      <a:gd name="T6" fmla="*/ 560 w 648"/>
                      <a:gd name="T7" fmla="*/ 960 h 960"/>
                      <a:gd name="T8" fmla="*/ 648 w 648"/>
                      <a:gd name="T9" fmla="*/ 41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8" h="960">
                        <a:moveTo>
                          <a:pt x="648" y="416"/>
                        </a:moveTo>
                        <a:lnTo>
                          <a:pt x="16" y="0"/>
                        </a:lnTo>
                        <a:lnTo>
                          <a:pt x="0" y="560"/>
                        </a:lnTo>
                        <a:lnTo>
                          <a:pt x="560" y="960"/>
                        </a:lnTo>
                        <a:lnTo>
                          <a:pt x="648" y="416"/>
                        </a:lnTo>
                        <a:close/>
                      </a:path>
                    </a:pathLst>
                  </a:custGeom>
                  <a:solidFill>
                    <a:srgbClr val="B3B3B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07" name="Freeform 763"/>
                  <p:cNvSpPr>
                    <a:spLocks/>
                  </p:cNvSpPr>
                  <p:nvPr/>
                </p:nvSpPr>
                <p:spPr bwMode="auto">
                  <a:xfrm>
                    <a:off x="3424" y="1426"/>
                    <a:ext cx="640" cy="416"/>
                  </a:xfrm>
                  <a:custGeom>
                    <a:avLst/>
                    <a:gdLst>
                      <a:gd name="T0" fmla="*/ 640 w 640"/>
                      <a:gd name="T1" fmla="*/ 408 h 416"/>
                      <a:gd name="T2" fmla="*/ 16 w 640"/>
                      <a:gd name="T3" fmla="*/ 0 h 416"/>
                      <a:gd name="T4" fmla="*/ 0 w 640"/>
                      <a:gd name="T5" fmla="*/ 0 h 416"/>
                      <a:gd name="T6" fmla="*/ 632 w 640"/>
                      <a:gd name="T7" fmla="*/ 416 h 416"/>
                      <a:gd name="T8" fmla="*/ 640 w 640"/>
                      <a:gd name="T9" fmla="*/ 408 h 4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0" h="416">
                        <a:moveTo>
                          <a:pt x="640" y="408"/>
                        </a:moveTo>
                        <a:lnTo>
                          <a:pt x="16" y="0"/>
                        </a:lnTo>
                        <a:lnTo>
                          <a:pt x="0" y="0"/>
                        </a:lnTo>
                        <a:lnTo>
                          <a:pt x="632" y="416"/>
                        </a:lnTo>
                        <a:lnTo>
                          <a:pt x="640" y="408"/>
                        </a:lnTo>
                        <a:close/>
                      </a:path>
                    </a:pathLst>
                  </a:custGeom>
                  <a:solidFill>
                    <a:srgbClr val="59595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08" name="Freeform 764"/>
                  <p:cNvSpPr>
                    <a:spLocks/>
                  </p:cNvSpPr>
                  <p:nvPr/>
                </p:nvSpPr>
                <p:spPr bwMode="auto">
                  <a:xfrm>
                    <a:off x="3968" y="1834"/>
                    <a:ext cx="96" cy="552"/>
                  </a:xfrm>
                  <a:custGeom>
                    <a:avLst/>
                    <a:gdLst>
                      <a:gd name="T0" fmla="*/ 16 w 96"/>
                      <a:gd name="T1" fmla="*/ 544 h 552"/>
                      <a:gd name="T2" fmla="*/ 96 w 96"/>
                      <a:gd name="T3" fmla="*/ 0 h 552"/>
                      <a:gd name="T4" fmla="*/ 88 w 96"/>
                      <a:gd name="T5" fmla="*/ 8 h 552"/>
                      <a:gd name="T6" fmla="*/ 0 w 96"/>
                      <a:gd name="T7" fmla="*/ 552 h 552"/>
                      <a:gd name="T8" fmla="*/ 16 w 96"/>
                      <a:gd name="T9" fmla="*/ 544 h 5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552">
                        <a:moveTo>
                          <a:pt x="16" y="544"/>
                        </a:moveTo>
                        <a:lnTo>
                          <a:pt x="96" y="0"/>
                        </a:lnTo>
                        <a:lnTo>
                          <a:pt x="88" y="8"/>
                        </a:lnTo>
                        <a:lnTo>
                          <a:pt x="0" y="552"/>
                        </a:lnTo>
                        <a:lnTo>
                          <a:pt x="16" y="54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09" name="Freeform 765"/>
                  <p:cNvSpPr>
                    <a:spLocks/>
                  </p:cNvSpPr>
                  <p:nvPr/>
                </p:nvSpPr>
                <p:spPr bwMode="auto">
                  <a:xfrm>
                    <a:off x="2760" y="2146"/>
                    <a:ext cx="112" cy="72"/>
                  </a:xfrm>
                  <a:custGeom>
                    <a:avLst/>
                    <a:gdLst>
                      <a:gd name="T0" fmla="*/ 0 w 112"/>
                      <a:gd name="T1" fmla="*/ 72 h 72"/>
                      <a:gd name="T2" fmla="*/ 32 w 112"/>
                      <a:gd name="T3" fmla="*/ 64 h 72"/>
                      <a:gd name="T4" fmla="*/ 112 w 112"/>
                      <a:gd name="T5" fmla="*/ 0 h 72"/>
                      <a:gd name="T6" fmla="*/ 88 w 112"/>
                      <a:gd name="T7" fmla="*/ 8 h 72"/>
                      <a:gd name="T8" fmla="*/ 0 w 112"/>
                      <a:gd name="T9" fmla="*/ 72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72">
                        <a:moveTo>
                          <a:pt x="0" y="72"/>
                        </a:moveTo>
                        <a:lnTo>
                          <a:pt x="32" y="64"/>
                        </a:lnTo>
                        <a:lnTo>
                          <a:pt x="112" y="0"/>
                        </a:lnTo>
                        <a:lnTo>
                          <a:pt x="88" y="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0" name="Freeform 766"/>
                  <p:cNvSpPr>
                    <a:spLocks/>
                  </p:cNvSpPr>
                  <p:nvPr/>
                </p:nvSpPr>
                <p:spPr bwMode="auto">
                  <a:xfrm>
                    <a:off x="2736" y="2210"/>
                    <a:ext cx="448" cy="544"/>
                  </a:xfrm>
                  <a:custGeom>
                    <a:avLst/>
                    <a:gdLst>
                      <a:gd name="T0" fmla="*/ 432 w 448"/>
                      <a:gd name="T1" fmla="*/ 520 h 544"/>
                      <a:gd name="T2" fmla="*/ 448 w 448"/>
                      <a:gd name="T3" fmla="*/ 488 h 544"/>
                      <a:gd name="T4" fmla="*/ 448 w 448"/>
                      <a:gd name="T5" fmla="*/ 456 h 544"/>
                      <a:gd name="T6" fmla="*/ 440 w 448"/>
                      <a:gd name="T7" fmla="*/ 408 h 544"/>
                      <a:gd name="T8" fmla="*/ 424 w 448"/>
                      <a:gd name="T9" fmla="*/ 352 h 544"/>
                      <a:gd name="T10" fmla="*/ 400 w 448"/>
                      <a:gd name="T11" fmla="*/ 296 h 544"/>
                      <a:gd name="T12" fmla="*/ 368 w 448"/>
                      <a:gd name="T13" fmla="*/ 232 h 544"/>
                      <a:gd name="T14" fmla="*/ 320 w 448"/>
                      <a:gd name="T15" fmla="*/ 176 h 544"/>
                      <a:gd name="T16" fmla="*/ 272 w 448"/>
                      <a:gd name="T17" fmla="*/ 120 h 544"/>
                      <a:gd name="T18" fmla="*/ 224 w 448"/>
                      <a:gd name="T19" fmla="*/ 80 h 544"/>
                      <a:gd name="T20" fmla="*/ 176 w 448"/>
                      <a:gd name="T21" fmla="*/ 40 h 544"/>
                      <a:gd name="T22" fmla="*/ 136 w 448"/>
                      <a:gd name="T23" fmla="*/ 16 h 544"/>
                      <a:gd name="T24" fmla="*/ 88 w 448"/>
                      <a:gd name="T25" fmla="*/ 0 h 544"/>
                      <a:gd name="T26" fmla="*/ 56 w 448"/>
                      <a:gd name="T27" fmla="*/ 0 h 544"/>
                      <a:gd name="T28" fmla="*/ 24 w 448"/>
                      <a:gd name="T29" fmla="*/ 8 h 544"/>
                      <a:gd name="T30" fmla="*/ 8 w 448"/>
                      <a:gd name="T31" fmla="*/ 24 h 544"/>
                      <a:gd name="T32" fmla="*/ 0 w 448"/>
                      <a:gd name="T33" fmla="*/ 64 h 544"/>
                      <a:gd name="T34" fmla="*/ 0 w 448"/>
                      <a:gd name="T35" fmla="*/ 96 h 544"/>
                      <a:gd name="T36" fmla="*/ 8 w 448"/>
                      <a:gd name="T37" fmla="*/ 144 h 544"/>
                      <a:gd name="T38" fmla="*/ 24 w 448"/>
                      <a:gd name="T39" fmla="*/ 192 h 544"/>
                      <a:gd name="T40" fmla="*/ 32 w 448"/>
                      <a:gd name="T41" fmla="*/ 216 h 544"/>
                      <a:gd name="T42" fmla="*/ 64 w 448"/>
                      <a:gd name="T43" fmla="*/ 256 h 544"/>
                      <a:gd name="T44" fmla="*/ 96 w 448"/>
                      <a:gd name="T45" fmla="*/ 312 h 544"/>
                      <a:gd name="T46" fmla="*/ 136 w 448"/>
                      <a:gd name="T47" fmla="*/ 368 h 544"/>
                      <a:gd name="T48" fmla="*/ 176 w 448"/>
                      <a:gd name="T49" fmla="*/ 416 h 544"/>
                      <a:gd name="T50" fmla="*/ 224 w 448"/>
                      <a:gd name="T51" fmla="*/ 456 h 544"/>
                      <a:gd name="T52" fmla="*/ 264 w 448"/>
                      <a:gd name="T53" fmla="*/ 488 h 544"/>
                      <a:gd name="T54" fmla="*/ 304 w 448"/>
                      <a:gd name="T55" fmla="*/ 520 h 544"/>
                      <a:gd name="T56" fmla="*/ 344 w 448"/>
                      <a:gd name="T57" fmla="*/ 536 h 544"/>
                      <a:gd name="T58" fmla="*/ 384 w 448"/>
                      <a:gd name="T59" fmla="*/ 544 h 544"/>
                      <a:gd name="T60" fmla="*/ 416 w 448"/>
                      <a:gd name="T61" fmla="*/ 536 h 544"/>
                      <a:gd name="T62" fmla="*/ 432 w 448"/>
                      <a:gd name="T63" fmla="*/ 52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48" h="544">
                        <a:moveTo>
                          <a:pt x="432" y="520"/>
                        </a:moveTo>
                        <a:lnTo>
                          <a:pt x="448" y="488"/>
                        </a:lnTo>
                        <a:lnTo>
                          <a:pt x="448" y="456"/>
                        </a:lnTo>
                        <a:lnTo>
                          <a:pt x="440" y="408"/>
                        </a:lnTo>
                        <a:lnTo>
                          <a:pt x="424" y="352"/>
                        </a:lnTo>
                        <a:lnTo>
                          <a:pt x="400" y="296"/>
                        </a:lnTo>
                        <a:lnTo>
                          <a:pt x="368" y="232"/>
                        </a:lnTo>
                        <a:lnTo>
                          <a:pt x="320" y="176"/>
                        </a:lnTo>
                        <a:lnTo>
                          <a:pt x="272" y="120"/>
                        </a:lnTo>
                        <a:lnTo>
                          <a:pt x="224" y="80"/>
                        </a:lnTo>
                        <a:lnTo>
                          <a:pt x="176" y="40"/>
                        </a:lnTo>
                        <a:lnTo>
                          <a:pt x="136" y="16"/>
                        </a:lnTo>
                        <a:lnTo>
                          <a:pt x="88" y="0"/>
                        </a:lnTo>
                        <a:lnTo>
                          <a:pt x="56" y="0"/>
                        </a:lnTo>
                        <a:lnTo>
                          <a:pt x="24" y="8"/>
                        </a:lnTo>
                        <a:lnTo>
                          <a:pt x="8" y="24"/>
                        </a:lnTo>
                        <a:lnTo>
                          <a:pt x="0" y="64"/>
                        </a:lnTo>
                        <a:lnTo>
                          <a:pt x="0" y="96"/>
                        </a:lnTo>
                        <a:lnTo>
                          <a:pt x="8" y="144"/>
                        </a:lnTo>
                        <a:lnTo>
                          <a:pt x="24" y="192"/>
                        </a:lnTo>
                        <a:lnTo>
                          <a:pt x="32" y="216"/>
                        </a:lnTo>
                        <a:lnTo>
                          <a:pt x="64" y="256"/>
                        </a:lnTo>
                        <a:lnTo>
                          <a:pt x="96" y="312"/>
                        </a:lnTo>
                        <a:lnTo>
                          <a:pt x="136" y="368"/>
                        </a:lnTo>
                        <a:lnTo>
                          <a:pt x="176" y="416"/>
                        </a:lnTo>
                        <a:lnTo>
                          <a:pt x="224" y="456"/>
                        </a:lnTo>
                        <a:lnTo>
                          <a:pt x="264" y="488"/>
                        </a:lnTo>
                        <a:lnTo>
                          <a:pt x="304" y="520"/>
                        </a:lnTo>
                        <a:lnTo>
                          <a:pt x="344" y="536"/>
                        </a:lnTo>
                        <a:lnTo>
                          <a:pt x="384" y="544"/>
                        </a:lnTo>
                        <a:lnTo>
                          <a:pt x="416" y="536"/>
                        </a:lnTo>
                        <a:lnTo>
                          <a:pt x="432" y="520"/>
                        </a:lnTo>
                        <a:close/>
                      </a:path>
                    </a:pathLst>
                  </a:custGeom>
                  <a:solidFill>
                    <a:srgbClr val="FF79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1" name="Freeform 767"/>
                  <p:cNvSpPr>
                    <a:spLocks/>
                  </p:cNvSpPr>
                  <p:nvPr/>
                </p:nvSpPr>
                <p:spPr bwMode="auto">
                  <a:xfrm>
                    <a:off x="2792" y="2146"/>
                    <a:ext cx="120" cy="64"/>
                  </a:xfrm>
                  <a:custGeom>
                    <a:avLst/>
                    <a:gdLst>
                      <a:gd name="T0" fmla="*/ 0 w 120"/>
                      <a:gd name="T1" fmla="*/ 64 h 64"/>
                      <a:gd name="T2" fmla="*/ 32 w 120"/>
                      <a:gd name="T3" fmla="*/ 64 h 64"/>
                      <a:gd name="T4" fmla="*/ 120 w 120"/>
                      <a:gd name="T5" fmla="*/ 0 h 64"/>
                      <a:gd name="T6" fmla="*/ 80 w 120"/>
                      <a:gd name="T7" fmla="*/ 0 h 64"/>
                      <a:gd name="T8" fmla="*/ 0 w 120"/>
                      <a:gd name="T9" fmla="*/ 64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64">
                        <a:moveTo>
                          <a:pt x="0" y="64"/>
                        </a:moveTo>
                        <a:lnTo>
                          <a:pt x="32" y="64"/>
                        </a:lnTo>
                        <a:lnTo>
                          <a:pt x="120" y="0"/>
                        </a:lnTo>
                        <a:lnTo>
                          <a:pt x="80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2" name="Freeform 768"/>
                  <p:cNvSpPr>
                    <a:spLocks/>
                  </p:cNvSpPr>
                  <p:nvPr/>
                </p:nvSpPr>
                <p:spPr bwMode="auto">
                  <a:xfrm>
                    <a:off x="2824" y="2146"/>
                    <a:ext cx="128" cy="80"/>
                  </a:xfrm>
                  <a:custGeom>
                    <a:avLst/>
                    <a:gdLst>
                      <a:gd name="T0" fmla="*/ 0 w 128"/>
                      <a:gd name="T1" fmla="*/ 64 h 80"/>
                      <a:gd name="T2" fmla="*/ 48 w 128"/>
                      <a:gd name="T3" fmla="*/ 80 h 80"/>
                      <a:gd name="T4" fmla="*/ 128 w 128"/>
                      <a:gd name="T5" fmla="*/ 16 h 80"/>
                      <a:gd name="T6" fmla="*/ 88 w 128"/>
                      <a:gd name="T7" fmla="*/ 0 h 80"/>
                      <a:gd name="T8" fmla="*/ 0 w 128"/>
                      <a:gd name="T9" fmla="*/ 64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80">
                        <a:moveTo>
                          <a:pt x="0" y="64"/>
                        </a:moveTo>
                        <a:lnTo>
                          <a:pt x="48" y="80"/>
                        </a:lnTo>
                        <a:lnTo>
                          <a:pt x="128" y="16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DD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3" name="Freeform 769"/>
                  <p:cNvSpPr>
                    <a:spLocks/>
                  </p:cNvSpPr>
                  <p:nvPr/>
                </p:nvSpPr>
                <p:spPr bwMode="auto">
                  <a:xfrm>
                    <a:off x="3168" y="2642"/>
                    <a:ext cx="96" cy="88"/>
                  </a:xfrm>
                  <a:custGeom>
                    <a:avLst/>
                    <a:gdLst>
                      <a:gd name="T0" fmla="*/ 16 w 96"/>
                      <a:gd name="T1" fmla="*/ 56 h 88"/>
                      <a:gd name="T2" fmla="*/ 0 w 96"/>
                      <a:gd name="T3" fmla="*/ 88 h 88"/>
                      <a:gd name="T4" fmla="*/ 80 w 96"/>
                      <a:gd name="T5" fmla="*/ 24 h 88"/>
                      <a:gd name="T6" fmla="*/ 96 w 96"/>
                      <a:gd name="T7" fmla="*/ 0 h 88"/>
                      <a:gd name="T8" fmla="*/ 16 w 96"/>
                      <a:gd name="T9" fmla="*/ 56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88">
                        <a:moveTo>
                          <a:pt x="16" y="56"/>
                        </a:moveTo>
                        <a:lnTo>
                          <a:pt x="0" y="88"/>
                        </a:lnTo>
                        <a:lnTo>
                          <a:pt x="80" y="24"/>
                        </a:lnTo>
                        <a:lnTo>
                          <a:pt x="96" y="0"/>
                        </a:lnTo>
                        <a:lnTo>
                          <a:pt x="16" y="56"/>
                        </a:lnTo>
                        <a:close/>
                      </a:path>
                    </a:pathLst>
                  </a:custGeom>
                  <a:solidFill>
                    <a:srgbClr val="66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4" name="Freeform 770"/>
                  <p:cNvSpPr>
                    <a:spLocks/>
                  </p:cNvSpPr>
                  <p:nvPr/>
                </p:nvSpPr>
                <p:spPr bwMode="auto">
                  <a:xfrm>
                    <a:off x="2872" y="2162"/>
                    <a:ext cx="128" cy="88"/>
                  </a:xfrm>
                  <a:custGeom>
                    <a:avLst/>
                    <a:gdLst>
                      <a:gd name="T0" fmla="*/ 0 w 128"/>
                      <a:gd name="T1" fmla="*/ 64 h 88"/>
                      <a:gd name="T2" fmla="*/ 40 w 128"/>
                      <a:gd name="T3" fmla="*/ 88 h 88"/>
                      <a:gd name="T4" fmla="*/ 128 w 128"/>
                      <a:gd name="T5" fmla="*/ 24 h 88"/>
                      <a:gd name="T6" fmla="*/ 80 w 128"/>
                      <a:gd name="T7" fmla="*/ 0 h 88"/>
                      <a:gd name="T8" fmla="*/ 0 w 128"/>
                      <a:gd name="T9" fmla="*/ 64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88">
                        <a:moveTo>
                          <a:pt x="0" y="64"/>
                        </a:moveTo>
                        <a:lnTo>
                          <a:pt x="40" y="88"/>
                        </a:lnTo>
                        <a:lnTo>
                          <a:pt x="128" y="24"/>
                        </a:lnTo>
                        <a:lnTo>
                          <a:pt x="80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DD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5" name="Freeform 771"/>
                  <p:cNvSpPr>
                    <a:spLocks/>
                  </p:cNvSpPr>
                  <p:nvPr/>
                </p:nvSpPr>
                <p:spPr bwMode="auto">
                  <a:xfrm>
                    <a:off x="3184" y="2602"/>
                    <a:ext cx="80" cy="96"/>
                  </a:xfrm>
                  <a:custGeom>
                    <a:avLst/>
                    <a:gdLst>
                      <a:gd name="T0" fmla="*/ 0 w 80"/>
                      <a:gd name="T1" fmla="*/ 64 h 96"/>
                      <a:gd name="T2" fmla="*/ 0 w 80"/>
                      <a:gd name="T3" fmla="*/ 96 h 96"/>
                      <a:gd name="T4" fmla="*/ 80 w 80"/>
                      <a:gd name="T5" fmla="*/ 40 h 96"/>
                      <a:gd name="T6" fmla="*/ 80 w 80"/>
                      <a:gd name="T7" fmla="*/ 0 h 96"/>
                      <a:gd name="T8" fmla="*/ 0 w 80"/>
                      <a:gd name="T9" fmla="*/ 64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96">
                        <a:moveTo>
                          <a:pt x="0" y="64"/>
                        </a:moveTo>
                        <a:lnTo>
                          <a:pt x="0" y="96"/>
                        </a:lnTo>
                        <a:lnTo>
                          <a:pt x="80" y="40"/>
                        </a:lnTo>
                        <a:lnTo>
                          <a:pt x="80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6" name="Freeform 772"/>
                  <p:cNvSpPr>
                    <a:spLocks/>
                  </p:cNvSpPr>
                  <p:nvPr/>
                </p:nvSpPr>
                <p:spPr bwMode="auto">
                  <a:xfrm>
                    <a:off x="2912" y="2186"/>
                    <a:ext cx="136" cy="104"/>
                  </a:xfrm>
                  <a:custGeom>
                    <a:avLst/>
                    <a:gdLst>
                      <a:gd name="T0" fmla="*/ 0 w 136"/>
                      <a:gd name="T1" fmla="*/ 64 h 104"/>
                      <a:gd name="T2" fmla="*/ 48 w 136"/>
                      <a:gd name="T3" fmla="*/ 104 h 104"/>
                      <a:gd name="T4" fmla="*/ 136 w 136"/>
                      <a:gd name="T5" fmla="*/ 40 h 104"/>
                      <a:gd name="T6" fmla="*/ 88 w 136"/>
                      <a:gd name="T7" fmla="*/ 0 h 104"/>
                      <a:gd name="T8" fmla="*/ 0 w 136"/>
                      <a:gd name="T9" fmla="*/ 6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104">
                        <a:moveTo>
                          <a:pt x="0" y="64"/>
                        </a:moveTo>
                        <a:lnTo>
                          <a:pt x="48" y="104"/>
                        </a:lnTo>
                        <a:lnTo>
                          <a:pt x="136" y="40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7" name="Freeform 773"/>
                  <p:cNvSpPr>
                    <a:spLocks/>
                  </p:cNvSpPr>
                  <p:nvPr/>
                </p:nvSpPr>
                <p:spPr bwMode="auto">
                  <a:xfrm>
                    <a:off x="3176" y="2554"/>
                    <a:ext cx="88" cy="112"/>
                  </a:xfrm>
                  <a:custGeom>
                    <a:avLst/>
                    <a:gdLst>
                      <a:gd name="T0" fmla="*/ 0 w 88"/>
                      <a:gd name="T1" fmla="*/ 64 h 112"/>
                      <a:gd name="T2" fmla="*/ 8 w 88"/>
                      <a:gd name="T3" fmla="*/ 112 h 112"/>
                      <a:gd name="T4" fmla="*/ 88 w 88"/>
                      <a:gd name="T5" fmla="*/ 48 h 112"/>
                      <a:gd name="T6" fmla="*/ 80 w 88"/>
                      <a:gd name="T7" fmla="*/ 0 h 112"/>
                      <a:gd name="T8" fmla="*/ 0 w 88"/>
                      <a:gd name="T9" fmla="*/ 64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112">
                        <a:moveTo>
                          <a:pt x="0" y="64"/>
                        </a:moveTo>
                        <a:lnTo>
                          <a:pt x="8" y="112"/>
                        </a:lnTo>
                        <a:lnTo>
                          <a:pt x="88" y="48"/>
                        </a:lnTo>
                        <a:lnTo>
                          <a:pt x="80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8" name="Freeform 774"/>
                  <p:cNvSpPr>
                    <a:spLocks/>
                  </p:cNvSpPr>
                  <p:nvPr/>
                </p:nvSpPr>
                <p:spPr bwMode="auto">
                  <a:xfrm>
                    <a:off x="2960" y="2226"/>
                    <a:ext cx="136" cy="104"/>
                  </a:xfrm>
                  <a:custGeom>
                    <a:avLst/>
                    <a:gdLst>
                      <a:gd name="T0" fmla="*/ 0 w 136"/>
                      <a:gd name="T1" fmla="*/ 64 h 104"/>
                      <a:gd name="T2" fmla="*/ 48 w 136"/>
                      <a:gd name="T3" fmla="*/ 104 h 104"/>
                      <a:gd name="T4" fmla="*/ 136 w 136"/>
                      <a:gd name="T5" fmla="*/ 48 h 104"/>
                      <a:gd name="T6" fmla="*/ 88 w 136"/>
                      <a:gd name="T7" fmla="*/ 0 h 104"/>
                      <a:gd name="T8" fmla="*/ 0 w 136"/>
                      <a:gd name="T9" fmla="*/ 6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104">
                        <a:moveTo>
                          <a:pt x="0" y="64"/>
                        </a:moveTo>
                        <a:lnTo>
                          <a:pt x="48" y="104"/>
                        </a:lnTo>
                        <a:lnTo>
                          <a:pt x="136" y="48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19" name="Freeform 775"/>
                  <p:cNvSpPr>
                    <a:spLocks/>
                  </p:cNvSpPr>
                  <p:nvPr/>
                </p:nvSpPr>
                <p:spPr bwMode="auto">
                  <a:xfrm>
                    <a:off x="3160" y="2498"/>
                    <a:ext cx="96" cy="120"/>
                  </a:xfrm>
                  <a:custGeom>
                    <a:avLst/>
                    <a:gdLst>
                      <a:gd name="T0" fmla="*/ 0 w 96"/>
                      <a:gd name="T1" fmla="*/ 64 h 120"/>
                      <a:gd name="T2" fmla="*/ 16 w 96"/>
                      <a:gd name="T3" fmla="*/ 120 h 120"/>
                      <a:gd name="T4" fmla="*/ 96 w 96"/>
                      <a:gd name="T5" fmla="*/ 56 h 120"/>
                      <a:gd name="T6" fmla="*/ 88 w 96"/>
                      <a:gd name="T7" fmla="*/ 0 h 120"/>
                      <a:gd name="T8" fmla="*/ 0 w 96"/>
                      <a:gd name="T9" fmla="*/ 64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20">
                        <a:moveTo>
                          <a:pt x="0" y="64"/>
                        </a:moveTo>
                        <a:lnTo>
                          <a:pt x="16" y="120"/>
                        </a:lnTo>
                        <a:lnTo>
                          <a:pt x="96" y="56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0" name="Freeform 776"/>
                  <p:cNvSpPr>
                    <a:spLocks/>
                  </p:cNvSpPr>
                  <p:nvPr/>
                </p:nvSpPr>
                <p:spPr bwMode="auto">
                  <a:xfrm>
                    <a:off x="3008" y="2274"/>
                    <a:ext cx="136" cy="112"/>
                  </a:xfrm>
                  <a:custGeom>
                    <a:avLst/>
                    <a:gdLst>
                      <a:gd name="T0" fmla="*/ 0 w 136"/>
                      <a:gd name="T1" fmla="*/ 56 h 112"/>
                      <a:gd name="T2" fmla="*/ 48 w 136"/>
                      <a:gd name="T3" fmla="*/ 112 h 112"/>
                      <a:gd name="T4" fmla="*/ 136 w 136"/>
                      <a:gd name="T5" fmla="*/ 48 h 112"/>
                      <a:gd name="T6" fmla="*/ 88 w 136"/>
                      <a:gd name="T7" fmla="*/ 0 h 112"/>
                      <a:gd name="T8" fmla="*/ 0 w 136"/>
                      <a:gd name="T9" fmla="*/ 56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112">
                        <a:moveTo>
                          <a:pt x="0" y="56"/>
                        </a:moveTo>
                        <a:lnTo>
                          <a:pt x="48" y="112"/>
                        </a:lnTo>
                        <a:lnTo>
                          <a:pt x="136" y="48"/>
                        </a:lnTo>
                        <a:lnTo>
                          <a:pt x="88" y="0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1" name="Freeform 777"/>
                  <p:cNvSpPr>
                    <a:spLocks/>
                  </p:cNvSpPr>
                  <p:nvPr/>
                </p:nvSpPr>
                <p:spPr bwMode="auto">
                  <a:xfrm>
                    <a:off x="3136" y="2442"/>
                    <a:ext cx="112" cy="120"/>
                  </a:xfrm>
                  <a:custGeom>
                    <a:avLst/>
                    <a:gdLst>
                      <a:gd name="T0" fmla="*/ 0 w 112"/>
                      <a:gd name="T1" fmla="*/ 64 h 120"/>
                      <a:gd name="T2" fmla="*/ 24 w 112"/>
                      <a:gd name="T3" fmla="*/ 120 h 120"/>
                      <a:gd name="T4" fmla="*/ 112 w 112"/>
                      <a:gd name="T5" fmla="*/ 56 h 120"/>
                      <a:gd name="T6" fmla="*/ 80 w 112"/>
                      <a:gd name="T7" fmla="*/ 0 h 120"/>
                      <a:gd name="T8" fmla="*/ 0 w 112"/>
                      <a:gd name="T9" fmla="*/ 64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120">
                        <a:moveTo>
                          <a:pt x="0" y="64"/>
                        </a:moveTo>
                        <a:lnTo>
                          <a:pt x="24" y="120"/>
                        </a:lnTo>
                        <a:lnTo>
                          <a:pt x="112" y="56"/>
                        </a:lnTo>
                        <a:lnTo>
                          <a:pt x="80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2" name="Freeform 778"/>
                  <p:cNvSpPr>
                    <a:spLocks/>
                  </p:cNvSpPr>
                  <p:nvPr/>
                </p:nvSpPr>
                <p:spPr bwMode="auto">
                  <a:xfrm>
                    <a:off x="3056" y="2322"/>
                    <a:ext cx="128" cy="120"/>
                  </a:xfrm>
                  <a:custGeom>
                    <a:avLst/>
                    <a:gdLst>
                      <a:gd name="T0" fmla="*/ 0 w 128"/>
                      <a:gd name="T1" fmla="*/ 64 h 120"/>
                      <a:gd name="T2" fmla="*/ 48 w 128"/>
                      <a:gd name="T3" fmla="*/ 120 h 120"/>
                      <a:gd name="T4" fmla="*/ 128 w 128"/>
                      <a:gd name="T5" fmla="*/ 56 h 120"/>
                      <a:gd name="T6" fmla="*/ 88 w 128"/>
                      <a:gd name="T7" fmla="*/ 0 h 120"/>
                      <a:gd name="T8" fmla="*/ 0 w 128"/>
                      <a:gd name="T9" fmla="*/ 64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120">
                        <a:moveTo>
                          <a:pt x="0" y="64"/>
                        </a:moveTo>
                        <a:lnTo>
                          <a:pt x="48" y="120"/>
                        </a:lnTo>
                        <a:lnTo>
                          <a:pt x="128" y="56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3" name="Freeform 779"/>
                  <p:cNvSpPr>
                    <a:spLocks/>
                  </p:cNvSpPr>
                  <p:nvPr/>
                </p:nvSpPr>
                <p:spPr bwMode="auto">
                  <a:xfrm>
                    <a:off x="3104" y="2378"/>
                    <a:ext cx="112" cy="128"/>
                  </a:xfrm>
                  <a:custGeom>
                    <a:avLst/>
                    <a:gdLst>
                      <a:gd name="T0" fmla="*/ 0 w 112"/>
                      <a:gd name="T1" fmla="*/ 64 h 128"/>
                      <a:gd name="T2" fmla="*/ 32 w 112"/>
                      <a:gd name="T3" fmla="*/ 128 h 128"/>
                      <a:gd name="T4" fmla="*/ 112 w 112"/>
                      <a:gd name="T5" fmla="*/ 64 h 128"/>
                      <a:gd name="T6" fmla="*/ 80 w 112"/>
                      <a:gd name="T7" fmla="*/ 0 h 128"/>
                      <a:gd name="T8" fmla="*/ 0 w 112"/>
                      <a:gd name="T9" fmla="*/ 64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128">
                        <a:moveTo>
                          <a:pt x="0" y="64"/>
                        </a:moveTo>
                        <a:lnTo>
                          <a:pt x="32" y="128"/>
                        </a:lnTo>
                        <a:lnTo>
                          <a:pt x="112" y="64"/>
                        </a:lnTo>
                        <a:lnTo>
                          <a:pt x="80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4" name="Freeform 780"/>
                  <p:cNvSpPr>
                    <a:spLocks/>
                  </p:cNvSpPr>
                  <p:nvPr/>
                </p:nvSpPr>
                <p:spPr bwMode="auto">
                  <a:xfrm>
                    <a:off x="2664" y="2218"/>
                    <a:ext cx="104" cy="72"/>
                  </a:xfrm>
                  <a:custGeom>
                    <a:avLst/>
                    <a:gdLst>
                      <a:gd name="T0" fmla="*/ 0 w 104"/>
                      <a:gd name="T1" fmla="*/ 72 h 72"/>
                      <a:gd name="T2" fmla="*/ 24 w 104"/>
                      <a:gd name="T3" fmla="*/ 56 h 72"/>
                      <a:gd name="T4" fmla="*/ 104 w 104"/>
                      <a:gd name="T5" fmla="*/ 0 h 72"/>
                      <a:gd name="T6" fmla="*/ 80 w 104"/>
                      <a:gd name="T7" fmla="*/ 8 h 72"/>
                      <a:gd name="T8" fmla="*/ 0 w 104"/>
                      <a:gd name="T9" fmla="*/ 72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72">
                        <a:moveTo>
                          <a:pt x="0" y="72"/>
                        </a:moveTo>
                        <a:lnTo>
                          <a:pt x="24" y="56"/>
                        </a:lnTo>
                        <a:lnTo>
                          <a:pt x="104" y="0"/>
                        </a:lnTo>
                        <a:lnTo>
                          <a:pt x="80" y="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5" name="Freeform 781"/>
                  <p:cNvSpPr>
                    <a:spLocks/>
                  </p:cNvSpPr>
                  <p:nvPr/>
                </p:nvSpPr>
                <p:spPr bwMode="auto">
                  <a:xfrm>
                    <a:off x="2688" y="2218"/>
                    <a:ext cx="120" cy="64"/>
                  </a:xfrm>
                  <a:custGeom>
                    <a:avLst/>
                    <a:gdLst>
                      <a:gd name="T0" fmla="*/ 0 w 120"/>
                      <a:gd name="T1" fmla="*/ 56 h 64"/>
                      <a:gd name="T2" fmla="*/ 32 w 120"/>
                      <a:gd name="T3" fmla="*/ 64 h 64"/>
                      <a:gd name="T4" fmla="*/ 120 w 120"/>
                      <a:gd name="T5" fmla="*/ 0 h 64"/>
                      <a:gd name="T6" fmla="*/ 80 w 120"/>
                      <a:gd name="T7" fmla="*/ 0 h 64"/>
                      <a:gd name="T8" fmla="*/ 0 w 120"/>
                      <a:gd name="T9" fmla="*/ 56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64">
                        <a:moveTo>
                          <a:pt x="0" y="56"/>
                        </a:moveTo>
                        <a:lnTo>
                          <a:pt x="32" y="64"/>
                        </a:lnTo>
                        <a:lnTo>
                          <a:pt x="120" y="0"/>
                        </a:lnTo>
                        <a:lnTo>
                          <a:pt x="80" y="0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6" name="Freeform 782"/>
                  <p:cNvSpPr>
                    <a:spLocks/>
                  </p:cNvSpPr>
                  <p:nvPr/>
                </p:nvSpPr>
                <p:spPr bwMode="auto">
                  <a:xfrm>
                    <a:off x="2720" y="2218"/>
                    <a:ext cx="128" cy="80"/>
                  </a:xfrm>
                  <a:custGeom>
                    <a:avLst/>
                    <a:gdLst>
                      <a:gd name="T0" fmla="*/ 0 w 128"/>
                      <a:gd name="T1" fmla="*/ 64 h 80"/>
                      <a:gd name="T2" fmla="*/ 40 w 128"/>
                      <a:gd name="T3" fmla="*/ 80 h 80"/>
                      <a:gd name="T4" fmla="*/ 128 w 128"/>
                      <a:gd name="T5" fmla="*/ 16 h 80"/>
                      <a:gd name="T6" fmla="*/ 88 w 128"/>
                      <a:gd name="T7" fmla="*/ 0 h 80"/>
                      <a:gd name="T8" fmla="*/ 0 w 128"/>
                      <a:gd name="T9" fmla="*/ 64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80">
                        <a:moveTo>
                          <a:pt x="0" y="64"/>
                        </a:moveTo>
                        <a:lnTo>
                          <a:pt x="40" y="80"/>
                        </a:lnTo>
                        <a:lnTo>
                          <a:pt x="128" y="16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EE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7" name="Freeform 783"/>
                  <p:cNvSpPr>
                    <a:spLocks/>
                  </p:cNvSpPr>
                  <p:nvPr/>
                </p:nvSpPr>
                <p:spPr bwMode="auto">
                  <a:xfrm>
                    <a:off x="3072" y="2714"/>
                    <a:ext cx="96" cy="88"/>
                  </a:xfrm>
                  <a:custGeom>
                    <a:avLst/>
                    <a:gdLst>
                      <a:gd name="T0" fmla="*/ 8 w 96"/>
                      <a:gd name="T1" fmla="*/ 64 h 88"/>
                      <a:gd name="T2" fmla="*/ 0 w 96"/>
                      <a:gd name="T3" fmla="*/ 88 h 88"/>
                      <a:gd name="T4" fmla="*/ 80 w 96"/>
                      <a:gd name="T5" fmla="*/ 24 h 88"/>
                      <a:gd name="T6" fmla="*/ 96 w 96"/>
                      <a:gd name="T7" fmla="*/ 0 h 88"/>
                      <a:gd name="T8" fmla="*/ 8 w 96"/>
                      <a:gd name="T9" fmla="*/ 64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88">
                        <a:moveTo>
                          <a:pt x="8" y="64"/>
                        </a:moveTo>
                        <a:lnTo>
                          <a:pt x="0" y="88"/>
                        </a:lnTo>
                        <a:lnTo>
                          <a:pt x="80" y="24"/>
                        </a:lnTo>
                        <a:lnTo>
                          <a:pt x="96" y="0"/>
                        </a:lnTo>
                        <a:lnTo>
                          <a:pt x="8" y="64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8" name="Freeform 784"/>
                  <p:cNvSpPr>
                    <a:spLocks/>
                  </p:cNvSpPr>
                  <p:nvPr/>
                </p:nvSpPr>
                <p:spPr bwMode="auto">
                  <a:xfrm>
                    <a:off x="2760" y="2234"/>
                    <a:ext cx="136" cy="88"/>
                  </a:xfrm>
                  <a:custGeom>
                    <a:avLst/>
                    <a:gdLst>
                      <a:gd name="T0" fmla="*/ 0 w 136"/>
                      <a:gd name="T1" fmla="*/ 64 h 88"/>
                      <a:gd name="T2" fmla="*/ 48 w 136"/>
                      <a:gd name="T3" fmla="*/ 88 h 88"/>
                      <a:gd name="T4" fmla="*/ 136 w 136"/>
                      <a:gd name="T5" fmla="*/ 24 h 88"/>
                      <a:gd name="T6" fmla="*/ 88 w 136"/>
                      <a:gd name="T7" fmla="*/ 0 h 88"/>
                      <a:gd name="T8" fmla="*/ 0 w 136"/>
                      <a:gd name="T9" fmla="*/ 64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88">
                        <a:moveTo>
                          <a:pt x="0" y="64"/>
                        </a:moveTo>
                        <a:lnTo>
                          <a:pt x="48" y="88"/>
                        </a:lnTo>
                        <a:lnTo>
                          <a:pt x="136" y="24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29" name="Freeform 785"/>
                  <p:cNvSpPr>
                    <a:spLocks/>
                  </p:cNvSpPr>
                  <p:nvPr/>
                </p:nvSpPr>
                <p:spPr bwMode="auto">
                  <a:xfrm>
                    <a:off x="3080" y="2674"/>
                    <a:ext cx="88" cy="104"/>
                  </a:xfrm>
                  <a:custGeom>
                    <a:avLst/>
                    <a:gdLst>
                      <a:gd name="T0" fmla="*/ 8 w 88"/>
                      <a:gd name="T1" fmla="*/ 72 h 104"/>
                      <a:gd name="T2" fmla="*/ 0 w 88"/>
                      <a:gd name="T3" fmla="*/ 104 h 104"/>
                      <a:gd name="T4" fmla="*/ 88 w 88"/>
                      <a:gd name="T5" fmla="*/ 40 h 104"/>
                      <a:gd name="T6" fmla="*/ 88 w 88"/>
                      <a:gd name="T7" fmla="*/ 0 h 104"/>
                      <a:gd name="T8" fmla="*/ 8 w 88"/>
                      <a:gd name="T9" fmla="*/ 72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104">
                        <a:moveTo>
                          <a:pt x="8" y="72"/>
                        </a:moveTo>
                        <a:lnTo>
                          <a:pt x="0" y="104"/>
                        </a:lnTo>
                        <a:lnTo>
                          <a:pt x="88" y="40"/>
                        </a:lnTo>
                        <a:lnTo>
                          <a:pt x="88" y="0"/>
                        </a:lnTo>
                        <a:lnTo>
                          <a:pt x="8" y="72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0" name="Freeform 786"/>
                  <p:cNvSpPr>
                    <a:spLocks/>
                  </p:cNvSpPr>
                  <p:nvPr/>
                </p:nvSpPr>
                <p:spPr bwMode="auto">
                  <a:xfrm>
                    <a:off x="2808" y="2258"/>
                    <a:ext cx="136" cy="104"/>
                  </a:xfrm>
                  <a:custGeom>
                    <a:avLst/>
                    <a:gdLst>
                      <a:gd name="T0" fmla="*/ 0 w 136"/>
                      <a:gd name="T1" fmla="*/ 64 h 104"/>
                      <a:gd name="T2" fmla="*/ 48 w 136"/>
                      <a:gd name="T3" fmla="*/ 104 h 104"/>
                      <a:gd name="T4" fmla="*/ 136 w 136"/>
                      <a:gd name="T5" fmla="*/ 40 h 104"/>
                      <a:gd name="T6" fmla="*/ 88 w 136"/>
                      <a:gd name="T7" fmla="*/ 0 h 104"/>
                      <a:gd name="T8" fmla="*/ 0 w 136"/>
                      <a:gd name="T9" fmla="*/ 64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104">
                        <a:moveTo>
                          <a:pt x="0" y="64"/>
                        </a:moveTo>
                        <a:lnTo>
                          <a:pt x="48" y="104"/>
                        </a:lnTo>
                        <a:lnTo>
                          <a:pt x="136" y="40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1" name="Freeform 787"/>
                  <p:cNvSpPr>
                    <a:spLocks/>
                  </p:cNvSpPr>
                  <p:nvPr/>
                </p:nvSpPr>
                <p:spPr bwMode="auto">
                  <a:xfrm>
                    <a:off x="3080" y="2626"/>
                    <a:ext cx="88" cy="120"/>
                  </a:xfrm>
                  <a:custGeom>
                    <a:avLst/>
                    <a:gdLst>
                      <a:gd name="T0" fmla="*/ 0 w 88"/>
                      <a:gd name="T1" fmla="*/ 72 h 120"/>
                      <a:gd name="T2" fmla="*/ 8 w 88"/>
                      <a:gd name="T3" fmla="*/ 120 h 120"/>
                      <a:gd name="T4" fmla="*/ 88 w 88"/>
                      <a:gd name="T5" fmla="*/ 48 h 120"/>
                      <a:gd name="T6" fmla="*/ 88 w 88"/>
                      <a:gd name="T7" fmla="*/ 0 h 120"/>
                      <a:gd name="T8" fmla="*/ 0 w 88"/>
                      <a:gd name="T9" fmla="*/ 72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120">
                        <a:moveTo>
                          <a:pt x="0" y="72"/>
                        </a:moveTo>
                        <a:lnTo>
                          <a:pt x="8" y="120"/>
                        </a:lnTo>
                        <a:lnTo>
                          <a:pt x="88" y="48"/>
                        </a:lnTo>
                        <a:lnTo>
                          <a:pt x="88" y="0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2" name="Freeform 788"/>
                  <p:cNvSpPr>
                    <a:spLocks/>
                  </p:cNvSpPr>
                  <p:nvPr/>
                </p:nvSpPr>
                <p:spPr bwMode="auto">
                  <a:xfrm>
                    <a:off x="2856" y="2298"/>
                    <a:ext cx="136" cy="112"/>
                  </a:xfrm>
                  <a:custGeom>
                    <a:avLst/>
                    <a:gdLst>
                      <a:gd name="T0" fmla="*/ 0 w 136"/>
                      <a:gd name="T1" fmla="*/ 64 h 112"/>
                      <a:gd name="T2" fmla="*/ 48 w 136"/>
                      <a:gd name="T3" fmla="*/ 112 h 112"/>
                      <a:gd name="T4" fmla="*/ 136 w 136"/>
                      <a:gd name="T5" fmla="*/ 40 h 112"/>
                      <a:gd name="T6" fmla="*/ 88 w 136"/>
                      <a:gd name="T7" fmla="*/ 0 h 112"/>
                      <a:gd name="T8" fmla="*/ 0 w 136"/>
                      <a:gd name="T9" fmla="*/ 64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112">
                        <a:moveTo>
                          <a:pt x="0" y="64"/>
                        </a:moveTo>
                        <a:lnTo>
                          <a:pt x="48" y="112"/>
                        </a:lnTo>
                        <a:lnTo>
                          <a:pt x="136" y="40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3" name="Freeform 789"/>
                  <p:cNvSpPr>
                    <a:spLocks/>
                  </p:cNvSpPr>
                  <p:nvPr/>
                </p:nvSpPr>
                <p:spPr bwMode="auto">
                  <a:xfrm>
                    <a:off x="3056" y="2570"/>
                    <a:ext cx="112" cy="128"/>
                  </a:xfrm>
                  <a:custGeom>
                    <a:avLst/>
                    <a:gdLst>
                      <a:gd name="T0" fmla="*/ 0 w 112"/>
                      <a:gd name="T1" fmla="*/ 72 h 128"/>
                      <a:gd name="T2" fmla="*/ 24 w 112"/>
                      <a:gd name="T3" fmla="*/ 128 h 128"/>
                      <a:gd name="T4" fmla="*/ 112 w 112"/>
                      <a:gd name="T5" fmla="*/ 56 h 128"/>
                      <a:gd name="T6" fmla="*/ 88 w 112"/>
                      <a:gd name="T7" fmla="*/ 0 h 128"/>
                      <a:gd name="T8" fmla="*/ 0 w 112"/>
                      <a:gd name="T9" fmla="*/ 72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128">
                        <a:moveTo>
                          <a:pt x="0" y="72"/>
                        </a:moveTo>
                        <a:lnTo>
                          <a:pt x="24" y="128"/>
                        </a:lnTo>
                        <a:lnTo>
                          <a:pt x="112" y="56"/>
                        </a:lnTo>
                        <a:lnTo>
                          <a:pt x="88" y="0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9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4" name="Freeform 790"/>
                  <p:cNvSpPr>
                    <a:spLocks/>
                  </p:cNvSpPr>
                  <p:nvPr/>
                </p:nvSpPr>
                <p:spPr bwMode="auto">
                  <a:xfrm>
                    <a:off x="2904" y="2338"/>
                    <a:ext cx="136" cy="120"/>
                  </a:xfrm>
                  <a:custGeom>
                    <a:avLst/>
                    <a:gdLst>
                      <a:gd name="T0" fmla="*/ 0 w 136"/>
                      <a:gd name="T1" fmla="*/ 72 h 120"/>
                      <a:gd name="T2" fmla="*/ 48 w 136"/>
                      <a:gd name="T3" fmla="*/ 120 h 120"/>
                      <a:gd name="T4" fmla="*/ 136 w 136"/>
                      <a:gd name="T5" fmla="*/ 56 h 120"/>
                      <a:gd name="T6" fmla="*/ 88 w 136"/>
                      <a:gd name="T7" fmla="*/ 0 h 120"/>
                      <a:gd name="T8" fmla="*/ 0 w 136"/>
                      <a:gd name="T9" fmla="*/ 72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120">
                        <a:moveTo>
                          <a:pt x="0" y="72"/>
                        </a:moveTo>
                        <a:lnTo>
                          <a:pt x="48" y="120"/>
                        </a:lnTo>
                        <a:lnTo>
                          <a:pt x="136" y="56"/>
                        </a:lnTo>
                        <a:lnTo>
                          <a:pt x="88" y="0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5" name="Freeform 791"/>
                  <p:cNvSpPr>
                    <a:spLocks/>
                  </p:cNvSpPr>
                  <p:nvPr/>
                </p:nvSpPr>
                <p:spPr bwMode="auto">
                  <a:xfrm>
                    <a:off x="3032" y="2514"/>
                    <a:ext cx="112" cy="128"/>
                  </a:xfrm>
                  <a:custGeom>
                    <a:avLst/>
                    <a:gdLst>
                      <a:gd name="T0" fmla="*/ 0 w 112"/>
                      <a:gd name="T1" fmla="*/ 64 h 128"/>
                      <a:gd name="T2" fmla="*/ 24 w 112"/>
                      <a:gd name="T3" fmla="*/ 128 h 128"/>
                      <a:gd name="T4" fmla="*/ 112 w 112"/>
                      <a:gd name="T5" fmla="*/ 56 h 128"/>
                      <a:gd name="T6" fmla="*/ 88 w 112"/>
                      <a:gd name="T7" fmla="*/ 0 h 128"/>
                      <a:gd name="T8" fmla="*/ 0 w 112"/>
                      <a:gd name="T9" fmla="*/ 64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128">
                        <a:moveTo>
                          <a:pt x="0" y="64"/>
                        </a:moveTo>
                        <a:lnTo>
                          <a:pt x="24" y="128"/>
                        </a:lnTo>
                        <a:lnTo>
                          <a:pt x="112" y="56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6" name="Freeform 792"/>
                  <p:cNvSpPr>
                    <a:spLocks/>
                  </p:cNvSpPr>
                  <p:nvPr/>
                </p:nvSpPr>
                <p:spPr bwMode="auto">
                  <a:xfrm>
                    <a:off x="2952" y="2394"/>
                    <a:ext cx="128" cy="128"/>
                  </a:xfrm>
                  <a:custGeom>
                    <a:avLst/>
                    <a:gdLst>
                      <a:gd name="T0" fmla="*/ 0 w 128"/>
                      <a:gd name="T1" fmla="*/ 64 h 128"/>
                      <a:gd name="T2" fmla="*/ 40 w 128"/>
                      <a:gd name="T3" fmla="*/ 128 h 128"/>
                      <a:gd name="T4" fmla="*/ 128 w 128"/>
                      <a:gd name="T5" fmla="*/ 64 h 128"/>
                      <a:gd name="T6" fmla="*/ 88 w 128"/>
                      <a:gd name="T7" fmla="*/ 0 h 128"/>
                      <a:gd name="T8" fmla="*/ 0 w 128"/>
                      <a:gd name="T9" fmla="*/ 64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128">
                        <a:moveTo>
                          <a:pt x="0" y="64"/>
                        </a:moveTo>
                        <a:lnTo>
                          <a:pt x="40" y="128"/>
                        </a:lnTo>
                        <a:lnTo>
                          <a:pt x="128" y="64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7" name="Freeform 793"/>
                  <p:cNvSpPr>
                    <a:spLocks/>
                  </p:cNvSpPr>
                  <p:nvPr/>
                </p:nvSpPr>
                <p:spPr bwMode="auto">
                  <a:xfrm>
                    <a:off x="2992" y="2458"/>
                    <a:ext cx="128" cy="120"/>
                  </a:xfrm>
                  <a:custGeom>
                    <a:avLst/>
                    <a:gdLst>
                      <a:gd name="T0" fmla="*/ 0 w 128"/>
                      <a:gd name="T1" fmla="*/ 64 h 120"/>
                      <a:gd name="T2" fmla="*/ 40 w 128"/>
                      <a:gd name="T3" fmla="*/ 120 h 120"/>
                      <a:gd name="T4" fmla="*/ 128 w 128"/>
                      <a:gd name="T5" fmla="*/ 56 h 120"/>
                      <a:gd name="T6" fmla="*/ 88 w 128"/>
                      <a:gd name="T7" fmla="*/ 0 h 120"/>
                      <a:gd name="T8" fmla="*/ 0 w 128"/>
                      <a:gd name="T9" fmla="*/ 64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120">
                        <a:moveTo>
                          <a:pt x="0" y="64"/>
                        </a:moveTo>
                        <a:lnTo>
                          <a:pt x="40" y="120"/>
                        </a:lnTo>
                        <a:lnTo>
                          <a:pt x="128" y="56"/>
                        </a:lnTo>
                        <a:lnTo>
                          <a:pt x="88" y="0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00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8" name="Freeform 794"/>
                  <p:cNvSpPr>
                    <a:spLocks/>
                  </p:cNvSpPr>
                  <p:nvPr/>
                </p:nvSpPr>
                <p:spPr bwMode="auto">
                  <a:xfrm>
                    <a:off x="2408" y="2458"/>
                    <a:ext cx="40" cy="32"/>
                  </a:xfrm>
                  <a:custGeom>
                    <a:avLst/>
                    <a:gdLst>
                      <a:gd name="T0" fmla="*/ 40 w 40"/>
                      <a:gd name="T1" fmla="*/ 0 h 32"/>
                      <a:gd name="T2" fmla="*/ 24 w 40"/>
                      <a:gd name="T3" fmla="*/ 16 h 32"/>
                      <a:gd name="T4" fmla="*/ 0 w 40"/>
                      <a:gd name="T5" fmla="*/ 32 h 32"/>
                      <a:gd name="T6" fmla="*/ 24 w 40"/>
                      <a:gd name="T7" fmla="*/ 16 h 32"/>
                      <a:gd name="T8" fmla="*/ 40 w 40"/>
                      <a:gd name="T9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32">
                        <a:moveTo>
                          <a:pt x="40" y="0"/>
                        </a:moveTo>
                        <a:lnTo>
                          <a:pt x="24" y="16"/>
                        </a:lnTo>
                        <a:lnTo>
                          <a:pt x="0" y="32"/>
                        </a:lnTo>
                        <a:lnTo>
                          <a:pt x="24" y="16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39" name="Freeform 795"/>
                  <p:cNvSpPr>
                    <a:spLocks/>
                  </p:cNvSpPr>
                  <p:nvPr/>
                </p:nvSpPr>
                <p:spPr bwMode="auto">
                  <a:xfrm>
                    <a:off x="2432" y="2458"/>
                    <a:ext cx="56" cy="16"/>
                  </a:xfrm>
                  <a:custGeom>
                    <a:avLst/>
                    <a:gdLst>
                      <a:gd name="T0" fmla="*/ 56 w 56"/>
                      <a:gd name="T1" fmla="*/ 0 h 16"/>
                      <a:gd name="T2" fmla="*/ 16 w 56"/>
                      <a:gd name="T3" fmla="*/ 0 h 16"/>
                      <a:gd name="T4" fmla="*/ 0 w 56"/>
                      <a:gd name="T5" fmla="*/ 16 h 16"/>
                      <a:gd name="T6" fmla="*/ 32 w 56"/>
                      <a:gd name="T7" fmla="*/ 16 h 16"/>
                      <a:gd name="T8" fmla="*/ 56 w 56"/>
                      <a:gd name="T9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16">
                        <a:moveTo>
                          <a:pt x="56" y="0"/>
                        </a:moveTo>
                        <a:lnTo>
                          <a:pt x="16" y="0"/>
                        </a:lnTo>
                        <a:lnTo>
                          <a:pt x="0" y="16"/>
                        </a:lnTo>
                        <a:lnTo>
                          <a:pt x="32" y="16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0" name="Freeform 796"/>
                  <p:cNvSpPr>
                    <a:spLocks/>
                  </p:cNvSpPr>
                  <p:nvPr/>
                </p:nvSpPr>
                <p:spPr bwMode="auto">
                  <a:xfrm>
                    <a:off x="2400" y="2474"/>
                    <a:ext cx="448" cy="560"/>
                  </a:xfrm>
                  <a:custGeom>
                    <a:avLst/>
                    <a:gdLst>
                      <a:gd name="T0" fmla="*/ 240 w 448"/>
                      <a:gd name="T1" fmla="*/ 472 h 560"/>
                      <a:gd name="T2" fmla="*/ 288 w 448"/>
                      <a:gd name="T3" fmla="*/ 504 h 560"/>
                      <a:gd name="T4" fmla="*/ 328 w 448"/>
                      <a:gd name="T5" fmla="*/ 536 h 560"/>
                      <a:gd name="T6" fmla="*/ 368 w 448"/>
                      <a:gd name="T7" fmla="*/ 552 h 560"/>
                      <a:gd name="T8" fmla="*/ 400 w 448"/>
                      <a:gd name="T9" fmla="*/ 560 h 560"/>
                      <a:gd name="T10" fmla="*/ 424 w 448"/>
                      <a:gd name="T11" fmla="*/ 560 h 560"/>
                      <a:gd name="T12" fmla="*/ 440 w 448"/>
                      <a:gd name="T13" fmla="*/ 544 h 560"/>
                      <a:gd name="T14" fmla="*/ 448 w 448"/>
                      <a:gd name="T15" fmla="*/ 512 h 560"/>
                      <a:gd name="T16" fmla="*/ 448 w 448"/>
                      <a:gd name="T17" fmla="*/ 480 h 560"/>
                      <a:gd name="T18" fmla="*/ 432 w 448"/>
                      <a:gd name="T19" fmla="*/ 432 h 560"/>
                      <a:gd name="T20" fmla="*/ 416 w 448"/>
                      <a:gd name="T21" fmla="*/ 376 h 560"/>
                      <a:gd name="T22" fmla="*/ 384 w 448"/>
                      <a:gd name="T23" fmla="*/ 312 h 560"/>
                      <a:gd name="T24" fmla="*/ 344 w 448"/>
                      <a:gd name="T25" fmla="*/ 256 h 560"/>
                      <a:gd name="T26" fmla="*/ 312 w 448"/>
                      <a:gd name="T27" fmla="*/ 208 h 560"/>
                      <a:gd name="T28" fmla="*/ 288 w 448"/>
                      <a:gd name="T29" fmla="*/ 176 h 560"/>
                      <a:gd name="T30" fmla="*/ 240 w 448"/>
                      <a:gd name="T31" fmla="*/ 128 h 560"/>
                      <a:gd name="T32" fmla="*/ 184 w 448"/>
                      <a:gd name="T33" fmla="*/ 80 h 560"/>
                      <a:gd name="T34" fmla="*/ 136 w 448"/>
                      <a:gd name="T35" fmla="*/ 40 h 560"/>
                      <a:gd name="T36" fmla="*/ 104 w 448"/>
                      <a:gd name="T37" fmla="*/ 16 h 560"/>
                      <a:gd name="T38" fmla="*/ 64 w 448"/>
                      <a:gd name="T39" fmla="*/ 0 h 560"/>
                      <a:gd name="T40" fmla="*/ 32 w 448"/>
                      <a:gd name="T41" fmla="*/ 0 h 560"/>
                      <a:gd name="T42" fmla="*/ 8 w 448"/>
                      <a:gd name="T43" fmla="*/ 16 h 560"/>
                      <a:gd name="T44" fmla="*/ 0 w 448"/>
                      <a:gd name="T45" fmla="*/ 32 h 560"/>
                      <a:gd name="T46" fmla="*/ 0 w 448"/>
                      <a:gd name="T47" fmla="*/ 72 h 560"/>
                      <a:gd name="T48" fmla="*/ 0 w 448"/>
                      <a:gd name="T49" fmla="*/ 112 h 560"/>
                      <a:gd name="T50" fmla="*/ 16 w 448"/>
                      <a:gd name="T51" fmla="*/ 160 h 560"/>
                      <a:gd name="T52" fmla="*/ 40 w 448"/>
                      <a:gd name="T53" fmla="*/ 216 h 560"/>
                      <a:gd name="T54" fmla="*/ 72 w 448"/>
                      <a:gd name="T55" fmla="*/ 272 h 560"/>
                      <a:gd name="T56" fmla="*/ 112 w 448"/>
                      <a:gd name="T57" fmla="*/ 320 h 560"/>
                      <a:gd name="T58" fmla="*/ 152 w 448"/>
                      <a:gd name="T59" fmla="*/ 376 h 560"/>
                      <a:gd name="T60" fmla="*/ 200 w 448"/>
                      <a:gd name="T61" fmla="*/ 424 h 560"/>
                      <a:gd name="T62" fmla="*/ 240 w 448"/>
                      <a:gd name="T63" fmla="*/ 472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48" h="560">
                        <a:moveTo>
                          <a:pt x="240" y="472"/>
                        </a:moveTo>
                        <a:lnTo>
                          <a:pt x="288" y="504"/>
                        </a:lnTo>
                        <a:lnTo>
                          <a:pt x="328" y="536"/>
                        </a:lnTo>
                        <a:lnTo>
                          <a:pt x="368" y="552"/>
                        </a:lnTo>
                        <a:lnTo>
                          <a:pt x="400" y="560"/>
                        </a:lnTo>
                        <a:lnTo>
                          <a:pt x="424" y="560"/>
                        </a:lnTo>
                        <a:lnTo>
                          <a:pt x="440" y="544"/>
                        </a:lnTo>
                        <a:lnTo>
                          <a:pt x="448" y="512"/>
                        </a:lnTo>
                        <a:lnTo>
                          <a:pt x="448" y="480"/>
                        </a:lnTo>
                        <a:lnTo>
                          <a:pt x="432" y="432"/>
                        </a:lnTo>
                        <a:lnTo>
                          <a:pt x="416" y="376"/>
                        </a:lnTo>
                        <a:lnTo>
                          <a:pt x="384" y="312"/>
                        </a:lnTo>
                        <a:lnTo>
                          <a:pt x="344" y="256"/>
                        </a:lnTo>
                        <a:lnTo>
                          <a:pt x="312" y="208"/>
                        </a:lnTo>
                        <a:lnTo>
                          <a:pt x="288" y="176"/>
                        </a:lnTo>
                        <a:lnTo>
                          <a:pt x="240" y="128"/>
                        </a:lnTo>
                        <a:lnTo>
                          <a:pt x="184" y="80"/>
                        </a:lnTo>
                        <a:lnTo>
                          <a:pt x="136" y="40"/>
                        </a:lnTo>
                        <a:lnTo>
                          <a:pt x="104" y="16"/>
                        </a:lnTo>
                        <a:lnTo>
                          <a:pt x="64" y="0"/>
                        </a:lnTo>
                        <a:lnTo>
                          <a:pt x="32" y="0"/>
                        </a:lnTo>
                        <a:lnTo>
                          <a:pt x="8" y="16"/>
                        </a:lnTo>
                        <a:lnTo>
                          <a:pt x="0" y="32"/>
                        </a:lnTo>
                        <a:lnTo>
                          <a:pt x="0" y="72"/>
                        </a:lnTo>
                        <a:lnTo>
                          <a:pt x="0" y="112"/>
                        </a:lnTo>
                        <a:lnTo>
                          <a:pt x="16" y="160"/>
                        </a:lnTo>
                        <a:lnTo>
                          <a:pt x="40" y="216"/>
                        </a:lnTo>
                        <a:lnTo>
                          <a:pt x="72" y="272"/>
                        </a:lnTo>
                        <a:lnTo>
                          <a:pt x="112" y="320"/>
                        </a:lnTo>
                        <a:lnTo>
                          <a:pt x="152" y="376"/>
                        </a:lnTo>
                        <a:lnTo>
                          <a:pt x="200" y="424"/>
                        </a:lnTo>
                        <a:lnTo>
                          <a:pt x="240" y="472"/>
                        </a:lnTo>
                        <a:close/>
                      </a:path>
                    </a:pathLst>
                  </a:custGeom>
                  <a:solidFill>
                    <a:srgbClr val="4C4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1" name="Freeform 797"/>
                  <p:cNvSpPr>
                    <a:spLocks/>
                  </p:cNvSpPr>
                  <p:nvPr/>
                </p:nvSpPr>
                <p:spPr bwMode="auto">
                  <a:xfrm>
                    <a:off x="2464" y="2458"/>
                    <a:ext cx="56" cy="32"/>
                  </a:xfrm>
                  <a:custGeom>
                    <a:avLst/>
                    <a:gdLst>
                      <a:gd name="T0" fmla="*/ 56 w 56"/>
                      <a:gd name="T1" fmla="*/ 16 h 32"/>
                      <a:gd name="T2" fmla="*/ 24 w 56"/>
                      <a:gd name="T3" fmla="*/ 0 h 32"/>
                      <a:gd name="T4" fmla="*/ 0 w 56"/>
                      <a:gd name="T5" fmla="*/ 16 h 32"/>
                      <a:gd name="T6" fmla="*/ 40 w 56"/>
                      <a:gd name="T7" fmla="*/ 32 h 32"/>
                      <a:gd name="T8" fmla="*/ 56 w 56"/>
                      <a:gd name="T9" fmla="*/ 16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32">
                        <a:moveTo>
                          <a:pt x="56" y="16"/>
                        </a:moveTo>
                        <a:lnTo>
                          <a:pt x="24" y="0"/>
                        </a:lnTo>
                        <a:lnTo>
                          <a:pt x="0" y="16"/>
                        </a:lnTo>
                        <a:lnTo>
                          <a:pt x="40" y="32"/>
                        </a:lnTo>
                        <a:lnTo>
                          <a:pt x="56" y="16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2" name="Freeform 798"/>
                  <p:cNvSpPr>
                    <a:spLocks/>
                  </p:cNvSpPr>
                  <p:nvPr/>
                </p:nvSpPr>
                <p:spPr bwMode="auto">
                  <a:xfrm>
                    <a:off x="2824" y="3002"/>
                    <a:ext cx="40" cy="32"/>
                  </a:xfrm>
                  <a:custGeom>
                    <a:avLst/>
                    <a:gdLst>
                      <a:gd name="T0" fmla="*/ 24 w 40"/>
                      <a:gd name="T1" fmla="*/ 16 h 32"/>
                      <a:gd name="T2" fmla="*/ 40 w 40"/>
                      <a:gd name="T3" fmla="*/ 0 h 32"/>
                      <a:gd name="T4" fmla="*/ 16 w 40"/>
                      <a:gd name="T5" fmla="*/ 16 h 32"/>
                      <a:gd name="T6" fmla="*/ 0 w 40"/>
                      <a:gd name="T7" fmla="*/ 32 h 32"/>
                      <a:gd name="T8" fmla="*/ 24 w 40"/>
                      <a:gd name="T9" fmla="*/ 16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32">
                        <a:moveTo>
                          <a:pt x="24" y="16"/>
                        </a:moveTo>
                        <a:lnTo>
                          <a:pt x="40" y="0"/>
                        </a:lnTo>
                        <a:lnTo>
                          <a:pt x="16" y="16"/>
                        </a:lnTo>
                        <a:lnTo>
                          <a:pt x="0" y="32"/>
                        </a:lnTo>
                        <a:lnTo>
                          <a:pt x="24" y="16"/>
                        </a:lnTo>
                        <a:close/>
                      </a:path>
                    </a:pathLst>
                  </a:custGeom>
                  <a:solidFill>
                    <a:srgbClr val="0000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3" name="Freeform 799"/>
                  <p:cNvSpPr>
                    <a:spLocks/>
                  </p:cNvSpPr>
                  <p:nvPr/>
                </p:nvSpPr>
                <p:spPr bwMode="auto">
                  <a:xfrm>
                    <a:off x="2504" y="2474"/>
                    <a:ext cx="56" cy="40"/>
                  </a:xfrm>
                  <a:custGeom>
                    <a:avLst/>
                    <a:gdLst>
                      <a:gd name="T0" fmla="*/ 56 w 56"/>
                      <a:gd name="T1" fmla="*/ 24 h 40"/>
                      <a:gd name="T2" fmla="*/ 16 w 56"/>
                      <a:gd name="T3" fmla="*/ 0 h 40"/>
                      <a:gd name="T4" fmla="*/ 0 w 56"/>
                      <a:gd name="T5" fmla="*/ 16 h 40"/>
                      <a:gd name="T6" fmla="*/ 32 w 56"/>
                      <a:gd name="T7" fmla="*/ 40 h 40"/>
                      <a:gd name="T8" fmla="*/ 56 w 56"/>
                      <a:gd name="T9" fmla="*/ 24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40">
                        <a:moveTo>
                          <a:pt x="56" y="24"/>
                        </a:moveTo>
                        <a:lnTo>
                          <a:pt x="16" y="0"/>
                        </a:lnTo>
                        <a:lnTo>
                          <a:pt x="0" y="16"/>
                        </a:lnTo>
                        <a:lnTo>
                          <a:pt x="32" y="40"/>
                        </a:lnTo>
                        <a:lnTo>
                          <a:pt x="56" y="24"/>
                        </a:lnTo>
                        <a:close/>
                      </a:path>
                    </a:pathLst>
                  </a:custGeom>
                  <a:solidFill>
                    <a:srgbClr val="0000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4" name="Freeform 800"/>
                  <p:cNvSpPr>
                    <a:spLocks/>
                  </p:cNvSpPr>
                  <p:nvPr/>
                </p:nvSpPr>
                <p:spPr bwMode="auto">
                  <a:xfrm>
                    <a:off x="2840" y="2970"/>
                    <a:ext cx="32" cy="48"/>
                  </a:xfrm>
                  <a:custGeom>
                    <a:avLst/>
                    <a:gdLst>
                      <a:gd name="T0" fmla="*/ 24 w 32"/>
                      <a:gd name="T1" fmla="*/ 32 h 48"/>
                      <a:gd name="T2" fmla="*/ 32 w 32"/>
                      <a:gd name="T3" fmla="*/ 0 h 48"/>
                      <a:gd name="T4" fmla="*/ 8 w 32"/>
                      <a:gd name="T5" fmla="*/ 16 h 48"/>
                      <a:gd name="T6" fmla="*/ 0 w 32"/>
                      <a:gd name="T7" fmla="*/ 48 h 48"/>
                      <a:gd name="T8" fmla="*/ 24 w 32"/>
                      <a:gd name="T9" fmla="*/ 32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48">
                        <a:moveTo>
                          <a:pt x="24" y="32"/>
                        </a:moveTo>
                        <a:lnTo>
                          <a:pt x="32" y="0"/>
                        </a:lnTo>
                        <a:lnTo>
                          <a:pt x="8" y="16"/>
                        </a:lnTo>
                        <a:lnTo>
                          <a:pt x="0" y="48"/>
                        </a:lnTo>
                        <a:lnTo>
                          <a:pt x="24" y="32"/>
                        </a:lnTo>
                        <a:close/>
                      </a:path>
                    </a:pathLst>
                  </a:custGeom>
                  <a:solidFill>
                    <a:srgbClr val="0000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5" name="Freeform 801"/>
                  <p:cNvSpPr>
                    <a:spLocks/>
                  </p:cNvSpPr>
                  <p:nvPr/>
                </p:nvSpPr>
                <p:spPr bwMode="auto">
                  <a:xfrm>
                    <a:off x="2536" y="2498"/>
                    <a:ext cx="72" cy="56"/>
                  </a:xfrm>
                  <a:custGeom>
                    <a:avLst/>
                    <a:gdLst>
                      <a:gd name="T0" fmla="*/ 72 w 72"/>
                      <a:gd name="T1" fmla="*/ 40 h 56"/>
                      <a:gd name="T2" fmla="*/ 24 w 72"/>
                      <a:gd name="T3" fmla="*/ 0 h 56"/>
                      <a:gd name="T4" fmla="*/ 0 w 72"/>
                      <a:gd name="T5" fmla="*/ 16 h 56"/>
                      <a:gd name="T6" fmla="*/ 48 w 72"/>
                      <a:gd name="T7" fmla="*/ 56 h 56"/>
                      <a:gd name="T8" fmla="*/ 72 w 72"/>
                      <a:gd name="T9" fmla="*/ 4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" h="56">
                        <a:moveTo>
                          <a:pt x="72" y="40"/>
                        </a:moveTo>
                        <a:lnTo>
                          <a:pt x="24" y="0"/>
                        </a:lnTo>
                        <a:lnTo>
                          <a:pt x="0" y="16"/>
                        </a:lnTo>
                        <a:lnTo>
                          <a:pt x="48" y="56"/>
                        </a:lnTo>
                        <a:lnTo>
                          <a:pt x="72" y="40"/>
                        </a:lnTo>
                        <a:close/>
                      </a:path>
                    </a:pathLst>
                  </a:custGeom>
                  <a:solidFill>
                    <a:srgbClr val="00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6" name="Freeform 802"/>
                  <p:cNvSpPr>
                    <a:spLocks/>
                  </p:cNvSpPr>
                  <p:nvPr/>
                </p:nvSpPr>
                <p:spPr bwMode="auto">
                  <a:xfrm>
                    <a:off x="2848" y="2930"/>
                    <a:ext cx="24" cy="56"/>
                  </a:xfrm>
                  <a:custGeom>
                    <a:avLst/>
                    <a:gdLst>
                      <a:gd name="T0" fmla="*/ 24 w 24"/>
                      <a:gd name="T1" fmla="*/ 40 h 56"/>
                      <a:gd name="T2" fmla="*/ 24 w 24"/>
                      <a:gd name="T3" fmla="*/ 0 h 56"/>
                      <a:gd name="T4" fmla="*/ 0 w 24"/>
                      <a:gd name="T5" fmla="*/ 24 h 56"/>
                      <a:gd name="T6" fmla="*/ 0 w 24"/>
                      <a:gd name="T7" fmla="*/ 56 h 56"/>
                      <a:gd name="T8" fmla="*/ 24 w 24"/>
                      <a:gd name="T9" fmla="*/ 4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" h="56">
                        <a:moveTo>
                          <a:pt x="24" y="40"/>
                        </a:moveTo>
                        <a:lnTo>
                          <a:pt x="24" y="0"/>
                        </a:lnTo>
                        <a:lnTo>
                          <a:pt x="0" y="24"/>
                        </a:lnTo>
                        <a:lnTo>
                          <a:pt x="0" y="56"/>
                        </a:lnTo>
                        <a:lnTo>
                          <a:pt x="24" y="40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7" name="Freeform 803"/>
                  <p:cNvSpPr>
                    <a:spLocks/>
                  </p:cNvSpPr>
                  <p:nvPr/>
                </p:nvSpPr>
                <p:spPr bwMode="auto">
                  <a:xfrm>
                    <a:off x="2584" y="2538"/>
                    <a:ext cx="80" cy="64"/>
                  </a:xfrm>
                  <a:custGeom>
                    <a:avLst/>
                    <a:gdLst>
                      <a:gd name="T0" fmla="*/ 80 w 80"/>
                      <a:gd name="T1" fmla="*/ 40 h 64"/>
                      <a:gd name="T2" fmla="*/ 24 w 80"/>
                      <a:gd name="T3" fmla="*/ 0 h 64"/>
                      <a:gd name="T4" fmla="*/ 0 w 80"/>
                      <a:gd name="T5" fmla="*/ 16 h 64"/>
                      <a:gd name="T6" fmla="*/ 56 w 80"/>
                      <a:gd name="T7" fmla="*/ 64 h 64"/>
                      <a:gd name="T8" fmla="*/ 80 w 80"/>
                      <a:gd name="T9" fmla="*/ 4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64">
                        <a:moveTo>
                          <a:pt x="80" y="40"/>
                        </a:moveTo>
                        <a:lnTo>
                          <a:pt x="24" y="0"/>
                        </a:lnTo>
                        <a:lnTo>
                          <a:pt x="0" y="16"/>
                        </a:lnTo>
                        <a:lnTo>
                          <a:pt x="56" y="64"/>
                        </a:lnTo>
                        <a:lnTo>
                          <a:pt x="80" y="40"/>
                        </a:lnTo>
                        <a:close/>
                      </a:path>
                    </a:pathLst>
                  </a:custGeom>
                  <a:solidFill>
                    <a:srgbClr val="00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8" name="Freeform 804"/>
                  <p:cNvSpPr>
                    <a:spLocks/>
                  </p:cNvSpPr>
                  <p:nvPr/>
                </p:nvSpPr>
                <p:spPr bwMode="auto">
                  <a:xfrm>
                    <a:off x="2832" y="2882"/>
                    <a:ext cx="40" cy="72"/>
                  </a:xfrm>
                  <a:custGeom>
                    <a:avLst/>
                    <a:gdLst>
                      <a:gd name="T0" fmla="*/ 40 w 40"/>
                      <a:gd name="T1" fmla="*/ 48 h 72"/>
                      <a:gd name="T2" fmla="*/ 24 w 40"/>
                      <a:gd name="T3" fmla="*/ 0 h 72"/>
                      <a:gd name="T4" fmla="*/ 0 w 40"/>
                      <a:gd name="T5" fmla="*/ 24 h 72"/>
                      <a:gd name="T6" fmla="*/ 16 w 40"/>
                      <a:gd name="T7" fmla="*/ 72 h 72"/>
                      <a:gd name="T8" fmla="*/ 40 w 40"/>
                      <a:gd name="T9" fmla="*/ 48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72">
                        <a:moveTo>
                          <a:pt x="40" y="48"/>
                        </a:moveTo>
                        <a:lnTo>
                          <a:pt x="24" y="0"/>
                        </a:lnTo>
                        <a:lnTo>
                          <a:pt x="0" y="24"/>
                        </a:lnTo>
                        <a:lnTo>
                          <a:pt x="16" y="72"/>
                        </a:lnTo>
                        <a:lnTo>
                          <a:pt x="40" y="48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49" name="Freeform 805"/>
                  <p:cNvSpPr>
                    <a:spLocks/>
                  </p:cNvSpPr>
                  <p:nvPr/>
                </p:nvSpPr>
                <p:spPr bwMode="auto">
                  <a:xfrm>
                    <a:off x="2640" y="2578"/>
                    <a:ext cx="72" cy="72"/>
                  </a:xfrm>
                  <a:custGeom>
                    <a:avLst/>
                    <a:gdLst>
                      <a:gd name="T0" fmla="*/ 72 w 72"/>
                      <a:gd name="T1" fmla="*/ 56 h 72"/>
                      <a:gd name="T2" fmla="*/ 24 w 72"/>
                      <a:gd name="T3" fmla="*/ 0 h 72"/>
                      <a:gd name="T4" fmla="*/ 0 w 72"/>
                      <a:gd name="T5" fmla="*/ 24 h 72"/>
                      <a:gd name="T6" fmla="*/ 48 w 72"/>
                      <a:gd name="T7" fmla="*/ 72 h 72"/>
                      <a:gd name="T8" fmla="*/ 72 w 72"/>
                      <a:gd name="T9" fmla="*/ 5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" h="72">
                        <a:moveTo>
                          <a:pt x="72" y="56"/>
                        </a:moveTo>
                        <a:lnTo>
                          <a:pt x="24" y="0"/>
                        </a:lnTo>
                        <a:lnTo>
                          <a:pt x="0" y="24"/>
                        </a:lnTo>
                        <a:lnTo>
                          <a:pt x="48" y="72"/>
                        </a:lnTo>
                        <a:lnTo>
                          <a:pt x="72" y="56"/>
                        </a:lnTo>
                        <a:close/>
                      </a:path>
                    </a:pathLst>
                  </a:custGeom>
                  <a:solidFill>
                    <a:srgbClr val="00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0" name="Freeform 806"/>
                  <p:cNvSpPr>
                    <a:spLocks/>
                  </p:cNvSpPr>
                  <p:nvPr/>
                </p:nvSpPr>
                <p:spPr bwMode="auto">
                  <a:xfrm>
                    <a:off x="2816" y="2834"/>
                    <a:ext cx="40" cy="72"/>
                  </a:xfrm>
                  <a:custGeom>
                    <a:avLst/>
                    <a:gdLst>
                      <a:gd name="T0" fmla="*/ 40 w 40"/>
                      <a:gd name="T1" fmla="*/ 48 h 72"/>
                      <a:gd name="T2" fmla="*/ 16 w 40"/>
                      <a:gd name="T3" fmla="*/ 0 h 72"/>
                      <a:gd name="T4" fmla="*/ 0 w 40"/>
                      <a:gd name="T5" fmla="*/ 16 h 72"/>
                      <a:gd name="T6" fmla="*/ 16 w 40"/>
                      <a:gd name="T7" fmla="*/ 72 h 72"/>
                      <a:gd name="T8" fmla="*/ 40 w 40"/>
                      <a:gd name="T9" fmla="*/ 48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72">
                        <a:moveTo>
                          <a:pt x="40" y="48"/>
                        </a:moveTo>
                        <a:lnTo>
                          <a:pt x="16" y="0"/>
                        </a:lnTo>
                        <a:lnTo>
                          <a:pt x="0" y="16"/>
                        </a:lnTo>
                        <a:lnTo>
                          <a:pt x="16" y="72"/>
                        </a:lnTo>
                        <a:lnTo>
                          <a:pt x="40" y="48"/>
                        </a:lnTo>
                        <a:close/>
                      </a:path>
                    </a:pathLst>
                  </a:custGeom>
                  <a:solidFill>
                    <a:srgbClr val="0000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1" name="Freeform 807"/>
                  <p:cNvSpPr>
                    <a:spLocks/>
                  </p:cNvSpPr>
                  <p:nvPr/>
                </p:nvSpPr>
                <p:spPr bwMode="auto">
                  <a:xfrm>
                    <a:off x="2688" y="2634"/>
                    <a:ext cx="48" cy="48"/>
                  </a:xfrm>
                  <a:custGeom>
                    <a:avLst/>
                    <a:gdLst>
                      <a:gd name="T0" fmla="*/ 48 w 48"/>
                      <a:gd name="T1" fmla="*/ 32 h 48"/>
                      <a:gd name="T2" fmla="*/ 24 w 48"/>
                      <a:gd name="T3" fmla="*/ 0 h 48"/>
                      <a:gd name="T4" fmla="*/ 0 w 48"/>
                      <a:gd name="T5" fmla="*/ 16 h 48"/>
                      <a:gd name="T6" fmla="*/ 24 w 48"/>
                      <a:gd name="T7" fmla="*/ 48 h 48"/>
                      <a:gd name="T8" fmla="*/ 48 w 48"/>
                      <a:gd name="T9" fmla="*/ 32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" h="48">
                        <a:moveTo>
                          <a:pt x="48" y="32"/>
                        </a:moveTo>
                        <a:lnTo>
                          <a:pt x="24" y="0"/>
                        </a:lnTo>
                        <a:lnTo>
                          <a:pt x="0" y="16"/>
                        </a:lnTo>
                        <a:lnTo>
                          <a:pt x="24" y="48"/>
                        </a:lnTo>
                        <a:lnTo>
                          <a:pt x="48" y="32"/>
                        </a:lnTo>
                        <a:close/>
                      </a:path>
                    </a:pathLst>
                  </a:custGeom>
                  <a:solidFill>
                    <a:srgbClr val="00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2" name="Freeform 808"/>
                  <p:cNvSpPr>
                    <a:spLocks/>
                  </p:cNvSpPr>
                  <p:nvPr/>
                </p:nvSpPr>
                <p:spPr bwMode="auto">
                  <a:xfrm>
                    <a:off x="2784" y="2770"/>
                    <a:ext cx="48" cy="80"/>
                  </a:xfrm>
                  <a:custGeom>
                    <a:avLst/>
                    <a:gdLst>
                      <a:gd name="T0" fmla="*/ 48 w 48"/>
                      <a:gd name="T1" fmla="*/ 64 h 80"/>
                      <a:gd name="T2" fmla="*/ 24 w 48"/>
                      <a:gd name="T3" fmla="*/ 0 h 80"/>
                      <a:gd name="T4" fmla="*/ 0 w 48"/>
                      <a:gd name="T5" fmla="*/ 16 h 80"/>
                      <a:gd name="T6" fmla="*/ 32 w 48"/>
                      <a:gd name="T7" fmla="*/ 80 h 80"/>
                      <a:gd name="T8" fmla="*/ 48 w 48"/>
                      <a:gd name="T9" fmla="*/ 64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" h="80">
                        <a:moveTo>
                          <a:pt x="48" y="64"/>
                        </a:moveTo>
                        <a:lnTo>
                          <a:pt x="24" y="0"/>
                        </a:lnTo>
                        <a:lnTo>
                          <a:pt x="0" y="16"/>
                        </a:lnTo>
                        <a:lnTo>
                          <a:pt x="32" y="80"/>
                        </a:lnTo>
                        <a:lnTo>
                          <a:pt x="48" y="64"/>
                        </a:lnTo>
                        <a:close/>
                      </a:path>
                    </a:pathLst>
                  </a:custGeom>
                  <a:solidFill>
                    <a:srgbClr val="00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3" name="Freeform 809"/>
                  <p:cNvSpPr>
                    <a:spLocks/>
                  </p:cNvSpPr>
                  <p:nvPr/>
                </p:nvSpPr>
                <p:spPr bwMode="auto">
                  <a:xfrm>
                    <a:off x="2712" y="2666"/>
                    <a:ext cx="56" cy="64"/>
                  </a:xfrm>
                  <a:custGeom>
                    <a:avLst/>
                    <a:gdLst>
                      <a:gd name="T0" fmla="*/ 56 w 56"/>
                      <a:gd name="T1" fmla="*/ 40 h 64"/>
                      <a:gd name="T2" fmla="*/ 24 w 56"/>
                      <a:gd name="T3" fmla="*/ 0 h 64"/>
                      <a:gd name="T4" fmla="*/ 0 w 56"/>
                      <a:gd name="T5" fmla="*/ 16 h 64"/>
                      <a:gd name="T6" fmla="*/ 32 w 56"/>
                      <a:gd name="T7" fmla="*/ 64 h 64"/>
                      <a:gd name="T8" fmla="*/ 56 w 56"/>
                      <a:gd name="T9" fmla="*/ 40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64">
                        <a:moveTo>
                          <a:pt x="56" y="40"/>
                        </a:moveTo>
                        <a:lnTo>
                          <a:pt x="24" y="0"/>
                        </a:lnTo>
                        <a:lnTo>
                          <a:pt x="0" y="16"/>
                        </a:lnTo>
                        <a:lnTo>
                          <a:pt x="32" y="64"/>
                        </a:lnTo>
                        <a:lnTo>
                          <a:pt x="56" y="40"/>
                        </a:lnTo>
                        <a:close/>
                      </a:path>
                    </a:pathLst>
                  </a:custGeom>
                  <a:solidFill>
                    <a:srgbClr val="00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4" name="Freeform 810"/>
                  <p:cNvSpPr>
                    <a:spLocks/>
                  </p:cNvSpPr>
                  <p:nvPr/>
                </p:nvSpPr>
                <p:spPr bwMode="auto">
                  <a:xfrm>
                    <a:off x="2744" y="2706"/>
                    <a:ext cx="64" cy="80"/>
                  </a:xfrm>
                  <a:custGeom>
                    <a:avLst/>
                    <a:gdLst>
                      <a:gd name="T0" fmla="*/ 64 w 64"/>
                      <a:gd name="T1" fmla="*/ 64 h 80"/>
                      <a:gd name="T2" fmla="*/ 24 w 64"/>
                      <a:gd name="T3" fmla="*/ 0 h 80"/>
                      <a:gd name="T4" fmla="*/ 0 w 64"/>
                      <a:gd name="T5" fmla="*/ 24 h 80"/>
                      <a:gd name="T6" fmla="*/ 40 w 64"/>
                      <a:gd name="T7" fmla="*/ 80 h 80"/>
                      <a:gd name="T8" fmla="*/ 64 w 64"/>
                      <a:gd name="T9" fmla="*/ 64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80">
                        <a:moveTo>
                          <a:pt x="64" y="64"/>
                        </a:moveTo>
                        <a:lnTo>
                          <a:pt x="24" y="0"/>
                        </a:lnTo>
                        <a:lnTo>
                          <a:pt x="0" y="24"/>
                        </a:lnTo>
                        <a:lnTo>
                          <a:pt x="40" y="80"/>
                        </a:lnTo>
                        <a:lnTo>
                          <a:pt x="64" y="64"/>
                        </a:lnTo>
                        <a:close/>
                      </a:path>
                    </a:pathLst>
                  </a:custGeom>
                  <a:solidFill>
                    <a:srgbClr val="0000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5" name="Freeform 811"/>
                  <p:cNvSpPr>
                    <a:spLocks/>
                  </p:cNvSpPr>
                  <p:nvPr/>
                </p:nvSpPr>
                <p:spPr bwMode="auto">
                  <a:xfrm>
                    <a:off x="1600" y="2770"/>
                    <a:ext cx="728" cy="528"/>
                  </a:xfrm>
                  <a:custGeom>
                    <a:avLst/>
                    <a:gdLst>
                      <a:gd name="T0" fmla="*/ 0 w 728"/>
                      <a:gd name="T1" fmla="*/ 528 h 528"/>
                      <a:gd name="T2" fmla="*/ 8 w 728"/>
                      <a:gd name="T3" fmla="*/ 528 h 528"/>
                      <a:gd name="T4" fmla="*/ 728 w 728"/>
                      <a:gd name="T5" fmla="*/ 0 h 528"/>
                      <a:gd name="T6" fmla="*/ 712 w 728"/>
                      <a:gd name="T7" fmla="*/ 0 h 528"/>
                      <a:gd name="T8" fmla="*/ 0 w 728"/>
                      <a:gd name="T9" fmla="*/ 528 h 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8" h="528">
                        <a:moveTo>
                          <a:pt x="0" y="528"/>
                        </a:moveTo>
                        <a:lnTo>
                          <a:pt x="8" y="528"/>
                        </a:lnTo>
                        <a:lnTo>
                          <a:pt x="728" y="0"/>
                        </a:lnTo>
                        <a:lnTo>
                          <a:pt x="712" y="0"/>
                        </a:lnTo>
                        <a:lnTo>
                          <a:pt x="0" y="528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6" name="Freeform 812"/>
                  <p:cNvSpPr>
                    <a:spLocks/>
                  </p:cNvSpPr>
                  <p:nvPr/>
                </p:nvSpPr>
                <p:spPr bwMode="auto">
                  <a:xfrm>
                    <a:off x="1608" y="2770"/>
                    <a:ext cx="728" cy="528"/>
                  </a:xfrm>
                  <a:custGeom>
                    <a:avLst/>
                    <a:gdLst>
                      <a:gd name="T0" fmla="*/ 0 w 728"/>
                      <a:gd name="T1" fmla="*/ 528 h 528"/>
                      <a:gd name="T2" fmla="*/ 16 w 728"/>
                      <a:gd name="T3" fmla="*/ 528 h 528"/>
                      <a:gd name="T4" fmla="*/ 728 w 728"/>
                      <a:gd name="T5" fmla="*/ 0 h 528"/>
                      <a:gd name="T6" fmla="*/ 720 w 728"/>
                      <a:gd name="T7" fmla="*/ 0 h 528"/>
                      <a:gd name="T8" fmla="*/ 0 w 728"/>
                      <a:gd name="T9" fmla="*/ 528 h 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8" h="528">
                        <a:moveTo>
                          <a:pt x="0" y="528"/>
                        </a:moveTo>
                        <a:lnTo>
                          <a:pt x="16" y="528"/>
                        </a:lnTo>
                        <a:lnTo>
                          <a:pt x="728" y="0"/>
                        </a:lnTo>
                        <a:lnTo>
                          <a:pt x="720" y="0"/>
                        </a:lnTo>
                        <a:lnTo>
                          <a:pt x="0" y="528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7" name="Freeform 813"/>
                  <p:cNvSpPr>
                    <a:spLocks/>
                  </p:cNvSpPr>
                  <p:nvPr/>
                </p:nvSpPr>
                <p:spPr bwMode="auto">
                  <a:xfrm>
                    <a:off x="1624" y="2770"/>
                    <a:ext cx="728" cy="536"/>
                  </a:xfrm>
                  <a:custGeom>
                    <a:avLst/>
                    <a:gdLst>
                      <a:gd name="T0" fmla="*/ 0 w 728"/>
                      <a:gd name="T1" fmla="*/ 528 h 536"/>
                      <a:gd name="T2" fmla="*/ 16 w 728"/>
                      <a:gd name="T3" fmla="*/ 536 h 536"/>
                      <a:gd name="T4" fmla="*/ 728 w 728"/>
                      <a:gd name="T5" fmla="*/ 8 h 536"/>
                      <a:gd name="T6" fmla="*/ 712 w 728"/>
                      <a:gd name="T7" fmla="*/ 0 h 536"/>
                      <a:gd name="T8" fmla="*/ 0 w 728"/>
                      <a:gd name="T9" fmla="*/ 528 h 5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8" h="536">
                        <a:moveTo>
                          <a:pt x="0" y="528"/>
                        </a:moveTo>
                        <a:lnTo>
                          <a:pt x="16" y="536"/>
                        </a:lnTo>
                        <a:lnTo>
                          <a:pt x="728" y="8"/>
                        </a:lnTo>
                        <a:lnTo>
                          <a:pt x="712" y="0"/>
                        </a:lnTo>
                        <a:lnTo>
                          <a:pt x="0" y="528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8" name="Freeform 814"/>
                  <p:cNvSpPr>
                    <a:spLocks/>
                  </p:cNvSpPr>
                  <p:nvPr/>
                </p:nvSpPr>
                <p:spPr bwMode="auto">
                  <a:xfrm>
                    <a:off x="1840" y="3042"/>
                    <a:ext cx="696" cy="560"/>
                  </a:xfrm>
                  <a:custGeom>
                    <a:avLst/>
                    <a:gdLst>
                      <a:gd name="T0" fmla="*/ 0 w 696"/>
                      <a:gd name="T1" fmla="*/ 552 h 560"/>
                      <a:gd name="T2" fmla="*/ 0 w 696"/>
                      <a:gd name="T3" fmla="*/ 560 h 560"/>
                      <a:gd name="T4" fmla="*/ 696 w 696"/>
                      <a:gd name="T5" fmla="*/ 16 h 560"/>
                      <a:gd name="T6" fmla="*/ 696 w 696"/>
                      <a:gd name="T7" fmla="*/ 0 h 560"/>
                      <a:gd name="T8" fmla="*/ 0 w 696"/>
                      <a:gd name="T9" fmla="*/ 552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96" h="560">
                        <a:moveTo>
                          <a:pt x="0" y="552"/>
                        </a:moveTo>
                        <a:lnTo>
                          <a:pt x="0" y="560"/>
                        </a:lnTo>
                        <a:lnTo>
                          <a:pt x="696" y="16"/>
                        </a:lnTo>
                        <a:lnTo>
                          <a:pt x="696" y="0"/>
                        </a:lnTo>
                        <a:lnTo>
                          <a:pt x="0" y="552"/>
                        </a:lnTo>
                        <a:close/>
                      </a:path>
                    </a:pathLst>
                  </a:custGeom>
                  <a:solidFill>
                    <a:srgbClr val="1919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59" name="Freeform 815"/>
                  <p:cNvSpPr>
                    <a:spLocks/>
                  </p:cNvSpPr>
                  <p:nvPr/>
                </p:nvSpPr>
                <p:spPr bwMode="auto">
                  <a:xfrm>
                    <a:off x="1640" y="2778"/>
                    <a:ext cx="736" cy="552"/>
                  </a:xfrm>
                  <a:custGeom>
                    <a:avLst/>
                    <a:gdLst>
                      <a:gd name="T0" fmla="*/ 0 w 736"/>
                      <a:gd name="T1" fmla="*/ 528 h 552"/>
                      <a:gd name="T2" fmla="*/ 16 w 736"/>
                      <a:gd name="T3" fmla="*/ 552 h 552"/>
                      <a:gd name="T4" fmla="*/ 736 w 736"/>
                      <a:gd name="T5" fmla="*/ 8 h 552"/>
                      <a:gd name="T6" fmla="*/ 712 w 736"/>
                      <a:gd name="T7" fmla="*/ 0 h 552"/>
                      <a:gd name="T8" fmla="*/ 0 w 736"/>
                      <a:gd name="T9" fmla="*/ 528 h 5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6" h="552">
                        <a:moveTo>
                          <a:pt x="0" y="528"/>
                        </a:moveTo>
                        <a:lnTo>
                          <a:pt x="16" y="552"/>
                        </a:lnTo>
                        <a:lnTo>
                          <a:pt x="736" y="8"/>
                        </a:lnTo>
                        <a:lnTo>
                          <a:pt x="712" y="0"/>
                        </a:lnTo>
                        <a:lnTo>
                          <a:pt x="0" y="528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0" name="Freeform 816"/>
                  <p:cNvSpPr>
                    <a:spLocks/>
                  </p:cNvSpPr>
                  <p:nvPr/>
                </p:nvSpPr>
                <p:spPr bwMode="auto">
                  <a:xfrm>
                    <a:off x="1840" y="3026"/>
                    <a:ext cx="704" cy="568"/>
                  </a:xfrm>
                  <a:custGeom>
                    <a:avLst/>
                    <a:gdLst>
                      <a:gd name="T0" fmla="*/ 0 w 704"/>
                      <a:gd name="T1" fmla="*/ 560 h 568"/>
                      <a:gd name="T2" fmla="*/ 0 w 704"/>
                      <a:gd name="T3" fmla="*/ 568 h 568"/>
                      <a:gd name="T4" fmla="*/ 696 w 704"/>
                      <a:gd name="T5" fmla="*/ 16 h 568"/>
                      <a:gd name="T6" fmla="*/ 704 w 704"/>
                      <a:gd name="T7" fmla="*/ 0 h 568"/>
                      <a:gd name="T8" fmla="*/ 0 w 704"/>
                      <a:gd name="T9" fmla="*/ 560 h 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4" h="568">
                        <a:moveTo>
                          <a:pt x="0" y="560"/>
                        </a:moveTo>
                        <a:lnTo>
                          <a:pt x="0" y="568"/>
                        </a:lnTo>
                        <a:lnTo>
                          <a:pt x="696" y="16"/>
                        </a:lnTo>
                        <a:lnTo>
                          <a:pt x="704" y="0"/>
                        </a:lnTo>
                        <a:lnTo>
                          <a:pt x="0" y="560"/>
                        </a:lnTo>
                        <a:close/>
                      </a:path>
                    </a:pathLst>
                  </a:custGeom>
                  <a:solidFill>
                    <a:srgbClr val="1919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1" name="Freeform 817"/>
                  <p:cNvSpPr>
                    <a:spLocks/>
                  </p:cNvSpPr>
                  <p:nvPr/>
                </p:nvSpPr>
                <p:spPr bwMode="auto">
                  <a:xfrm>
                    <a:off x="1656" y="2786"/>
                    <a:ext cx="744" cy="568"/>
                  </a:xfrm>
                  <a:custGeom>
                    <a:avLst/>
                    <a:gdLst>
                      <a:gd name="T0" fmla="*/ 0 w 744"/>
                      <a:gd name="T1" fmla="*/ 544 h 568"/>
                      <a:gd name="T2" fmla="*/ 24 w 744"/>
                      <a:gd name="T3" fmla="*/ 568 h 568"/>
                      <a:gd name="T4" fmla="*/ 744 w 744"/>
                      <a:gd name="T5" fmla="*/ 24 h 568"/>
                      <a:gd name="T6" fmla="*/ 720 w 744"/>
                      <a:gd name="T7" fmla="*/ 0 h 568"/>
                      <a:gd name="T8" fmla="*/ 0 w 744"/>
                      <a:gd name="T9" fmla="*/ 544 h 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4" h="568">
                        <a:moveTo>
                          <a:pt x="0" y="544"/>
                        </a:moveTo>
                        <a:lnTo>
                          <a:pt x="24" y="568"/>
                        </a:lnTo>
                        <a:lnTo>
                          <a:pt x="744" y="24"/>
                        </a:lnTo>
                        <a:lnTo>
                          <a:pt x="720" y="0"/>
                        </a:lnTo>
                        <a:lnTo>
                          <a:pt x="0" y="544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2" name="Freeform 818"/>
                  <p:cNvSpPr>
                    <a:spLocks/>
                  </p:cNvSpPr>
                  <p:nvPr/>
                </p:nvSpPr>
                <p:spPr bwMode="auto">
                  <a:xfrm>
                    <a:off x="1832" y="3010"/>
                    <a:ext cx="712" cy="576"/>
                  </a:xfrm>
                  <a:custGeom>
                    <a:avLst/>
                    <a:gdLst>
                      <a:gd name="T0" fmla="*/ 0 w 712"/>
                      <a:gd name="T1" fmla="*/ 552 h 576"/>
                      <a:gd name="T2" fmla="*/ 8 w 712"/>
                      <a:gd name="T3" fmla="*/ 576 h 576"/>
                      <a:gd name="T4" fmla="*/ 712 w 712"/>
                      <a:gd name="T5" fmla="*/ 16 h 576"/>
                      <a:gd name="T6" fmla="*/ 704 w 712"/>
                      <a:gd name="T7" fmla="*/ 0 h 576"/>
                      <a:gd name="T8" fmla="*/ 0 w 712"/>
                      <a:gd name="T9" fmla="*/ 552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2" h="576">
                        <a:moveTo>
                          <a:pt x="0" y="552"/>
                        </a:moveTo>
                        <a:lnTo>
                          <a:pt x="8" y="576"/>
                        </a:lnTo>
                        <a:lnTo>
                          <a:pt x="712" y="16"/>
                        </a:lnTo>
                        <a:lnTo>
                          <a:pt x="704" y="0"/>
                        </a:lnTo>
                        <a:lnTo>
                          <a:pt x="0" y="552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3" name="Freeform 819"/>
                  <p:cNvSpPr>
                    <a:spLocks/>
                  </p:cNvSpPr>
                  <p:nvPr/>
                </p:nvSpPr>
                <p:spPr bwMode="auto">
                  <a:xfrm>
                    <a:off x="1680" y="2810"/>
                    <a:ext cx="744" cy="568"/>
                  </a:xfrm>
                  <a:custGeom>
                    <a:avLst/>
                    <a:gdLst>
                      <a:gd name="T0" fmla="*/ 0 w 744"/>
                      <a:gd name="T1" fmla="*/ 544 h 568"/>
                      <a:gd name="T2" fmla="*/ 24 w 744"/>
                      <a:gd name="T3" fmla="*/ 568 h 568"/>
                      <a:gd name="T4" fmla="*/ 744 w 744"/>
                      <a:gd name="T5" fmla="*/ 24 h 568"/>
                      <a:gd name="T6" fmla="*/ 720 w 744"/>
                      <a:gd name="T7" fmla="*/ 0 h 568"/>
                      <a:gd name="T8" fmla="*/ 0 w 744"/>
                      <a:gd name="T9" fmla="*/ 544 h 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4" h="568">
                        <a:moveTo>
                          <a:pt x="0" y="544"/>
                        </a:moveTo>
                        <a:lnTo>
                          <a:pt x="24" y="568"/>
                        </a:lnTo>
                        <a:lnTo>
                          <a:pt x="744" y="24"/>
                        </a:lnTo>
                        <a:lnTo>
                          <a:pt x="720" y="0"/>
                        </a:lnTo>
                        <a:lnTo>
                          <a:pt x="0" y="544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4" name="Freeform 820"/>
                  <p:cNvSpPr>
                    <a:spLocks/>
                  </p:cNvSpPr>
                  <p:nvPr/>
                </p:nvSpPr>
                <p:spPr bwMode="auto">
                  <a:xfrm>
                    <a:off x="1816" y="2978"/>
                    <a:ext cx="720" cy="584"/>
                  </a:xfrm>
                  <a:custGeom>
                    <a:avLst/>
                    <a:gdLst>
                      <a:gd name="T0" fmla="*/ 0 w 720"/>
                      <a:gd name="T1" fmla="*/ 560 h 584"/>
                      <a:gd name="T2" fmla="*/ 16 w 720"/>
                      <a:gd name="T3" fmla="*/ 584 h 584"/>
                      <a:gd name="T4" fmla="*/ 720 w 720"/>
                      <a:gd name="T5" fmla="*/ 32 h 584"/>
                      <a:gd name="T6" fmla="*/ 712 w 720"/>
                      <a:gd name="T7" fmla="*/ 0 h 584"/>
                      <a:gd name="T8" fmla="*/ 0 w 720"/>
                      <a:gd name="T9" fmla="*/ 56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0" h="584">
                        <a:moveTo>
                          <a:pt x="0" y="560"/>
                        </a:moveTo>
                        <a:lnTo>
                          <a:pt x="16" y="584"/>
                        </a:lnTo>
                        <a:lnTo>
                          <a:pt x="720" y="32"/>
                        </a:lnTo>
                        <a:lnTo>
                          <a:pt x="712" y="0"/>
                        </a:lnTo>
                        <a:lnTo>
                          <a:pt x="0" y="560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5" name="Freeform 821"/>
                  <p:cNvSpPr>
                    <a:spLocks/>
                  </p:cNvSpPr>
                  <p:nvPr/>
                </p:nvSpPr>
                <p:spPr bwMode="auto">
                  <a:xfrm>
                    <a:off x="1704" y="2834"/>
                    <a:ext cx="744" cy="576"/>
                  </a:xfrm>
                  <a:custGeom>
                    <a:avLst/>
                    <a:gdLst>
                      <a:gd name="T0" fmla="*/ 0 w 744"/>
                      <a:gd name="T1" fmla="*/ 544 h 576"/>
                      <a:gd name="T2" fmla="*/ 24 w 744"/>
                      <a:gd name="T3" fmla="*/ 576 h 576"/>
                      <a:gd name="T4" fmla="*/ 744 w 744"/>
                      <a:gd name="T5" fmla="*/ 24 h 576"/>
                      <a:gd name="T6" fmla="*/ 720 w 744"/>
                      <a:gd name="T7" fmla="*/ 0 h 576"/>
                      <a:gd name="T8" fmla="*/ 0 w 744"/>
                      <a:gd name="T9" fmla="*/ 544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4" h="576">
                        <a:moveTo>
                          <a:pt x="0" y="544"/>
                        </a:moveTo>
                        <a:lnTo>
                          <a:pt x="24" y="576"/>
                        </a:lnTo>
                        <a:lnTo>
                          <a:pt x="744" y="24"/>
                        </a:lnTo>
                        <a:lnTo>
                          <a:pt x="720" y="0"/>
                        </a:lnTo>
                        <a:lnTo>
                          <a:pt x="0" y="544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6" name="Freeform 822"/>
                  <p:cNvSpPr>
                    <a:spLocks/>
                  </p:cNvSpPr>
                  <p:nvPr/>
                </p:nvSpPr>
                <p:spPr bwMode="auto">
                  <a:xfrm>
                    <a:off x="1800" y="2954"/>
                    <a:ext cx="728" cy="584"/>
                  </a:xfrm>
                  <a:custGeom>
                    <a:avLst/>
                    <a:gdLst>
                      <a:gd name="T0" fmla="*/ 0 w 728"/>
                      <a:gd name="T1" fmla="*/ 552 h 584"/>
                      <a:gd name="T2" fmla="*/ 16 w 728"/>
                      <a:gd name="T3" fmla="*/ 584 h 584"/>
                      <a:gd name="T4" fmla="*/ 728 w 728"/>
                      <a:gd name="T5" fmla="*/ 24 h 584"/>
                      <a:gd name="T6" fmla="*/ 712 w 728"/>
                      <a:gd name="T7" fmla="*/ 0 h 584"/>
                      <a:gd name="T8" fmla="*/ 0 w 728"/>
                      <a:gd name="T9" fmla="*/ 552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28" h="584">
                        <a:moveTo>
                          <a:pt x="0" y="552"/>
                        </a:moveTo>
                        <a:lnTo>
                          <a:pt x="16" y="584"/>
                        </a:lnTo>
                        <a:lnTo>
                          <a:pt x="728" y="24"/>
                        </a:lnTo>
                        <a:lnTo>
                          <a:pt x="712" y="0"/>
                        </a:lnTo>
                        <a:lnTo>
                          <a:pt x="0" y="552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7" name="Freeform 823"/>
                  <p:cNvSpPr>
                    <a:spLocks/>
                  </p:cNvSpPr>
                  <p:nvPr/>
                </p:nvSpPr>
                <p:spPr bwMode="auto">
                  <a:xfrm>
                    <a:off x="1728" y="2858"/>
                    <a:ext cx="744" cy="584"/>
                  </a:xfrm>
                  <a:custGeom>
                    <a:avLst/>
                    <a:gdLst>
                      <a:gd name="T0" fmla="*/ 0 w 744"/>
                      <a:gd name="T1" fmla="*/ 552 h 584"/>
                      <a:gd name="T2" fmla="*/ 24 w 744"/>
                      <a:gd name="T3" fmla="*/ 584 h 584"/>
                      <a:gd name="T4" fmla="*/ 744 w 744"/>
                      <a:gd name="T5" fmla="*/ 32 h 584"/>
                      <a:gd name="T6" fmla="*/ 720 w 744"/>
                      <a:gd name="T7" fmla="*/ 0 h 584"/>
                      <a:gd name="T8" fmla="*/ 0 w 744"/>
                      <a:gd name="T9" fmla="*/ 552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4" h="584">
                        <a:moveTo>
                          <a:pt x="0" y="552"/>
                        </a:moveTo>
                        <a:lnTo>
                          <a:pt x="24" y="584"/>
                        </a:lnTo>
                        <a:lnTo>
                          <a:pt x="744" y="32"/>
                        </a:lnTo>
                        <a:lnTo>
                          <a:pt x="720" y="0"/>
                        </a:lnTo>
                        <a:lnTo>
                          <a:pt x="0" y="552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8" name="Freeform 824"/>
                  <p:cNvSpPr>
                    <a:spLocks/>
                  </p:cNvSpPr>
                  <p:nvPr/>
                </p:nvSpPr>
                <p:spPr bwMode="auto">
                  <a:xfrm>
                    <a:off x="1776" y="2922"/>
                    <a:ext cx="736" cy="584"/>
                  </a:xfrm>
                  <a:custGeom>
                    <a:avLst/>
                    <a:gdLst>
                      <a:gd name="T0" fmla="*/ 0 w 736"/>
                      <a:gd name="T1" fmla="*/ 552 h 584"/>
                      <a:gd name="T2" fmla="*/ 24 w 736"/>
                      <a:gd name="T3" fmla="*/ 584 h 584"/>
                      <a:gd name="T4" fmla="*/ 736 w 736"/>
                      <a:gd name="T5" fmla="*/ 32 h 584"/>
                      <a:gd name="T6" fmla="*/ 720 w 736"/>
                      <a:gd name="T7" fmla="*/ 0 h 584"/>
                      <a:gd name="T8" fmla="*/ 0 w 736"/>
                      <a:gd name="T9" fmla="*/ 552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6" h="584">
                        <a:moveTo>
                          <a:pt x="0" y="552"/>
                        </a:moveTo>
                        <a:lnTo>
                          <a:pt x="24" y="584"/>
                        </a:lnTo>
                        <a:lnTo>
                          <a:pt x="736" y="32"/>
                        </a:lnTo>
                        <a:lnTo>
                          <a:pt x="720" y="0"/>
                        </a:lnTo>
                        <a:lnTo>
                          <a:pt x="0" y="552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69" name="Freeform 825"/>
                  <p:cNvSpPr>
                    <a:spLocks/>
                  </p:cNvSpPr>
                  <p:nvPr/>
                </p:nvSpPr>
                <p:spPr bwMode="auto">
                  <a:xfrm>
                    <a:off x="1752" y="2890"/>
                    <a:ext cx="744" cy="584"/>
                  </a:xfrm>
                  <a:custGeom>
                    <a:avLst/>
                    <a:gdLst>
                      <a:gd name="T0" fmla="*/ 0 w 744"/>
                      <a:gd name="T1" fmla="*/ 552 h 584"/>
                      <a:gd name="T2" fmla="*/ 24 w 744"/>
                      <a:gd name="T3" fmla="*/ 584 h 584"/>
                      <a:gd name="T4" fmla="*/ 744 w 744"/>
                      <a:gd name="T5" fmla="*/ 32 h 584"/>
                      <a:gd name="T6" fmla="*/ 720 w 744"/>
                      <a:gd name="T7" fmla="*/ 0 h 584"/>
                      <a:gd name="T8" fmla="*/ 0 w 744"/>
                      <a:gd name="T9" fmla="*/ 552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4" h="584">
                        <a:moveTo>
                          <a:pt x="0" y="552"/>
                        </a:moveTo>
                        <a:lnTo>
                          <a:pt x="24" y="584"/>
                        </a:lnTo>
                        <a:lnTo>
                          <a:pt x="744" y="32"/>
                        </a:lnTo>
                        <a:lnTo>
                          <a:pt x="720" y="0"/>
                        </a:lnTo>
                        <a:lnTo>
                          <a:pt x="0" y="552"/>
                        </a:ln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70" name="Freeform 826"/>
                  <p:cNvSpPr>
                    <a:spLocks/>
                  </p:cNvSpPr>
                  <p:nvPr/>
                </p:nvSpPr>
                <p:spPr bwMode="auto">
                  <a:xfrm>
                    <a:off x="1600" y="3298"/>
                    <a:ext cx="240" cy="304"/>
                  </a:xfrm>
                  <a:custGeom>
                    <a:avLst/>
                    <a:gdLst>
                      <a:gd name="T0" fmla="*/ 56 w 240"/>
                      <a:gd name="T1" fmla="*/ 32 h 304"/>
                      <a:gd name="T2" fmla="*/ 40 w 240"/>
                      <a:gd name="T3" fmla="*/ 8 h 304"/>
                      <a:gd name="T4" fmla="*/ 24 w 240"/>
                      <a:gd name="T5" fmla="*/ 0 h 304"/>
                      <a:gd name="T6" fmla="*/ 8 w 240"/>
                      <a:gd name="T7" fmla="*/ 0 h 304"/>
                      <a:gd name="T8" fmla="*/ 0 w 240"/>
                      <a:gd name="T9" fmla="*/ 0 h 304"/>
                      <a:gd name="T10" fmla="*/ 0 w 240"/>
                      <a:gd name="T11" fmla="*/ 8 h 304"/>
                      <a:gd name="T12" fmla="*/ 8 w 240"/>
                      <a:gd name="T13" fmla="*/ 24 h 304"/>
                      <a:gd name="T14" fmla="*/ 16 w 240"/>
                      <a:gd name="T15" fmla="*/ 48 h 304"/>
                      <a:gd name="T16" fmla="*/ 32 w 240"/>
                      <a:gd name="T17" fmla="*/ 72 h 304"/>
                      <a:gd name="T18" fmla="*/ 48 w 240"/>
                      <a:gd name="T19" fmla="*/ 96 h 304"/>
                      <a:gd name="T20" fmla="*/ 64 w 240"/>
                      <a:gd name="T21" fmla="*/ 128 h 304"/>
                      <a:gd name="T22" fmla="*/ 88 w 240"/>
                      <a:gd name="T23" fmla="*/ 160 h 304"/>
                      <a:gd name="T24" fmla="*/ 112 w 240"/>
                      <a:gd name="T25" fmla="*/ 192 h 304"/>
                      <a:gd name="T26" fmla="*/ 136 w 240"/>
                      <a:gd name="T27" fmla="*/ 216 h 304"/>
                      <a:gd name="T28" fmla="*/ 160 w 240"/>
                      <a:gd name="T29" fmla="*/ 248 h 304"/>
                      <a:gd name="T30" fmla="*/ 184 w 240"/>
                      <a:gd name="T31" fmla="*/ 272 h 304"/>
                      <a:gd name="T32" fmla="*/ 200 w 240"/>
                      <a:gd name="T33" fmla="*/ 288 h 304"/>
                      <a:gd name="T34" fmla="*/ 224 w 240"/>
                      <a:gd name="T35" fmla="*/ 296 h 304"/>
                      <a:gd name="T36" fmla="*/ 232 w 240"/>
                      <a:gd name="T37" fmla="*/ 304 h 304"/>
                      <a:gd name="T38" fmla="*/ 240 w 240"/>
                      <a:gd name="T39" fmla="*/ 304 h 304"/>
                      <a:gd name="T40" fmla="*/ 240 w 240"/>
                      <a:gd name="T41" fmla="*/ 296 h 304"/>
                      <a:gd name="T42" fmla="*/ 240 w 240"/>
                      <a:gd name="T43" fmla="*/ 288 h 304"/>
                      <a:gd name="T44" fmla="*/ 232 w 240"/>
                      <a:gd name="T45" fmla="*/ 264 h 304"/>
                      <a:gd name="T46" fmla="*/ 216 w 240"/>
                      <a:gd name="T47" fmla="*/ 240 h 304"/>
                      <a:gd name="T48" fmla="*/ 200 w 240"/>
                      <a:gd name="T49" fmla="*/ 208 h 304"/>
                      <a:gd name="T50" fmla="*/ 176 w 240"/>
                      <a:gd name="T51" fmla="*/ 176 h 304"/>
                      <a:gd name="T52" fmla="*/ 152 w 240"/>
                      <a:gd name="T53" fmla="*/ 144 h 304"/>
                      <a:gd name="T54" fmla="*/ 128 w 240"/>
                      <a:gd name="T55" fmla="*/ 112 h 304"/>
                      <a:gd name="T56" fmla="*/ 104 w 240"/>
                      <a:gd name="T57" fmla="*/ 80 h 304"/>
                      <a:gd name="T58" fmla="*/ 80 w 240"/>
                      <a:gd name="T59" fmla="*/ 56 h 304"/>
                      <a:gd name="T60" fmla="*/ 56 w 240"/>
                      <a:gd name="T61" fmla="*/ 32 h 3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40" h="304">
                        <a:moveTo>
                          <a:pt x="56" y="32"/>
                        </a:moveTo>
                        <a:lnTo>
                          <a:pt x="40" y="8"/>
                        </a:lnTo>
                        <a:lnTo>
                          <a:pt x="24" y="0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8" y="24"/>
                        </a:lnTo>
                        <a:lnTo>
                          <a:pt x="16" y="48"/>
                        </a:lnTo>
                        <a:lnTo>
                          <a:pt x="32" y="72"/>
                        </a:lnTo>
                        <a:lnTo>
                          <a:pt x="48" y="96"/>
                        </a:lnTo>
                        <a:lnTo>
                          <a:pt x="64" y="128"/>
                        </a:lnTo>
                        <a:lnTo>
                          <a:pt x="88" y="160"/>
                        </a:lnTo>
                        <a:lnTo>
                          <a:pt x="112" y="192"/>
                        </a:lnTo>
                        <a:lnTo>
                          <a:pt x="136" y="216"/>
                        </a:lnTo>
                        <a:lnTo>
                          <a:pt x="160" y="248"/>
                        </a:lnTo>
                        <a:lnTo>
                          <a:pt x="184" y="272"/>
                        </a:lnTo>
                        <a:lnTo>
                          <a:pt x="200" y="288"/>
                        </a:lnTo>
                        <a:lnTo>
                          <a:pt x="224" y="296"/>
                        </a:lnTo>
                        <a:lnTo>
                          <a:pt x="232" y="304"/>
                        </a:lnTo>
                        <a:lnTo>
                          <a:pt x="240" y="304"/>
                        </a:lnTo>
                        <a:lnTo>
                          <a:pt x="240" y="296"/>
                        </a:lnTo>
                        <a:lnTo>
                          <a:pt x="240" y="288"/>
                        </a:lnTo>
                        <a:lnTo>
                          <a:pt x="232" y="264"/>
                        </a:lnTo>
                        <a:lnTo>
                          <a:pt x="216" y="240"/>
                        </a:lnTo>
                        <a:lnTo>
                          <a:pt x="200" y="208"/>
                        </a:lnTo>
                        <a:lnTo>
                          <a:pt x="176" y="176"/>
                        </a:lnTo>
                        <a:lnTo>
                          <a:pt x="152" y="144"/>
                        </a:lnTo>
                        <a:lnTo>
                          <a:pt x="128" y="112"/>
                        </a:lnTo>
                        <a:lnTo>
                          <a:pt x="104" y="80"/>
                        </a:lnTo>
                        <a:lnTo>
                          <a:pt x="80" y="56"/>
                        </a:lnTo>
                        <a:lnTo>
                          <a:pt x="56" y="32"/>
                        </a:lnTo>
                        <a:close/>
                      </a:path>
                    </a:pathLst>
                  </a:custGeom>
                  <a:solidFill>
                    <a:srgbClr val="9966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571" name="Freeform 827"/>
                <p:cNvSpPr>
                  <a:spLocks/>
                </p:cNvSpPr>
                <p:nvPr/>
              </p:nvSpPr>
              <p:spPr bwMode="auto">
                <a:xfrm>
                  <a:off x="3592" y="1802"/>
                  <a:ext cx="184" cy="168"/>
                </a:xfrm>
                <a:custGeom>
                  <a:avLst/>
                  <a:gdLst>
                    <a:gd name="T0" fmla="*/ 176 w 184"/>
                    <a:gd name="T1" fmla="*/ 144 h 168"/>
                    <a:gd name="T2" fmla="*/ 168 w 184"/>
                    <a:gd name="T3" fmla="*/ 152 h 168"/>
                    <a:gd name="T4" fmla="*/ 160 w 184"/>
                    <a:gd name="T5" fmla="*/ 160 h 168"/>
                    <a:gd name="T6" fmla="*/ 144 w 184"/>
                    <a:gd name="T7" fmla="*/ 160 h 168"/>
                    <a:gd name="T8" fmla="*/ 128 w 184"/>
                    <a:gd name="T9" fmla="*/ 168 h 168"/>
                    <a:gd name="T10" fmla="*/ 120 w 184"/>
                    <a:gd name="T11" fmla="*/ 168 h 168"/>
                    <a:gd name="T12" fmla="*/ 104 w 184"/>
                    <a:gd name="T13" fmla="*/ 160 h 168"/>
                    <a:gd name="T14" fmla="*/ 80 w 184"/>
                    <a:gd name="T15" fmla="*/ 160 h 168"/>
                    <a:gd name="T16" fmla="*/ 64 w 184"/>
                    <a:gd name="T17" fmla="*/ 152 h 168"/>
                    <a:gd name="T18" fmla="*/ 56 w 184"/>
                    <a:gd name="T19" fmla="*/ 136 h 168"/>
                    <a:gd name="T20" fmla="*/ 40 w 184"/>
                    <a:gd name="T21" fmla="*/ 128 h 168"/>
                    <a:gd name="T22" fmla="*/ 24 w 184"/>
                    <a:gd name="T23" fmla="*/ 112 h 168"/>
                    <a:gd name="T24" fmla="*/ 16 w 184"/>
                    <a:gd name="T25" fmla="*/ 104 h 168"/>
                    <a:gd name="T26" fmla="*/ 8 w 184"/>
                    <a:gd name="T27" fmla="*/ 88 h 168"/>
                    <a:gd name="T28" fmla="*/ 0 w 184"/>
                    <a:gd name="T29" fmla="*/ 72 h 168"/>
                    <a:gd name="T30" fmla="*/ 0 w 184"/>
                    <a:gd name="T31" fmla="*/ 56 h 168"/>
                    <a:gd name="T32" fmla="*/ 0 w 184"/>
                    <a:gd name="T33" fmla="*/ 48 h 168"/>
                    <a:gd name="T34" fmla="*/ 0 w 184"/>
                    <a:gd name="T35" fmla="*/ 32 h 168"/>
                    <a:gd name="T36" fmla="*/ 8 w 184"/>
                    <a:gd name="T37" fmla="*/ 24 h 168"/>
                    <a:gd name="T38" fmla="*/ 16 w 184"/>
                    <a:gd name="T39" fmla="*/ 16 h 168"/>
                    <a:gd name="T40" fmla="*/ 24 w 184"/>
                    <a:gd name="T41" fmla="*/ 8 h 168"/>
                    <a:gd name="T42" fmla="*/ 40 w 184"/>
                    <a:gd name="T43" fmla="*/ 8 h 168"/>
                    <a:gd name="T44" fmla="*/ 56 w 184"/>
                    <a:gd name="T45" fmla="*/ 0 h 168"/>
                    <a:gd name="T46" fmla="*/ 64 w 184"/>
                    <a:gd name="T47" fmla="*/ 0 h 168"/>
                    <a:gd name="T48" fmla="*/ 80 w 184"/>
                    <a:gd name="T49" fmla="*/ 8 h 168"/>
                    <a:gd name="T50" fmla="*/ 96 w 184"/>
                    <a:gd name="T51" fmla="*/ 8 h 168"/>
                    <a:gd name="T52" fmla="*/ 112 w 184"/>
                    <a:gd name="T53" fmla="*/ 16 h 168"/>
                    <a:gd name="T54" fmla="*/ 128 w 184"/>
                    <a:gd name="T55" fmla="*/ 32 h 168"/>
                    <a:gd name="T56" fmla="*/ 144 w 184"/>
                    <a:gd name="T57" fmla="*/ 40 h 168"/>
                    <a:gd name="T58" fmla="*/ 160 w 184"/>
                    <a:gd name="T59" fmla="*/ 56 h 168"/>
                    <a:gd name="T60" fmla="*/ 168 w 184"/>
                    <a:gd name="T61" fmla="*/ 64 h 168"/>
                    <a:gd name="T62" fmla="*/ 176 w 184"/>
                    <a:gd name="T63" fmla="*/ 80 h 168"/>
                    <a:gd name="T64" fmla="*/ 184 w 184"/>
                    <a:gd name="T65" fmla="*/ 96 h 168"/>
                    <a:gd name="T66" fmla="*/ 184 w 184"/>
                    <a:gd name="T67" fmla="*/ 112 h 168"/>
                    <a:gd name="T68" fmla="*/ 184 w 184"/>
                    <a:gd name="T69" fmla="*/ 120 h 168"/>
                    <a:gd name="T70" fmla="*/ 184 w 184"/>
                    <a:gd name="T71" fmla="*/ 136 h 168"/>
                    <a:gd name="T72" fmla="*/ 176 w 184"/>
                    <a:gd name="T73" fmla="*/ 14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84" h="168">
                      <a:moveTo>
                        <a:pt x="176" y="144"/>
                      </a:moveTo>
                      <a:lnTo>
                        <a:pt x="168" y="152"/>
                      </a:lnTo>
                      <a:lnTo>
                        <a:pt x="160" y="160"/>
                      </a:lnTo>
                      <a:lnTo>
                        <a:pt x="144" y="160"/>
                      </a:lnTo>
                      <a:lnTo>
                        <a:pt x="128" y="168"/>
                      </a:lnTo>
                      <a:lnTo>
                        <a:pt x="120" y="168"/>
                      </a:lnTo>
                      <a:lnTo>
                        <a:pt x="104" y="160"/>
                      </a:lnTo>
                      <a:lnTo>
                        <a:pt x="80" y="160"/>
                      </a:lnTo>
                      <a:lnTo>
                        <a:pt x="64" y="152"/>
                      </a:lnTo>
                      <a:lnTo>
                        <a:pt x="56" y="136"/>
                      </a:lnTo>
                      <a:lnTo>
                        <a:pt x="40" y="128"/>
                      </a:lnTo>
                      <a:lnTo>
                        <a:pt x="24" y="112"/>
                      </a:lnTo>
                      <a:lnTo>
                        <a:pt x="16" y="104"/>
                      </a:lnTo>
                      <a:lnTo>
                        <a:pt x="8" y="88"/>
                      </a:lnTo>
                      <a:lnTo>
                        <a:pt x="0" y="72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40" y="8"/>
                      </a:ln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80" y="8"/>
                      </a:lnTo>
                      <a:lnTo>
                        <a:pt x="96" y="8"/>
                      </a:lnTo>
                      <a:lnTo>
                        <a:pt x="112" y="16"/>
                      </a:lnTo>
                      <a:lnTo>
                        <a:pt x="128" y="32"/>
                      </a:lnTo>
                      <a:lnTo>
                        <a:pt x="144" y="40"/>
                      </a:lnTo>
                      <a:lnTo>
                        <a:pt x="160" y="56"/>
                      </a:lnTo>
                      <a:lnTo>
                        <a:pt x="168" y="64"/>
                      </a:lnTo>
                      <a:lnTo>
                        <a:pt x="176" y="80"/>
                      </a:lnTo>
                      <a:lnTo>
                        <a:pt x="184" y="96"/>
                      </a:lnTo>
                      <a:lnTo>
                        <a:pt x="184" y="112"/>
                      </a:lnTo>
                      <a:lnTo>
                        <a:pt x="184" y="120"/>
                      </a:lnTo>
                      <a:lnTo>
                        <a:pt x="184" y="136"/>
                      </a:lnTo>
                      <a:lnTo>
                        <a:pt x="176" y="14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572" name="Group 828"/>
                <p:cNvGrpSpPr>
                  <a:grpSpLocks/>
                </p:cNvGrpSpPr>
                <p:nvPr/>
              </p:nvGrpSpPr>
              <p:grpSpPr bwMode="auto">
                <a:xfrm>
                  <a:off x="2736" y="1826"/>
                  <a:ext cx="928" cy="94"/>
                  <a:chOff x="1472" y="1826"/>
                  <a:chExt cx="2192" cy="112"/>
                </a:xfrm>
              </p:grpSpPr>
              <p:sp>
                <p:nvSpPr>
                  <p:cNvPr id="32573" name="Freeform 829"/>
                  <p:cNvSpPr>
                    <a:spLocks/>
                  </p:cNvSpPr>
                  <p:nvPr/>
                </p:nvSpPr>
                <p:spPr bwMode="auto">
                  <a:xfrm>
                    <a:off x="1472" y="1826"/>
                    <a:ext cx="144" cy="112"/>
                  </a:xfrm>
                  <a:custGeom>
                    <a:avLst/>
                    <a:gdLst>
                      <a:gd name="T0" fmla="*/ 0 w 144"/>
                      <a:gd name="T1" fmla="*/ 56 h 112"/>
                      <a:gd name="T2" fmla="*/ 144 w 144"/>
                      <a:gd name="T3" fmla="*/ 0 h 112"/>
                      <a:gd name="T4" fmla="*/ 144 w 144"/>
                      <a:gd name="T5" fmla="*/ 56 h 112"/>
                      <a:gd name="T6" fmla="*/ 144 w 144"/>
                      <a:gd name="T7" fmla="*/ 112 h 112"/>
                      <a:gd name="T8" fmla="*/ 0 w 144"/>
                      <a:gd name="T9" fmla="*/ 56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4" h="112">
                        <a:moveTo>
                          <a:pt x="0" y="56"/>
                        </a:moveTo>
                        <a:lnTo>
                          <a:pt x="144" y="0"/>
                        </a:lnTo>
                        <a:lnTo>
                          <a:pt x="144" y="56"/>
                        </a:lnTo>
                        <a:lnTo>
                          <a:pt x="144" y="112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74" name="Line 830"/>
                  <p:cNvSpPr>
                    <a:spLocks noChangeShapeType="1"/>
                  </p:cNvSpPr>
                  <p:nvPr/>
                </p:nvSpPr>
                <p:spPr bwMode="auto">
                  <a:xfrm>
                    <a:off x="1608" y="1874"/>
                    <a:ext cx="2056" cy="1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575" name="Group 831"/>
                <p:cNvGrpSpPr>
                  <a:grpSpLocks/>
                </p:cNvGrpSpPr>
                <p:nvPr/>
              </p:nvGrpSpPr>
              <p:grpSpPr bwMode="auto">
                <a:xfrm>
                  <a:off x="3304" y="1514"/>
                  <a:ext cx="648" cy="952"/>
                  <a:chOff x="3304" y="1514"/>
                  <a:chExt cx="648" cy="952"/>
                </a:xfrm>
              </p:grpSpPr>
              <p:sp>
                <p:nvSpPr>
                  <p:cNvPr id="32576" name="Line 8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12" y="1514"/>
                    <a:ext cx="16" cy="56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77" name="Line 8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1546"/>
                    <a:ext cx="8" cy="56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78" name="Line 834"/>
                  <p:cNvSpPr>
                    <a:spLocks noChangeShapeType="1"/>
                  </p:cNvSpPr>
                  <p:nvPr/>
                </p:nvSpPr>
                <p:spPr bwMode="auto">
                  <a:xfrm>
                    <a:off x="3328" y="1514"/>
                    <a:ext cx="624" cy="41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79" name="Line 8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6" y="1586"/>
                    <a:ext cx="16" cy="56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0" name="Line 8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80" y="1626"/>
                    <a:ext cx="8" cy="56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1" name="Line 8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36" y="1674"/>
                    <a:ext cx="8" cy="55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2" name="Line 8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92" y="1714"/>
                    <a:ext cx="24" cy="56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3" name="Line 8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8" y="1762"/>
                    <a:ext cx="32" cy="55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4" name="Line 8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04" y="1794"/>
                    <a:ext cx="32" cy="55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5" name="Line 8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52" y="1834"/>
                    <a:ext cx="48" cy="54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6" name="Line 8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08" y="1874"/>
                    <a:ext cx="56" cy="55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7" name="Line 8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72" y="1930"/>
                    <a:ext cx="64" cy="53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8" name="Line 844"/>
                  <p:cNvSpPr>
                    <a:spLocks noChangeShapeType="1"/>
                  </p:cNvSpPr>
                  <p:nvPr/>
                </p:nvSpPr>
                <p:spPr bwMode="auto">
                  <a:xfrm>
                    <a:off x="3304" y="2066"/>
                    <a:ext cx="560" cy="40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89" name="Line 845"/>
                  <p:cNvSpPr>
                    <a:spLocks noChangeShapeType="1"/>
                  </p:cNvSpPr>
                  <p:nvPr/>
                </p:nvSpPr>
                <p:spPr bwMode="auto">
                  <a:xfrm>
                    <a:off x="3328" y="1618"/>
                    <a:ext cx="600" cy="40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90" name="Line 846"/>
                  <p:cNvSpPr>
                    <a:spLocks noChangeShapeType="1"/>
                  </p:cNvSpPr>
                  <p:nvPr/>
                </p:nvSpPr>
                <p:spPr bwMode="auto">
                  <a:xfrm>
                    <a:off x="3320" y="1730"/>
                    <a:ext cx="592" cy="40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91" name="Line 847"/>
                  <p:cNvSpPr>
                    <a:spLocks noChangeShapeType="1"/>
                  </p:cNvSpPr>
                  <p:nvPr/>
                </p:nvSpPr>
                <p:spPr bwMode="auto">
                  <a:xfrm>
                    <a:off x="3320" y="1842"/>
                    <a:ext cx="576" cy="40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92" name="Line 848"/>
                  <p:cNvSpPr>
                    <a:spLocks noChangeShapeType="1"/>
                  </p:cNvSpPr>
                  <p:nvPr/>
                </p:nvSpPr>
                <p:spPr bwMode="auto">
                  <a:xfrm>
                    <a:off x="3312" y="1970"/>
                    <a:ext cx="568" cy="39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593" name="Line 849"/>
                <p:cNvSpPr>
                  <a:spLocks noChangeShapeType="1"/>
                </p:cNvSpPr>
                <p:nvPr/>
              </p:nvSpPr>
              <p:spPr bwMode="auto">
                <a:xfrm flipV="1">
                  <a:off x="3064" y="1834"/>
                  <a:ext cx="520" cy="384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4" name="Line 850"/>
                <p:cNvSpPr>
                  <a:spLocks noChangeShapeType="1"/>
                </p:cNvSpPr>
                <p:nvPr/>
              </p:nvSpPr>
              <p:spPr bwMode="auto">
                <a:xfrm flipV="1">
                  <a:off x="3192" y="1938"/>
                  <a:ext cx="560" cy="432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5" name="Line 851"/>
                <p:cNvSpPr>
                  <a:spLocks noChangeShapeType="1"/>
                </p:cNvSpPr>
                <p:nvPr/>
              </p:nvSpPr>
              <p:spPr bwMode="auto">
                <a:xfrm flipV="1">
                  <a:off x="3104" y="1826"/>
                  <a:ext cx="600" cy="44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6" name="Line 852"/>
                <p:cNvSpPr>
                  <a:spLocks noChangeShapeType="1"/>
                </p:cNvSpPr>
                <p:nvPr/>
              </p:nvSpPr>
              <p:spPr bwMode="auto">
                <a:xfrm flipV="1">
                  <a:off x="3152" y="1946"/>
                  <a:ext cx="496" cy="368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7" name="Freeform 853"/>
                <p:cNvSpPr>
                  <a:spLocks/>
                </p:cNvSpPr>
                <p:nvPr/>
              </p:nvSpPr>
              <p:spPr bwMode="auto">
                <a:xfrm>
                  <a:off x="3176" y="2106"/>
                  <a:ext cx="184" cy="152"/>
                </a:xfrm>
                <a:custGeom>
                  <a:avLst/>
                  <a:gdLst>
                    <a:gd name="T0" fmla="*/ 176 w 184"/>
                    <a:gd name="T1" fmla="*/ 136 h 152"/>
                    <a:gd name="T2" fmla="*/ 168 w 184"/>
                    <a:gd name="T3" fmla="*/ 144 h 152"/>
                    <a:gd name="T4" fmla="*/ 152 w 184"/>
                    <a:gd name="T5" fmla="*/ 152 h 152"/>
                    <a:gd name="T6" fmla="*/ 144 w 184"/>
                    <a:gd name="T7" fmla="*/ 152 h 152"/>
                    <a:gd name="T8" fmla="*/ 128 w 184"/>
                    <a:gd name="T9" fmla="*/ 152 h 152"/>
                    <a:gd name="T10" fmla="*/ 112 w 184"/>
                    <a:gd name="T11" fmla="*/ 152 h 152"/>
                    <a:gd name="T12" fmla="*/ 104 w 184"/>
                    <a:gd name="T13" fmla="*/ 152 h 152"/>
                    <a:gd name="T14" fmla="*/ 88 w 184"/>
                    <a:gd name="T15" fmla="*/ 144 h 152"/>
                    <a:gd name="T16" fmla="*/ 72 w 184"/>
                    <a:gd name="T17" fmla="*/ 136 h 152"/>
                    <a:gd name="T18" fmla="*/ 56 w 184"/>
                    <a:gd name="T19" fmla="*/ 128 h 152"/>
                    <a:gd name="T20" fmla="*/ 40 w 184"/>
                    <a:gd name="T21" fmla="*/ 120 h 152"/>
                    <a:gd name="T22" fmla="*/ 32 w 184"/>
                    <a:gd name="T23" fmla="*/ 104 h 152"/>
                    <a:gd name="T24" fmla="*/ 16 w 184"/>
                    <a:gd name="T25" fmla="*/ 96 h 152"/>
                    <a:gd name="T26" fmla="*/ 8 w 184"/>
                    <a:gd name="T27" fmla="*/ 80 h 152"/>
                    <a:gd name="T28" fmla="*/ 8 w 184"/>
                    <a:gd name="T29" fmla="*/ 64 h 152"/>
                    <a:gd name="T30" fmla="*/ 0 w 184"/>
                    <a:gd name="T31" fmla="*/ 56 h 152"/>
                    <a:gd name="T32" fmla="*/ 0 w 184"/>
                    <a:gd name="T33" fmla="*/ 40 h 152"/>
                    <a:gd name="T34" fmla="*/ 8 w 184"/>
                    <a:gd name="T35" fmla="*/ 32 h 152"/>
                    <a:gd name="T36" fmla="*/ 8 w 184"/>
                    <a:gd name="T37" fmla="*/ 16 h 152"/>
                    <a:gd name="T38" fmla="*/ 16 w 184"/>
                    <a:gd name="T39" fmla="*/ 8 h 152"/>
                    <a:gd name="T40" fmla="*/ 24 w 184"/>
                    <a:gd name="T41" fmla="*/ 0 h 152"/>
                    <a:gd name="T42" fmla="*/ 40 w 184"/>
                    <a:gd name="T43" fmla="*/ 0 h 152"/>
                    <a:gd name="T44" fmla="*/ 56 w 184"/>
                    <a:gd name="T45" fmla="*/ 0 h 152"/>
                    <a:gd name="T46" fmla="*/ 64 w 184"/>
                    <a:gd name="T47" fmla="*/ 0 h 152"/>
                    <a:gd name="T48" fmla="*/ 80 w 184"/>
                    <a:gd name="T49" fmla="*/ 0 h 152"/>
                    <a:gd name="T50" fmla="*/ 96 w 184"/>
                    <a:gd name="T51" fmla="*/ 8 h 152"/>
                    <a:gd name="T52" fmla="*/ 112 w 184"/>
                    <a:gd name="T53" fmla="*/ 16 h 152"/>
                    <a:gd name="T54" fmla="*/ 128 w 184"/>
                    <a:gd name="T55" fmla="*/ 24 h 152"/>
                    <a:gd name="T56" fmla="*/ 144 w 184"/>
                    <a:gd name="T57" fmla="*/ 32 h 152"/>
                    <a:gd name="T58" fmla="*/ 152 w 184"/>
                    <a:gd name="T59" fmla="*/ 48 h 152"/>
                    <a:gd name="T60" fmla="*/ 168 w 184"/>
                    <a:gd name="T61" fmla="*/ 56 h 152"/>
                    <a:gd name="T62" fmla="*/ 176 w 184"/>
                    <a:gd name="T63" fmla="*/ 72 h 152"/>
                    <a:gd name="T64" fmla="*/ 176 w 184"/>
                    <a:gd name="T65" fmla="*/ 88 h 152"/>
                    <a:gd name="T66" fmla="*/ 184 w 184"/>
                    <a:gd name="T67" fmla="*/ 104 h 152"/>
                    <a:gd name="T68" fmla="*/ 184 w 184"/>
                    <a:gd name="T69" fmla="*/ 112 h 152"/>
                    <a:gd name="T70" fmla="*/ 176 w 184"/>
                    <a:gd name="T71" fmla="*/ 128 h 152"/>
                    <a:gd name="T72" fmla="*/ 176 w 184"/>
                    <a:gd name="T73" fmla="*/ 136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84" h="152">
                      <a:moveTo>
                        <a:pt x="176" y="136"/>
                      </a:moveTo>
                      <a:lnTo>
                        <a:pt x="168" y="144"/>
                      </a:lnTo>
                      <a:lnTo>
                        <a:pt x="152" y="152"/>
                      </a:lnTo>
                      <a:lnTo>
                        <a:pt x="144" y="152"/>
                      </a:lnTo>
                      <a:lnTo>
                        <a:pt x="128" y="152"/>
                      </a:lnTo>
                      <a:lnTo>
                        <a:pt x="112" y="152"/>
                      </a:lnTo>
                      <a:lnTo>
                        <a:pt x="104" y="152"/>
                      </a:lnTo>
                      <a:lnTo>
                        <a:pt x="88" y="144"/>
                      </a:lnTo>
                      <a:lnTo>
                        <a:pt x="72" y="136"/>
                      </a:lnTo>
                      <a:lnTo>
                        <a:pt x="56" y="128"/>
                      </a:lnTo>
                      <a:lnTo>
                        <a:pt x="40" y="120"/>
                      </a:lnTo>
                      <a:lnTo>
                        <a:pt x="32" y="104"/>
                      </a:lnTo>
                      <a:lnTo>
                        <a:pt x="16" y="96"/>
                      </a:lnTo>
                      <a:lnTo>
                        <a:pt x="8" y="80"/>
                      </a:lnTo>
                      <a:lnTo>
                        <a:pt x="8" y="64"/>
                      </a:lnTo>
                      <a:lnTo>
                        <a:pt x="0" y="56"/>
                      </a:lnTo>
                      <a:lnTo>
                        <a:pt x="0" y="40"/>
                      </a:lnTo>
                      <a:lnTo>
                        <a:pt x="8" y="32"/>
                      </a:lnTo>
                      <a:lnTo>
                        <a:pt x="8" y="16"/>
                      </a:lnTo>
                      <a:lnTo>
                        <a:pt x="16" y="8"/>
                      </a:ln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80" y="0"/>
                      </a:lnTo>
                      <a:lnTo>
                        <a:pt x="96" y="8"/>
                      </a:lnTo>
                      <a:lnTo>
                        <a:pt x="112" y="16"/>
                      </a:lnTo>
                      <a:lnTo>
                        <a:pt x="128" y="24"/>
                      </a:lnTo>
                      <a:lnTo>
                        <a:pt x="144" y="32"/>
                      </a:lnTo>
                      <a:lnTo>
                        <a:pt x="152" y="48"/>
                      </a:lnTo>
                      <a:lnTo>
                        <a:pt x="168" y="56"/>
                      </a:lnTo>
                      <a:lnTo>
                        <a:pt x="176" y="72"/>
                      </a:lnTo>
                      <a:lnTo>
                        <a:pt x="176" y="88"/>
                      </a:lnTo>
                      <a:lnTo>
                        <a:pt x="184" y="104"/>
                      </a:lnTo>
                      <a:lnTo>
                        <a:pt x="184" y="112"/>
                      </a:lnTo>
                      <a:lnTo>
                        <a:pt x="176" y="128"/>
                      </a:lnTo>
                      <a:lnTo>
                        <a:pt x="176" y="13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8" name="Oval 854"/>
                <p:cNvSpPr>
                  <a:spLocks noChangeArrowheads="1"/>
                </p:cNvSpPr>
                <p:nvPr/>
              </p:nvSpPr>
              <p:spPr bwMode="auto">
                <a:xfrm>
                  <a:off x="3168" y="2114"/>
                  <a:ext cx="40" cy="40"/>
                </a:xfrm>
                <a:prstGeom prst="ellipse">
                  <a:avLst/>
                </a:prstGeom>
                <a:noFill/>
                <a:ln w="50800">
                  <a:solidFill>
                    <a:srgbClr val="26262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9" name="Oval 855"/>
                <p:cNvSpPr>
                  <a:spLocks noChangeArrowheads="1"/>
                </p:cNvSpPr>
                <p:nvPr/>
              </p:nvSpPr>
              <p:spPr bwMode="auto">
                <a:xfrm>
                  <a:off x="3168" y="2114"/>
                  <a:ext cx="32" cy="32"/>
                </a:xfrm>
                <a:prstGeom prst="ellipse">
                  <a:avLst/>
                </a:prstGeom>
                <a:noFill/>
                <a:ln w="50800">
                  <a:solidFill>
                    <a:srgbClr val="99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0" name="Oval 856"/>
                <p:cNvSpPr>
                  <a:spLocks noChangeArrowheads="1"/>
                </p:cNvSpPr>
                <p:nvPr/>
              </p:nvSpPr>
              <p:spPr bwMode="auto">
                <a:xfrm>
                  <a:off x="3168" y="2114"/>
                  <a:ext cx="24" cy="24"/>
                </a:xfrm>
                <a:prstGeom prst="ellipse">
                  <a:avLst/>
                </a:prstGeom>
                <a:noFill/>
                <a:ln w="38100">
                  <a:solidFill>
                    <a:srgbClr val="99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1" name="Oval 857"/>
                <p:cNvSpPr>
                  <a:spLocks noChangeArrowheads="1"/>
                </p:cNvSpPr>
                <p:nvPr/>
              </p:nvSpPr>
              <p:spPr bwMode="auto">
                <a:xfrm>
                  <a:off x="3168" y="2114"/>
                  <a:ext cx="16" cy="16"/>
                </a:xfrm>
                <a:prstGeom prst="ellipse">
                  <a:avLst/>
                </a:prstGeom>
                <a:solidFill>
                  <a:srgbClr val="FF9999"/>
                </a:solidFill>
                <a:ln w="254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2" name="Oval 858"/>
                <p:cNvSpPr>
                  <a:spLocks noChangeArrowheads="1"/>
                </p:cNvSpPr>
                <p:nvPr/>
              </p:nvSpPr>
              <p:spPr bwMode="auto">
                <a:xfrm>
                  <a:off x="3216" y="2234"/>
                  <a:ext cx="48" cy="48"/>
                </a:xfrm>
                <a:prstGeom prst="ellipse">
                  <a:avLst/>
                </a:prstGeom>
                <a:noFill/>
                <a:ln w="50800">
                  <a:solidFill>
                    <a:srgbClr val="26262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3" name="Oval 859"/>
                <p:cNvSpPr>
                  <a:spLocks noChangeArrowheads="1"/>
                </p:cNvSpPr>
                <p:nvPr/>
              </p:nvSpPr>
              <p:spPr bwMode="auto">
                <a:xfrm>
                  <a:off x="3216" y="2234"/>
                  <a:ext cx="40" cy="40"/>
                </a:xfrm>
                <a:prstGeom prst="ellipse">
                  <a:avLst/>
                </a:prstGeom>
                <a:noFill/>
                <a:ln w="50800">
                  <a:solidFill>
                    <a:srgbClr val="99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4" name="Oval 860"/>
                <p:cNvSpPr>
                  <a:spLocks noChangeArrowheads="1"/>
                </p:cNvSpPr>
                <p:nvPr/>
              </p:nvSpPr>
              <p:spPr bwMode="auto">
                <a:xfrm>
                  <a:off x="3216" y="2234"/>
                  <a:ext cx="32" cy="32"/>
                </a:xfrm>
                <a:prstGeom prst="ellipse">
                  <a:avLst/>
                </a:prstGeom>
                <a:noFill/>
                <a:ln w="50800">
                  <a:solidFill>
                    <a:srgbClr val="99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5" name="Oval 861"/>
                <p:cNvSpPr>
                  <a:spLocks noChangeArrowheads="1"/>
                </p:cNvSpPr>
                <p:nvPr/>
              </p:nvSpPr>
              <p:spPr bwMode="auto">
                <a:xfrm>
                  <a:off x="3216" y="2234"/>
                  <a:ext cx="24" cy="24"/>
                </a:xfrm>
                <a:prstGeom prst="ellipse">
                  <a:avLst/>
                </a:prstGeom>
                <a:solidFill>
                  <a:srgbClr val="FF9999"/>
                </a:solidFill>
                <a:ln w="381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6" name="Oval 862"/>
                <p:cNvSpPr>
                  <a:spLocks noChangeArrowheads="1"/>
                </p:cNvSpPr>
                <p:nvPr/>
              </p:nvSpPr>
              <p:spPr bwMode="auto">
                <a:xfrm>
                  <a:off x="3272" y="2122"/>
                  <a:ext cx="48" cy="48"/>
                </a:xfrm>
                <a:prstGeom prst="ellipse">
                  <a:avLst/>
                </a:prstGeom>
                <a:noFill/>
                <a:ln w="50800">
                  <a:solidFill>
                    <a:srgbClr val="26262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7" name="Oval 863"/>
                <p:cNvSpPr>
                  <a:spLocks noChangeArrowheads="1"/>
                </p:cNvSpPr>
                <p:nvPr/>
              </p:nvSpPr>
              <p:spPr bwMode="auto">
                <a:xfrm>
                  <a:off x="3272" y="2122"/>
                  <a:ext cx="40" cy="40"/>
                </a:xfrm>
                <a:prstGeom prst="ellipse">
                  <a:avLst/>
                </a:prstGeom>
                <a:noFill/>
                <a:ln w="50800">
                  <a:solidFill>
                    <a:srgbClr val="99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8" name="Oval 864"/>
                <p:cNvSpPr>
                  <a:spLocks noChangeArrowheads="1"/>
                </p:cNvSpPr>
                <p:nvPr/>
              </p:nvSpPr>
              <p:spPr bwMode="auto">
                <a:xfrm>
                  <a:off x="3272" y="2122"/>
                  <a:ext cx="32" cy="32"/>
                </a:xfrm>
                <a:prstGeom prst="ellipse">
                  <a:avLst/>
                </a:prstGeom>
                <a:noFill/>
                <a:ln w="50800">
                  <a:solidFill>
                    <a:srgbClr val="99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09" name="Oval 865"/>
                <p:cNvSpPr>
                  <a:spLocks noChangeArrowheads="1"/>
                </p:cNvSpPr>
                <p:nvPr/>
              </p:nvSpPr>
              <p:spPr bwMode="auto">
                <a:xfrm>
                  <a:off x="3272" y="2122"/>
                  <a:ext cx="24" cy="24"/>
                </a:xfrm>
                <a:prstGeom prst="ellipse">
                  <a:avLst/>
                </a:prstGeom>
                <a:solidFill>
                  <a:srgbClr val="FF9999"/>
                </a:solidFill>
                <a:ln w="381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10" name="Oval 866"/>
                <p:cNvSpPr>
                  <a:spLocks noChangeArrowheads="1"/>
                </p:cNvSpPr>
                <p:nvPr/>
              </p:nvSpPr>
              <p:spPr bwMode="auto">
                <a:xfrm>
                  <a:off x="3336" y="2250"/>
                  <a:ext cx="40" cy="40"/>
                </a:xfrm>
                <a:prstGeom prst="ellipse">
                  <a:avLst/>
                </a:prstGeom>
                <a:noFill/>
                <a:ln w="50800">
                  <a:solidFill>
                    <a:srgbClr val="26262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11" name="Oval 867"/>
                <p:cNvSpPr>
                  <a:spLocks noChangeArrowheads="1"/>
                </p:cNvSpPr>
                <p:nvPr/>
              </p:nvSpPr>
              <p:spPr bwMode="auto">
                <a:xfrm>
                  <a:off x="3336" y="2250"/>
                  <a:ext cx="32" cy="32"/>
                </a:xfrm>
                <a:prstGeom prst="ellipse">
                  <a:avLst/>
                </a:prstGeom>
                <a:noFill/>
                <a:ln w="50800">
                  <a:solidFill>
                    <a:srgbClr val="99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12" name="Oval 868"/>
                <p:cNvSpPr>
                  <a:spLocks noChangeArrowheads="1"/>
                </p:cNvSpPr>
                <p:nvPr/>
              </p:nvSpPr>
              <p:spPr bwMode="auto">
                <a:xfrm>
                  <a:off x="3336" y="2250"/>
                  <a:ext cx="24" cy="24"/>
                </a:xfrm>
                <a:prstGeom prst="ellipse">
                  <a:avLst/>
                </a:prstGeom>
                <a:noFill/>
                <a:ln w="38100">
                  <a:solidFill>
                    <a:srgbClr val="99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13" name="Oval 869"/>
                <p:cNvSpPr>
                  <a:spLocks noChangeArrowheads="1"/>
                </p:cNvSpPr>
                <p:nvPr/>
              </p:nvSpPr>
              <p:spPr bwMode="auto">
                <a:xfrm>
                  <a:off x="3336" y="2250"/>
                  <a:ext cx="16" cy="16"/>
                </a:xfrm>
                <a:prstGeom prst="ellipse">
                  <a:avLst/>
                </a:prstGeom>
                <a:solidFill>
                  <a:srgbClr val="FF9999"/>
                </a:solidFill>
                <a:ln w="254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15" name="Freeform 871"/>
                <p:cNvSpPr>
                  <a:spLocks/>
                </p:cNvSpPr>
                <p:nvPr/>
              </p:nvSpPr>
              <p:spPr bwMode="auto">
                <a:xfrm>
                  <a:off x="2744" y="2418"/>
                  <a:ext cx="184" cy="168"/>
                </a:xfrm>
                <a:custGeom>
                  <a:avLst/>
                  <a:gdLst>
                    <a:gd name="T0" fmla="*/ 176 w 184"/>
                    <a:gd name="T1" fmla="*/ 144 h 168"/>
                    <a:gd name="T2" fmla="*/ 168 w 184"/>
                    <a:gd name="T3" fmla="*/ 152 h 168"/>
                    <a:gd name="T4" fmla="*/ 160 w 184"/>
                    <a:gd name="T5" fmla="*/ 160 h 168"/>
                    <a:gd name="T6" fmla="*/ 144 w 184"/>
                    <a:gd name="T7" fmla="*/ 160 h 168"/>
                    <a:gd name="T8" fmla="*/ 128 w 184"/>
                    <a:gd name="T9" fmla="*/ 168 h 168"/>
                    <a:gd name="T10" fmla="*/ 120 w 184"/>
                    <a:gd name="T11" fmla="*/ 168 h 168"/>
                    <a:gd name="T12" fmla="*/ 104 w 184"/>
                    <a:gd name="T13" fmla="*/ 160 h 168"/>
                    <a:gd name="T14" fmla="*/ 80 w 184"/>
                    <a:gd name="T15" fmla="*/ 160 h 168"/>
                    <a:gd name="T16" fmla="*/ 64 w 184"/>
                    <a:gd name="T17" fmla="*/ 152 h 168"/>
                    <a:gd name="T18" fmla="*/ 56 w 184"/>
                    <a:gd name="T19" fmla="*/ 136 h 168"/>
                    <a:gd name="T20" fmla="*/ 40 w 184"/>
                    <a:gd name="T21" fmla="*/ 128 h 168"/>
                    <a:gd name="T22" fmla="*/ 24 w 184"/>
                    <a:gd name="T23" fmla="*/ 112 h 168"/>
                    <a:gd name="T24" fmla="*/ 16 w 184"/>
                    <a:gd name="T25" fmla="*/ 104 h 168"/>
                    <a:gd name="T26" fmla="*/ 8 w 184"/>
                    <a:gd name="T27" fmla="*/ 88 h 168"/>
                    <a:gd name="T28" fmla="*/ 0 w 184"/>
                    <a:gd name="T29" fmla="*/ 72 h 168"/>
                    <a:gd name="T30" fmla="*/ 0 w 184"/>
                    <a:gd name="T31" fmla="*/ 56 h 168"/>
                    <a:gd name="T32" fmla="*/ 0 w 184"/>
                    <a:gd name="T33" fmla="*/ 48 h 168"/>
                    <a:gd name="T34" fmla="*/ 0 w 184"/>
                    <a:gd name="T35" fmla="*/ 32 h 168"/>
                    <a:gd name="T36" fmla="*/ 8 w 184"/>
                    <a:gd name="T37" fmla="*/ 24 h 168"/>
                    <a:gd name="T38" fmla="*/ 16 w 184"/>
                    <a:gd name="T39" fmla="*/ 16 h 168"/>
                    <a:gd name="T40" fmla="*/ 24 w 184"/>
                    <a:gd name="T41" fmla="*/ 8 h 168"/>
                    <a:gd name="T42" fmla="*/ 40 w 184"/>
                    <a:gd name="T43" fmla="*/ 8 h 168"/>
                    <a:gd name="T44" fmla="*/ 56 w 184"/>
                    <a:gd name="T45" fmla="*/ 0 h 168"/>
                    <a:gd name="T46" fmla="*/ 64 w 184"/>
                    <a:gd name="T47" fmla="*/ 0 h 168"/>
                    <a:gd name="T48" fmla="*/ 80 w 184"/>
                    <a:gd name="T49" fmla="*/ 8 h 168"/>
                    <a:gd name="T50" fmla="*/ 96 w 184"/>
                    <a:gd name="T51" fmla="*/ 8 h 168"/>
                    <a:gd name="T52" fmla="*/ 112 w 184"/>
                    <a:gd name="T53" fmla="*/ 16 h 168"/>
                    <a:gd name="T54" fmla="*/ 128 w 184"/>
                    <a:gd name="T55" fmla="*/ 32 h 168"/>
                    <a:gd name="T56" fmla="*/ 144 w 184"/>
                    <a:gd name="T57" fmla="*/ 40 h 168"/>
                    <a:gd name="T58" fmla="*/ 160 w 184"/>
                    <a:gd name="T59" fmla="*/ 56 h 168"/>
                    <a:gd name="T60" fmla="*/ 168 w 184"/>
                    <a:gd name="T61" fmla="*/ 64 h 168"/>
                    <a:gd name="T62" fmla="*/ 176 w 184"/>
                    <a:gd name="T63" fmla="*/ 80 h 168"/>
                    <a:gd name="T64" fmla="*/ 184 w 184"/>
                    <a:gd name="T65" fmla="*/ 96 h 168"/>
                    <a:gd name="T66" fmla="*/ 184 w 184"/>
                    <a:gd name="T67" fmla="*/ 112 h 168"/>
                    <a:gd name="T68" fmla="*/ 184 w 184"/>
                    <a:gd name="T69" fmla="*/ 120 h 168"/>
                    <a:gd name="T70" fmla="*/ 184 w 184"/>
                    <a:gd name="T71" fmla="*/ 136 h 168"/>
                    <a:gd name="T72" fmla="*/ 176 w 184"/>
                    <a:gd name="T73" fmla="*/ 14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84" h="168">
                      <a:moveTo>
                        <a:pt x="176" y="144"/>
                      </a:moveTo>
                      <a:lnTo>
                        <a:pt x="168" y="152"/>
                      </a:lnTo>
                      <a:lnTo>
                        <a:pt x="160" y="160"/>
                      </a:lnTo>
                      <a:lnTo>
                        <a:pt x="144" y="160"/>
                      </a:lnTo>
                      <a:lnTo>
                        <a:pt x="128" y="168"/>
                      </a:lnTo>
                      <a:lnTo>
                        <a:pt x="120" y="168"/>
                      </a:lnTo>
                      <a:lnTo>
                        <a:pt x="104" y="160"/>
                      </a:lnTo>
                      <a:lnTo>
                        <a:pt x="80" y="160"/>
                      </a:lnTo>
                      <a:lnTo>
                        <a:pt x="64" y="152"/>
                      </a:lnTo>
                      <a:lnTo>
                        <a:pt x="56" y="136"/>
                      </a:lnTo>
                      <a:lnTo>
                        <a:pt x="40" y="128"/>
                      </a:lnTo>
                      <a:lnTo>
                        <a:pt x="24" y="112"/>
                      </a:lnTo>
                      <a:lnTo>
                        <a:pt x="16" y="104"/>
                      </a:lnTo>
                      <a:lnTo>
                        <a:pt x="8" y="88"/>
                      </a:lnTo>
                      <a:lnTo>
                        <a:pt x="0" y="72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40" y="8"/>
                      </a:ln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80" y="8"/>
                      </a:lnTo>
                      <a:lnTo>
                        <a:pt x="96" y="8"/>
                      </a:lnTo>
                      <a:lnTo>
                        <a:pt x="112" y="16"/>
                      </a:lnTo>
                      <a:lnTo>
                        <a:pt x="128" y="32"/>
                      </a:lnTo>
                      <a:lnTo>
                        <a:pt x="144" y="40"/>
                      </a:lnTo>
                      <a:lnTo>
                        <a:pt x="160" y="56"/>
                      </a:lnTo>
                      <a:lnTo>
                        <a:pt x="168" y="64"/>
                      </a:lnTo>
                      <a:lnTo>
                        <a:pt x="176" y="80"/>
                      </a:lnTo>
                      <a:lnTo>
                        <a:pt x="184" y="96"/>
                      </a:lnTo>
                      <a:lnTo>
                        <a:pt x="184" y="112"/>
                      </a:lnTo>
                      <a:lnTo>
                        <a:pt x="184" y="120"/>
                      </a:lnTo>
                      <a:lnTo>
                        <a:pt x="184" y="136"/>
                      </a:lnTo>
                      <a:lnTo>
                        <a:pt x="176" y="14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16" name="Freeform 872"/>
                <p:cNvSpPr>
                  <a:spLocks/>
                </p:cNvSpPr>
                <p:nvPr/>
              </p:nvSpPr>
              <p:spPr bwMode="auto">
                <a:xfrm>
                  <a:off x="2488" y="2610"/>
                  <a:ext cx="184" cy="168"/>
                </a:xfrm>
                <a:custGeom>
                  <a:avLst/>
                  <a:gdLst>
                    <a:gd name="T0" fmla="*/ 176 w 184"/>
                    <a:gd name="T1" fmla="*/ 144 h 168"/>
                    <a:gd name="T2" fmla="*/ 168 w 184"/>
                    <a:gd name="T3" fmla="*/ 152 h 168"/>
                    <a:gd name="T4" fmla="*/ 160 w 184"/>
                    <a:gd name="T5" fmla="*/ 160 h 168"/>
                    <a:gd name="T6" fmla="*/ 144 w 184"/>
                    <a:gd name="T7" fmla="*/ 160 h 168"/>
                    <a:gd name="T8" fmla="*/ 128 w 184"/>
                    <a:gd name="T9" fmla="*/ 168 h 168"/>
                    <a:gd name="T10" fmla="*/ 120 w 184"/>
                    <a:gd name="T11" fmla="*/ 168 h 168"/>
                    <a:gd name="T12" fmla="*/ 104 w 184"/>
                    <a:gd name="T13" fmla="*/ 160 h 168"/>
                    <a:gd name="T14" fmla="*/ 80 w 184"/>
                    <a:gd name="T15" fmla="*/ 160 h 168"/>
                    <a:gd name="T16" fmla="*/ 64 w 184"/>
                    <a:gd name="T17" fmla="*/ 152 h 168"/>
                    <a:gd name="T18" fmla="*/ 56 w 184"/>
                    <a:gd name="T19" fmla="*/ 136 h 168"/>
                    <a:gd name="T20" fmla="*/ 40 w 184"/>
                    <a:gd name="T21" fmla="*/ 128 h 168"/>
                    <a:gd name="T22" fmla="*/ 24 w 184"/>
                    <a:gd name="T23" fmla="*/ 112 h 168"/>
                    <a:gd name="T24" fmla="*/ 16 w 184"/>
                    <a:gd name="T25" fmla="*/ 104 h 168"/>
                    <a:gd name="T26" fmla="*/ 8 w 184"/>
                    <a:gd name="T27" fmla="*/ 88 h 168"/>
                    <a:gd name="T28" fmla="*/ 0 w 184"/>
                    <a:gd name="T29" fmla="*/ 72 h 168"/>
                    <a:gd name="T30" fmla="*/ 0 w 184"/>
                    <a:gd name="T31" fmla="*/ 56 h 168"/>
                    <a:gd name="T32" fmla="*/ 0 w 184"/>
                    <a:gd name="T33" fmla="*/ 48 h 168"/>
                    <a:gd name="T34" fmla="*/ 0 w 184"/>
                    <a:gd name="T35" fmla="*/ 32 h 168"/>
                    <a:gd name="T36" fmla="*/ 8 w 184"/>
                    <a:gd name="T37" fmla="*/ 24 h 168"/>
                    <a:gd name="T38" fmla="*/ 16 w 184"/>
                    <a:gd name="T39" fmla="*/ 16 h 168"/>
                    <a:gd name="T40" fmla="*/ 24 w 184"/>
                    <a:gd name="T41" fmla="*/ 8 h 168"/>
                    <a:gd name="T42" fmla="*/ 40 w 184"/>
                    <a:gd name="T43" fmla="*/ 8 h 168"/>
                    <a:gd name="T44" fmla="*/ 56 w 184"/>
                    <a:gd name="T45" fmla="*/ 0 h 168"/>
                    <a:gd name="T46" fmla="*/ 64 w 184"/>
                    <a:gd name="T47" fmla="*/ 0 h 168"/>
                    <a:gd name="T48" fmla="*/ 80 w 184"/>
                    <a:gd name="T49" fmla="*/ 8 h 168"/>
                    <a:gd name="T50" fmla="*/ 96 w 184"/>
                    <a:gd name="T51" fmla="*/ 8 h 168"/>
                    <a:gd name="T52" fmla="*/ 112 w 184"/>
                    <a:gd name="T53" fmla="*/ 16 h 168"/>
                    <a:gd name="T54" fmla="*/ 128 w 184"/>
                    <a:gd name="T55" fmla="*/ 32 h 168"/>
                    <a:gd name="T56" fmla="*/ 144 w 184"/>
                    <a:gd name="T57" fmla="*/ 40 h 168"/>
                    <a:gd name="T58" fmla="*/ 160 w 184"/>
                    <a:gd name="T59" fmla="*/ 56 h 168"/>
                    <a:gd name="T60" fmla="*/ 168 w 184"/>
                    <a:gd name="T61" fmla="*/ 64 h 168"/>
                    <a:gd name="T62" fmla="*/ 176 w 184"/>
                    <a:gd name="T63" fmla="*/ 80 h 168"/>
                    <a:gd name="T64" fmla="*/ 184 w 184"/>
                    <a:gd name="T65" fmla="*/ 96 h 168"/>
                    <a:gd name="T66" fmla="*/ 184 w 184"/>
                    <a:gd name="T67" fmla="*/ 112 h 168"/>
                    <a:gd name="T68" fmla="*/ 184 w 184"/>
                    <a:gd name="T69" fmla="*/ 120 h 168"/>
                    <a:gd name="T70" fmla="*/ 184 w 184"/>
                    <a:gd name="T71" fmla="*/ 136 h 168"/>
                    <a:gd name="T72" fmla="*/ 176 w 184"/>
                    <a:gd name="T73" fmla="*/ 14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84" h="168">
                      <a:moveTo>
                        <a:pt x="176" y="144"/>
                      </a:moveTo>
                      <a:lnTo>
                        <a:pt x="168" y="152"/>
                      </a:lnTo>
                      <a:lnTo>
                        <a:pt x="160" y="160"/>
                      </a:lnTo>
                      <a:lnTo>
                        <a:pt x="144" y="160"/>
                      </a:lnTo>
                      <a:lnTo>
                        <a:pt x="128" y="168"/>
                      </a:lnTo>
                      <a:lnTo>
                        <a:pt x="120" y="168"/>
                      </a:lnTo>
                      <a:lnTo>
                        <a:pt x="104" y="160"/>
                      </a:lnTo>
                      <a:lnTo>
                        <a:pt x="80" y="160"/>
                      </a:lnTo>
                      <a:lnTo>
                        <a:pt x="64" y="152"/>
                      </a:lnTo>
                      <a:lnTo>
                        <a:pt x="56" y="136"/>
                      </a:lnTo>
                      <a:lnTo>
                        <a:pt x="40" y="128"/>
                      </a:lnTo>
                      <a:lnTo>
                        <a:pt x="24" y="112"/>
                      </a:lnTo>
                      <a:lnTo>
                        <a:pt x="16" y="104"/>
                      </a:lnTo>
                      <a:lnTo>
                        <a:pt x="8" y="88"/>
                      </a:lnTo>
                      <a:lnTo>
                        <a:pt x="0" y="72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0" y="32"/>
                      </a:lnTo>
                      <a:lnTo>
                        <a:pt x="8" y="24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40" y="8"/>
                      </a:lnTo>
                      <a:lnTo>
                        <a:pt x="56" y="0"/>
                      </a:lnTo>
                      <a:lnTo>
                        <a:pt x="64" y="0"/>
                      </a:lnTo>
                      <a:lnTo>
                        <a:pt x="80" y="8"/>
                      </a:lnTo>
                      <a:lnTo>
                        <a:pt x="96" y="8"/>
                      </a:lnTo>
                      <a:lnTo>
                        <a:pt x="112" y="16"/>
                      </a:lnTo>
                      <a:lnTo>
                        <a:pt x="128" y="32"/>
                      </a:lnTo>
                      <a:lnTo>
                        <a:pt x="144" y="40"/>
                      </a:lnTo>
                      <a:lnTo>
                        <a:pt x="160" y="56"/>
                      </a:lnTo>
                      <a:lnTo>
                        <a:pt x="168" y="64"/>
                      </a:lnTo>
                      <a:lnTo>
                        <a:pt x="176" y="80"/>
                      </a:lnTo>
                      <a:lnTo>
                        <a:pt x="184" y="96"/>
                      </a:lnTo>
                      <a:lnTo>
                        <a:pt x="184" y="112"/>
                      </a:lnTo>
                      <a:lnTo>
                        <a:pt x="184" y="120"/>
                      </a:lnTo>
                      <a:lnTo>
                        <a:pt x="184" y="136"/>
                      </a:lnTo>
                      <a:lnTo>
                        <a:pt x="176" y="14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619" name="Group 875"/>
              <p:cNvGrpSpPr>
                <a:grpSpLocks/>
              </p:cNvGrpSpPr>
              <p:nvPr/>
            </p:nvGrpSpPr>
            <p:grpSpPr bwMode="auto">
              <a:xfrm rot="-2609066">
                <a:off x="5422" y="2721"/>
                <a:ext cx="221" cy="216"/>
                <a:chOff x="2553" y="1895"/>
                <a:chExt cx="235" cy="230"/>
              </a:xfrm>
            </p:grpSpPr>
            <p:sp>
              <p:nvSpPr>
                <p:cNvPr id="32620" name="Oval 876"/>
                <p:cNvSpPr>
                  <a:spLocks noChangeArrowheads="1"/>
                </p:cNvSpPr>
                <p:nvPr/>
              </p:nvSpPr>
              <p:spPr bwMode="auto">
                <a:xfrm>
                  <a:off x="2584" y="1925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35CAE">
                        <a:gamma/>
                        <a:tint val="56078"/>
                        <a:invGamma/>
                      </a:srgbClr>
                    </a:gs>
                    <a:gs pos="100000">
                      <a:srgbClr val="135CAE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1" name="Oval 877"/>
                <p:cNvSpPr>
                  <a:spLocks noChangeArrowheads="1"/>
                </p:cNvSpPr>
                <p:nvPr/>
              </p:nvSpPr>
              <p:spPr bwMode="auto">
                <a:xfrm>
                  <a:off x="2553" y="1987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1569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2" name="Oval 878"/>
                <p:cNvSpPr>
                  <a:spLocks noChangeArrowheads="1"/>
                </p:cNvSpPr>
                <p:nvPr/>
              </p:nvSpPr>
              <p:spPr bwMode="auto">
                <a:xfrm>
                  <a:off x="2606" y="1996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35CAE">
                        <a:gamma/>
                        <a:tint val="56078"/>
                        <a:invGamma/>
                      </a:srgbClr>
                    </a:gs>
                    <a:gs pos="100000">
                      <a:srgbClr val="135CAE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3" name="Oval 879"/>
                <p:cNvSpPr>
                  <a:spLocks noChangeArrowheads="1"/>
                </p:cNvSpPr>
                <p:nvPr/>
              </p:nvSpPr>
              <p:spPr bwMode="auto">
                <a:xfrm>
                  <a:off x="2631" y="1895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1569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4" name="Oval 880"/>
                <p:cNvSpPr>
                  <a:spLocks noChangeArrowheads="1"/>
                </p:cNvSpPr>
                <p:nvPr/>
              </p:nvSpPr>
              <p:spPr bwMode="auto">
                <a:xfrm>
                  <a:off x="2700" y="1983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35CAE">
                        <a:gamma/>
                        <a:tint val="56078"/>
                        <a:invGamma/>
                      </a:srgbClr>
                    </a:gs>
                    <a:gs pos="100000">
                      <a:srgbClr val="135CAE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5" name="Oval 881"/>
                <p:cNvSpPr>
                  <a:spLocks noChangeArrowheads="1"/>
                </p:cNvSpPr>
                <p:nvPr/>
              </p:nvSpPr>
              <p:spPr bwMode="auto">
                <a:xfrm>
                  <a:off x="2664" y="2011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1569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6" name="Oval 882"/>
                <p:cNvSpPr>
                  <a:spLocks noChangeArrowheads="1"/>
                </p:cNvSpPr>
                <p:nvPr/>
              </p:nvSpPr>
              <p:spPr bwMode="auto">
                <a:xfrm>
                  <a:off x="2646" y="1947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35CAE">
                        <a:gamma/>
                        <a:tint val="56078"/>
                        <a:invGamma/>
                      </a:srgbClr>
                    </a:gs>
                    <a:gs pos="100000">
                      <a:srgbClr val="135CAE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7" name="Oval 883"/>
                <p:cNvSpPr>
                  <a:spLocks noChangeArrowheads="1"/>
                </p:cNvSpPr>
                <p:nvPr/>
              </p:nvSpPr>
              <p:spPr bwMode="auto">
                <a:xfrm>
                  <a:off x="2706" y="1932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1569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8" name="Oval 884"/>
                <p:cNvSpPr>
                  <a:spLocks noChangeArrowheads="1"/>
                </p:cNvSpPr>
                <p:nvPr/>
              </p:nvSpPr>
              <p:spPr bwMode="auto">
                <a:xfrm>
                  <a:off x="2584" y="2037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1569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29" name="Oval 885"/>
                <p:cNvSpPr>
                  <a:spLocks noChangeArrowheads="1"/>
                </p:cNvSpPr>
                <p:nvPr/>
              </p:nvSpPr>
              <p:spPr bwMode="auto">
                <a:xfrm>
                  <a:off x="2627" y="1994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35CAE">
                        <a:gamma/>
                        <a:tint val="56078"/>
                        <a:invGamma/>
                      </a:srgbClr>
                    </a:gs>
                    <a:gs pos="100000">
                      <a:srgbClr val="135CAE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30" name="Oval 886"/>
                <p:cNvSpPr>
                  <a:spLocks noChangeArrowheads="1"/>
                </p:cNvSpPr>
                <p:nvPr/>
              </p:nvSpPr>
              <p:spPr bwMode="auto">
                <a:xfrm>
                  <a:off x="2637" y="2043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35CAE">
                        <a:gamma/>
                        <a:tint val="56078"/>
                        <a:invGamma/>
                      </a:srgbClr>
                    </a:gs>
                    <a:gs pos="100000">
                      <a:srgbClr val="135CAE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31" name="Oval 887"/>
                <p:cNvSpPr>
                  <a:spLocks noChangeArrowheads="1"/>
                </p:cNvSpPr>
                <p:nvPr/>
              </p:nvSpPr>
              <p:spPr bwMode="auto">
                <a:xfrm>
                  <a:off x="2602" y="1948"/>
                  <a:ext cx="82" cy="8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1569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1930" name="Rectangle 186"/>
            <p:cNvSpPr>
              <a:spLocks noChangeArrowheads="1"/>
            </p:cNvSpPr>
            <p:nvPr/>
          </p:nvSpPr>
          <p:spPr bwMode="auto">
            <a:xfrm>
              <a:off x="208" y="2906"/>
              <a:ext cx="687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Secondary</a:t>
              </a:r>
            </a:p>
            <a:p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emission</a:t>
              </a:r>
            </a:p>
          </p:txBody>
        </p:sp>
      </p:grpSp>
      <p:grpSp>
        <p:nvGrpSpPr>
          <p:cNvPr id="32640" name="Group 896"/>
          <p:cNvGrpSpPr>
            <a:grpSpLocks/>
          </p:cNvGrpSpPr>
          <p:nvPr/>
        </p:nvGrpSpPr>
        <p:grpSpPr bwMode="auto">
          <a:xfrm>
            <a:off x="547688" y="4737100"/>
            <a:ext cx="2352675" cy="1416050"/>
            <a:chOff x="345" y="3096"/>
            <a:chExt cx="1482" cy="892"/>
          </a:xfrm>
        </p:grpSpPr>
        <p:pic>
          <p:nvPicPr>
            <p:cNvPr id="32639" name="Picture 895" descr="&#10;PMT_scint.tif                                                  00106739Macintosh HD                   C5534E62: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" y="3101"/>
              <a:ext cx="1482" cy="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931" name="Rectangle 187"/>
            <p:cNvSpPr>
              <a:spLocks noChangeArrowheads="1"/>
            </p:cNvSpPr>
            <p:nvPr/>
          </p:nvSpPr>
          <p:spPr bwMode="auto">
            <a:xfrm>
              <a:off x="606" y="3096"/>
              <a:ext cx="755" cy="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Scintillators</a:t>
              </a:r>
            </a:p>
          </p:txBody>
        </p:sp>
      </p:grpSp>
      <p:grpSp>
        <p:nvGrpSpPr>
          <p:cNvPr id="32652" name="Group 908"/>
          <p:cNvGrpSpPr>
            <a:grpSpLocks/>
          </p:cNvGrpSpPr>
          <p:nvPr/>
        </p:nvGrpSpPr>
        <p:grpSpPr bwMode="auto">
          <a:xfrm>
            <a:off x="3778250" y="4724400"/>
            <a:ext cx="2449513" cy="1544638"/>
            <a:chOff x="2380" y="3088"/>
            <a:chExt cx="1543" cy="973"/>
          </a:xfrm>
        </p:grpSpPr>
        <p:pic>
          <p:nvPicPr>
            <p:cNvPr id="32770" name="Picture 2" descr="C:\Users\danilo\Documents\Divulgazione\edu\jet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3292"/>
              <a:ext cx="847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643" name="Rectangle 899"/>
            <p:cNvSpPr>
              <a:spLocks noChangeArrowheads="1"/>
            </p:cNvSpPr>
            <p:nvPr/>
          </p:nvSpPr>
          <p:spPr bwMode="auto">
            <a:xfrm>
              <a:off x="2812" y="3088"/>
              <a:ext cx="69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i="0">
                  <a:solidFill>
                    <a:srgbClr val="135CAE"/>
                  </a:solidFill>
                  <a:latin typeface="Arial" charset="0"/>
                </a:rPr>
                <a:t>Cherenkov</a:t>
              </a:r>
            </a:p>
          </p:txBody>
        </p:sp>
        <p:sp>
          <p:nvSpPr>
            <p:cNvPr id="32649" name="AutoShape 905"/>
            <p:cNvSpPr>
              <a:spLocks noChangeArrowheads="1"/>
            </p:cNvSpPr>
            <p:nvPr/>
          </p:nvSpPr>
          <p:spPr bwMode="auto">
            <a:xfrm rot="16077140" flipH="1" flipV="1">
              <a:off x="3010" y="3370"/>
              <a:ext cx="866" cy="516"/>
            </a:xfrm>
            <a:custGeom>
              <a:avLst/>
              <a:gdLst>
                <a:gd name="G0" fmla="+- 8433 0 0"/>
                <a:gd name="G1" fmla="+- 21600 0 8433"/>
                <a:gd name="G2" fmla="*/ 8433 1 2"/>
                <a:gd name="G3" fmla="+- 21600 0 G2"/>
                <a:gd name="G4" fmla="+/ 8433 21600 2"/>
                <a:gd name="G5" fmla="+/ G1 0 2"/>
                <a:gd name="G6" fmla="*/ 21600 21600 8433"/>
                <a:gd name="G7" fmla="*/ G6 1 2"/>
                <a:gd name="G8" fmla="+- 21600 0 G7"/>
                <a:gd name="G9" fmla="*/ 21600 1 2"/>
                <a:gd name="G10" fmla="+- 8433 0 G9"/>
                <a:gd name="G11" fmla="?: G10 G8 0"/>
                <a:gd name="G12" fmla="?: G10 G7 21600"/>
                <a:gd name="T0" fmla="*/ 17383 w 21600"/>
                <a:gd name="T1" fmla="*/ 10800 h 21600"/>
                <a:gd name="T2" fmla="*/ 10800 w 21600"/>
                <a:gd name="T3" fmla="*/ 21600 h 21600"/>
                <a:gd name="T4" fmla="*/ 4217 w 21600"/>
                <a:gd name="T5" fmla="*/ 10800 h 21600"/>
                <a:gd name="T6" fmla="*/ 10800 w 21600"/>
                <a:gd name="T7" fmla="*/ 0 h 21600"/>
                <a:gd name="T8" fmla="*/ 6017 w 21600"/>
                <a:gd name="T9" fmla="*/ 6017 h 21600"/>
                <a:gd name="T10" fmla="*/ 15583 w 21600"/>
                <a:gd name="T11" fmla="*/ 1558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433" y="21600"/>
                  </a:lnTo>
                  <a:lnTo>
                    <a:pt x="131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CECCD0">
                    <a:alpha val="70000"/>
                  </a:srgbClr>
                </a:gs>
                <a:gs pos="100000">
                  <a:srgbClr val="CECCD0">
                    <a:gamma/>
                    <a:tint val="0"/>
                    <a:invGamma/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1A80F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47" name="Oval 903"/>
            <p:cNvSpPr>
              <a:spLocks noChangeArrowheads="1"/>
            </p:cNvSpPr>
            <p:nvPr/>
          </p:nvSpPr>
          <p:spPr bwMode="auto">
            <a:xfrm rot="-199618">
              <a:off x="3525" y="3190"/>
              <a:ext cx="398" cy="867"/>
            </a:xfrm>
            <a:prstGeom prst="ellipse">
              <a:avLst/>
            </a:prstGeom>
            <a:gradFill rotWithShape="0">
              <a:gsLst>
                <a:gs pos="0">
                  <a:srgbClr val="CECCD0">
                    <a:alpha val="99001"/>
                  </a:srgbClr>
                </a:gs>
                <a:gs pos="100000">
                  <a:srgbClr val="CECCD0">
                    <a:gamma/>
                    <a:tint val="0"/>
                    <a:invGamma/>
                    <a:alpha val="60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1A80F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51" name="Line 907"/>
            <p:cNvSpPr>
              <a:spLocks noChangeShapeType="1"/>
            </p:cNvSpPr>
            <p:nvPr/>
          </p:nvSpPr>
          <p:spPr bwMode="auto">
            <a:xfrm rot="2295721" flipV="1">
              <a:off x="2516" y="3485"/>
              <a:ext cx="391" cy="337"/>
            </a:xfrm>
            <a:prstGeom prst="line">
              <a:avLst/>
            </a:prstGeom>
            <a:noFill/>
            <a:ln w="19050">
              <a:solidFill>
                <a:srgbClr val="FFA4A4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46" name="Line 902"/>
            <p:cNvSpPr>
              <a:spLocks noChangeShapeType="1"/>
            </p:cNvSpPr>
            <p:nvPr/>
          </p:nvSpPr>
          <p:spPr bwMode="auto">
            <a:xfrm rot="2295721" flipV="1">
              <a:off x="2380" y="3490"/>
              <a:ext cx="391" cy="3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70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606" y="113727"/>
            <a:ext cx="8814636" cy="6217099"/>
          </a:xfrm>
          <a:prstGeom prst="rect">
            <a:avLst/>
          </a:prstGeom>
          <a:gradFill flip="none" rotWithShape="1">
            <a:gsLst>
              <a:gs pos="0">
                <a:srgbClr val="CCFF66">
                  <a:alpha val="34000"/>
                </a:srgbClr>
              </a:gs>
              <a:gs pos="56000">
                <a:srgbClr val="FFFF00">
                  <a:alpha val="34000"/>
                </a:srgbClr>
              </a:gs>
              <a:gs pos="100000">
                <a:srgbClr val="008000">
                  <a:alpha val="34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2886" name="AutoShape 118"/>
          <p:cNvSpPr>
            <a:spLocks noChangeArrowheads="1"/>
          </p:cNvSpPr>
          <p:nvPr/>
        </p:nvSpPr>
        <p:spPr bwMode="auto">
          <a:xfrm rot="-5866">
            <a:off x="1031034" y="2445777"/>
            <a:ext cx="7046136" cy="132802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00">
                  <a:gamma/>
                  <a:shade val="74902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74902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perspectiveFront" fov="5700000">
              <a:rot lat="1200000" lon="0" rev="0"/>
            </a:camera>
            <a:lightRig rig="legacyFlat3" dir="l"/>
          </a:scene3d>
          <a:sp3d z="635000" extrusionH="38100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7200" b="1" i="0">
                <a:solidFill>
                  <a:srgbClr val="FF0000"/>
                </a:solidFill>
                <a:latin typeface="Arial" charset="0"/>
              </a:rPr>
              <a:t>scintillators</a:t>
            </a:r>
          </a:p>
        </p:txBody>
      </p:sp>
    </p:spTree>
    <p:extLst>
      <p:ext uri="{BB962C8B-B14F-4D97-AF65-F5344CB8AC3E}">
        <p14:creationId xmlns:p14="http://schemas.microsoft.com/office/powerpoint/2010/main" val="368856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8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Sr_imaging_setup.jpg  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138" y="2089150"/>
            <a:ext cx="2462212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638300" y="512763"/>
            <a:ext cx="5864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beta-ray source test: imaging with CsI(Tl) plate</a:t>
            </a:r>
          </a:p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2 beta particles, endpoints E= 546, 2280 keV</a:t>
            </a: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H="1">
            <a:off x="1320800" y="1697037"/>
            <a:ext cx="844550" cy="466725"/>
          </a:xfrm>
          <a:prstGeom prst="line">
            <a:avLst/>
          </a:prstGeom>
          <a:noFill/>
          <a:ln w="12700">
            <a:solidFill>
              <a:srgbClr val="135CAE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34" name="Group 46"/>
          <p:cNvGrpSpPr>
            <a:grpSpLocks/>
          </p:cNvGrpSpPr>
          <p:nvPr/>
        </p:nvGrpSpPr>
        <p:grpSpPr bwMode="auto">
          <a:xfrm>
            <a:off x="614363" y="2000250"/>
            <a:ext cx="992187" cy="3163887"/>
            <a:chOff x="3349" y="1545"/>
            <a:chExt cx="625" cy="1993"/>
          </a:xfrm>
        </p:grpSpPr>
        <p:sp>
          <p:nvSpPr>
            <p:cNvPr id="37928" name="Oval 40"/>
            <p:cNvSpPr>
              <a:spLocks noChangeArrowheads="1"/>
            </p:cNvSpPr>
            <p:nvPr/>
          </p:nvSpPr>
          <p:spPr bwMode="auto">
            <a:xfrm>
              <a:off x="3582" y="1545"/>
              <a:ext cx="189" cy="189"/>
            </a:xfrm>
            <a:prstGeom prst="ellipse">
              <a:avLst/>
            </a:prstGeom>
            <a:solidFill>
              <a:srgbClr val="FF0000"/>
            </a:solidFill>
            <a:ln w="9525">
              <a:round/>
              <a:headEnd/>
              <a:tailEnd/>
            </a:ln>
            <a:effectLst/>
            <a:scene3d>
              <a:camera prst="legacyPerspectiveTop">
                <a:rot lat="900000" lon="0" rev="0"/>
              </a:camera>
              <a:lightRig rig="legacyFlat1" dir="t"/>
            </a:scene3d>
            <a:sp3d extrusionH="49200" prstMaterial="legacyMetal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29" name="AutoShape 41"/>
            <p:cNvSpPr>
              <a:spLocks noChangeArrowheads="1"/>
            </p:cNvSpPr>
            <p:nvPr/>
          </p:nvSpPr>
          <p:spPr bwMode="auto">
            <a:xfrm>
              <a:off x="3533" y="1610"/>
              <a:ext cx="283" cy="283"/>
            </a:xfrm>
            <a:custGeom>
              <a:avLst/>
              <a:gdLst>
                <a:gd name="G0" fmla="+- 8472 0 0"/>
                <a:gd name="G1" fmla="+- 21600 0 8472"/>
                <a:gd name="G2" fmla="+- 21600 0 847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8472" y="10800"/>
                  </a:moveTo>
                  <a:cubicBezTo>
                    <a:pt x="8472" y="12086"/>
                    <a:pt x="9514" y="13128"/>
                    <a:pt x="10800" y="13128"/>
                  </a:cubicBezTo>
                  <a:cubicBezTo>
                    <a:pt x="12086" y="13128"/>
                    <a:pt x="13128" y="12086"/>
                    <a:pt x="13128" y="10800"/>
                  </a:cubicBezTo>
                  <a:cubicBezTo>
                    <a:pt x="13128" y="9514"/>
                    <a:pt x="12086" y="8472"/>
                    <a:pt x="10800" y="8472"/>
                  </a:cubicBezTo>
                  <a:cubicBezTo>
                    <a:pt x="9514" y="8472"/>
                    <a:pt x="8472" y="9514"/>
                    <a:pt x="8472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135CAE">
                    <a:gamma/>
                    <a:shade val="46275"/>
                    <a:invGamma/>
                  </a:srgbClr>
                </a:gs>
                <a:gs pos="100000">
                  <a:srgbClr val="135CAE"/>
                </a:gs>
              </a:gsLst>
              <a:lin ang="2700000" scaled="1"/>
            </a:gradFill>
            <a:ln w="9525">
              <a:round/>
              <a:headEnd/>
              <a:tailEnd/>
            </a:ln>
            <a:effectLst/>
            <a:scene3d>
              <a:camera prst="legacyPerspectiveTop">
                <a:rot lat="900000" lon="0" rev="0"/>
              </a:camera>
              <a:lightRig rig="legacyFlat1" dir="t"/>
            </a:scene3d>
            <a:sp3d extrusionH="125400" prstMaterial="legacyMetal">
              <a:bevelT w="13500" h="13500" prst="angle"/>
              <a:bevelB w="13500" h="13500" prst="angle"/>
              <a:extrusionClr>
                <a:srgbClr val="135CAE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894" name="Rectangle 6"/>
            <p:cNvSpPr>
              <a:spLocks noChangeArrowheads="1"/>
            </p:cNvSpPr>
            <p:nvPr/>
          </p:nvSpPr>
          <p:spPr bwMode="auto">
            <a:xfrm rot="-27191">
              <a:off x="3349" y="1794"/>
              <a:ext cx="625" cy="597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effectLst/>
            <a:scene3d>
              <a:camera prst="legacyPerspectiveTop">
                <a:rot lat="825000" lon="112500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37933" name="Group 45"/>
            <p:cNvGrpSpPr>
              <a:grpSpLocks/>
            </p:cNvGrpSpPr>
            <p:nvPr/>
          </p:nvGrpSpPr>
          <p:grpSpPr bwMode="auto">
            <a:xfrm>
              <a:off x="3423" y="2753"/>
              <a:ext cx="487" cy="785"/>
              <a:chOff x="3438" y="2803"/>
              <a:chExt cx="487" cy="785"/>
            </a:xfrm>
          </p:grpSpPr>
          <p:sp>
            <p:nvSpPr>
              <p:cNvPr id="37931" name="Oval 43"/>
              <p:cNvSpPr>
                <a:spLocks noChangeArrowheads="1"/>
              </p:cNvSpPr>
              <p:nvPr/>
            </p:nvSpPr>
            <p:spPr bwMode="auto">
              <a:xfrm>
                <a:off x="3552" y="2840"/>
                <a:ext cx="254" cy="254"/>
              </a:xfrm>
              <a:prstGeom prst="ellipse">
                <a:avLst/>
              </a:prstGeom>
              <a:solidFill>
                <a:schemeClr val="bg2"/>
              </a:solidFill>
              <a:ln w="9525">
                <a:round/>
                <a:headEnd/>
                <a:tailEnd/>
              </a:ln>
              <a:effectLst/>
              <a:scene3d>
                <a:camera prst="legacyObliqueTop">
                  <a:rot lat="161250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7930" name="Rectangle 42"/>
              <p:cNvSpPr>
                <a:spLocks noChangeArrowheads="1"/>
              </p:cNvSpPr>
              <p:nvPr/>
            </p:nvSpPr>
            <p:spPr bwMode="auto">
              <a:xfrm>
                <a:off x="3438" y="2803"/>
                <a:ext cx="487" cy="785"/>
              </a:xfrm>
              <a:prstGeom prst="rect">
                <a:avLst/>
              </a:prstGeom>
              <a:solidFill>
                <a:srgbClr val="DCDCD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">
                  <a:rot lat="1740000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DCDCDC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269875" y="1562100"/>
            <a:ext cx="1000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 i="0" baseline="30000">
                <a:solidFill>
                  <a:srgbClr val="FF0000"/>
                </a:solidFill>
                <a:latin typeface="Arial" charset="0"/>
              </a:rPr>
              <a:t>90</a:t>
            </a:r>
            <a:r>
              <a:rPr lang="it-IT" sz="1200" b="1" i="0">
                <a:solidFill>
                  <a:srgbClr val="FF0000"/>
                </a:solidFill>
                <a:latin typeface="Arial" charset="0"/>
              </a:rPr>
              <a:t>Sr source</a:t>
            </a:r>
          </a:p>
        </p:txBody>
      </p:sp>
      <p:sp>
        <p:nvSpPr>
          <p:cNvPr id="37936" name="Line 48"/>
          <p:cNvSpPr>
            <a:spLocks noChangeShapeType="1"/>
          </p:cNvSpPr>
          <p:nvPr/>
        </p:nvSpPr>
        <p:spPr bwMode="auto">
          <a:xfrm>
            <a:off x="725488" y="1801812"/>
            <a:ext cx="306387" cy="1889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1547813" y="1447800"/>
            <a:ext cx="1692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collimator </a:t>
            </a:r>
            <a:r>
              <a:rPr lang="it-IT" sz="1400" b="1" i="0">
                <a:solidFill>
                  <a:srgbClr val="135CAE"/>
                </a:solidFill>
                <a:latin typeface="Arial" charset="0"/>
                <a:sym typeface="Symbol" charset="0"/>
              </a:rPr>
              <a:t> 2mm</a:t>
            </a:r>
            <a:endParaRPr lang="it-IT" sz="1400" b="1" i="0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37939" name="Rectangle 51"/>
          <p:cNvSpPr>
            <a:spLocks noChangeArrowheads="1"/>
          </p:cNvSpPr>
          <p:nvPr/>
        </p:nvSpPr>
        <p:spPr bwMode="auto">
          <a:xfrm>
            <a:off x="614363" y="2906712"/>
            <a:ext cx="98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sz="1000" b="1" i="0">
                <a:solidFill>
                  <a:srgbClr val="003E17"/>
                </a:solidFill>
                <a:latin typeface="Arial" charset="0"/>
              </a:rPr>
              <a:t>CsI(Tl) plate</a:t>
            </a:r>
          </a:p>
          <a:p>
            <a:pPr algn="ctr" eaLnBrk="1" hangingPunct="1"/>
            <a:r>
              <a:rPr lang="it-IT" sz="1000" b="1" i="0">
                <a:solidFill>
                  <a:srgbClr val="003E17"/>
                </a:solidFill>
                <a:latin typeface="Arial" charset="0"/>
              </a:rPr>
              <a:t>50x50x2 mm</a:t>
            </a:r>
            <a:r>
              <a:rPr lang="it-IT" sz="1000" b="1" i="0" baseline="30000">
                <a:solidFill>
                  <a:srgbClr val="003E17"/>
                </a:solidFill>
                <a:latin typeface="Arial" charset="0"/>
              </a:rPr>
              <a:t>3</a:t>
            </a:r>
            <a:endParaRPr lang="it-IT" sz="1000" b="1" i="0">
              <a:solidFill>
                <a:srgbClr val="003E17"/>
              </a:solidFill>
              <a:latin typeface="Arial" charset="0"/>
            </a:endParaRPr>
          </a:p>
        </p:txBody>
      </p:sp>
      <p:sp>
        <p:nvSpPr>
          <p:cNvPr id="37941" name="Rectangle 53"/>
          <p:cNvSpPr>
            <a:spLocks noChangeArrowheads="1"/>
          </p:cNvSpPr>
          <p:nvPr/>
        </p:nvSpPr>
        <p:spPr bwMode="auto">
          <a:xfrm>
            <a:off x="649288" y="4589462"/>
            <a:ext cx="954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latin typeface="Arial" charset="0"/>
              </a:rPr>
              <a:t>CCD video</a:t>
            </a:r>
          </a:p>
          <a:p>
            <a:pPr algn="ctr"/>
            <a:r>
              <a:rPr lang="it-IT" sz="1200" b="1" i="0">
                <a:latin typeface="Arial" charset="0"/>
              </a:rPr>
              <a:t>camera</a:t>
            </a:r>
            <a:endParaRPr lang="it-IT" sz="1200" b="1" i="0">
              <a:solidFill>
                <a:srgbClr val="135CAE"/>
              </a:solidFill>
              <a:latin typeface="Arial" charset="0"/>
            </a:endParaRPr>
          </a:p>
        </p:txBody>
      </p:sp>
      <p:grpSp>
        <p:nvGrpSpPr>
          <p:cNvPr id="37942" name="Group 54"/>
          <p:cNvGrpSpPr>
            <a:grpSpLocks/>
          </p:cNvGrpSpPr>
          <p:nvPr/>
        </p:nvGrpSpPr>
        <p:grpSpPr bwMode="auto">
          <a:xfrm>
            <a:off x="5473700" y="1047846"/>
            <a:ext cx="3132138" cy="2574925"/>
            <a:chOff x="987" y="2110"/>
            <a:chExt cx="2278" cy="1747"/>
          </a:xfrm>
        </p:grpSpPr>
        <p:pic>
          <p:nvPicPr>
            <p:cNvPr id="37943" name="Picture 5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" y="2110"/>
              <a:ext cx="2278" cy="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AutoShape 56"/>
            <p:cNvSpPr>
              <a:spLocks noChangeArrowheads="1"/>
            </p:cNvSpPr>
            <p:nvPr/>
          </p:nvSpPr>
          <p:spPr bwMode="auto">
            <a:xfrm>
              <a:off x="1138" y="3683"/>
              <a:ext cx="655" cy="16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400" b="1" i="0">
                  <a:solidFill>
                    <a:srgbClr val="FF0000"/>
                  </a:solidFill>
                  <a:latin typeface="Arial" charset="0"/>
                </a:rPr>
                <a:t>I = 10</a:t>
              </a:r>
              <a:r>
                <a:rPr lang="it-IT" sz="1400" b="1" i="0" baseline="30000">
                  <a:solidFill>
                    <a:srgbClr val="FF0000"/>
                  </a:solidFill>
                  <a:latin typeface="Arial" charset="0"/>
                </a:rPr>
                <a:t>4</a:t>
              </a:r>
              <a:r>
                <a:rPr lang="it-IT" sz="1400" b="1" i="0">
                  <a:solidFill>
                    <a:srgbClr val="FF0000"/>
                  </a:solidFill>
                  <a:latin typeface="Arial" charset="0"/>
                </a:rPr>
                <a:t> pps</a:t>
              </a:r>
              <a:endParaRPr lang="it-IT" sz="4000" b="1" i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37945" name="Group 57"/>
          <p:cNvGrpSpPr>
            <a:grpSpLocks/>
          </p:cNvGrpSpPr>
          <p:nvPr/>
        </p:nvGrpSpPr>
        <p:grpSpPr bwMode="auto">
          <a:xfrm>
            <a:off x="4975225" y="3665633"/>
            <a:ext cx="3616325" cy="2641600"/>
            <a:chOff x="3328" y="2264"/>
            <a:chExt cx="2278" cy="1664"/>
          </a:xfrm>
        </p:grpSpPr>
        <p:sp>
          <p:nvSpPr>
            <p:cNvPr id="37946" name="Rectangle 58"/>
            <p:cNvSpPr>
              <a:spLocks noChangeArrowheads="1"/>
            </p:cNvSpPr>
            <p:nvPr/>
          </p:nvSpPr>
          <p:spPr bwMode="auto">
            <a:xfrm>
              <a:off x="3751" y="2270"/>
              <a:ext cx="1855" cy="137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7" name="Line 59"/>
            <p:cNvSpPr>
              <a:spLocks noChangeShapeType="1"/>
            </p:cNvSpPr>
            <p:nvPr/>
          </p:nvSpPr>
          <p:spPr bwMode="auto">
            <a:xfrm>
              <a:off x="3751" y="2264"/>
              <a:ext cx="184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8" name="Line 60"/>
            <p:cNvSpPr>
              <a:spLocks noChangeShapeType="1"/>
            </p:cNvSpPr>
            <p:nvPr/>
          </p:nvSpPr>
          <p:spPr bwMode="auto">
            <a:xfrm>
              <a:off x="5600" y="2264"/>
              <a:ext cx="1" cy="1376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9" name="Line 61"/>
            <p:cNvSpPr>
              <a:spLocks noChangeShapeType="1"/>
            </p:cNvSpPr>
            <p:nvPr/>
          </p:nvSpPr>
          <p:spPr bwMode="auto">
            <a:xfrm flipH="1">
              <a:off x="3751" y="3640"/>
              <a:ext cx="184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0" name="Line 62"/>
            <p:cNvSpPr>
              <a:spLocks noChangeShapeType="1"/>
            </p:cNvSpPr>
            <p:nvPr/>
          </p:nvSpPr>
          <p:spPr bwMode="auto">
            <a:xfrm flipV="1">
              <a:off x="3751" y="2264"/>
              <a:ext cx="1" cy="1376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1" name="Line 63"/>
            <p:cNvSpPr>
              <a:spLocks noChangeShapeType="1"/>
            </p:cNvSpPr>
            <p:nvPr/>
          </p:nvSpPr>
          <p:spPr bwMode="auto">
            <a:xfrm>
              <a:off x="3751" y="2264"/>
              <a:ext cx="1" cy="1376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2" name="Line 64"/>
            <p:cNvSpPr>
              <a:spLocks noChangeShapeType="1"/>
            </p:cNvSpPr>
            <p:nvPr/>
          </p:nvSpPr>
          <p:spPr bwMode="auto">
            <a:xfrm>
              <a:off x="3732" y="3640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3" name="Line 65"/>
            <p:cNvSpPr>
              <a:spLocks noChangeShapeType="1"/>
            </p:cNvSpPr>
            <p:nvPr/>
          </p:nvSpPr>
          <p:spPr bwMode="auto">
            <a:xfrm>
              <a:off x="3732" y="3601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4" name="Line 66"/>
            <p:cNvSpPr>
              <a:spLocks noChangeShapeType="1"/>
            </p:cNvSpPr>
            <p:nvPr/>
          </p:nvSpPr>
          <p:spPr bwMode="auto">
            <a:xfrm>
              <a:off x="3732" y="3563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5" name="Line 67"/>
            <p:cNvSpPr>
              <a:spLocks noChangeShapeType="1"/>
            </p:cNvSpPr>
            <p:nvPr/>
          </p:nvSpPr>
          <p:spPr bwMode="auto">
            <a:xfrm>
              <a:off x="3732" y="3531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6" name="Line 68"/>
            <p:cNvSpPr>
              <a:spLocks noChangeShapeType="1"/>
            </p:cNvSpPr>
            <p:nvPr/>
          </p:nvSpPr>
          <p:spPr bwMode="auto">
            <a:xfrm>
              <a:off x="3732" y="3492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7" name="Line 69"/>
            <p:cNvSpPr>
              <a:spLocks noChangeShapeType="1"/>
            </p:cNvSpPr>
            <p:nvPr/>
          </p:nvSpPr>
          <p:spPr bwMode="auto">
            <a:xfrm>
              <a:off x="3732" y="3460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8" name="Line 70"/>
            <p:cNvSpPr>
              <a:spLocks noChangeShapeType="1"/>
            </p:cNvSpPr>
            <p:nvPr/>
          </p:nvSpPr>
          <p:spPr bwMode="auto">
            <a:xfrm>
              <a:off x="3732" y="3422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9" name="Line 71"/>
            <p:cNvSpPr>
              <a:spLocks noChangeShapeType="1"/>
            </p:cNvSpPr>
            <p:nvPr/>
          </p:nvSpPr>
          <p:spPr bwMode="auto">
            <a:xfrm>
              <a:off x="3732" y="3384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0" name="Line 72"/>
            <p:cNvSpPr>
              <a:spLocks noChangeShapeType="1"/>
            </p:cNvSpPr>
            <p:nvPr/>
          </p:nvSpPr>
          <p:spPr bwMode="auto">
            <a:xfrm>
              <a:off x="3732" y="3345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1" name="Line 73"/>
            <p:cNvSpPr>
              <a:spLocks noChangeShapeType="1"/>
            </p:cNvSpPr>
            <p:nvPr/>
          </p:nvSpPr>
          <p:spPr bwMode="auto">
            <a:xfrm>
              <a:off x="3732" y="3313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2" name="Line 74"/>
            <p:cNvSpPr>
              <a:spLocks noChangeShapeType="1"/>
            </p:cNvSpPr>
            <p:nvPr/>
          </p:nvSpPr>
          <p:spPr bwMode="auto">
            <a:xfrm>
              <a:off x="3732" y="3275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3" name="Line 75"/>
            <p:cNvSpPr>
              <a:spLocks noChangeShapeType="1"/>
            </p:cNvSpPr>
            <p:nvPr/>
          </p:nvSpPr>
          <p:spPr bwMode="auto">
            <a:xfrm>
              <a:off x="3732" y="3237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4" name="Line 76"/>
            <p:cNvSpPr>
              <a:spLocks noChangeShapeType="1"/>
            </p:cNvSpPr>
            <p:nvPr/>
          </p:nvSpPr>
          <p:spPr bwMode="auto">
            <a:xfrm>
              <a:off x="3732" y="3198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5" name="Line 77"/>
            <p:cNvSpPr>
              <a:spLocks noChangeShapeType="1"/>
            </p:cNvSpPr>
            <p:nvPr/>
          </p:nvSpPr>
          <p:spPr bwMode="auto">
            <a:xfrm>
              <a:off x="3732" y="3166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6" name="Line 78"/>
            <p:cNvSpPr>
              <a:spLocks noChangeShapeType="1"/>
            </p:cNvSpPr>
            <p:nvPr/>
          </p:nvSpPr>
          <p:spPr bwMode="auto">
            <a:xfrm>
              <a:off x="3732" y="3128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7" name="Line 79"/>
            <p:cNvSpPr>
              <a:spLocks noChangeShapeType="1"/>
            </p:cNvSpPr>
            <p:nvPr/>
          </p:nvSpPr>
          <p:spPr bwMode="auto">
            <a:xfrm>
              <a:off x="3732" y="3089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8" name="Line 80"/>
            <p:cNvSpPr>
              <a:spLocks noChangeShapeType="1"/>
            </p:cNvSpPr>
            <p:nvPr/>
          </p:nvSpPr>
          <p:spPr bwMode="auto">
            <a:xfrm>
              <a:off x="3732" y="3057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9" name="Line 81"/>
            <p:cNvSpPr>
              <a:spLocks noChangeShapeType="1"/>
            </p:cNvSpPr>
            <p:nvPr/>
          </p:nvSpPr>
          <p:spPr bwMode="auto">
            <a:xfrm>
              <a:off x="3732" y="3019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0" name="Line 82"/>
            <p:cNvSpPr>
              <a:spLocks noChangeShapeType="1"/>
            </p:cNvSpPr>
            <p:nvPr/>
          </p:nvSpPr>
          <p:spPr bwMode="auto">
            <a:xfrm>
              <a:off x="3732" y="2981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1" name="Line 83"/>
            <p:cNvSpPr>
              <a:spLocks noChangeShapeType="1"/>
            </p:cNvSpPr>
            <p:nvPr/>
          </p:nvSpPr>
          <p:spPr bwMode="auto">
            <a:xfrm>
              <a:off x="3732" y="2942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2" name="Line 84"/>
            <p:cNvSpPr>
              <a:spLocks noChangeShapeType="1"/>
            </p:cNvSpPr>
            <p:nvPr/>
          </p:nvSpPr>
          <p:spPr bwMode="auto">
            <a:xfrm>
              <a:off x="3732" y="2904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3" name="Line 85"/>
            <p:cNvSpPr>
              <a:spLocks noChangeShapeType="1"/>
            </p:cNvSpPr>
            <p:nvPr/>
          </p:nvSpPr>
          <p:spPr bwMode="auto">
            <a:xfrm>
              <a:off x="3732" y="2872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4" name="Line 86"/>
            <p:cNvSpPr>
              <a:spLocks noChangeShapeType="1"/>
            </p:cNvSpPr>
            <p:nvPr/>
          </p:nvSpPr>
          <p:spPr bwMode="auto">
            <a:xfrm>
              <a:off x="3732" y="2833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5" name="Line 87"/>
            <p:cNvSpPr>
              <a:spLocks noChangeShapeType="1"/>
            </p:cNvSpPr>
            <p:nvPr/>
          </p:nvSpPr>
          <p:spPr bwMode="auto">
            <a:xfrm>
              <a:off x="3732" y="2795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6" name="Line 88"/>
            <p:cNvSpPr>
              <a:spLocks noChangeShapeType="1"/>
            </p:cNvSpPr>
            <p:nvPr/>
          </p:nvSpPr>
          <p:spPr bwMode="auto">
            <a:xfrm>
              <a:off x="3732" y="2763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7" name="Line 89"/>
            <p:cNvSpPr>
              <a:spLocks noChangeShapeType="1"/>
            </p:cNvSpPr>
            <p:nvPr/>
          </p:nvSpPr>
          <p:spPr bwMode="auto">
            <a:xfrm>
              <a:off x="3732" y="2725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8" name="Line 90"/>
            <p:cNvSpPr>
              <a:spLocks noChangeShapeType="1"/>
            </p:cNvSpPr>
            <p:nvPr/>
          </p:nvSpPr>
          <p:spPr bwMode="auto">
            <a:xfrm>
              <a:off x="3732" y="2693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9" name="Line 91"/>
            <p:cNvSpPr>
              <a:spLocks noChangeShapeType="1"/>
            </p:cNvSpPr>
            <p:nvPr/>
          </p:nvSpPr>
          <p:spPr bwMode="auto">
            <a:xfrm>
              <a:off x="3732" y="2654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0" name="Line 92"/>
            <p:cNvSpPr>
              <a:spLocks noChangeShapeType="1"/>
            </p:cNvSpPr>
            <p:nvPr/>
          </p:nvSpPr>
          <p:spPr bwMode="auto">
            <a:xfrm>
              <a:off x="3732" y="2616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1" name="Line 93"/>
            <p:cNvSpPr>
              <a:spLocks noChangeShapeType="1"/>
            </p:cNvSpPr>
            <p:nvPr/>
          </p:nvSpPr>
          <p:spPr bwMode="auto">
            <a:xfrm>
              <a:off x="3732" y="2578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2" name="Line 94"/>
            <p:cNvSpPr>
              <a:spLocks noChangeShapeType="1"/>
            </p:cNvSpPr>
            <p:nvPr/>
          </p:nvSpPr>
          <p:spPr bwMode="auto">
            <a:xfrm>
              <a:off x="3732" y="2539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3" name="Line 95"/>
            <p:cNvSpPr>
              <a:spLocks noChangeShapeType="1"/>
            </p:cNvSpPr>
            <p:nvPr/>
          </p:nvSpPr>
          <p:spPr bwMode="auto">
            <a:xfrm>
              <a:off x="3732" y="2501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4" name="Line 96"/>
            <p:cNvSpPr>
              <a:spLocks noChangeShapeType="1"/>
            </p:cNvSpPr>
            <p:nvPr/>
          </p:nvSpPr>
          <p:spPr bwMode="auto">
            <a:xfrm>
              <a:off x="3732" y="2469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5" name="Line 97"/>
            <p:cNvSpPr>
              <a:spLocks noChangeShapeType="1"/>
            </p:cNvSpPr>
            <p:nvPr/>
          </p:nvSpPr>
          <p:spPr bwMode="auto">
            <a:xfrm>
              <a:off x="3732" y="2430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6" name="Line 98"/>
            <p:cNvSpPr>
              <a:spLocks noChangeShapeType="1"/>
            </p:cNvSpPr>
            <p:nvPr/>
          </p:nvSpPr>
          <p:spPr bwMode="auto">
            <a:xfrm>
              <a:off x="3732" y="2392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7" name="Line 99"/>
            <p:cNvSpPr>
              <a:spLocks noChangeShapeType="1"/>
            </p:cNvSpPr>
            <p:nvPr/>
          </p:nvSpPr>
          <p:spPr bwMode="auto">
            <a:xfrm>
              <a:off x="3732" y="2360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8" name="Line 100"/>
            <p:cNvSpPr>
              <a:spLocks noChangeShapeType="1"/>
            </p:cNvSpPr>
            <p:nvPr/>
          </p:nvSpPr>
          <p:spPr bwMode="auto">
            <a:xfrm>
              <a:off x="3732" y="2322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9" name="Line 101"/>
            <p:cNvSpPr>
              <a:spLocks noChangeShapeType="1"/>
            </p:cNvSpPr>
            <p:nvPr/>
          </p:nvSpPr>
          <p:spPr bwMode="auto">
            <a:xfrm>
              <a:off x="3732" y="2283"/>
              <a:ext cx="1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0" name="Line 102"/>
            <p:cNvSpPr>
              <a:spLocks noChangeShapeType="1"/>
            </p:cNvSpPr>
            <p:nvPr/>
          </p:nvSpPr>
          <p:spPr bwMode="auto">
            <a:xfrm>
              <a:off x="3725" y="3640"/>
              <a:ext cx="26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1" name="Line 103"/>
            <p:cNvSpPr>
              <a:spLocks noChangeShapeType="1"/>
            </p:cNvSpPr>
            <p:nvPr/>
          </p:nvSpPr>
          <p:spPr bwMode="auto">
            <a:xfrm>
              <a:off x="3725" y="3460"/>
              <a:ext cx="26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2" name="Line 104"/>
            <p:cNvSpPr>
              <a:spLocks noChangeShapeType="1"/>
            </p:cNvSpPr>
            <p:nvPr/>
          </p:nvSpPr>
          <p:spPr bwMode="auto">
            <a:xfrm>
              <a:off x="3725" y="3275"/>
              <a:ext cx="26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3" name="Line 105"/>
            <p:cNvSpPr>
              <a:spLocks noChangeShapeType="1"/>
            </p:cNvSpPr>
            <p:nvPr/>
          </p:nvSpPr>
          <p:spPr bwMode="auto">
            <a:xfrm>
              <a:off x="3725" y="3089"/>
              <a:ext cx="26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4" name="Line 106"/>
            <p:cNvSpPr>
              <a:spLocks noChangeShapeType="1"/>
            </p:cNvSpPr>
            <p:nvPr/>
          </p:nvSpPr>
          <p:spPr bwMode="auto">
            <a:xfrm>
              <a:off x="3725" y="2904"/>
              <a:ext cx="26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5" name="Line 107"/>
            <p:cNvSpPr>
              <a:spLocks noChangeShapeType="1"/>
            </p:cNvSpPr>
            <p:nvPr/>
          </p:nvSpPr>
          <p:spPr bwMode="auto">
            <a:xfrm>
              <a:off x="3725" y="2725"/>
              <a:ext cx="26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6" name="Line 108"/>
            <p:cNvSpPr>
              <a:spLocks noChangeShapeType="1"/>
            </p:cNvSpPr>
            <p:nvPr/>
          </p:nvSpPr>
          <p:spPr bwMode="auto">
            <a:xfrm>
              <a:off x="3725" y="2539"/>
              <a:ext cx="26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7" name="Line 109"/>
            <p:cNvSpPr>
              <a:spLocks noChangeShapeType="1"/>
            </p:cNvSpPr>
            <p:nvPr/>
          </p:nvSpPr>
          <p:spPr bwMode="auto">
            <a:xfrm>
              <a:off x="3725" y="2360"/>
              <a:ext cx="26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8" name="Line 110"/>
            <p:cNvSpPr>
              <a:spLocks noChangeShapeType="1"/>
            </p:cNvSpPr>
            <p:nvPr/>
          </p:nvSpPr>
          <p:spPr bwMode="auto">
            <a:xfrm>
              <a:off x="3751" y="3640"/>
              <a:ext cx="1849" cy="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9" name="Line 111"/>
            <p:cNvSpPr>
              <a:spLocks noChangeShapeType="1"/>
            </p:cNvSpPr>
            <p:nvPr/>
          </p:nvSpPr>
          <p:spPr bwMode="auto">
            <a:xfrm flipV="1">
              <a:off x="3751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0" name="Line 112"/>
            <p:cNvSpPr>
              <a:spLocks noChangeShapeType="1"/>
            </p:cNvSpPr>
            <p:nvPr/>
          </p:nvSpPr>
          <p:spPr bwMode="auto">
            <a:xfrm flipV="1">
              <a:off x="3853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1" name="Line 113"/>
            <p:cNvSpPr>
              <a:spLocks noChangeShapeType="1"/>
            </p:cNvSpPr>
            <p:nvPr/>
          </p:nvSpPr>
          <p:spPr bwMode="auto">
            <a:xfrm flipV="1">
              <a:off x="3962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2" name="Line 114"/>
            <p:cNvSpPr>
              <a:spLocks noChangeShapeType="1"/>
            </p:cNvSpPr>
            <p:nvPr/>
          </p:nvSpPr>
          <p:spPr bwMode="auto">
            <a:xfrm flipV="1">
              <a:off x="4064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3" name="Line 115"/>
            <p:cNvSpPr>
              <a:spLocks noChangeShapeType="1"/>
            </p:cNvSpPr>
            <p:nvPr/>
          </p:nvSpPr>
          <p:spPr bwMode="auto">
            <a:xfrm flipV="1">
              <a:off x="4173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4" name="Line 116"/>
            <p:cNvSpPr>
              <a:spLocks noChangeShapeType="1"/>
            </p:cNvSpPr>
            <p:nvPr/>
          </p:nvSpPr>
          <p:spPr bwMode="auto">
            <a:xfrm flipV="1">
              <a:off x="4275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5" name="Line 117"/>
            <p:cNvSpPr>
              <a:spLocks noChangeShapeType="1"/>
            </p:cNvSpPr>
            <p:nvPr/>
          </p:nvSpPr>
          <p:spPr bwMode="auto">
            <a:xfrm flipV="1">
              <a:off x="4384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6" name="Line 118"/>
            <p:cNvSpPr>
              <a:spLocks noChangeShapeType="1"/>
            </p:cNvSpPr>
            <p:nvPr/>
          </p:nvSpPr>
          <p:spPr bwMode="auto">
            <a:xfrm flipV="1">
              <a:off x="4487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7" name="Line 119"/>
            <p:cNvSpPr>
              <a:spLocks noChangeShapeType="1"/>
            </p:cNvSpPr>
            <p:nvPr/>
          </p:nvSpPr>
          <p:spPr bwMode="auto">
            <a:xfrm flipV="1">
              <a:off x="4595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8" name="Line 120"/>
            <p:cNvSpPr>
              <a:spLocks noChangeShapeType="1"/>
            </p:cNvSpPr>
            <p:nvPr/>
          </p:nvSpPr>
          <p:spPr bwMode="auto">
            <a:xfrm flipV="1">
              <a:off x="4704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9" name="Line 121"/>
            <p:cNvSpPr>
              <a:spLocks noChangeShapeType="1"/>
            </p:cNvSpPr>
            <p:nvPr/>
          </p:nvSpPr>
          <p:spPr bwMode="auto">
            <a:xfrm flipV="1">
              <a:off x="4807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0" name="Line 122"/>
            <p:cNvSpPr>
              <a:spLocks noChangeShapeType="1"/>
            </p:cNvSpPr>
            <p:nvPr/>
          </p:nvSpPr>
          <p:spPr bwMode="auto">
            <a:xfrm flipV="1">
              <a:off x="4915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1" name="Line 123"/>
            <p:cNvSpPr>
              <a:spLocks noChangeShapeType="1"/>
            </p:cNvSpPr>
            <p:nvPr/>
          </p:nvSpPr>
          <p:spPr bwMode="auto">
            <a:xfrm flipV="1">
              <a:off x="5018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2" name="Line 124"/>
            <p:cNvSpPr>
              <a:spLocks noChangeShapeType="1"/>
            </p:cNvSpPr>
            <p:nvPr/>
          </p:nvSpPr>
          <p:spPr bwMode="auto">
            <a:xfrm flipV="1">
              <a:off x="5126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3" name="Line 125"/>
            <p:cNvSpPr>
              <a:spLocks noChangeShapeType="1"/>
            </p:cNvSpPr>
            <p:nvPr/>
          </p:nvSpPr>
          <p:spPr bwMode="auto">
            <a:xfrm flipV="1">
              <a:off x="5229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4" name="Line 126"/>
            <p:cNvSpPr>
              <a:spLocks noChangeShapeType="1"/>
            </p:cNvSpPr>
            <p:nvPr/>
          </p:nvSpPr>
          <p:spPr bwMode="auto">
            <a:xfrm flipV="1">
              <a:off x="5338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5" name="Line 127"/>
            <p:cNvSpPr>
              <a:spLocks noChangeShapeType="1"/>
            </p:cNvSpPr>
            <p:nvPr/>
          </p:nvSpPr>
          <p:spPr bwMode="auto">
            <a:xfrm flipV="1">
              <a:off x="5440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6" name="Line 128"/>
            <p:cNvSpPr>
              <a:spLocks noChangeShapeType="1"/>
            </p:cNvSpPr>
            <p:nvPr/>
          </p:nvSpPr>
          <p:spPr bwMode="auto">
            <a:xfrm flipV="1">
              <a:off x="5549" y="3640"/>
              <a:ext cx="1" cy="1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7" name="Line 129"/>
            <p:cNvSpPr>
              <a:spLocks noChangeShapeType="1"/>
            </p:cNvSpPr>
            <p:nvPr/>
          </p:nvSpPr>
          <p:spPr bwMode="auto">
            <a:xfrm flipV="1">
              <a:off x="3751" y="3640"/>
              <a:ext cx="1" cy="25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8" name="Line 130"/>
            <p:cNvSpPr>
              <a:spLocks noChangeShapeType="1"/>
            </p:cNvSpPr>
            <p:nvPr/>
          </p:nvSpPr>
          <p:spPr bwMode="auto">
            <a:xfrm flipV="1">
              <a:off x="4275" y="3640"/>
              <a:ext cx="1" cy="25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9" name="Line 131"/>
            <p:cNvSpPr>
              <a:spLocks noChangeShapeType="1"/>
            </p:cNvSpPr>
            <p:nvPr/>
          </p:nvSpPr>
          <p:spPr bwMode="auto">
            <a:xfrm flipV="1">
              <a:off x="4807" y="3640"/>
              <a:ext cx="1" cy="25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0" name="Line 132"/>
            <p:cNvSpPr>
              <a:spLocks noChangeShapeType="1"/>
            </p:cNvSpPr>
            <p:nvPr/>
          </p:nvSpPr>
          <p:spPr bwMode="auto">
            <a:xfrm flipV="1">
              <a:off x="5338" y="3640"/>
              <a:ext cx="1" cy="25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1" name="Line 133"/>
            <p:cNvSpPr>
              <a:spLocks noChangeShapeType="1"/>
            </p:cNvSpPr>
            <p:nvPr/>
          </p:nvSpPr>
          <p:spPr bwMode="auto">
            <a:xfrm>
              <a:off x="3764" y="3345"/>
              <a:ext cx="6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2" name="Line 134"/>
            <p:cNvSpPr>
              <a:spLocks noChangeShapeType="1"/>
            </p:cNvSpPr>
            <p:nvPr/>
          </p:nvSpPr>
          <p:spPr bwMode="auto">
            <a:xfrm>
              <a:off x="3770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3" name="Line 135"/>
            <p:cNvSpPr>
              <a:spLocks noChangeShapeType="1"/>
            </p:cNvSpPr>
            <p:nvPr/>
          </p:nvSpPr>
          <p:spPr bwMode="auto">
            <a:xfrm>
              <a:off x="3783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4" name="Line 136"/>
            <p:cNvSpPr>
              <a:spLocks noChangeShapeType="1"/>
            </p:cNvSpPr>
            <p:nvPr/>
          </p:nvSpPr>
          <p:spPr bwMode="auto">
            <a:xfrm>
              <a:off x="3796" y="3345"/>
              <a:ext cx="6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5" name="Line 137"/>
            <p:cNvSpPr>
              <a:spLocks noChangeShapeType="1"/>
            </p:cNvSpPr>
            <p:nvPr/>
          </p:nvSpPr>
          <p:spPr bwMode="auto">
            <a:xfrm>
              <a:off x="3802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6" name="Line 138"/>
            <p:cNvSpPr>
              <a:spLocks noChangeShapeType="1"/>
            </p:cNvSpPr>
            <p:nvPr/>
          </p:nvSpPr>
          <p:spPr bwMode="auto">
            <a:xfrm>
              <a:off x="3815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7" name="Line 139"/>
            <p:cNvSpPr>
              <a:spLocks noChangeShapeType="1"/>
            </p:cNvSpPr>
            <p:nvPr/>
          </p:nvSpPr>
          <p:spPr bwMode="auto">
            <a:xfrm>
              <a:off x="3828" y="3345"/>
              <a:ext cx="6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8" name="Line 140"/>
            <p:cNvSpPr>
              <a:spLocks noChangeShapeType="1"/>
            </p:cNvSpPr>
            <p:nvPr/>
          </p:nvSpPr>
          <p:spPr bwMode="auto">
            <a:xfrm>
              <a:off x="3834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9" name="Line 141"/>
            <p:cNvSpPr>
              <a:spLocks noChangeShapeType="1"/>
            </p:cNvSpPr>
            <p:nvPr/>
          </p:nvSpPr>
          <p:spPr bwMode="auto">
            <a:xfrm>
              <a:off x="3847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0" name="Line 142"/>
            <p:cNvSpPr>
              <a:spLocks noChangeShapeType="1"/>
            </p:cNvSpPr>
            <p:nvPr/>
          </p:nvSpPr>
          <p:spPr bwMode="auto">
            <a:xfrm>
              <a:off x="3860" y="3345"/>
              <a:ext cx="12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1" name="Line 143"/>
            <p:cNvSpPr>
              <a:spLocks noChangeShapeType="1"/>
            </p:cNvSpPr>
            <p:nvPr/>
          </p:nvSpPr>
          <p:spPr bwMode="auto">
            <a:xfrm>
              <a:off x="3872" y="3345"/>
              <a:ext cx="7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2" name="Line 144"/>
            <p:cNvSpPr>
              <a:spLocks noChangeShapeType="1"/>
            </p:cNvSpPr>
            <p:nvPr/>
          </p:nvSpPr>
          <p:spPr bwMode="auto">
            <a:xfrm>
              <a:off x="3879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3" name="Line 145"/>
            <p:cNvSpPr>
              <a:spLocks noChangeShapeType="1"/>
            </p:cNvSpPr>
            <p:nvPr/>
          </p:nvSpPr>
          <p:spPr bwMode="auto">
            <a:xfrm>
              <a:off x="3892" y="3345"/>
              <a:ext cx="12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4" name="Line 146"/>
            <p:cNvSpPr>
              <a:spLocks noChangeShapeType="1"/>
            </p:cNvSpPr>
            <p:nvPr/>
          </p:nvSpPr>
          <p:spPr bwMode="auto">
            <a:xfrm>
              <a:off x="3904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5" name="Line 147"/>
            <p:cNvSpPr>
              <a:spLocks noChangeShapeType="1"/>
            </p:cNvSpPr>
            <p:nvPr/>
          </p:nvSpPr>
          <p:spPr bwMode="auto">
            <a:xfrm>
              <a:off x="3917" y="3345"/>
              <a:ext cx="7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6" name="Line 148"/>
            <p:cNvSpPr>
              <a:spLocks noChangeShapeType="1"/>
            </p:cNvSpPr>
            <p:nvPr/>
          </p:nvSpPr>
          <p:spPr bwMode="auto">
            <a:xfrm>
              <a:off x="3924" y="3345"/>
              <a:ext cx="12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7" name="Line 149"/>
            <p:cNvSpPr>
              <a:spLocks noChangeShapeType="1"/>
            </p:cNvSpPr>
            <p:nvPr/>
          </p:nvSpPr>
          <p:spPr bwMode="auto">
            <a:xfrm>
              <a:off x="3936" y="3345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8" name="Line 150"/>
            <p:cNvSpPr>
              <a:spLocks noChangeShapeType="1"/>
            </p:cNvSpPr>
            <p:nvPr/>
          </p:nvSpPr>
          <p:spPr bwMode="auto">
            <a:xfrm flipV="1">
              <a:off x="3949" y="3339"/>
              <a:ext cx="13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9" name="Line 151"/>
            <p:cNvSpPr>
              <a:spLocks noChangeShapeType="1"/>
            </p:cNvSpPr>
            <p:nvPr/>
          </p:nvSpPr>
          <p:spPr bwMode="auto">
            <a:xfrm>
              <a:off x="3962" y="3339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0" name="Line 152"/>
            <p:cNvSpPr>
              <a:spLocks noChangeShapeType="1"/>
            </p:cNvSpPr>
            <p:nvPr/>
          </p:nvSpPr>
          <p:spPr bwMode="auto">
            <a:xfrm>
              <a:off x="3975" y="3339"/>
              <a:ext cx="6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1" name="Line 153"/>
            <p:cNvSpPr>
              <a:spLocks noChangeShapeType="1"/>
            </p:cNvSpPr>
            <p:nvPr/>
          </p:nvSpPr>
          <p:spPr bwMode="auto">
            <a:xfrm>
              <a:off x="3981" y="3339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2" name="Line 154"/>
            <p:cNvSpPr>
              <a:spLocks noChangeShapeType="1"/>
            </p:cNvSpPr>
            <p:nvPr/>
          </p:nvSpPr>
          <p:spPr bwMode="auto">
            <a:xfrm>
              <a:off x="3994" y="3339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3" name="Line 155"/>
            <p:cNvSpPr>
              <a:spLocks noChangeShapeType="1"/>
            </p:cNvSpPr>
            <p:nvPr/>
          </p:nvSpPr>
          <p:spPr bwMode="auto">
            <a:xfrm>
              <a:off x="4007" y="3339"/>
              <a:ext cx="6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4" name="Line 156"/>
            <p:cNvSpPr>
              <a:spLocks noChangeShapeType="1"/>
            </p:cNvSpPr>
            <p:nvPr/>
          </p:nvSpPr>
          <p:spPr bwMode="auto">
            <a:xfrm>
              <a:off x="4013" y="3339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5" name="Line 157"/>
            <p:cNvSpPr>
              <a:spLocks noChangeShapeType="1"/>
            </p:cNvSpPr>
            <p:nvPr/>
          </p:nvSpPr>
          <p:spPr bwMode="auto">
            <a:xfrm>
              <a:off x="4026" y="3339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6" name="Line 158"/>
            <p:cNvSpPr>
              <a:spLocks noChangeShapeType="1"/>
            </p:cNvSpPr>
            <p:nvPr/>
          </p:nvSpPr>
          <p:spPr bwMode="auto">
            <a:xfrm>
              <a:off x="4039" y="3339"/>
              <a:ext cx="6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7" name="Line 159"/>
            <p:cNvSpPr>
              <a:spLocks noChangeShapeType="1"/>
            </p:cNvSpPr>
            <p:nvPr/>
          </p:nvSpPr>
          <p:spPr bwMode="auto">
            <a:xfrm>
              <a:off x="4045" y="3339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8" name="Line 160"/>
            <p:cNvSpPr>
              <a:spLocks noChangeShapeType="1"/>
            </p:cNvSpPr>
            <p:nvPr/>
          </p:nvSpPr>
          <p:spPr bwMode="auto">
            <a:xfrm flipV="1">
              <a:off x="4058" y="3332"/>
              <a:ext cx="13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9" name="Line 161"/>
            <p:cNvSpPr>
              <a:spLocks noChangeShapeType="1"/>
            </p:cNvSpPr>
            <p:nvPr/>
          </p:nvSpPr>
          <p:spPr bwMode="auto">
            <a:xfrm>
              <a:off x="4071" y="3332"/>
              <a:ext cx="6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0" name="Line 162"/>
            <p:cNvSpPr>
              <a:spLocks noChangeShapeType="1"/>
            </p:cNvSpPr>
            <p:nvPr/>
          </p:nvSpPr>
          <p:spPr bwMode="auto">
            <a:xfrm flipV="1">
              <a:off x="4077" y="3326"/>
              <a:ext cx="13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1" name="Line 163"/>
            <p:cNvSpPr>
              <a:spLocks noChangeShapeType="1"/>
            </p:cNvSpPr>
            <p:nvPr/>
          </p:nvSpPr>
          <p:spPr bwMode="auto">
            <a:xfrm>
              <a:off x="4090" y="3326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2" name="Line 164"/>
            <p:cNvSpPr>
              <a:spLocks noChangeShapeType="1"/>
            </p:cNvSpPr>
            <p:nvPr/>
          </p:nvSpPr>
          <p:spPr bwMode="auto">
            <a:xfrm>
              <a:off x="4103" y="3326"/>
              <a:ext cx="13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3" name="Line 165"/>
            <p:cNvSpPr>
              <a:spLocks noChangeShapeType="1"/>
            </p:cNvSpPr>
            <p:nvPr/>
          </p:nvSpPr>
          <p:spPr bwMode="auto">
            <a:xfrm flipV="1">
              <a:off x="4116" y="3320"/>
              <a:ext cx="12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4" name="Line 166"/>
            <p:cNvSpPr>
              <a:spLocks noChangeShapeType="1"/>
            </p:cNvSpPr>
            <p:nvPr/>
          </p:nvSpPr>
          <p:spPr bwMode="auto">
            <a:xfrm>
              <a:off x="4128" y="3320"/>
              <a:ext cx="7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5" name="Line 167"/>
            <p:cNvSpPr>
              <a:spLocks noChangeShapeType="1"/>
            </p:cNvSpPr>
            <p:nvPr/>
          </p:nvSpPr>
          <p:spPr bwMode="auto">
            <a:xfrm flipV="1">
              <a:off x="4135" y="3313"/>
              <a:ext cx="13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6" name="Line 168"/>
            <p:cNvSpPr>
              <a:spLocks noChangeShapeType="1"/>
            </p:cNvSpPr>
            <p:nvPr/>
          </p:nvSpPr>
          <p:spPr bwMode="auto">
            <a:xfrm flipV="1">
              <a:off x="4148" y="3307"/>
              <a:ext cx="12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7" name="Line 169"/>
            <p:cNvSpPr>
              <a:spLocks noChangeShapeType="1"/>
            </p:cNvSpPr>
            <p:nvPr/>
          </p:nvSpPr>
          <p:spPr bwMode="auto">
            <a:xfrm flipV="1">
              <a:off x="4160" y="3300"/>
              <a:ext cx="13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8" name="Line 170"/>
            <p:cNvSpPr>
              <a:spLocks noChangeShapeType="1"/>
            </p:cNvSpPr>
            <p:nvPr/>
          </p:nvSpPr>
          <p:spPr bwMode="auto">
            <a:xfrm flipV="1">
              <a:off x="4173" y="3294"/>
              <a:ext cx="13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9" name="Line 171"/>
            <p:cNvSpPr>
              <a:spLocks noChangeShapeType="1"/>
            </p:cNvSpPr>
            <p:nvPr/>
          </p:nvSpPr>
          <p:spPr bwMode="auto">
            <a:xfrm flipV="1">
              <a:off x="4186" y="3288"/>
              <a:ext cx="6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0" name="Line 172"/>
            <p:cNvSpPr>
              <a:spLocks noChangeShapeType="1"/>
            </p:cNvSpPr>
            <p:nvPr/>
          </p:nvSpPr>
          <p:spPr bwMode="auto">
            <a:xfrm flipV="1">
              <a:off x="4192" y="3275"/>
              <a:ext cx="13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1" name="Line 173"/>
            <p:cNvSpPr>
              <a:spLocks noChangeShapeType="1"/>
            </p:cNvSpPr>
            <p:nvPr/>
          </p:nvSpPr>
          <p:spPr bwMode="auto">
            <a:xfrm flipV="1">
              <a:off x="4205" y="3269"/>
              <a:ext cx="13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2" name="Line 174"/>
            <p:cNvSpPr>
              <a:spLocks noChangeShapeType="1"/>
            </p:cNvSpPr>
            <p:nvPr/>
          </p:nvSpPr>
          <p:spPr bwMode="auto">
            <a:xfrm flipV="1">
              <a:off x="4218" y="3256"/>
              <a:ext cx="6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3" name="Line 175"/>
            <p:cNvSpPr>
              <a:spLocks noChangeShapeType="1"/>
            </p:cNvSpPr>
            <p:nvPr/>
          </p:nvSpPr>
          <p:spPr bwMode="auto">
            <a:xfrm flipV="1">
              <a:off x="4224" y="3243"/>
              <a:ext cx="13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4" name="Line 176"/>
            <p:cNvSpPr>
              <a:spLocks noChangeShapeType="1"/>
            </p:cNvSpPr>
            <p:nvPr/>
          </p:nvSpPr>
          <p:spPr bwMode="auto">
            <a:xfrm flipV="1">
              <a:off x="4237" y="3237"/>
              <a:ext cx="13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5" name="Line 177"/>
            <p:cNvSpPr>
              <a:spLocks noChangeShapeType="1"/>
            </p:cNvSpPr>
            <p:nvPr/>
          </p:nvSpPr>
          <p:spPr bwMode="auto">
            <a:xfrm flipV="1">
              <a:off x="4250" y="3217"/>
              <a:ext cx="6" cy="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6" name="Line 178"/>
            <p:cNvSpPr>
              <a:spLocks noChangeShapeType="1"/>
            </p:cNvSpPr>
            <p:nvPr/>
          </p:nvSpPr>
          <p:spPr bwMode="auto">
            <a:xfrm flipV="1">
              <a:off x="4256" y="3198"/>
              <a:ext cx="13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7" name="Line 179"/>
            <p:cNvSpPr>
              <a:spLocks noChangeShapeType="1"/>
            </p:cNvSpPr>
            <p:nvPr/>
          </p:nvSpPr>
          <p:spPr bwMode="auto">
            <a:xfrm flipV="1">
              <a:off x="4269" y="3185"/>
              <a:ext cx="13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8" name="Line 180"/>
            <p:cNvSpPr>
              <a:spLocks noChangeShapeType="1"/>
            </p:cNvSpPr>
            <p:nvPr/>
          </p:nvSpPr>
          <p:spPr bwMode="auto">
            <a:xfrm flipV="1">
              <a:off x="4282" y="3166"/>
              <a:ext cx="6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9" name="Line 181"/>
            <p:cNvSpPr>
              <a:spLocks noChangeShapeType="1"/>
            </p:cNvSpPr>
            <p:nvPr/>
          </p:nvSpPr>
          <p:spPr bwMode="auto">
            <a:xfrm flipV="1">
              <a:off x="4288" y="3147"/>
              <a:ext cx="13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0" name="Line 182"/>
            <p:cNvSpPr>
              <a:spLocks noChangeShapeType="1"/>
            </p:cNvSpPr>
            <p:nvPr/>
          </p:nvSpPr>
          <p:spPr bwMode="auto">
            <a:xfrm flipV="1">
              <a:off x="4301" y="3128"/>
              <a:ext cx="13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1" name="Line 183"/>
            <p:cNvSpPr>
              <a:spLocks noChangeShapeType="1"/>
            </p:cNvSpPr>
            <p:nvPr/>
          </p:nvSpPr>
          <p:spPr bwMode="auto">
            <a:xfrm flipV="1">
              <a:off x="4314" y="3102"/>
              <a:ext cx="13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2" name="Line 184"/>
            <p:cNvSpPr>
              <a:spLocks noChangeShapeType="1"/>
            </p:cNvSpPr>
            <p:nvPr/>
          </p:nvSpPr>
          <p:spPr bwMode="auto">
            <a:xfrm flipV="1">
              <a:off x="4327" y="3083"/>
              <a:ext cx="12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3" name="Line 185"/>
            <p:cNvSpPr>
              <a:spLocks noChangeShapeType="1"/>
            </p:cNvSpPr>
            <p:nvPr/>
          </p:nvSpPr>
          <p:spPr bwMode="auto">
            <a:xfrm flipV="1">
              <a:off x="4339" y="3057"/>
              <a:ext cx="7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4" name="Line 186"/>
            <p:cNvSpPr>
              <a:spLocks noChangeShapeType="1"/>
            </p:cNvSpPr>
            <p:nvPr/>
          </p:nvSpPr>
          <p:spPr bwMode="auto">
            <a:xfrm flipV="1">
              <a:off x="4346" y="3025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5" name="Line 187"/>
            <p:cNvSpPr>
              <a:spLocks noChangeShapeType="1"/>
            </p:cNvSpPr>
            <p:nvPr/>
          </p:nvSpPr>
          <p:spPr bwMode="auto">
            <a:xfrm flipV="1">
              <a:off x="4359" y="3000"/>
              <a:ext cx="12" cy="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6" name="Line 188"/>
            <p:cNvSpPr>
              <a:spLocks noChangeShapeType="1"/>
            </p:cNvSpPr>
            <p:nvPr/>
          </p:nvSpPr>
          <p:spPr bwMode="auto">
            <a:xfrm flipV="1">
              <a:off x="4371" y="2974"/>
              <a:ext cx="13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7" name="Line 189"/>
            <p:cNvSpPr>
              <a:spLocks noChangeShapeType="1"/>
            </p:cNvSpPr>
            <p:nvPr/>
          </p:nvSpPr>
          <p:spPr bwMode="auto">
            <a:xfrm flipV="1">
              <a:off x="4384" y="2936"/>
              <a:ext cx="13" cy="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8" name="Line 190"/>
            <p:cNvSpPr>
              <a:spLocks noChangeShapeType="1"/>
            </p:cNvSpPr>
            <p:nvPr/>
          </p:nvSpPr>
          <p:spPr bwMode="auto">
            <a:xfrm flipV="1">
              <a:off x="4397" y="2910"/>
              <a:ext cx="6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9" name="Line 191"/>
            <p:cNvSpPr>
              <a:spLocks noChangeShapeType="1"/>
            </p:cNvSpPr>
            <p:nvPr/>
          </p:nvSpPr>
          <p:spPr bwMode="auto">
            <a:xfrm flipV="1">
              <a:off x="4403" y="2878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0" name="Line 192"/>
            <p:cNvSpPr>
              <a:spLocks noChangeShapeType="1"/>
            </p:cNvSpPr>
            <p:nvPr/>
          </p:nvSpPr>
          <p:spPr bwMode="auto">
            <a:xfrm flipV="1">
              <a:off x="4416" y="2846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1" name="Line 193"/>
            <p:cNvSpPr>
              <a:spLocks noChangeShapeType="1"/>
            </p:cNvSpPr>
            <p:nvPr/>
          </p:nvSpPr>
          <p:spPr bwMode="auto">
            <a:xfrm flipV="1">
              <a:off x="4429" y="2808"/>
              <a:ext cx="6" cy="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2" name="Line 194"/>
            <p:cNvSpPr>
              <a:spLocks noChangeShapeType="1"/>
            </p:cNvSpPr>
            <p:nvPr/>
          </p:nvSpPr>
          <p:spPr bwMode="auto">
            <a:xfrm flipV="1">
              <a:off x="4435" y="2776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3" name="Line 195"/>
            <p:cNvSpPr>
              <a:spLocks noChangeShapeType="1"/>
            </p:cNvSpPr>
            <p:nvPr/>
          </p:nvSpPr>
          <p:spPr bwMode="auto">
            <a:xfrm flipV="1">
              <a:off x="4448" y="2744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4" name="Line 196"/>
            <p:cNvSpPr>
              <a:spLocks noChangeShapeType="1"/>
            </p:cNvSpPr>
            <p:nvPr/>
          </p:nvSpPr>
          <p:spPr bwMode="auto">
            <a:xfrm flipV="1">
              <a:off x="4461" y="2712"/>
              <a:ext cx="6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5" name="Line 197"/>
            <p:cNvSpPr>
              <a:spLocks noChangeShapeType="1"/>
            </p:cNvSpPr>
            <p:nvPr/>
          </p:nvSpPr>
          <p:spPr bwMode="auto">
            <a:xfrm flipV="1">
              <a:off x="4467" y="2680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6" name="Line 198"/>
            <p:cNvSpPr>
              <a:spLocks noChangeShapeType="1"/>
            </p:cNvSpPr>
            <p:nvPr/>
          </p:nvSpPr>
          <p:spPr bwMode="auto">
            <a:xfrm flipV="1">
              <a:off x="4480" y="2642"/>
              <a:ext cx="13" cy="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7" name="Line 199"/>
            <p:cNvSpPr>
              <a:spLocks noChangeShapeType="1"/>
            </p:cNvSpPr>
            <p:nvPr/>
          </p:nvSpPr>
          <p:spPr bwMode="auto">
            <a:xfrm flipV="1">
              <a:off x="4493" y="2616"/>
              <a:ext cx="6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8" name="Line 200"/>
            <p:cNvSpPr>
              <a:spLocks noChangeShapeType="1"/>
            </p:cNvSpPr>
            <p:nvPr/>
          </p:nvSpPr>
          <p:spPr bwMode="auto">
            <a:xfrm flipV="1">
              <a:off x="4499" y="2584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9" name="Line 201"/>
            <p:cNvSpPr>
              <a:spLocks noChangeShapeType="1"/>
            </p:cNvSpPr>
            <p:nvPr/>
          </p:nvSpPr>
          <p:spPr bwMode="auto">
            <a:xfrm flipV="1">
              <a:off x="4512" y="2558"/>
              <a:ext cx="13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0" name="Line 202"/>
            <p:cNvSpPr>
              <a:spLocks noChangeShapeType="1"/>
            </p:cNvSpPr>
            <p:nvPr/>
          </p:nvSpPr>
          <p:spPr bwMode="auto">
            <a:xfrm flipV="1">
              <a:off x="4525" y="2526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1" name="Line 203"/>
            <p:cNvSpPr>
              <a:spLocks noChangeShapeType="1"/>
            </p:cNvSpPr>
            <p:nvPr/>
          </p:nvSpPr>
          <p:spPr bwMode="auto">
            <a:xfrm flipV="1">
              <a:off x="4538" y="2501"/>
              <a:ext cx="13" cy="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2" name="Line 204"/>
            <p:cNvSpPr>
              <a:spLocks noChangeShapeType="1"/>
            </p:cNvSpPr>
            <p:nvPr/>
          </p:nvSpPr>
          <p:spPr bwMode="auto">
            <a:xfrm flipV="1">
              <a:off x="4551" y="2475"/>
              <a:ext cx="12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3" name="Line 205"/>
            <p:cNvSpPr>
              <a:spLocks noChangeShapeType="1"/>
            </p:cNvSpPr>
            <p:nvPr/>
          </p:nvSpPr>
          <p:spPr bwMode="auto">
            <a:xfrm flipV="1">
              <a:off x="4563" y="2456"/>
              <a:ext cx="7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4" name="Line 206"/>
            <p:cNvSpPr>
              <a:spLocks noChangeShapeType="1"/>
            </p:cNvSpPr>
            <p:nvPr/>
          </p:nvSpPr>
          <p:spPr bwMode="auto">
            <a:xfrm flipV="1">
              <a:off x="4570" y="2443"/>
              <a:ext cx="13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5" name="Line 207"/>
            <p:cNvSpPr>
              <a:spLocks noChangeShapeType="1"/>
            </p:cNvSpPr>
            <p:nvPr/>
          </p:nvSpPr>
          <p:spPr bwMode="auto">
            <a:xfrm flipV="1">
              <a:off x="4583" y="2424"/>
              <a:ext cx="12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6" name="Line 208"/>
            <p:cNvSpPr>
              <a:spLocks noChangeShapeType="1"/>
            </p:cNvSpPr>
            <p:nvPr/>
          </p:nvSpPr>
          <p:spPr bwMode="auto">
            <a:xfrm flipV="1">
              <a:off x="4595" y="2411"/>
              <a:ext cx="13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7" name="Line 209"/>
            <p:cNvSpPr>
              <a:spLocks noChangeShapeType="1"/>
            </p:cNvSpPr>
            <p:nvPr/>
          </p:nvSpPr>
          <p:spPr bwMode="auto">
            <a:xfrm flipV="1">
              <a:off x="4608" y="2405"/>
              <a:ext cx="7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8" name="Line 210"/>
            <p:cNvSpPr>
              <a:spLocks noChangeShapeType="1"/>
            </p:cNvSpPr>
            <p:nvPr/>
          </p:nvSpPr>
          <p:spPr bwMode="auto">
            <a:xfrm flipV="1">
              <a:off x="4615" y="2398"/>
              <a:ext cx="12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9" name="Line 211"/>
            <p:cNvSpPr>
              <a:spLocks noChangeShapeType="1"/>
            </p:cNvSpPr>
            <p:nvPr/>
          </p:nvSpPr>
          <p:spPr bwMode="auto">
            <a:xfrm flipV="1">
              <a:off x="4627" y="2392"/>
              <a:ext cx="13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0" name="Line 212"/>
            <p:cNvSpPr>
              <a:spLocks noChangeShapeType="1"/>
            </p:cNvSpPr>
            <p:nvPr/>
          </p:nvSpPr>
          <p:spPr bwMode="auto">
            <a:xfrm>
              <a:off x="4640" y="2392"/>
              <a:ext cx="7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1" name="Line 213"/>
            <p:cNvSpPr>
              <a:spLocks noChangeShapeType="1"/>
            </p:cNvSpPr>
            <p:nvPr/>
          </p:nvSpPr>
          <p:spPr bwMode="auto">
            <a:xfrm>
              <a:off x="4647" y="2392"/>
              <a:ext cx="12" cy="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2" name="Line 214"/>
            <p:cNvSpPr>
              <a:spLocks noChangeShapeType="1"/>
            </p:cNvSpPr>
            <p:nvPr/>
          </p:nvSpPr>
          <p:spPr bwMode="auto">
            <a:xfrm>
              <a:off x="4659" y="2398"/>
              <a:ext cx="13" cy="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3" name="Line 215"/>
            <p:cNvSpPr>
              <a:spLocks noChangeShapeType="1"/>
            </p:cNvSpPr>
            <p:nvPr/>
          </p:nvSpPr>
          <p:spPr bwMode="auto">
            <a:xfrm>
              <a:off x="4672" y="2405"/>
              <a:ext cx="7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4" name="Line 216"/>
            <p:cNvSpPr>
              <a:spLocks noChangeShapeType="1"/>
            </p:cNvSpPr>
            <p:nvPr/>
          </p:nvSpPr>
          <p:spPr bwMode="auto">
            <a:xfrm>
              <a:off x="4679" y="2418"/>
              <a:ext cx="12" cy="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5" name="Line 217"/>
            <p:cNvSpPr>
              <a:spLocks noChangeShapeType="1"/>
            </p:cNvSpPr>
            <p:nvPr/>
          </p:nvSpPr>
          <p:spPr bwMode="auto">
            <a:xfrm>
              <a:off x="4691" y="2430"/>
              <a:ext cx="13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6" name="Line 218"/>
            <p:cNvSpPr>
              <a:spLocks noChangeShapeType="1"/>
            </p:cNvSpPr>
            <p:nvPr/>
          </p:nvSpPr>
          <p:spPr bwMode="auto">
            <a:xfrm>
              <a:off x="4704" y="2443"/>
              <a:ext cx="7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7" name="Line 219"/>
            <p:cNvSpPr>
              <a:spLocks noChangeShapeType="1"/>
            </p:cNvSpPr>
            <p:nvPr/>
          </p:nvSpPr>
          <p:spPr bwMode="auto">
            <a:xfrm>
              <a:off x="4711" y="2462"/>
              <a:ext cx="12" cy="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8" name="Line 220"/>
            <p:cNvSpPr>
              <a:spLocks noChangeShapeType="1"/>
            </p:cNvSpPr>
            <p:nvPr/>
          </p:nvSpPr>
          <p:spPr bwMode="auto">
            <a:xfrm>
              <a:off x="4723" y="2482"/>
              <a:ext cx="13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9" name="Line 221"/>
            <p:cNvSpPr>
              <a:spLocks noChangeShapeType="1"/>
            </p:cNvSpPr>
            <p:nvPr/>
          </p:nvSpPr>
          <p:spPr bwMode="auto">
            <a:xfrm>
              <a:off x="4736" y="2501"/>
              <a:ext cx="13" cy="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0" name="Line 222"/>
            <p:cNvSpPr>
              <a:spLocks noChangeShapeType="1"/>
            </p:cNvSpPr>
            <p:nvPr/>
          </p:nvSpPr>
          <p:spPr bwMode="auto">
            <a:xfrm>
              <a:off x="4749" y="2526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1" name="Line 223"/>
            <p:cNvSpPr>
              <a:spLocks noChangeShapeType="1"/>
            </p:cNvSpPr>
            <p:nvPr/>
          </p:nvSpPr>
          <p:spPr bwMode="auto">
            <a:xfrm>
              <a:off x="4762" y="2558"/>
              <a:ext cx="13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2" name="Line 224"/>
            <p:cNvSpPr>
              <a:spLocks noChangeShapeType="1"/>
            </p:cNvSpPr>
            <p:nvPr/>
          </p:nvSpPr>
          <p:spPr bwMode="auto">
            <a:xfrm>
              <a:off x="4775" y="2584"/>
              <a:ext cx="6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3" name="Line 225"/>
            <p:cNvSpPr>
              <a:spLocks noChangeShapeType="1"/>
            </p:cNvSpPr>
            <p:nvPr/>
          </p:nvSpPr>
          <p:spPr bwMode="auto">
            <a:xfrm>
              <a:off x="4781" y="2616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4" name="Line 226"/>
            <p:cNvSpPr>
              <a:spLocks noChangeShapeType="1"/>
            </p:cNvSpPr>
            <p:nvPr/>
          </p:nvSpPr>
          <p:spPr bwMode="auto">
            <a:xfrm>
              <a:off x="4794" y="2648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5" name="Line 227"/>
            <p:cNvSpPr>
              <a:spLocks noChangeShapeType="1"/>
            </p:cNvSpPr>
            <p:nvPr/>
          </p:nvSpPr>
          <p:spPr bwMode="auto">
            <a:xfrm>
              <a:off x="4807" y="2680"/>
              <a:ext cx="12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6" name="Line 228"/>
            <p:cNvSpPr>
              <a:spLocks noChangeShapeType="1"/>
            </p:cNvSpPr>
            <p:nvPr/>
          </p:nvSpPr>
          <p:spPr bwMode="auto">
            <a:xfrm>
              <a:off x="4819" y="2712"/>
              <a:ext cx="7" cy="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7" name="Line 229"/>
            <p:cNvSpPr>
              <a:spLocks noChangeShapeType="1"/>
            </p:cNvSpPr>
            <p:nvPr/>
          </p:nvSpPr>
          <p:spPr bwMode="auto">
            <a:xfrm>
              <a:off x="4826" y="2750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8" name="Line 230"/>
            <p:cNvSpPr>
              <a:spLocks noChangeShapeType="1"/>
            </p:cNvSpPr>
            <p:nvPr/>
          </p:nvSpPr>
          <p:spPr bwMode="auto">
            <a:xfrm>
              <a:off x="4839" y="2782"/>
              <a:ext cx="12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9" name="Line 231"/>
            <p:cNvSpPr>
              <a:spLocks noChangeShapeType="1"/>
            </p:cNvSpPr>
            <p:nvPr/>
          </p:nvSpPr>
          <p:spPr bwMode="auto">
            <a:xfrm>
              <a:off x="4851" y="2814"/>
              <a:ext cx="7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0" name="Line 232"/>
            <p:cNvSpPr>
              <a:spLocks noChangeShapeType="1"/>
            </p:cNvSpPr>
            <p:nvPr/>
          </p:nvSpPr>
          <p:spPr bwMode="auto">
            <a:xfrm>
              <a:off x="4858" y="2846"/>
              <a:ext cx="13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1" name="Line 233"/>
            <p:cNvSpPr>
              <a:spLocks noChangeShapeType="1"/>
            </p:cNvSpPr>
            <p:nvPr/>
          </p:nvSpPr>
          <p:spPr bwMode="auto">
            <a:xfrm>
              <a:off x="4871" y="2878"/>
              <a:ext cx="12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2" name="Line 234"/>
            <p:cNvSpPr>
              <a:spLocks noChangeShapeType="1"/>
            </p:cNvSpPr>
            <p:nvPr/>
          </p:nvSpPr>
          <p:spPr bwMode="auto">
            <a:xfrm>
              <a:off x="4883" y="2910"/>
              <a:ext cx="7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3" name="Line 235"/>
            <p:cNvSpPr>
              <a:spLocks noChangeShapeType="1"/>
            </p:cNvSpPr>
            <p:nvPr/>
          </p:nvSpPr>
          <p:spPr bwMode="auto">
            <a:xfrm>
              <a:off x="4890" y="2942"/>
              <a:ext cx="12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4" name="Line 236"/>
            <p:cNvSpPr>
              <a:spLocks noChangeShapeType="1"/>
            </p:cNvSpPr>
            <p:nvPr/>
          </p:nvSpPr>
          <p:spPr bwMode="auto">
            <a:xfrm>
              <a:off x="4902" y="2974"/>
              <a:ext cx="13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5" name="Line 237"/>
            <p:cNvSpPr>
              <a:spLocks noChangeShapeType="1"/>
            </p:cNvSpPr>
            <p:nvPr/>
          </p:nvSpPr>
          <p:spPr bwMode="auto">
            <a:xfrm>
              <a:off x="4915" y="3000"/>
              <a:ext cx="7" cy="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6" name="Line 238"/>
            <p:cNvSpPr>
              <a:spLocks noChangeShapeType="1"/>
            </p:cNvSpPr>
            <p:nvPr/>
          </p:nvSpPr>
          <p:spPr bwMode="auto">
            <a:xfrm>
              <a:off x="4922" y="3032"/>
              <a:ext cx="12" cy="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7" name="Line 239"/>
            <p:cNvSpPr>
              <a:spLocks noChangeShapeType="1"/>
            </p:cNvSpPr>
            <p:nvPr/>
          </p:nvSpPr>
          <p:spPr bwMode="auto">
            <a:xfrm>
              <a:off x="4934" y="3057"/>
              <a:ext cx="13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8" name="Line 240"/>
            <p:cNvSpPr>
              <a:spLocks noChangeShapeType="1"/>
            </p:cNvSpPr>
            <p:nvPr/>
          </p:nvSpPr>
          <p:spPr bwMode="auto">
            <a:xfrm>
              <a:off x="4947" y="3083"/>
              <a:ext cx="13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9" name="Line 241"/>
            <p:cNvSpPr>
              <a:spLocks noChangeShapeType="1"/>
            </p:cNvSpPr>
            <p:nvPr/>
          </p:nvSpPr>
          <p:spPr bwMode="auto">
            <a:xfrm>
              <a:off x="4960" y="3102"/>
              <a:ext cx="13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30" name="Line 242"/>
            <p:cNvSpPr>
              <a:spLocks noChangeShapeType="1"/>
            </p:cNvSpPr>
            <p:nvPr/>
          </p:nvSpPr>
          <p:spPr bwMode="auto">
            <a:xfrm>
              <a:off x="4973" y="3128"/>
              <a:ext cx="13" cy="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31" name="Line 243"/>
            <p:cNvSpPr>
              <a:spLocks noChangeShapeType="1"/>
            </p:cNvSpPr>
            <p:nvPr/>
          </p:nvSpPr>
          <p:spPr bwMode="auto">
            <a:xfrm>
              <a:off x="4986" y="3153"/>
              <a:ext cx="6" cy="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32" name="Line 244"/>
            <p:cNvSpPr>
              <a:spLocks noChangeShapeType="1"/>
            </p:cNvSpPr>
            <p:nvPr/>
          </p:nvSpPr>
          <p:spPr bwMode="auto">
            <a:xfrm>
              <a:off x="4992" y="3166"/>
              <a:ext cx="13" cy="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133" name="Group 245"/>
            <p:cNvGrpSpPr>
              <a:grpSpLocks/>
            </p:cNvGrpSpPr>
            <p:nvPr/>
          </p:nvGrpSpPr>
          <p:grpSpPr bwMode="auto">
            <a:xfrm>
              <a:off x="3754" y="2350"/>
              <a:ext cx="1782" cy="1063"/>
              <a:chOff x="3359" y="1977"/>
              <a:chExt cx="1782" cy="1063"/>
            </a:xfrm>
          </p:grpSpPr>
          <p:sp>
            <p:nvSpPr>
              <p:cNvPr id="38134" name="Line 246"/>
              <p:cNvSpPr>
                <a:spLocks noChangeShapeType="1"/>
              </p:cNvSpPr>
              <p:nvPr/>
            </p:nvSpPr>
            <p:spPr bwMode="auto">
              <a:xfrm>
                <a:off x="4610" y="2812"/>
                <a:ext cx="13" cy="2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35" name="Line 247"/>
              <p:cNvSpPr>
                <a:spLocks noChangeShapeType="1"/>
              </p:cNvSpPr>
              <p:nvPr/>
            </p:nvSpPr>
            <p:spPr bwMode="auto">
              <a:xfrm>
                <a:off x="4623" y="2832"/>
                <a:ext cx="12" cy="1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36" name="Line 248"/>
              <p:cNvSpPr>
                <a:spLocks noChangeShapeType="1"/>
              </p:cNvSpPr>
              <p:nvPr/>
            </p:nvSpPr>
            <p:spPr bwMode="auto">
              <a:xfrm>
                <a:off x="4635" y="2844"/>
                <a:ext cx="7" cy="2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37" name="Line 249"/>
              <p:cNvSpPr>
                <a:spLocks noChangeShapeType="1"/>
              </p:cNvSpPr>
              <p:nvPr/>
            </p:nvSpPr>
            <p:spPr bwMode="auto">
              <a:xfrm>
                <a:off x="4642" y="2864"/>
                <a:ext cx="13" cy="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38" name="Line 250"/>
              <p:cNvSpPr>
                <a:spLocks noChangeShapeType="1"/>
              </p:cNvSpPr>
              <p:nvPr/>
            </p:nvSpPr>
            <p:spPr bwMode="auto">
              <a:xfrm>
                <a:off x="4655" y="2870"/>
                <a:ext cx="12" cy="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39" name="Line 251"/>
              <p:cNvSpPr>
                <a:spLocks noChangeShapeType="1"/>
              </p:cNvSpPr>
              <p:nvPr/>
            </p:nvSpPr>
            <p:spPr bwMode="auto">
              <a:xfrm>
                <a:off x="4667" y="2883"/>
                <a:ext cx="7" cy="1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0" name="Line 252"/>
              <p:cNvSpPr>
                <a:spLocks noChangeShapeType="1"/>
              </p:cNvSpPr>
              <p:nvPr/>
            </p:nvSpPr>
            <p:spPr bwMode="auto">
              <a:xfrm>
                <a:off x="4674" y="2896"/>
                <a:ext cx="13" cy="1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1" name="Line 253"/>
              <p:cNvSpPr>
                <a:spLocks noChangeShapeType="1"/>
              </p:cNvSpPr>
              <p:nvPr/>
            </p:nvSpPr>
            <p:spPr bwMode="auto">
              <a:xfrm>
                <a:off x="4687" y="2908"/>
                <a:ext cx="12" cy="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2" name="Line 254"/>
              <p:cNvSpPr>
                <a:spLocks noChangeShapeType="1"/>
              </p:cNvSpPr>
              <p:nvPr/>
            </p:nvSpPr>
            <p:spPr bwMode="auto">
              <a:xfrm>
                <a:off x="4699" y="2915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3" name="Line 255"/>
              <p:cNvSpPr>
                <a:spLocks noChangeShapeType="1"/>
              </p:cNvSpPr>
              <p:nvPr/>
            </p:nvSpPr>
            <p:spPr bwMode="auto">
              <a:xfrm>
                <a:off x="4706" y="2921"/>
                <a:ext cx="13" cy="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4" name="Line 256"/>
              <p:cNvSpPr>
                <a:spLocks noChangeShapeType="1"/>
              </p:cNvSpPr>
              <p:nvPr/>
            </p:nvSpPr>
            <p:spPr bwMode="auto">
              <a:xfrm>
                <a:off x="4719" y="2927"/>
                <a:ext cx="12" cy="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5" name="Line 257"/>
              <p:cNvSpPr>
                <a:spLocks noChangeShapeType="1"/>
              </p:cNvSpPr>
              <p:nvPr/>
            </p:nvSpPr>
            <p:spPr bwMode="auto">
              <a:xfrm>
                <a:off x="4731" y="2934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6" name="Line 258"/>
              <p:cNvSpPr>
                <a:spLocks noChangeShapeType="1"/>
              </p:cNvSpPr>
              <p:nvPr/>
            </p:nvSpPr>
            <p:spPr bwMode="auto">
              <a:xfrm>
                <a:off x="4738" y="2940"/>
                <a:ext cx="13" cy="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7" name="Line 259"/>
              <p:cNvSpPr>
                <a:spLocks noChangeShapeType="1"/>
              </p:cNvSpPr>
              <p:nvPr/>
            </p:nvSpPr>
            <p:spPr bwMode="auto">
              <a:xfrm>
                <a:off x="4751" y="2947"/>
                <a:ext cx="12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8" name="Line 260"/>
              <p:cNvSpPr>
                <a:spLocks noChangeShapeType="1"/>
              </p:cNvSpPr>
              <p:nvPr/>
            </p:nvSpPr>
            <p:spPr bwMode="auto">
              <a:xfrm>
                <a:off x="4763" y="2947"/>
                <a:ext cx="13" cy="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49" name="Line 261"/>
              <p:cNvSpPr>
                <a:spLocks noChangeShapeType="1"/>
              </p:cNvSpPr>
              <p:nvPr/>
            </p:nvSpPr>
            <p:spPr bwMode="auto">
              <a:xfrm>
                <a:off x="4776" y="2953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0" name="Line 262"/>
              <p:cNvSpPr>
                <a:spLocks noChangeShapeType="1"/>
              </p:cNvSpPr>
              <p:nvPr/>
            </p:nvSpPr>
            <p:spPr bwMode="auto">
              <a:xfrm>
                <a:off x="4789" y="2953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1" name="Line 263"/>
              <p:cNvSpPr>
                <a:spLocks noChangeShapeType="1"/>
              </p:cNvSpPr>
              <p:nvPr/>
            </p:nvSpPr>
            <p:spPr bwMode="auto">
              <a:xfrm>
                <a:off x="4802" y="2953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2" name="Line 264"/>
              <p:cNvSpPr>
                <a:spLocks noChangeShapeType="1"/>
              </p:cNvSpPr>
              <p:nvPr/>
            </p:nvSpPr>
            <p:spPr bwMode="auto">
              <a:xfrm>
                <a:off x="4808" y="2959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3" name="Line 265"/>
              <p:cNvSpPr>
                <a:spLocks noChangeShapeType="1"/>
              </p:cNvSpPr>
              <p:nvPr/>
            </p:nvSpPr>
            <p:spPr bwMode="auto">
              <a:xfrm>
                <a:off x="4821" y="2959"/>
                <a:ext cx="13" cy="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4" name="Line 266"/>
              <p:cNvSpPr>
                <a:spLocks noChangeShapeType="1"/>
              </p:cNvSpPr>
              <p:nvPr/>
            </p:nvSpPr>
            <p:spPr bwMode="auto">
              <a:xfrm>
                <a:off x="4834" y="2966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5" name="Line 267"/>
              <p:cNvSpPr>
                <a:spLocks noChangeShapeType="1"/>
              </p:cNvSpPr>
              <p:nvPr/>
            </p:nvSpPr>
            <p:spPr bwMode="auto">
              <a:xfrm>
                <a:off x="4847" y="296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6" name="Line 268"/>
              <p:cNvSpPr>
                <a:spLocks noChangeShapeType="1"/>
              </p:cNvSpPr>
              <p:nvPr/>
            </p:nvSpPr>
            <p:spPr bwMode="auto">
              <a:xfrm>
                <a:off x="4853" y="2966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7" name="Line 269"/>
              <p:cNvSpPr>
                <a:spLocks noChangeShapeType="1"/>
              </p:cNvSpPr>
              <p:nvPr/>
            </p:nvSpPr>
            <p:spPr bwMode="auto">
              <a:xfrm>
                <a:off x="4866" y="2966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8" name="Line 270"/>
              <p:cNvSpPr>
                <a:spLocks noChangeShapeType="1"/>
              </p:cNvSpPr>
              <p:nvPr/>
            </p:nvSpPr>
            <p:spPr bwMode="auto">
              <a:xfrm>
                <a:off x="4879" y="296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59" name="Line 271"/>
              <p:cNvSpPr>
                <a:spLocks noChangeShapeType="1"/>
              </p:cNvSpPr>
              <p:nvPr/>
            </p:nvSpPr>
            <p:spPr bwMode="auto">
              <a:xfrm>
                <a:off x="4885" y="2966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0" name="Line 272"/>
              <p:cNvSpPr>
                <a:spLocks noChangeShapeType="1"/>
              </p:cNvSpPr>
              <p:nvPr/>
            </p:nvSpPr>
            <p:spPr bwMode="auto">
              <a:xfrm>
                <a:off x="4898" y="2966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1" name="Line 273"/>
              <p:cNvSpPr>
                <a:spLocks noChangeShapeType="1"/>
              </p:cNvSpPr>
              <p:nvPr/>
            </p:nvSpPr>
            <p:spPr bwMode="auto">
              <a:xfrm>
                <a:off x="4911" y="296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2" name="Line 274"/>
              <p:cNvSpPr>
                <a:spLocks noChangeShapeType="1"/>
              </p:cNvSpPr>
              <p:nvPr/>
            </p:nvSpPr>
            <p:spPr bwMode="auto">
              <a:xfrm>
                <a:off x="4917" y="2966"/>
                <a:ext cx="13" cy="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3" name="Line 275"/>
              <p:cNvSpPr>
                <a:spLocks noChangeShapeType="1"/>
              </p:cNvSpPr>
              <p:nvPr/>
            </p:nvSpPr>
            <p:spPr bwMode="auto">
              <a:xfrm>
                <a:off x="4930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4" name="Line 276"/>
              <p:cNvSpPr>
                <a:spLocks noChangeShapeType="1"/>
              </p:cNvSpPr>
              <p:nvPr/>
            </p:nvSpPr>
            <p:spPr bwMode="auto">
              <a:xfrm>
                <a:off x="4943" y="2972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5" name="Line 277"/>
              <p:cNvSpPr>
                <a:spLocks noChangeShapeType="1"/>
              </p:cNvSpPr>
              <p:nvPr/>
            </p:nvSpPr>
            <p:spPr bwMode="auto">
              <a:xfrm>
                <a:off x="4949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6" name="Line 278"/>
              <p:cNvSpPr>
                <a:spLocks noChangeShapeType="1"/>
              </p:cNvSpPr>
              <p:nvPr/>
            </p:nvSpPr>
            <p:spPr bwMode="auto">
              <a:xfrm>
                <a:off x="4962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7" name="Line 279"/>
              <p:cNvSpPr>
                <a:spLocks noChangeShapeType="1"/>
              </p:cNvSpPr>
              <p:nvPr/>
            </p:nvSpPr>
            <p:spPr bwMode="auto">
              <a:xfrm>
                <a:off x="4975" y="2972"/>
                <a:ext cx="12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8" name="Line 280"/>
              <p:cNvSpPr>
                <a:spLocks noChangeShapeType="1"/>
              </p:cNvSpPr>
              <p:nvPr/>
            </p:nvSpPr>
            <p:spPr bwMode="auto">
              <a:xfrm>
                <a:off x="4987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9" name="Line 281"/>
              <p:cNvSpPr>
                <a:spLocks noChangeShapeType="1"/>
              </p:cNvSpPr>
              <p:nvPr/>
            </p:nvSpPr>
            <p:spPr bwMode="auto">
              <a:xfrm>
                <a:off x="5000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0" name="Line 282"/>
              <p:cNvSpPr>
                <a:spLocks noChangeShapeType="1"/>
              </p:cNvSpPr>
              <p:nvPr/>
            </p:nvSpPr>
            <p:spPr bwMode="auto">
              <a:xfrm>
                <a:off x="5013" y="2972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1" name="Line 283"/>
              <p:cNvSpPr>
                <a:spLocks noChangeShapeType="1"/>
              </p:cNvSpPr>
              <p:nvPr/>
            </p:nvSpPr>
            <p:spPr bwMode="auto">
              <a:xfrm>
                <a:off x="5019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2" name="Line 284"/>
              <p:cNvSpPr>
                <a:spLocks noChangeShapeType="1"/>
              </p:cNvSpPr>
              <p:nvPr/>
            </p:nvSpPr>
            <p:spPr bwMode="auto">
              <a:xfrm>
                <a:off x="5032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3" name="Line 285"/>
              <p:cNvSpPr>
                <a:spLocks noChangeShapeType="1"/>
              </p:cNvSpPr>
              <p:nvPr/>
            </p:nvSpPr>
            <p:spPr bwMode="auto">
              <a:xfrm>
                <a:off x="5045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4" name="Line 286"/>
              <p:cNvSpPr>
                <a:spLocks noChangeShapeType="1"/>
              </p:cNvSpPr>
              <p:nvPr/>
            </p:nvSpPr>
            <p:spPr bwMode="auto">
              <a:xfrm>
                <a:off x="5058" y="2972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5" name="Line 287"/>
              <p:cNvSpPr>
                <a:spLocks noChangeShapeType="1"/>
              </p:cNvSpPr>
              <p:nvPr/>
            </p:nvSpPr>
            <p:spPr bwMode="auto">
              <a:xfrm>
                <a:off x="5064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6" name="Line 288"/>
              <p:cNvSpPr>
                <a:spLocks noChangeShapeType="1"/>
              </p:cNvSpPr>
              <p:nvPr/>
            </p:nvSpPr>
            <p:spPr bwMode="auto">
              <a:xfrm>
                <a:off x="5077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7" name="Line 289"/>
              <p:cNvSpPr>
                <a:spLocks noChangeShapeType="1"/>
              </p:cNvSpPr>
              <p:nvPr/>
            </p:nvSpPr>
            <p:spPr bwMode="auto">
              <a:xfrm>
                <a:off x="5090" y="2972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8" name="Line 290"/>
              <p:cNvSpPr>
                <a:spLocks noChangeShapeType="1"/>
              </p:cNvSpPr>
              <p:nvPr/>
            </p:nvSpPr>
            <p:spPr bwMode="auto">
              <a:xfrm>
                <a:off x="5096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79" name="Line 291"/>
              <p:cNvSpPr>
                <a:spLocks noChangeShapeType="1"/>
              </p:cNvSpPr>
              <p:nvPr/>
            </p:nvSpPr>
            <p:spPr bwMode="auto">
              <a:xfrm>
                <a:off x="5109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0" name="Line 292"/>
              <p:cNvSpPr>
                <a:spLocks noChangeShapeType="1"/>
              </p:cNvSpPr>
              <p:nvPr/>
            </p:nvSpPr>
            <p:spPr bwMode="auto">
              <a:xfrm>
                <a:off x="5122" y="2972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1" name="Line 293"/>
              <p:cNvSpPr>
                <a:spLocks noChangeShapeType="1"/>
              </p:cNvSpPr>
              <p:nvPr/>
            </p:nvSpPr>
            <p:spPr bwMode="auto">
              <a:xfrm>
                <a:off x="5128" y="2972"/>
                <a:ext cx="13" cy="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2" name="Oval 294"/>
              <p:cNvSpPr>
                <a:spLocks noChangeArrowheads="1"/>
              </p:cNvSpPr>
              <p:nvPr/>
            </p:nvSpPr>
            <p:spPr bwMode="auto">
              <a:xfrm>
                <a:off x="3359" y="2975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3" name="Oval 295"/>
              <p:cNvSpPr>
                <a:spLocks noChangeArrowheads="1"/>
              </p:cNvSpPr>
              <p:nvPr/>
            </p:nvSpPr>
            <p:spPr bwMode="auto">
              <a:xfrm>
                <a:off x="3372" y="2982"/>
                <a:ext cx="13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4" name="Oval 296"/>
              <p:cNvSpPr>
                <a:spLocks noChangeArrowheads="1"/>
              </p:cNvSpPr>
              <p:nvPr/>
            </p:nvSpPr>
            <p:spPr bwMode="auto">
              <a:xfrm>
                <a:off x="3384" y="2994"/>
                <a:ext cx="14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5" name="Oval 297"/>
              <p:cNvSpPr>
                <a:spLocks noChangeArrowheads="1"/>
              </p:cNvSpPr>
              <p:nvPr/>
            </p:nvSpPr>
            <p:spPr bwMode="auto">
              <a:xfrm>
                <a:off x="3391" y="2969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6" name="Oval 298"/>
              <p:cNvSpPr>
                <a:spLocks noChangeArrowheads="1"/>
              </p:cNvSpPr>
              <p:nvPr/>
            </p:nvSpPr>
            <p:spPr bwMode="auto">
              <a:xfrm>
                <a:off x="3404" y="2950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7" name="Oval 299"/>
              <p:cNvSpPr>
                <a:spLocks noChangeArrowheads="1"/>
              </p:cNvSpPr>
              <p:nvPr/>
            </p:nvSpPr>
            <p:spPr bwMode="auto">
              <a:xfrm>
                <a:off x="3416" y="299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8" name="Oval 300"/>
              <p:cNvSpPr>
                <a:spLocks noChangeArrowheads="1"/>
              </p:cNvSpPr>
              <p:nvPr/>
            </p:nvSpPr>
            <p:spPr bwMode="auto">
              <a:xfrm>
                <a:off x="3429" y="299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89" name="Oval 301"/>
              <p:cNvSpPr>
                <a:spLocks noChangeArrowheads="1"/>
              </p:cNvSpPr>
              <p:nvPr/>
            </p:nvSpPr>
            <p:spPr bwMode="auto">
              <a:xfrm>
                <a:off x="3436" y="2969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0" name="Oval 302"/>
              <p:cNvSpPr>
                <a:spLocks noChangeArrowheads="1"/>
              </p:cNvSpPr>
              <p:nvPr/>
            </p:nvSpPr>
            <p:spPr bwMode="auto">
              <a:xfrm>
                <a:off x="3448" y="3007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1" name="Oval 303"/>
              <p:cNvSpPr>
                <a:spLocks noChangeArrowheads="1"/>
              </p:cNvSpPr>
              <p:nvPr/>
            </p:nvSpPr>
            <p:spPr bwMode="auto">
              <a:xfrm>
                <a:off x="3461" y="3020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2" name="Oval 304"/>
              <p:cNvSpPr>
                <a:spLocks noChangeArrowheads="1"/>
              </p:cNvSpPr>
              <p:nvPr/>
            </p:nvSpPr>
            <p:spPr bwMode="auto">
              <a:xfrm>
                <a:off x="3474" y="299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3" name="Oval 305"/>
              <p:cNvSpPr>
                <a:spLocks noChangeArrowheads="1"/>
              </p:cNvSpPr>
              <p:nvPr/>
            </p:nvSpPr>
            <p:spPr bwMode="auto">
              <a:xfrm>
                <a:off x="3480" y="2937"/>
                <a:ext cx="20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4" name="Oval 306"/>
              <p:cNvSpPr>
                <a:spLocks noChangeArrowheads="1"/>
              </p:cNvSpPr>
              <p:nvPr/>
            </p:nvSpPr>
            <p:spPr bwMode="auto">
              <a:xfrm>
                <a:off x="3493" y="2937"/>
                <a:ext cx="20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5" name="Oval 307"/>
              <p:cNvSpPr>
                <a:spLocks noChangeArrowheads="1"/>
              </p:cNvSpPr>
              <p:nvPr/>
            </p:nvSpPr>
            <p:spPr bwMode="auto">
              <a:xfrm>
                <a:off x="3506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6" name="Oval 308"/>
              <p:cNvSpPr>
                <a:spLocks noChangeArrowheads="1"/>
              </p:cNvSpPr>
              <p:nvPr/>
            </p:nvSpPr>
            <p:spPr bwMode="auto">
              <a:xfrm>
                <a:off x="3512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7" name="Oval 309"/>
              <p:cNvSpPr>
                <a:spLocks noChangeArrowheads="1"/>
              </p:cNvSpPr>
              <p:nvPr/>
            </p:nvSpPr>
            <p:spPr bwMode="auto">
              <a:xfrm>
                <a:off x="3525" y="299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8" name="Oval 310"/>
              <p:cNvSpPr>
                <a:spLocks noChangeArrowheads="1"/>
              </p:cNvSpPr>
              <p:nvPr/>
            </p:nvSpPr>
            <p:spPr bwMode="auto">
              <a:xfrm>
                <a:off x="3538" y="299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99" name="Oval 311"/>
              <p:cNvSpPr>
                <a:spLocks noChangeArrowheads="1"/>
              </p:cNvSpPr>
              <p:nvPr/>
            </p:nvSpPr>
            <p:spPr bwMode="auto">
              <a:xfrm>
                <a:off x="3544" y="299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0" name="Oval 312"/>
              <p:cNvSpPr>
                <a:spLocks noChangeArrowheads="1"/>
              </p:cNvSpPr>
              <p:nvPr/>
            </p:nvSpPr>
            <p:spPr bwMode="auto">
              <a:xfrm>
                <a:off x="3557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1" name="Oval 313"/>
              <p:cNvSpPr>
                <a:spLocks noChangeArrowheads="1"/>
              </p:cNvSpPr>
              <p:nvPr/>
            </p:nvSpPr>
            <p:spPr bwMode="auto">
              <a:xfrm>
                <a:off x="3570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2" name="Oval 314"/>
              <p:cNvSpPr>
                <a:spLocks noChangeArrowheads="1"/>
              </p:cNvSpPr>
              <p:nvPr/>
            </p:nvSpPr>
            <p:spPr bwMode="auto">
              <a:xfrm>
                <a:off x="3583" y="2982"/>
                <a:ext cx="13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3" name="Oval 315"/>
              <p:cNvSpPr>
                <a:spLocks noChangeArrowheads="1"/>
              </p:cNvSpPr>
              <p:nvPr/>
            </p:nvSpPr>
            <p:spPr bwMode="auto">
              <a:xfrm>
                <a:off x="3596" y="2950"/>
                <a:ext cx="13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4" name="Oval 316"/>
              <p:cNvSpPr>
                <a:spLocks noChangeArrowheads="1"/>
              </p:cNvSpPr>
              <p:nvPr/>
            </p:nvSpPr>
            <p:spPr bwMode="auto">
              <a:xfrm>
                <a:off x="3602" y="2937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5" name="Oval 317"/>
              <p:cNvSpPr>
                <a:spLocks noChangeArrowheads="1"/>
              </p:cNvSpPr>
              <p:nvPr/>
            </p:nvSpPr>
            <p:spPr bwMode="auto">
              <a:xfrm>
                <a:off x="3615" y="2950"/>
                <a:ext cx="19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6" name="Oval 318"/>
              <p:cNvSpPr>
                <a:spLocks noChangeArrowheads="1"/>
              </p:cNvSpPr>
              <p:nvPr/>
            </p:nvSpPr>
            <p:spPr bwMode="auto">
              <a:xfrm>
                <a:off x="3628" y="2956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7" name="Oval 319"/>
              <p:cNvSpPr>
                <a:spLocks noChangeArrowheads="1"/>
              </p:cNvSpPr>
              <p:nvPr/>
            </p:nvSpPr>
            <p:spPr bwMode="auto">
              <a:xfrm>
                <a:off x="3640" y="292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8" name="Oval 320"/>
              <p:cNvSpPr>
                <a:spLocks noChangeArrowheads="1"/>
              </p:cNvSpPr>
              <p:nvPr/>
            </p:nvSpPr>
            <p:spPr bwMode="auto">
              <a:xfrm>
                <a:off x="3647" y="2930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09" name="Oval 321"/>
              <p:cNvSpPr>
                <a:spLocks noChangeArrowheads="1"/>
              </p:cNvSpPr>
              <p:nvPr/>
            </p:nvSpPr>
            <p:spPr bwMode="auto">
              <a:xfrm>
                <a:off x="3660" y="2956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0" name="Oval 322"/>
              <p:cNvSpPr>
                <a:spLocks noChangeArrowheads="1"/>
              </p:cNvSpPr>
              <p:nvPr/>
            </p:nvSpPr>
            <p:spPr bwMode="auto">
              <a:xfrm>
                <a:off x="3672" y="2937"/>
                <a:ext cx="20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1" name="Oval 323"/>
              <p:cNvSpPr>
                <a:spLocks noChangeArrowheads="1"/>
              </p:cNvSpPr>
              <p:nvPr/>
            </p:nvSpPr>
            <p:spPr bwMode="auto">
              <a:xfrm>
                <a:off x="3679" y="2937"/>
                <a:ext cx="19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2" name="Oval 324"/>
              <p:cNvSpPr>
                <a:spLocks noChangeArrowheads="1"/>
              </p:cNvSpPr>
              <p:nvPr/>
            </p:nvSpPr>
            <p:spPr bwMode="auto">
              <a:xfrm>
                <a:off x="3692" y="2924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3" name="Oval 325"/>
              <p:cNvSpPr>
                <a:spLocks noChangeArrowheads="1"/>
              </p:cNvSpPr>
              <p:nvPr/>
            </p:nvSpPr>
            <p:spPr bwMode="auto">
              <a:xfrm>
                <a:off x="3704" y="289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4" name="Oval 326"/>
              <p:cNvSpPr>
                <a:spLocks noChangeArrowheads="1"/>
              </p:cNvSpPr>
              <p:nvPr/>
            </p:nvSpPr>
            <p:spPr bwMode="auto">
              <a:xfrm>
                <a:off x="3717" y="292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5" name="Oval 327"/>
              <p:cNvSpPr>
                <a:spLocks noChangeArrowheads="1"/>
              </p:cNvSpPr>
              <p:nvPr/>
            </p:nvSpPr>
            <p:spPr bwMode="auto">
              <a:xfrm>
                <a:off x="3724" y="2937"/>
                <a:ext cx="19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6" name="Oval 328"/>
              <p:cNvSpPr>
                <a:spLocks noChangeArrowheads="1"/>
              </p:cNvSpPr>
              <p:nvPr/>
            </p:nvSpPr>
            <p:spPr bwMode="auto">
              <a:xfrm>
                <a:off x="3736" y="2930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7" name="Oval 329"/>
              <p:cNvSpPr>
                <a:spLocks noChangeArrowheads="1"/>
              </p:cNvSpPr>
              <p:nvPr/>
            </p:nvSpPr>
            <p:spPr bwMode="auto">
              <a:xfrm>
                <a:off x="3749" y="2873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8" name="Oval 330"/>
              <p:cNvSpPr>
                <a:spLocks noChangeArrowheads="1"/>
              </p:cNvSpPr>
              <p:nvPr/>
            </p:nvSpPr>
            <p:spPr bwMode="auto">
              <a:xfrm>
                <a:off x="3756" y="2860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9" name="Oval 331"/>
              <p:cNvSpPr>
                <a:spLocks noChangeArrowheads="1"/>
              </p:cNvSpPr>
              <p:nvPr/>
            </p:nvSpPr>
            <p:spPr bwMode="auto">
              <a:xfrm>
                <a:off x="3768" y="2867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0" name="Oval 332"/>
              <p:cNvSpPr>
                <a:spLocks noChangeArrowheads="1"/>
              </p:cNvSpPr>
              <p:nvPr/>
            </p:nvSpPr>
            <p:spPr bwMode="auto">
              <a:xfrm>
                <a:off x="3781" y="2879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1" name="Oval 333"/>
              <p:cNvSpPr>
                <a:spLocks noChangeArrowheads="1"/>
              </p:cNvSpPr>
              <p:nvPr/>
            </p:nvSpPr>
            <p:spPr bwMode="auto">
              <a:xfrm>
                <a:off x="3794" y="2899"/>
                <a:ext cx="13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2" name="Oval 334"/>
              <p:cNvSpPr>
                <a:spLocks noChangeArrowheads="1"/>
              </p:cNvSpPr>
              <p:nvPr/>
            </p:nvSpPr>
            <p:spPr bwMode="auto">
              <a:xfrm>
                <a:off x="3807" y="2879"/>
                <a:ext cx="13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3" name="Oval 335"/>
              <p:cNvSpPr>
                <a:spLocks noChangeArrowheads="1"/>
              </p:cNvSpPr>
              <p:nvPr/>
            </p:nvSpPr>
            <p:spPr bwMode="auto">
              <a:xfrm>
                <a:off x="3813" y="2873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4" name="Oval 336"/>
              <p:cNvSpPr>
                <a:spLocks noChangeArrowheads="1"/>
              </p:cNvSpPr>
              <p:nvPr/>
            </p:nvSpPr>
            <p:spPr bwMode="auto">
              <a:xfrm>
                <a:off x="3826" y="2841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5" name="Oval 337"/>
              <p:cNvSpPr>
                <a:spLocks noChangeArrowheads="1"/>
              </p:cNvSpPr>
              <p:nvPr/>
            </p:nvSpPr>
            <p:spPr bwMode="auto">
              <a:xfrm>
                <a:off x="3839" y="2847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6" name="Oval 338"/>
              <p:cNvSpPr>
                <a:spLocks noChangeArrowheads="1"/>
              </p:cNvSpPr>
              <p:nvPr/>
            </p:nvSpPr>
            <p:spPr bwMode="auto">
              <a:xfrm>
                <a:off x="3852" y="2854"/>
                <a:ext cx="19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7" name="Oval 339"/>
              <p:cNvSpPr>
                <a:spLocks noChangeArrowheads="1"/>
              </p:cNvSpPr>
              <p:nvPr/>
            </p:nvSpPr>
            <p:spPr bwMode="auto">
              <a:xfrm>
                <a:off x="3858" y="2822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8" name="Oval 340"/>
              <p:cNvSpPr>
                <a:spLocks noChangeArrowheads="1"/>
              </p:cNvSpPr>
              <p:nvPr/>
            </p:nvSpPr>
            <p:spPr bwMode="auto">
              <a:xfrm>
                <a:off x="3871" y="2809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29" name="Oval 341"/>
              <p:cNvSpPr>
                <a:spLocks noChangeArrowheads="1"/>
              </p:cNvSpPr>
              <p:nvPr/>
            </p:nvSpPr>
            <p:spPr bwMode="auto">
              <a:xfrm>
                <a:off x="3883" y="2777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0" name="Oval 342"/>
              <p:cNvSpPr>
                <a:spLocks noChangeArrowheads="1"/>
              </p:cNvSpPr>
              <p:nvPr/>
            </p:nvSpPr>
            <p:spPr bwMode="auto">
              <a:xfrm>
                <a:off x="3890" y="2771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1" name="Oval 343"/>
              <p:cNvSpPr>
                <a:spLocks noChangeArrowheads="1"/>
              </p:cNvSpPr>
              <p:nvPr/>
            </p:nvSpPr>
            <p:spPr bwMode="auto">
              <a:xfrm>
                <a:off x="3903" y="2713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2" name="Oval 344"/>
              <p:cNvSpPr>
                <a:spLocks noChangeArrowheads="1"/>
              </p:cNvSpPr>
              <p:nvPr/>
            </p:nvSpPr>
            <p:spPr bwMode="auto">
              <a:xfrm>
                <a:off x="3915" y="2681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3" name="Oval 345"/>
              <p:cNvSpPr>
                <a:spLocks noChangeArrowheads="1"/>
              </p:cNvSpPr>
              <p:nvPr/>
            </p:nvSpPr>
            <p:spPr bwMode="auto">
              <a:xfrm>
                <a:off x="3928" y="2707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4" name="Oval 346"/>
              <p:cNvSpPr>
                <a:spLocks noChangeArrowheads="1"/>
              </p:cNvSpPr>
              <p:nvPr/>
            </p:nvSpPr>
            <p:spPr bwMode="auto">
              <a:xfrm>
                <a:off x="3935" y="2707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5" name="Oval 347"/>
              <p:cNvSpPr>
                <a:spLocks noChangeArrowheads="1"/>
              </p:cNvSpPr>
              <p:nvPr/>
            </p:nvSpPr>
            <p:spPr bwMode="auto">
              <a:xfrm>
                <a:off x="3947" y="2687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6" name="Oval 348"/>
              <p:cNvSpPr>
                <a:spLocks noChangeArrowheads="1"/>
              </p:cNvSpPr>
              <p:nvPr/>
            </p:nvSpPr>
            <p:spPr bwMode="auto">
              <a:xfrm>
                <a:off x="3960" y="2694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7" name="Oval 349"/>
              <p:cNvSpPr>
                <a:spLocks noChangeArrowheads="1"/>
              </p:cNvSpPr>
              <p:nvPr/>
            </p:nvSpPr>
            <p:spPr bwMode="auto">
              <a:xfrm>
                <a:off x="3967" y="2694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8" name="Oval 350"/>
              <p:cNvSpPr>
                <a:spLocks noChangeArrowheads="1"/>
              </p:cNvSpPr>
              <p:nvPr/>
            </p:nvSpPr>
            <p:spPr bwMode="auto">
              <a:xfrm>
                <a:off x="3979" y="2630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39" name="Oval 351"/>
              <p:cNvSpPr>
                <a:spLocks noChangeArrowheads="1"/>
              </p:cNvSpPr>
              <p:nvPr/>
            </p:nvSpPr>
            <p:spPr bwMode="auto">
              <a:xfrm>
                <a:off x="3992" y="2591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0" name="Oval 352"/>
              <p:cNvSpPr>
                <a:spLocks noChangeArrowheads="1"/>
              </p:cNvSpPr>
              <p:nvPr/>
            </p:nvSpPr>
            <p:spPr bwMode="auto">
              <a:xfrm>
                <a:off x="4005" y="2495"/>
                <a:ext cx="13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1" name="Oval 353"/>
              <p:cNvSpPr>
                <a:spLocks noChangeArrowheads="1"/>
              </p:cNvSpPr>
              <p:nvPr/>
            </p:nvSpPr>
            <p:spPr bwMode="auto">
              <a:xfrm>
                <a:off x="4018" y="2521"/>
                <a:ext cx="13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2" name="Oval 354"/>
              <p:cNvSpPr>
                <a:spLocks noChangeArrowheads="1"/>
              </p:cNvSpPr>
              <p:nvPr/>
            </p:nvSpPr>
            <p:spPr bwMode="auto">
              <a:xfrm>
                <a:off x="4024" y="2483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3" name="Oval 355"/>
              <p:cNvSpPr>
                <a:spLocks noChangeArrowheads="1"/>
              </p:cNvSpPr>
              <p:nvPr/>
            </p:nvSpPr>
            <p:spPr bwMode="auto">
              <a:xfrm>
                <a:off x="4037" y="2438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4" name="Oval 356"/>
              <p:cNvSpPr>
                <a:spLocks noChangeArrowheads="1"/>
              </p:cNvSpPr>
              <p:nvPr/>
            </p:nvSpPr>
            <p:spPr bwMode="auto">
              <a:xfrm>
                <a:off x="4050" y="2425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5" name="Oval 357"/>
              <p:cNvSpPr>
                <a:spLocks noChangeArrowheads="1"/>
              </p:cNvSpPr>
              <p:nvPr/>
            </p:nvSpPr>
            <p:spPr bwMode="auto">
              <a:xfrm>
                <a:off x="4063" y="2399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6" name="Oval 358"/>
              <p:cNvSpPr>
                <a:spLocks noChangeArrowheads="1"/>
              </p:cNvSpPr>
              <p:nvPr/>
            </p:nvSpPr>
            <p:spPr bwMode="auto">
              <a:xfrm>
                <a:off x="4069" y="2374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7" name="Oval 359"/>
              <p:cNvSpPr>
                <a:spLocks noChangeArrowheads="1"/>
              </p:cNvSpPr>
              <p:nvPr/>
            </p:nvSpPr>
            <p:spPr bwMode="auto">
              <a:xfrm>
                <a:off x="4082" y="2297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8" name="Oval 360"/>
              <p:cNvSpPr>
                <a:spLocks noChangeArrowheads="1"/>
              </p:cNvSpPr>
              <p:nvPr/>
            </p:nvSpPr>
            <p:spPr bwMode="auto">
              <a:xfrm>
                <a:off x="4095" y="2240"/>
                <a:ext cx="19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49" name="Oval 361"/>
              <p:cNvSpPr>
                <a:spLocks noChangeArrowheads="1"/>
              </p:cNvSpPr>
              <p:nvPr/>
            </p:nvSpPr>
            <p:spPr bwMode="auto">
              <a:xfrm>
                <a:off x="4101" y="2201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0" name="Oval 362"/>
              <p:cNvSpPr>
                <a:spLocks noChangeArrowheads="1"/>
              </p:cNvSpPr>
              <p:nvPr/>
            </p:nvSpPr>
            <p:spPr bwMode="auto">
              <a:xfrm>
                <a:off x="4114" y="2208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1" name="Oval 363"/>
              <p:cNvSpPr>
                <a:spLocks noChangeArrowheads="1"/>
              </p:cNvSpPr>
              <p:nvPr/>
            </p:nvSpPr>
            <p:spPr bwMode="auto">
              <a:xfrm>
                <a:off x="4127" y="2169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2" name="Oval 364"/>
              <p:cNvSpPr>
                <a:spLocks noChangeArrowheads="1"/>
              </p:cNvSpPr>
              <p:nvPr/>
            </p:nvSpPr>
            <p:spPr bwMode="auto">
              <a:xfrm>
                <a:off x="4133" y="2176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3" name="Oval 365"/>
              <p:cNvSpPr>
                <a:spLocks noChangeArrowheads="1"/>
              </p:cNvSpPr>
              <p:nvPr/>
            </p:nvSpPr>
            <p:spPr bwMode="auto">
              <a:xfrm>
                <a:off x="4146" y="2188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4" name="Oval 366"/>
              <p:cNvSpPr>
                <a:spLocks noChangeArrowheads="1"/>
              </p:cNvSpPr>
              <p:nvPr/>
            </p:nvSpPr>
            <p:spPr bwMode="auto">
              <a:xfrm>
                <a:off x="4159" y="2124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5" name="Oval 367"/>
              <p:cNvSpPr>
                <a:spLocks noChangeArrowheads="1"/>
              </p:cNvSpPr>
              <p:nvPr/>
            </p:nvSpPr>
            <p:spPr bwMode="auto">
              <a:xfrm>
                <a:off x="4171" y="2067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6" name="Oval 368"/>
              <p:cNvSpPr>
                <a:spLocks noChangeArrowheads="1"/>
              </p:cNvSpPr>
              <p:nvPr/>
            </p:nvSpPr>
            <p:spPr bwMode="auto">
              <a:xfrm>
                <a:off x="4178" y="2048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7" name="Oval 369"/>
              <p:cNvSpPr>
                <a:spLocks noChangeArrowheads="1"/>
              </p:cNvSpPr>
              <p:nvPr/>
            </p:nvSpPr>
            <p:spPr bwMode="auto">
              <a:xfrm>
                <a:off x="4191" y="2022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8" name="Oval 370"/>
              <p:cNvSpPr>
                <a:spLocks noChangeArrowheads="1"/>
              </p:cNvSpPr>
              <p:nvPr/>
            </p:nvSpPr>
            <p:spPr bwMode="auto">
              <a:xfrm>
                <a:off x="4203" y="2009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59" name="Oval 371"/>
              <p:cNvSpPr>
                <a:spLocks noChangeArrowheads="1"/>
              </p:cNvSpPr>
              <p:nvPr/>
            </p:nvSpPr>
            <p:spPr bwMode="auto">
              <a:xfrm>
                <a:off x="4216" y="2035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0" name="Oval 372"/>
              <p:cNvSpPr>
                <a:spLocks noChangeArrowheads="1"/>
              </p:cNvSpPr>
              <p:nvPr/>
            </p:nvSpPr>
            <p:spPr bwMode="auto">
              <a:xfrm>
                <a:off x="4229" y="2009"/>
                <a:ext cx="13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1" name="Oval 373"/>
              <p:cNvSpPr>
                <a:spLocks noChangeArrowheads="1"/>
              </p:cNvSpPr>
              <p:nvPr/>
            </p:nvSpPr>
            <p:spPr bwMode="auto">
              <a:xfrm>
                <a:off x="4242" y="2060"/>
                <a:ext cx="13" cy="14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2" name="Oval 374"/>
              <p:cNvSpPr>
                <a:spLocks noChangeArrowheads="1"/>
              </p:cNvSpPr>
              <p:nvPr/>
            </p:nvSpPr>
            <p:spPr bwMode="auto">
              <a:xfrm>
                <a:off x="4248" y="2022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3" name="Oval 375"/>
              <p:cNvSpPr>
                <a:spLocks noChangeArrowheads="1"/>
              </p:cNvSpPr>
              <p:nvPr/>
            </p:nvSpPr>
            <p:spPr bwMode="auto">
              <a:xfrm>
                <a:off x="4261" y="2022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4" name="Oval 376"/>
              <p:cNvSpPr>
                <a:spLocks noChangeArrowheads="1"/>
              </p:cNvSpPr>
              <p:nvPr/>
            </p:nvSpPr>
            <p:spPr bwMode="auto">
              <a:xfrm>
                <a:off x="4274" y="1990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5" name="Oval 377"/>
              <p:cNvSpPr>
                <a:spLocks noChangeArrowheads="1"/>
              </p:cNvSpPr>
              <p:nvPr/>
            </p:nvSpPr>
            <p:spPr bwMode="auto">
              <a:xfrm>
                <a:off x="4280" y="1977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6" name="Oval 378"/>
              <p:cNvSpPr>
                <a:spLocks noChangeArrowheads="1"/>
              </p:cNvSpPr>
              <p:nvPr/>
            </p:nvSpPr>
            <p:spPr bwMode="auto">
              <a:xfrm>
                <a:off x="4293" y="2022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7" name="Oval 379"/>
              <p:cNvSpPr>
                <a:spLocks noChangeArrowheads="1"/>
              </p:cNvSpPr>
              <p:nvPr/>
            </p:nvSpPr>
            <p:spPr bwMode="auto">
              <a:xfrm>
                <a:off x="4306" y="2080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8" name="Oval 380"/>
              <p:cNvSpPr>
                <a:spLocks noChangeArrowheads="1"/>
              </p:cNvSpPr>
              <p:nvPr/>
            </p:nvSpPr>
            <p:spPr bwMode="auto">
              <a:xfrm>
                <a:off x="4312" y="2048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9" name="Oval 381"/>
              <p:cNvSpPr>
                <a:spLocks noChangeArrowheads="1"/>
              </p:cNvSpPr>
              <p:nvPr/>
            </p:nvSpPr>
            <p:spPr bwMode="auto">
              <a:xfrm>
                <a:off x="4325" y="2105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0" name="Oval 382"/>
              <p:cNvSpPr>
                <a:spLocks noChangeArrowheads="1"/>
              </p:cNvSpPr>
              <p:nvPr/>
            </p:nvSpPr>
            <p:spPr bwMode="auto">
              <a:xfrm>
                <a:off x="4338" y="2067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1" name="Oval 383"/>
              <p:cNvSpPr>
                <a:spLocks noChangeArrowheads="1"/>
              </p:cNvSpPr>
              <p:nvPr/>
            </p:nvSpPr>
            <p:spPr bwMode="auto">
              <a:xfrm>
                <a:off x="4344" y="2086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2" name="Oval 384"/>
              <p:cNvSpPr>
                <a:spLocks noChangeArrowheads="1"/>
              </p:cNvSpPr>
              <p:nvPr/>
            </p:nvSpPr>
            <p:spPr bwMode="auto">
              <a:xfrm>
                <a:off x="4357" y="2227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3" name="Oval 385"/>
              <p:cNvSpPr>
                <a:spLocks noChangeArrowheads="1"/>
              </p:cNvSpPr>
              <p:nvPr/>
            </p:nvSpPr>
            <p:spPr bwMode="auto">
              <a:xfrm>
                <a:off x="4370" y="2259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4" name="Oval 386"/>
              <p:cNvSpPr>
                <a:spLocks noChangeArrowheads="1"/>
              </p:cNvSpPr>
              <p:nvPr/>
            </p:nvSpPr>
            <p:spPr bwMode="auto">
              <a:xfrm>
                <a:off x="4383" y="2297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5" name="Oval 387"/>
              <p:cNvSpPr>
                <a:spLocks noChangeArrowheads="1"/>
              </p:cNvSpPr>
              <p:nvPr/>
            </p:nvSpPr>
            <p:spPr bwMode="auto">
              <a:xfrm>
                <a:off x="4389" y="2227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6" name="Oval 388"/>
              <p:cNvSpPr>
                <a:spLocks noChangeArrowheads="1"/>
              </p:cNvSpPr>
              <p:nvPr/>
            </p:nvSpPr>
            <p:spPr bwMode="auto">
              <a:xfrm>
                <a:off x="4402" y="2310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7" name="Oval 389"/>
              <p:cNvSpPr>
                <a:spLocks noChangeArrowheads="1"/>
              </p:cNvSpPr>
              <p:nvPr/>
            </p:nvSpPr>
            <p:spPr bwMode="auto">
              <a:xfrm>
                <a:off x="4415" y="2316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8" name="Oval 390"/>
              <p:cNvSpPr>
                <a:spLocks noChangeArrowheads="1"/>
              </p:cNvSpPr>
              <p:nvPr/>
            </p:nvSpPr>
            <p:spPr bwMode="auto">
              <a:xfrm>
                <a:off x="4427" y="2393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79" name="Oval 391"/>
              <p:cNvSpPr>
                <a:spLocks noChangeArrowheads="1"/>
              </p:cNvSpPr>
              <p:nvPr/>
            </p:nvSpPr>
            <p:spPr bwMode="auto">
              <a:xfrm>
                <a:off x="4440" y="2387"/>
                <a:ext cx="13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0" name="Oval 392"/>
              <p:cNvSpPr>
                <a:spLocks noChangeArrowheads="1"/>
              </p:cNvSpPr>
              <p:nvPr/>
            </p:nvSpPr>
            <p:spPr bwMode="auto">
              <a:xfrm>
                <a:off x="4453" y="2470"/>
                <a:ext cx="13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1" name="Oval 393"/>
              <p:cNvSpPr>
                <a:spLocks noChangeArrowheads="1"/>
              </p:cNvSpPr>
              <p:nvPr/>
            </p:nvSpPr>
            <p:spPr bwMode="auto">
              <a:xfrm>
                <a:off x="4459" y="2483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2" name="Oval 394"/>
              <p:cNvSpPr>
                <a:spLocks noChangeArrowheads="1"/>
              </p:cNvSpPr>
              <p:nvPr/>
            </p:nvSpPr>
            <p:spPr bwMode="auto">
              <a:xfrm>
                <a:off x="4472" y="2521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3" name="Oval 395"/>
              <p:cNvSpPr>
                <a:spLocks noChangeArrowheads="1"/>
              </p:cNvSpPr>
              <p:nvPr/>
            </p:nvSpPr>
            <p:spPr bwMode="auto">
              <a:xfrm>
                <a:off x="4485" y="2502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4" name="Oval 396"/>
              <p:cNvSpPr>
                <a:spLocks noChangeArrowheads="1"/>
              </p:cNvSpPr>
              <p:nvPr/>
            </p:nvSpPr>
            <p:spPr bwMode="auto">
              <a:xfrm>
                <a:off x="4491" y="2521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5" name="Oval 397"/>
              <p:cNvSpPr>
                <a:spLocks noChangeArrowheads="1"/>
              </p:cNvSpPr>
              <p:nvPr/>
            </p:nvSpPr>
            <p:spPr bwMode="auto">
              <a:xfrm>
                <a:off x="4504" y="2566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6" name="Oval 398"/>
              <p:cNvSpPr>
                <a:spLocks noChangeArrowheads="1"/>
              </p:cNvSpPr>
              <p:nvPr/>
            </p:nvSpPr>
            <p:spPr bwMode="auto">
              <a:xfrm>
                <a:off x="4517" y="2630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7" name="Oval 399"/>
              <p:cNvSpPr>
                <a:spLocks noChangeArrowheads="1"/>
              </p:cNvSpPr>
              <p:nvPr/>
            </p:nvSpPr>
            <p:spPr bwMode="auto">
              <a:xfrm>
                <a:off x="4523" y="2662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8" name="Oval 400"/>
              <p:cNvSpPr>
                <a:spLocks noChangeArrowheads="1"/>
              </p:cNvSpPr>
              <p:nvPr/>
            </p:nvSpPr>
            <p:spPr bwMode="auto">
              <a:xfrm>
                <a:off x="4536" y="2675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89" name="Oval 401"/>
              <p:cNvSpPr>
                <a:spLocks noChangeArrowheads="1"/>
              </p:cNvSpPr>
              <p:nvPr/>
            </p:nvSpPr>
            <p:spPr bwMode="auto">
              <a:xfrm>
                <a:off x="4549" y="2707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0" name="Oval 402"/>
              <p:cNvSpPr>
                <a:spLocks noChangeArrowheads="1"/>
              </p:cNvSpPr>
              <p:nvPr/>
            </p:nvSpPr>
            <p:spPr bwMode="auto">
              <a:xfrm>
                <a:off x="4555" y="2783"/>
                <a:ext cx="20" cy="14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1" name="Oval 403"/>
              <p:cNvSpPr>
                <a:spLocks noChangeArrowheads="1"/>
              </p:cNvSpPr>
              <p:nvPr/>
            </p:nvSpPr>
            <p:spPr bwMode="auto">
              <a:xfrm>
                <a:off x="4568" y="2822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2" name="Oval 404"/>
              <p:cNvSpPr>
                <a:spLocks noChangeArrowheads="1"/>
              </p:cNvSpPr>
              <p:nvPr/>
            </p:nvSpPr>
            <p:spPr bwMode="auto">
              <a:xfrm>
                <a:off x="4581" y="2803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3" name="Oval 405"/>
              <p:cNvSpPr>
                <a:spLocks noChangeArrowheads="1"/>
              </p:cNvSpPr>
              <p:nvPr/>
            </p:nvSpPr>
            <p:spPr bwMode="auto">
              <a:xfrm>
                <a:off x="4594" y="2803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4" name="Oval 406"/>
              <p:cNvSpPr>
                <a:spLocks noChangeArrowheads="1"/>
              </p:cNvSpPr>
              <p:nvPr/>
            </p:nvSpPr>
            <p:spPr bwMode="auto">
              <a:xfrm>
                <a:off x="4600" y="2771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5" name="Oval 407"/>
              <p:cNvSpPr>
                <a:spLocks noChangeArrowheads="1"/>
              </p:cNvSpPr>
              <p:nvPr/>
            </p:nvSpPr>
            <p:spPr bwMode="auto">
              <a:xfrm>
                <a:off x="4613" y="2815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6" name="Oval 408"/>
              <p:cNvSpPr>
                <a:spLocks noChangeArrowheads="1"/>
              </p:cNvSpPr>
              <p:nvPr/>
            </p:nvSpPr>
            <p:spPr bwMode="auto">
              <a:xfrm>
                <a:off x="4626" y="2822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7" name="Oval 409"/>
              <p:cNvSpPr>
                <a:spLocks noChangeArrowheads="1"/>
              </p:cNvSpPr>
              <p:nvPr/>
            </p:nvSpPr>
            <p:spPr bwMode="auto">
              <a:xfrm>
                <a:off x="4638" y="2886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8" name="Oval 410"/>
              <p:cNvSpPr>
                <a:spLocks noChangeArrowheads="1"/>
              </p:cNvSpPr>
              <p:nvPr/>
            </p:nvSpPr>
            <p:spPr bwMode="auto">
              <a:xfrm>
                <a:off x="4651" y="2886"/>
                <a:ext cx="13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9" name="Oval 411"/>
              <p:cNvSpPr>
                <a:spLocks noChangeArrowheads="1"/>
              </p:cNvSpPr>
              <p:nvPr/>
            </p:nvSpPr>
            <p:spPr bwMode="auto">
              <a:xfrm>
                <a:off x="4664" y="2911"/>
                <a:ext cx="13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0" name="Oval 412"/>
              <p:cNvSpPr>
                <a:spLocks noChangeArrowheads="1"/>
              </p:cNvSpPr>
              <p:nvPr/>
            </p:nvSpPr>
            <p:spPr bwMode="auto">
              <a:xfrm>
                <a:off x="4670" y="292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1" name="Oval 413"/>
              <p:cNvSpPr>
                <a:spLocks noChangeArrowheads="1"/>
              </p:cNvSpPr>
              <p:nvPr/>
            </p:nvSpPr>
            <p:spPr bwMode="auto">
              <a:xfrm>
                <a:off x="4683" y="2911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2" name="Oval 414"/>
              <p:cNvSpPr>
                <a:spLocks noChangeArrowheads="1"/>
              </p:cNvSpPr>
              <p:nvPr/>
            </p:nvSpPr>
            <p:spPr bwMode="auto">
              <a:xfrm>
                <a:off x="4696" y="2847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3" name="Oval 415"/>
              <p:cNvSpPr>
                <a:spLocks noChangeArrowheads="1"/>
              </p:cNvSpPr>
              <p:nvPr/>
            </p:nvSpPr>
            <p:spPr bwMode="auto">
              <a:xfrm>
                <a:off x="4702" y="2879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4" name="Oval 416"/>
              <p:cNvSpPr>
                <a:spLocks noChangeArrowheads="1"/>
              </p:cNvSpPr>
              <p:nvPr/>
            </p:nvSpPr>
            <p:spPr bwMode="auto">
              <a:xfrm>
                <a:off x="4715" y="2937"/>
                <a:ext cx="20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5" name="Oval 417"/>
              <p:cNvSpPr>
                <a:spLocks noChangeArrowheads="1"/>
              </p:cNvSpPr>
              <p:nvPr/>
            </p:nvSpPr>
            <p:spPr bwMode="auto">
              <a:xfrm>
                <a:off x="4728" y="292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6" name="Oval 418"/>
              <p:cNvSpPr>
                <a:spLocks noChangeArrowheads="1"/>
              </p:cNvSpPr>
              <p:nvPr/>
            </p:nvSpPr>
            <p:spPr bwMode="auto">
              <a:xfrm>
                <a:off x="4734" y="2937"/>
                <a:ext cx="20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7" name="Oval 419"/>
              <p:cNvSpPr>
                <a:spLocks noChangeArrowheads="1"/>
              </p:cNvSpPr>
              <p:nvPr/>
            </p:nvSpPr>
            <p:spPr bwMode="auto">
              <a:xfrm>
                <a:off x="4747" y="2956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8" name="Oval 420"/>
              <p:cNvSpPr>
                <a:spLocks noChangeArrowheads="1"/>
              </p:cNvSpPr>
              <p:nvPr/>
            </p:nvSpPr>
            <p:spPr bwMode="auto">
              <a:xfrm>
                <a:off x="4760" y="289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09" name="Oval 421"/>
              <p:cNvSpPr>
                <a:spLocks noChangeArrowheads="1"/>
              </p:cNvSpPr>
              <p:nvPr/>
            </p:nvSpPr>
            <p:spPr bwMode="auto">
              <a:xfrm>
                <a:off x="4766" y="292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0" name="Oval 422"/>
              <p:cNvSpPr>
                <a:spLocks noChangeArrowheads="1"/>
              </p:cNvSpPr>
              <p:nvPr/>
            </p:nvSpPr>
            <p:spPr bwMode="auto">
              <a:xfrm>
                <a:off x="4779" y="289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1" name="Oval 423"/>
              <p:cNvSpPr>
                <a:spLocks noChangeArrowheads="1"/>
              </p:cNvSpPr>
              <p:nvPr/>
            </p:nvSpPr>
            <p:spPr bwMode="auto">
              <a:xfrm>
                <a:off x="4792" y="292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2" name="Oval 424"/>
              <p:cNvSpPr>
                <a:spLocks noChangeArrowheads="1"/>
              </p:cNvSpPr>
              <p:nvPr/>
            </p:nvSpPr>
            <p:spPr bwMode="auto">
              <a:xfrm>
                <a:off x="4805" y="2956"/>
                <a:ext cx="13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3" name="Oval 425"/>
              <p:cNvSpPr>
                <a:spLocks noChangeArrowheads="1"/>
              </p:cNvSpPr>
              <p:nvPr/>
            </p:nvSpPr>
            <p:spPr bwMode="auto">
              <a:xfrm>
                <a:off x="4811" y="2943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4" name="Oval 426"/>
              <p:cNvSpPr>
                <a:spLocks noChangeArrowheads="1"/>
              </p:cNvSpPr>
              <p:nvPr/>
            </p:nvSpPr>
            <p:spPr bwMode="auto">
              <a:xfrm>
                <a:off x="4824" y="2962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5" name="Oval 427"/>
              <p:cNvSpPr>
                <a:spLocks noChangeArrowheads="1"/>
              </p:cNvSpPr>
              <p:nvPr/>
            </p:nvSpPr>
            <p:spPr bwMode="auto">
              <a:xfrm>
                <a:off x="4837" y="2982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6" name="Oval 428"/>
              <p:cNvSpPr>
                <a:spLocks noChangeArrowheads="1"/>
              </p:cNvSpPr>
              <p:nvPr/>
            </p:nvSpPr>
            <p:spPr bwMode="auto">
              <a:xfrm>
                <a:off x="4850" y="2937"/>
                <a:ext cx="19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7" name="Oval 429"/>
              <p:cNvSpPr>
                <a:spLocks noChangeArrowheads="1"/>
              </p:cNvSpPr>
              <p:nvPr/>
            </p:nvSpPr>
            <p:spPr bwMode="auto">
              <a:xfrm>
                <a:off x="4862" y="2956"/>
                <a:ext cx="14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8" name="Oval 430"/>
              <p:cNvSpPr>
                <a:spLocks noChangeArrowheads="1"/>
              </p:cNvSpPr>
              <p:nvPr/>
            </p:nvSpPr>
            <p:spPr bwMode="auto">
              <a:xfrm>
                <a:off x="4875" y="2930"/>
                <a:ext cx="13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9" name="Oval 431"/>
              <p:cNvSpPr>
                <a:spLocks noChangeArrowheads="1"/>
              </p:cNvSpPr>
              <p:nvPr/>
            </p:nvSpPr>
            <p:spPr bwMode="auto">
              <a:xfrm>
                <a:off x="4882" y="2937"/>
                <a:ext cx="19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0" name="Oval 432"/>
              <p:cNvSpPr>
                <a:spLocks noChangeArrowheads="1"/>
              </p:cNvSpPr>
              <p:nvPr/>
            </p:nvSpPr>
            <p:spPr bwMode="auto">
              <a:xfrm>
                <a:off x="4894" y="2956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1" name="Oval 433"/>
              <p:cNvSpPr>
                <a:spLocks noChangeArrowheads="1"/>
              </p:cNvSpPr>
              <p:nvPr/>
            </p:nvSpPr>
            <p:spPr bwMode="auto">
              <a:xfrm>
                <a:off x="4907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2" name="Oval 434"/>
              <p:cNvSpPr>
                <a:spLocks noChangeArrowheads="1"/>
              </p:cNvSpPr>
              <p:nvPr/>
            </p:nvSpPr>
            <p:spPr bwMode="auto">
              <a:xfrm>
                <a:off x="4914" y="2956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3" name="Oval 435"/>
              <p:cNvSpPr>
                <a:spLocks noChangeArrowheads="1"/>
              </p:cNvSpPr>
              <p:nvPr/>
            </p:nvSpPr>
            <p:spPr bwMode="auto">
              <a:xfrm>
                <a:off x="4926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4" name="Oval 436"/>
              <p:cNvSpPr>
                <a:spLocks noChangeArrowheads="1"/>
              </p:cNvSpPr>
              <p:nvPr/>
            </p:nvSpPr>
            <p:spPr bwMode="auto">
              <a:xfrm>
                <a:off x="4939" y="2943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5" name="Oval 437"/>
              <p:cNvSpPr>
                <a:spLocks noChangeArrowheads="1"/>
              </p:cNvSpPr>
              <p:nvPr/>
            </p:nvSpPr>
            <p:spPr bwMode="auto">
              <a:xfrm>
                <a:off x="4946" y="2956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6" name="Oval 438"/>
              <p:cNvSpPr>
                <a:spLocks noChangeArrowheads="1"/>
              </p:cNvSpPr>
              <p:nvPr/>
            </p:nvSpPr>
            <p:spPr bwMode="auto">
              <a:xfrm>
                <a:off x="4958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7" name="Oval 439"/>
              <p:cNvSpPr>
                <a:spLocks noChangeArrowheads="1"/>
              </p:cNvSpPr>
              <p:nvPr/>
            </p:nvSpPr>
            <p:spPr bwMode="auto">
              <a:xfrm>
                <a:off x="4971" y="3007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8" name="Oval 440"/>
              <p:cNvSpPr>
                <a:spLocks noChangeArrowheads="1"/>
              </p:cNvSpPr>
              <p:nvPr/>
            </p:nvSpPr>
            <p:spPr bwMode="auto">
              <a:xfrm>
                <a:off x="4978" y="2988"/>
                <a:ext cx="19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29" name="Oval 441"/>
              <p:cNvSpPr>
                <a:spLocks noChangeArrowheads="1"/>
              </p:cNvSpPr>
              <p:nvPr/>
            </p:nvSpPr>
            <p:spPr bwMode="auto">
              <a:xfrm>
                <a:off x="4990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30" name="Oval 442"/>
              <p:cNvSpPr>
                <a:spLocks noChangeArrowheads="1"/>
              </p:cNvSpPr>
              <p:nvPr/>
            </p:nvSpPr>
            <p:spPr bwMode="auto">
              <a:xfrm>
                <a:off x="5003" y="2969"/>
                <a:ext cx="20" cy="19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31" name="Oval 443"/>
              <p:cNvSpPr>
                <a:spLocks noChangeArrowheads="1"/>
              </p:cNvSpPr>
              <p:nvPr/>
            </p:nvSpPr>
            <p:spPr bwMode="auto">
              <a:xfrm>
                <a:off x="5016" y="3020"/>
                <a:ext cx="13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32" name="Oval 444"/>
              <p:cNvSpPr>
                <a:spLocks noChangeArrowheads="1"/>
              </p:cNvSpPr>
              <p:nvPr/>
            </p:nvSpPr>
            <p:spPr bwMode="auto">
              <a:xfrm>
                <a:off x="5022" y="3020"/>
                <a:ext cx="20" cy="1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33" name="Oval 445"/>
              <p:cNvSpPr>
                <a:spLocks noChangeArrowheads="1"/>
              </p:cNvSpPr>
              <p:nvPr/>
            </p:nvSpPr>
            <p:spPr bwMode="auto">
              <a:xfrm>
                <a:off x="5035" y="2994"/>
                <a:ext cx="20" cy="20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334" name="Oval 446"/>
            <p:cNvSpPr>
              <a:spLocks noChangeArrowheads="1"/>
            </p:cNvSpPr>
            <p:nvPr/>
          </p:nvSpPr>
          <p:spPr bwMode="auto">
            <a:xfrm>
              <a:off x="5443" y="3335"/>
              <a:ext cx="20" cy="2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35" name="Oval 447"/>
            <p:cNvSpPr>
              <a:spLocks noChangeArrowheads="1"/>
            </p:cNvSpPr>
            <p:nvPr/>
          </p:nvSpPr>
          <p:spPr bwMode="auto">
            <a:xfrm>
              <a:off x="5456" y="3348"/>
              <a:ext cx="19" cy="2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36" name="Oval 448"/>
            <p:cNvSpPr>
              <a:spLocks noChangeArrowheads="1"/>
            </p:cNvSpPr>
            <p:nvPr/>
          </p:nvSpPr>
          <p:spPr bwMode="auto">
            <a:xfrm>
              <a:off x="5469" y="3387"/>
              <a:ext cx="13" cy="19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37" name="Oval 449"/>
            <p:cNvSpPr>
              <a:spLocks noChangeArrowheads="1"/>
            </p:cNvSpPr>
            <p:nvPr/>
          </p:nvSpPr>
          <p:spPr bwMode="auto">
            <a:xfrm>
              <a:off x="5481" y="3361"/>
              <a:ext cx="14" cy="2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38" name="Oval 450"/>
            <p:cNvSpPr>
              <a:spLocks noChangeArrowheads="1"/>
            </p:cNvSpPr>
            <p:nvPr/>
          </p:nvSpPr>
          <p:spPr bwMode="auto">
            <a:xfrm>
              <a:off x="5488" y="3367"/>
              <a:ext cx="19" cy="2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39" name="Oval 451"/>
            <p:cNvSpPr>
              <a:spLocks noChangeArrowheads="1"/>
            </p:cNvSpPr>
            <p:nvPr/>
          </p:nvSpPr>
          <p:spPr bwMode="auto">
            <a:xfrm>
              <a:off x="5501" y="3367"/>
              <a:ext cx="19" cy="2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40" name="Oval 452"/>
            <p:cNvSpPr>
              <a:spLocks noChangeArrowheads="1"/>
            </p:cNvSpPr>
            <p:nvPr/>
          </p:nvSpPr>
          <p:spPr bwMode="auto">
            <a:xfrm>
              <a:off x="5513" y="3374"/>
              <a:ext cx="20" cy="19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41" name="Oval 453"/>
            <p:cNvSpPr>
              <a:spLocks noChangeArrowheads="1"/>
            </p:cNvSpPr>
            <p:nvPr/>
          </p:nvSpPr>
          <p:spPr bwMode="auto">
            <a:xfrm>
              <a:off x="5520" y="3367"/>
              <a:ext cx="19" cy="2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42" name="Oval 454"/>
            <p:cNvSpPr>
              <a:spLocks noChangeArrowheads="1"/>
            </p:cNvSpPr>
            <p:nvPr/>
          </p:nvSpPr>
          <p:spPr bwMode="auto">
            <a:xfrm>
              <a:off x="5532" y="3393"/>
              <a:ext cx="20" cy="13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43" name="Rectangle 455"/>
            <p:cNvSpPr>
              <a:spLocks noChangeArrowheads="1"/>
            </p:cNvSpPr>
            <p:nvPr/>
          </p:nvSpPr>
          <p:spPr bwMode="auto">
            <a:xfrm>
              <a:off x="3665" y="3589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44" name="Rectangle 456"/>
            <p:cNvSpPr>
              <a:spLocks noChangeArrowheads="1"/>
            </p:cNvSpPr>
            <p:nvPr/>
          </p:nvSpPr>
          <p:spPr bwMode="auto">
            <a:xfrm>
              <a:off x="3541" y="3409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2000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45" name="Rectangle 457"/>
            <p:cNvSpPr>
              <a:spLocks noChangeArrowheads="1"/>
            </p:cNvSpPr>
            <p:nvPr/>
          </p:nvSpPr>
          <p:spPr bwMode="auto">
            <a:xfrm>
              <a:off x="3541" y="3224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4000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46" name="Rectangle 458"/>
            <p:cNvSpPr>
              <a:spLocks noChangeArrowheads="1"/>
            </p:cNvSpPr>
            <p:nvPr/>
          </p:nvSpPr>
          <p:spPr bwMode="auto">
            <a:xfrm>
              <a:off x="3541" y="3038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6000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47" name="Rectangle 459"/>
            <p:cNvSpPr>
              <a:spLocks noChangeArrowheads="1"/>
            </p:cNvSpPr>
            <p:nvPr/>
          </p:nvSpPr>
          <p:spPr bwMode="auto">
            <a:xfrm>
              <a:off x="3541" y="2853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8000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48" name="Rectangle 460"/>
            <p:cNvSpPr>
              <a:spLocks noChangeArrowheads="1"/>
            </p:cNvSpPr>
            <p:nvPr/>
          </p:nvSpPr>
          <p:spPr bwMode="auto">
            <a:xfrm>
              <a:off x="3500" y="2674"/>
              <a:ext cx="2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10000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49" name="Rectangle 461"/>
            <p:cNvSpPr>
              <a:spLocks noChangeArrowheads="1"/>
            </p:cNvSpPr>
            <p:nvPr/>
          </p:nvSpPr>
          <p:spPr bwMode="auto">
            <a:xfrm>
              <a:off x="3500" y="2488"/>
              <a:ext cx="2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12000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50" name="Rectangle 462"/>
            <p:cNvSpPr>
              <a:spLocks noChangeArrowheads="1"/>
            </p:cNvSpPr>
            <p:nvPr/>
          </p:nvSpPr>
          <p:spPr bwMode="auto">
            <a:xfrm>
              <a:off x="3500" y="2309"/>
              <a:ext cx="2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14000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51" name="Rectangle 463"/>
            <p:cNvSpPr>
              <a:spLocks noChangeArrowheads="1"/>
            </p:cNvSpPr>
            <p:nvPr/>
          </p:nvSpPr>
          <p:spPr bwMode="auto">
            <a:xfrm>
              <a:off x="3755" y="3704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0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52" name="Rectangle 464"/>
            <p:cNvSpPr>
              <a:spLocks noChangeArrowheads="1"/>
            </p:cNvSpPr>
            <p:nvPr/>
          </p:nvSpPr>
          <p:spPr bwMode="auto">
            <a:xfrm>
              <a:off x="4286" y="3704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2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53" name="Rectangle 465"/>
            <p:cNvSpPr>
              <a:spLocks noChangeArrowheads="1"/>
            </p:cNvSpPr>
            <p:nvPr/>
          </p:nvSpPr>
          <p:spPr bwMode="auto">
            <a:xfrm>
              <a:off x="4810" y="3704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4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54" name="Rectangle 466"/>
            <p:cNvSpPr>
              <a:spLocks noChangeArrowheads="1"/>
            </p:cNvSpPr>
            <p:nvPr/>
          </p:nvSpPr>
          <p:spPr bwMode="auto">
            <a:xfrm>
              <a:off x="5341" y="3704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6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55" name="Rectangle 467"/>
            <p:cNvSpPr>
              <a:spLocks noChangeArrowheads="1"/>
            </p:cNvSpPr>
            <p:nvPr/>
          </p:nvSpPr>
          <p:spPr bwMode="auto">
            <a:xfrm>
              <a:off x="4571" y="3832"/>
              <a:ext cx="2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X [mm]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8356" name="Rectangle 468"/>
            <p:cNvSpPr>
              <a:spLocks noChangeArrowheads="1"/>
            </p:cNvSpPr>
            <p:nvPr/>
          </p:nvSpPr>
          <p:spPr bwMode="auto">
            <a:xfrm rot="16200000">
              <a:off x="3098" y="2855"/>
              <a:ext cx="55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000" i="0">
                  <a:solidFill>
                    <a:srgbClr val="3333CC"/>
                  </a:solidFill>
                  <a:latin typeface="Arial" charset="0"/>
                </a:rPr>
                <a:t>Light yield [a.u.]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  <p:grpSp>
          <p:nvGrpSpPr>
            <p:cNvPr id="38357" name="Group 469"/>
            <p:cNvGrpSpPr>
              <a:grpSpLocks/>
            </p:cNvGrpSpPr>
            <p:nvPr/>
          </p:nvGrpSpPr>
          <p:grpSpPr bwMode="auto">
            <a:xfrm>
              <a:off x="4435" y="2827"/>
              <a:ext cx="423" cy="90"/>
              <a:chOff x="4040" y="2454"/>
              <a:chExt cx="423" cy="90"/>
            </a:xfrm>
          </p:grpSpPr>
          <p:sp>
            <p:nvSpPr>
              <p:cNvPr id="38358" name="Freeform 470"/>
              <p:cNvSpPr>
                <a:spLocks/>
              </p:cNvSpPr>
              <p:nvPr/>
            </p:nvSpPr>
            <p:spPr bwMode="auto">
              <a:xfrm>
                <a:off x="4040" y="2454"/>
                <a:ext cx="96" cy="90"/>
              </a:xfrm>
              <a:custGeom>
                <a:avLst/>
                <a:gdLst>
                  <a:gd name="T0" fmla="*/ 0 w 96"/>
                  <a:gd name="T1" fmla="*/ 45 h 90"/>
                  <a:gd name="T2" fmla="*/ 96 w 96"/>
                  <a:gd name="T3" fmla="*/ 0 h 90"/>
                  <a:gd name="T4" fmla="*/ 96 w 96"/>
                  <a:gd name="T5" fmla="*/ 45 h 90"/>
                  <a:gd name="T6" fmla="*/ 96 w 96"/>
                  <a:gd name="T7" fmla="*/ 90 h 90"/>
                  <a:gd name="T8" fmla="*/ 0 w 96"/>
                  <a:gd name="T9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0">
                    <a:moveTo>
                      <a:pt x="0" y="45"/>
                    </a:moveTo>
                    <a:lnTo>
                      <a:pt x="96" y="0"/>
                    </a:lnTo>
                    <a:lnTo>
                      <a:pt x="96" y="45"/>
                    </a:lnTo>
                    <a:lnTo>
                      <a:pt x="96" y="9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59" name="Freeform 471"/>
              <p:cNvSpPr>
                <a:spLocks/>
              </p:cNvSpPr>
              <p:nvPr/>
            </p:nvSpPr>
            <p:spPr bwMode="auto">
              <a:xfrm>
                <a:off x="4367" y="2454"/>
                <a:ext cx="96" cy="90"/>
              </a:xfrm>
              <a:custGeom>
                <a:avLst/>
                <a:gdLst>
                  <a:gd name="T0" fmla="*/ 96 w 96"/>
                  <a:gd name="T1" fmla="*/ 45 h 90"/>
                  <a:gd name="T2" fmla="*/ 0 w 96"/>
                  <a:gd name="T3" fmla="*/ 90 h 90"/>
                  <a:gd name="T4" fmla="*/ 0 w 96"/>
                  <a:gd name="T5" fmla="*/ 45 h 90"/>
                  <a:gd name="T6" fmla="*/ 0 w 96"/>
                  <a:gd name="T7" fmla="*/ 0 h 90"/>
                  <a:gd name="T8" fmla="*/ 96 w 96"/>
                  <a:gd name="T9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0">
                    <a:moveTo>
                      <a:pt x="96" y="45"/>
                    </a:moveTo>
                    <a:lnTo>
                      <a:pt x="0" y="90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96" y="4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60" name="Line 472"/>
              <p:cNvSpPr>
                <a:spLocks noChangeShapeType="1"/>
              </p:cNvSpPr>
              <p:nvPr/>
            </p:nvSpPr>
            <p:spPr bwMode="auto">
              <a:xfrm>
                <a:off x="4136" y="2499"/>
                <a:ext cx="231" cy="1"/>
              </a:xfrm>
              <a:prstGeom prst="line">
                <a:avLst/>
              </a:prstGeom>
              <a:noFill/>
              <a:ln w="20638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361" name="Rectangle 473"/>
            <p:cNvSpPr>
              <a:spLocks noChangeArrowheads="1"/>
            </p:cNvSpPr>
            <p:nvPr/>
          </p:nvSpPr>
          <p:spPr bwMode="auto">
            <a:xfrm>
              <a:off x="4286" y="3332"/>
              <a:ext cx="84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/>
              <a:r>
                <a:rPr lang="it-IT" sz="1400" i="0">
                  <a:solidFill>
                    <a:srgbClr val="0000FF"/>
                  </a:solidFill>
                  <a:latin typeface="Arial" charset="0"/>
                </a:rPr>
                <a:t>FWHM = 1.7 mm</a:t>
              </a:r>
              <a:endParaRPr lang="it-IT" sz="4000" i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8362" name="Rectangle 474"/>
          <p:cNvSpPr>
            <a:spLocks noChangeArrowheads="1"/>
          </p:cNvSpPr>
          <p:nvPr/>
        </p:nvSpPr>
        <p:spPr bwMode="auto">
          <a:xfrm>
            <a:off x="1193800" y="5695950"/>
            <a:ext cx="1433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let</a:t>
            </a:r>
            <a:r>
              <a:rPr lang="ja-JP" altLang="it-IT" sz="1400" b="1" i="0">
                <a:solidFill>
                  <a:srgbClr val="FF0000"/>
                </a:solidFill>
                <a:latin typeface="Arial"/>
              </a:rPr>
              <a:t>’</a:t>
            </a:r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s see how...</a:t>
            </a:r>
          </a:p>
        </p:txBody>
      </p:sp>
      <p:sp>
        <p:nvSpPr>
          <p:cNvPr id="38363" name="AutoShape 475"/>
          <p:cNvSpPr>
            <a:spLocks noChangeArrowheads="1"/>
          </p:cNvSpPr>
          <p:nvPr/>
        </p:nvSpPr>
        <p:spPr bwMode="auto">
          <a:xfrm rot="-14144128">
            <a:off x="4398169" y="3258344"/>
            <a:ext cx="1198562" cy="768350"/>
          </a:xfrm>
          <a:custGeom>
            <a:avLst/>
            <a:gdLst>
              <a:gd name="G0" fmla="+- 9257 0 0"/>
              <a:gd name="G1" fmla="+- 18514 0 0"/>
              <a:gd name="G2" fmla="+- 6171 0 0"/>
              <a:gd name="G3" fmla="*/ 9257 1 2"/>
              <a:gd name="G4" fmla="+- G3 10800 0"/>
              <a:gd name="G5" fmla="+- 21600 9257 18514"/>
              <a:gd name="G6" fmla="+- 18514 6171 0"/>
              <a:gd name="G7" fmla="*/ G6 1 2"/>
              <a:gd name="G8" fmla="*/ 18514 2 1"/>
              <a:gd name="G9" fmla="+- G8 0 21600"/>
              <a:gd name="G10" fmla="+- G5 0 G4"/>
              <a:gd name="G11" fmla="+- 9257 0 G4"/>
              <a:gd name="G12" fmla="*/ G2 G10 G11"/>
              <a:gd name="T0" fmla="*/ 15429 w 21600"/>
              <a:gd name="T1" fmla="*/ 0 h 21600"/>
              <a:gd name="T2" fmla="*/ 9257 w 21600"/>
              <a:gd name="T3" fmla="*/ 6171 h 21600"/>
              <a:gd name="T4" fmla="*/ 6171 w 21600"/>
              <a:gd name="T5" fmla="*/ 9257 h 21600"/>
              <a:gd name="T6" fmla="*/ 0 w 21600"/>
              <a:gd name="T7" fmla="*/ 15429 h 21600"/>
              <a:gd name="T8" fmla="*/ 6171 w 21600"/>
              <a:gd name="T9" fmla="*/ 21600 h 21600"/>
              <a:gd name="T10" fmla="*/ 12343 w 21600"/>
              <a:gd name="T11" fmla="*/ 18514 h 21600"/>
              <a:gd name="T12" fmla="*/ 18514 w 21600"/>
              <a:gd name="T13" fmla="*/ 12343 h 21600"/>
              <a:gd name="T14" fmla="*/ 21600 w 21600"/>
              <a:gd name="T15" fmla="*/ 6171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12499" lon="20399999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38364" name="AutoShape 476"/>
          <p:cNvSpPr>
            <a:spLocks noChangeArrowheads="1"/>
          </p:cNvSpPr>
          <p:nvPr/>
        </p:nvSpPr>
        <p:spPr bwMode="auto">
          <a:xfrm rot="11415905" flipH="1">
            <a:off x="3557588" y="5621337"/>
            <a:ext cx="841375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8674998" lon="19799999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9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&#10;CALIB2.TIF            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1384300"/>
            <a:ext cx="1951038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&#10;CALIB1.TIF            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" y="3629025"/>
            <a:ext cx="1946275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SOURCE4.bmp           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013" y="1066800"/>
            <a:ext cx="3897312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 BACK2.bmp             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013" y="3692525"/>
            <a:ext cx="3897312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638300" y="512763"/>
            <a:ext cx="5864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beta-ray source test: imaging with CsI(Tl) plate</a:t>
            </a:r>
          </a:p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2 beta particles, endpoints E= 546, 2280 keV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603250" y="2667000"/>
            <a:ext cx="17287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horizontal calibration</a:t>
            </a:r>
          </a:p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41mm </a:t>
            </a:r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 768 pix</a:t>
            </a:r>
          </a:p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≈0.052 mm/pix</a:t>
            </a:r>
            <a:endParaRPr lang="it-IT" sz="1200" b="1" i="0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703263" y="4916488"/>
            <a:ext cx="15303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vertical calibration</a:t>
            </a:r>
          </a:p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27mm </a:t>
            </a:r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 512 pts</a:t>
            </a:r>
          </a:p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≈0.053 mm/pix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3497263" y="2281238"/>
            <a:ext cx="1514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FF0000"/>
                </a:solidFill>
                <a:latin typeface="Arial" charset="0"/>
              </a:rPr>
              <a:t>image with source</a:t>
            </a: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3732213" y="4845050"/>
            <a:ext cx="1057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FF0000"/>
                </a:solidFill>
                <a:latin typeface="Arial" charset="0"/>
              </a:rPr>
              <a:t>background</a:t>
            </a: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 rot="-451463">
            <a:off x="3916363" y="2541588"/>
            <a:ext cx="97790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87500" lon="20062498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38924" name="AutoShape 12"/>
          <p:cNvSpPr>
            <a:spLocks noChangeArrowheads="1"/>
          </p:cNvSpPr>
          <p:nvPr/>
        </p:nvSpPr>
        <p:spPr bwMode="auto">
          <a:xfrm rot="-451463">
            <a:off x="3916363" y="5097463"/>
            <a:ext cx="97790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87500" lon="20062498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7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638300" y="512763"/>
            <a:ext cx="5864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beta-ray source test: imaging with CsI(Tl) plate</a:t>
            </a:r>
          </a:p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2 beta particles, endpoints E= 546, 2280 keV</a:t>
            </a: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 rot="-451463">
            <a:off x="3916363" y="2414588"/>
            <a:ext cx="97790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87500" lon="20062498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pic>
        <p:nvPicPr>
          <p:cNvPr id="39949" name="Picture 13" descr="SOURCE4_bg_corrected.bmp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175" y="1244600"/>
            <a:ext cx="3897313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743325" y="1587500"/>
            <a:ext cx="1425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source	-</a:t>
            </a:r>
          </a:p>
          <a:p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background	=</a:t>
            </a:r>
          </a:p>
          <a:p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--------------------</a:t>
            </a:r>
          </a:p>
          <a:p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cleaner image</a:t>
            </a:r>
          </a:p>
        </p:txBody>
      </p:sp>
      <p:pic>
        <p:nvPicPr>
          <p:cNvPr id="39950" name="Picture 14" descr="source_profile.tif    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989013"/>
            <a:ext cx="30448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2" name="Picture 16" descr="source-bg_profile.tif 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238" y="3914775"/>
            <a:ext cx="30448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1" name="Picture 15" descr="background_profile.tif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3133725"/>
            <a:ext cx="30448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17" descr="source_profile_sim.tif                                         00171A1F PFiMac_HD                      7C268698: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238" y="4019646"/>
            <a:ext cx="3048000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1412875" y="2225675"/>
            <a:ext cx="801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003E17"/>
                </a:solidFill>
                <a:latin typeface="Arial" charset="0"/>
              </a:rPr>
              <a:t>raw data</a:t>
            </a: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1292225" y="4433888"/>
            <a:ext cx="1057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chemeClr val="accent2"/>
                </a:solidFill>
                <a:latin typeface="Arial" charset="0"/>
              </a:rPr>
              <a:t>background</a:t>
            </a: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>
            <a:off x="3017838" y="4324350"/>
            <a:ext cx="9477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latin typeface="Arial" charset="0"/>
              </a:rPr>
              <a:t>simulation</a:t>
            </a:r>
            <a:endParaRPr lang="it-IT" sz="1200" b="1" i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5942013" y="4087813"/>
            <a:ext cx="1039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b="1" i="0">
                <a:solidFill>
                  <a:srgbClr val="FF0000"/>
                </a:solidFill>
                <a:latin typeface="Arial" charset="0"/>
              </a:rPr>
              <a:t>cleaner plot</a:t>
            </a:r>
          </a:p>
        </p:txBody>
      </p:sp>
    </p:spTree>
    <p:extLst>
      <p:ext uri="{BB962C8B-B14F-4D97-AF65-F5344CB8AC3E}">
        <p14:creationId xmlns:p14="http://schemas.microsoft.com/office/powerpoint/2010/main" val="57886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SOURCE_bg_corrected_3D.jpg                                     00174498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363" y="3603673"/>
            <a:ext cx="412432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&#10;SOURCE_3D.jpg                                                  00174498 PFiMac_HD                      7C26869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88" y="955723"/>
            <a:ext cx="4121150" cy="26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SOURCE_BG_3D.jpg                                               00174498 PFiMac_HD                      7C26869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813" y="955723"/>
            <a:ext cx="412750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2" name="AutoShape 8"/>
          <p:cNvSpPr>
            <a:spLocks noChangeArrowheads="1"/>
          </p:cNvSpPr>
          <p:nvPr/>
        </p:nvSpPr>
        <p:spPr bwMode="auto">
          <a:xfrm rot="16861954" flipV="1">
            <a:off x="705644" y="3542554"/>
            <a:ext cx="573088" cy="444500"/>
          </a:xfrm>
          <a:custGeom>
            <a:avLst/>
            <a:gdLst>
              <a:gd name="G0" fmla="+- 13301 0 0"/>
              <a:gd name="G1" fmla="+- 5628 0 0"/>
              <a:gd name="G2" fmla="+- 21600 0 5628"/>
              <a:gd name="G3" fmla="+- 10800 0 5628"/>
              <a:gd name="G4" fmla="+- 21600 0 13301"/>
              <a:gd name="G5" fmla="*/ G4 G3 10800"/>
              <a:gd name="G6" fmla="+- 21600 0 G5"/>
              <a:gd name="T0" fmla="*/ 13301 w 21600"/>
              <a:gd name="T1" fmla="*/ 0 h 21600"/>
              <a:gd name="T2" fmla="*/ 0 w 21600"/>
              <a:gd name="T3" fmla="*/ 10800 h 21600"/>
              <a:gd name="T4" fmla="*/ 1330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01" y="0"/>
                </a:moveTo>
                <a:lnTo>
                  <a:pt x="13301" y="5628"/>
                </a:lnTo>
                <a:lnTo>
                  <a:pt x="3375" y="5628"/>
                </a:lnTo>
                <a:lnTo>
                  <a:pt x="3375" y="15972"/>
                </a:lnTo>
                <a:lnTo>
                  <a:pt x="13301" y="15972"/>
                </a:lnTo>
                <a:lnTo>
                  <a:pt x="1330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628"/>
                </a:moveTo>
                <a:lnTo>
                  <a:pt x="1350" y="15972"/>
                </a:lnTo>
                <a:lnTo>
                  <a:pt x="2700" y="15972"/>
                </a:lnTo>
                <a:lnTo>
                  <a:pt x="2700" y="5628"/>
                </a:lnTo>
                <a:close/>
              </a:path>
              <a:path w="21600" h="21600">
                <a:moveTo>
                  <a:pt x="0" y="5628"/>
                </a:moveTo>
                <a:lnTo>
                  <a:pt x="0" y="15972"/>
                </a:lnTo>
                <a:lnTo>
                  <a:pt x="675" y="15972"/>
                </a:lnTo>
                <a:lnTo>
                  <a:pt x="675" y="5628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87500" lon="20062498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352425" y="4135485"/>
            <a:ext cx="801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raw data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 rot="13485427" flipV="1">
            <a:off x="7870825" y="3543348"/>
            <a:ext cx="573088" cy="444500"/>
          </a:xfrm>
          <a:custGeom>
            <a:avLst/>
            <a:gdLst>
              <a:gd name="G0" fmla="+- 13301 0 0"/>
              <a:gd name="G1" fmla="+- 5628 0 0"/>
              <a:gd name="G2" fmla="+- 21600 0 5628"/>
              <a:gd name="G3" fmla="+- 10800 0 5628"/>
              <a:gd name="G4" fmla="+- 21600 0 13301"/>
              <a:gd name="G5" fmla="*/ G4 G3 10800"/>
              <a:gd name="G6" fmla="+- 21600 0 G5"/>
              <a:gd name="T0" fmla="*/ 13301 w 21600"/>
              <a:gd name="T1" fmla="*/ 0 h 21600"/>
              <a:gd name="T2" fmla="*/ 0 w 21600"/>
              <a:gd name="T3" fmla="*/ 10800 h 21600"/>
              <a:gd name="T4" fmla="*/ 1330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01" y="0"/>
                </a:moveTo>
                <a:lnTo>
                  <a:pt x="13301" y="5628"/>
                </a:lnTo>
                <a:lnTo>
                  <a:pt x="3375" y="5628"/>
                </a:lnTo>
                <a:lnTo>
                  <a:pt x="3375" y="15972"/>
                </a:lnTo>
                <a:lnTo>
                  <a:pt x="13301" y="15972"/>
                </a:lnTo>
                <a:lnTo>
                  <a:pt x="1330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628"/>
                </a:moveTo>
                <a:lnTo>
                  <a:pt x="1350" y="15972"/>
                </a:lnTo>
                <a:lnTo>
                  <a:pt x="2700" y="15972"/>
                </a:lnTo>
                <a:lnTo>
                  <a:pt x="2700" y="5628"/>
                </a:lnTo>
                <a:close/>
              </a:path>
              <a:path w="21600" h="21600">
                <a:moveTo>
                  <a:pt x="0" y="5628"/>
                </a:moveTo>
                <a:lnTo>
                  <a:pt x="0" y="15972"/>
                </a:lnTo>
                <a:lnTo>
                  <a:pt x="675" y="15972"/>
                </a:lnTo>
                <a:lnTo>
                  <a:pt x="675" y="5628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87500" lon="20062498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7712075" y="4135485"/>
            <a:ext cx="1057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background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1201738" y="5607098"/>
            <a:ext cx="13858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</a:rPr>
              <a:t>after subtraction</a:t>
            </a:r>
          </a:p>
        </p:txBody>
      </p:sp>
      <p:sp>
        <p:nvSpPr>
          <p:cNvPr id="41997" name="AutoShape 13"/>
          <p:cNvSpPr>
            <a:spLocks noChangeArrowheads="1"/>
          </p:cNvSpPr>
          <p:nvPr/>
        </p:nvSpPr>
        <p:spPr bwMode="auto">
          <a:xfrm rot="-451463">
            <a:off x="1571625" y="5134023"/>
            <a:ext cx="97790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87500" lon="20062498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1638300" y="447723"/>
            <a:ext cx="586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beta source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6934200" y="4419600"/>
            <a:ext cx="20462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CCD systematic noise</a:t>
            </a:r>
          </a:p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is evident</a:t>
            </a:r>
          </a:p>
        </p:txBody>
      </p:sp>
    </p:spTree>
    <p:extLst>
      <p:ext uri="{BB962C8B-B14F-4D97-AF65-F5344CB8AC3E}">
        <p14:creationId xmlns:p14="http://schemas.microsoft.com/office/powerpoint/2010/main" val="427706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60" name="Group 8"/>
          <p:cNvGrpSpPr>
            <a:grpSpLocks/>
          </p:cNvGrpSpPr>
          <p:nvPr/>
        </p:nvGrpSpPr>
        <p:grpSpPr bwMode="auto">
          <a:xfrm>
            <a:off x="4032250" y="1643063"/>
            <a:ext cx="4997450" cy="4624387"/>
            <a:chOff x="622" y="988"/>
            <a:chExt cx="3320" cy="3073"/>
          </a:xfrm>
        </p:grpSpPr>
        <p:pic>
          <p:nvPicPr>
            <p:cNvPr id="49161" name="Picture 9" descr="lebi_sketch_a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" y="988"/>
              <a:ext cx="3123" cy="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162" name="Rectangle 10"/>
            <p:cNvSpPr>
              <a:spLocks noChangeAspect="1" noChangeArrowheads="1"/>
            </p:cNvSpPr>
            <p:nvPr/>
          </p:nvSpPr>
          <p:spPr bwMode="auto">
            <a:xfrm>
              <a:off x="622" y="1380"/>
              <a:ext cx="596" cy="4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Text Box 11"/>
            <p:cNvSpPr txBox="1">
              <a:spLocks noChangeAspect="1" noChangeArrowheads="1"/>
            </p:cNvSpPr>
            <p:nvPr/>
          </p:nvSpPr>
          <p:spPr bwMode="auto">
            <a:xfrm>
              <a:off x="701" y="1991"/>
              <a:ext cx="1193" cy="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it-IT" sz="1000" b="1" i="0">
                  <a:solidFill>
                    <a:srgbClr val="0000FF"/>
                  </a:solidFill>
                  <a:latin typeface="Arial" charset="0"/>
                </a:rPr>
                <a:t>CsI (Tl) plate,</a:t>
              </a:r>
            </a:p>
            <a:p>
              <a:pPr algn="ctr"/>
              <a:r>
                <a:rPr lang="it-IT" sz="1000" b="1" i="0">
                  <a:solidFill>
                    <a:srgbClr val="0000FF"/>
                  </a:solidFill>
                  <a:latin typeface="Arial" charset="0"/>
                </a:rPr>
                <a:t>thickness 1 – 2 mm</a:t>
              </a:r>
              <a:r>
                <a:rPr lang="it-IT" sz="1200" b="1" i="0">
                  <a:solidFill>
                    <a:srgbClr val="0000FF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9164" name="Oval 12"/>
            <p:cNvSpPr>
              <a:spLocks noChangeAspect="1" noChangeArrowheads="1"/>
            </p:cNvSpPr>
            <p:nvPr/>
          </p:nvSpPr>
          <p:spPr bwMode="auto">
            <a:xfrm>
              <a:off x="2239" y="2074"/>
              <a:ext cx="138" cy="136"/>
            </a:xfrm>
            <a:prstGeom prst="ellipse">
              <a:avLst/>
            </a:prstGeom>
            <a:solidFill>
              <a:srgbClr val="993300"/>
            </a:solidFill>
            <a:ln w="9525">
              <a:round/>
              <a:headEnd/>
              <a:tailEnd/>
            </a:ln>
            <a:effectLst/>
            <a:scene3d>
              <a:camera prst="legacyPerspectiveFront">
                <a:rot lat="4500000" lon="0" rev="0"/>
              </a:camera>
              <a:lightRig rig="legacyFlat2" dir="t"/>
            </a:scene3d>
            <a:sp3d extrusionH="608000" prstMaterial="legacyMatte">
              <a:bevelT w="13500" h="13500" prst="angle"/>
              <a:bevelB w="13500" h="13500" prst="angle"/>
              <a:extrusionClr>
                <a:srgbClr val="6633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49165" name="Rectangle 13"/>
            <p:cNvSpPr>
              <a:spLocks noChangeAspect="1" noChangeArrowheads="1"/>
            </p:cNvSpPr>
            <p:nvPr/>
          </p:nvSpPr>
          <p:spPr bwMode="auto">
            <a:xfrm rot="-130021">
              <a:off x="2045" y="2124"/>
              <a:ext cx="313" cy="259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effectLst/>
            <a:scene3d>
              <a:camera prst="legacyObliqueRight">
                <a:rot lat="21299999" lon="300000" rev="0"/>
              </a:camera>
              <a:lightRig rig="legacyFlat3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49166" name="Text Box 14"/>
            <p:cNvSpPr txBox="1">
              <a:spLocks noChangeAspect="1" noChangeArrowheads="1"/>
            </p:cNvSpPr>
            <p:nvPr/>
          </p:nvSpPr>
          <p:spPr bwMode="auto">
            <a:xfrm>
              <a:off x="780" y="1665"/>
              <a:ext cx="1191" cy="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it-IT" sz="1000" b="1" i="0">
                  <a:solidFill>
                    <a:srgbClr val="0000FF"/>
                  </a:solidFill>
                  <a:latin typeface="Arial" charset="0"/>
                </a:rPr>
                <a:t>Plastic scintillator </a:t>
              </a:r>
            </a:p>
            <a:p>
              <a:pPr algn="ctr"/>
              <a:r>
                <a:rPr lang="it-IT" sz="1000" b="1" i="0">
                  <a:solidFill>
                    <a:srgbClr val="0000FF"/>
                  </a:solidFill>
                  <a:latin typeface="Arial" charset="0"/>
                </a:rPr>
                <a:t>(BC 408, 6 x 6 x 5 cm</a:t>
              </a:r>
              <a:r>
                <a:rPr lang="it-IT" sz="1000" b="1" i="0" baseline="30000">
                  <a:solidFill>
                    <a:srgbClr val="0000FF"/>
                  </a:solidFill>
                  <a:latin typeface="Arial" charset="0"/>
                </a:rPr>
                <a:t>3</a:t>
              </a:r>
              <a:r>
                <a:rPr lang="it-IT" sz="1000" b="1" i="0">
                  <a:solidFill>
                    <a:srgbClr val="0000FF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49167" name="Line 15"/>
            <p:cNvSpPr>
              <a:spLocks noChangeAspect="1" noChangeShapeType="1"/>
            </p:cNvSpPr>
            <p:nvPr/>
          </p:nvSpPr>
          <p:spPr bwMode="auto">
            <a:xfrm rot="696215">
              <a:off x="1757" y="1993"/>
              <a:ext cx="441" cy="1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Line 16"/>
            <p:cNvSpPr>
              <a:spLocks noChangeAspect="1" noChangeShapeType="1"/>
            </p:cNvSpPr>
            <p:nvPr/>
          </p:nvSpPr>
          <p:spPr bwMode="auto">
            <a:xfrm rot="-29973">
              <a:off x="1718" y="2232"/>
              <a:ext cx="487" cy="2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>
              <a:off x="2966" y="2122"/>
              <a:ext cx="0" cy="3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Line 18"/>
            <p:cNvSpPr>
              <a:spLocks noChangeShapeType="1"/>
            </p:cNvSpPr>
            <p:nvPr/>
          </p:nvSpPr>
          <p:spPr bwMode="auto">
            <a:xfrm>
              <a:off x="2966" y="2738"/>
              <a:ext cx="0" cy="3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638300" y="404813"/>
            <a:ext cx="5864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800" b="1" i="0">
                <a:solidFill>
                  <a:srgbClr val="FF0000"/>
                </a:solidFill>
                <a:latin typeface="Arial" charset="0"/>
              </a:rPr>
              <a:t>the LEBI device</a:t>
            </a:r>
          </a:p>
          <a:p>
            <a:pPr algn="ctr"/>
            <a:r>
              <a:rPr lang="it-IT" sz="1800" b="1" i="0">
                <a:solidFill>
                  <a:srgbClr val="FF0000"/>
                </a:solidFill>
                <a:latin typeface="Arial" charset="0"/>
              </a:rPr>
              <a:t>Low Energy Beam Imager-Identifier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82550" y="1099146"/>
            <a:ext cx="901382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A diagnostic station that combines several techniques for beam detection and identification </a:t>
            </a: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304800" y="1949314"/>
            <a:ext cx="3906838" cy="581295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CsI(Tl) plate + CCD camera for direct imaging of stable beams </a:t>
            </a:r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304800" y="3047864"/>
            <a:ext cx="3906838" cy="581295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CsI(Tl) plate + CCD camera for beta-ray imaging of implanted RIBs </a:t>
            </a: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304800" y="4189158"/>
            <a:ext cx="3906838" cy="81965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Plastic scintillator + PMT for radioactive decay counting of implanted RIBs (determination of T</a:t>
            </a:r>
            <a:r>
              <a:rPr lang="it-IT" sz="1400" b="1" i="0" baseline="-25000">
                <a:solidFill>
                  <a:schemeClr val="accent2"/>
                </a:solidFill>
                <a:latin typeface="Arial" charset="0"/>
              </a:rPr>
              <a:t>1/2</a:t>
            </a: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) </a:t>
            </a:r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>
            <a:off x="304800" y="5568814"/>
            <a:ext cx="3906838" cy="581295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Gamma detectors for RIBs spectroscopic fingerprinting</a:t>
            </a:r>
          </a:p>
        </p:txBody>
      </p:sp>
    </p:spTree>
    <p:extLst>
      <p:ext uri="{BB962C8B-B14F-4D97-AF65-F5344CB8AC3E}">
        <p14:creationId xmlns:p14="http://schemas.microsoft.com/office/powerpoint/2010/main" val="1603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305300" y="59340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79" name="Picture 3" descr="foto leb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425" y="476250"/>
            <a:ext cx="29972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Line 4"/>
          <p:cNvSpPr>
            <a:spLocks noChangeShapeType="1"/>
          </p:cNvSpPr>
          <p:nvPr/>
        </p:nvSpPr>
        <p:spPr bwMode="auto">
          <a:xfrm flipH="1">
            <a:off x="6273800" y="5575300"/>
            <a:ext cx="958850" cy="1174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H="1">
            <a:off x="5397500" y="4603750"/>
            <a:ext cx="1617663" cy="6826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5600700" y="3508375"/>
            <a:ext cx="1541463" cy="914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2603500" y="3176588"/>
            <a:ext cx="1347788" cy="18446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7324725" y="5414963"/>
            <a:ext cx="1530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mylar tape 6 </a:t>
            </a:r>
            <a:r>
              <a:rPr lang="it-IT" sz="1400" b="1" i="0">
                <a:solidFill>
                  <a:srgbClr val="FF0000"/>
                </a:solidFill>
                <a:latin typeface="Arial" charset="0"/>
                <a:sym typeface="Symbol" charset="0"/>
              </a:rPr>
              <a:t>m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7056438" y="4330700"/>
            <a:ext cx="1246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sz="1400" b="1" i="0">
                <a:solidFill>
                  <a:srgbClr val="0000FF"/>
                </a:solidFill>
                <a:latin typeface="Arial" charset="0"/>
              </a:rPr>
              <a:t>CsI (Tl) plate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6656388" y="3114675"/>
            <a:ext cx="18653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Plastic scintillator</a:t>
            </a:r>
          </a:p>
          <a:p>
            <a:pPr algn="ctr" eaLnBrk="1" hangingPunct="1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BC 408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44500" y="2838450"/>
            <a:ext cx="2274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it-IT" sz="1400" b="1" i="0">
                <a:solidFill>
                  <a:srgbClr val="0000FF"/>
                </a:solidFill>
                <a:latin typeface="Arial" charset="0"/>
              </a:rPr>
              <a:t>tape transport system</a:t>
            </a:r>
            <a:endParaRPr lang="it-IT" sz="1400" b="1" i="0">
              <a:solidFill>
                <a:srgbClr val="0000FF"/>
              </a:solidFill>
              <a:latin typeface="Arial" charset="0"/>
              <a:sym typeface="Symbol" charset="0"/>
            </a:endParaRPr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H="1">
            <a:off x="5359400" y="2593975"/>
            <a:ext cx="1484313" cy="838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6924675" y="2355850"/>
            <a:ext cx="1484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sz="1400" b="1" i="0">
                <a:solidFill>
                  <a:srgbClr val="0000FF"/>
                </a:solidFill>
                <a:latin typeface="Arial" charset="0"/>
              </a:rPr>
              <a:t>Photomultiplier</a:t>
            </a: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2709863" y="574675"/>
            <a:ext cx="1430337" cy="11477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1841500" y="1652588"/>
            <a:ext cx="1416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step motor</a:t>
            </a:r>
            <a:endParaRPr lang="it-IT" sz="1400" b="1" i="0">
              <a:solidFill>
                <a:srgbClr val="FF0000"/>
              </a:solidFill>
              <a:latin typeface="Arial" charset="0"/>
              <a:sym typeface="Symbol" charset="0"/>
            </a:endParaRP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2709863" y="3027363"/>
            <a:ext cx="1239837" cy="6969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49250" y="4487863"/>
            <a:ext cx="3290888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88913" indent="-188913" algn="ctr" eaLnBrk="1" hangingPunct="1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3 measurement positions</a:t>
            </a:r>
            <a:endParaRPr lang="it-IT" sz="1400" i="0">
              <a:solidFill>
                <a:srgbClr val="0000FF"/>
              </a:solidFill>
              <a:latin typeface="Arial" charset="0"/>
            </a:endParaRPr>
          </a:p>
          <a:p>
            <a:pPr marL="188913" indent="-188913" eaLnBrk="1" hangingPunct="1">
              <a:lnSpc>
                <a:spcPct val="130000"/>
              </a:lnSpc>
              <a:buFontTx/>
              <a:buChar char="•"/>
            </a:pPr>
            <a:r>
              <a:rPr lang="it-IT" sz="1200" b="1" i="0">
                <a:solidFill>
                  <a:srgbClr val="0000FF"/>
                </a:solidFill>
                <a:latin typeface="Arial" charset="0"/>
              </a:rPr>
              <a:t>Beam rate measurement </a:t>
            </a:r>
          </a:p>
          <a:p>
            <a:pPr marL="188913" indent="-188913" eaLnBrk="1" hangingPunct="1">
              <a:lnSpc>
                <a:spcPct val="130000"/>
              </a:lnSpc>
              <a:buFontTx/>
              <a:buChar char="•"/>
            </a:pPr>
            <a:r>
              <a:rPr lang="it-IT" sz="1200" b="1" i="0">
                <a:solidFill>
                  <a:srgbClr val="0000FF"/>
                </a:solidFill>
                <a:latin typeface="Arial" charset="0"/>
              </a:rPr>
              <a:t>Imaging of stable (pilot) beams</a:t>
            </a:r>
            <a:r>
              <a:rPr lang="it-IT" sz="1200" i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marL="188913" indent="-188913" eaLnBrk="1" hangingPunct="1">
              <a:lnSpc>
                <a:spcPct val="130000"/>
              </a:lnSpc>
              <a:buFontTx/>
              <a:buChar char="•"/>
            </a:pPr>
            <a:r>
              <a:rPr lang="it-IT" sz="1200" b="1" i="0">
                <a:solidFill>
                  <a:srgbClr val="0000FF"/>
                </a:solidFill>
                <a:latin typeface="Arial" charset="0"/>
              </a:rPr>
              <a:t>Imaging of radioactive beams</a:t>
            </a:r>
            <a:endParaRPr lang="it-IT" sz="1400" i="0">
              <a:solidFill>
                <a:srgbClr val="0000FF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2740025" y="1647825"/>
            <a:ext cx="1590675" cy="12080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V="1">
            <a:off x="2635250" y="4462463"/>
            <a:ext cx="1990725" cy="404812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>
            <a:off x="3041650" y="5157788"/>
            <a:ext cx="1833563" cy="160337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2844800" y="5405438"/>
            <a:ext cx="1960563" cy="350837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381000" y="838200"/>
            <a:ext cx="2362200" cy="44508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it-IT" sz="2000">
                <a:solidFill>
                  <a:srgbClr val="FF0000"/>
                </a:solidFill>
                <a:latin typeface="Arial" charset="0"/>
              </a:rPr>
              <a:t>the LEBI device</a:t>
            </a:r>
          </a:p>
        </p:txBody>
      </p:sp>
    </p:spTree>
    <p:extLst>
      <p:ext uri="{BB962C8B-B14F-4D97-AF65-F5344CB8AC3E}">
        <p14:creationId xmlns:p14="http://schemas.microsoft.com/office/powerpoint/2010/main" val="395159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PIC0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1031875"/>
            <a:ext cx="34147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PIC0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4175" y="3554413"/>
            <a:ext cx="3405188" cy="25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PIC0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838" y="1038225"/>
            <a:ext cx="291941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30213" y="3854450"/>
            <a:ext cx="2776797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Aft>
                <a:spcPct val="50000"/>
              </a:spcAft>
            </a:pPr>
            <a:r>
              <a:rPr lang="it-IT" sz="1800" b="1" i="0">
                <a:latin typeface="Arial" charset="0"/>
              </a:rPr>
              <a:t>ccd camera watec 902H</a:t>
            </a:r>
          </a:p>
          <a:p>
            <a:pPr eaLnBrk="1" hangingPunct="1"/>
            <a:r>
              <a:rPr lang="it-IT" sz="1600" i="0">
                <a:latin typeface="Arial" charset="0"/>
              </a:rPr>
              <a:t>sensitivity 10</a:t>
            </a:r>
            <a:r>
              <a:rPr lang="it-IT" sz="1600" i="0" baseline="30000">
                <a:latin typeface="Arial" charset="0"/>
              </a:rPr>
              <a:t>-4</a:t>
            </a:r>
            <a:r>
              <a:rPr lang="it-IT" sz="1600" i="0">
                <a:latin typeface="Arial" charset="0"/>
              </a:rPr>
              <a:t> lux</a:t>
            </a:r>
          </a:p>
        </p:txBody>
      </p:sp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9013" y="4127500"/>
            <a:ext cx="1789112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46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8" name="Picture 8" descr="8Li_rad_bg_subtracted_3D.jpg                                   00174B94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088" y="3795713"/>
            <a:ext cx="2286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 descr="7Li_stable_bg_subtracted_3D.jpg                                00174B94 PFiMac_HD                      7C26869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338" y="3795713"/>
            <a:ext cx="2286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12" name="Group 12"/>
          <p:cNvGrpSpPr>
            <a:grpSpLocks/>
          </p:cNvGrpSpPr>
          <p:nvPr/>
        </p:nvGrpSpPr>
        <p:grpSpPr bwMode="auto">
          <a:xfrm>
            <a:off x="585788" y="1397000"/>
            <a:ext cx="3213100" cy="2409825"/>
            <a:chOff x="264" y="685"/>
            <a:chExt cx="2024" cy="1518"/>
          </a:xfrm>
        </p:grpSpPr>
        <p:pic>
          <p:nvPicPr>
            <p:cNvPr id="51206" name="Picture 6" descr="7Li_stable_bg_subtracted.tif                                   00174B94 PFiMac_HD                      7C268698: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685"/>
              <a:ext cx="2024" cy="1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5" name="Rectangle 5"/>
            <p:cNvSpPr>
              <a:spLocks noChangeArrowheads="1"/>
            </p:cNvSpPr>
            <p:nvPr/>
          </p:nvSpPr>
          <p:spPr bwMode="auto">
            <a:xfrm>
              <a:off x="1613" y="2001"/>
              <a:ext cx="665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it-IT" sz="1400" b="1" i="0">
                  <a:solidFill>
                    <a:srgbClr val="FF0000"/>
                  </a:solidFill>
                  <a:latin typeface="Arial" charset="0"/>
                </a:rPr>
                <a:t>stable </a:t>
              </a:r>
              <a:r>
                <a:rPr lang="it-IT" sz="1400" b="1" i="0" baseline="30000">
                  <a:solidFill>
                    <a:srgbClr val="FF0000"/>
                  </a:solidFill>
                  <a:latin typeface="Arial" charset="0"/>
                </a:rPr>
                <a:t>7</a:t>
              </a:r>
              <a:r>
                <a:rPr lang="it-IT" sz="1400" b="1" i="0">
                  <a:solidFill>
                    <a:srgbClr val="FF0000"/>
                  </a:solidFill>
                  <a:latin typeface="Arial" charset="0"/>
                </a:rPr>
                <a:t>Li</a:t>
              </a:r>
              <a:endParaRPr lang="it-IT" sz="1800" b="1" i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714500" y="790575"/>
            <a:ext cx="5711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switched the dipole magnet from </a:t>
            </a:r>
            <a:r>
              <a:rPr lang="it-IT" sz="1400" b="1" i="0" baseline="30000">
                <a:solidFill>
                  <a:srgbClr val="FF0000"/>
                </a:solidFill>
                <a:latin typeface="Arial" charset="0"/>
              </a:rPr>
              <a:t>7</a:t>
            </a:r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Li to </a:t>
            </a:r>
            <a:r>
              <a:rPr lang="it-IT" sz="1400" b="1" i="0" baseline="30000">
                <a:solidFill>
                  <a:srgbClr val="FF0000"/>
                </a:solidFill>
                <a:latin typeface="Arial" charset="0"/>
              </a:rPr>
              <a:t>8</a:t>
            </a:r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Li</a:t>
            </a:r>
            <a:r>
              <a:rPr lang="it-IT" sz="1400" b="1" i="0" baseline="300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during the same run</a:t>
            </a:r>
          </a:p>
        </p:txBody>
      </p:sp>
      <p:grpSp>
        <p:nvGrpSpPr>
          <p:cNvPr id="51213" name="Group 13"/>
          <p:cNvGrpSpPr>
            <a:grpSpLocks/>
          </p:cNvGrpSpPr>
          <p:nvPr/>
        </p:nvGrpSpPr>
        <p:grpSpPr bwMode="auto">
          <a:xfrm>
            <a:off x="5316538" y="1397000"/>
            <a:ext cx="3213100" cy="2409825"/>
            <a:chOff x="3349" y="737"/>
            <a:chExt cx="2024" cy="1518"/>
          </a:xfrm>
        </p:grpSpPr>
        <p:pic>
          <p:nvPicPr>
            <p:cNvPr id="51207" name="Picture 7" descr="8Li_rad_bg_subtracted.tif                                      00174B94 PFiMac_HD                      7C268698: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" y="737"/>
              <a:ext cx="2024" cy="1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4363" y="2053"/>
              <a:ext cx="100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it-IT" sz="1400" b="1" i="0">
                  <a:solidFill>
                    <a:srgbClr val="FF0000"/>
                  </a:solidFill>
                  <a:latin typeface="Arial" charset="0"/>
                </a:rPr>
                <a:t>radioactive </a:t>
              </a:r>
              <a:r>
                <a:rPr lang="it-IT" sz="1400" b="1" i="0" baseline="30000">
                  <a:solidFill>
                    <a:srgbClr val="FF0000"/>
                  </a:solidFill>
                  <a:latin typeface="Arial" charset="0"/>
                </a:rPr>
                <a:t>8</a:t>
              </a:r>
              <a:r>
                <a:rPr lang="it-IT" sz="1400" b="1" i="0">
                  <a:solidFill>
                    <a:srgbClr val="FF0000"/>
                  </a:solidFill>
                  <a:latin typeface="Arial" charset="0"/>
                </a:rPr>
                <a:t>Li</a:t>
              </a:r>
              <a:endParaRPr lang="it-IT" sz="1800" b="1" i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5391150" y="1108075"/>
            <a:ext cx="3049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rIns="0">
            <a:spAutoFit/>
          </a:bodyPr>
          <a:lstStyle/>
          <a:p>
            <a:pPr algn="ctr" eaLnBrk="1" hangingPunct="1"/>
            <a:r>
              <a:rPr lang="it-IT" sz="1600" b="1" i="0" baseline="30000">
                <a:solidFill>
                  <a:srgbClr val="135CAE"/>
                </a:solidFill>
                <a:latin typeface="Arial" charset="0"/>
              </a:rPr>
              <a:t>8</a:t>
            </a:r>
            <a:r>
              <a:rPr lang="it-IT" sz="1600" b="1" i="0">
                <a:solidFill>
                  <a:srgbClr val="135CAE"/>
                </a:solidFill>
                <a:latin typeface="Arial" charset="0"/>
              </a:rPr>
              <a:t>Li   I = 100 fA   E = 10 keV</a:t>
            </a:r>
          </a:p>
        </p:txBody>
      </p:sp>
      <p:sp>
        <p:nvSpPr>
          <p:cNvPr id="51216" name="Text Box 16"/>
          <p:cNvSpPr txBox="1">
            <a:spLocks noChangeAspect="1" noChangeArrowheads="1"/>
          </p:cNvSpPr>
          <p:nvPr/>
        </p:nvSpPr>
        <p:spPr bwMode="auto">
          <a:xfrm>
            <a:off x="636588" y="1114425"/>
            <a:ext cx="3106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rIns="0">
            <a:spAutoFit/>
          </a:bodyPr>
          <a:lstStyle/>
          <a:p>
            <a:pPr algn="ctr" eaLnBrk="1" hangingPunct="1"/>
            <a:r>
              <a:rPr lang="it-IT" sz="1600" b="1" i="0" baseline="30000">
                <a:solidFill>
                  <a:srgbClr val="135CAE"/>
                </a:solidFill>
                <a:latin typeface="Arial" charset="0"/>
              </a:rPr>
              <a:t>7</a:t>
            </a:r>
            <a:r>
              <a:rPr lang="it-IT" sz="1600" b="1" i="0">
                <a:solidFill>
                  <a:srgbClr val="135CAE"/>
                </a:solidFill>
                <a:latin typeface="Arial" charset="0"/>
              </a:rPr>
              <a:t>Li   I = 10 pA   E = 10 keV</a:t>
            </a:r>
          </a:p>
        </p:txBody>
      </p:sp>
    </p:spTree>
    <p:extLst>
      <p:ext uri="{BB962C8B-B14F-4D97-AF65-F5344CB8AC3E}">
        <p14:creationId xmlns:p14="http://schemas.microsoft.com/office/powerpoint/2010/main" val="274236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2286000" y="474583"/>
            <a:ext cx="4495800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FF0000"/>
                </a:solidFill>
                <a:latin typeface="Arial"/>
                <a:cs typeface="Arial"/>
              </a:rPr>
              <a:t>Experimental Physics</a:t>
            </a:r>
          </a:p>
        </p:txBody>
      </p:sp>
      <p:sp>
        <p:nvSpPr>
          <p:cNvPr id="5" name="AutoShape 476"/>
          <p:cNvSpPr>
            <a:spLocks noChangeArrowheads="1"/>
          </p:cNvSpPr>
          <p:nvPr/>
        </p:nvSpPr>
        <p:spPr bwMode="auto">
          <a:xfrm rot="15238678" flipH="1">
            <a:off x="1807576" y="2952914"/>
            <a:ext cx="61264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8674998" lon="19799999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62000" y="1981928"/>
            <a:ext cx="2819400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16469E"/>
                </a:solidFill>
                <a:latin typeface="Arial"/>
                <a:cs typeface="Arial"/>
              </a:rPr>
              <a:t>measurements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762000" y="3644772"/>
            <a:ext cx="2819400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16469E"/>
                </a:solidFill>
                <a:latin typeface="Arial"/>
                <a:cs typeface="Arial"/>
              </a:rPr>
              <a:t>instruments</a:t>
            </a:r>
          </a:p>
        </p:txBody>
      </p:sp>
      <p:sp>
        <p:nvSpPr>
          <p:cNvPr id="10" name="AutoShape 476"/>
          <p:cNvSpPr>
            <a:spLocks noChangeArrowheads="1"/>
          </p:cNvSpPr>
          <p:nvPr/>
        </p:nvSpPr>
        <p:spPr bwMode="auto">
          <a:xfrm rot="17778171" flipH="1">
            <a:off x="2541187" y="1358244"/>
            <a:ext cx="61666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8674998" lon="19799999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762000" y="5314783"/>
            <a:ext cx="2819400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FF0000"/>
                </a:solidFill>
                <a:latin typeface="Arial"/>
                <a:cs typeface="Arial"/>
              </a:rPr>
              <a:t>sensors</a:t>
            </a:r>
          </a:p>
        </p:txBody>
      </p:sp>
      <p:sp>
        <p:nvSpPr>
          <p:cNvPr id="15" name="AutoShape 476"/>
          <p:cNvSpPr>
            <a:spLocks noChangeArrowheads="1"/>
          </p:cNvSpPr>
          <p:nvPr/>
        </p:nvSpPr>
        <p:spPr bwMode="auto">
          <a:xfrm rot="15238678" flipH="1">
            <a:off x="1807576" y="4603586"/>
            <a:ext cx="61264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8674998" lon="19799999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pic>
        <p:nvPicPr>
          <p:cNvPr id="2" name="Picture 1" descr="five-hand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00200"/>
            <a:ext cx="1637628" cy="1497389"/>
          </a:xfrm>
          <a:prstGeom prst="rect">
            <a:avLst/>
          </a:prstGeom>
        </p:spPr>
      </p:pic>
      <p:pic>
        <p:nvPicPr>
          <p:cNvPr id="16" name="Picture 15" descr="31AwFp6Tnd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3581400"/>
            <a:ext cx="2921000" cy="847090"/>
          </a:xfrm>
          <a:prstGeom prst="rect">
            <a:avLst/>
          </a:prstGeom>
        </p:spPr>
      </p:pic>
      <p:pic>
        <p:nvPicPr>
          <p:cNvPr id="17" name="Picture 16" descr="Leica-D2-Laser-Distance-Meter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36578" y="4895828"/>
            <a:ext cx="1568450" cy="112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69" name="Picture 41" descr="LEBI_decay2_yellow.tif                                         00170014 PFiMac_HD                      7C26869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1785938"/>
            <a:ext cx="578326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220913" y="498475"/>
            <a:ext cx="47069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OK but... are we sure we got the right species?</a:t>
            </a:r>
          </a:p>
          <a:p>
            <a:pPr algn="ctr"/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let</a:t>
            </a:r>
            <a:r>
              <a:rPr lang="ja-JP" altLang="it-IT" sz="1400" b="1" i="0">
                <a:solidFill>
                  <a:srgbClr val="135CAE"/>
                </a:solidFill>
                <a:latin typeface="Arial"/>
              </a:rPr>
              <a:t>’</a:t>
            </a:r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s have a look at the plastic scintillator for counting</a:t>
            </a:r>
            <a:endParaRPr lang="it-IT" sz="1200" b="1" i="0">
              <a:solidFill>
                <a:srgbClr val="135CAE"/>
              </a:solidFill>
              <a:latin typeface="Arial" charset="0"/>
            </a:endParaRPr>
          </a:p>
        </p:txBody>
      </p:sp>
      <p:graphicFrame>
        <p:nvGraphicFramePr>
          <p:cNvPr id="48136" name="Object 8"/>
          <p:cNvGraphicFramePr>
            <a:graphicFrameLocks noChangeAspect="1"/>
          </p:cNvGraphicFramePr>
          <p:nvPr/>
        </p:nvGraphicFramePr>
        <p:xfrm>
          <a:off x="3048000" y="5748338"/>
          <a:ext cx="162242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4" name="Equation" r:id="rId4" imgW="1054100" imgH="342900" progId="Equation.3">
                  <p:embed/>
                </p:oleObj>
              </mc:Choice>
              <mc:Fallback>
                <p:oleObj name="Equation" r:id="rId4" imgW="10541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5748338"/>
                        <a:ext cx="1622425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6276975" y="5108575"/>
            <a:ext cx="5905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6877050" y="5353050"/>
            <a:ext cx="88900" cy="8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1787525" y="1339850"/>
            <a:ext cx="930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beam </a:t>
            </a:r>
            <a:r>
              <a:rPr lang="it-IT" sz="1200" b="1" i="0">
                <a:solidFill>
                  <a:srgbClr val="FF0000"/>
                </a:solidFill>
                <a:latin typeface="Arial" charset="0"/>
                <a:sym typeface="Symbol" charset="0"/>
              </a:rPr>
              <a:t>OFF</a:t>
            </a:r>
            <a:endParaRPr lang="it-IT" sz="1200" b="1" i="0">
              <a:solidFill>
                <a:srgbClr val="135CAE"/>
              </a:solidFill>
              <a:latin typeface="Arial" charset="0"/>
              <a:sym typeface="Symbol" charset="0"/>
            </a:endParaRP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303213" y="1247775"/>
            <a:ext cx="1293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beam stable on</a:t>
            </a:r>
          </a:p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the scintillator</a:t>
            </a:r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3489325" y="1339850"/>
            <a:ext cx="852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beam </a:t>
            </a:r>
            <a:r>
              <a:rPr lang="it-IT" sz="1200" b="1" i="0">
                <a:solidFill>
                  <a:srgbClr val="FF0000"/>
                </a:solidFill>
                <a:latin typeface="Arial" charset="0"/>
                <a:sym typeface="Symbol" charset="0"/>
              </a:rPr>
              <a:t>ON</a:t>
            </a:r>
            <a:endParaRPr lang="it-IT" sz="1200" b="1" i="0">
              <a:solidFill>
                <a:srgbClr val="135CAE"/>
              </a:solidFill>
              <a:latin typeface="Arial" charset="0"/>
              <a:sym typeface="Symbol" charset="0"/>
            </a:endParaRPr>
          </a:p>
        </p:txBody>
      </p:sp>
      <p:sp>
        <p:nvSpPr>
          <p:cNvPr id="48157" name="Rectangle 29"/>
          <p:cNvSpPr>
            <a:spLocks noChangeArrowheads="1"/>
          </p:cNvSpPr>
          <p:nvPr/>
        </p:nvSpPr>
        <p:spPr bwMode="auto">
          <a:xfrm>
            <a:off x="4978400" y="1339850"/>
            <a:ext cx="930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135CAE"/>
                </a:solidFill>
                <a:latin typeface="Arial" charset="0"/>
                <a:sym typeface="Symbol" charset="0"/>
              </a:rPr>
              <a:t>beam </a:t>
            </a:r>
            <a:r>
              <a:rPr lang="it-IT" sz="1200" b="1" i="0">
                <a:solidFill>
                  <a:srgbClr val="FF0000"/>
                </a:solidFill>
                <a:latin typeface="Arial" charset="0"/>
                <a:sym typeface="Symbol" charset="0"/>
              </a:rPr>
              <a:t>OFF</a:t>
            </a:r>
          </a:p>
        </p:txBody>
      </p:sp>
      <p:graphicFrame>
        <p:nvGraphicFramePr>
          <p:cNvPr id="48162" name="Object 34"/>
          <p:cNvGraphicFramePr>
            <a:graphicFrameLocks noChangeAspect="1"/>
          </p:cNvGraphicFramePr>
          <p:nvPr/>
        </p:nvGraphicFramePr>
        <p:xfrm>
          <a:off x="1712913" y="5776913"/>
          <a:ext cx="11112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5" name="Equation" r:id="rId6" imgW="723900" imgH="304800" progId="Equation.3">
                  <p:embed/>
                </p:oleObj>
              </mc:Choice>
              <mc:Fallback>
                <p:oleObj name="Equation" r:id="rId6" imgW="723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5776913"/>
                        <a:ext cx="1111250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63" name="Line 35"/>
          <p:cNvSpPr>
            <a:spLocks noChangeShapeType="1"/>
          </p:cNvSpPr>
          <p:nvPr/>
        </p:nvSpPr>
        <p:spPr bwMode="auto">
          <a:xfrm>
            <a:off x="1612900" y="1357313"/>
            <a:ext cx="0" cy="49291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4" name="Line 36"/>
          <p:cNvSpPr>
            <a:spLocks noChangeShapeType="1"/>
          </p:cNvSpPr>
          <p:nvPr/>
        </p:nvSpPr>
        <p:spPr bwMode="auto">
          <a:xfrm>
            <a:off x="4872038" y="1290638"/>
            <a:ext cx="0" cy="499586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5" name="Line 37"/>
          <p:cNvSpPr>
            <a:spLocks noChangeShapeType="1"/>
          </p:cNvSpPr>
          <p:nvPr/>
        </p:nvSpPr>
        <p:spPr bwMode="auto">
          <a:xfrm>
            <a:off x="2894013" y="1282700"/>
            <a:ext cx="0" cy="50276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8166" name="Object 38"/>
          <p:cNvGraphicFramePr>
            <a:graphicFrameLocks noChangeAspect="1"/>
          </p:cNvGraphicFramePr>
          <p:nvPr/>
        </p:nvGraphicFramePr>
        <p:xfrm>
          <a:off x="4913313" y="5776913"/>
          <a:ext cx="11112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6" name="Equation" r:id="rId8" imgW="723900" imgH="304800" progId="Equation.3">
                  <p:embed/>
                </p:oleObj>
              </mc:Choice>
              <mc:Fallback>
                <p:oleObj name="Equation" r:id="rId8" imgW="7239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3313" y="5776913"/>
                        <a:ext cx="1111250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70" name="Group 42"/>
          <p:cNvGrpSpPr>
            <a:grpSpLocks/>
          </p:cNvGrpSpPr>
          <p:nvPr/>
        </p:nvGrpSpPr>
        <p:grpSpPr bwMode="auto">
          <a:xfrm>
            <a:off x="6138863" y="2328863"/>
            <a:ext cx="2636837" cy="2727325"/>
            <a:chOff x="3867" y="1467"/>
            <a:chExt cx="1661" cy="1718"/>
          </a:xfrm>
        </p:grpSpPr>
        <p:sp>
          <p:nvSpPr>
            <p:cNvPr id="48132" name="Text Box 4"/>
            <p:cNvSpPr txBox="1">
              <a:spLocks noChangeArrowheads="1"/>
            </p:cNvSpPr>
            <p:nvPr/>
          </p:nvSpPr>
          <p:spPr bwMode="auto">
            <a:xfrm>
              <a:off x="3867" y="1467"/>
              <a:ext cx="1661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it-IT" sz="1400" b="1">
                  <a:solidFill>
                    <a:srgbClr val="135CAE"/>
                  </a:solidFill>
                  <a:latin typeface="Arial" charset="0"/>
                </a:rPr>
                <a:t>Identification of </a:t>
              </a:r>
              <a:r>
                <a:rPr lang="it-IT" sz="1400" b="1" baseline="30000">
                  <a:solidFill>
                    <a:srgbClr val="135CAE"/>
                  </a:solidFill>
                  <a:latin typeface="Arial" charset="0"/>
                </a:rPr>
                <a:t>8</a:t>
              </a:r>
              <a:r>
                <a:rPr lang="it-IT" sz="1400" b="1">
                  <a:solidFill>
                    <a:srgbClr val="135CAE"/>
                  </a:solidFill>
                  <a:latin typeface="Arial" charset="0"/>
                </a:rPr>
                <a:t>Li by means</a:t>
              </a:r>
            </a:p>
            <a:p>
              <a:pPr algn="ctr" eaLnBrk="1" hangingPunct="1"/>
              <a:r>
                <a:rPr lang="it-IT" sz="1400" b="1">
                  <a:solidFill>
                    <a:srgbClr val="135CAE"/>
                  </a:solidFill>
                  <a:latin typeface="Arial" charset="0"/>
                </a:rPr>
                <a:t>of its </a:t>
              </a:r>
              <a:r>
                <a:rPr lang="it-IT" sz="1400" b="1" i="0">
                  <a:solidFill>
                    <a:srgbClr val="FF0000"/>
                  </a:solidFill>
                  <a:latin typeface="Arial" charset="0"/>
                  <a:sym typeface="Symbol" charset="0"/>
                </a:rPr>
                <a:t></a:t>
              </a:r>
              <a:r>
                <a:rPr lang="it-IT" sz="1400" b="1">
                  <a:solidFill>
                    <a:srgbClr val="135CAE"/>
                  </a:solidFill>
                  <a:latin typeface="Arial" charset="0"/>
                </a:rPr>
                <a:t> decay curve</a:t>
              </a: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4159" y="1844"/>
              <a:ext cx="10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t-IT" sz="2000" b="1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it-IT" sz="2000" b="1" baseline="-25000">
                  <a:solidFill>
                    <a:srgbClr val="FF0000"/>
                  </a:solidFill>
                  <a:latin typeface="Arial" charset="0"/>
                </a:rPr>
                <a:t>1/2</a:t>
              </a:r>
              <a:r>
                <a:rPr lang="it-IT" sz="2000" b="1">
                  <a:solidFill>
                    <a:srgbClr val="FF0000"/>
                  </a:solidFill>
                  <a:latin typeface="Arial" charset="0"/>
                </a:rPr>
                <a:t> = 840 ms</a:t>
              </a:r>
            </a:p>
          </p:txBody>
        </p:sp>
        <p:pic>
          <p:nvPicPr>
            <p:cNvPr id="48167" name="Picture 39" descr="&#10;8Li_stamp.jpg                                                  00170014 PFiMac_HD                      7C268698: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" y="2121"/>
              <a:ext cx="1477" cy="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517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" y="801688"/>
            <a:ext cx="483552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0" y="3736975"/>
            <a:ext cx="3435350" cy="25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334" name="Group 14"/>
          <p:cNvGrpSpPr>
            <a:grpSpLocks/>
          </p:cNvGrpSpPr>
          <p:nvPr/>
        </p:nvGrpSpPr>
        <p:grpSpPr bwMode="auto">
          <a:xfrm>
            <a:off x="6149975" y="1454150"/>
            <a:ext cx="1870075" cy="2335213"/>
            <a:chOff x="3263" y="518"/>
            <a:chExt cx="1178" cy="1471"/>
          </a:xfrm>
        </p:grpSpPr>
        <p:grpSp>
          <p:nvGrpSpPr>
            <p:cNvPr id="56323" name="Group 3"/>
            <p:cNvGrpSpPr>
              <a:grpSpLocks/>
            </p:cNvGrpSpPr>
            <p:nvPr/>
          </p:nvGrpSpPr>
          <p:grpSpPr bwMode="auto">
            <a:xfrm>
              <a:off x="3263" y="518"/>
              <a:ext cx="1178" cy="1471"/>
              <a:chOff x="4156" y="1146"/>
              <a:chExt cx="1587" cy="1981"/>
            </a:xfrm>
          </p:grpSpPr>
          <p:pic>
            <p:nvPicPr>
              <p:cNvPr id="56324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6" y="1146"/>
                <a:ext cx="1587" cy="1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2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6" y="2308"/>
                <a:ext cx="1587" cy="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6332" name="Rectangle 12"/>
            <p:cNvSpPr>
              <a:spLocks noChangeArrowheads="1"/>
            </p:cNvSpPr>
            <p:nvPr/>
          </p:nvSpPr>
          <p:spPr bwMode="auto">
            <a:xfrm>
              <a:off x="3308" y="1225"/>
              <a:ext cx="1081" cy="134"/>
            </a:xfrm>
            <a:prstGeom prst="rect">
              <a:avLst/>
            </a:prstGeom>
            <a:solidFill>
              <a:srgbClr val="FFF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800100" eaLnBrk="1" hangingPunct="1">
                <a:spcBef>
                  <a:spcPct val="50000"/>
                </a:spcBef>
              </a:pPr>
              <a:r>
                <a:rPr lang="en-US" sz="1400" i="0">
                  <a:solidFill>
                    <a:srgbClr val="0000CC"/>
                  </a:solidFill>
                  <a:latin typeface="Arial" charset="0"/>
                </a:rPr>
                <a:t>50x50x2 mm</a:t>
              </a:r>
              <a:r>
                <a:rPr lang="en-US" sz="1400" i="0" baseline="30000">
                  <a:solidFill>
                    <a:srgbClr val="0000CC"/>
                  </a:solidFill>
                  <a:latin typeface="Arial" charset="0"/>
                </a:rPr>
                <a:t>3</a:t>
              </a:r>
              <a:r>
                <a:rPr lang="en-US" sz="1400" i="0">
                  <a:solidFill>
                    <a:srgbClr val="0000CC"/>
                  </a:solidFill>
                  <a:latin typeface="Arial" charset="0"/>
                </a:rPr>
                <a:t> SFOP</a:t>
              </a:r>
              <a:endParaRPr lang="it-IT" sz="1400" i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5759450" y="806450"/>
            <a:ext cx="27749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pPr algn="ctr" defTabSz="800100" eaLnBrk="1" hangingPunct="1">
              <a:lnSpc>
                <a:spcPct val="95000"/>
              </a:lnSpc>
            </a:pPr>
            <a:r>
              <a:rPr lang="it-IT" sz="1800" b="1" i="0">
                <a:solidFill>
                  <a:srgbClr val="FF0000"/>
                </a:solidFill>
                <a:latin typeface="Arial" charset="0"/>
              </a:rPr>
              <a:t>Micro-beam diagnostics</a:t>
            </a:r>
          </a:p>
          <a:p>
            <a:pPr algn="ctr" defTabSz="800100" eaLnBrk="1" hangingPunct="1">
              <a:lnSpc>
                <a:spcPct val="95000"/>
              </a:lnSpc>
            </a:pPr>
            <a:r>
              <a:rPr lang="it-IT" sz="1800" b="1" i="0">
                <a:solidFill>
                  <a:srgbClr val="FF0000"/>
                </a:solidFill>
                <a:latin typeface="Arial" charset="0"/>
              </a:rPr>
              <a:t>the SFOP</a:t>
            </a:r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 flipV="1">
            <a:off x="4179887" y="2108200"/>
            <a:ext cx="2384425" cy="180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pic>
        <p:nvPicPr>
          <p:cNvPr id="56335" name="Picture 15" descr="sfop_max_ingrandimento_3D.jpg                                  00170014 PFiMac_HD                      7C268698: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0" y="3894138"/>
            <a:ext cx="3128962" cy="23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0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Dagli Appunti.jpg                                              00030382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21" y="990600"/>
            <a:ext cx="7879020" cy="47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3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agli Appunti.jpg                                              00030382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66" y="927376"/>
            <a:ext cx="8763000" cy="51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34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400425" y="628650"/>
            <a:ext cx="27749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pPr algn="ctr" defTabSz="800100" eaLnBrk="1" hangingPunct="1">
              <a:lnSpc>
                <a:spcPct val="95000"/>
              </a:lnSpc>
            </a:pPr>
            <a:r>
              <a:rPr lang="it-IT" sz="1800" b="1" i="0">
                <a:solidFill>
                  <a:srgbClr val="FF0000"/>
                </a:solidFill>
                <a:latin typeface="Arial" charset="0"/>
              </a:rPr>
              <a:t>Micro-beam diagnostics</a:t>
            </a:r>
          </a:p>
          <a:p>
            <a:pPr algn="ctr" defTabSz="800100" eaLnBrk="1" hangingPunct="1">
              <a:lnSpc>
                <a:spcPct val="95000"/>
              </a:lnSpc>
            </a:pPr>
            <a:r>
              <a:rPr lang="it-IT" sz="1800" b="1" i="0">
                <a:solidFill>
                  <a:srgbClr val="FF0000"/>
                </a:solidFill>
                <a:latin typeface="Arial" charset="0"/>
              </a:rPr>
              <a:t>the SFOP</a:t>
            </a:r>
          </a:p>
        </p:txBody>
      </p:sp>
      <p:pic>
        <p:nvPicPr>
          <p:cNvPr id="59399" name="Picture 7" descr="150um_3D.jpg                                                   00175146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1300" y="4286250"/>
            <a:ext cx="3144838" cy="21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150um_3D_zoom.jpg                                              00175146 PFiMac_HD                      7C26869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" y="4021138"/>
            <a:ext cx="2987675" cy="24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 150um.jpg                                                      00175146 PFiMac_HD                      7C26869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1619250"/>
            <a:ext cx="3217862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SpotX_150um_30pA.tif                                           00175146 PFiMac_HD                      7C268698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788" y="1490663"/>
            <a:ext cx="3846512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417512" y="977900"/>
            <a:ext cx="3316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collimator: 150µm</a:t>
            </a:r>
          </a:p>
          <a:p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primary beam current: 30pA, protons</a:t>
            </a: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4083050" y="3436938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FF0000"/>
                </a:solidFill>
                <a:latin typeface="Arial" charset="0"/>
              </a:rPr>
              <a:t>project</a:t>
            </a:r>
          </a:p>
          <a:p>
            <a:pPr algn="ctr"/>
            <a:r>
              <a:rPr lang="it-IT" sz="1200" b="1" i="0">
                <a:solidFill>
                  <a:srgbClr val="FF0000"/>
                </a:solidFill>
                <a:latin typeface="Arial" charset="0"/>
              </a:rPr>
              <a:t>and fit</a:t>
            </a:r>
          </a:p>
        </p:txBody>
      </p:sp>
      <p:sp>
        <p:nvSpPr>
          <p:cNvPr id="59403" name="AutoShape 11"/>
          <p:cNvSpPr>
            <a:spLocks noChangeArrowheads="1"/>
          </p:cNvSpPr>
          <p:nvPr/>
        </p:nvSpPr>
        <p:spPr bwMode="auto">
          <a:xfrm rot="-451463">
            <a:off x="3889375" y="2963863"/>
            <a:ext cx="97790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87500" lon="20062498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59404" name="AutoShape 12"/>
          <p:cNvSpPr>
            <a:spLocks noChangeArrowheads="1"/>
          </p:cNvSpPr>
          <p:nvPr/>
        </p:nvSpPr>
        <p:spPr bwMode="auto">
          <a:xfrm rot="5084288" flipV="1">
            <a:off x="7458869" y="4039394"/>
            <a:ext cx="573088" cy="444500"/>
          </a:xfrm>
          <a:custGeom>
            <a:avLst/>
            <a:gdLst>
              <a:gd name="G0" fmla="+- 13301 0 0"/>
              <a:gd name="G1" fmla="+- 5628 0 0"/>
              <a:gd name="G2" fmla="+- 21600 0 5628"/>
              <a:gd name="G3" fmla="+- 10800 0 5628"/>
              <a:gd name="G4" fmla="+- 21600 0 13301"/>
              <a:gd name="G5" fmla="*/ G4 G3 10800"/>
              <a:gd name="G6" fmla="+- 21600 0 G5"/>
              <a:gd name="T0" fmla="*/ 13301 w 21600"/>
              <a:gd name="T1" fmla="*/ 0 h 21600"/>
              <a:gd name="T2" fmla="*/ 0 w 21600"/>
              <a:gd name="T3" fmla="*/ 10800 h 21600"/>
              <a:gd name="T4" fmla="*/ 1330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301" y="0"/>
                </a:moveTo>
                <a:lnTo>
                  <a:pt x="13301" y="5628"/>
                </a:lnTo>
                <a:lnTo>
                  <a:pt x="3375" y="5628"/>
                </a:lnTo>
                <a:lnTo>
                  <a:pt x="3375" y="15972"/>
                </a:lnTo>
                <a:lnTo>
                  <a:pt x="13301" y="15972"/>
                </a:lnTo>
                <a:lnTo>
                  <a:pt x="1330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628"/>
                </a:moveTo>
                <a:lnTo>
                  <a:pt x="1350" y="15972"/>
                </a:lnTo>
                <a:lnTo>
                  <a:pt x="2700" y="15972"/>
                </a:lnTo>
                <a:lnTo>
                  <a:pt x="2700" y="5628"/>
                </a:lnTo>
                <a:close/>
              </a:path>
              <a:path w="21600" h="21600">
                <a:moveTo>
                  <a:pt x="0" y="5628"/>
                </a:moveTo>
                <a:lnTo>
                  <a:pt x="0" y="15972"/>
                </a:lnTo>
                <a:lnTo>
                  <a:pt x="675" y="15972"/>
                </a:lnTo>
                <a:lnTo>
                  <a:pt x="675" y="5628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20175000" lon="2126250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7923213" y="4105275"/>
            <a:ext cx="752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FF0000"/>
                </a:solidFill>
                <a:latin typeface="Arial" charset="0"/>
              </a:rPr>
              <a:t>3D view</a:t>
            </a: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4138613" y="5646738"/>
            <a:ext cx="582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b="1" i="0">
                <a:solidFill>
                  <a:srgbClr val="FF0000"/>
                </a:solidFill>
                <a:latin typeface="Arial" charset="0"/>
              </a:rPr>
              <a:t>zoom</a:t>
            </a:r>
          </a:p>
        </p:txBody>
      </p:sp>
      <p:sp>
        <p:nvSpPr>
          <p:cNvPr id="59407" name="AutoShape 15"/>
          <p:cNvSpPr>
            <a:spLocks noChangeArrowheads="1"/>
          </p:cNvSpPr>
          <p:nvPr/>
        </p:nvSpPr>
        <p:spPr bwMode="auto">
          <a:xfrm rot="10348537">
            <a:off x="3889375" y="5173663"/>
            <a:ext cx="97790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19387500" lon="20062498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2058988" y="3049588"/>
            <a:ext cx="820737" cy="7524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8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Dagli Appunti.tiff                                             00030382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73" y="1031968"/>
            <a:ext cx="8218201" cy="49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78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1254125"/>
            <a:ext cx="8453437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189163" y="603250"/>
            <a:ext cx="53562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algn="ctr" defTabSz="800100" eaLnBrk="1" hangingPunct="1">
              <a:spcBef>
                <a:spcPct val="50000"/>
              </a:spcBef>
            </a:pPr>
            <a:r>
              <a:rPr lang="it-IT" sz="1600" b="1">
                <a:solidFill>
                  <a:srgbClr val="135CAE"/>
                </a:solidFill>
                <a:latin typeface="Arial" charset="0"/>
              </a:rPr>
              <a:t>4 frames extracted from a real time movie taken while the multi-collimator mask was sliding down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004050" y="4772025"/>
            <a:ext cx="1979613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algn="ctr" defTabSz="800100" eaLnBrk="1" hangingPunct="1">
              <a:spcBef>
                <a:spcPct val="50000"/>
              </a:spcBef>
            </a:pPr>
            <a:r>
              <a:rPr lang="it-IT" sz="1400" b="1">
                <a:solidFill>
                  <a:srgbClr val="135CAE"/>
                </a:solidFill>
                <a:latin typeface="Arial" charset="0"/>
              </a:rPr>
              <a:t>spotted the beam down to 20µm diameter</a:t>
            </a:r>
          </a:p>
          <a:p>
            <a:pPr algn="ctr" defTabSz="800100" eaLnBrk="1" hangingPunct="1">
              <a:spcBef>
                <a:spcPct val="50000"/>
              </a:spcBef>
            </a:pPr>
            <a:r>
              <a:rPr lang="it-IT" sz="1400" b="1">
                <a:solidFill>
                  <a:srgbClr val="135CAE"/>
                </a:solidFill>
                <a:latin typeface="Arial" charset="0"/>
              </a:rPr>
              <a:t>watch the movie...</a:t>
            </a:r>
          </a:p>
        </p:txBody>
      </p:sp>
    </p:spTree>
    <p:extLst>
      <p:ext uri="{BB962C8B-B14F-4D97-AF65-F5344CB8AC3E}">
        <p14:creationId xmlns:p14="http://schemas.microsoft.com/office/powerpoint/2010/main" val="268377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27" name="Group 11"/>
          <p:cNvGrpSpPr>
            <a:grpSpLocks/>
          </p:cNvGrpSpPr>
          <p:nvPr/>
        </p:nvGrpSpPr>
        <p:grpSpPr bwMode="auto">
          <a:xfrm>
            <a:off x="1223963" y="835025"/>
            <a:ext cx="6696075" cy="5046662"/>
            <a:chOff x="771" y="637"/>
            <a:chExt cx="4218" cy="3179"/>
          </a:xfrm>
        </p:grpSpPr>
        <p:pic>
          <p:nvPicPr>
            <p:cNvPr id="60418" name="Picture 2" descr=" 04_3D.jpg                                                      00175146 PFiMac_HD                      7C26869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" y="2225"/>
              <a:ext cx="2108" cy="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19" name="Picture 3" descr=" 03_3D.jpg                                                      00175146 PFiMac_HD                      7C268698: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" y="2225"/>
              <a:ext cx="2108" cy="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0" name="Picture 4" descr=" 02_3D.jpg                                                      00175146 PFiMac_HD                      7C268698: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" y="637"/>
              <a:ext cx="2108" cy="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1" name="Picture 5" descr=" 01_3D.jpg                                                      00175146 PFiMac_HD                      7C268698: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" y="637"/>
              <a:ext cx="2108" cy="1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423" name="Line 7"/>
          <p:cNvSpPr>
            <a:spLocks noChangeShapeType="1"/>
          </p:cNvSpPr>
          <p:nvPr/>
        </p:nvSpPr>
        <p:spPr bwMode="auto">
          <a:xfrm>
            <a:off x="889000" y="1549400"/>
            <a:ext cx="0" cy="9826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8424863" y="1549400"/>
            <a:ext cx="0" cy="9826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8424863" y="4106862"/>
            <a:ext cx="0" cy="9826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>
            <a:off x="889000" y="4241800"/>
            <a:ext cx="0" cy="9826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2268538" y="457200"/>
            <a:ext cx="950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a) 800µm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5994400" y="457200"/>
            <a:ext cx="1211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b) transition</a:t>
            </a: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2268538" y="5935662"/>
            <a:ext cx="950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c) 200µm</a:t>
            </a: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6002338" y="5935662"/>
            <a:ext cx="860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d) 80µm</a:t>
            </a:r>
          </a:p>
        </p:txBody>
      </p:sp>
    </p:spTree>
    <p:extLst>
      <p:ext uri="{BB962C8B-B14F-4D97-AF65-F5344CB8AC3E}">
        <p14:creationId xmlns:p14="http://schemas.microsoft.com/office/powerpoint/2010/main" val="392268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scop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1977" y="5160833"/>
            <a:ext cx="30945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9900"/>
                </a:solidFill>
                <a:latin typeface="Calibri"/>
                <a:cs typeface="Calibri"/>
              </a:rPr>
              <a:t>Photosensors and Signal Processing in Particle Detectors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52365" y="587591"/>
            <a:ext cx="1222675" cy="504000"/>
            <a:chOff x="3952365" y="587591"/>
            <a:chExt cx="1222675" cy="504000"/>
          </a:xfrm>
        </p:grpSpPr>
        <p:sp>
          <p:nvSpPr>
            <p:cNvPr id="3" name="Rectangle 2"/>
            <p:cNvSpPr/>
            <p:nvPr/>
          </p:nvSpPr>
          <p:spPr bwMode="auto">
            <a:xfrm>
              <a:off x="3952365" y="587591"/>
              <a:ext cx="1222675" cy="50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810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5" name="Picture 4" descr="Logo_LNS_new_LR.t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497" y="609334"/>
              <a:ext cx="899850" cy="461869"/>
            </a:xfrm>
            <a:prstGeom prst="rect">
              <a:avLst/>
            </a:prstGeom>
            <a:ln w="38100" cmpd="sng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0874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scop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720589" y="2504327"/>
            <a:ext cx="1708412" cy="170841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0" b="0" i="0" u="none" strike="noStrike" cap="none" normalizeH="0" baseline="0">
                <a:ln>
                  <a:noFill/>
                </a:ln>
                <a:solidFill>
                  <a:srgbClr val="135CAE"/>
                </a:solidFill>
                <a:effectLst/>
                <a:latin typeface="Arial Black"/>
                <a:ea typeface="ＭＳ Ｐゴシック" charset="0"/>
                <a:cs typeface="Arial Black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1977" y="5160833"/>
            <a:ext cx="30945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9900"/>
                </a:solidFill>
                <a:latin typeface="Calibri"/>
                <a:cs typeface="Calibri"/>
              </a:rPr>
              <a:t>Photosensors and Signal Processing in Particle Detectors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52365" y="587591"/>
            <a:ext cx="1222675" cy="504000"/>
            <a:chOff x="3952365" y="587591"/>
            <a:chExt cx="1222675" cy="504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3952365" y="587591"/>
              <a:ext cx="1222675" cy="50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810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10" name="Picture 9" descr="Logo_LNS_new_LR.t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497" y="609334"/>
              <a:ext cx="899850" cy="461869"/>
            </a:xfrm>
            <a:prstGeom prst="rect">
              <a:avLst/>
            </a:prstGeom>
            <a:ln w="38100" cmpd="sng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2759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xmlns:p14="http://schemas.microsoft.com/office/powerpoint/2010/main" spd="med" advTm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295400" y="685800"/>
            <a:ext cx="6477000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FF0000"/>
                </a:solidFill>
                <a:latin typeface="Arial"/>
                <a:cs typeface="Arial"/>
              </a:rPr>
              <a:t>our ride today from Nuclear Physics to applications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3124200" y="1828800"/>
            <a:ext cx="2971800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16469E"/>
                </a:solidFill>
                <a:latin typeface="Arial"/>
                <a:cs typeface="Arial"/>
              </a:rPr>
              <a:t>ion beam diagnostics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3124200" y="2895600"/>
            <a:ext cx="2971800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16469E"/>
                </a:solidFill>
                <a:latin typeface="Arial"/>
                <a:cs typeface="Arial"/>
              </a:rPr>
              <a:t>medical diagnostics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124200" y="3962400"/>
            <a:ext cx="2971800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16469E"/>
                </a:solidFill>
                <a:latin typeface="Arial"/>
                <a:cs typeface="Arial"/>
              </a:rPr>
              <a:t>radwaste monitoring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457200" y="3048000"/>
            <a:ext cx="1895859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16469E"/>
                </a:solidFill>
                <a:latin typeface="Arial"/>
                <a:cs typeface="Arial"/>
              </a:rPr>
              <a:t>sensors for</a:t>
            </a:r>
          </a:p>
        </p:txBody>
      </p:sp>
      <p:sp>
        <p:nvSpPr>
          <p:cNvPr id="2" name="Left Brace 1"/>
          <p:cNvSpPr/>
          <p:nvPr/>
        </p:nvSpPr>
        <p:spPr bwMode="auto">
          <a:xfrm>
            <a:off x="2514600" y="1981201"/>
            <a:ext cx="533400" cy="2895600"/>
          </a:xfrm>
          <a:prstGeom prst="leftBrac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6" name="Left Brace 15"/>
          <p:cNvSpPr/>
          <p:nvPr/>
        </p:nvSpPr>
        <p:spPr bwMode="auto">
          <a:xfrm flipH="1">
            <a:off x="6172200" y="1981200"/>
            <a:ext cx="533400" cy="2895601"/>
          </a:xfrm>
          <a:prstGeom prst="leftBrac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6867141" y="3048000"/>
            <a:ext cx="1895859" cy="781217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16469E"/>
                </a:solidFill>
                <a:latin typeface="Arial"/>
                <a:cs typeface="Arial"/>
              </a:rPr>
              <a:t>tutorial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5087899"/>
            <a:ext cx="10668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5181600"/>
            <a:ext cx="511279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16469E"/>
                </a:solidFill>
                <a:latin typeface="Arial"/>
                <a:cs typeface="Arial"/>
              </a:rPr>
              <a:t>if you feel like sleeping, just do it!</a:t>
            </a:r>
          </a:p>
          <a:p>
            <a:r>
              <a:rPr lang="it-IT" sz="1400">
                <a:solidFill>
                  <a:srgbClr val="16469E"/>
                </a:solidFill>
                <a:latin typeface="Arial"/>
                <a:cs typeface="Arial"/>
              </a:rPr>
              <a:t> </a:t>
            </a:r>
          </a:p>
          <a:p>
            <a:r>
              <a:rPr lang="it-IT" sz="1400">
                <a:solidFill>
                  <a:srgbClr val="16469E"/>
                </a:solidFill>
                <a:latin typeface="Arial"/>
                <a:cs typeface="Arial"/>
              </a:rPr>
              <a:t>         Otherwise enjoy this ride through some applications </a:t>
            </a:r>
            <a:endParaRPr lang="en-US" sz="1400"/>
          </a:p>
        </p:txBody>
      </p:sp>
      <p:pic>
        <p:nvPicPr>
          <p:cNvPr id="5" name="Picture 4" descr="2019-vespa-300-gts-first-ride__87279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843882"/>
            <a:ext cx="17272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4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scop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720589" y="2504327"/>
            <a:ext cx="1708412" cy="170841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0" b="0" i="0" u="none" strike="noStrike" cap="none" normalizeH="0" baseline="0">
                <a:ln>
                  <a:noFill/>
                </a:ln>
                <a:solidFill>
                  <a:srgbClr val="135CAE"/>
                </a:solidFill>
                <a:effectLst/>
                <a:latin typeface="Arial Black"/>
                <a:ea typeface="ＭＳ Ｐゴシック" charset="0"/>
                <a:cs typeface="Arial Black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1977" y="5160833"/>
            <a:ext cx="30945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9900"/>
                </a:solidFill>
                <a:latin typeface="Calibri"/>
                <a:cs typeface="Calibri"/>
              </a:rPr>
              <a:t>Photosensors and Signal Processing in Particle Detectors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52365" y="587591"/>
            <a:ext cx="1222675" cy="504000"/>
            <a:chOff x="3952365" y="587591"/>
            <a:chExt cx="1222675" cy="504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3952365" y="587591"/>
              <a:ext cx="1222675" cy="50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810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10" name="Picture 9" descr="Logo_LNS_new_LR.t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497" y="609334"/>
              <a:ext cx="899850" cy="461869"/>
            </a:xfrm>
            <a:prstGeom prst="rect">
              <a:avLst/>
            </a:prstGeom>
            <a:ln w="38100" cmpd="sng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1112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xmlns:p14="http://schemas.microsoft.com/office/powerpoint/2010/main" spd="med" advTm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scop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720589" y="2504327"/>
            <a:ext cx="1708412" cy="1708412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0" b="0" i="0" u="none" strike="noStrike" cap="none" normalizeH="0" baseline="0">
                <a:ln>
                  <a:noFill/>
                </a:ln>
                <a:solidFill>
                  <a:srgbClr val="135CAE"/>
                </a:solidFill>
                <a:effectLst/>
                <a:latin typeface="Arial Black"/>
                <a:ea typeface="ＭＳ Ｐゴシック" charset="0"/>
                <a:cs typeface="Arial Black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1977" y="5160833"/>
            <a:ext cx="30945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9900"/>
                </a:solidFill>
                <a:latin typeface="Calibri"/>
                <a:cs typeface="Calibri"/>
              </a:rPr>
              <a:t>Photosensors and Signal Processing in Particle Detectors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52365" y="587591"/>
            <a:ext cx="1222675" cy="504000"/>
            <a:chOff x="3952365" y="587591"/>
            <a:chExt cx="1222675" cy="504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3952365" y="587591"/>
              <a:ext cx="1222675" cy="50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8100"/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10" name="Picture 9" descr="Logo_LNS_new_LR.t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497" y="609334"/>
              <a:ext cx="899850" cy="461869"/>
            </a:xfrm>
            <a:prstGeom prst="rect">
              <a:avLst/>
            </a:prstGeom>
            <a:ln w="38100" cmpd="sng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8226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xmlns:p14="http://schemas.microsoft.com/office/powerpoint/2010/main" spd="med" advTm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A_sliding_optimiz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5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82" name="Picture 18" descr="diffraction_plot_3D.jpg                                        00170014 PFiMac_HD                      7C26869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863" y="3906838"/>
            <a:ext cx="3394075" cy="23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Fig1.tif                                                       0022CD93Macintosh_HD                   BF9E3FA7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25" y="1401763"/>
            <a:ext cx="1798638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Fig2.jpg                                                       0022CD93Macintosh_HD                   BF9E3FA7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100" y="1412875"/>
            <a:ext cx="2071688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Fig4_color.tif                                                 0022CD93Macintosh_HD                   BF9E3FA7: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6163" y="1016000"/>
            <a:ext cx="3841750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7" descr="Fig5.tif                                                       0022CD93Macintosh_HD                   BF9E3FA7: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0" y="3690938"/>
            <a:ext cx="2859088" cy="25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1165225" y="1085850"/>
            <a:ext cx="2541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rgbClr val="135CAE"/>
                </a:solidFill>
                <a:latin typeface="Arial" charset="0"/>
              </a:rPr>
              <a:t>micrometric square hole</a:t>
            </a:r>
            <a:endParaRPr lang="it-IT" sz="1600" b="1">
              <a:solidFill>
                <a:srgbClr val="135CAE"/>
              </a:solidFill>
              <a:latin typeface="Arial" charset="0"/>
            </a:endParaRPr>
          </a:p>
        </p:txBody>
      </p:sp>
      <p:graphicFrame>
        <p:nvGraphicFramePr>
          <p:cNvPr id="62476" name="Object 12"/>
          <p:cNvGraphicFramePr>
            <a:graphicFrameLocks noChangeAspect="1"/>
          </p:cNvGraphicFramePr>
          <p:nvPr/>
        </p:nvGraphicFramePr>
        <p:xfrm>
          <a:off x="171450" y="4117975"/>
          <a:ext cx="253523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4" name="Equation" r:id="rId8" imgW="952500" imgH="177800" progId="Equation.3">
                  <p:embed/>
                </p:oleObj>
              </mc:Choice>
              <mc:Fallback>
                <p:oleObj name="Equation" r:id="rId8" imgW="952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4117975"/>
                        <a:ext cx="253523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7" name="AutoShape 13"/>
          <p:cNvSpPr>
            <a:spLocks noChangeArrowheads="1"/>
          </p:cNvSpPr>
          <p:nvPr/>
        </p:nvSpPr>
        <p:spPr bwMode="auto">
          <a:xfrm>
            <a:off x="101600" y="4549775"/>
            <a:ext cx="2324100" cy="1400175"/>
          </a:xfrm>
          <a:prstGeom prst="bevel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Lambda is known,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we count n and measure theta_min: 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we can deduce d</a:t>
            </a:r>
            <a:endParaRPr lang="it-IT" sz="14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1509713" y="636588"/>
            <a:ext cx="613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600" b="1" i="0">
                <a:solidFill>
                  <a:srgbClr val="FF0000"/>
                </a:solidFill>
                <a:latin typeface="Arial" charset="0"/>
              </a:rPr>
              <a:t>Ultra Low Intensity microbeam production: tunable collimator</a:t>
            </a:r>
          </a:p>
        </p:txBody>
      </p:sp>
      <p:sp>
        <p:nvSpPr>
          <p:cNvPr id="62480" name="AutoShape 16"/>
          <p:cNvSpPr>
            <a:spLocks noChangeArrowheads="1"/>
          </p:cNvSpPr>
          <p:nvPr/>
        </p:nvSpPr>
        <p:spPr bwMode="auto">
          <a:xfrm rot="-69901">
            <a:off x="4432300" y="1539875"/>
            <a:ext cx="97790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Left">
              <a:rot lat="20999999" lon="30000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62481" name="AutoShape 17"/>
          <p:cNvSpPr>
            <a:spLocks noChangeArrowheads="1"/>
          </p:cNvSpPr>
          <p:nvPr/>
        </p:nvSpPr>
        <p:spPr bwMode="auto">
          <a:xfrm rot="8650623">
            <a:off x="5508625" y="3597275"/>
            <a:ext cx="977900" cy="444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039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039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Left">
              <a:rot lat="20999999" lon="30000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9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0" y="4295631"/>
            <a:ext cx="322421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25" y="811213"/>
            <a:ext cx="303212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3" y="4705350"/>
            <a:ext cx="2335212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409700" y="3552825"/>
            <a:ext cx="944563" cy="890588"/>
          </a:xfrm>
          <a:prstGeom prst="ellipse">
            <a:avLst/>
          </a:prstGeom>
          <a:solidFill>
            <a:srgbClr val="FFFF00"/>
          </a:solidFill>
          <a:ln w="12700">
            <a:round/>
            <a:headEnd/>
            <a:tailEnd/>
          </a:ln>
          <a:effectLst/>
          <a:scene3d>
            <a:camera prst="legacyObliqueTopRight">
              <a:rot lat="168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07963" y="3552825"/>
            <a:ext cx="2424112" cy="155575"/>
          </a:xfrm>
          <a:prstGeom prst="rect">
            <a:avLst/>
          </a:prstGeom>
          <a:solidFill>
            <a:srgbClr val="E4FFF7">
              <a:alpha val="23000"/>
            </a:srgbClr>
          </a:solidFill>
          <a:ln w="12700">
            <a:miter lim="800000"/>
            <a:headEnd/>
            <a:tailEnd/>
          </a:ln>
          <a:effectLst/>
          <a:scene3d>
            <a:camera prst="legacyObliqueTopRight"/>
            <a:lightRig rig="legacyFlat3" dir="l"/>
          </a:scene3d>
          <a:sp3d extrusionH="3630600" prstMaterial="legacyPlastic">
            <a:bevelT w="13500" h="13500" prst="angle"/>
            <a:bevelB w="13500" h="13500" prst="angle"/>
            <a:extrusionClr>
              <a:srgbClr val="E4FFF7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 rot="-587493">
            <a:off x="1631950" y="3897313"/>
            <a:ext cx="511175" cy="157162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>
            <a:off x="2143125" y="3875088"/>
            <a:ext cx="766763" cy="79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2921000" y="3697288"/>
            <a:ext cx="1335088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algn="ctr" defTabSz="800100"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Alpha source </a:t>
            </a:r>
          </a:p>
          <a:p>
            <a:pPr algn="ctr" defTabSz="800100" eaLnBrk="1" hangingPunct="1"/>
            <a:r>
              <a:rPr lang="en-US" sz="1400" b="1" u="sng">
                <a:solidFill>
                  <a:srgbClr val="FF0000"/>
                </a:solidFill>
                <a:latin typeface="Arial" charset="0"/>
              </a:rPr>
              <a:t>250pps</a:t>
            </a:r>
            <a:r>
              <a:rPr lang="en-US" sz="1400" b="1">
                <a:solidFill>
                  <a:srgbClr val="FF0000"/>
                </a:solidFill>
                <a:latin typeface="Arial" charset="0"/>
              </a:rPr>
              <a:t> 2MeV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H="1">
            <a:off x="2921000" y="3297238"/>
            <a:ext cx="768350" cy="777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3684588" y="3162300"/>
            <a:ext cx="166052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pPr algn="ctr" defTabSz="800100" eaLnBrk="1" hangingPunct="1">
              <a:spcBef>
                <a:spcPct val="50000"/>
              </a:spcBef>
            </a:pPr>
            <a:r>
              <a:rPr lang="en-US" sz="1400" b="1">
                <a:solidFill>
                  <a:srgbClr val="135CAE"/>
                </a:solidFill>
                <a:latin typeface="Arial" charset="0"/>
              </a:rPr>
              <a:t>CsI(Tl) scintillator</a:t>
            </a:r>
            <a:endParaRPr lang="it-IT" sz="1400" b="1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H="1" flipV="1">
            <a:off x="1687513" y="3697288"/>
            <a:ext cx="44450" cy="290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H="1" flipV="1">
            <a:off x="1809750" y="3752850"/>
            <a:ext cx="44450" cy="290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H="1" flipV="1">
            <a:off x="1909763" y="3697288"/>
            <a:ext cx="44450" cy="290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H="1" flipV="1">
            <a:off x="2020888" y="3708400"/>
            <a:ext cx="44450" cy="290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 rot="-587493">
            <a:off x="1654175" y="2963863"/>
            <a:ext cx="511175" cy="155575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H="1" flipV="1">
            <a:off x="1557338" y="2466975"/>
            <a:ext cx="96837" cy="596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2165350" y="2398713"/>
            <a:ext cx="142875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3008313" y="1090613"/>
            <a:ext cx="2874962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pPr algn="ctr" defTabSz="800100" eaLnBrk="1" hangingPunct="1">
              <a:spcBef>
                <a:spcPct val="15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high performance photocamera </a:t>
            </a:r>
          </a:p>
          <a:p>
            <a:pPr algn="ctr" defTabSz="800100" eaLnBrk="1" hangingPunct="1">
              <a:spcBef>
                <a:spcPct val="15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Chroma CX3 14-bit CCD</a:t>
            </a:r>
            <a:endParaRPr lang="it-IT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479" name="AutoShape 23"/>
          <p:cNvSpPr>
            <a:spLocks noChangeArrowheads="1"/>
          </p:cNvSpPr>
          <p:nvPr/>
        </p:nvSpPr>
        <p:spPr bwMode="auto">
          <a:xfrm>
            <a:off x="4164013" y="2195513"/>
            <a:ext cx="857250" cy="3889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2076450" y="482600"/>
            <a:ext cx="541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sz="1800" b="1" i="0">
                <a:solidFill>
                  <a:srgbClr val="135CAE"/>
                </a:solidFill>
                <a:latin typeface="Arial" charset="0"/>
              </a:rPr>
              <a:t>Scintillating screens for very low beam intensity</a:t>
            </a:r>
          </a:p>
          <a:p>
            <a:pPr algn="ctr" eaLnBrk="1" hangingPunct="1"/>
            <a:r>
              <a:rPr lang="it-IT" sz="1800" b="1" i="0">
                <a:solidFill>
                  <a:srgbClr val="135CAE"/>
                </a:solidFill>
                <a:latin typeface="Arial" charset="0"/>
              </a:rPr>
              <a:t>with a cooled CCD still camera </a:t>
            </a:r>
          </a:p>
        </p:txBody>
      </p:sp>
      <p:grpSp>
        <p:nvGrpSpPr>
          <p:cNvPr id="19481" name="Group 25"/>
          <p:cNvGrpSpPr>
            <a:grpSpLocks noChangeAspect="1"/>
          </p:cNvGrpSpPr>
          <p:nvPr/>
        </p:nvGrpSpPr>
        <p:grpSpPr bwMode="auto">
          <a:xfrm>
            <a:off x="6194425" y="2481263"/>
            <a:ext cx="2751138" cy="2054225"/>
            <a:chOff x="3132" y="350"/>
            <a:chExt cx="2033" cy="1518"/>
          </a:xfrm>
        </p:grpSpPr>
        <p:pic>
          <p:nvPicPr>
            <p:cNvPr id="19482" name="Picture 2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" y="350"/>
              <a:ext cx="2033" cy="1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83" name="Rectangle 27"/>
            <p:cNvSpPr>
              <a:spLocks noChangeAspect="1" noChangeArrowheads="1"/>
            </p:cNvSpPr>
            <p:nvPr/>
          </p:nvSpPr>
          <p:spPr bwMode="auto">
            <a:xfrm>
              <a:off x="3504" y="1264"/>
              <a:ext cx="1598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8822" tIns="40987" rIns="78822" bIns="40987" anchor="ctr">
              <a:spAutoFit/>
            </a:bodyPr>
            <a:lstStyle/>
            <a:p>
              <a:pPr algn="ctr" defTabSz="800100"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135CAE"/>
                  </a:solidFill>
                  <a:latin typeface="Arial" charset="0"/>
                </a:rPr>
                <a:t>alpha energy-light calibration</a:t>
              </a:r>
              <a:endParaRPr lang="it-IT" sz="1200" b="1">
                <a:solidFill>
                  <a:srgbClr val="135CAE"/>
                </a:solidFill>
                <a:latin typeface="Arial" charset="0"/>
              </a:endParaRPr>
            </a:p>
          </p:txBody>
        </p:sp>
      </p:grpSp>
      <p:grpSp>
        <p:nvGrpSpPr>
          <p:cNvPr id="19484" name="Group 28"/>
          <p:cNvGrpSpPr>
            <a:grpSpLocks/>
          </p:cNvGrpSpPr>
          <p:nvPr/>
        </p:nvGrpSpPr>
        <p:grpSpPr bwMode="auto">
          <a:xfrm>
            <a:off x="1365250" y="1204913"/>
            <a:ext cx="922338" cy="804862"/>
            <a:chOff x="640" y="1144"/>
            <a:chExt cx="664" cy="578"/>
          </a:xfrm>
        </p:grpSpPr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792" y="1240"/>
              <a:ext cx="512" cy="482"/>
            </a:xfrm>
            <a:prstGeom prst="ellipse">
              <a:avLst/>
            </a:prstGeom>
            <a:solidFill>
              <a:schemeClr val="folHlink"/>
            </a:solidFill>
            <a:ln w="12700">
              <a:round/>
              <a:headEnd/>
              <a:tailEnd/>
            </a:ln>
            <a:effectLst/>
            <a:scene3d>
              <a:camera prst="legacyObliqueTopRight">
                <a:rot lat="16199998" lon="0" rev="0"/>
              </a:camera>
              <a:lightRig rig="legacyFlat3" dir="b"/>
            </a:scene3d>
            <a:sp3d extrusionH="735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9486" name="Rectangle 30"/>
            <p:cNvSpPr>
              <a:spLocks noChangeArrowheads="1"/>
            </p:cNvSpPr>
            <p:nvPr/>
          </p:nvSpPr>
          <p:spPr bwMode="auto">
            <a:xfrm>
              <a:off x="640" y="1144"/>
              <a:ext cx="656" cy="512"/>
            </a:xfrm>
            <a:prstGeom prst="rect">
              <a:avLst/>
            </a:prstGeom>
            <a:solidFill>
              <a:schemeClr val="folHlink"/>
            </a:solidFill>
            <a:ln w="1270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  <a:flatTx/>
            </a:bodyPr>
            <a:lstStyle/>
            <a:p>
              <a:endParaRPr lang="en-US"/>
            </a:p>
          </p:txBody>
        </p:sp>
      </p:grpSp>
      <p:pic>
        <p:nvPicPr>
          <p:cNvPr id="19488" name="Picture 32" descr="alpha_source_3D.jpg                                            00170014 PFiMac_HD                      7C268698: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0" y="4526203"/>
            <a:ext cx="2587625" cy="18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" y="730250"/>
            <a:ext cx="3576638" cy="26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373563" y="1425575"/>
            <a:ext cx="4591050" cy="512763"/>
          </a:xfrm>
          <a:prstGeom prst="rect">
            <a:avLst/>
          </a:prstGeom>
          <a:solidFill>
            <a:schemeClr val="bg1"/>
          </a:solidFill>
          <a:ln w="28575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algn="ctr" defTabSz="800100" eaLnBrk="1" hangingPunct="1">
              <a:spcBef>
                <a:spcPct val="20000"/>
              </a:spcBef>
            </a:pPr>
            <a:r>
              <a:rPr lang="en-US" sz="1200" b="1">
                <a:solidFill>
                  <a:srgbClr val="FF0000"/>
                </a:solidFill>
                <a:latin typeface="Arial" charset="0"/>
              </a:rPr>
              <a:t>test with protons at LNS 180 keV, 5 pA</a:t>
            </a:r>
          </a:p>
          <a:p>
            <a:pPr algn="ctr" defTabSz="800100" eaLnBrk="1" hangingPunct="1">
              <a:spcBef>
                <a:spcPct val="20000"/>
              </a:spcBef>
            </a:pPr>
            <a:r>
              <a:rPr lang="en-US" sz="1200" b="1">
                <a:solidFill>
                  <a:srgbClr val="0000FF"/>
                </a:solidFill>
                <a:latin typeface="Arial" charset="0"/>
              </a:rPr>
              <a:t>CsI(Tl) ultra-thin scintillator (3 microns) </a:t>
            </a:r>
            <a:r>
              <a:rPr lang="en-US" sz="1200" b="1">
                <a:latin typeface="Arial" charset="0"/>
              </a:rPr>
              <a:t>standard video CCD</a:t>
            </a:r>
            <a:endParaRPr lang="it-IT" sz="1200" b="1">
              <a:latin typeface="Arial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311650" y="847725"/>
            <a:ext cx="471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i="0">
                <a:solidFill>
                  <a:srgbClr val="135CAE"/>
                </a:solidFill>
                <a:latin typeface="Arial" charset="0"/>
              </a:rPr>
              <a:t>Ultra-thin CsI(Tl) Scintillating screens</a:t>
            </a:r>
          </a:p>
        </p:txBody>
      </p:sp>
      <p:pic>
        <p:nvPicPr>
          <p:cNvPr id="20490" name="Picture 10" descr="beam_03-f_Janusz.jpg                                           00170014 PFiMac_HD                      7C26869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5313" y="2251075"/>
            <a:ext cx="4564062" cy="4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beam_03-f_Janusz_proj.tif                                      00170014 PFiMac_HD                      7C26869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3509963"/>
            <a:ext cx="3927475" cy="28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1236663" y="4140200"/>
            <a:ext cx="1308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135CAE"/>
                </a:solidFill>
                <a:latin typeface="Arial" charset="0"/>
              </a:rPr>
              <a:t>FWHM = 522µm</a:t>
            </a:r>
            <a:endParaRPr lang="it-IT" sz="1200" b="1">
              <a:solidFill>
                <a:srgbClr val="135CA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5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255588" y="1277938"/>
            <a:ext cx="6189662" cy="5153025"/>
            <a:chOff x="491" y="490"/>
            <a:chExt cx="4453" cy="3705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" y="492"/>
              <a:ext cx="1686" cy="1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" y="490"/>
              <a:ext cx="2769" cy="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2371"/>
              <a:ext cx="1708" cy="1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2372"/>
              <a:ext cx="2738" cy="1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815138" y="1708150"/>
            <a:ext cx="1947862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screen = CsI(Tl)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beam = protons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E = 50keV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I ≈ 5pA 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it-IT" sz="1400" b="1" i="0" baseline="-25000">
                <a:solidFill>
                  <a:schemeClr val="accent2"/>
                </a:solidFill>
                <a:latin typeface="Arial" charset="0"/>
              </a:rPr>
              <a:t>exposure</a:t>
            </a: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 = 60s 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6815138" y="4194175"/>
            <a:ext cx="1919287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screen = CsI (Tl)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beam = protons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E = 200keV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I ≈ 2.5fA 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it-IT" sz="1400" b="1" i="0" baseline="-25000">
                <a:solidFill>
                  <a:schemeClr val="accent2"/>
                </a:solidFill>
                <a:latin typeface="Arial" charset="0"/>
              </a:rPr>
              <a:t>exposure</a:t>
            </a: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 = 20s 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852988" y="2114550"/>
            <a:ext cx="831850" cy="3841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4541838" y="4816475"/>
            <a:ext cx="455612" cy="2190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573213" y="515938"/>
            <a:ext cx="5999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i="0">
                <a:solidFill>
                  <a:srgbClr val="FF0000"/>
                </a:solidFill>
                <a:latin typeface="Arial" charset="0"/>
              </a:rPr>
              <a:t>Scintillating screens for very low beam intensity</a:t>
            </a:r>
          </a:p>
          <a:p>
            <a:pPr algn="ctr" eaLnBrk="1" hangingPunct="1"/>
            <a:r>
              <a:rPr lang="it-IT" sz="2000" b="1" i="0">
                <a:solidFill>
                  <a:srgbClr val="FF0000"/>
                </a:solidFill>
                <a:latin typeface="Arial" charset="0"/>
              </a:rPr>
              <a:t>with a cooled CCD still camera 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2727325" y="4040188"/>
            <a:ext cx="2722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400" b="1" i="0">
                <a:solidFill>
                  <a:srgbClr val="FFFF00"/>
                </a:solidFill>
                <a:latin typeface="Arial" charset="0"/>
              </a:rPr>
              <a:t>fine mesh in front of the beam</a:t>
            </a:r>
          </a:p>
          <a:p>
            <a:pPr algn="ctr"/>
            <a:r>
              <a:rPr lang="it-IT" sz="1400" b="1" i="0">
                <a:solidFill>
                  <a:srgbClr val="FFFF00"/>
                </a:solidFill>
                <a:latin typeface="Arial" charset="0"/>
              </a:rPr>
              <a:t>pitch = 200µm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2727325" y="3160713"/>
            <a:ext cx="2722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400" b="1" i="0">
                <a:solidFill>
                  <a:srgbClr val="FFFF00"/>
                </a:solidFill>
                <a:latin typeface="Arial" charset="0"/>
              </a:rPr>
              <a:t>fine mesh in front of the beam</a:t>
            </a:r>
          </a:p>
          <a:p>
            <a:pPr algn="ctr"/>
            <a:r>
              <a:rPr lang="it-IT" sz="1400" b="1" i="0">
                <a:solidFill>
                  <a:srgbClr val="FFFF00"/>
                </a:solidFill>
                <a:latin typeface="Arial" charset="0"/>
              </a:rPr>
              <a:t>pitch = 200µm</a:t>
            </a:r>
          </a:p>
        </p:txBody>
      </p:sp>
    </p:spTree>
    <p:extLst>
      <p:ext uri="{BB962C8B-B14F-4D97-AF65-F5344CB8AC3E}">
        <p14:creationId xmlns:p14="http://schemas.microsoft.com/office/powerpoint/2010/main" val="65425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757988" y="1528763"/>
            <a:ext cx="20066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screen = SFOP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beam = protons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E = 200keV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I ≈ 50fA [5pA/100]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it-IT" sz="1400" b="1" i="0" baseline="-25000">
                <a:solidFill>
                  <a:schemeClr val="accent2"/>
                </a:solidFill>
                <a:latin typeface="Arial" charset="0"/>
              </a:rPr>
              <a:t>exposure</a:t>
            </a: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 = 20s </a:t>
            </a: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428625" y="1236663"/>
            <a:ext cx="6049963" cy="5181600"/>
            <a:chOff x="158" y="887"/>
            <a:chExt cx="4352" cy="3726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" y="887"/>
              <a:ext cx="2858" cy="1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" y="2826"/>
              <a:ext cx="2685" cy="1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3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" y="891"/>
              <a:ext cx="1754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53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828"/>
              <a:ext cx="1757" cy="1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6757988" y="4168775"/>
            <a:ext cx="19875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screen = SFOP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beam = protons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E = 200keV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I ≈ 2.5fA [5pA/2000]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it-IT" sz="1400" b="1" i="0" baseline="-25000">
                <a:solidFill>
                  <a:schemeClr val="accent2"/>
                </a:solidFill>
                <a:latin typeface="Arial" charset="0"/>
              </a:rPr>
              <a:t>exposure</a:t>
            </a: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 = 20s 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954588" y="2101850"/>
            <a:ext cx="614362" cy="3857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5054600" y="4732338"/>
            <a:ext cx="614363" cy="384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573213" y="477838"/>
            <a:ext cx="5999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it-IT" sz="2000" b="1" i="0">
                <a:solidFill>
                  <a:srgbClr val="3333CC"/>
                </a:solidFill>
                <a:latin typeface="Arial" charset="0"/>
              </a:rPr>
              <a:t>Scintillating screens for very low beam intensity</a:t>
            </a:r>
          </a:p>
          <a:p>
            <a:pPr algn="ctr" eaLnBrk="1" hangingPunct="1"/>
            <a:r>
              <a:rPr lang="it-IT" sz="2000" b="1" i="0">
                <a:solidFill>
                  <a:srgbClr val="3333CC"/>
                </a:solidFill>
                <a:latin typeface="Arial" charset="0"/>
              </a:rPr>
              <a:t>with a cooled CCD still camera 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3303588" y="4092575"/>
            <a:ext cx="27225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400" b="1" i="0">
                <a:latin typeface="Arial" charset="0"/>
              </a:rPr>
              <a:t>fine mesh in front of the beam</a:t>
            </a:r>
          </a:p>
          <a:p>
            <a:pPr algn="ctr"/>
            <a:r>
              <a:rPr lang="it-IT" sz="1400" b="1" i="0">
                <a:latin typeface="Arial" charset="0"/>
              </a:rPr>
              <a:t>pitch = 200µm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303588" y="3178175"/>
            <a:ext cx="27225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400" b="1" i="0">
                <a:solidFill>
                  <a:srgbClr val="FFFF00"/>
                </a:solidFill>
                <a:latin typeface="Arial" charset="0"/>
              </a:rPr>
              <a:t>fine mesh in front of the beam</a:t>
            </a:r>
          </a:p>
          <a:p>
            <a:pPr algn="ctr"/>
            <a:r>
              <a:rPr lang="it-IT" sz="1400" b="1" i="0">
                <a:solidFill>
                  <a:srgbClr val="FFFF00"/>
                </a:solidFill>
                <a:latin typeface="Arial" charset="0"/>
              </a:rPr>
              <a:t>pitch = 200µm</a:t>
            </a:r>
          </a:p>
        </p:txBody>
      </p:sp>
    </p:spTree>
    <p:extLst>
      <p:ext uri="{BB962C8B-B14F-4D97-AF65-F5344CB8AC3E}">
        <p14:creationId xmlns:p14="http://schemas.microsoft.com/office/powerpoint/2010/main" val="22969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842125" y="896938"/>
            <a:ext cx="18097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screen = CsI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beam = protons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E = 50keV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I ≈ not measurable </a:t>
            </a:r>
          </a:p>
          <a:p>
            <a:pPr defTabSz="800100" eaLnBrk="1" hangingPunct="1">
              <a:spcBef>
                <a:spcPct val="50000"/>
              </a:spcBef>
            </a:pP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it-IT" sz="1400" b="1" i="0" baseline="-25000">
                <a:solidFill>
                  <a:schemeClr val="accent2"/>
                </a:solidFill>
                <a:latin typeface="Arial" charset="0"/>
              </a:rPr>
              <a:t>exposure</a:t>
            </a:r>
            <a:r>
              <a:rPr lang="it-IT" sz="1400" b="1" i="0">
                <a:solidFill>
                  <a:schemeClr val="accent2"/>
                </a:solidFill>
                <a:latin typeface="Arial" charset="0"/>
              </a:rPr>
              <a:t> = 60s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175" y="898525"/>
            <a:ext cx="3497263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901700"/>
            <a:ext cx="3509963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611688" y="2049463"/>
            <a:ext cx="852487" cy="38576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9032" tIns="35896" rIns="69032" bIns="35896" anchor="ctr">
            <a:spAutoFit/>
          </a:bodyPr>
          <a:lstStyle/>
          <a:p>
            <a:endParaRPr lang="en-US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2490788"/>
            <a:ext cx="2028825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5203825" y="3695700"/>
            <a:ext cx="2078038" cy="2079625"/>
            <a:chOff x="3743" y="2657"/>
            <a:chExt cx="1495" cy="1495"/>
          </a:xfrm>
        </p:grpSpPr>
        <p:sp>
          <p:nvSpPr>
            <p:cNvPr id="23561" name="Oval 9"/>
            <p:cNvSpPr>
              <a:spLocks noChangeArrowheads="1"/>
            </p:cNvSpPr>
            <p:nvPr/>
          </p:nvSpPr>
          <p:spPr bwMode="auto">
            <a:xfrm>
              <a:off x="3746" y="2661"/>
              <a:ext cx="1487" cy="1487"/>
            </a:xfrm>
            <a:prstGeom prst="ellipse">
              <a:avLst/>
            </a:prstGeom>
            <a:solidFill>
              <a:srgbClr val="A52E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235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" y="2657"/>
              <a:ext cx="1495" cy="1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1090613" y="1981200"/>
            <a:ext cx="831850" cy="831850"/>
          </a:xfrm>
          <a:prstGeom prst="ellipse">
            <a:avLst/>
          </a:prstGeom>
          <a:noFill/>
          <a:ln w="12700">
            <a:solidFill>
              <a:srgbClr val="FFFE4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4540250" y="1979613"/>
            <a:ext cx="830263" cy="831850"/>
          </a:xfrm>
          <a:prstGeom prst="ellipse">
            <a:avLst/>
          </a:prstGeom>
          <a:noFill/>
          <a:ln w="12700">
            <a:solidFill>
              <a:srgbClr val="FFFE4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2286000" y="4495800"/>
            <a:ext cx="267335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>
            <a:lvl1pPr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0050"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0100"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1738"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1788"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58988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6188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3388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0588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400" b="1" i="0">
                <a:solidFill>
                  <a:srgbClr val="0000FF"/>
                </a:solidFill>
                <a:latin typeface="Arial" charset="0"/>
              </a:rPr>
              <a:t>beam attenuated through a fine mesh,</a:t>
            </a:r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 pitch ≈ 0.1mm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808288" y="479425"/>
            <a:ext cx="35687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>
            <a:lvl1pPr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0050"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00100"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01738"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01788" defTabSz="800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58988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16188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973388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30588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600" b="1" i="0">
                <a:solidFill>
                  <a:srgbClr val="FF0000"/>
                </a:solidFill>
                <a:latin typeface="Arial" charset="0"/>
              </a:rPr>
              <a:t>toward single particle imaging....!!! </a:t>
            </a:r>
          </a:p>
        </p:txBody>
      </p:sp>
    </p:spTree>
    <p:extLst>
      <p:ext uri="{BB962C8B-B14F-4D97-AF65-F5344CB8AC3E}">
        <p14:creationId xmlns:p14="http://schemas.microsoft.com/office/powerpoint/2010/main" val="183105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1" name="AutoShape 7"/>
          <p:cNvSpPr>
            <a:spLocks noChangeArrowheads="1"/>
          </p:cNvSpPr>
          <p:nvPr/>
        </p:nvSpPr>
        <p:spPr bwMode="auto">
          <a:xfrm>
            <a:off x="1916932" y="928467"/>
            <a:ext cx="4827776" cy="37250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205FAC"/>
                </a:solidFill>
                <a:latin typeface="Arial"/>
                <a:cs typeface="Arial"/>
              </a:rPr>
              <a:t>beam profiling: fibers</a:t>
            </a:r>
          </a:p>
        </p:txBody>
      </p:sp>
      <p:pic>
        <p:nvPicPr>
          <p:cNvPr id="2109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897" y="1602194"/>
            <a:ext cx="3803281" cy="111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0972" name="Text Box 28"/>
          <p:cNvSpPr txBox="1">
            <a:spLocks noChangeArrowheads="1"/>
          </p:cNvSpPr>
          <p:nvPr/>
        </p:nvSpPr>
        <p:spPr bwMode="auto">
          <a:xfrm>
            <a:off x="368767" y="3429000"/>
            <a:ext cx="3669833" cy="13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0083" tIns="40042" rIns="80083" bIns="40042">
            <a:spAutoFit/>
          </a:bodyPr>
          <a:lstStyle/>
          <a:p>
            <a:pPr algn="l" eaLnBrk="0" hangingPunct="0">
              <a:spcBef>
                <a:spcPct val="0"/>
              </a:spcBef>
              <a:spcAft>
                <a:spcPct val="100000"/>
              </a:spcAft>
            </a:pPr>
            <a:r>
              <a:rPr lang="it-IT" sz="1600" b="0">
                <a:solidFill>
                  <a:srgbClr val="0000FF"/>
                </a:solidFill>
                <a:latin typeface="Arial"/>
                <a:cs typeface="Arial"/>
              </a:rPr>
              <a:t>Plastic scintillating fiber: </a:t>
            </a:r>
            <a:r>
              <a:rPr lang="it-IT" sz="1600" b="0">
                <a:solidFill>
                  <a:srgbClr val="FF0000"/>
                </a:solidFill>
                <a:latin typeface="Arial"/>
                <a:cs typeface="Arial"/>
              </a:rPr>
              <a:t>fast</a:t>
            </a:r>
            <a:r>
              <a:rPr lang="it-IT" sz="1600" b="0">
                <a:solidFill>
                  <a:srgbClr val="0000FF"/>
                </a:solidFill>
                <a:latin typeface="Arial"/>
                <a:cs typeface="Arial"/>
              </a:rPr>
              <a:t> (3ns), not rad-hard, L</a:t>
            </a:r>
            <a:r>
              <a:rPr lang="it-IT" sz="1600" b="0" baseline="-25000">
                <a:solidFill>
                  <a:srgbClr val="0000FF"/>
                </a:solidFill>
                <a:latin typeface="Arial"/>
                <a:cs typeface="Arial"/>
              </a:rPr>
              <a:t>at</a:t>
            </a:r>
            <a:r>
              <a:rPr lang="it-IT" sz="1600" b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3.5m, 435nm (492nm)</a:t>
            </a:r>
          </a:p>
          <a:p>
            <a:pPr algn="l" eaLnBrk="0" hangingPunct="0">
              <a:spcBef>
                <a:spcPct val="0"/>
              </a:spcBef>
              <a:spcAft>
                <a:spcPct val="100000"/>
              </a:spcAft>
            </a:pPr>
            <a:r>
              <a:rPr lang="it-IT" sz="1600" b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Tb-glass scintillating fiber: </a:t>
            </a:r>
            <a:r>
              <a:rPr lang="it-IT" sz="1600" b="0">
                <a:solidFill>
                  <a:srgbClr val="FF0000"/>
                </a:solidFill>
                <a:latin typeface="Arial"/>
                <a:cs typeface="Arial"/>
                <a:sym typeface="Symbol" charset="0"/>
              </a:rPr>
              <a:t>slow</a:t>
            </a:r>
            <a:r>
              <a:rPr lang="it-IT" sz="1600" b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 (4ms), rad-hard, </a:t>
            </a:r>
            <a:r>
              <a:rPr lang="it-IT" sz="1600" b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lang="it-IT" sz="1600" b="0" baseline="-25000">
                <a:solidFill>
                  <a:srgbClr val="0000FF"/>
                </a:solidFill>
                <a:latin typeface="Arial"/>
                <a:cs typeface="Arial"/>
              </a:rPr>
              <a:t>at</a:t>
            </a:r>
            <a:r>
              <a:rPr lang="it-IT" sz="1600" b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10cm, 550nm</a:t>
            </a:r>
          </a:p>
        </p:txBody>
      </p:sp>
      <p:sp>
        <p:nvSpPr>
          <p:cNvPr id="210973" name="Rectangle 29"/>
          <p:cNvSpPr>
            <a:spLocks noChangeArrowheads="1"/>
          </p:cNvSpPr>
          <p:nvPr/>
        </p:nvSpPr>
        <p:spPr bwMode="auto">
          <a:xfrm>
            <a:off x="4266181" y="1675540"/>
            <a:ext cx="4146253" cy="106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r>
              <a:rPr lang="it-IT" sz="1600" b="0">
                <a:solidFill>
                  <a:srgbClr val="0000FF"/>
                </a:solidFill>
                <a:latin typeface="Arial"/>
                <a:cs typeface="Arial"/>
              </a:rPr>
              <a:t>Light collection efficiency at one end: ≈3.5%</a:t>
            </a:r>
          </a:p>
          <a:p>
            <a:r>
              <a:rPr lang="it-IT" sz="1600" b="0">
                <a:solidFill>
                  <a:srgbClr val="0000FF"/>
                </a:solidFill>
                <a:latin typeface="Arial"/>
                <a:cs typeface="Arial"/>
              </a:rPr>
              <a:t>(axial emission)</a:t>
            </a:r>
          </a:p>
          <a:p>
            <a:endParaRPr lang="it-IT" sz="1600" b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it-IT" sz="1600" b="0">
                <a:solidFill>
                  <a:srgbClr val="0000FF"/>
                </a:solidFill>
                <a:latin typeface="Arial"/>
                <a:cs typeface="Arial"/>
              </a:rPr>
              <a:t>including the skew rays it is ≈ 6.5%</a:t>
            </a:r>
          </a:p>
        </p:txBody>
      </p:sp>
      <p:sp>
        <p:nvSpPr>
          <p:cNvPr id="210974" name="Rectangle 30"/>
          <p:cNvSpPr>
            <a:spLocks noChangeArrowheads="1"/>
          </p:cNvSpPr>
          <p:nvPr/>
        </p:nvSpPr>
        <p:spPr bwMode="auto">
          <a:xfrm>
            <a:off x="4704059" y="3418778"/>
            <a:ext cx="4059057" cy="131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marL="165450" indent="-165450" algn="just">
              <a:buFontTx/>
              <a:buChar char="•"/>
            </a:pPr>
            <a:r>
              <a:rPr lang="it-IT" sz="1600" b="0">
                <a:latin typeface="Arial"/>
                <a:cs typeface="Arial"/>
              </a:rPr>
              <a:t>Light yield of the order of 8000 photons/MeV</a:t>
            </a:r>
          </a:p>
          <a:p>
            <a:pPr marL="165450" indent="-165450" algn="just">
              <a:buFontTx/>
              <a:buChar char="•"/>
            </a:pPr>
            <a:r>
              <a:rPr lang="it-IT" sz="1600" b="0">
                <a:latin typeface="Arial"/>
                <a:cs typeface="Arial"/>
              </a:rPr>
              <a:t>only valid for gamma rays and electrons</a:t>
            </a:r>
          </a:p>
          <a:p>
            <a:pPr marL="165450" indent="-165450" algn="just">
              <a:buFontTx/>
              <a:buChar char="•"/>
            </a:pPr>
            <a:r>
              <a:rPr lang="it-IT" sz="1600" b="0">
                <a:latin typeface="Arial"/>
                <a:cs typeface="Arial"/>
              </a:rPr>
              <a:t>the light yield for charged particles is lower: quenching</a:t>
            </a:r>
          </a:p>
        </p:txBody>
      </p:sp>
    </p:spTree>
    <p:extLst>
      <p:ext uri="{BB962C8B-B14F-4D97-AF65-F5344CB8AC3E}">
        <p14:creationId xmlns:p14="http://schemas.microsoft.com/office/powerpoint/2010/main" val="419692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&#10;startpage.jpg                                                  0022E77B PFMACX106                      7C26866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09" y="1970088"/>
            <a:ext cx="8770938" cy="435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64" name="Rectangle 1140"/>
          <p:cNvSpPr>
            <a:spLocks noChangeArrowheads="1"/>
          </p:cNvSpPr>
          <p:nvPr/>
        </p:nvSpPr>
        <p:spPr bwMode="auto">
          <a:xfrm>
            <a:off x="2206625" y="892314"/>
            <a:ext cx="47307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it-IT" sz="2000">
                <a:solidFill>
                  <a:srgbClr val="FF3300"/>
                </a:solidFill>
                <a:latin typeface="Helvetica" charset="0"/>
              </a:rPr>
              <a:t>Photosensor applications: </a:t>
            </a:r>
          </a:p>
          <a:p>
            <a:pPr algn="ctr"/>
            <a:r>
              <a:rPr lang="it-IT" sz="2000">
                <a:solidFill>
                  <a:srgbClr val="FF3300"/>
                </a:solidFill>
                <a:latin typeface="Helvetica" charset="0"/>
              </a:rPr>
              <a:t>Beam Profiling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1828800" y="2105358"/>
            <a:ext cx="5486400" cy="92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rgbClr val="000090"/>
                </a:solidFill>
                <a:latin typeface="Arial"/>
                <a:cs typeface="Arial"/>
              </a:rPr>
              <a:t>P. Finocchiaro</a:t>
            </a:r>
          </a:p>
          <a:p>
            <a:pPr algn="ctr">
              <a:lnSpc>
                <a:spcPct val="70000"/>
              </a:lnSpc>
            </a:pPr>
            <a:endParaRPr lang="en-US" sz="1600">
              <a:solidFill>
                <a:srgbClr val="000090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en-US" sz="1600">
                <a:solidFill>
                  <a:srgbClr val="000090"/>
                </a:solidFill>
                <a:latin typeface="Arial"/>
                <a:cs typeface="Arial"/>
              </a:rPr>
              <a:t>INFN Laboratori Nazionali del Sud, Catania, Italy</a:t>
            </a:r>
          </a:p>
        </p:txBody>
      </p:sp>
      <p:pic>
        <p:nvPicPr>
          <p:cNvPr id="2" name="Picture 1" descr="gfibbs1_L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372" y="762000"/>
            <a:ext cx="2340428" cy="819150"/>
          </a:xfrm>
          <a:prstGeom prst="rect">
            <a:avLst/>
          </a:prstGeom>
        </p:spPr>
      </p:pic>
      <p:pic>
        <p:nvPicPr>
          <p:cNvPr id="10" name="Picture 3" descr="foto leb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33129" y="94929"/>
            <a:ext cx="1219199" cy="240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54" y="2005523"/>
            <a:ext cx="5849491" cy="151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510" y="1663388"/>
            <a:ext cx="4426041" cy="460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531014" y="2425249"/>
            <a:ext cx="1736538" cy="29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r>
              <a:rPr lang="it-IT" sz="1400">
                <a:solidFill>
                  <a:srgbClr val="0000FF"/>
                </a:solidFill>
                <a:latin typeface="Arial"/>
                <a:cs typeface="Arial"/>
              </a:rPr>
              <a:t>scintillator or fiber</a:t>
            </a:r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2789907" y="3415494"/>
            <a:ext cx="1249225" cy="29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r>
              <a:rPr lang="it-IT" sz="1400">
                <a:solidFill>
                  <a:srgbClr val="0000FF"/>
                </a:solidFill>
                <a:latin typeface="Arial"/>
                <a:cs typeface="Arial"/>
              </a:rPr>
              <a:t>photosensor</a:t>
            </a:r>
          </a:p>
        </p:txBody>
      </p:sp>
      <p:pic>
        <p:nvPicPr>
          <p:cNvPr id="3205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6269" y="1424172"/>
            <a:ext cx="2068451" cy="36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057400" y="838200"/>
            <a:ext cx="3163308" cy="37250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205FAC"/>
                </a:solidFill>
                <a:latin typeface="Arial"/>
                <a:cs typeface="Arial"/>
              </a:rPr>
              <a:t>a readout technique</a:t>
            </a:r>
          </a:p>
        </p:txBody>
      </p:sp>
    </p:spTree>
    <p:extLst>
      <p:ext uri="{BB962C8B-B14F-4D97-AF65-F5344CB8AC3E}">
        <p14:creationId xmlns:p14="http://schemas.microsoft.com/office/powerpoint/2010/main" val="388538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980" name="Group 36"/>
          <p:cNvGrpSpPr>
            <a:grpSpLocks/>
          </p:cNvGrpSpPr>
          <p:nvPr/>
        </p:nvGrpSpPr>
        <p:grpSpPr bwMode="auto">
          <a:xfrm>
            <a:off x="1370626" y="1285093"/>
            <a:ext cx="7178415" cy="4987383"/>
            <a:chOff x="668" y="783"/>
            <a:chExt cx="5164" cy="3586"/>
          </a:xfrm>
        </p:grpSpPr>
        <p:pic>
          <p:nvPicPr>
            <p:cNvPr id="338950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6" y="2179"/>
              <a:ext cx="2676" cy="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951" name="Line 7"/>
            <p:cNvSpPr>
              <a:spLocks noChangeShapeType="1"/>
            </p:cNvSpPr>
            <p:nvPr/>
          </p:nvSpPr>
          <p:spPr bwMode="auto">
            <a:xfrm flipV="1">
              <a:off x="3903" y="2289"/>
              <a:ext cx="1" cy="1816"/>
            </a:xfrm>
            <a:prstGeom prst="line">
              <a:avLst/>
            </a:prstGeom>
            <a:noFill/>
            <a:ln w="69850">
              <a:solidFill>
                <a:srgbClr val="99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338952" name="Line 8"/>
            <p:cNvSpPr>
              <a:spLocks noChangeShapeType="1"/>
            </p:cNvSpPr>
            <p:nvPr/>
          </p:nvSpPr>
          <p:spPr bwMode="auto">
            <a:xfrm>
              <a:off x="3516" y="2672"/>
              <a:ext cx="1963" cy="1"/>
            </a:xfrm>
            <a:prstGeom prst="line">
              <a:avLst/>
            </a:prstGeom>
            <a:noFill/>
            <a:ln w="69850">
              <a:solidFill>
                <a:srgbClr val="99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338953" name="Group 9"/>
            <p:cNvGrpSpPr>
              <a:grpSpLocks/>
            </p:cNvGrpSpPr>
            <p:nvPr/>
          </p:nvGrpSpPr>
          <p:grpSpPr bwMode="auto">
            <a:xfrm>
              <a:off x="5618" y="2642"/>
              <a:ext cx="59" cy="595"/>
              <a:chOff x="5248" y="1973"/>
              <a:chExt cx="59" cy="595"/>
            </a:xfrm>
          </p:grpSpPr>
          <p:sp>
            <p:nvSpPr>
              <p:cNvPr id="338954" name="Freeform 10"/>
              <p:cNvSpPr>
                <a:spLocks/>
              </p:cNvSpPr>
              <p:nvPr/>
            </p:nvSpPr>
            <p:spPr bwMode="auto">
              <a:xfrm>
                <a:off x="5248" y="2436"/>
                <a:ext cx="59" cy="132"/>
              </a:xfrm>
              <a:custGeom>
                <a:avLst/>
                <a:gdLst>
                  <a:gd name="T0" fmla="*/ 30 w 59"/>
                  <a:gd name="T1" fmla="*/ 132 h 132"/>
                  <a:gd name="T2" fmla="*/ 0 w 59"/>
                  <a:gd name="T3" fmla="*/ 0 h 132"/>
                  <a:gd name="T4" fmla="*/ 30 w 59"/>
                  <a:gd name="T5" fmla="*/ 44 h 132"/>
                  <a:gd name="T6" fmla="*/ 59 w 59"/>
                  <a:gd name="T7" fmla="*/ 0 h 132"/>
                  <a:gd name="T8" fmla="*/ 30 w 59"/>
                  <a:gd name="T9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32">
                    <a:moveTo>
                      <a:pt x="30" y="132"/>
                    </a:moveTo>
                    <a:lnTo>
                      <a:pt x="0" y="0"/>
                    </a:lnTo>
                    <a:lnTo>
                      <a:pt x="30" y="44"/>
                    </a:lnTo>
                    <a:lnTo>
                      <a:pt x="59" y="0"/>
                    </a:lnTo>
                    <a:lnTo>
                      <a:pt x="30" y="132"/>
                    </a:lnTo>
                    <a:close/>
                  </a:path>
                </a:pathLst>
              </a:custGeom>
              <a:solidFill>
                <a:srgbClr val="FFFF00"/>
              </a:solidFill>
              <a:ln w="11113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8955" name="Freeform 11"/>
              <p:cNvSpPr>
                <a:spLocks/>
              </p:cNvSpPr>
              <p:nvPr/>
            </p:nvSpPr>
            <p:spPr bwMode="auto">
              <a:xfrm>
                <a:off x="5248" y="1973"/>
                <a:ext cx="59" cy="132"/>
              </a:xfrm>
              <a:custGeom>
                <a:avLst/>
                <a:gdLst>
                  <a:gd name="T0" fmla="*/ 30 w 59"/>
                  <a:gd name="T1" fmla="*/ 0 h 132"/>
                  <a:gd name="T2" fmla="*/ 59 w 59"/>
                  <a:gd name="T3" fmla="*/ 132 h 132"/>
                  <a:gd name="T4" fmla="*/ 30 w 59"/>
                  <a:gd name="T5" fmla="*/ 88 h 132"/>
                  <a:gd name="T6" fmla="*/ 0 w 59"/>
                  <a:gd name="T7" fmla="*/ 132 h 132"/>
                  <a:gd name="T8" fmla="*/ 30 w 59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32">
                    <a:moveTo>
                      <a:pt x="30" y="0"/>
                    </a:moveTo>
                    <a:lnTo>
                      <a:pt x="59" y="132"/>
                    </a:lnTo>
                    <a:lnTo>
                      <a:pt x="30" y="88"/>
                    </a:lnTo>
                    <a:lnTo>
                      <a:pt x="0" y="13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1113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8956" name="Line 12"/>
              <p:cNvSpPr>
                <a:spLocks noChangeShapeType="1"/>
              </p:cNvSpPr>
              <p:nvPr/>
            </p:nvSpPr>
            <p:spPr bwMode="auto">
              <a:xfrm flipV="1">
                <a:off x="5278" y="2061"/>
                <a:ext cx="1" cy="419"/>
              </a:xfrm>
              <a:prstGeom prst="line">
                <a:avLst/>
              </a:prstGeom>
              <a:noFill/>
              <a:ln w="23813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338957" name="Group 13"/>
            <p:cNvGrpSpPr>
              <a:grpSpLocks/>
            </p:cNvGrpSpPr>
            <p:nvPr/>
          </p:nvGrpSpPr>
          <p:grpSpPr bwMode="auto">
            <a:xfrm>
              <a:off x="3737" y="4149"/>
              <a:ext cx="595" cy="59"/>
              <a:chOff x="3367" y="3480"/>
              <a:chExt cx="595" cy="59"/>
            </a:xfrm>
          </p:grpSpPr>
          <p:sp>
            <p:nvSpPr>
              <p:cNvPr id="338958" name="Freeform 14"/>
              <p:cNvSpPr>
                <a:spLocks/>
              </p:cNvSpPr>
              <p:nvPr/>
            </p:nvSpPr>
            <p:spPr bwMode="auto">
              <a:xfrm>
                <a:off x="3367" y="3480"/>
                <a:ext cx="132" cy="59"/>
              </a:xfrm>
              <a:custGeom>
                <a:avLst/>
                <a:gdLst>
                  <a:gd name="T0" fmla="*/ 0 w 132"/>
                  <a:gd name="T1" fmla="*/ 29 h 59"/>
                  <a:gd name="T2" fmla="*/ 132 w 132"/>
                  <a:gd name="T3" fmla="*/ 0 h 59"/>
                  <a:gd name="T4" fmla="*/ 88 w 132"/>
                  <a:gd name="T5" fmla="*/ 29 h 59"/>
                  <a:gd name="T6" fmla="*/ 132 w 132"/>
                  <a:gd name="T7" fmla="*/ 59 h 59"/>
                  <a:gd name="T8" fmla="*/ 0 w 132"/>
                  <a:gd name="T9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59">
                    <a:moveTo>
                      <a:pt x="0" y="29"/>
                    </a:moveTo>
                    <a:lnTo>
                      <a:pt x="132" y="0"/>
                    </a:lnTo>
                    <a:lnTo>
                      <a:pt x="88" y="29"/>
                    </a:lnTo>
                    <a:lnTo>
                      <a:pt x="132" y="59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00"/>
              </a:solidFill>
              <a:ln w="11113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8959" name="Freeform 15"/>
              <p:cNvSpPr>
                <a:spLocks/>
              </p:cNvSpPr>
              <p:nvPr/>
            </p:nvSpPr>
            <p:spPr bwMode="auto">
              <a:xfrm>
                <a:off x="3830" y="3480"/>
                <a:ext cx="132" cy="59"/>
              </a:xfrm>
              <a:custGeom>
                <a:avLst/>
                <a:gdLst>
                  <a:gd name="T0" fmla="*/ 132 w 132"/>
                  <a:gd name="T1" fmla="*/ 29 h 59"/>
                  <a:gd name="T2" fmla="*/ 0 w 132"/>
                  <a:gd name="T3" fmla="*/ 59 h 59"/>
                  <a:gd name="T4" fmla="*/ 44 w 132"/>
                  <a:gd name="T5" fmla="*/ 29 h 59"/>
                  <a:gd name="T6" fmla="*/ 0 w 132"/>
                  <a:gd name="T7" fmla="*/ 0 h 59"/>
                  <a:gd name="T8" fmla="*/ 132 w 132"/>
                  <a:gd name="T9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59">
                    <a:moveTo>
                      <a:pt x="132" y="29"/>
                    </a:moveTo>
                    <a:lnTo>
                      <a:pt x="0" y="59"/>
                    </a:lnTo>
                    <a:lnTo>
                      <a:pt x="44" y="29"/>
                    </a:lnTo>
                    <a:lnTo>
                      <a:pt x="0" y="0"/>
                    </a:lnTo>
                    <a:lnTo>
                      <a:pt x="132" y="29"/>
                    </a:lnTo>
                    <a:close/>
                  </a:path>
                </a:pathLst>
              </a:custGeom>
              <a:solidFill>
                <a:srgbClr val="FFFF00"/>
              </a:solidFill>
              <a:ln w="11113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8960" name="Line 16"/>
              <p:cNvSpPr>
                <a:spLocks noChangeShapeType="1"/>
              </p:cNvSpPr>
              <p:nvPr/>
            </p:nvSpPr>
            <p:spPr bwMode="auto">
              <a:xfrm>
                <a:off x="3455" y="3509"/>
                <a:ext cx="419" cy="1"/>
              </a:xfrm>
              <a:prstGeom prst="line">
                <a:avLst/>
              </a:prstGeom>
              <a:noFill/>
              <a:ln w="23813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338961" name="Rectangle 17"/>
            <p:cNvSpPr>
              <a:spLocks noChangeArrowheads="1"/>
            </p:cNvSpPr>
            <p:nvPr/>
          </p:nvSpPr>
          <p:spPr bwMode="auto">
            <a:xfrm>
              <a:off x="815" y="1623"/>
              <a:ext cx="175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sz="1500">
                  <a:solidFill>
                    <a:srgbClr val="000099"/>
                  </a:solidFill>
                  <a:latin typeface="Arial"/>
                  <a:cs typeface="Arial"/>
                </a:rPr>
                <a:t>This technique consists of</a:t>
              </a:r>
              <a:endParaRPr lang="it-IT" sz="3500">
                <a:solidFill>
                  <a:srgbClr val="000099"/>
                </a:solidFill>
                <a:latin typeface="Arial"/>
                <a:cs typeface="Arial"/>
              </a:endParaRPr>
            </a:p>
          </p:txBody>
        </p:sp>
        <p:sp>
          <p:nvSpPr>
            <p:cNvPr id="338962" name="Rectangle 18"/>
            <p:cNvSpPr>
              <a:spLocks noChangeArrowheads="1"/>
            </p:cNvSpPr>
            <p:nvPr/>
          </p:nvSpPr>
          <p:spPr bwMode="auto">
            <a:xfrm>
              <a:off x="797" y="1777"/>
              <a:ext cx="165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sz="1500">
                  <a:solidFill>
                    <a:srgbClr val="000099"/>
                  </a:solidFill>
                  <a:latin typeface="Arial"/>
                  <a:cs typeface="Arial"/>
                </a:rPr>
                <a:t>scanning a beam with 1D</a:t>
              </a:r>
              <a:endParaRPr lang="it-IT" sz="3500">
                <a:solidFill>
                  <a:srgbClr val="000099"/>
                </a:solidFill>
                <a:latin typeface="Arial"/>
                <a:cs typeface="Arial"/>
              </a:endParaRPr>
            </a:p>
          </p:txBody>
        </p:sp>
        <p:sp>
          <p:nvSpPr>
            <p:cNvPr id="338963" name="Rectangle 19"/>
            <p:cNvSpPr>
              <a:spLocks noChangeArrowheads="1"/>
            </p:cNvSpPr>
            <p:nvPr/>
          </p:nvSpPr>
          <p:spPr bwMode="auto">
            <a:xfrm>
              <a:off x="817" y="1931"/>
              <a:ext cx="1876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sz="1500">
                  <a:solidFill>
                    <a:srgbClr val="000099"/>
                  </a:solidFill>
                  <a:latin typeface="Arial"/>
                  <a:cs typeface="Arial"/>
                </a:rPr>
                <a:t>sensors, in order to produce</a:t>
              </a:r>
              <a:endParaRPr lang="it-IT" sz="3500">
                <a:solidFill>
                  <a:srgbClr val="000099"/>
                </a:solidFill>
                <a:latin typeface="Arial"/>
                <a:cs typeface="Arial"/>
              </a:endParaRPr>
            </a:p>
          </p:txBody>
        </p:sp>
        <p:sp>
          <p:nvSpPr>
            <p:cNvPr id="338964" name="Rectangle 20"/>
            <p:cNvSpPr>
              <a:spLocks noChangeArrowheads="1"/>
            </p:cNvSpPr>
            <p:nvPr/>
          </p:nvSpPr>
          <p:spPr bwMode="auto">
            <a:xfrm>
              <a:off x="800" y="2086"/>
              <a:ext cx="1830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sz="1500">
                  <a:solidFill>
                    <a:srgbClr val="000099"/>
                  </a:solidFill>
                  <a:latin typeface="Arial"/>
                  <a:cs typeface="Arial"/>
                </a:rPr>
                <a:t>the 1D intensity distribution</a:t>
              </a:r>
              <a:endParaRPr lang="it-IT" sz="3500">
                <a:solidFill>
                  <a:srgbClr val="000099"/>
                </a:solidFill>
                <a:latin typeface="Arial"/>
                <a:cs typeface="Arial"/>
              </a:endParaRPr>
            </a:p>
          </p:txBody>
        </p:sp>
        <p:sp>
          <p:nvSpPr>
            <p:cNvPr id="338965" name="Rectangle 21"/>
            <p:cNvSpPr>
              <a:spLocks noChangeArrowheads="1"/>
            </p:cNvSpPr>
            <p:nvPr/>
          </p:nvSpPr>
          <p:spPr bwMode="auto">
            <a:xfrm>
              <a:off x="668" y="2523"/>
              <a:ext cx="1937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it-IT" sz="1500">
                  <a:solidFill>
                    <a:srgbClr val="0000FF"/>
                  </a:solidFill>
                  <a:latin typeface="Arial"/>
                  <a:cs typeface="Arial"/>
                </a:rPr>
                <a:t>At low intensity usual electrical wires are dominated by noise</a:t>
              </a:r>
            </a:p>
          </p:txBody>
        </p:sp>
        <p:sp>
          <p:nvSpPr>
            <p:cNvPr id="338968" name="Rectangle 24"/>
            <p:cNvSpPr>
              <a:spLocks noChangeArrowheads="1"/>
            </p:cNvSpPr>
            <p:nvPr/>
          </p:nvSpPr>
          <p:spPr bwMode="auto">
            <a:xfrm>
              <a:off x="869" y="3536"/>
              <a:ext cx="165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sz="1500">
                  <a:solidFill>
                    <a:srgbClr val="CC0000"/>
                  </a:solidFill>
                  <a:latin typeface="Arial"/>
                  <a:cs typeface="Arial"/>
                </a:rPr>
                <a:t>Using ‘scintillating’ wires</a:t>
              </a:r>
              <a:endParaRPr lang="it-IT" sz="3500">
                <a:solidFill>
                  <a:srgbClr val="CC0000"/>
                </a:solidFill>
                <a:latin typeface="Arial"/>
                <a:cs typeface="Arial"/>
              </a:endParaRPr>
            </a:p>
          </p:txBody>
        </p:sp>
        <p:sp>
          <p:nvSpPr>
            <p:cNvPr id="338969" name="Rectangle 25"/>
            <p:cNvSpPr>
              <a:spLocks noChangeArrowheads="1"/>
            </p:cNvSpPr>
            <p:nvPr/>
          </p:nvSpPr>
          <p:spPr bwMode="auto">
            <a:xfrm>
              <a:off x="912" y="3691"/>
              <a:ext cx="155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t-IT" sz="1500">
                  <a:solidFill>
                    <a:srgbClr val="CC0000"/>
                  </a:solidFill>
                  <a:latin typeface="Arial"/>
                  <a:cs typeface="Arial"/>
                </a:rPr>
                <a:t>improves the S/N ratio !</a:t>
              </a:r>
              <a:endParaRPr lang="it-IT" sz="3500">
                <a:solidFill>
                  <a:srgbClr val="CC0000"/>
                </a:solidFill>
                <a:latin typeface="Arial"/>
                <a:cs typeface="Arial"/>
              </a:endParaRPr>
            </a:p>
          </p:txBody>
        </p:sp>
        <p:grpSp>
          <p:nvGrpSpPr>
            <p:cNvPr id="338970" name="Group 26"/>
            <p:cNvGrpSpPr>
              <a:grpSpLocks/>
            </p:cNvGrpSpPr>
            <p:nvPr/>
          </p:nvGrpSpPr>
          <p:grpSpPr bwMode="auto">
            <a:xfrm>
              <a:off x="4495" y="820"/>
              <a:ext cx="1222" cy="1356"/>
              <a:chOff x="4125" y="553"/>
              <a:chExt cx="1222" cy="1356"/>
            </a:xfrm>
          </p:grpSpPr>
          <p:grpSp>
            <p:nvGrpSpPr>
              <p:cNvPr id="338971" name="Group 27"/>
              <p:cNvGrpSpPr>
                <a:grpSpLocks/>
              </p:cNvGrpSpPr>
              <p:nvPr/>
            </p:nvGrpSpPr>
            <p:grpSpPr bwMode="auto">
              <a:xfrm>
                <a:off x="4125" y="553"/>
                <a:ext cx="1222" cy="1356"/>
                <a:chOff x="4125" y="553"/>
                <a:chExt cx="1222" cy="1356"/>
              </a:xfrm>
            </p:grpSpPr>
            <p:graphicFrame>
              <p:nvGraphicFramePr>
                <p:cNvPr id="338972" name="Object 28"/>
                <p:cNvGraphicFramePr>
                  <a:graphicFrameLocks noChangeAspect="1"/>
                </p:cNvGraphicFramePr>
                <p:nvPr/>
              </p:nvGraphicFramePr>
              <p:xfrm>
                <a:off x="4125" y="553"/>
                <a:ext cx="1222" cy="12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3930" name="Grafico" r:id="rId4" imgW="5657850" imgH="5895975" progId="Excel.Chart.8">
                        <p:embed/>
                      </p:oleObj>
                    </mc:Choice>
                    <mc:Fallback>
                      <p:oleObj name="Grafico" r:id="rId4" imgW="5657850" imgH="5895975" progId="Excel.Char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125" y="553"/>
                              <a:ext cx="1222" cy="12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3897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334" y="1732"/>
                  <a:ext cx="1009" cy="1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it-IT" sz="1000">
                      <a:latin typeface="Arial"/>
                      <a:cs typeface="Arial"/>
                    </a:rPr>
                    <a:t>beam position (mm)</a:t>
                  </a:r>
                </a:p>
              </p:txBody>
            </p:sp>
          </p:grpSp>
          <p:sp>
            <p:nvSpPr>
              <p:cNvPr id="338974" name="Text Box 30"/>
              <p:cNvSpPr txBox="1">
                <a:spLocks noChangeArrowheads="1"/>
              </p:cNvSpPr>
              <p:nvPr/>
            </p:nvSpPr>
            <p:spPr bwMode="auto">
              <a:xfrm>
                <a:off x="4697" y="682"/>
                <a:ext cx="501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it-IT" sz="1000">
                    <a:solidFill>
                      <a:srgbClr val="3333CC"/>
                    </a:solidFill>
                    <a:latin typeface="Arial"/>
                    <a:cs typeface="Arial"/>
                  </a:rPr>
                  <a:t>x profile</a:t>
                </a:r>
              </a:p>
            </p:txBody>
          </p:sp>
        </p:grpSp>
        <p:grpSp>
          <p:nvGrpSpPr>
            <p:cNvPr id="338975" name="Group 31"/>
            <p:cNvGrpSpPr>
              <a:grpSpLocks/>
            </p:cNvGrpSpPr>
            <p:nvPr/>
          </p:nvGrpSpPr>
          <p:grpSpPr bwMode="auto">
            <a:xfrm>
              <a:off x="3213" y="783"/>
              <a:ext cx="1411" cy="1422"/>
              <a:chOff x="2843" y="516"/>
              <a:chExt cx="1411" cy="1422"/>
            </a:xfrm>
          </p:grpSpPr>
          <p:graphicFrame>
            <p:nvGraphicFramePr>
              <p:cNvPr id="338976" name="Object 32"/>
              <p:cNvGraphicFramePr>
                <a:graphicFrameLocks noChangeAspect="1"/>
              </p:cNvGraphicFramePr>
              <p:nvPr/>
            </p:nvGraphicFramePr>
            <p:xfrm>
              <a:off x="3009" y="516"/>
              <a:ext cx="1245" cy="12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931" name="Chart" r:id="rId6" imgW="5657850" imgH="5895975" progId="Excel.Chart.8">
                      <p:embed/>
                    </p:oleObj>
                  </mc:Choice>
                  <mc:Fallback>
                    <p:oleObj name="Chart" r:id="rId6" imgW="5657850" imgH="5895975" progId="Excel.Char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09" y="516"/>
                            <a:ext cx="1245" cy="129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8977" name="Rectangle 33"/>
              <p:cNvSpPr>
                <a:spLocks noChangeArrowheads="1"/>
              </p:cNvSpPr>
              <p:nvPr/>
            </p:nvSpPr>
            <p:spPr bwMode="auto">
              <a:xfrm>
                <a:off x="4082" y="1606"/>
                <a:ext cx="133" cy="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38978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427" y="1061"/>
                <a:ext cx="1009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it-IT" sz="1000">
                    <a:latin typeface="Arial"/>
                    <a:cs typeface="Arial"/>
                  </a:rPr>
                  <a:t>beam position (mm)</a:t>
                </a:r>
              </a:p>
            </p:txBody>
          </p:sp>
          <p:sp>
            <p:nvSpPr>
              <p:cNvPr id="338979" name="Text Box 35"/>
              <p:cNvSpPr txBox="1">
                <a:spLocks noChangeArrowheads="1"/>
              </p:cNvSpPr>
              <p:nvPr/>
            </p:nvSpPr>
            <p:spPr bwMode="auto">
              <a:xfrm>
                <a:off x="3537" y="682"/>
                <a:ext cx="492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it-IT" sz="1000">
                    <a:solidFill>
                      <a:srgbClr val="FF3300"/>
                    </a:solidFill>
                    <a:latin typeface="Arial"/>
                    <a:cs typeface="Arial"/>
                  </a:rPr>
                  <a:t>y profile</a:t>
                </a:r>
              </a:p>
            </p:txBody>
          </p:sp>
        </p:grpSp>
      </p:grpSp>
      <p:sp>
        <p:nvSpPr>
          <p:cNvPr id="39" name="AutoShape 7"/>
          <p:cNvSpPr>
            <a:spLocks noChangeArrowheads="1"/>
          </p:cNvSpPr>
          <p:nvPr/>
        </p:nvSpPr>
        <p:spPr bwMode="auto">
          <a:xfrm>
            <a:off x="1916932" y="762000"/>
            <a:ext cx="4827776" cy="37250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205FAC"/>
                </a:solidFill>
                <a:latin typeface="Arial"/>
                <a:cs typeface="Arial"/>
              </a:rPr>
              <a:t>beam profiling: fibers</a:t>
            </a:r>
          </a:p>
        </p:txBody>
      </p:sp>
    </p:spTree>
    <p:extLst>
      <p:ext uri="{BB962C8B-B14F-4D97-AF65-F5344CB8AC3E}">
        <p14:creationId xmlns:p14="http://schemas.microsoft.com/office/powerpoint/2010/main" val="397185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AutoShape 2"/>
          <p:cNvSpPr>
            <a:spLocks noChangeArrowheads="1"/>
          </p:cNvSpPr>
          <p:nvPr/>
        </p:nvSpPr>
        <p:spPr bwMode="auto">
          <a:xfrm>
            <a:off x="1905000" y="1227993"/>
            <a:ext cx="4843405" cy="524607"/>
          </a:xfrm>
          <a:prstGeom prst="roundRect">
            <a:avLst/>
          </a:prstGeom>
          <a:solidFill>
            <a:srgbClr val="FFFF9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400">
                <a:solidFill>
                  <a:srgbClr val="205FAC"/>
                </a:solidFill>
                <a:latin typeface="Arial"/>
                <a:cs typeface="Arial"/>
              </a:rPr>
              <a:t>FIBBS: fiber based beam sensor </a:t>
            </a:r>
          </a:p>
          <a:p>
            <a:pPr algn="ctr">
              <a:lnSpc>
                <a:spcPct val="90000"/>
              </a:lnSpc>
            </a:pPr>
            <a:r>
              <a:rPr lang="it-IT" sz="1400">
                <a:solidFill>
                  <a:srgbClr val="205FAC"/>
                </a:solidFill>
                <a:latin typeface="Arial"/>
                <a:cs typeface="Arial"/>
              </a:rPr>
              <a:t>GFIBBS: glass-fiber based beam sensor</a:t>
            </a:r>
            <a:endParaRPr lang="it-IT" sz="1800">
              <a:solidFill>
                <a:srgbClr val="205FAC"/>
              </a:solidFill>
              <a:latin typeface="Arial"/>
              <a:cs typeface="Arial"/>
            </a:endParaRPr>
          </a:p>
        </p:txBody>
      </p:sp>
      <p:pic>
        <p:nvPicPr>
          <p:cNvPr id="317444" name="Picture 4" descr="gfibbs.tiff                                                    000B55E7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820" y="2990204"/>
            <a:ext cx="4694327" cy="30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48" name="Picture 8" descr="li8_tand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06" y="2782977"/>
            <a:ext cx="4166095" cy="342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9" name="Rectangle 9"/>
          <p:cNvSpPr>
            <a:spLocks noChangeArrowheads="1"/>
          </p:cNvSpPr>
          <p:nvPr/>
        </p:nvSpPr>
        <p:spPr bwMode="auto">
          <a:xfrm>
            <a:off x="942480" y="2049799"/>
            <a:ext cx="6738822" cy="51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pPr algn="ctr"/>
            <a:r>
              <a:rPr lang="it-IT" sz="1400">
                <a:solidFill>
                  <a:srgbClr val="FF0000"/>
                </a:solidFill>
                <a:latin typeface="Arial"/>
                <a:cs typeface="Arial"/>
              </a:rPr>
              <a:t>Scans the beam in one fast pass (&lt;1s) with two mutually perpendicular fibres</a:t>
            </a:r>
          </a:p>
          <a:p>
            <a:pPr algn="ctr"/>
            <a:r>
              <a:rPr lang="it-IT" sz="1400">
                <a:solidFill>
                  <a:srgbClr val="FF0000"/>
                </a:solidFill>
                <a:latin typeface="Arial"/>
                <a:cs typeface="Arial"/>
              </a:rPr>
              <a:t>simultaneously reconstructs the X and Y beam profiles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916932" y="762000"/>
            <a:ext cx="4827776" cy="37250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205FAC"/>
                </a:solidFill>
                <a:latin typeface="Arial"/>
                <a:cs typeface="Arial"/>
              </a:rPr>
              <a:t>beam profiling: fibers</a:t>
            </a:r>
          </a:p>
        </p:txBody>
      </p:sp>
    </p:spTree>
    <p:extLst>
      <p:ext uri="{BB962C8B-B14F-4D97-AF65-F5344CB8AC3E}">
        <p14:creationId xmlns:p14="http://schemas.microsoft.com/office/powerpoint/2010/main" val="65406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 rot="1800000">
            <a:off x="1658717" y="4734608"/>
            <a:ext cx="3048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318772" name="Picture 308" descr="gfibbs.tiff                                                    000B55E7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736557" cy="24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773" name="Rectangle 309"/>
          <p:cNvSpPr>
            <a:spLocks noChangeArrowheads="1"/>
          </p:cNvSpPr>
          <p:nvPr/>
        </p:nvSpPr>
        <p:spPr bwMode="auto">
          <a:xfrm>
            <a:off x="5029871" y="1761961"/>
            <a:ext cx="3714316" cy="119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22" tIns="40987" rIns="78822" bIns="40987" anchor="ctr">
            <a:spAutoFit/>
          </a:bodyPr>
          <a:lstStyle/>
          <a:p>
            <a:pPr marL="165450" indent="-165450">
              <a:buFontTx/>
              <a:buChar char="•"/>
            </a:pPr>
            <a:endParaRPr lang="it-IT" sz="1200">
              <a:solidFill>
                <a:schemeClr val="accent2"/>
              </a:solidFill>
              <a:latin typeface="Arial"/>
              <a:cs typeface="Arial"/>
            </a:endParaRPr>
          </a:p>
          <a:p>
            <a:pPr marL="165450" indent="-165450">
              <a:buFontTx/>
              <a:buChar char="•"/>
            </a:pPr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plastic fibers</a:t>
            </a:r>
          </a:p>
          <a:p>
            <a:pPr marL="165450" indent="-165450">
              <a:buFontTx/>
              <a:buChar char="•"/>
            </a:pPr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good sensitivity (down to single particle)</a:t>
            </a:r>
          </a:p>
          <a:p>
            <a:pPr marL="165450" indent="-165450">
              <a:buFontTx/>
              <a:buChar char="•"/>
            </a:pPr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limited by low radiation hardness of plastic </a:t>
            </a:r>
          </a:p>
          <a:p>
            <a:pPr marL="165450" indent="-165450">
              <a:buFontTx/>
              <a:buChar char="•"/>
            </a:pPr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the light yield scales correctly with beam energy (Bethe &amp; Bloch) 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5411358" y="1470158"/>
            <a:ext cx="2172708" cy="37250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205FAC"/>
                </a:solidFill>
                <a:latin typeface="Arial"/>
                <a:cs typeface="Arial"/>
              </a:rPr>
              <a:t>FIBBS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029201" y="4147695"/>
            <a:ext cx="3886200" cy="82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8822" tIns="40987" rIns="78822" bIns="40987" anchor="ctr">
            <a:spAutoFit/>
          </a:bodyPr>
          <a:lstStyle/>
          <a:p>
            <a:pPr marL="165450" indent="-165450">
              <a:buFontTx/>
              <a:buChar char="•"/>
            </a:pPr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glass fibers</a:t>
            </a:r>
          </a:p>
          <a:p>
            <a:pPr marL="165450" indent="-165450">
              <a:buFontTx/>
              <a:buChar char="•"/>
            </a:pPr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good sensitivity (in current mode)</a:t>
            </a:r>
          </a:p>
          <a:p>
            <a:pPr marL="165450" indent="-165450">
              <a:buFontTx/>
              <a:buChar char="•"/>
            </a:pPr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good radiation hardness </a:t>
            </a:r>
          </a:p>
          <a:p>
            <a:pPr marL="165450" indent="-165450">
              <a:buFontTx/>
              <a:buChar char="•"/>
            </a:pPr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also suitable for ordinary intensity ion beams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411358" y="3666092"/>
            <a:ext cx="2172708" cy="37250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205FAC"/>
                </a:solidFill>
                <a:latin typeface="Arial"/>
                <a:cs typeface="Arial"/>
              </a:rPr>
              <a:t>GFIBBS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33400" y="4419600"/>
            <a:ext cx="1219200" cy="685800"/>
            <a:chOff x="1066800" y="4495800"/>
            <a:chExt cx="1219200" cy="685800"/>
          </a:xfrm>
        </p:grpSpPr>
        <p:cxnSp>
          <p:nvCxnSpPr>
            <p:cNvPr id="26" name="Straight Connector 25"/>
            <p:cNvCxnSpPr>
              <a:endCxn id="28" idx="0"/>
            </p:cNvCxnSpPr>
            <p:nvPr/>
          </p:nvCxnSpPr>
          <p:spPr bwMode="auto">
            <a:xfrm>
              <a:off x="1066800" y="4495800"/>
              <a:ext cx="609600" cy="6096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1676400" y="4495800"/>
              <a:ext cx="609600" cy="6096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8" name="Rectangle 27"/>
            <p:cNvSpPr/>
            <p:nvPr/>
          </p:nvSpPr>
          <p:spPr>
            <a:xfrm>
              <a:off x="1524000" y="5105400"/>
              <a:ext cx="304800" cy="762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81000" y="5410200"/>
            <a:ext cx="3922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>
                <a:solidFill>
                  <a:schemeClr val="accent2"/>
                </a:solidFill>
                <a:latin typeface="Arial"/>
                <a:cs typeface="Arial"/>
              </a:rPr>
              <a:t>step - measure - step - measure ...... step - measure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295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3805E-6 -4.03054E-6 C -2.83805E-6 -4.03054E-6 0.17914 -4.03054E-6 0.17931 -4.03054E-6 C 0.17949 -4.03054E-6 -2.83805E-6 -4.03054E-6 -2.83805E-6 -4.03054E-6 Z " pathEditMode="relative" ptsTypes="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987831"/>
            <a:ext cx="2827462" cy="146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1977" name="Rectangle 9"/>
          <p:cNvSpPr>
            <a:spLocks noChangeArrowheads="1"/>
          </p:cNvSpPr>
          <p:nvPr/>
        </p:nvSpPr>
        <p:spPr bwMode="auto">
          <a:xfrm>
            <a:off x="1740021" y="1296093"/>
            <a:ext cx="5378561" cy="72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r>
              <a:rPr lang="it-IT" sz="1400">
                <a:solidFill>
                  <a:srgbClr val="205FAC"/>
                </a:solidFill>
                <a:latin typeface="Arial"/>
                <a:cs typeface="Arial"/>
              </a:rPr>
              <a:t>Scans the beam in one fast pass (&lt;1s) with one slit</a:t>
            </a:r>
          </a:p>
          <a:p>
            <a:r>
              <a:rPr lang="it-IT" sz="1400">
                <a:solidFill>
                  <a:srgbClr val="205FAC"/>
                </a:solidFill>
                <a:latin typeface="Arial"/>
                <a:cs typeface="Arial"/>
              </a:rPr>
              <a:t>reconstructs a 1D beam profile</a:t>
            </a:r>
          </a:p>
          <a:p>
            <a:r>
              <a:rPr lang="it-IT" sz="1400">
                <a:solidFill>
                  <a:srgbClr val="205FAC"/>
                </a:solidFill>
                <a:latin typeface="Arial"/>
                <a:cs typeface="Arial"/>
              </a:rPr>
              <a:t>can be operated in current mode and in pulse counting mode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715508" y="457200"/>
            <a:ext cx="5752092" cy="372508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800">
                <a:solidFill>
                  <a:srgbClr val="205FAC"/>
                </a:solidFill>
                <a:latin typeface="Arial"/>
                <a:cs typeface="Arial"/>
              </a:rPr>
              <a:t>beam profiling with bulk scintillators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713492" y="900628"/>
            <a:ext cx="5754108" cy="310080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8822" tIns="40987" rIns="78822" bIns="40987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400">
                <a:solidFill>
                  <a:srgbClr val="FF0000"/>
                </a:solidFill>
                <a:latin typeface="Arial"/>
                <a:cs typeface="Arial"/>
              </a:rPr>
              <a:t>SBBS: scintillator based beam sensor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28766" y="2127250"/>
            <a:ext cx="4004804" cy="3968750"/>
            <a:chOff x="3234" y="1697"/>
            <a:chExt cx="2888" cy="2862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3234" y="1697"/>
              <a:ext cx="2888" cy="2862"/>
            </a:xfrm>
            <a:prstGeom prst="rect">
              <a:avLst/>
            </a:prstGeom>
            <a:solidFill>
              <a:srgbClr val="FFFF4C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3949" y="1988"/>
              <a:ext cx="1016" cy="345"/>
              <a:chOff x="3949" y="1988"/>
              <a:chExt cx="1016" cy="345"/>
            </a:xfrm>
          </p:grpSpPr>
          <p:sp>
            <p:nvSpPr>
              <p:cNvPr id="212023" name="Freeform 4"/>
              <p:cNvSpPr>
                <a:spLocks/>
              </p:cNvSpPr>
              <p:nvPr/>
            </p:nvSpPr>
            <p:spPr bwMode="auto">
              <a:xfrm>
                <a:off x="4885" y="2271"/>
                <a:ext cx="80" cy="62"/>
              </a:xfrm>
              <a:custGeom>
                <a:avLst/>
                <a:gdLst>
                  <a:gd name="T0" fmla="*/ 80 w 80"/>
                  <a:gd name="T1" fmla="*/ 53 h 62"/>
                  <a:gd name="T2" fmla="*/ 0 w 80"/>
                  <a:gd name="T3" fmla="*/ 62 h 62"/>
                  <a:gd name="T4" fmla="*/ 9 w 80"/>
                  <a:gd name="T5" fmla="*/ 35 h 62"/>
                  <a:gd name="T6" fmla="*/ 27 w 80"/>
                  <a:gd name="T7" fmla="*/ 0 h 62"/>
                  <a:gd name="T8" fmla="*/ 80 w 80"/>
                  <a:gd name="T9" fmla="*/ 5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62">
                    <a:moveTo>
                      <a:pt x="80" y="53"/>
                    </a:moveTo>
                    <a:lnTo>
                      <a:pt x="0" y="62"/>
                    </a:lnTo>
                    <a:lnTo>
                      <a:pt x="9" y="35"/>
                    </a:lnTo>
                    <a:lnTo>
                      <a:pt x="27" y="0"/>
                    </a:lnTo>
                    <a:lnTo>
                      <a:pt x="8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24" name="Line 5"/>
              <p:cNvSpPr>
                <a:spLocks noChangeShapeType="1"/>
              </p:cNvSpPr>
              <p:nvPr/>
            </p:nvSpPr>
            <p:spPr bwMode="auto">
              <a:xfrm>
                <a:off x="3949" y="1988"/>
                <a:ext cx="936" cy="30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4788" y="1785"/>
              <a:ext cx="751" cy="1396"/>
              <a:chOff x="4788" y="1785"/>
              <a:chExt cx="751" cy="1396"/>
            </a:xfrm>
          </p:grpSpPr>
          <p:sp>
            <p:nvSpPr>
              <p:cNvPr id="212012" name="Freeform 7"/>
              <p:cNvSpPr>
                <a:spLocks/>
              </p:cNvSpPr>
              <p:nvPr/>
            </p:nvSpPr>
            <p:spPr bwMode="auto">
              <a:xfrm>
                <a:off x="4788" y="1856"/>
                <a:ext cx="71" cy="1325"/>
              </a:xfrm>
              <a:custGeom>
                <a:avLst/>
                <a:gdLst>
                  <a:gd name="T0" fmla="*/ 71 w 71"/>
                  <a:gd name="T1" fmla="*/ 1325 h 1325"/>
                  <a:gd name="T2" fmla="*/ 71 w 71"/>
                  <a:gd name="T3" fmla="*/ 9 h 1325"/>
                  <a:gd name="T4" fmla="*/ 0 w 71"/>
                  <a:gd name="T5" fmla="*/ 0 h 1325"/>
                  <a:gd name="T6" fmla="*/ 9 w 71"/>
                  <a:gd name="T7" fmla="*/ 1316 h 1325"/>
                  <a:gd name="T8" fmla="*/ 71 w 71"/>
                  <a:gd name="T9" fmla="*/ 1325 h 1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325">
                    <a:moveTo>
                      <a:pt x="71" y="1325"/>
                    </a:moveTo>
                    <a:lnTo>
                      <a:pt x="71" y="9"/>
                    </a:lnTo>
                    <a:lnTo>
                      <a:pt x="0" y="0"/>
                    </a:lnTo>
                    <a:lnTo>
                      <a:pt x="9" y="1316"/>
                    </a:lnTo>
                    <a:lnTo>
                      <a:pt x="71" y="1325"/>
                    </a:lnTo>
                    <a:close/>
                  </a:path>
                </a:pathLst>
              </a:custGeom>
              <a:solidFill>
                <a:srgbClr val="00EE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13" name="Freeform 8"/>
              <p:cNvSpPr>
                <a:spLocks/>
              </p:cNvSpPr>
              <p:nvPr/>
            </p:nvSpPr>
            <p:spPr bwMode="auto">
              <a:xfrm>
                <a:off x="4859" y="1794"/>
                <a:ext cx="486" cy="1387"/>
              </a:xfrm>
              <a:custGeom>
                <a:avLst/>
                <a:gdLst>
                  <a:gd name="T0" fmla="*/ 486 w 486"/>
                  <a:gd name="T1" fmla="*/ 0 h 1387"/>
                  <a:gd name="T2" fmla="*/ 0 w 486"/>
                  <a:gd name="T3" fmla="*/ 71 h 1387"/>
                  <a:gd name="T4" fmla="*/ 0 w 486"/>
                  <a:gd name="T5" fmla="*/ 1387 h 1387"/>
                  <a:gd name="T6" fmla="*/ 459 w 486"/>
                  <a:gd name="T7" fmla="*/ 1245 h 1387"/>
                  <a:gd name="T8" fmla="*/ 486 w 486"/>
                  <a:gd name="T9" fmla="*/ 0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6" h="1387">
                    <a:moveTo>
                      <a:pt x="486" y="0"/>
                    </a:moveTo>
                    <a:lnTo>
                      <a:pt x="0" y="71"/>
                    </a:lnTo>
                    <a:lnTo>
                      <a:pt x="0" y="1387"/>
                    </a:lnTo>
                    <a:lnTo>
                      <a:pt x="459" y="1245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00FF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14" name="Freeform 9"/>
              <p:cNvSpPr>
                <a:spLocks/>
              </p:cNvSpPr>
              <p:nvPr/>
            </p:nvSpPr>
            <p:spPr bwMode="auto">
              <a:xfrm>
                <a:off x="4788" y="1785"/>
                <a:ext cx="557" cy="80"/>
              </a:xfrm>
              <a:custGeom>
                <a:avLst/>
                <a:gdLst>
                  <a:gd name="T0" fmla="*/ 495 w 557"/>
                  <a:gd name="T1" fmla="*/ 0 h 80"/>
                  <a:gd name="T2" fmla="*/ 0 w 557"/>
                  <a:gd name="T3" fmla="*/ 71 h 80"/>
                  <a:gd name="T4" fmla="*/ 71 w 557"/>
                  <a:gd name="T5" fmla="*/ 80 h 80"/>
                  <a:gd name="T6" fmla="*/ 557 w 557"/>
                  <a:gd name="T7" fmla="*/ 9 h 80"/>
                  <a:gd name="T8" fmla="*/ 495 w 557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7" h="80">
                    <a:moveTo>
                      <a:pt x="495" y="0"/>
                    </a:moveTo>
                    <a:lnTo>
                      <a:pt x="0" y="71"/>
                    </a:lnTo>
                    <a:lnTo>
                      <a:pt x="71" y="80"/>
                    </a:lnTo>
                    <a:lnTo>
                      <a:pt x="557" y="9"/>
                    </a:lnTo>
                    <a:lnTo>
                      <a:pt x="495" y="0"/>
                    </a:lnTo>
                    <a:close/>
                  </a:path>
                </a:pathLst>
              </a:custGeom>
              <a:solidFill>
                <a:srgbClr val="00EE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15" name="Freeform 10"/>
              <p:cNvSpPr>
                <a:spLocks/>
              </p:cNvSpPr>
              <p:nvPr/>
            </p:nvSpPr>
            <p:spPr bwMode="auto">
              <a:xfrm>
                <a:off x="5115" y="2041"/>
                <a:ext cx="177" cy="301"/>
              </a:xfrm>
              <a:custGeom>
                <a:avLst/>
                <a:gdLst>
                  <a:gd name="T0" fmla="*/ 177 w 177"/>
                  <a:gd name="T1" fmla="*/ 0 h 301"/>
                  <a:gd name="T2" fmla="*/ 0 w 177"/>
                  <a:gd name="T3" fmla="*/ 36 h 301"/>
                  <a:gd name="T4" fmla="*/ 0 w 177"/>
                  <a:gd name="T5" fmla="*/ 301 h 301"/>
                  <a:gd name="T6" fmla="*/ 177 w 177"/>
                  <a:gd name="T7" fmla="*/ 265 h 301"/>
                  <a:gd name="T8" fmla="*/ 177 w 177"/>
                  <a:gd name="T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7" h="301">
                    <a:moveTo>
                      <a:pt x="177" y="0"/>
                    </a:moveTo>
                    <a:lnTo>
                      <a:pt x="0" y="36"/>
                    </a:lnTo>
                    <a:lnTo>
                      <a:pt x="0" y="301"/>
                    </a:lnTo>
                    <a:lnTo>
                      <a:pt x="177" y="265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16" name="Freeform 11"/>
              <p:cNvSpPr>
                <a:spLocks/>
              </p:cNvSpPr>
              <p:nvPr/>
            </p:nvSpPr>
            <p:spPr bwMode="auto">
              <a:xfrm>
                <a:off x="5018" y="2059"/>
                <a:ext cx="97" cy="283"/>
              </a:xfrm>
              <a:custGeom>
                <a:avLst/>
                <a:gdLst>
                  <a:gd name="T0" fmla="*/ 97 w 97"/>
                  <a:gd name="T1" fmla="*/ 18 h 283"/>
                  <a:gd name="T2" fmla="*/ 0 w 97"/>
                  <a:gd name="T3" fmla="*/ 0 h 283"/>
                  <a:gd name="T4" fmla="*/ 0 w 97"/>
                  <a:gd name="T5" fmla="*/ 274 h 283"/>
                  <a:gd name="T6" fmla="*/ 97 w 97"/>
                  <a:gd name="T7" fmla="*/ 283 h 283"/>
                  <a:gd name="T8" fmla="*/ 97 w 97"/>
                  <a:gd name="T9" fmla="*/ 1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283">
                    <a:moveTo>
                      <a:pt x="97" y="18"/>
                    </a:moveTo>
                    <a:lnTo>
                      <a:pt x="0" y="0"/>
                    </a:lnTo>
                    <a:lnTo>
                      <a:pt x="0" y="274"/>
                    </a:lnTo>
                    <a:lnTo>
                      <a:pt x="97" y="283"/>
                    </a:lnTo>
                    <a:lnTo>
                      <a:pt x="97" y="18"/>
                    </a:lnTo>
                    <a:close/>
                  </a:path>
                </a:pathLst>
              </a:custGeom>
              <a:solidFill>
                <a:srgbClr val="FFDF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17" name="Freeform 12"/>
              <p:cNvSpPr>
                <a:spLocks/>
              </p:cNvSpPr>
              <p:nvPr/>
            </p:nvSpPr>
            <p:spPr bwMode="auto">
              <a:xfrm>
                <a:off x="5018" y="2032"/>
                <a:ext cx="274" cy="45"/>
              </a:xfrm>
              <a:custGeom>
                <a:avLst/>
                <a:gdLst>
                  <a:gd name="T0" fmla="*/ 274 w 274"/>
                  <a:gd name="T1" fmla="*/ 9 h 45"/>
                  <a:gd name="T2" fmla="*/ 176 w 274"/>
                  <a:gd name="T3" fmla="*/ 0 h 45"/>
                  <a:gd name="T4" fmla="*/ 0 w 274"/>
                  <a:gd name="T5" fmla="*/ 27 h 45"/>
                  <a:gd name="T6" fmla="*/ 97 w 274"/>
                  <a:gd name="T7" fmla="*/ 45 h 45"/>
                  <a:gd name="T8" fmla="*/ 274 w 274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45">
                    <a:moveTo>
                      <a:pt x="274" y="9"/>
                    </a:moveTo>
                    <a:lnTo>
                      <a:pt x="176" y="0"/>
                    </a:lnTo>
                    <a:lnTo>
                      <a:pt x="0" y="27"/>
                    </a:lnTo>
                    <a:lnTo>
                      <a:pt x="97" y="45"/>
                    </a:lnTo>
                    <a:lnTo>
                      <a:pt x="274" y="9"/>
                    </a:lnTo>
                    <a:close/>
                  </a:path>
                </a:pathLst>
              </a:custGeom>
              <a:solidFill>
                <a:srgbClr val="FFDF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18" name="Freeform 13"/>
              <p:cNvSpPr>
                <a:spLocks/>
              </p:cNvSpPr>
              <p:nvPr/>
            </p:nvSpPr>
            <p:spPr bwMode="auto">
              <a:xfrm>
                <a:off x="5309" y="2359"/>
                <a:ext cx="203" cy="663"/>
              </a:xfrm>
              <a:custGeom>
                <a:avLst/>
                <a:gdLst>
                  <a:gd name="T0" fmla="*/ 203 w 203"/>
                  <a:gd name="T1" fmla="*/ 0 h 663"/>
                  <a:gd name="T2" fmla="*/ 9 w 203"/>
                  <a:gd name="T3" fmla="*/ 36 h 663"/>
                  <a:gd name="T4" fmla="*/ 0 w 203"/>
                  <a:gd name="T5" fmla="*/ 663 h 663"/>
                  <a:gd name="T6" fmla="*/ 177 w 203"/>
                  <a:gd name="T7" fmla="*/ 610 h 663"/>
                  <a:gd name="T8" fmla="*/ 203 w 203"/>
                  <a:gd name="T9" fmla="*/ 0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663">
                    <a:moveTo>
                      <a:pt x="203" y="0"/>
                    </a:moveTo>
                    <a:lnTo>
                      <a:pt x="9" y="36"/>
                    </a:lnTo>
                    <a:lnTo>
                      <a:pt x="0" y="663"/>
                    </a:lnTo>
                    <a:lnTo>
                      <a:pt x="177" y="610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0000FF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19" name="Freeform 14"/>
              <p:cNvSpPr>
                <a:spLocks/>
              </p:cNvSpPr>
              <p:nvPr/>
            </p:nvSpPr>
            <p:spPr bwMode="auto">
              <a:xfrm>
                <a:off x="5097" y="2359"/>
                <a:ext cx="221" cy="663"/>
              </a:xfrm>
              <a:custGeom>
                <a:avLst/>
                <a:gdLst>
                  <a:gd name="T0" fmla="*/ 221 w 221"/>
                  <a:gd name="T1" fmla="*/ 36 h 663"/>
                  <a:gd name="T2" fmla="*/ 9 w 221"/>
                  <a:gd name="T3" fmla="*/ 0 h 663"/>
                  <a:gd name="T4" fmla="*/ 0 w 221"/>
                  <a:gd name="T5" fmla="*/ 610 h 663"/>
                  <a:gd name="T6" fmla="*/ 212 w 221"/>
                  <a:gd name="T7" fmla="*/ 663 h 663"/>
                  <a:gd name="T8" fmla="*/ 221 w 221"/>
                  <a:gd name="T9" fmla="*/ 36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663">
                    <a:moveTo>
                      <a:pt x="221" y="36"/>
                    </a:moveTo>
                    <a:lnTo>
                      <a:pt x="9" y="0"/>
                    </a:lnTo>
                    <a:lnTo>
                      <a:pt x="0" y="610"/>
                    </a:lnTo>
                    <a:lnTo>
                      <a:pt x="212" y="663"/>
                    </a:lnTo>
                    <a:lnTo>
                      <a:pt x="221" y="36"/>
                    </a:lnTo>
                    <a:close/>
                  </a:path>
                </a:pathLst>
              </a:custGeom>
              <a:solidFill>
                <a:srgbClr val="0000DD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20" name="Freeform 15"/>
              <p:cNvSpPr>
                <a:spLocks/>
              </p:cNvSpPr>
              <p:nvPr/>
            </p:nvSpPr>
            <p:spPr bwMode="auto">
              <a:xfrm>
                <a:off x="5106" y="2315"/>
                <a:ext cx="406" cy="80"/>
              </a:xfrm>
              <a:custGeom>
                <a:avLst/>
                <a:gdLst>
                  <a:gd name="T0" fmla="*/ 406 w 406"/>
                  <a:gd name="T1" fmla="*/ 44 h 80"/>
                  <a:gd name="T2" fmla="*/ 186 w 406"/>
                  <a:gd name="T3" fmla="*/ 0 h 80"/>
                  <a:gd name="T4" fmla="*/ 0 w 406"/>
                  <a:gd name="T5" fmla="*/ 44 h 80"/>
                  <a:gd name="T6" fmla="*/ 212 w 406"/>
                  <a:gd name="T7" fmla="*/ 80 h 80"/>
                  <a:gd name="T8" fmla="*/ 406 w 406"/>
                  <a:gd name="T9" fmla="*/ 4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80">
                    <a:moveTo>
                      <a:pt x="406" y="44"/>
                    </a:moveTo>
                    <a:lnTo>
                      <a:pt x="186" y="0"/>
                    </a:lnTo>
                    <a:lnTo>
                      <a:pt x="0" y="44"/>
                    </a:lnTo>
                    <a:lnTo>
                      <a:pt x="212" y="80"/>
                    </a:lnTo>
                    <a:lnTo>
                      <a:pt x="406" y="44"/>
                    </a:lnTo>
                    <a:close/>
                  </a:path>
                </a:pathLst>
              </a:custGeom>
              <a:solidFill>
                <a:srgbClr val="0000DD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21" name="Freeform 16"/>
              <p:cNvSpPr>
                <a:spLocks/>
              </p:cNvSpPr>
              <p:nvPr/>
            </p:nvSpPr>
            <p:spPr bwMode="auto">
              <a:xfrm>
                <a:off x="5106" y="2041"/>
                <a:ext cx="433" cy="380"/>
              </a:xfrm>
              <a:custGeom>
                <a:avLst/>
                <a:gdLst>
                  <a:gd name="T0" fmla="*/ 433 w 433"/>
                  <a:gd name="T1" fmla="*/ 327 h 380"/>
                  <a:gd name="T2" fmla="*/ 212 w 433"/>
                  <a:gd name="T3" fmla="*/ 0 h 380"/>
                  <a:gd name="T4" fmla="*/ 0 w 433"/>
                  <a:gd name="T5" fmla="*/ 36 h 380"/>
                  <a:gd name="T6" fmla="*/ 230 w 433"/>
                  <a:gd name="T7" fmla="*/ 380 h 380"/>
                  <a:gd name="T8" fmla="*/ 433 w 433"/>
                  <a:gd name="T9" fmla="*/ 327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3" h="380">
                    <a:moveTo>
                      <a:pt x="433" y="327"/>
                    </a:moveTo>
                    <a:lnTo>
                      <a:pt x="212" y="0"/>
                    </a:lnTo>
                    <a:lnTo>
                      <a:pt x="0" y="36"/>
                    </a:lnTo>
                    <a:lnTo>
                      <a:pt x="230" y="380"/>
                    </a:lnTo>
                    <a:lnTo>
                      <a:pt x="433" y="327"/>
                    </a:lnTo>
                    <a:close/>
                  </a:path>
                </a:pathLst>
              </a:custGeom>
              <a:solidFill>
                <a:srgbClr val="00FFFF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022" name="Freeform 17"/>
              <p:cNvSpPr>
                <a:spLocks/>
              </p:cNvSpPr>
              <p:nvPr/>
            </p:nvSpPr>
            <p:spPr bwMode="auto">
              <a:xfrm>
                <a:off x="5106" y="2077"/>
                <a:ext cx="230" cy="344"/>
              </a:xfrm>
              <a:custGeom>
                <a:avLst/>
                <a:gdLst>
                  <a:gd name="T0" fmla="*/ 230 w 230"/>
                  <a:gd name="T1" fmla="*/ 344 h 344"/>
                  <a:gd name="T2" fmla="*/ 0 w 230"/>
                  <a:gd name="T3" fmla="*/ 0 h 344"/>
                  <a:gd name="T4" fmla="*/ 0 w 230"/>
                  <a:gd name="T5" fmla="*/ 309 h 344"/>
                  <a:gd name="T6" fmla="*/ 230 w 230"/>
                  <a:gd name="T7" fmla="*/ 344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0" h="344">
                    <a:moveTo>
                      <a:pt x="230" y="344"/>
                    </a:moveTo>
                    <a:lnTo>
                      <a:pt x="0" y="0"/>
                    </a:lnTo>
                    <a:lnTo>
                      <a:pt x="0" y="309"/>
                    </a:lnTo>
                    <a:lnTo>
                      <a:pt x="230" y="344"/>
                    </a:lnTo>
                    <a:close/>
                  </a:path>
                </a:pathLst>
              </a:custGeom>
              <a:solidFill>
                <a:srgbClr val="00E0FF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4068" y="1904"/>
              <a:ext cx="27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beam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3459" y="3220"/>
              <a:ext cx="27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beam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3940" y="2969"/>
              <a:ext cx="654" cy="1351"/>
              <a:chOff x="3940" y="2969"/>
              <a:chExt cx="654" cy="1351"/>
            </a:xfrm>
          </p:grpSpPr>
          <p:grpSp>
            <p:nvGrpSpPr>
              <p:cNvPr id="211998" name="Group 21"/>
              <p:cNvGrpSpPr>
                <a:grpSpLocks/>
              </p:cNvGrpSpPr>
              <p:nvPr/>
            </p:nvGrpSpPr>
            <p:grpSpPr bwMode="auto">
              <a:xfrm>
                <a:off x="3940" y="2969"/>
                <a:ext cx="654" cy="1351"/>
                <a:chOff x="3940" y="2969"/>
                <a:chExt cx="654" cy="1351"/>
              </a:xfrm>
            </p:grpSpPr>
            <p:sp>
              <p:nvSpPr>
                <p:cNvPr id="212000" name="Freeform 22"/>
                <p:cNvSpPr>
                  <a:spLocks/>
                </p:cNvSpPr>
                <p:nvPr/>
              </p:nvSpPr>
              <p:spPr bwMode="auto">
                <a:xfrm>
                  <a:off x="4205" y="3287"/>
                  <a:ext cx="186" cy="327"/>
                </a:xfrm>
                <a:custGeom>
                  <a:avLst/>
                  <a:gdLst>
                    <a:gd name="T0" fmla="*/ 0 w 186"/>
                    <a:gd name="T1" fmla="*/ 88 h 327"/>
                    <a:gd name="T2" fmla="*/ 0 w 186"/>
                    <a:gd name="T3" fmla="*/ 327 h 327"/>
                    <a:gd name="T4" fmla="*/ 186 w 186"/>
                    <a:gd name="T5" fmla="*/ 238 h 327"/>
                    <a:gd name="T6" fmla="*/ 177 w 186"/>
                    <a:gd name="T7" fmla="*/ 0 h 327"/>
                    <a:gd name="T8" fmla="*/ 0 w 186"/>
                    <a:gd name="T9" fmla="*/ 88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6" h="327">
                      <a:moveTo>
                        <a:pt x="0" y="88"/>
                      </a:moveTo>
                      <a:lnTo>
                        <a:pt x="0" y="327"/>
                      </a:lnTo>
                      <a:lnTo>
                        <a:pt x="186" y="238"/>
                      </a:lnTo>
                      <a:lnTo>
                        <a:pt x="177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1" name="Freeform 23"/>
                <p:cNvSpPr>
                  <a:spLocks/>
                </p:cNvSpPr>
                <p:nvPr/>
              </p:nvSpPr>
              <p:spPr bwMode="auto">
                <a:xfrm>
                  <a:off x="4205" y="3525"/>
                  <a:ext cx="389" cy="168"/>
                </a:xfrm>
                <a:custGeom>
                  <a:avLst/>
                  <a:gdLst>
                    <a:gd name="T0" fmla="*/ 0 w 389"/>
                    <a:gd name="T1" fmla="*/ 89 h 168"/>
                    <a:gd name="T2" fmla="*/ 203 w 389"/>
                    <a:gd name="T3" fmla="*/ 168 h 168"/>
                    <a:gd name="T4" fmla="*/ 389 w 389"/>
                    <a:gd name="T5" fmla="*/ 80 h 168"/>
                    <a:gd name="T6" fmla="*/ 186 w 389"/>
                    <a:gd name="T7" fmla="*/ 0 h 168"/>
                    <a:gd name="T8" fmla="*/ 0 w 389"/>
                    <a:gd name="T9" fmla="*/ 89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9" h="168">
                      <a:moveTo>
                        <a:pt x="0" y="89"/>
                      </a:moveTo>
                      <a:lnTo>
                        <a:pt x="203" y="168"/>
                      </a:lnTo>
                      <a:lnTo>
                        <a:pt x="389" y="80"/>
                      </a:lnTo>
                      <a:lnTo>
                        <a:pt x="186" y="0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00E0FF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2" name="Freeform 24"/>
                <p:cNvSpPr>
                  <a:spLocks/>
                </p:cNvSpPr>
                <p:nvPr/>
              </p:nvSpPr>
              <p:spPr bwMode="auto">
                <a:xfrm>
                  <a:off x="4382" y="3287"/>
                  <a:ext cx="212" cy="318"/>
                </a:xfrm>
                <a:custGeom>
                  <a:avLst/>
                  <a:gdLst>
                    <a:gd name="T0" fmla="*/ 212 w 212"/>
                    <a:gd name="T1" fmla="*/ 318 h 318"/>
                    <a:gd name="T2" fmla="*/ 0 w 212"/>
                    <a:gd name="T3" fmla="*/ 0 h 318"/>
                    <a:gd name="T4" fmla="*/ 9 w 212"/>
                    <a:gd name="T5" fmla="*/ 238 h 318"/>
                    <a:gd name="T6" fmla="*/ 212 w 212"/>
                    <a:gd name="T7" fmla="*/ 318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2" h="318">
                      <a:moveTo>
                        <a:pt x="212" y="318"/>
                      </a:moveTo>
                      <a:lnTo>
                        <a:pt x="0" y="0"/>
                      </a:lnTo>
                      <a:lnTo>
                        <a:pt x="9" y="238"/>
                      </a:lnTo>
                      <a:lnTo>
                        <a:pt x="212" y="318"/>
                      </a:lnTo>
                      <a:close/>
                    </a:path>
                  </a:pathLst>
                </a:custGeom>
                <a:solidFill>
                  <a:srgbClr val="00E0FF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3" name="Freeform 25"/>
                <p:cNvSpPr>
                  <a:spLocks/>
                </p:cNvSpPr>
                <p:nvPr/>
              </p:nvSpPr>
              <p:spPr bwMode="auto">
                <a:xfrm>
                  <a:off x="4143" y="3463"/>
                  <a:ext cx="239" cy="124"/>
                </a:xfrm>
                <a:custGeom>
                  <a:avLst/>
                  <a:gdLst>
                    <a:gd name="T0" fmla="*/ 239 w 239"/>
                    <a:gd name="T1" fmla="*/ 45 h 124"/>
                    <a:gd name="T2" fmla="*/ 151 w 239"/>
                    <a:gd name="T3" fmla="*/ 0 h 124"/>
                    <a:gd name="T4" fmla="*/ 0 w 239"/>
                    <a:gd name="T5" fmla="*/ 89 h 124"/>
                    <a:gd name="T6" fmla="*/ 89 w 239"/>
                    <a:gd name="T7" fmla="*/ 124 h 124"/>
                    <a:gd name="T8" fmla="*/ 239 w 239"/>
                    <a:gd name="T9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9" h="124">
                      <a:moveTo>
                        <a:pt x="239" y="45"/>
                      </a:moveTo>
                      <a:lnTo>
                        <a:pt x="151" y="0"/>
                      </a:lnTo>
                      <a:lnTo>
                        <a:pt x="0" y="89"/>
                      </a:lnTo>
                      <a:lnTo>
                        <a:pt x="89" y="124"/>
                      </a:lnTo>
                      <a:lnTo>
                        <a:pt x="239" y="45"/>
                      </a:lnTo>
                      <a:close/>
                    </a:path>
                  </a:pathLst>
                </a:custGeom>
                <a:solidFill>
                  <a:srgbClr val="FFDF00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4" name="Freeform 26"/>
                <p:cNvSpPr>
                  <a:spLocks/>
                </p:cNvSpPr>
                <p:nvPr/>
              </p:nvSpPr>
              <p:spPr bwMode="auto">
                <a:xfrm>
                  <a:off x="4143" y="3260"/>
                  <a:ext cx="151" cy="292"/>
                </a:xfrm>
                <a:custGeom>
                  <a:avLst/>
                  <a:gdLst>
                    <a:gd name="T0" fmla="*/ 151 w 151"/>
                    <a:gd name="T1" fmla="*/ 203 h 292"/>
                    <a:gd name="T2" fmla="*/ 151 w 151"/>
                    <a:gd name="T3" fmla="*/ 0 h 292"/>
                    <a:gd name="T4" fmla="*/ 0 w 151"/>
                    <a:gd name="T5" fmla="*/ 80 h 292"/>
                    <a:gd name="T6" fmla="*/ 0 w 151"/>
                    <a:gd name="T7" fmla="*/ 292 h 292"/>
                    <a:gd name="T8" fmla="*/ 151 w 151"/>
                    <a:gd name="T9" fmla="*/ 203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1" h="292">
                      <a:moveTo>
                        <a:pt x="151" y="203"/>
                      </a:moveTo>
                      <a:lnTo>
                        <a:pt x="151" y="0"/>
                      </a:lnTo>
                      <a:lnTo>
                        <a:pt x="0" y="80"/>
                      </a:lnTo>
                      <a:lnTo>
                        <a:pt x="0" y="292"/>
                      </a:lnTo>
                      <a:lnTo>
                        <a:pt x="151" y="203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5" name="Freeform 27"/>
                <p:cNvSpPr>
                  <a:spLocks/>
                </p:cNvSpPr>
                <p:nvPr/>
              </p:nvSpPr>
              <p:spPr bwMode="auto">
                <a:xfrm>
                  <a:off x="4294" y="3260"/>
                  <a:ext cx="88" cy="248"/>
                </a:xfrm>
                <a:custGeom>
                  <a:avLst/>
                  <a:gdLst>
                    <a:gd name="T0" fmla="*/ 88 w 88"/>
                    <a:gd name="T1" fmla="*/ 36 h 248"/>
                    <a:gd name="T2" fmla="*/ 0 w 88"/>
                    <a:gd name="T3" fmla="*/ 0 h 248"/>
                    <a:gd name="T4" fmla="*/ 0 w 88"/>
                    <a:gd name="T5" fmla="*/ 203 h 248"/>
                    <a:gd name="T6" fmla="*/ 88 w 88"/>
                    <a:gd name="T7" fmla="*/ 248 h 248"/>
                    <a:gd name="T8" fmla="*/ 88 w 88"/>
                    <a:gd name="T9" fmla="*/ 36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248">
                      <a:moveTo>
                        <a:pt x="88" y="36"/>
                      </a:moveTo>
                      <a:lnTo>
                        <a:pt x="0" y="0"/>
                      </a:lnTo>
                      <a:lnTo>
                        <a:pt x="0" y="203"/>
                      </a:lnTo>
                      <a:lnTo>
                        <a:pt x="88" y="248"/>
                      </a:lnTo>
                      <a:lnTo>
                        <a:pt x="88" y="36"/>
                      </a:lnTo>
                      <a:close/>
                    </a:path>
                  </a:pathLst>
                </a:custGeom>
                <a:solidFill>
                  <a:srgbClr val="FFDF00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6" name="Freeform 28"/>
                <p:cNvSpPr>
                  <a:spLocks/>
                </p:cNvSpPr>
                <p:nvPr/>
              </p:nvSpPr>
              <p:spPr bwMode="auto">
                <a:xfrm>
                  <a:off x="4223" y="4046"/>
                  <a:ext cx="362" cy="133"/>
                </a:xfrm>
                <a:custGeom>
                  <a:avLst/>
                  <a:gdLst>
                    <a:gd name="T0" fmla="*/ 362 w 362"/>
                    <a:gd name="T1" fmla="*/ 62 h 133"/>
                    <a:gd name="T2" fmla="*/ 177 w 362"/>
                    <a:gd name="T3" fmla="*/ 0 h 133"/>
                    <a:gd name="T4" fmla="*/ 0 w 362"/>
                    <a:gd name="T5" fmla="*/ 71 h 133"/>
                    <a:gd name="T6" fmla="*/ 194 w 362"/>
                    <a:gd name="T7" fmla="*/ 133 h 133"/>
                    <a:gd name="T8" fmla="*/ 362 w 362"/>
                    <a:gd name="T9" fmla="*/ 62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2" h="133">
                      <a:moveTo>
                        <a:pt x="362" y="62"/>
                      </a:moveTo>
                      <a:lnTo>
                        <a:pt x="177" y="0"/>
                      </a:lnTo>
                      <a:lnTo>
                        <a:pt x="0" y="71"/>
                      </a:lnTo>
                      <a:lnTo>
                        <a:pt x="194" y="133"/>
                      </a:lnTo>
                      <a:lnTo>
                        <a:pt x="362" y="62"/>
                      </a:lnTo>
                      <a:close/>
                    </a:path>
                  </a:pathLst>
                </a:custGeom>
                <a:solidFill>
                  <a:srgbClr val="0000DD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7" name="Freeform 29"/>
                <p:cNvSpPr>
                  <a:spLocks/>
                </p:cNvSpPr>
                <p:nvPr/>
              </p:nvSpPr>
              <p:spPr bwMode="auto">
                <a:xfrm>
                  <a:off x="4223" y="3516"/>
                  <a:ext cx="177" cy="601"/>
                </a:xfrm>
                <a:custGeom>
                  <a:avLst/>
                  <a:gdLst>
                    <a:gd name="T0" fmla="*/ 177 w 177"/>
                    <a:gd name="T1" fmla="*/ 530 h 601"/>
                    <a:gd name="T2" fmla="*/ 168 w 177"/>
                    <a:gd name="T3" fmla="*/ 0 h 601"/>
                    <a:gd name="T4" fmla="*/ 0 w 177"/>
                    <a:gd name="T5" fmla="*/ 89 h 601"/>
                    <a:gd name="T6" fmla="*/ 0 w 177"/>
                    <a:gd name="T7" fmla="*/ 601 h 601"/>
                    <a:gd name="T8" fmla="*/ 177 w 177"/>
                    <a:gd name="T9" fmla="*/ 530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7" h="601">
                      <a:moveTo>
                        <a:pt x="177" y="530"/>
                      </a:moveTo>
                      <a:lnTo>
                        <a:pt x="168" y="0"/>
                      </a:lnTo>
                      <a:lnTo>
                        <a:pt x="0" y="89"/>
                      </a:lnTo>
                      <a:lnTo>
                        <a:pt x="0" y="601"/>
                      </a:lnTo>
                      <a:lnTo>
                        <a:pt x="177" y="53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8" name="Freeform 30"/>
                <p:cNvSpPr>
                  <a:spLocks/>
                </p:cNvSpPr>
                <p:nvPr/>
              </p:nvSpPr>
              <p:spPr bwMode="auto">
                <a:xfrm>
                  <a:off x="4391" y="3516"/>
                  <a:ext cx="194" cy="592"/>
                </a:xfrm>
                <a:custGeom>
                  <a:avLst/>
                  <a:gdLst>
                    <a:gd name="T0" fmla="*/ 185 w 194"/>
                    <a:gd name="T1" fmla="*/ 80 h 592"/>
                    <a:gd name="T2" fmla="*/ 0 w 194"/>
                    <a:gd name="T3" fmla="*/ 0 h 592"/>
                    <a:gd name="T4" fmla="*/ 9 w 194"/>
                    <a:gd name="T5" fmla="*/ 530 h 592"/>
                    <a:gd name="T6" fmla="*/ 194 w 194"/>
                    <a:gd name="T7" fmla="*/ 592 h 592"/>
                    <a:gd name="T8" fmla="*/ 185 w 194"/>
                    <a:gd name="T9" fmla="*/ 80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" h="592">
                      <a:moveTo>
                        <a:pt x="185" y="80"/>
                      </a:moveTo>
                      <a:lnTo>
                        <a:pt x="0" y="0"/>
                      </a:lnTo>
                      <a:lnTo>
                        <a:pt x="9" y="530"/>
                      </a:lnTo>
                      <a:lnTo>
                        <a:pt x="194" y="592"/>
                      </a:lnTo>
                      <a:lnTo>
                        <a:pt x="185" y="80"/>
                      </a:lnTo>
                      <a:close/>
                    </a:path>
                  </a:pathLst>
                </a:custGeom>
                <a:solidFill>
                  <a:srgbClr val="0000DD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09" name="Freeform 31"/>
                <p:cNvSpPr>
                  <a:spLocks/>
                </p:cNvSpPr>
                <p:nvPr/>
              </p:nvSpPr>
              <p:spPr bwMode="auto">
                <a:xfrm>
                  <a:off x="4373" y="2969"/>
                  <a:ext cx="71" cy="1166"/>
                </a:xfrm>
                <a:custGeom>
                  <a:avLst/>
                  <a:gdLst>
                    <a:gd name="T0" fmla="*/ 71 w 71"/>
                    <a:gd name="T1" fmla="*/ 1166 h 1166"/>
                    <a:gd name="T2" fmla="*/ 53 w 71"/>
                    <a:gd name="T3" fmla="*/ 35 h 1166"/>
                    <a:gd name="T4" fmla="*/ 0 w 71"/>
                    <a:gd name="T5" fmla="*/ 0 h 1166"/>
                    <a:gd name="T6" fmla="*/ 0 w 71"/>
                    <a:gd name="T7" fmla="*/ 1139 h 1166"/>
                    <a:gd name="T8" fmla="*/ 71 w 71"/>
                    <a:gd name="T9" fmla="*/ 1166 h 1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1166">
                      <a:moveTo>
                        <a:pt x="71" y="1166"/>
                      </a:moveTo>
                      <a:lnTo>
                        <a:pt x="53" y="35"/>
                      </a:lnTo>
                      <a:lnTo>
                        <a:pt x="0" y="0"/>
                      </a:lnTo>
                      <a:lnTo>
                        <a:pt x="0" y="1139"/>
                      </a:lnTo>
                      <a:lnTo>
                        <a:pt x="71" y="1166"/>
                      </a:lnTo>
                      <a:close/>
                    </a:path>
                  </a:pathLst>
                </a:custGeom>
                <a:solidFill>
                  <a:srgbClr val="00EE00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10" name="Freeform 32"/>
                <p:cNvSpPr>
                  <a:spLocks/>
                </p:cNvSpPr>
                <p:nvPr/>
              </p:nvSpPr>
              <p:spPr bwMode="auto">
                <a:xfrm>
                  <a:off x="3940" y="4108"/>
                  <a:ext cx="504" cy="212"/>
                </a:xfrm>
                <a:custGeom>
                  <a:avLst/>
                  <a:gdLst>
                    <a:gd name="T0" fmla="*/ 62 w 504"/>
                    <a:gd name="T1" fmla="*/ 212 h 212"/>
                    <a:gd name="T2" fmla="*/ 504 w 504"/>
                    <a:gd name="T3" fmla="*/ 27 h 212"/>
                    <a:gd name="T4" fmla="*/ 433 w 504"/>
                    <a:gd name="T5" fmla="*/ 0 h 212"/>
                    <a:gd name="T6" fmla="*/ 0 w 504"/>
                    <a:gd name="T7" fmla="*/ 195 h 212"/>
                    <a:gd name="T8" fmla="*/ 62 w 504"/>
                    <a:gd name="T9" fmla="*/ 21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4" h="212">
                      <a:moveTo>
                        <a:pt x="62" y="212"/>
                      </a:moveTo>
                      <a:lnTo>
                        <a:pt x="504" y="27"/>
                      </a:lnTo>
                      <a:lnTo>
                        <a:pt x="433" y="0"/>
                      </a:lnTo>
                      <a:lnTo>
                        <a:pt x="0" y="195"/>
                      </a:lnTo>
                      <a:lnTo>
                        <a:pt x="62" y="212"/>
                      </a:lnTo>
                      <a:close/>
                    </a:path>
                  </a:pathLst>
                </a:custGeom>
                <a:solidFill>
                  <a:srgbClr val="00EE00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11" name="Freeform 33"/>
                <p:cNvSpPr>
                  <a:spLocks/>
                </p:cNvSpPr>
                <p:nvPr/>
              </p:nvSpPr>
              <p:spPr bwMode="auto">
                <a:xfrm>
                  <a:off x="3940" y="2969"/>
                  <a:ext cx="433" cy="1334"/>
                </a:xfrm>
                <a:custGeom>
                  <a:avLst/>
                  <a:gdLst>
                    <a:gd name="T0" fmla="*/ 433 w 433"/>
                    <a:gd name="T1" fmla="*/ 1139 h 1334"/>
                    <a:gd name="T2" fmla="*/ 433 w 433"/>
                    <a:gd name="T3" fmla="*/ 0 h 1334"/>
                    <a:gd name="T4" fmla="*/ 18 w 433"/>
                    <a:gd name="T5" fmla="*/ 247 h 1334"/>
                    <a:gd name="T6" fmla="*/ 0 w 433"/>
                    <a:gd name="T7" fmla="*/ 1334 h 1334"/>
                    <a:gd name="T8" fmla="*/ 433 w 433"/>
                    <a:gd name="T9" fmla="*/ 1139 h 1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3" h="1334">
                      <a:moveTo>
                        <a:pt x="433" y="1139"/>
                      </a:moveTo>
                      <a:lnTo>
                        <a:pt x="433" y="0"/>
                      </a:lnTo>
                      <a:lnTo>
                        <a:pt x="18" y="247"/>
                      </a:lnTo>
                      <a:lnTo>
                        <a:pt x="0" y="1334"/>
                      </a:lnTo>
                      <a:lnTo>
                        <a:pt x="433" y="1139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1999" name="Freeform 34"/>
              <p:cNvSpPr>
                <a:spLocks/>
              </p:cNvSpPr>
              <p:nvPr/>
            </p:nvSpPr>
            <p:spPr bwMode="auto">
              <a:xfrm>
                <a:off x="4055" y="3269"/>
                <a:ext cx="203" cy="133"/>
              </a:xfrm>
              <a:custGeom>
                <a:avLst/>
                <a:gdLst>
                  <a:gd name="T0" fmla="*/ 0 w 203"/>
                  <a:gd name="T1" fmla="*/ 115 h 133"/>
                  <a:gd name="T2" fmla="*/ 0 w 203"/>
                  <a:gd name="T3" fmla="*/ 115 h 133"/>
                  <a:gd name="T4" fmla="*/ 203 w 203"/>
                  <a:gd name="T5" fmla="*/ 0 h 133"/>
                  <a:gd name="T6" fmla="*/ 203 w 203"/>
                  <a:gd name="T7" fmla="*/ 18 h 133"/>
                  <a:gd name="T8" fmla="*/ 0 w 203"/>
                  <a:gd name="T9" fmla="*/ 133 h 133"/>
                  <a:gd name="T10" fmla="*/ 0 w 203"/>
                  <a:gd name="T11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133">
                    <a:moveTo>
                      <a:pt x="0" y="115"/>
                    </a:moveTo>
                    <a:lnTo>
                      <a:pt x="0" y="115"/>
                    </a:lnTo>
                    <a:lnTo>
                      <a:pt x="203" y="0"/>
                    </a:lnTo>
                    <a:lnTo>
                      <a:pt x="203" y="18"/>
                    </a:lnTo>
                    <a:lnTo>
                      <a:pt x="0" y="133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FF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35"/>
            <p:cNvGrpSpPr>
              <a:grpSpLocks/>
            </p:cNvGrpSpPr>
            <p:nvPr/>
          </p:nvGrpSpPr>
          <p:grpSpPr bwMode="auto">
            <a:xfrm>
              <a:off x="3331" y="2960"/>
              <a:ext cx="883" cy="459"/>
              <a:chOff x="3331" y="2960"/>
              <a:chExt cx="883" cy="459"/>
            </a:xfrm>
          </p:grpSpPr>
          <p:sp>
            <p:nvSpPr>
              <p:cNvPr id="211996" name="Freeform 36"/>
              <p:cNvSpPr>
                <a:spLocks/>
              </p:cNvSpPr>
              <p:nvPr/>
            </p:nvSpPr>
            <p:spPr bwMode="auto">
              <a:xfrm>
                <a:off x="4135" y="3357"/>
                <a:ext cx="79" cy="62"/>
              </a:xfrm>
              <a:custGeom>
                <a:avLst/>
                <a:gdLst>
                  <a:gd name="T0" fmla="*/ 79 w 79"/>
                  <a:gd name="T1" fmla="*/ 62 h 62"/>
                  <a:gd name="T2" fmla="*/ 0 w 79"/>
                  <a:gd name="T3" fmla="*/ 62 h 62"/>
                  <a:gd name="T4" fmla="*/ 17 w 79"/>
                  <a:gd name="T5" fmla="*/ 27 h 62"/>
                  <a:gd name="T6" fmla="*/ 35 w 79"/>
                  <a:gd name="T7" fmla="*/ 0 h 62"/>
                  <a:gd name="T8" fmla="*/ 79 w 79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62">
                    <a:moveTo>
                      <a:pt x="79" y="62"/>
                    </a:moveTo>
                    <a:lnTo>
                      <a:pt x="0" y="62"/>
                    </a:lnTo>
                    <a:lnTo>
                      <a:pt x="17" y="27"/>
                    </a:lnTo>
                    <a:lnTo>
                      <a:pt x="35" y="0"/>
                    </a:lnTo>
                    <a:lnTo>
                      <a:pt x="79" y="62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97" name="Line 37"/>
              <p:cNvSpPr>
                <a:spLocks noChangeShapeType="1"/>
              </p:cNvSpPr>
              <p:nvPr/>
            </p:nvSpPr>
            <p:spPr bwMode="auto">
              <a:xfrm>
                <a:off x="3331" y="2960"/>
                <a:ext cx="812" cy="41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Rectangle 38"/>
            <p:cNvSpPr>
              <a:spLocks noChangeArrowheads="1"/>
            </p:cNvSpPr>
            <p:nvPr/>
          </p:nvSpPr>
          <p:spPr bwMode="auto">
            <a:xfrm>
              <a:off x="5251" y="3936"/>
              <a:ext cx="42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compact 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5429" y="4051"/>
              <a:ext cx="24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PMT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3600" y="2364"/>
              <a:ext cx="582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1x1x0.5 cm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Rectangle 41"/>
            <p:cNvSpPr>
              <a:spLocks noChangeArrowheads="1"/>
            </p:cNvSpPr>
            <p:nvPr/>
          </p:nvSpPr>
          <p:spPr bwMode="auto">
            <a:xfrm>
              <a:off x="4165" y="2337"/>
              <a:ext cx="106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3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ectangle 42"/>
            <p:cNvSpPr>
              <a:spLocks noChangeArrowheads="1"/>
            </p:cNvSpPr>
            <p:nvPr/>
          </p:nvSpPr>
          <p:spPr bwMode="auto">
            <a:xfrm>
              <a:off x="3503" y="2478"/>
              <a:ext cx="70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CsI scintillator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Rectangle 43"/>
            <p:cNvSpPr>
              <a:spLocks noChangeArrowheads="1"/>
            </p:cNvSpPr>
            <p:nvPr/>
          </p:nvSpPr>
          <p:spPr bwMode="auto">
            <a:xfrm>
              <a:off x="5141" y="3512"/>
              <a:ext cx="25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light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Rectangle 44"/>
            <p:cNvSpPr>
              <a:spLocks noChangeArrowheads="1"/>
            </p:cNvSpPr>
            <p:nvPr/>
          </p:nvSpPr>
          <p:spPr bwMode="auto">
            <a:xfrm>
              <a:off x="5123" y="3627"/>
              <a:ext cx="27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guide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Rectangle 45"/>
            <p:cNvSpPr>
              <a:spLocks noChangeArrowheads="1"/>
            </p:cNvSpPr>
            <p:nvPr/>
          </p:nvSpPr>
          <p:spPr bwMode="auto">
            <a:xfrm>
              <a:off x="3271" y="3697"/>
              <a:ext cx="485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0.5 mm slit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Rectangle 46"/>
            <p:cNvSpPr>
              <a:spLocks noChangeArrowheads="1"/>
            </p:cNvSpPr>
            <p:nvPr/>
          </p:nvSpPr>
          <p:spPr bwMode="auto">
            <a:xfrm>
              <a:off x="4629" y="3203"/>
              <a:ext cx="41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graphite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Rectangle 47"/>
            <p:cNvSpPr>
              <a:spLocks noChangeArrowheads="1"/>
            </p:cNvSpPr>
            <p:nvPr/>
          </p:nvSpPr>
          <p:spPr bwMode="auto">
            <a:xfrm>
              <a:off x="4704" y="3317"/>
              <a:ext cx="33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screen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Rectangle 48"/>
            <p:cNvSpPr>
              <a:spLocks noChangeArrowheads="1"/>
            </p:cNvSpPr>
            <p:nvPr/>
          </p:nvSpPr>
          <p:spPr bwMode="auto">
            <a:xfrm>
              <a:off x="5517" y="2319"/>
              <a:ext cx="37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sliding 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Rectangle 49"/>
            <p:cNvSpPr>
              <a:spLocks noChangeArrowheads="1"/>
            </p:cNvSpPr>
            <p:nvPr/>
          </p:nvSpPr>
          <p:spPr bwMode="auto">
            <a:xfrm>
              <a:off x="5539" y="2434"/>
              <a:ext cx="34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eneva" charset="0"/>
                  <a:ea typeface="ＭＳ Ｐゴシック" charset="0"/>
                </a:rPr>
                <a:t>motion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25" name="Group 50"/>
            <p:cNvGrpSpPr>
              <a:grpSpLocks/>
            </p:cNvGrpSpPr>
            <p:nvPr/>
          </p:nvGrpSpPr>
          <p:grpSpPr bwMode="auto">
            <a:xfrm>
              <a:off x="5415" y="2536"/>
              <a:ext cx="221" cy="1387"/>
              <a:chOff x="5415" y="2536"/>
              <a:chExt cx="221" cy="1387"/>
            </a:xfrm>
          </p:grpSpPr>
          <p:sp>
            <p:nvSpPr>
              <p:cNvPr id="211994" name="Line 51"/>
              <p:cNvSpPr>
                <a:spLocks noChangeShapeType="1"/>
              </p:cNvSpPr>
              <p:nvPr/>
            </p:nvSpPr>
            <p:spPr bwMode="auto">
              <a:xfrm flipH="1" flipV="1">
                <a:off x="5442" y="2589"/>
                <a:ext cx="194" cy="1334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95" name="Freeform 52"/>
              <p:cNvSpPr>
                <a:spLocks/>
              </p:cNvSpPr>
              <p:nvPr/>
            </p:nvSpPr>
            <p:spPr bwMode="auto">
              <a:xfrm>
                <a:off x="5415" y="2536"/>
                <a:ext cx="71" cy="62"/>
              </a:xfrm>
              <a:custGeom>
                <a:avLst/>
                <a:gdLst>
                  <a:gd name="T0" fmla="*/ 27 w 71"/>
                  <a:gd name="T1" fmla="*/ 0 h 62"/>
                  <a:gd name="T2" fmla="*/ 71 w 71"/>
                  <a:gd name="T3" fmla="*/ 53 h 62"/>
                  <a:gd name="T4" fmla="*/ 36 w 71"/>
                  <a:gd name="T5" fmla="*/ 62 h 62"/>
                  <a:gd name="T6" fmla="*/ 0 w 71"/>
                  <a:gd name="T7" fmla="*/ 62 h 62"/>
                  <a:gd name="T8" fmla="*/ 27 w 71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2">
                    <a:moveTo>
                      <a:pt x="27" y="0"/>
                    </a:moveTo>
                    <a:lnTo>
                      <a:pt x="71" y="53"/>
                    </a:lnTo>
                    <a:lnTo>
                      <a:pt x="36" y="62"/>
                    </a:lnTo>
                    <a:lnTo>
                      <a:pt x="0" y="6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0000"/>
              </a:solidFill>
              <a:ln w="142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53"/>
            <p:cNvGrpSpPr>
              <a:grpSpLocks/>
            </p:cNvGrpSpPr>
            <p:nvPr/>
          </p:nvGrpSpPr>
          <p:grpSpPr bwMode="auto">
            <a:xfrm>
              <a:off x="4567" y="3852"/>
              <a:ext cx="751" cy="239"/>
              <a:chOff x="4567" y="3852"/>
              <a:chExt cx="751" cy="239"/>
            </a:xfrm>
          </p:grpSpPr>
          <p:sp>
            <p:nvSpPr>
              <p:cNvPr id="211992" name="Line 54"/>
              <p:cNvSpPr>
                <a:spLocks noChangeShapeType="1"/>
              </p:cNvSpPr>
              <p:nvPr/>
            </p:nvSpPr>
            <p:spPr bwMode="auto">
              <a:xfrm flipH="1" flipV="1">
                <a:off x="4620" y="3879"/>
                <a:ext cx="698" cy="212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93" name="Freeform 55"/>
              <p:cNvSpPr>
                <a:spLocks/>
              </p:cNvSpPr>
              <p:nvPr/>
            </p:nvSpPr>
            <p:spPr bwMode="auto">
              <a:xfrm>
                <a:off x="4567" y="3852"/>
                <a:ext cx="71" cy="71"/>
              </a:xfrm>
              <a:custGeom>
                <a:avLst/>
                <a:gdLst>
                  <a:gd name="T0" fmla="*/ 0 w 71"/>
                  <a:gd name="T1" fmla="*/ 18 h 71"/>
                  <a:gd name="T2" fmla="*/ 71 w 71"/>
                  <a:gd name="T3" fmla="*/ 0 h 71"/>
                  <a:gd name="T4" fmla="*/ 62 w 71"/>
                  <a:gd name="T5" fmla="*/ 35 h 71"/>
                  <a:gd name="T6" fmla="*/ 53 w 71"/>
                  <a:gd name="T7" fmla="*/ 71 h 71"/>
                  <a:gd name="T8" fmla="*/ 0 w 71"/>
                  <a:gd name="T9" fmla="*/ 1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0" y="18"/>
                    </a:moveTo>
                    <a:lnTo>
                      <a:pt x="71" y="0"/>
                    </a:lnTo>
                    <a:lnTo>
                      <a:pt x="62" y="35"/>
                    </a:lnTo>
                    <a:lnTo>
                      <a:pt x="53" y="7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 w="142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56"/>
            <p:cNvGrpSpPr>
              <a:grpSpLocks/>
            </p:cNvGrpSpPr>
            <p:nvPr/>
          </p:nvGrpSpPr>
          <p:grpSpPr bwMode="auto">
            <a:xfrm>
              <a:off x="4532" y="3516"/>
              <a:ext cx="636" cy="151"/>
              <a:chOff x="4532" y="3516"/>
              <a:chExt cx="636" cy="151"/>
            </a:xfrm>
          </p:grpSpPr>
          <p:sp>
            <p:nvSpPr>
              <p:cNvPr id="211990" name="Line 57"/>
              <p:cNvSpPr>
                <a:spLocks noChangeShapeType="1"/>
              </p:cNvSpPr>
              <p:nvPr/>
            </p:nvSpPr>
            <p:spPr bwMode="auto">
              <a:xfrm flipH="1" flipV="1">
                <a:off x="4585" y="3543"/>
                <a:ext cx="583" cy="124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91" name="Freeform 58"/>
              <p:cNvSpPr>
                <a:spLocks/>
              </p:cNvSpPr>
              <p:nvPr/>
            </p:nvSpPr>
            <p:spPr bwMode="auto">
              <a:xfrm>
                <a:off x="4532" y="3516"/>
                <a:ext cx="71" cy="62"/>
              </a:xfrm>
              <a:custGeom>
                <a:avLst/>
                <a:gdLst>
                  <a:gd name="T0" fmla="*/ 0 w 71"/>
                  <a:gd name="T1" fmla="*/ 18 h 62"/>
                  <a:gd name="T2" fmla="*/ 71 w 71"/>
                  <a:gd name="T3" fmla="*/ 0 h 62"/>
                  <a:gd name="T4" fmla="*/ 62 w 71"/>
                  <a:gd name="T5" fmla="*/ 27 h 62"/>
                  <a:gd name="T6" fmla="*/ 53 w 71"/>
                  <a:gd name="T7" fmla="*/ 62 h 62"/>
                  <a:gd name="T8" fmla="*/ 0 w 71"/>
                  <a:gd name="T9" fmla="*/ 1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2">
                    <a:moveTo>
                      <a:pt x="0" y="18"/>
                    </a:moveTo>
                    <a:lnTo>
                      <a:pt x="71" y="0"/>
                    </a:lnTo>
                    <a:lnTo>
                      <a:pt x="62" y="27"/>
                    </a:lnTo>
                    <a:lnTo>
                      <a:pt x="53" y="62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 w="142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" name="Group 59"/>
            <p:cNvGrpSpPr>
              <a:grpSpLocks/>
            </p:cNvGrpSpPr>
            <p:nvPr/>
          </p:nvGrpSpPr>
          <p:grpSpPr bwMode="auto">
            <a:xfrm>
              <a:off x="5177" y="2324"/>
              <a:ext cx="185" cy="1175"/>
              <a:chOff x="5177" y="2324"/>
              <a:chExt cx="185" cy="1175"/>
            </a:xfrm>
          </p:grpSpPr>
          <p:sp>
            <p:nvSpPr>
              <p:cNvPr id="211988" name="Line 60"/>
              <p:cNvSpPr>
                <a:spLocks noChangeShapeType="1"/>
              </p:cNvSpPr>
              <p:nvPr/>
            </p:nvSpPr>
            <p:spPr bwMode="auto">
              <a:xfrm flipH="1" flipV="1">
                <a:off x="5203" y="2377"/>
                <a:ext cx="159" cy="1122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89" name="Freeform 61"/>
              <p:cNvSpPr>
                <a:spLocks/>
              </p:cNvSpPr>
              <p:nvPr/>
            </p:nvSpPr>
            <p:spPr bwMode="auto">
              <a:xfrm>
                <a:off x="5177" y="2324"/>
                <a:ext cx="70" cy="62"/>
              </a:xfrm>
              <a:custGeom>
                <a:avLst/>
                <a:gdLst>
                  <a:gd name="T0" fmla="*/ 26 w 70"/>
                  <a:gd name="T1" fmla="*/ 0 h 62"/>
                  <a:gd name="T2" fmla="*/ 70 w 70"/>
                  <a:gd name="T3" fmla="*/ 53 h 62"/>
                  <a:gd name="T4" fmla="*/ 35 w 70"/>
                  <a:gd name="T5" fmla="*/ 62 h 62"/>
                  <a:gd name="T6" fmla="*/ 0 w 70"/>
                  <a:gd name="T7" fmla="*/ 62 h 62"/>
                  <a:gd name="T8" fmla="*/ 26 w 70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6" y="0"/>
                    </a:moveTo>
                    <a:lnTo>
                      <a:pt x="70" y="53"/>
                    </a:lnTo>
                    <a:lnTo>
                      <a:pt x="35" y="62"/>
                    </a:lnTo>
                    <a:lnTo>
                      <a:pt x="0" y="6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0000"/>
              </a:solidFill>
              <a:ln w="142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62"/>
            <p:cNvGrpSpPr>
              <a:grpSpLocks/>
            </p:cNvGrpSpPr>
            <p:nvPr/>
          </p:nvGrpSpPr>
          <p:grpSpPr bwMode="auto">
            <a:xfrm>
              <a:off x="4912" y="2863"/>
              <a:ext cx="88" cy="327"/>
              <a:chOff x="4912" y="2863"/>
              <a:chExt cx="88" cy="327"/>
            </a:xfrm>
          </p:grpSpPr>
          <p:sp>
            <p:nvSpPr>
              <p:cNvPr id="211986" name="Line 63"/>
              <p:cNvSpPr>
                <a:spLocks noChangeShapeType="1"/>
              </p:cNvSpPr>
              <p:nvPr/>
            </p:nvSpPr>
            <p:spPr bwMode="auto">
              <a:xfrm flipH="1" flipV="1">
                <a:off x="4947" y="2925"/>
                <a:ext cx="53" cy="265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87" name="Freeform 64"/>
              <p:cNvSpPr>
                <a:spLocks/>
              </p:cNvSpPr>
              <p:nvPr/>
            </p:nvSpPr>
            <p:spPr bwMode="auto">
              <a:xfrm>
                <a:off x="4912" y="2863"/>
                <a:ext cx="70" cy="70"/>
              </a:xfrm>
              <a:custGeom>
                <a:avLst/>
                <a:gdLst>
                  <a:gd name="T0" fmla="*/ 26 w 70"/>
                  <a:gd name="T1" fmla="*/ 0 h 70"/>
                  <a:gd name="T2" fmla="*/ 70 w 70"/>
                  <a:gd name="T3" fmla="*/ 53 h 70"/>
                  <a:gd name="T4" fmla="*/ 35 w 70"/>
                  <a:gd name="T5" fmla="*/ 62 h 70"/>
                  <a:gd name="T6" fmla="*/ 0 w 70"/>
                  <a:gd name="T7" fmla="*/ 70 h 70"/>
                  <a:gd name="T8" fmla="*/ 26 w 70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70">
                    <a:moveTo>
                      <a:pt x="26" y="0"/>
                    </a:moveTo>
                    <a:lnTo>
                      <a:pt x="70" y="53"/>
                    </a:lnTo>
                    <a:lnTo>
                      <a:pt x="35" y="62"/>
                    </a:lnTo>
                    <a:lnTo>
                      <a:pt x="0" y="7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0000"/>
              </a:solidFill>
              <a:ln w="142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65"/>
            <p:cNvGrpSpPr>
              <a:grpSpLocks/>
            </p:cNvGrpSpPr>
            <p:nvPr/>
          </p:nvGrpSpPr>
          <p:grpSpPr bwMode="auto">
            <a:xfrm>
              <a:off x="4408" y="3137"/>
              <a:ext cx="301" cy="220"/>
              <a:chOff x="4408" y="3137"/>
              <a:chExt cx="301" cy="220"/>
            </a:xfrm>
          </p:grpSpPr>
          <p:sp>
            <p:nvSpPr>
              <p:cNvPr id="211984" name="Line 66"/>
              <p:cNvSpPr>
                <a:spLocks noChangeShapeType="1"/>
              </p:cNvSpPr>
              <p:nvPr/>
            </p:nvSpPr>
            <p:spPr bwMode="auto">
              <a:xfrm flipH="1" flipV="1">
                <a:off x="4453" y="3172"/>
                <a:ext cx="256" cy="185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85" name="Freeform 67"/>
              <p:cNvSpPr>
                <a:spLocks/>
              </p:cNvSpPr>
              <p:nvPr/>
            </p:nvSpPr>
            <p:spPr bwMode="auto">
              <a:xfrm>
                <a:off x="4408" y="3137"/>
                <a:ext cx="71" cy="61"/>
              </a:xfrm>
              <a:custGeom>
                <a:avLst/>
                <a:gdLst>
                  <a:gd name="T0" fmla="*/ 0 w 71"/>
                  <a:gd name="T1" fmla="*/ 0 h 61"/>
                  <a:gd name="T2" fmla="*/ 71 w 71"/>
                  <a:gd name="T3" fmla="*/ 8 h 61"/>
                  <a:gd name="T4" fmla="*/ 53 w 71"/>
                  <a:gd name="T5" fmla="*/ 35 h 61"/>
                  <a:gd name="T6" fmla="*/ 27 w 71"/>
                  <a:gd name="T7" fmla="*/ 61 h 61"/>
                  <a:gd name="T8" fmla="*/ 0 w 71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1">
                    <a:moveTo>
                      <a:pt x="0" y="0"/>
                    </a:moveTo>
                    <a:lnTo>
                      <a:pt x="71" y="8"/>
                    </a:lnTo>
                    <a:lnTo>
                      <a:pt x="53" y="35"/>
                    </a:lnTo>
                    <a:lnTo>
                      <a:pt x="27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42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68"/>
            <p:cNvGrpSpPr>
              <a:grpSpLocks/>
            </p:cNvGrpSpPr>
            <p:nvPr/>
          </p:nvGrpSpPr>
          <p:grpSpPr bwMode="auto">
            <a:xfrm>
              <a:off x="4532" y="2200"/>
              <a:ext cx="521" cy="398"/>
              <a:chOff x="4532" y="2200"/>
              <a:chExt cx="521" cy="398"/>
            </a:xfrm>
          </p:grpSpPr>
          <p:sp>
            <p:nvSpPr>
              <p:cNvPr id="211982" name="Line 69"/>
              <p:cNvSpPr>
                <a:spLocks noChangeShapeType="1"/>
              </p:cNvSpPr>
              <p:nvPr/>
            </p:nvSpPr>
            <p:spPr bwMode="auto">
              <a:xfrm flipV="1">
                <a:off x="4532" y="2236"/>
                <a:ext cx="477" cy="362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83" name="Freeform 70"/>
              <p:cNvSpPr>
                <a:spLocks/>
              </p:cNvSpPr>
              <p:nvPr/>
            </p:nvSpPr>
            <p:spPr bwMode="auto">
              <a:xfrm>
                <a:off x="4982" y="2200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45 w 71"/>
                  <a:gd name="T3" fmla="*/ 62 h 62"/>
                  <a:gd name="T4" fmla="*/ 18 w 71"/>
                  <a:gd name="T5" fmla="*/ 36 h 62"/>
                  <a:gd name="T6" fmla="*/ 0 w 71"/>
                  <a:gd name="T7" fmla="*/ 9 h 62"/>
                  <a:gd name="T8" fmla="*/ 71 w 71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45" y="62"/>
                    </a:lnTo>
                    <a:lnTo>
                      <a:pt x="18" y="36"/>
                    </a:lnTo>
                    <a:lnTo>
                      <a:pt x="0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0000"/>
              </a:solidFill>
              <a:ln w="142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1968" name="Group 71"/>
            <p:cNvGrpSpPr>
              <a:grpSpLocks/>
            </p:cNvGrpSpPr>
            <p:nvPr/>
          </p:nvGrpSpPr>
          <p:grpSpPr bwMode="auto">
            <a:xfrm>
              <a:off x="3631" y="3393"/>
              <a:ext cx="468" cy="291"/>
              <a:chOff x="3631" y="3393"/>
              <a:chExt cx="468" cy="291"/>
            </a:xfrm>
          </p:grpSpPr>
          <p:sp>
            <p:nvSpPr>
              <p:cNvPr id="211980" name="Line 72"/>
              <p:cNvSpPr>
                <a:spLocks noChangeShapeType="1"/>
              </p:cNvSpPr>
              <p:nvPr/>
            </p:nvSpPr>
            <p:spPr bwMode="auto">
              <a:xfrm flipV="1">
                <a:off x="3631" y="3419"/>
                <a:ext cx="424" cy="265"/>
              </a:xfrm>
              <a:prstGeom prst="line">
                <a:avLst/>
              </a:prstGeom>
              <a:noFill/>
              <a:ln w="142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81" name="Freeform 73"/>
              <p:cNvSpPr>
                <a:spLocks/>
              </p:cNvSpPr>
              <p:nvPr/>
            </p:nvSpPr>
            <p:spPr bwMode="auto">
              <a:xfrm>
                <a:off x="4029" y="3393"/>
                <a:ext cx="70" cy="62"/>
              </a:xfrm>
              <a:custGeom>
                <a:avLst/>
                <a:gdLst>
                  <a:gd name="T0" fmla="*/ 70 w 70"/>
                  <a:gd name="T1" fmla="*/ 0 h 62"/>
                  <a:gd name="T2" fmla="*/ 35 w 70"/>
                  <a:gd name="T3" fmla="*/ 62 h 62"/>
                  <a:gd name="T4" fmla="*/ 17 w 70"/>
                  <a:gd name="T5" fmla="*/ 35 h 62"/>
                  <a:gd name="T6" fmla="*/ 0 w 70"/>
                  <a:gd name="T7" fmla="*/ 0 h 62"/>
                  <a:gd name="T8" fmla="*/ 70 w 70"/>
                  <a:gd name="T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70" y="0"/>
                    </a:moveTo>
                    <a:lnTo>
                      <a:pt x="35" y="62"/>
                    </a:lnTo>
                    <a:lnTo>
                      <a:pt x="17" y="35"/>
                    </a:lnTo>
                    <a:lnTo>
                      <a:pt x="0" y="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42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1969" name="Group 74"/>
            <p:cNvGrpSpPr>
              <a:grpSpLocks/>
            </p:cNvGrpSpPr>
            <p:nvPr/>
          </p:nvGrpSpPr>
          <p:grpSpPr bwMode="auto">
            <a:xfrm>
              <a:off x="5804" y="1812"/>
              <a:ext cx="88" cy="494"/>
              <a:chOff x="5804" y="1812"/>
              <a:chExt cx="88" cy="494"/>
            </a:xfrm>
          </p:grpSpPr>
          <p:sp>
            <p:nvSpPr>
              <p:cNvPr id="211978" name="Line 75"/>
              <p:cNvSpPr>
                <a:spLocks noChangeShapeType="1"/>
              </p:cNvSpPr>
              <p:nvPr/>
            </p:nvSpPr>
            <p:spPr bwMode="auto">
              <a:xfrm flipV="1">
                <a:off x="5848" y="1935"/>
                <a:ext cx="1" cy="37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79" name="Freeform 76"/>
              <p:cNvSpPr>
                <a:spLocks/>
              </p:cNvSpPr>
              <p:nvPr/>
            </p:nvSpPr>
            <p:spPr bwMode="auto">
              <a:xfrm>
                <a:off x="5804" y="1812"/>
                <a:ext cx="88" cy="114"/>
              </a:xfrm>
              <a:custGeom>
                <a:avLst/>
                <a:gdLst>
                  <a:gd name="T0" fmla="*/ 44 w 88"/>
                  <a:gd name="T1" fmla="*/ 0 h 114"/>
                  <a:gd name="T2" fmla="*/ 88 w 88"/>
                  <a:gd name="T3" fmla="*/ 114 h 114"/>
                  <a:gd name="T4" fmla="*/ 44 w 88"/>
                  <a:gd name="T5" fmla="*/ 114 h 114"/>
                  <a:gd name="T6" fmla="*/ 0 w 88"/>
                  <a:gd name="T7" fmla="*/ 114 h 114"/>
                  <a:gd name="T8" fmla="*/ 44 w 88"/>
                  <a:gd name="T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14">
                    <a:moveTo>
                      <a:pt x="44" y="0"/>
                    </a:moveTo>
                    <a:lnTo>
                      <a:pt x="88" y="114"/>
                    </a:lnTo>
                    <a:lnTo>
                      <a:pt x="44" y="114"/>
                    </a:lnTo>
                    <a:lnTo>
                      <a:pt x="0" y="114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1974" name="Group 77"/>
            <p:cNvGrpSpPr>
              <a:grpSpLocks/>
            </p:cNvGrpSpPr>
            <p:nvPr/>
          </p:nvGrpSpPr>
          <p:grpSpPr bwMode="auto">
            <a:xfrm>
              <a:off x="5804" y="2651"/>
              <a:ext cx="88" cy="512"/>
              <a:chOff x="5804" y="2651"/>
              <a:chExt cx="88" cy="512"/>
            </a:xfrm>
          </p:grpSpPr>
          <p:sp>
            <p:nvSpPr>
              <p:cNvPr id="211975" name="Line 78"/>
              <p:cNvSpPr>
                <a:spLocks noChangeShapeType="1"/>
              </p:cNvSpPr>
              <p:nvPr/>
            </p:nvSpPr>
            <p:spPr bwMode="auto">
              <a:xfrm>
                <a:off x="5848" y="2651"/>
                <a:ext cx="1" cy="38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976" name="Freeform 79"/>
              <p:cNvSpPr>
                <a:spLocks/>
              </p:cNvSpPr>
              <p:nvPr/>
            </p:nvSpPr>
            <p:spPr bwMode="auto">
              <a:xfrm>
                <a:off x="5804" y="3048"/>
                <a:ext cx="88" cy="115"/>
              </a:xfrm>
              <a:custGeom>
                <a:avLst/>
                <a:gdLst>
                  <a:gd name="T0" fmla="*/ 44 w 88"/>
                  <a:gd name="T1" fmla="*/ 115 h 115"/>
                  <a:gd name="T2" fmla="*/ 0 w 88"/>
                  <a:gd name="T3" fmla="*/ 0 h 115"/>
                  <a:gd name="T4" fmla="*/ 44 w 88"/>
                  <a:gd name="T5" fmla="*/ 0 h 115"/>
                  <a:gd name="T6" fmla="*/ 88 w 88"/>
                  <a:gd name="T7" fmla="*/ 0 h 115"/>
                  <a:gd name="T8" fmla="*/ 44 w 88"/>
                  <a:gd name="T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115">
                    <a:moveTo>
                      <a:pt x="44" y="115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88" y="0"/>
                    </a:lnTo>
                    <a:lnTo>
                      <a:pt x="44" y="115"/>
                    </a:lnTo>
                    <a:close/>
                  </a:path>
                </a:pathLst>
              </a:custGeom>
              <a:solidFill>
                <a:srgbClr val="000000"/>
              </a:solidFill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86" name="Rectangle 5"/>
          <p:cNvSpPr>
            <a:spLocks noChangeArrowheads="1"/>
          </p:cNvSpPr>
          <p:nvPr/>
        </p:nvSpPr>
        <p:spPr bwMode="auto">
          <a:xfrm>
            <a:off x="533400" y="4464062"/>
            <a:ext cx="3962400" cy="7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8822" tIns="40987" rIns="78822" bIns="40987" anchor="ctr">
            <a:spAutoFit/>
          </a:bodyPr>
          <a:lstStyle/>
          <a:p>
            <a:pPr marL="165450" indent="-165450">
              <a:spcAft>
                <a:spcPct val="30000"/>
              </a:spcAft>
              <a:buFontTx/>
              <a:buChar char="•"/>
            </a:pPr>
            <a:r>
              <a:rPr lang="it-IT" sz="1400">
                <a:solidFill>
                  <a:srgbClr val="16469E"/>
                </a:solidFill>
                <a:latin typeface="Arial"/>
                <a:cs typeface="Arial"/>
              </a:rPr>
              <a:t>very good sensitivity  </a:t>
            </a:r>
          </a:p>
          <a:p>
            <a:pPr marL="165450" indent="-165450">
              <a:spcAft>
                <a:spcPct val="30000"/>
              </a:spcAft>
              <a:buFontTx/>
              <a:buChar char="•"/>
            </a:pPr>
            <a:r>
              <a:rPr lang="it-IT" sz="1400">
                <a:solidFill>
                  <a:srgbClr val="16469E"/>
                </a:solidFill>
                <a:latin typeface="Arial"/>
                <a:cs typeface="Arial"/>
              </a:rPr>
              <a:t>can be used both in current and in pulse counting mode: self calibration </a:t>
            </a:r>
          </a:p>
        </p:txBody>
      </p:sp>
      <p:grpSp>
        <p:nvGrpSpPr>
          <p:cNvPr id="211971" name="Group 211970"/>
          <p:cNvGrpSpPr/>
          <p:nvPr/>
        </p:nvGrpSpPr>
        <p:grpSpPr>
          <a:xfrm>
            <a:off x="1143000" y="2149631"/>
            <a:ext cx="2609887" cy="923486"/>
            <a:chOff x="1447800" y="2209800"/>
            <a:chExt cx="2609887" cy="923486"/>
          </a:xfrm>
        </p:grpSpPr>
        <p:pic>
          <p:nvPicPr>
            <p:cNvPr id="21197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2209800"/>
              <a:ext cx="2068451" cy="923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314512" y="2362200"/>
              <a:ext cx="7431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>
                  <a:solidFill>
                    <a:srgbClr val="205FAC"/>
                  </a:solidFill>
                  <a:latin typeface="Arial"/>
                  <a:cs typeface="Arial"/>
                </a:rPr>
                <a:t>CsI(Tl)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182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Dagli Appunti.jpg                                              00030382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519" y="1001371"/>
            <a:ext cx="8026369" cy="492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00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Dagli Appunti.tif                                              00030382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51" y="973555"/>
            <a:ext cx="8198740" cy="489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01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Dagli Appunti.jpg                                              00030382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21" y="1066738"/>
            <a:ext cx="8446176" cy="47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3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Dagli Appunti.tiff                                             00030382Macintosh_HD                   BF9E3FA7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661" y="1015279"/>
            <a:ext cx="7870679" cy="47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0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81"/>
          <p:cNvSpPr>
            <a:spLocks noChangeArrowheads="1"/>
          </p:cNvSpPr>
          <p:nvPr/>
        </p:nvSpPr>
        <p:spPr bwMode="auto">
          <a:xfrm>
            <a:off x="3232805" y="883612"/>
            <a:ext cx="2667000" cy="42297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/>
          <a:p>
            <a:pPr algn="ctr" defTabSz="1042988"/>
            <a:r>
              <a:rPr lang="it-IT" sz="1800">
                <a:solidFill>
                  <a:srgbClr val="FF0000"/>
                </a:solidFill>
                <a:latin typeface="Arial" charset="0"/>
              </a:rPr>
              <a:t>Conclusion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1828800"/>
            <a:ext cx="5251672" cy="340519"/>
          </a:xfrm>
          <a:prstGeom prst="roundRect">
            <a:avLst/>
          </a:prstGeom>
          <a:solidFill>
            <a:srgbClr val="CCFF66"/>
          </a:solidFill>
          <a:effectLst/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pPr algn="ctr"/>
            <a:r>
              <a:rPr lang="en-US" sz="1400">
                <a:solidFill>
                  <a:srgbClr val="205FAC"/>
                </a:solidFill>
                <a:cs typeface="Arial"/>
              </a:rPr>
              <a:t>scintillators are wonderful tools for beam diagnostics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457200" y="2732652"/>
            <a:ext cx="5251672" cy="340519"/>
          </a:xfrm>
          <a:prstGeom prst="roundRect">
            <a:avLst/>
          </a:prstGeom>
          <a:solidFill>
            <a:srgbClr val="CCFF66"/>
          </a:solidFill>
          <a:effectLst/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pPr algn="ctr"/>
            <a:r>
              <a:rPr lang="en-US" sz="1400">
                <a:solidFill>
                  <a:srgbClr val="205FAC"/>
                </a:solidFill>
                <a:cs typeface="Arial"/>
              </a:rPr>
              <a:t>can be exploited in bulk + photodetector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57200" y="4540356"/>
            <a:ext cx="5251672" cy="340519"/>
          </a:xfrm>
          <a:prstGeom prst="roundRect">
            <a:avLst/>
          </a:prstGeom>
          <a:solidFill>
            <a:srgbClr val="CCFF66"/>
          </a:solidFill>
          <a:effectLst/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pPr algn="ctr"/>
            <a:r>
              <a:rPr lang="en-US" sz="1400">
                <a:solidFill>
                  <a:srgbClr val="205FAC"/>
                </a:solidFill>
                <a:cs typeface="Arial"/>
              </a:rPr>
              <a:t>can also be exploited as single scintillating fibers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57200" y="5444208"/>
            <a:ext cx="5251672" cy="340519"/>
          </a:xfrm>
          <a:prstGeom prst="roundRect">
            <a:avLst/>
          </a:prstGeom>
          <a:solidFill>
            <a:srgbClr val="CCFF66"/>
          </a:solidFill>
          <a:effectLst/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pPr algn="ctr"/>
            <a:r>
              <a:rPr lang="en-US" sz="1400">
                <a:solidFill>
                  <a:srgbClr val="205FAC"/>
                </a:solidFill>
                <a:cs typeface="Arial"/>
              </a:rPr>
              <a:t>and also as Scintillating FiberOptic Plates (SFOP)</a:t>
            </a:r>
          </a:p>
        </p:txBody>
      </p:sp>
      <p:pic>
        <p:nvPicPr>
          <p:cNvPr id="2" name="Picture 1" descr="Scintillator-Marke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524000"/>
            <a:ext cx="1524000" cy="926592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57200" y="3636504"/>
            <a:ext cx="5251672" cy="340519"/>
          </a:xfrm>
          <a:prstGeom prst="roundRect">
            <a:avLst/>
          </a:prstGeom>
          <a:solidFill>
            <a:srgbClr val="CCFF66"/>
          </a:solidFill>
          <a:effectLst/>
          <a:scene3d>
            <a:camera prst="perspective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3366FF"/>
                </a:solidFill>
                <a:latin typeface="Arial"/>
              </a:defRPr>
            </a:lvl1pPr>
          </a:lstStyle>
          <a:p>
            <a:pPr algn="ctr"/>
            <a:r>
              <a:rPr lang="en-US" sz="1400">
                <a:solidFill>
                  <a:srgbClr val="205FAC"/>
                </a:solidFill>
                <a:cs typeface="Arial"/>
              </a:rPr>
              <a:t>or as thin screens + photo/video camera</a:t>
            </a:r>
          </a:p>
        </p:txBody>
      </p:sp>
      <p:pic>
        <p:nvPicPr>
          <p:cNvPr id="3" name="Picture 2" descr="scint+pm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442" y="2695815"/>
            <a:ext cx="1767758" cy="392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557219" y="3581400"/>
            <a:ext cx="1062781" cy="457200"/>
            <a:chOff x="6172200" y="3657600"/>
            <a:chExt cx="1062781" cy="457200"/>
          </a:xfrm>
        </p:grpSpPr>
        <p:grpSp>
          <p:nvGrpSpPr>
            <p:cNvPr id="7" name="Group 6"/>
            <p:cNvGrpSpPr/>
            <p:nvPr/>
          </p:nvGrpSpPr>
          <p:grpSpPr>
            <a:xfrm>
              <a:off x="6172200" y="3657600"/>
              <a:ext cx="381000" cy="381000"/>
              <a:chOff x="6172200" y="3810000"/>
              <a:chExt cx="381000" cy="381000"/>
            </a:xfrm>
            <a:scene3d>
              <a:camera prst="orthographicFront">
                <a:rot lat="300000" lon="17999983" rev="0"/>
              </a:camera>
              <a:lightRig rig="threePt" dir="t"/>
            </a:scene3d>
          </p:grpSpPr>
          <p:sp>
            <p:nvSpPr>
              <p:cNvPr id="5" name="Rectangle 4"/>
              <p:cNvSpPr/>
              <p:nvPr/>
            </p:nvSpPr>
            <p:spPr>
              <a:xfrm>
                <a:off x="6172200" y="3810000"/>
                <a:ext cx="381000" cy="381000"/>
              </a:xfrm>
              <a:prstGeom prst="rect">
                <a:avLst/>
              </a:prstGeom>
              <a:solidFill>
                <a:srgbClr val="E8F3F3"/>
              </a:solidFill>
              <a:ln>
                <a:solidFill>
                  <a:schemeClr val="accent1">
                    <a:lumMod val="90000"/>
                  </a:schemeClr>
                </a:solidFill>
              </a:ln>
              <a:sp3d extrusionH="38100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296166" y="3932083"/>
                <a:ext cx="144809" cy="144809"/>
              </a:xfrm>
              <a:prstGeom prst="ellipse">
                <a:avLst/>
              </a:prstGeom>
              <a:solidFill>
                <a:srgbClr val="ACE500"/>
              </a:solidFill>
              <a:ln>
                <a:noFill/>
              </a:ln>
              <a:sp3d extrusionH="38100"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pic>
          <p:nvPicPr>
            <p:cNvPr id="4" name="Picture 3" descr="ccd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800" y="3693319"/>
              <a:ext cx="834181" cy="421481"/>
            </a:xfrm>
            <a:prstGeom prst="rect">
              <a:avLst/>
            </a:prstGeom>
          </p:spPr>
        </p:pic>
      </p:grpSp>
      <p:pic>
        <p:nvPicPr>
          <p:cNvPr id="9" name="Picture 8" descr="300px-Fibreoptic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77228" y="3957829"/>
            <a:ext cx="914400" cy="1380744"/>
          </a:xfrm>
          <a:prstGeom prst="rect">
            <a:avLst/>
          </a:prstGeom>
        </p:spPr>
      </p:pic>
      <p:pic>
        <p:nvPicPr>
          <p:cNvPr id="10" name="Picture 9" descr="sfop_close_u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994" y="5296092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6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" name="AutoShape 186"/>
          <p:cNvSpPr>
            <a:spLocks noChangeArrowheads="1"/>
          </p:cNvSpPr>
          <p:nvPr/>
        </p:nvSpPr>
        <p:spPr bwMode="auto">
          <a:xfrm rot="-10325">
            <a:off x="4146550" y="5622925"/>
            <a:ext cx="519113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588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588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>
              <a:rot lat="0" lon="900000" rev="0"/>
            </a:camera>
            <a:lightRig rig="legacyFlat3" dir="l"/>
          </a:scene3d>
          <a:sp3d extrusionH="1254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714375"/>
            <a:ext cx="825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b="1" i="0">
                <a:solidFill>
                  <a:srgbClr val="135CAE"/>
                </a:solidFill>
                <a:latin typeface="Arial" charset="0"/>
              </a:rPr>
              <a:t>but... what exactly is it?</a:t>
            </a:r>
            <a:endParaRPr lang="en-US" b="1" i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5291" name="Group 171"/>
          <p:cNvGrpSpPr>
            <a:grpSpLocks/>
          </p:cNvGrpSpPr>
          <p:nvPr/>
        </p:nvGrpSpPr>
        <p:grpSpPr bwMode="auto">
          <a:xfrm>
            <a:off x="163513" y="1265238"/>
            <a:ext cx="6313487" cy="4338637"/>
            <a:chOff x="987" y="1052"/>
            <a:chExt cx="3977" cy="2733"/>
          </a:xfrm>
        </p:grpSpPr>
        <p:pic>
          <p:nvPicPr>
            <p:cNvPr id="5286" name="Picture 166" descr="Nuclear_Chart.jpg                                              00101B01 PFiMac_HD                      7C26869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1052"/>
              <a:ext cx="3825" cy="2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87" name="Line 167"/>
            <p:cNvSpPr>
              <a:spLocks noChangeShapeType="1"/>
            </p:cNvSpPr>
            <p:nvPr/>
          </p:nvSpPr>
          <p:spPr bwMode="auto">
            <a:xfrm>
              <a:off x="1182" y="3544"/>
              <a:ext cx="37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8" name="Line 168"/>
            <p:cNvSpPr>
              <a:spLocks noChangeShapeType="1"/>
            </p:cNvSpPr>
            <p:nvPr/>
          </p:nvSpPr>
          <p:spPr bwMode="auto">
            <a:xfrm rot="-5400000">
              <a:off x="-43" y="2311"/>
              <a:ext cx="24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9" name="Rectangle 169"/>
            <p:cNvSpPr>
              <a:spLocks noChangeArrowheads="1"/>
            </p:cNvSpPr>
            <p:nvPr/>
          </p:nvSpPr>
          <p:spPr bwMode="auto">
            <a:xfrm>
              <a:off x="4692" y="3497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0">
                  <a:latin typeface="Arial" charset="0"/>
                </a:rPr>
                <a:t>N</a:t>
              </a:r>
            </a:p>
          </p:txBody>
        </p:sp>
        <p:sp>
          <p:nvSpPr>
            <p:cNvPr id="5290" name="Rectangle 170"/>
            <p:cNvSpPr>
              <a:spLocks noChangeArrowheads="1"/>
            </p:cNvSpPr>
            <p:nvPr/>
          </p:nvSpPr>
          <p:spPr bwMode="auto">
            <a:xfrm>
              <a:off x="987" y="1097"/>
              <a:ext cx="2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0">
                  <a:latin typeface="Arial" charset="0"/>
                </a:rPr>
                <a:t>Z</a:t>
              </a:r>
            </a:p>
          </p:txBody>
        </p:sp>
      </p:grpSp>
      <p:sp>
        <p:nvSpPr>
          <p:cNvPr id="5292" name="Rectangle 172"/>
          <p:cNvSpPr>
            <a:spLocks noChangeArrowheads="1"/>
          </p:cNvSpPr>
          <p:nvPr/>
        </p:nvSpPr>
        <p:spPr bwMode="auto">
          <a:xfrm>
            <a:off x="6440488" y="1244600"/>
            <a:ext cx="1393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latin typeface="Arial" charset="0"/>
              </a:rPr>
              <a:t>stability valley</a:t>
            </a:r>
          </a:p>
        </p:txBody>
      </p:sp>
      <p:sp>
        <p:nvSpPr>
          <p:cNvPr id="5293" name="AutoShape 173"/>
          <p:cNvSpPr>
            <a:spLocks/>
          </p:cNvSpPr>
          <p:nvPr/>
        </p:nvSpPr>
        <p:spPr bwMode="auto">
          <a:xfrm>
            <a:off x="6180138" y="1423988"/>
            <a:ext cx="185737" cy="1370012"/>
          </a:xfrm>
          <a:prstGeom prst="rightBrace">
            <a:avLst>
              <a:gd name="adj1" fmla="val 61467"/>
              <a:gd name="adj2" fmla="val 50000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" name="Rectangle 174"/>
          <p:cNvSpPr>
            <a:spLocks noChangeArrowheads="1"/>
          </p:cNvSpPr>
          <p:nvPr/>
        </p:nvSpPr>
        <p:spPr bwMode="auto">
          <a:xfrm>
            <a:off x="4191000" y="3779838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b="1" i="0">
                <a:latin typeface="Arial" charset="0"/>
              </a:rPr>
              <a:t>terra incognita</a:t>
            </a:r>
          </a:p>
        </p:txBody>
      </p:sp>
      <p:sp>
        <p:nvSpPr>
          <p:cNvPr id="5295" name="Rectangle 175"/>
          <p:cNvSpPr>
            <a:spLocks noChangeArrowheads="1"/>
          </p:cNvSpPr>
          <p:nvPr/>
        </p:nvSpPr>
        <p:spPr bwMode="auto">
          <a:xfrm>
            <a:off x="1536700" y="1646238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b="1" i="0">
                <a:latin typeface="Arial" charset="0"/>
              </a:rPr>
              <a:t>terra incognita</a:t>
            </a:r>
          </a:p>
        </p:txBody>
      </p:sp>
      <p:sp>
        <p:nvSpPr>
          <p:cNvPr id="5296" name="Rectangle 176"/>
          <p:cNvSpPr>
            <a:spLocks noChangeArrowheads="1"/>
          </p:cNvSpPr>
          <p:nvPr/>
        </p:nvSpPr>
        <p:spPr bwMode="auto">
          <a:xfrm>
            <a:off x="2822575" y="4638675"/>
            <a:ext cx="1778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0100FC"/>
                </a:solidFill>
                <a:latin typeface="Arial" charset="0"/>
              </a:rPr>
              <a:t>neutron rich nuclei</a:t>
            </a:r>
          </a:p>
        </p:txBody>
      </p:sp>
      <p:sp>
        <p:nvSpPr>
          <p:cNvPr id="5297" name="Rectangle 177"/>
          <p:cNvSpPr>
            <a:spLocks noChangeArrowheads="1"/>
          </p:cNvSpPr>
          <p:nvPr/>
        </p:nvSpPr>
        <p:spPr bwMode="auto">
          <a:xfrm>
            <a:off x="836613" y="2744788"/>
            <a:ext cx="1679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proton rich nuclei</a:t>
            </a:r>
          </a:p>
        </p:txBody>
      </p:sp>
      <p:sp>
        <p:nvSpPr>
          <p:cNvPr id="5298" name="Line 178"/>
          <p:cNvSpPr>
            <a:spLocks noChangeShapeType="1"/>
          </p:cNvSpPr>
          <p:nvPr/>
        </p:nvSpPr>
        <p:spPr bwMode="auto">
          <a:xfrm>
            <a:off x="2108200" y="3016250"/>
            <a:ext cx="585788" cy="2397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9" name="Line 179"/>
          <p:cNvSpPr>
            <a:spLocks noChangeShapeType="1"/>
          </p:cNvSpPr>
          <p:nvPr/>
        </p:nvSpPr>
        <p:spPr bwMode="auto">
          <a:xfrm flipH="1" flipV="1">
            <a:off x="3408363" y="3600450"/>
            <a:ext cx="736600" cy="1108075"/>
          </a:xfrm>
          <a:prstGeom prst="line">
            <a:avLst/>
          </a:prstGeom>
          <a:noFill/>
          <a:ln w="12700">
            <a:solidFill>
              <a:srgbClr val="0100F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300" name="Picture 180" descr="cernria1_3-02.jpg                                              00170014 PFiMac_HD                      7C26869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825" y="2832100"/>
            <a:ext cx="2970213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1" name="Line 181"/>
          <p:cNvSpPr>
            <a:spLocks noChangeShapeType="1"/>
          </p:cNvSpPr>
          <p:nvPr/>
        </p:nvSpPr>
        <p:spPr bwMode="auto">
          <a:xfrm flipH="1">
            <a:off x="4740275" y="1497013"/>
            <a:ext cx="1806575" cy="1027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2" name="Rectangle 182"/>
          <p:cNvSpPr>
            <a:spLocks noChangeArrowheads="1"/>
          </p:cNvSpPr>
          <p:nvPr/>
        </p:nvSpPr>
        <p:spPr bwMode="auto">
          <a:xfrm>
            <a:off x="6403975" y="1960563"/>
            <a:ext cx="1649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it-IT" sz="1400" b="1" i="0">
                <a:latin typeface="Arial" charset="0"/>
              </a:rPr>
              <a:t> and </a:t>
            </a:r>
            <a:r>
              <a:rPr lang="it-IT" sz="1400" b="1" i="0">
                <a:solidFill>
                  <a:srgbClr val="0100FC"/>
                </a:solidFill>
                <a:latin typeface="Arial" charset="0"/>
              </a:rPr>
              <a:t>p</a:t>
            </a:r>
            <a:r>
              <a:rPr lang="it-IT" sz="1400" b="1" i="0">
                <a:latin typeface="Arial" charset="0"/>
              </a:rPr>
              <a:t> drip lines</a:t>
            </a:r>
          </a:p>
        </p:txBody>
      </p:sp>
      <p:sp>
        <p:nvSpPr>
          <p:cNvPr id="5303" name="Rectangle 183"/>
          <p:cNvSpPr>
            <a:spLocks noChangeArrowheads="1"/>
          </p:cNvSpPr>
          <p:nvPr/>
        </p:nvSpPr>
        <p:spPr bwMode="auto">
          <a:xfrm>
            <a:off x="107809" y="5473700"/>
            <a:ext cx="4138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latin typeface="Arial" charset="0"/>
              </a:rPr>
              <a:t>the closer to a drip line, the shorter the half-life</a:t>
            </a:r>
          </a:p>
        </p:txBody>
      </p:sp>
      <p:sp>
        <p:nvSpPr>
          <p:cNvPr id="5304" name="Rectangle 184"/>
          <p:cNvSpPr>
            <a:spLocks noChangeArrowheads="1"/>
          </p:cNvSpPr>
          <p:nvPr/>
        </p:nvSpPr>
        <p:spPr bwMode="auto">
          <a:xfrm>
            <a:off x="4615098" y="5624513"/>
            <a:ext cx="4414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latin typeface="Arial" charset="0"/>
              </a:rPr>
              <a:t>study by stable particle bombardment not feasible</a:t>
            </a:r>
          </a:p>
        </p:txBody>
      </p:sp>
      <p:sp>
        <p:nvSpPr>
          <p:cNvPr id="5305" name="Rectangle 185"/>
          <p:cNvSpPr>
            <a:spLocks noChangeArrowheads="1"/>
          </p:cNvSpPr>
          <p:nvPr/>
        </p:nvSpPr>
        <p:spPr bwMode="auto">
          <a:xfrm>
            <a:off x="1392238" y="5943600"/>
            <a:ext cx="6742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it-IT" sz="1400" b="1" i="0">
                <a:solidFill>
                  <a:srgbClr val="FF0000"/>
                </a:solidFill>
                <a:latin typeface="Arial" charset="0"/>
              </a:rPr>
              <a:t>solution: use the radioactive species as a projectile onto stable targets</a:t>
            </a:r>
          </a:p>
        </p:txBody>
      </p:sp>
      <p:sp>
        <p:nvSpPr>
          <p:cNvPr id="5307" name="AutoShape 187"/>
          <p:cNvSpPr>
            <a:spLocks noChangeArrowheads="1"/>
          </p:cNvSpPr>
          <p:nvPr/>
        </p:nvSpPr>
        <p:spPr bwMode="auto">
          <a:xfrm rot="-10325">
            <a:off x="841375" y="5944863"/>
            <a:ext cx="841375" cy="358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5882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5882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l"/>
          </a:scene3d>
          <a:sp3d extrusionH="1254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  <a:flatTx/>
          </a:bodyPr>
          <a:lstStyle/>
          <a:p>
            <a:endParaRPr lang="en-US"/>
          </a:p>
        </p:txBody>
      </p:sp>
      <p:sp>
        <p:nvSpPr>
          <p:cNvPr id="5308" name="Rectangle 188"/>
          <p:cNvSpPr>
            <a:spLocks noChangeArrowheads="1"/>
          </p:cNvSpPr>
          <p:nvPr/>
        </p:nvSpPr>
        <p:spPr bwMode="auto">
          <a:xfrm>
            <a:off x="833438" y="3019425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FF0000"/>
                </a:solidFill>
                <a:latin typeface="Arial" charset="0"/>
                <a:sym typeface="Symbol" charset="0"/>
              </a:rPr>
              <a:t></a:t>
            </a:r>
            <a:r>
              <a:rPr lang="it-IT" sz="1400" b="1" i="0" baseline="30000">
                <a:solidFill>
                  <a:srgbClr val="FF0000"/>
                </a:solidFill>
                <a:latin typeface="Arial" charset="0"/>
                <a:sym typeface="Symbol" charset="0"/>
              </a:rPr>
              <a:t>+</a:t>
            </a:r>
            <a:r>
              <a:rPr lang="it-IT" sz="1400" b="1" i="0">
                <a:solidFill>
                  <a:srgbClr val="FF0000"/>
                </a:solidFill>
                <a:latin typeface="Arial" charset="0"/>
                <a:sym typeface="Symbol" charset="0"/>
              </a:rPr>
              <a:t> decay, EC,...</a:t>
            </a:r>
            <a:endParaRPr lang="it-IT" sz="1400" b="1" i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309" name="Rectangle 189"/>
          <p:cNvSpPr>
            <a:spLocks noChangeArrowheads="1"/>
          </p:cNvSpPr>
          <p:nvPr/>
        </p:nvSpPr>
        <p:spPr bwMode="auto">
          <a:xfrm>
            <a:off x="2846388" y="4862513"/>
            <a:ext cx="2149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400" b="1" i="0">
                <a:solidFill>
                  <a:srgbClr val="0100FC"/>
                </a:solidFill>
                <a:latin typeface="Arial" charset="0"/>
                <a:sym typeface="Symbol" charset="0"/>
              </a:rPr>
              <a:t></a:t>
            </a:r>
            <a:r>
              <a:rPr lang="it-IT" sz="1400" b="1" i="0" baseline="30000">
                <a:solidFill>
                  <a:srgbClr val="0100FC"/>
                </a:solidFill>
                <a:latin typeface="Arial" charset="0"/>
                <a:sym typeface="Symbol" charset="0"/>
              </a:rPr>
              <a:t>-</a:t>
            </a:r>
            <a:r>
              <a:rPr lang="it-IT" sz="1400" b="1" i="0">
                <a:solidFill>
                  <a:srgbClr val="0100FC"/>
                </a:solidFill>
                <a:latin typeface="Arial" charset="0"/>
                <a:sym typeface="Symbol" charset="0"/>
              </a:rPr>
              <a:t> decay, n-emission, ...</a:t>
            </a:r>
            <a:endParaRPr lang="it-IT" sz="1400" b="1" i="0">
              <a:solidFill>
                <a:srgbClr val="0100FC"/>
              </a:solidFill>
              <a:latin typeface="Arial" charset="0"/>
            </a:endParaRPr>
          </a:p>
        </p:txBody>
      </p:sp>
      <p:sp>
        <p:nvSpPr>
          <p:cNvPr id="5310" name="AutoShape 190"/>
          <p:cNvSpPr>
            <a:spLocks/>
          </p:cNvSpPr>
          <p:nvPr/>
        </p:nvSpPr>
        <p:spPr bwMode="auto">
          <a:xfrm rot="5400000">
            <a:off x="6840773" y="1800226"/>
            <a:ext cx="1246187" cy="2068512"/>
          </a:xfrm>
          <a:prstGeom prst="leftBrace">
            <a:avLst>
              <a:gd name="adj1" fmla="val 13832"/>
              <a:gd name="adj2" fmla="val 5003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72"/>
          <p:cNvSpPr>
            <a:spLocks noChangeArrowheads="1"/>
          </p:cNvSpPr>
          <p:nvPr/>
        </p:nvSpPr>
        <p:spPr bwMode="auto">
          <a:xfrm>
            <a:off x="1524000" y="253722"/>
            <a:ext cx="6096000" cy="525132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 anchor="ctr" anchorCtr="0">
            <a:spAutoFit/>
          </a:bodyPr>
          <a:lstStyle/>
          <a:p>
            <a:pPr algn="ctr" defTabSz="1042988"/>
            <a:r>
              <a:rPr lang="it-IT">
                <a:solidFill>
                  <a:srgbClr val="1663B9"/>
                </a:solidFill>
                <a:latin typeface="Arial" charset="0"/>
              </a:rPr>
              <a:t>a practical case: </a:t>
            </a:r>
            <a:r>
              <a:rPr lang="it-IT">
                <a:solidFill>
                  <a:srgbClr val="FF0000"/>
                </a:solidFill>
                <a:latin typeface="Arial" charset="0"/>
              </a:rPr>
              <a:t>radioactive ion beam</a:t>
            </a:r>
          </a:p>
        </p:txBody>
      </p:sp>
    </p:spTree>
    <p:extLst>
      <p:ext uri="{BB962C8B-B14F-4D97-AF65-F5344CB8AC3E}">
        <p14:creationId xmlns:p14="http://schemas.microsoft.com/office/powerpoint/2010/main" val="275532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ext Box 2"/>
          <p:cNvSpPr txBox="1">
            <a:spLocks noChangeArrowheads="1"/>
          </p:cNvSpPr>
          <p:nvPr/>
        </p:nvSpPr>
        <p:spPr bwMode="auto">
          <a:xfrm>
            <a:off x="2075402" y="2178268"/>
            <a:ext cx="5481815" cy="57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8822" tIns="40987" rIns="78822" bIns="40987" anchor="ctr">
            <a:spAutoFit/>
          </a:bodyPr>
          <a:lstStyle/>
          <a:p>
            <a:r>
              <a:rPr lang="it-IT" sz="3200" i="1">
                <a:solidFill>
                  <a:srgbClr val="FFFF00"/>
                </a:solidFill>
                <a:latin typeface="Arial"/>
                <a:cs typeface="Arial"/>
              </a:rPr>
              <a:t>Thanks for your patience...</a:t>
            </a:r>
          </a:p>
        </p:txBody>
      </p:sp>
    </p:spTree>
    <p:extLst>
      <p:ext uri="{BB962C8B-B14F-4D97-AF65-F5344CB8AC3E}">
        <p14:creationId xmlns:p14="http://schemas.microsoft.com/office/powerpoint/2010/main" val="228100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ania_1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74" y="98888"/>
            <a:ext cx="8856000" cy="626399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943600" y="5943600"/>
            <a:ext cx="30187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sz="1600">
                <a:solidFill>
                  <a:srgbClr val="FFFF00"/>
                </a:solidFill>
                <a:latin typeface="Arial" charset="0"/>
              </a:rPr>
              <a:t>FINOCCHIARO@LNS.INFN.IT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97359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FF00"/>
                </a:solidFill>
                <a:latin typeface="Stencil"/>
                <a:cs typeface="Stencil"/>
              </a:rPr>
              <a:t>Thank you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328" y="6148554"/>
            <a:ext cx="197326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sz="1000">
                <a:solidFill>
                  <a:srgbClr val="FFED8A"/>
                </a:solidFill>
                <a:latin typeface="Arial" charset="0"/>
              </a:rPr>
              <a:t>Catania and the Etna volcano</a:t>
            </a:r>
          </a:p>
        </p:txBody>
      </p:sp>
    </p:spTree>
    <p:extLst>
      <p:ext uri="{BB962C8B-B14F-4D97-AF65-F5344CB8AC3E}">
        <p14:creationId xmlns:p14="http://schemas.microsoft.com/office/powerpoint/2010/main" val="280082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57200" y="644525"/>
            <a:ext cx="825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b="1" i="0">
                <a:solidFill>
                  <a:srgbClr val="135CAE"/>
                </a:solidFill>
                <a:latin typeface="Arial" charset="0"/>
              </a:rPr>
              <a:t>how to produce a</a:t>
            </a:r>
            <a:r>
              <a:rPr lang="it-IT" b="1" i="0">
                <a:solidFill>
                  <a:srgbClr val="FF0000"/>
                </a:solidFill>
                <a:latin typeface="Arial" charset="0"/>
              </a:rPr>
              <a:t> radioactive ion beam?</a:t>
            </a:r>
            <a:endParaRPr lang="en-US" b="1" i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328" name="Rectangle 160"/>
          <p:cNvSpPr>
            <a:spLocks noChangeArrowheads="1"/>
          </p:cNvSpPr>
          <p:nvPr/>
        </p:nvSpPr>
        <p:spPr bwMode="auto">
          <a:xfrm>
            <a:off x="1012825" y="1152525"/>
            <a:ext cx="7119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basically two methods: </a:t>
            </a:r>
            <a:r>
              <a:rPr lang="it-IT" sz="1400" b="1" i="0" u="sng">
                <a:solidFill>
                  <a:srgbClr val="135CAE"/>
                </a:solidFill>
                <a:latin typeface="Arial" charset="0"/>
              </a:rPr>
              <a:t>in-flight fragment separation</a:t>
            </a:r>
            <a:r>
              <a:rPr lang="it-IT" sz="1400" b="1" i="0">
                <a:solidFill>
                  <a:srgbClr val="135CAE"/>
                </a:solidFill>
                <a:latin typeface="Arial" charset="0"/>
              </a:rPr>
              <a:t> ...</a:t>
            </a:r>
          </a:p>
        </p:txBody>
      </p:sp>
      <p:pic>
        <p:nvPicPr>
          <p:cNvPr id="7385" name="Picture 217" descr="nial-de-e-cal1-id.jpg                                          00170014 PFiMac_HD                      7C26869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519363"/>
            <a:ext cx="2889250" cy="27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05" name="Group 237"/>
          <p:cNvGrpSpPr>
            <a:grpSpLocks/>
          </p:cNvGrpSpPr>
          <p:nvPr/>
        </p:nvGrpSpPr>
        <p:grpSpPr bwMode="auto">
          <a:xfrm>
            <a:off x="404813" y="2133600"/>
            <a:ext cx="5556250" cy="2516187"/>
            <a:chOff x="255" y="991"/>
            <a:chExt cx="3500" cy="1585"/>
          </a:xfrm>
        </p:grpSpPr>
        <p:grpSp>
          <p:nvGrpSpPr>
            <p:cNvPr id="7379" name="Group 211"/>
            <p:cNvGrpSpPr>
              <a:grpSpLocks/>
            </p:cNvGrpSpPr>
            <p:nvPr/>
          </p:nvGrpSpPr>
          <p:grpSpPr bwMode="auto">
            <a:xfrm>
              <a:off x="3204" y="1323"/>
              <a:ext cx="314" cy="272"/>
              <a:chOff x="3049" y="1323"/>
              <a:chExt cx="314" cy="272"/>
            </a:xfrm>
          </p:grpSpPr>
          <p:sp>
            <p:nvSpPr>
              <p:cNvPr id="7377" name="Line 209"/>
              <p:cNvSpPr>
                <a:spLocks noChangeShapeType="1"/>
              </p:cNvSpPr>
              <p:nvPr/>
            </p:nvSpPr>
            <p:spPr bwMode="auto">
              <a:xfrm rot="-330193">
                <a:off x="3147" y="1381"/>
                <a:ext cx="216" cy="214"/>
              </a:xfrm>
              <a:prstGeom prst="line">
                <a:avLst/>
              </a:prstGeom>
              <a:noFill/>
              <a:ln w="38100">
                <a:solidFill>
                  <a:srgbClr val="A0A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8" name="AutoShape 210"/>
              <p:cNvSpPr>
                <a:spLocks noChangeArrowheads="1"/>
              </p:cNvSpPr>
              <p:nvPr/>
            </p:nvSpPr>
            <p:spPr bwMode="auto">
              <a:xfrm rot="-938895">
                <a:off x="3049" y="1323"/>
                <a:ext cx="223" cy="73"/>
              </a:xfrm>
              <a:prstGeom prst="rtTriangle">
                <a:avLst/>
              </a:prstGeom>
              <a:solidFill>
                <a:srgbClr val="A0A0A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6" name="AutoShape 208"/>
            <p:cNvSpPr>
              <a:spLocks noChangeArrowheads="1"/>
            </p:cNvSpPr>
            <p:nvPr/>
          </p:nvSpPr>
          <p:spPr bwMode="auto">
            <a:xfrm rot="183817">
              <a:off x="3389" y="1466"/>
              <a:ext cx="332" cy="332"/>
            </a:xfrm>
            <a:custGeom>
              <a:avLst/>
              <a:gdLst>
                <a:gd name="G0" fmla="+- 7200 0 0"/>
                <a:gd name="G1" fmla="+- 21600 0 7200"/>
                <a:gd name="G2" fmla="+- 21600 0 72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0" y="10800"/>
                  </a:moveTo>
                  <a:cubicBezTo>
                    <a:pt x="7200" y="12788"/>
                    <a:pt x="8812" y="14400"/>
                    <a:pt x="10800" y="14400"/>
                  </a:cubicBezTo>
                  <a:cubicBezTo>
                    <a:pt x="12788" y="14400"/>
                    <a:pt x="14400" y="12788"/>
                    <a:pt x="14400" y="10800"/>
                  </a:cubicBezTo>
                  <a:cubicBezTo>
                    <a:pt x="14400" y="8812"/>
                    <a:pt x="12788" y="7200"/>
                    <a:pt x="10800" y="7200"/>
                  </a:cubicBezTo>
                  <a:cubicBezTo>
                    <a:pt x="8812" y="7200"/>
                    <a:pt x="7200" y="8812"/>
                    <a:pt x="7200" y="10800"/>
                  </a:cubicBezTo>
                  <a:close/>
                </a:path>
              </a:pathLst>
            </a:custGeom>
            <a:solidFill>
              <a:srgbClr val="135CAE"/>
            </a:solidFill>
            <a:ln>
              <a:noFill/>
            </a:ln>
            <a:effectLst/>
            <a:scene3d>
              <a:camera prst="legacyPerspectiveTopRight">
                <a:rot lat="900000" lon="19799999" rev="0"/>
              </a:camera>
              <a:lightRig rig="legacyFlat1" dir="t"/>
            </a:scene3d>
            <a:sp3d extrusionH="74600" prstMaterial="legacyMatte">
              <a:bevelT w="13500" h="13500" prst="angle"/>
              <a:bevelB w="13500" h="13500" prst="angle"/>
              <a:extrusionClr>
                <a:srgbClr val="135CAE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pic>
          <p:nvPicPr>
            <p:cNvPr id="7180" name="Picture 12" descr="&#10;CS_sketch.jpg                                                  00106739Macintosh HD                   C5534E62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" y="1588"/>
              <a:ext cx="1432" cy="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43" name="Group 175"/>
            <p:cNvGrpSpPr>
              <a:grpSpLocks/>
            </p:cNvGrpSpPr>
            <p:nvPr/>
          </p:nvGrpSpPr>
          <p:grpSpPr bwMode="auto">
            <a:xfrm>
              <a:off x="1641" y="1963"/>
              <a:ext cx="235" cy="230"/>
              <a:chOff x="2553" y="1895"/>
              <a:chExt cx="235" cy="230"/>
            </a:xfrm>
          </p:grpSpPr>
          <p:sp>
            <p:nvSpPr>
              <p:cNvPr id="7331" name="Oval 163"/>
              <p:cNvSpPr>
                <a:spLocks noChangeArrowheads="1"/>
              </p:cNvSpPr>
              <p:nvPr/>
            </p:nvSpPr>
            <p:spPr bwMode="auto">
              <a:xfrm>
                <a:off x="2584" y="1925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Oval 164"/>
              <p:cNvSpPr>
                <a:spLocks noChangeArrowheads="1"/>
              </p:cNvSpPr>
              <p:nvPr/>
            </p:nvSpPr>
            <p:spPr bwMode="auto">
              <a:xfrm>
                <a:off x="2553" y="198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Oval 165"/>
              <p:cNvSpPr>
                <a:spLocks noChangeArrowheads="1"/>
              </p:cNvSpPr>
              <p:nvPr/>
            </p:nvSpPr>
            <p:spPr bwMode="auto">
              <a:xfrm>
                <a:off x="2606" y="1996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Oval 166"/>
              <p:cNvSpPr>
                <a:spLocks noChangeArrowheads="1"/>
              </p:cNvSpPr>
              <p:nvPr/>
            </p:nvSpPr>
            <p:spPr bwMode="auto">
              <a:xfrm>
                <a:off x="2631" y="1895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Oval 167"/>
              <p:cNvSpPr>
                <a:spLocks noChangeArrowheads="1"/>
              </p:cNvSpPr>
              <p:nvPr/>
            </p:nvSpPr>
            <p:spPr bwMode="auto">
              <a:xfrm>
                <a:off x="2700" y="1983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6" name="Oval 168"/>
              <p:cNvSpPr>
                <a:spLocks noChangeArrowheads="1"/>
              </p:cNvSpPr>
              <p:nvPr/>
            </p:nvSpPr>
            <p:spPr bwMode="auto">
              <a:xfrm>
                <a:off x="2664" y="2011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7" name="Oval 169"/>
              <p:cNvSpPr>
                <a:spLocks noChangeArrowheads="1"/>
              </p:cNvSpPr>
              <p:nvPr/>
            </p:nvSpPr>
            <p:spPr bwMode="auto">
              <a:xfrm>
                <a:off x="2646" y="194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8" name="Oval 170"/>
              <p:cNvSpPr>
                <a:spLocks noChangeArrowheads="1"/>
              </p:cNvSpPr>
              <p:nvPr/>
            </p:nvSpPr>
            <p:spPr bwMode="auto">
              <a:xfrm>
                <a:off x="2706" y="1932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0" name="Oval 172"/>
              <p:cNvSpPr>
                <a:spLocks noChangeArrowheads="1"/>
              </p:cNvSpPr>
              <p:nvPr/>
            </p:nvSpPr>
            <p:spPr bwMode="auto">
              <a:xfrm>
                <a:off x="2584" y="203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9" name="Oval 171"/>
              <p:cNvSpPr>
                <a:spLocks noChangeArrowheads="1"/>
              </p:cNvSpPr>
              <p:nvPr/>
            </p:nvSpPr>
            <p:spPr bwMode="auto">
              <a:xfrm>
                <a:off x="2627" y="1994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1" name="Oval 173"/>
              <p:cNvSpPr>
                <a:spLocks noChangeArrowheads="1"/>
              </p:cNvSpPr>
              <p:nvPr/>
            </p:nvSpPr>
            <p:spPr bwMode="auto">
              <a:xfrm>
                <a:off x="2637" y="2043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2" name="Oval 174"/>
              <p:cNvSpPr>
                <a:spLocks noChangeArrowheads="1"/>
              </p:cNvSpPr>
              <p:nvPr/>
            </p:nvSpPr>
            <p:spPr bwMode="auto">
              <a:xfrm>
                <a:off x="2602" y="1948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30" name="Rectangle 162"/>
            <p:cNvSpPr>
              <a:spLocks noChangeArrowheads="1"/>
            </p:cNvSpPr>
            <p:nvPr/>
          </p:nvSpPr>
          <p:spPr bwMode="auto">
            <a:xfrm>
              <a:off x="1527" y="1858"/>
              <a:ext cx="509" cy="50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54118"/>
                    <a:invGamma/>
                  </a:schemeClr>
                </a:gs>
                <a:gs pos="100000">
                  <a:schemeClr val="bg2">
                    <a:alpha val="92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5400000" rev="0"/>
              </a:camera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7399" name="Group 231"/>
            <p:cNvGrpSpPr>
              <a:grpSpLocks/>
            </p:cNvGrpSpPr>
            <p:nvPr/>
          </p:nvGrpSpPr>
          <p:grpSpPr bwMode="auto">
            <a:xfrm>
              <a:off x="1929" y="1974"/>
              <a:ext cx="199" cy="189"/>
              <a:chOff x="406" y="877"/>
              <a:chExt cx="199" cy="189"/>
            </a:xfrm>
          </p:grpSpPr>
          <p:sp>
            <p:nvSpPr>
              <p:cNvPr id="7387" name="Oval 219"/>
              <p:cNvSpPr>
                <a:spLocks noChangeArrowheads="1"/>
              </p:cNvSpPr>
              <p:nvPr/>
            </p:nvSpPr>
            <p:spPr bwMode="auto">
              <a:xfrm rot="-2609066">
                <a:off x="406" y="903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8" name="Oval 220"/>
              <p:cNvSpPr>
                <a:spLocks noChangeArrowheads="1"/>
              </p:cNvSpPr>
              <p:nvPr/>
            </p:nvSpPr>
            <p:spPr bwMode="auto">
              <a:xfrm rot="-2609066">
                <a:off x="426" y="970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9" name="Oval 221"/>
              <p:cNvSpPr>
                <a:spLocks noChangeArrowheads="1"/>
              </p:cNvSpPr>
              <p:nvPr/>
            </p:nvSpPr>
            <p:spPr bwMode="auto">
              <a:xfrm rot="-2609066">
                <a:off x="471" y="940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2" name="Oval 224"/>
              <p:cNvSpPr>
                <a:spLocks noChangeArrowheads="1"/>
              </p:cNvSpPr>
              <p:nvPr/>
            </p:nvSpPr>
            <p:spPr bwMode="auto">
              <a:xfrm rot="-2609066">
                <a:off x="523" y="911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3" name="Oval 225"/>
              <p:cNvSpPr>
                <a:spLocks noChangeArrowheads="1"/>
              </p:cNvSpPr>
              <p:nvPr/>
            </p:nvSpPr>
            <p:spPr bwMode="auto">
              <a:xfrm rot="-2609066">
                <a:off x="466" y="87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5" name="Oval 227"/>
              <p:cNvSpPr>
                <a:spLocks noChangeArrowheads="1"/>
              </p:cNvSpPr>
              <p:nvPr/>
            </p:nvSpPr>
            <p:spPr bwMode="auto">
              <a:xfrm rot="-2609066">
                <a:off x="483" y="984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57" name="Line 189"/>
            <p:cNvSpPr>
              <a:spLocks noChangeShapeType="1"/>
            </p:cNvSpPr>
            <p:nvPr/>
          </p:nvSpPr>
          <p:spPr bwMode="auto">
            <a:xfrm>
              <a:off x="1789" y="2090"/>
              <a:ext cx="611" cy="126"/>
            </a:xfrm>
            <a:prstGeom prst="line">
              <a:avLst/>
            </a:prstGeom>
            <a:noFill/>
            <a:ln w="38100">
              <a:solidFill>
                <a:srgbClr val="A0A0A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344" name="Group 176"/>
            <p:cNvGrpSpPr>
              <a:grpSpLocks/>
            </p:cNvGrpSpPr>
            <p:nvPr/>
          </p:nvGrpSpPr>
          <p:grpSpPr bwMode="auto">
            <a:xfrm rot="-2609066">
              <a:off x="1766" y="2104"/>
              <a:ext cx="235" cy="230"/>
              <a:chOff x="2553" y="1895"/>
              <a:chExt cx="235" cy="230"/>
            </a:xfrm>
          </p:grpSpPr>
          <p:sp>
            <p:nvSpPr>
              <p:cNvPr id="7345" name="Oval 177"/>
              <p:cNvSpPr>
                <a:spLocks noChangeArrowheads="1"/>
              </p:cNvSpPr>
              <p:nvPr/>
            </p:nvSpPr>
            <p:spPr bwMode="auto">
              <a:xfrm>
                <a:off x="2584" y="1925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Oval 178"/>
              <p:cNvSpPr>
                <a:spLocks noChangeArrowheads="1"/>
              </p:cNvSpPr>
              <p:nvPr/>
            </p:nvSpPr>
            <p:spPr bwMode="auto">
              <a:xfrm>
                <a:off x="2553" y="198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Oval 179"/>
              <p:cNvSpPr>
                <a:spLocks noChangeArrowheads="1"/>
              </p:cNvSpPr>
              <p:nvPr/>
            </p:nvSpPr>
            <p:spPr bwMode="auto">
              <a:xfrm>
                <a:off x="2606" y="1996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Oval 180"/>
              <p:cNvSpPr>
                <a:spLocks noChangeArrowheads="1"/>
              </p:cNvSpPr>
              <p:nvPr/>
            </p:nvSpPr>
            <p:spPr bwMode="auto">
              <a:xfrm>
                <a:off x="2631" y="1895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9" name="Oval 181"/>
              <p:cNvSpPr>
                <a:spLocks noChangeArrowheads="1"/>
              </p:cNvSpPr>
              <p:nvPr/>
            </p:nvSpPr>
            <p:spPr bwMode="auto">
              <a:xfrm>
                <a:off x="2700" y="1983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0" name="Oval 182"/>
              <p:cNvSpPr>
                <a:spLocks noChangeArrowheads="1"/>
              </p:cNvSpPr>
              <p:nvPr/>
            </p:nvSpPr>
            <p:spPr bwMode="auto">
              <a:xfrm>
                <a:off x="2664" y="2011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1" name="Oval 183"/>
              <p:cNvSpPr>
                <a:spLocks noChangeArrowheads="1"/>
              </p:cNvSpPr>
              <p:nvPr/>
            </p:nvSpPr>
            <p:spPr bwMode="auto">
              <a:xfrm>
                <a:off x="2646" y="194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2" name="Oval 184"/>
              <p:cNvSpPr>
                <a:spLocks noChangeArrowheads="1"/>
              </p:cNvSpPr>
              <p:nvPr/>
            </p:nvSpPr>
            <p:spPr bwMode="auto">
              <a:xfrm>
                <a:off x="2706" y="1932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3" name="Oval 185"/>
              <p:cNvSpPr>
                <a:spLocks noChangeArrowheads="1"/>
              </p:cNvSpPr>
              <p:nvPr/>
            </p:nvSpPr>
            <p:spPr bwMode="auto">
              <a:xfrm>
                <a:off x="2584" y="203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4" name="Oval 186"/>
              <p:cNvSpPr>
                <a:spLocks noChangeArrowheads="1"/>
              </p:cNvSpPr>
              <p:nvPr/>
            </p:nvSpPr>
            <p:spPr bwMode="auto">
              <a:xfrm>
                <a:off x="2627" y="1994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5" name="Oval 187"/>
              <p:cNvSpPr>
                <a:spLocks noChangeArrowheads="1"/>
              </p:cNvSpPr>
              <p:nvPr/>
            </p:nvSpPr>
            <p:spPr bwMode="auto">
              <a:xfrm>
                <a:off x="2637" y="2043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Oval 188"/>
              <p:cNvSpPr>
                <a:spLocks noChangeArrowheads="1"/>
              </p:cNvSpPr>
              <p:nvPr/>
            </p:nvSpPr>
            <p:spPr bwMode="auto">
              <a:xfrm>
                <a:off x="2602" y="1948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60" name="AutoShape 192"/>
            <p:cNvSpPr>
              <a:spLocks noChangeArrowheads="1"/>
            </p:cNvSpPr>
            <p:nvPr/>
          </p:nvSpPr>
          <p:spPr bwMode="auto">
            <a:xfrm rot="-5936948" flipH="1" flipV="1">
              <a:off x="2489" y="991"/>
              <a:ext cx="1266" cy="1266"/>
            </a:xfrm>
            <a:custGeom>
              <a:avLst/>
              <a:gdLst>
                <a:gd name="G0" fmla="+- 5482 0 0"/>
                <a:gd name="G1" fmla="+- -8005837 0 0"/>
                <a:gd name="G2" fmla="+- 0 0 -8005837"/>
                <a:gd name="T0" fmla="*/ 0 256 1"/>
                <a:gd name="T1" fmla="*/ 180 256 1"/>
                <a:gd name="G3" fmla="+- -8005837 T0 T1"/>
                <a:gd name="T2" fmla="*/ 0 256 1"/>
                <a:gd name="T3" fmla="*/ 90 256 1"/>
                <a:gd name="G4" fmla="+- -8005837 T2 T3"/>
                <a:gd name="G5" fmla="*/ G4 2 1"/>
                <a:gd name="T4" fmla="*/ 90 256 1"/>
                <a:gd name="T5" fmla="*/ 0 256 1"/>
                <a:gd name="G6" fmla="+- -8005837 T4 T5"/>
                <a:gd name="G7" fmla="*/ G6 2 1"/>
                <a:gd name="G8" fmla="abs -800583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82"/>
                <a:gd name="G18" fmla="*/ 5482 1 2"/>
                <a:gd name="G19" fmla="+- G18 5400 0"/>
                <a:gd name="G20" fmla="cos G19 -8005837"/>
                <a:gd name="G21" fmla="sin G19 -8005837"/>
                <a:gd name="G22" fmla="+- G20 10800 0"/>
                <a:gd name="G23" fmla="+- G21 10800 0"/>
                <a:gd name="G24" fmla="+- 10800 0 G20"/>
                <a:gd name="G25" fmla="+- 5482 10800 0"/>
                <a:gd name="G26" fmla="?: G9 G17 G25"/>
                <a:gd name="G27" fmla="?: G9 0 21600"/>
                <a:gd name="G28" fmla="cos 10800 -8005837"/>
                <a:gd name="G29" fmla="sin 10800 -8005837"/>
                <a:gd name="G30" fmla="sin 5482 -8005837"/>
                <a:gd name="G31" fmla="+- G28 10800 0"/>
                <a:gd name="G32" fmla="+- G29 10800 0"/>
                <a:gd name="G33" fmla="+- G30 10800 0"/>
                <a:gd name="G34" fmla="?: G4 0 G31"/>
                <a:gd name="G35" fmla="?: -8005837 G34 0"/>
                <a:gd name="G36" fmla="?: G6 G35 G31"/>
                <a:gd name="G37" fmla="+- 21600 0 G36"/>
                <a:gd name="G38" fmla="?: G4 0 G33"/>
                <a:gd name="G39" fmla="?: -800583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466 w 21600"/>
                <a:gd name="T15" fmla="*/ 3908 h 21600"/>
                <a:gd name="T16" fmla="*/ 10800 w 21600"/>
                <a:gd name="T17" fmla="*/ 5318 h 21600"/>
                <a:gd name="T18" fmla="*/ 15134 w 21600"/>
                <a:gd name="T19" fmla="*/ 390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882" y="6159"/>
                  </a:moveTo>
                  <a:cubicBezTo>
                    <a:pt x="8756" y="5609"/>
                    <a:pt x="9767" y="5317"/>
                    <a:pt x="10800" y="5317"/>
                  </a:cubicBezTo>
                  <a:cubicBezTo>
                    <a:pt x="11832" y="5317"/>
                    <a:pt x="12843" y="5609"/>
                    <a:pt x="13717" y="6159"/>
                  </a:cubicBezTo>
                  <a:lnTo>
                    <a:pt x="16548" y="1657"/>
                  </a:lnTo>
                  <a:cubicBezTo>
                    <a:pt x="14826" y="574"/>
                    <a:pt x="12834" y="0"/>
                    <a:pt x="10799" y="0"/>
                  </a:cubicBezTo>
                  <a:cubicBezTo>
                    <a:pt x="8765" y="0"/>
                    <a:pt x="6773" y="574"/>
                    <a:pt x="5051" y="1657"/>
                  </a:cubicBezTo>
                  <a:close/>
                </a:path>
              </a:pathLst>
            </a:custGeom>
            <a:solidFill>
              <a:srgbClr val="135CAE"/>
            </a:solidFill>
            <a:ln>
              <a:noFill/>
            </a:ln>
            <a:effectLst/>
            <a:scene3d>
              <a:camera prst="legacyPerspectiveTopRight">
                <a:rot lat="16800000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135CAE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375" name="AutoShape 207"/>
            <p:cNvSpPr>
              <a:spLocks noChangeArrowheads="1"/>
            </p:cNvSpPr>
            <p:nvPr/>
          </p:nvSpPr>
          <p:spPr bwMode="auto">
            <a:xfrm rot="183817">
              <a:off x="3341" y="1673"/>
              <a:ext cx="332" cy="332"/>
            </a:xfrm>
            <a:custGeom>
              <a:avLst/>
              <a:gdLst>
                <a:gd name="G0" fmla="+- 7200 0 0"/>
                <a:gd name="G1" fmla="+- 21600 0 7200"/>
                <a:gd name="G2" fmla="+- 21600 0 72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0" y="10800"/>
                  </a:moveTo>
                  <a:cubicBezTo>
                    <a:pt x="7200" y="12788"/>
                    <a:pt x="8812" y="14400"/>
                    <a:pt x="10800" y="14400"/>
                  </a:cubicBezTo>
                  <a:cubicBezTo>
                    <a:pt x="12788" y="14400"/>
                    <a:pt x="14400" y="12788"/>
                    <a:pt x="14400" y="10800"/>
                  </a:cubicBezTo>
                  <a:cubicBezTo>
                    <a:pt x="14400" y="8812"/>
                    <a:pt x="12788" y="7200"/>
                    <a:pt x="10800" y="7200"/>
                  </a:cubicBezTo>
                  <a:cubicBezTo>
                    <a:pt x="8812" y="7200"/>
                    <a:pt x="7200" y="8812"/>
                    <a:pt x="7200" y="10800"/>
                  </a:cubicBezTo>
                  <a:close/>
                </a:path>
              </a:pathLst>
            </a:custGeom>
            <a:solidFill>
              <a:srgbClr val="135CAE"/>
            </a:solidFill>
            <a:ln>
              <a:noFill/>
            </a:ln>
            <a:effectLst/>
            <a:scene3d>
              <a:camera prst="legacyPerspectiveTopRight">
                <a:rot lat="900000" lon="1800000" rev="0"/>
              </a:camera>
              <a:lightRig rig="legacyFlat1" dir="t"/>
            </a:scene3d>
            <a:sp3d extrusionH="74600" prstMaterial="legacyMatte">
              <a:bevelT w="13500" h="13500" prst="angle"/>
              <a:bevelB w="13500" h="13500" prst="angle"/>
              <a:extrusionClr>
                <a:srgbClr val="135CAE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365" name="Line 197"/>
            <p:cNvSpPr>
              <a:spLocks noChangeShapeType="1"/>
            </p:cNvSpPr>
            <p:nvPr/>
          </p:nvSpPr>
          <p:spPr bwMode="auto">
            <a:xfrm rot="21269807" flipV="1">
              <a:off x="3247" y="1835"/>
              <a:ext cx="303" cy="149"/>
            </a:xfrm>
            <a:prstGeom prst="line">
              <a:avLst/>
            </a:prstGeom>
            <a:noFill/>
            <a:ln w="38100">
              <a:solidFill>
                <a:srgbClr val="A0A0A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4" name="AutoShape 196"/>
            <p:cNvSpPr>
              <a:spLocks noChangeAspect="1" noChangeArrowheads="1"/>
            </p:cNvSpPr>
            <p:nvPr/>
          </p:nvSpPr>
          <p:spPr bwMode="auto">
            <a:xfrm rot="-24924514">
              <a:off x="3233" y="1596"/>
              <a:ext cx="34" cy="467"/>
            </a:xfrm>
            <a:prstGeom prst="triangle">
              <a:avLst>
                <a:gd name="adj" fmla="val 50000"/>
              </a:avLst>
            </a:prstGeom>
            <a:solidFill>
              <a:srgbClr val="A0A0A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16199998" lon="3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A0A0A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361" name="Line 193"/>
            <p:cNvSpPr>
              <a:spLocks noChangeShapeType="1"/>
            </p:cNvSpPr>
            <p:nvPr/>
          </p:nvSpPr>
          <p:spPr bwMode="auto">
            <a:xfrm rot="21269807" flipV="1">
              <a:off x="2840" y="1995"/>
              <a:ext cx="469" cy="191"/>
            </a:xfrm>
            <a:prstGeom prst="line">
              <a:avLst/>
            </a:prstGeom>
            <a:noFill/>
            <a:ln w="38100">
              <a:solidFill>
                <a:srgbClr val="A0A0A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" name="AutoShape 205"/>
            <p:cNvSpPr>
              <a:spLocks noChangeArrowheads="1"/>
            </p:cNvSpPr>
            <p:nvPr/>
          </p:nvSpPr>
          <p:spPr bwMode="auto">
            <a:xfrm rot="183817">
              <a:off x="2769" y="1978"/>
              <a:ext cx="354" cy="354"/>
            </a:xfrm>
            <a:custGeom>
              <a:avLst/>
              <a:gdLst>
                <a:gd name="G0" fmla="+- 7200 0 0"/>
                <a:gd name="G1" fmla="+- 21600 0 7200"/>
                <a:gd name="G2" fmla="+- 21600 0 72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0" y="10800"/>
                  </a:moveTo>
                  <a:cubicBezTo>
                    <a:pt x="7200" y="12788"/>
                    <a:pt x="8812" y="14400"/>
                    <a:pt x="10800" y="14400"/>
                  </a:cubicBezTo>
                  <a:cubicBezTo>
                    <a:pt x="12788" y="14400"/>
                    <a:pt x="14400" y="12788"/>
                    <a:pt x="14400" y="10800"/>
                  </a:cubicBezTo>
                  <a:cubicBezTo>
                    <a:pt x="14400" y="8812"/>
                    <a:pt x="12788" y="7200"/>
                    <a:pt x="10800" y="7200"/>
                  </a:cubicBezTo>
                  <a:cubicBezTo>
                    <a:pt x="8812" y="7200"/>
                    <a:pt x="7200" y="8812"/>
                    <a:pt x="7200" y="10800"/>
                  </a:cubicBezTo>
                  <a:close/>
                </a:path>
              </a:pathLst>
            </a:custGeom>
            <a:solidFill>
              <a:srgbClr val="135CAE"/>
            </a:solidFill>
            <a:ln>
              <a:noFill/>
            </a:ln>
            <a:effectLst/>
            <a:scene3d>
              <a:camera prst="legacyPerspectiveTopRight">
                <a:rot lat="900000" lon="1800000" rev="0"/>
              </a:camera>
              <a:lightRig rig="legacyFlat1" dir="t"/>
            </a:scene3d>
            <a:sp3d extrusionH="74600" prstMaterial="legacyMatte">
              <a:bevelT w="13500" h="13500" prst="angle"/>
              <a:bevelB w="13500" h="13500" prst="angle"/>
              <a:extrusionClr>
                <a:srgbClr val="135CAE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374" name="AutoShape 206"/>
            <p:cNvSpPr>
              <a:spLocks noChangeArrowheads="1"/>
            </p:cNvSpPr>
            <p:nvPr/>
          </p:nvSpPr>
          <p:spPr bwMode="auto">
            <a:xfrm rot="183817">
              <a:off x="2228" y="2080"/>
              <a:ext cx="354" cy="354"/>
            </a:xfrm>
            <a:custGeom>
              <a:avLst/>
              <a:gdLst>
                <a:gd name="G0" fmla="+- 7200 0 0"/>
                <a:gd name="G1" fmla="+- 21600 0 7200"/>
                <a:gd name="G2" fmla="+- 21600 0 72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0" y="10800"/>
                  </a:moveTo>
                  <a:cubicBezTo>
                    <a:pt x="7200" y="12788"/>
                    <a:pt x="8812" y="14400"/>
                    <a:pt x="10800" y="14400"/>
                  </a:cubicBezTo>
                  <a:cubicBezTo>
                    <a:pt x="12788" y="14400"/>
                    <a:pt x="14400" y="12788"/>
                    <a:pt x="14400" y="10800"/>
                  </a:cubicBezTo>
                  <a:cubicBezTo>
                    <a:pt x="14400" y="8812"/>
                    <a:pt x="12788" y="7200"/>
                    <a:pt x="10800" y="7200"/>
                  </a:cubicBezTo>
                  <a:cubicBezTo>
                    <a:pt x="8812" y="7200"/>
                    <a:pt x="7200" y="8812"/>
                    <a:pt x="7200" y="10800"/>
                  </a:cubicBezTo>
                  <a:close/>
                </a:path>
              </a:pathLst>
            </a:custGeom>
            <a:solidFill>
              <a:srgbClr val="135CAE"/>
            </a:solidFill>
            <a:ln>
              <a:noFill/>
            </a:ln>
            <a:effectLst/>
            <a:scene3d>
              <a:camera prst="legacyPerspectiveTopRight">
                <a:rot lat="900000" lon="17400000" rev="0"/>
              </a:camera>
              <a:lightRig rig="legacyFlat1" dir="t"/>
            </a:scene3d>
            <a:sp3d extrusionH="74600" prstMaterial="legacyMatte">
              <a:bevelT w="13500" h="13500" prst="angle"/>
              <a:bevelB w="13500" h="13500" prst="angle"/>
              <a:extrusionClr>
                <a:srgbClr val="135CAE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359" name="AutoShape 191"/>
            <p:cNvSpPr>
              <a:spLocks noChangeArrowheads="1"/>
            </p:cNvSpPr>
            <p:nvPr/>
          </p:nvSpPr>
          <p:spPr bwMode="auto">
            <a:xfrm rot="20020631" flipV="1">
              <a:off x="1864" y="1144"/>
              <a:ext cx="1266" cy="1266"/>
            </a:xfrm>
            <a:custGeom>
              <a:avLst/>
              <a:gdLst>
                <a:gd name="G0" fmla="+- 5482 0 0"/>
                <a:gd name="G1" fmla="+- -8005837 0 0"/>
                <a:gd name="G2" fmla="+- 0 0 -8005837"/>
                <a:gd name="T0" fmla="*/ 0 256 1"/>
                <a:gd name="T1" fmla="*/ 180 256 1"/>
                <a:gd name="G3" fmla="+- -8005837 T0 T1"/>
                <a:gd name="T2" fmla="*/ 0 256 1"/>
                <a:gd name="T3" fmla="*/ 90 256 1"/>
                <a:gd name="G4" fmla="+- -8005837 T2 T3"/>
                <a:gd name="G5" fmla="*/ G4 2 1"/>
                <a:gd name="T4" fmla="*/ 90 256 1"/>
                <a:gd name="T5" fmla="*/ 0 256 1"/>
                <a:gd name="G6" fmla="+- -8005837 T4 T5"/>
                <a:gd name="G7" fmla="*/ G6 2 1"/>
                <a:gd name="G8" fmla="abs -800583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82"/>
                <a:gd name="G18" fmla="*/ 5482 1 2"/>
                <a:gd name="G19" fmla="+- G18 5400 0"/>
                <a:gd name="G20" fmla="cos G19 -8005837"/>
                <a:gd name="G21" fmla="sin G19 -8005837"/>
                <a:gd name="G22" fmla="+- G20 10800 0"/>
                <a:gd name="G23" fmla="+- G21 10800 0"/>
                <a:gd name="G24" fmla="+- 10800 0 G20"/>
                <a:gd name="G25" fmla="+- 5482 10800 0"/>
                <a:gd name="G26" fmla="?: G9 G17 G25"/>
                <a:gd name="G27" fmla="?: G9 0 21600"/>
                <a:gd name="G28" fmla="cos 10800 -8005837"/>
                <a:gd name="G29" fmla="sin 10800 -8005837"/>
                <a:gd name="G30" fmla="sin 5482 -8005837"/>
                <a:gd name="G31" fmla="+- G28 10800 0"/>
                <a:gd name="G32" fmla="+- G29 10800 0"/>
                <a:gd name="G33" fmla="+- G30 10800 0"/>
                <a:gd name="G34" fmla="?: G4 0 G31"/>
                <a:gd name="G35" fmla="?: -8005837 G34 0"/>
                <a:gd name="G36" fmla="?: G6 G35 G31"/>
                <a:gd name="G37" fmla="+- 21600 0 G36"/>
                <a:gd name="G38" fmla="?: G4 0 G33"/>
                <a:gd name="G39" fmla="?: -800583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466 w 21600"/>
                <a:gd name="T15" fmla="*/ 3908 h 21600"/>
                <a:gd name="T16" fmla="*/ 10800 w 21600"/>
                <a:gd name="T17" fmla="*/ 5318 h 21600"/>
                <a:gd name="T18" fmla="*/ 15134 w 21600"/>
                <a:gd name="T19" fmla="*/ 390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882" y="6159"/>
                  </a:moveTo>
                  <a:cubicBezTo>
                    <a:pt x="8756" y="5609"/>
                    <a:pt x="9767" y="5317"/>
                    <a:pt x="10800" y="5317"/>
                  </a:cubicBezTo>
                  <a:cubicBezTo>
                    <a:pt x="11832" y="5317"/>
                    <a:pt x="12843" y="5609"/>
                    <a:pt x="13717" y="6159"/>
                  </a:cubicBezTo>
                  <a:lnTo>
                    <a:pt x="16548" y="1657"/>
                  </a:lnTo>
                  <a:cubicBezTo>
                    <a:pt x="14826" y="574"/>
                    <a:pt x="12834" y="0"/>
                    <a:pt x="10799" y="0"/>
                  </a:cubicBezTo>
                  <a:cubicBezTo>
                    <a:pt x="8765" y="0"/>
                    <a:pt x="6773" y="574"/>
                    <a:pt x="5051" y="1657"/>
                  </a:cubicBezTo>
                  <a:close/>
                </a:path>
              </a:pathLst>
            </a:custGeom>
            <a:solidFill>
              <a:srgbClr val="135CAE"/>
            </a:solidFill>
            <a:ln>
              <a:noFill/>
            </a:ln>
            <a:effectLst/>
            <a:scene3d>
              <a:camera prst="legacyPerspectiveTopRight">
                <a:rot lat="17099998" lon="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135CAE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366" name="Rectangle 198"/>
            <p:cNvSpPr>
              <a:spLocks noChangeArrowheads="1"/>
            </p:cNvSpPr>
            <p:nvPr/>
          </p:nvSpPr>
          <p:spPr bwMode="auto">
            <a:xfrm>
              <a:off x="324" y="1399"/>
              <a:ext cx="6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b="1" i="0">
                  <a:solidFill>
                    <a:srgbClr val="FF0000"/>
                  </a:solidFill>
                  <a:latin typeface="Arial" charset="0"/>
                </a:rPr>
                <a:t>accelerator</a:t>
              </a:r>
            </a:p>
          </p:txBody>
        </p:sp>
        <p:sp>
          <p:nvSpPr>
            <p:cNvPr id="7367" name="Rectangle 199"/>
            <p:cNvSpPr>
              <a:spLocks noChangeArrowheads="1"/>
            </p:cNvSpPr>
            <p:nvPr/>
          </p:nvSpPr>
          <p:spPr bwMode="auto">
            <a:xfrm>
              <a:off x="1653" y="1593"/>
              <a:ext cx="7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 i="0">
                  <a:solidFill>
                    <a:srgbClr val="404040"/>
                  </a:solidFill>
                  <a:latin typeface="Arial" charset="0"/>
                </a:rPr>
                <a:t>fragmentation</a:t>
              </a:r>
            </a:p>
            <a:p>
              <a:pPr algn="ctr"/>
              <a:r>
                <a:rPr lang="it-IT" sz="1200" b="1" i="0">
                  <a:solidFill>
                    <a:srgbClr val="404040"/>
                  </a:solidFill>
                  <a:latin typeface="Arial" charset="0"/>
                </a:rPr>
                <a:t>target</a:t>
              </a:r>
            </a:p>
          </p:txBody>
        </p:sp>
        <p:sp>
          <p:nvSpPr>
            <p:cNvPr id="7368" name="Rectangle 200"/>
            <p:cNvSpPr>
              <a:spLocks noChangeArrowheads="1"/>
            </p:cNvSpPr>
            <p:nvPr/>
          </p:nvSpPr>
          <p:spPr bwMode="auto">
            <a:xfrm>
              <a:off x="1382" y="2403"/>
              <a:ext cx="7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b="1" i="0">
                  <a:solidFill>
                    <a:srgbClr val="FF0000"/>
                  </a:solidFill>
                  <a:latin typeface="Arial" charset="0"/>
                </a:rPr>
                <a:t>p</a:t>
              </a:r>
              <a:r>
                <a:rPr lang="it-IT" sz="1200" b="1" i="0">
                  <a:solidFill>
                    <a:srgbClr val="135CAE"/>
                  </a:solidFill>
                  <a:latin typeface="Arial" charset="0"/>
                </a:rPr>
                <a:t>r</a:t>
              </a:r>
              <a:r>
                <a:rPr lang="it-IT" sz="1200" b="1" i="0">
                  <a:solidFill>
                    <a:srgbClr val="FF0000"/>
                  </a:solidFill>
                  <a:latin typeface="Arial" charset="0"/>
                </a:rPr>
                <a:t>i</a:t>
              </a:r>
              <a:r>
                <a:rPr lang="it-IT" sz="1200" b="1" i="0">
                  <a:solidFill>
                    <a:srgbClr val="135CAE"/>
                  </a:solidFill>
                  <a:latin typeface="Arial" charset="0"/>
                </a:rPr>
                <a:t>m</a:t>
              </a:r>
              <a:r>
                <a:rPr lang="it-IT" sz="1200" b="1" i="0">
                  <a:solidFill>
                    <a:srgbClr val="FF0000"/>
                  </a:solidFill>
                  <a:latin typeface="Arial" charset="0"/>
                </a:rPr>
                <a:t>a</a:t>
              </a:r>
              <a:r>
                <a:rPr lang="it-IT" sz="1200" b="1" i="0">
                  <a:solidFill>
                    <a:srgbClr val="135CAE"/>
                  </a:solidFill>
                  <a:latin typeface="Arial" charset="0"/>
                </a:rPr>
                <a:t>r</a:t>
              </a:r>
              <a:r>
                <a:rPr lang="it-IT" sz="1200" b="1" i="0">
                  <a:solidFill>
                    <a:srgbClr val="FF0000"/>
                  </a:solidFill>
                  <a:latin typeface="Arial" charset="0"/>
                </a:rPr>
                <a:t>y </a:t>
              </a:r>
              <a:r>
                <a:rPr lang="it-IT" sz="1200" b="1" i="0">
                  <a:solidFill>
                    <a:srgbClr val="135CAE"/>
                  </a:solidFill>
                  <a:latin typeface="Arial" charset="0"/>
                </a:rPr>
                <a:t>b</a:t>
              </a:r>
              <a:r>
                <a:rPr lang="it-IT" sz="1200" b="1" i="0">
                  <a:solidFill>
                    <a:srgbClr val="FF0000"/>
                  </a:solidFill>
                  <a:latin typeface="Arial" charset="0"/>
                </a:rPr>
                <a:t>e</a:t>
              </a:r>
              <a:r>
                <a:rPr lang="it-IT" sz="1200" b="1" i="0">
                  <a:solidFill>
                    <a:srgbClr val="135CAE"/>
                  </a:solidFill>
                  <a:latin typeface="Arial" charset="0"/>
                </a:rPr>
                <a:t>a</a:t>
              </a:r>
              <a:r>
                <a:rPr lang="it-IT" sz="1200" b="1" i="0">
                  <a:solidFill>
                    <a:srgbClr val="FF0000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7370" name="Rectangle 202"/>
            <p:cNvSpPr>
              <a:spLocks noChangeArrowheads="1"/>
            </p:cNvSpPr>
            <p:nvPr/>
          </p:nvSpPr>
          <p:spPr bwMode="auto">
            <a:xfrm>
              <a:off x="2339" y="1855"/>
              <a:ext cx="51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b="1" i="0">
                  <a:solidFill>
                    <a:srgbClr val="135CAE"/>
                  </a:solidFill>
                  <a:latin typeface="Arial" charset="0"/>
                </a:rPr>
                <a:t>magnets</a:t>
              </a:r>
            </a:p>
          </p:txBody>
        </p:sp>
        <p:sp>
          <p:nvSpPr>
            <p:cNvPr id="7371" name="Rectangle 203"/>
            <p:cNvSpPr>
              <a:spLocks noChangeArrowheads="1"/>
            </p:cNvSpPr>
            <p:nvPr/>
          </p:nvSpPr>
          <p:spPr bwMode="auto">
            <a:xfrm>
              <a:off x="2849" y="1526"/>
              <a:ext cx="51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b="1" i="0">
                  <a:solidFill>
                    <a:srgbClr val="135CAE"/>
                  </a:solidFill>
                  <a:latin typeface="Arial" charset="0"/>
                </a:rPr>
                <a:t>magnets</a:t>
              </a:r>
            </a:p>
          </p:txBody>
        </p:sp>
        <p:sp>
          <p:nvSpPr>
            <p:cNvPr id="7381" name="Rectangle 213"/>
            <p:cNvSpPr>
              <a:spLocks noChangeArrowheads="1"/>
            </p:cNvSpPr>
            <p:nvPr/>
          </p:nvSpPr>
          <p:spPr bwMode="auto">
            <a:xfrm>
              <a:off x="3174" y="2116"/>
              <a:ext cx="5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200" b="1" i="0">
                  <a:solidFill>
                    <a:srgbClr val="404040"/>
                  </a:solidFill>
                  <a:latin typeface="Arial" charset="0"/>
                </a:rPr>
                <a:t>degrader</a:t>
              </a:r>
            </a:p>
          </p:txBody>
        </p:sp>
        <p:sp>
          <p:nvSpPr>
            <p:cNvPr id="7400" name="Line 232"/>
            <p:cNvSpPr>
              <a:spLocks noChangeShapeType="1"/>
            </p:cNvSpPr>
            <p:nvPr/>
          </p:nvSpPr>
          <p:spPr bwMode="auto">
            <a:xfrm>
              <a:off x="1959" y="2225"/>
              <a:ext cx="267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1" name="Line 233"/>
            <p:cNvSpPr>
              <a:spLocks noChangeShapeType="1"/>
            </p:cNvSpPr>
            <p:nvPr/>
          </p:nvSpPr>
          <p:spPr bwMode="auto">
            <a:xfrm>
              <a:off x="2065" y="2085"/>
              <a:ext cx="224" cy="4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688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01688" y="381000"/>
            <a:ext cx="825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it-IT" b="1" i="0">
                <a:solidFill>
                  <a:srgbClr val="135CAE"/>
                </a:solidFill>
                <a:latin typeface="Arial" charset="0"/>
              </a:rPr>
              <a:t>how to produce a</a:t>
            </a:r>
            <a:r>
              <a:rPr lang="it-IT" b="1" i="0">
                <a:solidFill>
                  <a:srgbClr val="FF0000"/>
                </a:solidFill>
                <a:latin typeface="Arial" charset="0"/>
              </a:rPr>
              <a:t> radioactive ion beam?</a:t>
            </a:r>
            <a:endParaRPr lang="en-US" b="1" i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3269" y="990600"/>
            <a:ext cx="8683625" cy="5305569"/>
            <a:chOff x="233269" y="990600"/>
            <a:chExt cx="8683625" cy="5305569"/>
          </a:xfrm>
        </p:grpSpPr>
        <p:grpSp>
          <p:nvGrpSpPr>
            <p:cNvPr id="4" name="Group 3"/>
            <p:cNvGrpSpPr/>
            <p:nvPr/>
          </p:nvGrpSpPr>
          <p:grpSpPr>
            <a:xfrm>
              <a:off x="233269" y="990600"/>
              <a:ext cx="8683625" cy="5305569"/>
              <a:chOff x="233269" y="990600"/>
              <a:chExt cx="8683625" cy="5305569"/>
            </a:xfrm>
          </p:grpSpPr>
          <p:grpSp>
            <p:nvGrpSpPr>
              <p:cNvPr id="6153" name="Group 9"/>
              <p:cNvGrpSpPr>
                <a:grpSpLocks/>
              </p:cNvGrpSpPr>
              <p:nvPr/>
            </p:nvGrpSpPr>
            <p:grpSpPr bwMode="auto">
              <a:xfrm>
                <a:off x="233269" y="990600"/>
                <a:ext cx="8683625" cy="4111625"/>
                <a:chOff x="135" y="546"/>
                <a:chExt cx="5470" cy="2590"/>
              </a:xfrm>
            </p:grpSpPr>
            <p:pic>
              <p:nvPicPr>
                <p:cNvPr id="6147" name="Picture 3" descr="EXCYT_LR.jpg                                                   000B6895Macintosh_HD                   BF9E3FA7: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35" y="546"/>
                  <a:ext cx="5470" cy="25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48" name="Freeform 4"/>
                <p:cNvSpPr>
                  <a:spLocks/>
                </p:cNvSpPr>
                <p:nvPr/>
              </p:nvSpPr>
              <p:spPr bwMode="auto">
                <a:xfrm>
                  <a:off x="5042" y="2497"/>
                  <a:ext cx="492" cy="124"/>
                </a:xfrm>
                <a:custGeom>
                  <a:avLst/>
                  <a:gdLst>
                    <a:gd name="T0" fmla="*/ 0 w 492"/>
                    <a:gd name="T1" fmla="*/ 23 h 124"/>
                    <a:gd name="T2" fmla="*/ 297 w 492"/>
                    <a:gd name="T3" fmla="*/ 84 h 124"/>
                    <a:gd name="T4" fmla="*/ 145 w 492"/>
                    <a:gd name="T5" fmla="*/ 124 h 124"/>
                    <a:gd name="T6" fmla="*/ 492 w 492"/>
                    <a:gd name="T7" fmla="*/ 107 h 124"/>
                    <a:gd name="T8" fmla="*/ 436 w 492"/>
                    <a:gd name="T9" fmla="*/ 0 h 124"/>
                    <a:gd name="T10" fmla="*/ 347 w 492"/>
                    <a:gd name="T11" fmla="*/ 51 h 124"/>
                    <a:gd name="T12" fmla="*/ 39 w 492"/>
                    <a:gd name="T13" fmla="*/ 0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2" h="124">
                      <a:moveTo>
                        <a:pt x="0" y="23"/>
                      </a:moveTo>
                      <a:lnTo>
                        <a:pt x="297" y="84"/>
                      </a:lnTo>
                      <a:lnTo>
                        <a:pt x="145" y="124"/>
                      </a:lnTo>
                      <a:lnTo>
                        <a:pt x="492" y="107"/>
                      </a:lnTo>
                      <a:lnTo>
                        <a:pt x="436" y="0"/>
                      </a:lnTo>
                      <a:lnTo>
                        <a:pt x="347" y="51"/>
                      </a:lnTo>
                      <a:lnTo>
                        <a:pt x="39" y="0"/>
                      </a:lnTo>
                    </a:path>
                  </a:pathLst>
                </a:custGeom>
                <a:solidFill>
                  <a:srgbClr val="FF0000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935038" y="1143000"/>
                <a:ext cx="7119937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it-IT" sz="1400" b="1" i="0">
                    <a:solidFill>
                      <a:srgbClr val="FFFF00"/>
                    </a:solidFill>
                    <a:latin typeface="Arial" charset="0"/>
                  </a:rPr>
                  <a:t>...and </a:t>
                </a:r>
                <a:r>
                  <a:rPr lang="it-IT" sz="1400" b="1" i="0" u="sng">
                    <a:solidFill>
                      <a:srgbClr val="FFFF00"/>
                    </a:solidFill>
                    <a:latin typeface="Arial" charset="0"/>
                  </a:rPr>
                  <a:t>isotope online separation</a:t>
                </a:r>
                <a:r>
                  <a:rPr lang="it-IT" sz="1400" b="1" i="0">
                    <a:solidFill>
                      <a:srgbClr val="FFFF00"/>
                    </a:solidFill>
                    <a:latin typeface="Arial" charset="0"/>
                  </a:rPr>
                  <a:t> (ISOL)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42998" y="5102225"/>
                <a:ext cx="823802" cy="1193944"/>
              </a:xfrm>
              <a:prstGeom prst="rect">
                <a:avLst/>
              </a:prstGeom>
              <a:solidFill>
                <a:srgbClr val="41FF2F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ion injector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63506" y="5102225"/>
                <a:ext cx="1298694" cy="11939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primary 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accelerator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362200" y="5102225"/>
                <a:ext cx="2362200" cy="1193944"/>
              </a:xfrm>
              <a:prstGeom prst="rect">
                <a:avLst/>
              </a:prstGeom>
              <a:solidFill>
                <a:srgbClr val="539F7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HV platform</a:t>
                </a:r>
                <a:r>
                  <a:rPr lang="en-US" sz="1400">
                    <a:latin typeface="Arial"/>
                    <a:cs typeface="Arial"/>
                  </a:rPr>
                  <a:t> </a:t>
                </a:r>
                <a:endParaRPr kumimoji="0" lang="en-US" sz="14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2362200" y="5286999"/>
                <a:ext cx="1066800" cy="304800"/>
              </a:xfrm>
              <a:prstGeom prst="rect">
                <a:avLst/>
              </a:prstGeom>
              <a:solidFill>
                <a:srgbClr val="C34E0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thick target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362200" y="5791584"/>
                <a:ext cx="1066800" cy="457200"/>
              </a:xfrm>
              <a:prstGeom prst="rect">
                <a:avLst/>
              </a:prstGeom>
              <a:solidFill>
                <a:srgbClr val="76E69F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secondary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>
                    <a:latin typeface="Arial"/>
                    <a:cs typeface="Arial"/>
                  </a:rPr>
                  <a:t>ion injector</a:t>
                </a:r>
                <a:endParaRPr kumimoji="0" lang="en-US" sz="12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522083" y="5591799"/>
                <a:ext cx="1143000" cy="656985"/>
              </a:xfrm>
              <a:prstGeom prst="rect">
                <a:avLst/>
              </a:prstGeom>
              <a:solidFill>
                <a:srgbClr val="FFFF29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charge 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>
                    <a:latin typeface="Arial"/>
                    <a:cs typeface="Arial"/>
                  </a:rPr>
                  <a:t>exchange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cell 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714922" y="5102225"/>
                <a:ext cx="1152478" cy="1193944"/>
              </a:xfrm>
              <a:prstGeom prst="rect">
                <a:avLst/>
              </a:prstGeom>
              <a:solidFill>
                <a:srgbClr val="E2B903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mass separator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838294" y="5102225"/>
                <a:ext cx="1553106" cy="1193944"/>
              </a:xfrm>
              <a:prstGeom prst="rect">
                <a:avLst/>
              </a:prstGeom>
              <a:solidFill>
                <a:srgbClr val="90E1EA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secondary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>
                    <a:latin typeface="Arial"/>
                    <a:cs typeface="Arial"/>
                  </a:rPr>
                  <a:t>accelerator</a:t>
                </a:r>
                <a:endParaRPr kumimoji="0" lang="en-US" sz="14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391400" y="5102225"/>
                <a:ext cx="1525494" cy="60386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high energy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>
                    <a:latin typeface="Arial"/>
                    <a:cs typeface="Arial"/>
                  </a:rPr>
                  <a:t>experiments</a:t>
                </a:r>
                <a:endParaRPr kumimoji="0" lang="en-US" sz="14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391400" y="5677095"/>
                <a:ext cx="1525494" cy="603865"/>
              </a:xfrm>
              <a:prstGeom prst="rect">
                <a:avLst/>
              </a:prstGeom>
              <a:solidFill>
                <a:srgbClr val="FF2E35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/>
                    <a:ea typeface="ＭＳ Ｐゴシック" charset="0"/>
                    <a:cs typeface="Arial"/>
                  </a:rPr>
                  <a:t>low energy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>
                    <a:latin typeface="Arial"/>
                    <a:cs typeface="Arial"/>
                  </a:rPr>
                  <a:t>experiments</a:t>
                </a:r>
                <a:endParaRPr kumimoji="0" lang="en-US" sz="14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 bwMode="auto">
            <a:xfrm>
              <a:off x="762000" y="5410200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2019488" y="5410200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rot="5400000">
              <a:off x="2705100" y="5704761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3304739" y="6019800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4436671" y="6038754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5592782" y="6019800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7126715" y="5421402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/>
            <p:cNvCxnSpPr/>
            <p:nvPr/>
          </p:nvCxnSpPr>
          <p:spPr bwMode="auto">
            <a:xfrm>
              <a:off x="7126715" y="6038754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956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5" name="Picture 95" descr="lebi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5" y="5102225"/>
            <a:ext cx="1423988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4" name="Picture 94" descr="li8_tand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1585913"/>
            <a:ext cx="18161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3" name="Group 93"/>
          <p:cNvGrpSpPr>
            <a:grpSpLocks/>
          </p:cNvGrpSpPr>
          <p:nvPr/>
        </p:nvGrpSpPr>
        <p:grpSpPr bwMode="auto">
          <a:xfrm>
            <a:off x="5224463" y="2600325"/>
            <a:ext cx="1193800" cy="1114425"/>
            <a:chOff x="4179" y="1774"/>
            <a:chExt cx="1123" cy="1049"/>
          </a:xfrm>
        </p:grpSpPr>
        <p:sp>
          <p:nvSpPr>
            <p:cNvPr id="10331" name="Rectangle 91"/>
            <p:cNvSpPr>
              <a:spLocks noChangeArrowheads="1"/>
            </p:cNvSpPr>
            <p:nvPr/>
          </p:nvSpPr>
          <p:spPr bwMode="auto">
            <a:xfrm>
              <a:off x="4179" y="1774"/>
              <a:ext cx="1123" cy="1049"/>
            </a:xfrm>
            <a:prstGeom prst="rect">
              <a:avLst/>
            </a:prstGeom>
            <a:solidFill>
              <a:srgbClr val="FFFF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332" name="Picture 9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" y="1789"/>
              <a:ext cx="1086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28" name="Picture 88" descr="POS2FOC.TIF                                                    000741A8Macintosh HD                   C5534E62: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5525" y="5141913"/>
            <a:ext cx="2744788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02" name="Group 62"/>
          <p:cNvGrpSpPr>
            <a:grpSpLocks/>
          </p:cNvGrpSpPr>
          <p:nvPr/>
        </p:nvGrpSpPr>
        <p:grpSpPr bwMode="auto">
          <a:xfrm>
            <a:off x="6567488" y="1168400"/>
            <a:ext cx="2122487" cy="2003425"/>
            <a:chOff x="2503" y="945"/>
            <a:chExt cx="3963" cy="3740"/>
          </a:xfrm>
        </p:grpSpPr>
        <p:pic>
          <p:nvPicPr>
            <p:cNvPr id="10303" name="Picture 63" descr="molibde_plot.tif                                               00106739Macintosh HD                   C5534E62: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" y="945"/>
              <a:ext cx="3963" cy="3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04" name="Rectangle 64"/>
            <p:cNvSpPr>
              <a:spLocks noChangeArrowheads="1"/>
            </p:cNvSpPr>
            <p:nvPr/>
          </p:nvSpPr>
          <p:spPr bwMode="auto">
            <a:xfrm>
              <a:off x="4009" y="4000"/>
              <a:ext cx="338" cy="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en-US" sz="1800" i="0">
                <a:latin typeface="Arial" charset="0"/>
              </a:endParaRPr>
            </a:p>
          </p:txBody>
        </p:sp>
      </p:grp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924533" y="593725"/>
            <a:ext cx="582833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it-IT" sz="1600" b="1" i="0">
                <a:solidFill>
                  <a:srgbClr val="135CAE"/>
                </a:solidFill>
                <a:latin typeface="Arial"/>
              </a:rPr>
              <a:t>“</a:t>
            </a:r>
            <a:r>
              <a:rPr lang="it-IT" sz="1600" b="1" i="0">
                <a:solidFill>
                  <a:srgbClr val="135CAE"/>
                </a:solidFill>
                <a:latin typeface="Arial" charset="0"/>
              </a:rPr>
              <a:t>Paolo, we don</a:t>
            </a:r>
            <a:r>
              <a:rPr lang="ja-JP" altLang="it-IT" sz="1600" b="1" i="0">
                <a:solidFill>
                  <a:srgbClr val="135CAE"/>
                </a:solidFill>
                <a:latin typeface="Arial"/>
              </a:rPr>
              <a:t>’</a:t>
            </a:r>
            <a:r>
              <a:rPr lang="it-IT" sz="1600" b="1" i="0">
                <a:solidFill>
                  <a:srgbClr val="135CAE"/>
                </a:solidFill>
                <a:latin typeface="Arial" charset="0"/>
              </a:rPr>
              <a:t>t need a sophisticated Beam Diagnostics: </a:t>
            </a:r>
          </a:p>
          <a:p>
            <a:pPr algn="ctr"/>
            <a:r>
              <a:rPr lang="it-IT" sz="1600" b="1" i="0">
                <a:solidFill>
                  <a:srgbClr val="FF0000"/>
                </a:solidFill>
                <a:latin typeface="Arial" charset="0"/>
              </a:rPr>
              <a:t>just one </a:t>
            </a:r>
            <a:r>
              <a:rPr lang="it-IT" sz="1600" b="1" i="0" u="sng">
                <a:solidFill>
                  <a:srgbClr val="FF0000"/>
                </a:solidFill>
                <a:latin typeface="Arial" charset="0"/>
              </a:rPr>
              <a:t>simple</a:t>
            </a:r>
            <a:r>
              <a:rPr lang="it-IT" sz="1600" b="1" i="0">
                <a:solidFill>
                  <a:srgbClr val="FF0000"/>
                </a:solidFill>
                <a:latin typeface="Arial" charset="0"/>
              </a:rPr>
              <a:t> device</a:t>
            </a:r>
            <a:r>
              <a:rPr lang="ja-JP" altLang="it-IT" sz="1600" b="1" i="0">
                <a:solidFill>
                  <a:srgbClr val="135CAE"/>
                </a:solidFill>
                <a:latin typeface="Arial"/>
              </a:rPr>
              <a:t>”</a:t>
            </a:r>
            <a:endParaRPr lang="it-IT" sz="1600" b="1" i="0">
              <a:solidFill>
                <a:srgbClr val="135CAE"/>
              </a:solidFill>
              <a:latin typeface="Arial" charset="0"/>
            </a:endParaRP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 rot="-27191">
            <a:off x="3074988" y="3332163"/>
            <a:ext cx="1223962" cy="11684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54118"/>
                  <a:invGamma/>
                </a:schemeClr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PerspectiveBottom">
              <a:rot lat="21524999" lon="28125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0297" name="Rectangle 57"/>
          <p:cNvSpPr>
            <a:spLocks noChangeArrowheads="1"/>
          </p:cNvSpPr>
          <p:nvPr/>
        </p:nvSpPr>
        <p:spPr bwMode="auto">
          <a:xfrm>
            <a:off x="3041650" y="5929313"/>
            <a:ext cx="1538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600" b="1" i="0">
                <a:solidFill>
                  <a:srgbClr val="FF0000"/>
                </a:solidFill>
                <a:latin typeface="Arial" charset="0"/>
              </a:rPr>
              <a:t>magic BD box</a:t>
            </a:r>
          </a:p>
        </p:txBody>
      </p:sp>
      <p:grpSp>
        <p:nvGrpSpPr>
          <p:cNvPr id="10305" name="Group 65"/>
          <p:cNvGrpSpPr>
            <a:grpSpLocks/>
          </p:cNvGrpSpPr>
          <p:nvPr/>
        </p:nvGrpSpPr>
        <p:grpSpPr bwMode="auto">
          <a:xfrm rot="9064102">
            <a:off x="2871788" y="927100"/>
            <a:ext cx="101600" cy="2941638"/>
            <a:chOff x="2880" y="816"/>
            <a:chExt cx="96" cy="2115"/>
          </a:xfrm>
        </p:grpSpPr>
        <p:sp>
          <p:nvSpPr>
            <p:cNvPr id="10306" name="AutoShape 66"/>
            <p:cNvSpPr>
              <a:spLocks noChangeArrowheads="1"/>
            </p:cNvSpPr>
            <p:nvPr/>
          </p:nvSpPr>
          <p:spPr bwMode="auto">
            <a:xfrm>
              <a:off x="2880" y="963"/>
              <a:ext cx="96" cy="19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07" name="AutoShape 67"/>
            <p:cNvSpPr>
              <a:spLocks noChangeArrowheads="1"/>
            </p:cNvSpPr>
            <p:nvPr/>
          </p:nvSpPr>
          <p:spPr bwMode="auto">
            <a:xfrm>
              <a:off x="2880" y="816"/>
              <a:ext cx="96" cy="192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08" name="AutoShape 68"/>
          <p:cNvSpPr>
            <a:spLocks noChangeArrowheads="1"/>
          </p:cNvSpPr>
          <p:nvPr/>
        </p:nvSpPr>
        <p:spPr bwMode="auto">
          <a:xfrm rot="931111">
            <a:off x="3117850" y="3544888"/>
            <a:ext cx="1295400" cy="762000"/>
          </a:xfrm>
          <a:prstGeom prst="irregularSeal2">
            <a:avLst/>
          </a:prstGeom>
          <a:gradFill rotWithShape="0">
            <a:gsLst>
              <a:gs pos="0">
                <a:srgbClr val="A603AB">
                  <a:alpha val="0"/>
                </a:srgbClr>
              </a:gs>
              <a:gs pos="21001">
                <a:srgbClr val="0819FB">
                  <a:alpha val="21001"/>
                </a:srgbClr>
              </a:gs>
              <a:gs pos="35001">
                <a:srgbClr val="1A8D48">
                  <a:alpha val="35001"/>
                </a:srgbClr>
              </a:gs>
              <a:gs pos="52000">
                <a:srgbClr val="FFFF00">
                  <a:alpha val="52000"/>
                </a:srgbClr>
              </a:gs>
              <a:gs pos="73000">
                <a:srgbClr val="EE3F17">
                  <a:alpha val="73000"/>
                </a:srgbClr>
              </a:gs>
              <a:gs pos="88000">
                <a:srgbClr val="E81766">
                  <a:alpha val="88000"/>
                </a:srgbClr>
              </a:gs>
              <a:gs pos="100000">
                <a:srgbClr val="A603AB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27" name="Group 87"/>
          <p:cNvGrpSpPr>
            <a:grpSpLocks/>
          </p:cNvGrpSpPr>
          <p:nvPr/>
        </p:nvGrpSpPr>
        <p:grpSpPr bwMode="auto">
          <a:xfrm>
            <a:off x="2659063" y="4219575"/>
            <a:ext cx="2352675" cy="1747838"/>
            <a:chOff x="634" y="2602"/>
            <a:chExt cx="1482" cy="1101"/>
          </a:xfrm>
        </p:grpSpPr>
        <p:sp>
          <p:nvSpPr>
            <p:cNvPr id="10309" name="AutoShape 69" descr="White marble"/>
            <p:cNvSpPr>
              <a:spLocks noChangeArrowheads="1"/>
            </p:cNvSpPr>
            <p:nvPr/>
          </p:nvSpPr>
          <p:spPr bwMode="auto">
            <a:xfrm rot="465861">
              <a:off x="634" y="2602"/>
              <a:ext cx="1482" cy="481"/>
            </a:xfrm>
            <a:prstGeom prst="cloudCallout">
              <a:avLst>
                <a:gd name="adj1" fmla="val -12176"/>
                <a:gd name="adj2" fmla="val -22366"/>
              </a:avLst>
            </a:prstGeom>
            <a:blipFill dpi="0" rotWithShape="0">
              <a:blip r:embed="rId7">
                <a:alphaModFix amt="85000"/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 i="0"/>
            </a:p>
          </p:txBody>
        </p:sp>
        <p:pic>
          <p:nvPicPr>
            <p:cNvPr id="10310" name="Picture 70" descr="hat3.png                                                       0027D978Macintosh_HD                   BF9E3FA7: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" y="2822"/>
              <a:ext cx="1444" cy="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25" name="Group 85"/>
          <p:cNvGrpSpPr>
            <a:grpSpLocks/>
          </p:cNvGrpSpPr>
          <p:nvPr/>
        </p:nvGrpSpPr>
        <p:grpSpPr bwMode="auto">
          <a:xfrm>
            <a:off x="3694113" y="1692275"/>
            <a:ext cx="4264025" cy="3065463"/>
            <a:chOff x="1440" y="1151"/>
            <a:chExt cx="2141" cy="1825"/>
          </a:xfrm>
        </p:grpSpPr>
        <p:sp>
          <p:nvSpPr>
            <p:cNvPr id="10311" name="Arc 71"/>
            <p:cNvSpPr>
              <a:spLocks/>
            </p:cNvSpPr>
            <p:nvPr/>
          </p:nvSpPr>
          <p:spPr bwMode="auto">
            <a:xfrm flipH="1">
              <a:off x="1440" y="1220"/>
              <a:ext cx="2141" cy="1756"/>
            </a:xfrm>
            <a:custGeom>
              <a:avLst/>
              <a:gdLst>
                <a:gd name="G0" fmla="+- 0 0 0"/>
                <a:gd name="G1" fmla="+- 21356 0 0"/>
                <a:gd name="G2" fmla="+- 21600 0 0"/>
                <a:gd name="T0" fmla="*/ 3234 w 20503"/>
                <a:gd name="T1" fmla="*/ 0 h 21356"/>
                <a:gd name="T2" fmla="*/ 20503 w 20503"/>
                <a:gd name="T3" fmla="*/ 14561 h 21356"/>
                <a:gd name="T4" fmla="*/ 0 w 20503"/>
                <a:gd name="T5" fmla="*/ 21356 h 2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21356" fill="none" extrusionOk="0">
                  <a:moveTo>
                    <a:pt x="3234" y="-1"/>
                  </a:moveTo>
                  <a:cubicBezTo>
                    <a:pt x="11272" y="1216"/>
                    <a:pt x="17945" y="6844"/>
                    <a:pt x="20503" y="14560"/>
                  </a:cubicBezTo>
                </a:path>
                <a:path w="20503" h="21356" stroke="0" extrusionOk="0">
                  <a:moveTo>
                    <a:pt x="3234" y="-1"/>
                  </a:moveTo>
                  <a:cubicBezTo>
                    <a:pt x="11272" y="1216"/>
                    <a:pt x="17945" y="6844"/>
                    <a:pt x="20503" y="14560"/>
                  </a:cubicBezTo>
                  <a:lnTo>
                    <a:pt x="0" y="21356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2" name="AutoShape 72"/>
            <p:cNvSpPr>
              <a:spLocks noChangeArrowheads="1"/>
            </p:cNvSpPr>
            <p:nvPr/>
          </p:nvSpPr>
          <p:spPr bwMode="auto">
            <a:xfrm rot="-446270">
              <a:off x="3133" y="1151"/>
              <a:ext cx="240" cy="141"/>
            </a:xfrm>
            <a:prstGeom prst="irregularSeal2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26" name="Group 86"/>
          <p:cNvGrpSpPr>
            <a:grpSpLocks/>
          </p:cNvGrpSpPr>
          <p:nvPr/>
        </p:nvGrpSpPr>
        <p:grpSpPr bwMode="auto">
          <a:xfrm>
            <a:off x="3694113" y="3636963"/>
            <a:ext cx="4273550" cy="1676400"/>
            <a:chOff x="1440" y="2208"/>
            <a:chExt cx="1008" cy="702"/>
          </a:xfrm>
        </p:grpSpPr>
        <p:sp>
          <p:nvSpPr>
            <p:cNvPr id="10313" name="Arc 73"/>
            <p:cNvSpPr>
              <a:spLocks/>
            </p:cNvSpPr>
            <p:nvPr/>
          </p:nvSpPr>
          <p:spPr bwMode="auto">
            <a:xfrm>
              <a:off x="1440" y="2208"/>
              <a:ext cx="864" cy="624"/>
            </a:xfrm>
            <a:custGeom>
              <a:avLst/>
              <a:gdLst>
                <a:gd name="G0" fmla="+- 11663 0 0"/>
                <a:gd name="G1" fmla="+- 21600 0 0"/>
                <a:gd name="G2" fmla="+- 21600 0 0"/>
                <a:gd name="T0" fmla="*/ 0 w 33263"/>
                <a:gd name="T1" fmla="*/ 3420 h 21600"/>
                <a:gd name="T2" fmla="*/ 33263 w 33263"/>
                <a:gd name="T3" fmla="*/ 21600 h 21600"/>
                <a:gd name="T4" fmla="*/ 11663 w 3326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263" h="21600" fill="none" extrusionOk="0">
                  <a:moveTo>
                    <a:pt x="-1" y="3419"/>
                  </a:moveTo>
                  <a:cubicBezTo>
                    <a:pt x="3480" y="1186"/>
                    <a:pt x="7528" y="-1"/>
                    <a:pt x="11663" y="-1"/>
                  </a:cubicBezTo>
                  <a:cubicBezTo>
                    <a:pt x="23592" y="-1"/>
                    <a:pt x="33263" y="9670"/>
                    <a:pt x="33263" y="21600"/>
                  </a:cubicBezTo>
                </a:path>
                <a:path w="33263" h="21600" stroke="0" extrusionOk="0">
                  <a:moveTo>
                    <a:pt x="-1" y="3419"/>
                  </a:moveTo>
                  <a:cubicBezTo>
                    <a:pt x="3480" y="1186"/>
                    <a:pt x="7528" y="-1"/>
                    <a:pt x="11663" y="-1"/>
                  </a:cubicBezTo>
                  <a:cubicBezTo>
                    <a:pt x="23592" y="-1"/>
                    <a:pt x="33263" y="9670"/>
                    <a:pt x="33263" y="21600"/>
                  </a:cubicBezTo>
                  <a:lnTo>
                    <a:pt x="11663" y="2160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4" name="AutoShape 74"/>
            <p:cNvSpPr>
              <a:spLocks noChangeArrowheads="1"/>
            </p:cNvSpPr>
            <p:nvPr/>
          </p:nvSpPr>
          <p:spPr bwMode="auto">
            <a:xfrm rot="1834893">
              <a:off x="2208" y="2769"/>
              <a:ext cx="240" cy="141"/>
            </a:xfrm>
            <a:prstGeom prst="irregularSeal2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24" name="Group 84"/>
          <p:cNvGrpSpPr>
            <a:grpSpLocks/>
          </p:cNvGrpSpPr>
          <p:nvPr/>
        </p:nvGrpSpPr>
        <p:grpSpPr bwMode="auto">
          <a:xfrm flipH="1">
            <a:off x="3695700" y="1868488"/>
            <a:ext cx="2600325" cy="2005012"/>
            <a:chOff x="1153" y="675"/>
            <a:chExt cx="288" cy="1632"/>
          </a:xfrm>
        </p:grpSpPr>
        <p:sp>
          <p:nvSpPr>
            <p:cNvPr id="10316" name="Arc 76"/>
            <p:cNvSpPr>
              <a:spLocks/>
            </p:cNvSpPr>
            <p:nvPr/>
          </p:nvSpPr>
          <p:spPr bwMode="auto">
            <a:xfrm>
              <a:off x="1211" y="675"/>
              <a:ext cx="230" cy="1632"/>
            </a:xfrm>
            <a:custGeom>
              <a:avLst/>
              <a:gdLst>
                <a:gd name="G0" fmla="+- 16460 0 0"/>
                <a:gd name="G1" fmla="+- 21600 0 0"/>
                <a:gd name="G2" fmla="+- 21600 0 0"/>
                <a:gd name="T0" fmla="*/ 0 w 38060"/>
                <a:gd name="T1" fmla="*/ 7614 h 21600"/>
                <a:gd name="T2" fmla="*/ 38060 w 38060"/>
                <a:gd name="T3" fmla="*/ 21600 h 21600"/>
                <a:gd name="T4" fmla="*/ 16460 w 3806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060" h="21600" fill="none" extrusionOk="0">
                  <a:moveTo>
                    <a:pt x="-1" y="7613"/>
                  </a:moveTo>
                  <a:cubicBezTo>
                    <a:pt x="4103" y="2783"/>
                    <a:pt x="10121" y="-1"/>
                    <a:pt x="16460" y="-1"/>
                  </a:cubicBezTo>
                  <a:cubicBezTo>
                    <a:pt x="28389" y="-1"/>
                    <a:pt x="38060" y="9670"/>
                    <a:pt x="38060" y="21600"/>
                  </a:cubicBezTo>
                </a:path>
                <a:path w="38060" h="21600" stroke="0" extrusionOk="0">
                  <a:moveTo>
                    <a:pt x="-1" y="7613"/>
                  </a:moveTo>
                  <a:cubicBezTo>
                    <a:pt x="4103" y="2783"/>
                    <a:pt x="10121" y="-1"/>
                    <a:pt x="16460" y="-1"/>
                  </a:cubicBezTo>
                  <a:cubicBezTo>
                    <a:pt x="28389" y="-1"/>
                    <a:pt x="38060" y="9670"/>
                    <a:pt x="38060" y="21600"/>
                  </a:cubicBezTo>
                  <a:lnTo>
                    <a:pt x="16460" y="2160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7" name="AutoShape 77"/>
            <p:cNvSpPr>
              <a:spLocks noChangeArrowheads="1"/>
            </p:cNvSpPr>
            <p:nvPr/>
          </p:nvSpPr>
          <p:spPr bwMode="auto">
            <a:xfrm rot="-3807913">
              <a:off x="1104" y="1200"/>
              <a:ext cx="240" cy="141"/>
            </a:xfrm>
            <a:prstGeom prst="irregularSeal2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23" name="Group 83"/>
          <p:cNvGrpSpPr>
            <a:grpSpLocks/>
          </p:cNvGrpSpPr>
          <p:nvPr/>
        </p:nvGrpSpPr>
        <p:grpSpPr bwMode="auto">
          <a:xfrm>
            <a:off x="1946275" y="1944688"/>
            <a:ext cx="1751013" cy="1927225"/>
            <a:chOff x="35" y="1248"/>
            <a:chExt cx="1407" cy="1058"/>
          </a:xfrm>
        </p:grpSpPr>
        <p:sp>
          <p:nvSpPr>
            <p:cNvPr id="10318" name="Arc 78"/>
            <p:cNvSpPr>
              <a:spLocks/>
            </p:cNvSpPr>
            <p:nvPr/>
          </p:nvSpPr>
          <p:spPr bwMode="auto">
            <a:xfrm>
              <a:off x="96" y="1248"/>
              <a:ext cx="1346" cy="1058"/>
            </a:xfrm>
            <a:custGeom>
              <a:avLst/>
              <a:gdLst>
                <a:gd name="G0" fmla="+- 11202 0 0"/>
                <a:gd name="G1" fmla="+- 21600 0 0"/>
                <a:gd name="G2" fmla="+- 21600 0 0"/>
                <a:gd name="T0" fmla="*/ 0 w 32802"/>
                <a:gd name="T1" fmla="*/ 3133 h 21600"/>
                <a:gd name="T2" fmla="*/ 32802 w 32802"/>
                <a:gd name="T3" fmla="*/ 21600 h 21600"/>
                <a:gd name="T4" fmla="*/ 11202 w 328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02" h="21600" fill="none" extrusionOk="0">
                  <a:moveTo>
                    <a:pt x="-1" y="3132"/>
                  </a:moveTo>
                  <a:cubicBezTo>
                    <a:pt x="3376" y="1083"/>
                    <a:pt x="7251" y="-1"/>
                    <a:pt x="11202" y="-1"/>
                  </a:cubicBezTo>
                  <a:cubicBezTo>
                    <a:pt x="23131" y="-1"/>
                    <a:pt x="32802" y="9670"/>
                    <a:pt x="32802" y="21600"/>
                  </a:cubicBezTo>
                </a:path>
                <a:path w="32802" h="21600" stroke="0" extrusionOk="0">
                  <a:moveTo>
                    <a:pt x="-1" y="3132"/>
                  </a:moveTo>
                  <a:cubicBezTo>
                    <a:pt x="3376" y="1083"/>
                    <a:pt x="7251" y="-1"/>
                    <a:pt x="11202" y="-1"/>
                  </a:cubicBezTo>
                  <a:cubicBezTo>
                    <a:pt x="23131" y="-1"/>
                    <a:pt x="32802" y="9670"/>
                    <a:pt x="32802" y="21600"/>
                  </a:cubicBezTo>
                  <a:lnTo>
                    <a:pt x="11202" y="2160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9" name="AutoShape 79"/>
            <p:cNvSpPr>
              <a:spLocks noChangeArrowheads="1"/>
            </p:cNvSpPr>
            <p:nvPr/>
          </p:nvSpPr>
          <p:spPr bwMode="auto">
            <a:xfrm rot="1834893">
              <a:off x="35" y="1344"/>
              <a:ext cx="240" cy="141"/>
            </a:xfrm>
            <a:prstGeom prst="irregularSeal2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22" name="Group 82"/>
          <p:cNvGrpSpPr>
            <a:grpSpLocks/>
          </p:cNvGrpSpPr>
          <p:nvPr/>
        </p:nvGrpSpPr>
        <p:grpSpPr bwMode="auto">
          <a:xfrm>
            <a:off x="2093913" y="3595688"/>
            <a:ext cx="1600200" cy="1868487"/>
            <a:chOff x="432" y="2132"/>
            <a:chExt cx="1008" cy="1177"/>
          </a:xfrm>
        </p:grpSpPr>
        <p:sp>
          <p:nvSpPr>
            <p:cNvPr id="10315" name="AutoShape 75"/>
            <p:cNvSpPr>
              <a:spLocks noChangeArrowheads="1"/>
            </p:cNvSpPr>
            <p:nvPr/>
          </p:nvSpPr>
          <p:spPr bwMode="auto">
            <a:xfrm rot="775035">
              <a:off x="432" y="3168"/>
              <a:ext cx="240" cy="141"/>
            </a:xfrm>
            <a:prstGeom prst="irregularSeal2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0" name="Arc 80"/>
            <p:cNvSpPr>
              <a:spLocks/>
            </p:cNvSpPr>
            <p:nvPr/>
          </p:nvSpPr>
          <p:spPr bwMode="auto">
            <a:xfrm flipH="1">
              <a:off x="555" y="2132"/>
              <a:ext cx="885" cy="1104"/>
            </a:xfrm>
            <a:custGeom>
              <a:avLst/>
              <a:gdLst>
                <a:gd name="G0" fmla="+- 11565 0 0"/>
                <a:gd name="G1" fmla="+- 21600 0 0"/>
                <a:gd name="G2" fmla="+- 21600 0 0"/>
                <a:gd name="T0" fmla="*/ 0 w 33165"/>
                <a:gd name="T1" fmla="*/ 3358 h 21600"/>
                <a:gd name="T2" fmla="*/ 33165 w 33165"/>
                <a:gd name="T3" fmla="*/ 21600 h 21600"/>
                <a:gd name="T4" fmla="*/ 11565 w 331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165" h="21600" fill="none" extrusionOk="0">
                  <a:moveTo>
                    <a:pt x="-1" y="3357"/>
                  </a:moveTo>
                  <a:cubicBezTo>
                    <a:pt x="3458" y="1164"/>
                    <a:pt x="7469" y="-1"/>
                    <a:pt x="11565" y="-1"/>
                  </a:cubicBezTo>
                  <a:cubicBezTo>
                    <a:pt x="23494" y="-1"/>
                    <a:pt x="33165" y="9670"/>
                    <a:pt x="33165" y="21600"/>
                  </a:cubicBezTo>
                </a:path>
                <a:path w="33165" h="21600" stroke="0" extrusionOk="0">
                  <a:moveTo>
                    <a:pt x="-1" y="3357"/>
                  </a:moveTo>
                  <a:cubicBezTo>
                    <a:pt x="3458" y="1164"/>
                    <a:pt x="7469" y="-1"/>
                    <a:pt x="11565" y="-1"/>
                  </a:cubicBezTo>
                  <a:cubicBezTo>
                    <a:pt x="23494" y="-1"/>
                    <a:pt x="33165" y="9670"/>
                    <a:pt x="33165" y="21600"/>
                  </a:cubicBezTo>
                  <a:lnTo>
                    <a:pt x="11565" y="21600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00" name="Line 60"/>
          <p:cNvSpPr>
            <a:spLocks noChangeShapeType="1"/>
          </p:cNvSpPr>
          <p:nvPr/>
        </p:nvSpPr>
        <p:spPr bwMode="auto">
          <a:xfrm>
            <a:off x="2098675" y="3556000"/>
            <a:ext cx="1592263" cy="320675"/>
          </a:xfrm>
          <a:prstGeom prst="line">
            <a:avLst/>
          </a:prstGeom>
          <a:noFill/>
          <a:ln w="76200">
            <a:solidFill>
              <a:srgbClr val="0100F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73" name="Group 33"/>
          <p:cNvGrpSpPr>
            <a:grpSpLocks/>
          </p:cNvGrpSpPr>
          <p:nvPr/>
        </p:nvGrpSpPr>
        <p:grpSpPr bwMode="auto">
          <a:xfrm rot="-2609066">
            <a:off x="1766888" y="3270250"/>
            <a:ext cx="512762" cy="501650"/>
            <a:chOff x="2553" y="1895"/>
            <a:chExt cx="235" cy="230"/>
          </a:xfrm>
        </p:grpSpPr>
        <p:sp>
          <p:nvSpPr>
            <p:cNvPr id="10274" name="Oval 34"/>
            <p:cNvSpPr>
              <a:spLocks noChangeArrowheads="1"/>
            </p:cNvSpPr>
            <p:nvPr/>
          </p:nvSpPr>
          <p:spPr bwMode="auto">
            <a:xfrm>
              <a:off x="2584" y="1925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135CAE">
                    <a:gamma/>
                    <a:tint val="56078"/>
                    <a:invGamma/>
                  </a:srgbClr>
                </a:gs>
                <a:gs pos="100000">
                  <a:srgbClr val="135CA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5" name="Oval 35"/>
            <p:cNvSpPr>
              <a:spLocks noChangeArrowheads="1"/>
            </p:cNvSpPr>
            <p:nvPr/>
          </p:nvSpPr>
          <p:spPr bwMode="auto">
            <a:xfrm>
              <a:off x="2553" y="1987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156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6" name="Oval 36"/>
            <p:cNvSpPr>
              <a:spLocks noChangeArrowheads="1"/>
            </p:cNvSpPr>
            <p:nvPr/>
          </p:nvSpPr>
          <p:spPr bwMode="auto">
            <a:xfrm>
              <a:off x="2606" y="1996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135CAE">
                    <a:gamma/>
                    <a:tint val="56078"/>
                    <a:invGamma/>
                  </a:srgbClr>
                </a:gs>
                <a:gs pos="100000">
                  <a:srgbClr val="135CA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7" name="Oval 37"/>
            <p:cNvSpPr>
              <a:spLocks noChangeArrowheads="1"/>
            </p:cNvSpPr>
            <p:nvPr/>
          </p:nvSpPr>
          <p:spPr bwMode="auto">
            <a:xfrm>
              <a:off x="2631" y="1895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156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Oval 38"/>
            <p:cNvSpPr>
              <a:spLocks noChangeArrowheads="1"/>
            </p:cNvSpPr>
            <p:nvPr/>
          </p:nvSpPr>
          <p:spPr bwMode="auto">
            <a:xfrm>
              <a:off x="2700" y="1983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135CAE">
                    <a:gamma/>
                    <a:tint val="56078"/>
                    <a:invGamma/>
                  </a:srgbClr>
                </a:gs>
                <a:gs pos="100000">
                  <a:srgbClr val="135CA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9" name="Oval 39"/>
            <p:cNvSpPr>
              <a:spLocks noChangeArrowheads="1"/>
            </p:cNvSpPr>
            <p:nvPr/>
          </p:nvSpPr>
          <p:spPr bwMode="auto">
            <a:xfrm>
              <a:off x="2664" y="2011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156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0" name="Oval 40"/>
            <p:cNvSpPr>
              <a:spLocks noChangeArrowheads="1"/>
            </p:cNvSpPr>
            <p:nvPr/>
          </p:nvSpPr>
          <p:spPr bwMode="auto">
            <a:xfrm>
              <a:off x="2646" y="1947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135CAE">
                    <a:gamma/>
                    <a:tint val="56078"/>
                    <a:invGamma/>
                  </a:srgbClr>
                </a:gs>
                <a:gs pos="100000">
                  <a:srgbClr val="135CA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1" name="Oval 41"/>
            <p:cNvSpPr>
              <a:spLocks noChangeArrowheads="1"/>
            </p:cNvSpPr>
            <p:nvPr/>
          </p:nvSpPr>
          <p:spPr bwMode="auto">
            <a:xfrm>
              <a:off x="2706" y="1932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156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2" name="Oval 42"/>
            <p:cNvSpPr>
              <a:spLocks noChangeArrowheads="1"/>
            </p:cNvSpPr>
            <p:nvPr/>
          </p:nvSpPr>
          <p:spPr bwMode="auto">
            <a:xfrm>
              <a:off x="2584" y="2037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156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3" name="Oval 43"/>
            <p:cNvSpPr>
              <a:spLocks noChangeArrowheads="1"/>
            </p:cNvSpPr>
            <p:nvPr/>
          </p:nvSpPr>
          <p:spPr bwMode="auto">
            <a:xfrm>
              <a:off x="2627" y="1994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135CAE">
                    <a:gamma/>
                    <a:tint val="56078"/>
                    <a:invGamma/>
                  </a:srgbClr>
                </a:gs>
                <a:gs pos="100000">
                  <a:srgbClr val="135CA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4" name="Oval 44"/>
            <p:cNvSpPr>
              <a:spLocks noChangeArrowheads="1"/>
            </p:cNvSpPr>
            <p:nvPr/>
          </p:nvSpPr>
          <p:spPr bwMode="auto">
            <a:xfrm>
              <a:off x="2637" y="2043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135CAE">
                    <a:gamma/>
                    <a:tint val="56078"/>
                    <a:invGamma/>
                  </a:srgbClr>
                </a:gs>
                <a:gs pos="100000">
                  <a:srgbClr val="135CA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5" name="Oval 45"/>
            <p:cNvSpPr>
              <a:spLocks noChangeArrowheads="1"/>
            </p:cNvSpPr>
            <p:nvPr/>
          </p:nvSpPr>
          <p:spPr bwMode="auto">
            <a:xfrm>
              <a:off x="2602" y="1948"/>
              <a:ext cx="82" cy="82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shade val="4156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462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954213" y="538163"/>
            <a:ext cx="578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 i="0">
                <a:solidFill>
                  <a:srgbClr val="135CAE"/>
                </a:solidFill>
                <a:latin typeface="Arial" charset="0"/>
              </a:rPr>
              <a:t>unfortunately the real case is different </a:t>
            </a:r>
          </a:p>
        </p:txBody>
      </p:sp>
      <p:grpSp>
        <p:nvGrpSpPr>
          <p:cNvPr id="11313" name="Group 49"/>
          <p:cNvGrpSpPr>
            <a:grpSpLocks/>
          </p:cNvGrpSpPr>
          <p:nvPr/>
        </p:nvGrpSpPr>
        <p:grpSpPr bwMode="auto">
          <a:xfrm>
            <a:off x="3057525" y="2773363"/>
            <a:ext cx="2532063" cy="1230312"/>
            <a:chOff x="1836" y="1822"/>
            <a:chExt cx="1595" cy="775"/>
          </a:xfrm>
        </p:grpSpPr>
        <p:sp>
          <p:nvSpPr>
            <p:cNvPr id="11268" name="Rectangle 4"/>
            <p:cNvSpPr>
              <a:spLocks noChangeArrowheads="1"/>
            </p:cNvSpPr>
            <p:nvPr/>
          </p:nvSpPr>
          <p:spPr bwMode="auto">
            <a:xfrm rot="-27191">
              <a:off x="2660" y="1861"/>
              <a:ext cx="771" cy="736"/>
            </a:xfrm>
            <a:prstGeom prst="rect">
              <a:avLst/>
            </a:prstGeom>
            <a:gradFill rotWithShape="0">
              <a:gsLst>
                <a:gs pos="0">
                  <a:srgbClr val="FFCC66">
                    <a:gamma/>
                    <a:tint val="0"/>
                    <a:invGamma/>
                  </a:srgbClr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effectLst/>
            <a:scene3d>
              <a:camera prst="legacyPerspectiveBottom">
                <a:rot lat="21524999" lon="28125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66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>
              <a:off x="2045" y="2002"/>
              <a:ext cx="1003" cy="202"/>
            </a:xfrm>
            <a:prstGeom prst="line">
              <a:avLst/>
            </a:prstGeom>
            <a:noFill/>
            <a:ln w="25400">
              <a:solidFill>
                <a:srgbClr val="0100F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70" name="Group 6"/>
            <p:cNvGrpSpPr>
              <a:grpSpLocks/>
            </p:cNvGrpSpPr>
            <p:nvPr/>
          </p:nvGrpSpPr>
          <p:grpSpPr bwMode="auto">
            <a:xfrm rot="-2609066">
              <a:off x="1836" y="1822"/>
              <a:ext cx="323" cy="316"/>
              <a:chOff x="2553" y="1895"/>
              <a:chExt cx="235" cy="230"/>
            </a:xfrm>
          </p:grpSpPr>
          <p:sp>
            <p:nvSpPr>
              <p:cNvPr id="11271" name="Oval 7"/>
              <p:cNvSpPr>
                <a:spLocks noChangeArrowheads="1"/>
              </p:cNvSpPr>
              <p:nvPr/>
            </p:nvSpPr>
            <p:spPr bwMode="auto">
              <a:xfrm>
                <a:off x="2584" y="1925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2" name="Oval 8"/>
              <p:cNvSpPr>
                <a:spLocks noChangeArrowheads="1"/>
              </p:cNvSpPr>
              <p:nvPr/>
            </p:nvSpPr>
            <p:spPr bwMode="auto">
              <a:xfrm>
                <a:off x="2553" y="198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3" name="Oval 9"/>
              <p:cNvSpPr>
                <a:spLocks noChangeArrowheads="1"/>
              </p:cNvSpPr>
              <p:nvPr/>
            </p:nvSpPr>
            <p:spPr bwMode="auto">
              <a:xfrm>
                <a:off x="2606" y="1996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4" name="Oval 10"/>
              <p:cNvSpPr>
                <a:spLocks noChangeArrowheads="1"/>
              </p:cNvSpPr>
              <p:nvPr/>
            </p:nvSpPr>
            <p:spPr bwMode="auto">
              <a:xfrm>
                <a:off x="2631" y="1895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5" name="Oval 11"/>
              <p:cNvSpPr>
                <a:spLocks noChangeArrowheads="1"/>
              </p:cNvSpPr>
              <p:nvPr/>
            </p:nvSpPr>
            <p:spPr bwMode="auto">
              <a:xfrm>
                <a:off x="2700" y="1983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6" name="Oval 12"/>
              <p:cNvSpPr>
                <a:spLocks noChangeArrowheads="1"/>
              </p:cNvSpPr>
              <p:nvPr/>
            </p:nvSpPr>
            <p:spPr bwMode="auto">
              <a:xfrm>
                <a:off x="2664" y="2011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7" name="Oval 13"/>
              <p:cNvSpPr>
                <a:spLocks noChangeArrowheads="1"/>
              </p:cNvSpPr>
              <p:nvPr/>
            </p:nvSpPr>
            <p:spPr bwMode="auto">
              <a:xfrm>
                <a:off x="2646" y="194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8" name="Oval 14"/>
              <p:cNvSpPr>
                <a:spLocks noChangeArrowheads="1"/>
              </p:cNvSpPr>
              <p:nvPr/>
            </p:nvSpPr>
            <p:spPr bwMode="auto">
              <a:xfrm>
                <a:off x="2706" y="1932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9" name="Oval 15"/>
              <p:cNvSpPr>
                <a:spLocks noChangeArrowheads="1"/>
              </p:cNvSpPr>
              <p:nvPr/>
            </p:nvSpPr>
            <p:spPr bwMode="auto">
              <a:xfrm>
                <a:off x="2584" y="2037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0" name="Oval 16"/>
              <p:cNvSpPr>
                <a:spLocks noChangeArrowheads="1"/>
              </p:cNvSpPr>
              <p:nvPr/>
            </p:nvSpPr>
            <p:spPr bwMode="auto">
              <a:xfrm>
                <a:off x="2627" y="1994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1" name="Oval 17"/>
              <p:cNvSpPr>
                <a:spLocks noChangeArrowheads="1"/>
              </p:cNvSpPr>
              <p:nvPr/>
            </p:nvSpPr>
            <p:spPr bwMode="auto">
              <a:xfrm>
                <a:off x="2637" y="2043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135CAE">
                      <a:gamma/>
                      <a:tint val="56078"/>
                      <a:invGamma/>
                    </a:srgbClr>
                  </a:gs>
                  <a:gs pos="100000">
                    <a:srgbClr val="135CA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2" name="Oval 18"/>
              <p:cNvSpPr>
                <a:spLocks noChangeArrowheads="1"/>
              </p:cNvSpPr>
              <p:nvPr/>
            </p:nvSpPr>
            <p:spPr bwMode="auto">
              <a:xfrm>
                <a:off x="2602" y="1948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1569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307" name="Group 43"/>
          <p:cNvGrpSpPr>
            <a:grpSpLocks/>
          </p:cNvGrpSpPr>
          <p:nvPr/>
        </p:nvGrpSpPr>
        <p:grpSpPr bwMode="auto">
          <a:xfrm>
            <a:off x="846138" y="1522413"/>
            <a:ext cx="1765300" cy="1768475"/>
            <a:chOff x="533" y="959"/>
            <a:chExt cx="1112" cy="1114"/>
          </a:xfrm>
        </p:grpSpPr>
        <p:pic>
          <p:nvPicPr>
            <p:cNvPr id="11284" name="Picture 20" descr="&#10;laptop.jpg                                                     0007725AMacintosh HD                   ABA78158: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" y="959"/>
              <a:ext cx="1106" cy="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8" name="Rectangle 24"/>
            <p:cNvSpPr>
              <a:spLocks noChangeArrowheads="1"/>
            </p:cNvSpPr>
            <p:nvPr/>
          </p:nvSpPr>
          <p:spPr bwMode="auto">
            <a:xfrm>
              <a:off x="533" y="1842"/>
              <a:ext cx="11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800" b="1" i="0">
                  <a:solidFill>
                    <a:srgbClr val="135CAE"/>
                  </a:solidFill>
                  <a:latin typeface="Arial" charset="0"/>
                </a:rPr>
                <a:t>ordinary beam</a:t>
              </a:r>
            </a:p>
          </p:txBody>
        </p:sp>
      </p:grpSp>
      <p:grpSp>
        <p:nvGrpSpPr>
          <p:cNvPr id="11315" name="Group 51"/>
          <p:cNvGrpSpPr>
            <a:grpSpLocks/>
          </p:cNvGrpSpPr>
          <p:nvPr/>
        </p:nvGrpSpPr>
        <p:grpSpPr bwMode="auto">
          <a:xfrm>
            <a:off x="2554288" y="1100138"/>
            <a:ext cx="2719387" cy="1738312"/>
            <a:chOff x="1609" y="693"/>
            <a:chExt cx="1713" cy="1095"/>
          </a:xfrm>
        </p:grpSpPr>
        <p:grpSp>
          <p:nvGrpSpPr>
            <p:cNvPr id="11303" name="Group 39"/>
            <p:cNvGrpSpPr>
              <a:grpSpLocks/>
            </p:cNvGrpSpPr>
            <p:nvPr/>
          </p:nvGrpSpPr>
          <p:grpSpPr bwMode="auto">
            <a:xfrm>
              <a:off x="2216" y="693"/>
              <a:ext cx="1106" cy="1095"/>
              <a:chOff x="4349" y="828"/>
              <a:chExt cx="1106" cy="1095"/>
            </a:xfrm>
          </p:grpSpPr>
          <p:grpSp>
            <p:nvGrpSpPr>
              <p:cNvPr id="11287" name="Group 23"/>
              <p:cNvGrpSpPr>
                <a:grpSpLocks/>
              </p:cNvGrpSpPr>
              <p:nvPr/>
            </p:nvGrpSpPr>
            <p:grpSpPr bwMode="auto">
              <a:xfrm>
                <a:off x="4349" y="828"/>
                <a:ext cx="1106" cy="885"/>
                <a:chOff x="378" y="867"/>
                <a:chExt cx="1106" cy="885"/>
              </a:xfrm>
            </p:grpSpPr>
            <p:pic>
              <p:nvPicPr>
                <p:cNvPr id="11285" name="Picture 21" descr="&#10;laptop.jpg                                                     0007725AMacintosh HD                   ABA78158: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" y="867"/>
                  <a:ext cx="1106" cy="8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286" name="Rectangle 22"/>
                <p:cNvSpPr>
                  <a:spLocks noChangeArrowheads="1"/>
                </p:cNvSpPr>
                <p:nvPr/>
              </p:nvSpPr>
              <p:spPr bwMode="auto">
                <a:xfrm>
                  <a:off x="553" y="940"/>
                  <a:ext cx="747" cy="5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it-IT" b="1" i="0">
                      <a:solidFill>
                        <a:srgbClr val="FFFF00"/>
                      </a:solidFill>
                      <a:latin typeface="Arial" charset="0"/>
                    </a:rPr>
                    <a:t>?</a:t>
                  </a:r>
                </a:p>
              </p:txBody>
            </p:sp>
          </p:grpSp>
          <p:sp>
            <p:nvSpPr>
              <p:cNvPr id="11289" name="Rectangle 25"/>
              <p:cNvSpPr>
                <a:spLocks noChangeArrowheads="1"/>
              </p:cNvSpPr>
              <p:nvPr/>
            </p:nvSpPr>
            <p:spPr bwMode="auto">
              <a:xfrm>
                <a:off x="4473" y="1692"/>
                <a:ext cx="8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800" b="1" i="0">
                    <a:solidFill>
                      <a:srgbClr val="135CAE"/>
                    </a:solidFill>
                    <a:latin typeface="Arial" charset="0"/>
                  </a:rPr>
                  <a:t>low energy</a:t>
                </a:r>
              </a:p>
            </p:txBody>
          </p:sp>
        </p:grpSp>
        <p:sp>
          <p:nvSpPr>
            <p:cNvPr id="11308" name="AutoShape 44"/>
            <p:cNvSpPr>
              <a:spLocks noChangeArrowheads="1"/>
            </p:cNvSpPr>
            <p:nvPr/>
          </p:nvSpPr>
          <p:spPr bwMode="auto">
            <a:xfrm rot="15968060">
              <a:off x="1633" y="1026"/>
              <a:ext cx="638" cy="686"/>
            </a:xfrm>
            <a:custGeom>
              <a:avLst/>
              <a:gdLst>
                <a:gd name="G0" fmla="+- 0 0 0"/>
                <a:gd name="G1" fmla="+- -4937600 0 0"/>
                <a:gd name="G2" fmla="+- 0 0 -493760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493760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4937600"/>
                <a:gd name="G36" fmla="sin G34 -4937600"/>
                <a:gd name="G37" fmla="+/ -493760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9348 w 21600"/>
                <a:gd name="T5" fmla="*/ 4199 h 21600"/>
                <a:gd name="T6" fmla="*/ 12849 w 21600"/>
                <a:gd name="T7" fmla="*/ 2963 h 21600"/>
                <a:gd name="T8" fmla="*/ 15074 w 21600"/>
                <a:gd name="T9" fmla="*/ 7499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8343"/>
                    <a:pt x="14542" y="6197"/>
                    <a:pt x="12166" y="5575"/>
                  </a:cubicBezTo>
                  <a:lnTo>
                    <a:pt x="13532" y="351"/>
                  </a:lnTo>
                  <a:cubicBezTo>
                    <a:pt x="18285" y="1594"/>
                    <a:pt x="21599" y="5887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gradFill rotWithShape="0">
              <a:gsLst>
                <a:gs pos="0">
                  <a:srgbClr val="00FF00">
                    <a:gamma/>
                    <a:shade val="60392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60392"/>
                    <a:invGamma/>
                  </a:srgbClr>
                </a:gs>
              </a:gsLst>
              <a:lin ang="5400000" scaled="1"/>
            </a:gradFill>
            <a:ln w="38100">
              <a:miter lim="800000"/>
              <a:headEnd/>
              <a:tailEnd/>
            </a:ln>
            <a:effectLst/>
            <a:scene3d>
              <a:camera prst="legacyObliqueTopRight">
                <a:rot lat="19387500" lon="20062498" rev="0"/>
              </a:camera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en-US"/>
            </a:p>
          </p:txBody>
        </p:sp>
      </p:grpSp>
      <p:grpSp>
        <p:nvGrpSpPr>
          <p:cNvPr id="11316" name="Group 52"/>
          <p:cNvGrpSpPr>
            <a:grpSpLocks/>
          </p:cNvGrpSpPr>
          <p:nvPr/>
        </p:nvGrpSpPr>
        <p:grpSpPr bwMode="auto">
          <a:xfrm>
            <a:off x="5178425" y="1851025"/>
            <a:ext cx="2935288" cy="1885950"/>
            <a:chOff x="3262" y="1166"/>
            <a:chExt cx="1849" cy="1188"/>
          </a:xfrm>
        </p:grpSpPr>
        <p:grpSp>
          <p:nvGrpSpPr>
            <p:cNvPr id="11304" name="Group 40"/>
            <p:cNvGrpSpPr>
              <a:grpSpLocks/>
            </p:cNvGrpSpPr>
            <p:nvPr/>
          </p:nvGrpSpPr>
          <p:grpSpPr bwMode="auto">
            <a:xfrm>
              <a:off x="4005" y="1255"/>
              <a:ext cx="1106" cy="1099"/>
              <a:chOff x="291" y="2778"/>
              <a:chExt cx="1106" cy="1099"/>
            </a:xfrm>
          </p:grpSpPr>
          <p:grpSp>
            <p:nvGrpSpPr>
              <p:cNvPr id="11293" name="Group 29"/>
              <p:cNvGrpSpPr>
                <a:grpSpLocks/>
              </p:cNvGrpSpPr>
              <p:nvPr/>
            </p:nvGrpSpPr>
            <p:grpSpPr bwMode="auto">
              <a:xfrm>
                <a:off x="291" y="2778"/>
                <a:ext cx="1106" cy="885"/>
                <a:chOff x="378" y="867"/>
                <a:chExt cx="1106" cy="885"/>
              </a:xfrm>
            </p:grpSpPr>
            <p:pic>
              <p:nvPicPr>
                <p:cNvPr id="11294" name="Picture 30" descr="&#10;laptop.jpg                                                     0007725AMacintosh HD                   ABA78158: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" y="867"/>
                  <a:ext cx="1106" cy="8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295" name="Rectangle 31"/>
                <p:cNvSpPr>
                  <a:spLocks noChangeArrowheads="1"/>
                </p:cNvSpPr>
                <p:nvPr/>
              </p:nvSpPr>
              <p:spPr bwMode="auto">
                <a:xfrm>
                  <a:off x="553" y="940"/>
                  <a:ext cx="747" cy="5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it-IT" b="1" i="0">
                      <a:solidFill>
                        <a:srgbClr val="FFFF00"/>
                      </a:solidFill>
                      <a:latin typeface="Arial" charset="0"/>
                    </a:rPr>
                    <a:t>??</a:t>
                  </a:r>
                </a:p>
              </p:txBody>
            </p:sp>
          </p:grpSp>
          <p:sp>
            <p:nvSpPr>
              <p:cNvPr id="11296" name="Rectangle 32"/>
              <p:cNvSpPr>
                <a:spLocks noChangeArrowheads="1"/>
              </p:cNvSpPr>
              <p:nvPr/>
            </p:nvSpPr>
            <p:spPr bwMode="auto">
              <a:xfrm>
                <a:off x="350" y="3646"/>
                <a:ext cx="9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800" b="1" i="0">
                    <a:solidFill>
                      <a:srgbClr val="135CAE"/>
                    </a:solidFill>
                    <a:latin typeface="Arial" charset="0"/>
                  </a:rPr>
                  <a:t>low intensity</a:t>
                </a:r>
              </a:p>
            </p:txBody>
          </p:sp>
        </p:grpSp>
        <p:sp>
          <p:nvSpPr>
            <p:cNvPr id="11310" name="AutoShape 46"/>
            <p:cNvSpPr>
              <a:spLocks noChangeArrowheads="1"/>
            </p:cNvSpPr>
            <p:nvPr/>
          </p:nvSpPr>
          <p:spPr bwMode="auto">
            <a:xfrm rot="18468322">
              <a:off x="3286" y="1142"/>
              <a:ext cx="638" cy="686"/>
            </a:xfrm>
            <a:custGeom>
              <a:avLst/>
              <a:gdLst>
                <a:gd name="G0" fmla="+- 0 0 0"/>
                <a:gd name="G1" fmla="+- -4937600 0 0"/>
                <a:gd name="G2" fmla="+- 0 0 -493760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493760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4937600"/>
                <a:gd name="G36" fmla="sin G34 -4937600"/>
                <a:gd name="G37" fmla="+/ -493760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9348 w 21600"/>
                <a:gd name="T5" fmla="*/ 4199 h 21600"/>
                <a:gd name="T6" fmla="*/ 12849 w 21600"/>
                <a:gd name="T7" fmla="*/ 2963 h 21600"/>
                <a:gd name="T8" fmla="*/ 15074 w 21600"/>
                <a:gd name="T9" fmla="*/ 7499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8343"/>
                    <a:pt x="14542" y="6197"/>
                    <a:pt x="12166" y="5575"/>
                  </a:cubicBezTo>
                  <a:lnTo>
                    <a:pt x="13532" y="351"/>
                  </a:lnTo>
                  <a:cubicBezTo>
                    <a:pt x="18285" y="1594"/>
                    <a:pt x="21599" y="5887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gradFill rotWithShape="0">
              <a:gsLst>
                <a:gs pos="0">
                  <a:srgbClr val="00FF00">
                    <a:gamma/>
                    <a:shade val="60392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60392"/>
                    <a:invGamma/>
                  </a:srgbClr>
                </a:gs>
              </a:gsLst>
              <a:lin ang="5400000" scaled="1"/>
            </a:gradFill>
            <a:ln w="38100">
              <a:miter lim="800000"/>
              <a:headEnd/>
              <a:tailEnd/>
            </a:ln>
            <a:effectLst/>
            <a:scene3d>
              <a:camera prst="legacyObliqueTopRight">
                <a:rot lat="19387500" lon="20062498" rev="0"/>
              </a:camera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en-US"/>
            </a:p>
          </p:txBody>
        </p:sp>
      </p:grpSp>
      <p:grpSp>
        <p:nvGrpSpPr>
          <p:cNvPr id="11317" name="Group 53"/>
          <p:cNvGrpSpPr>
            <a:grpSpLocks/>
          </p:cNvGrpSpPr>
          <p:nvPr/>
        </p:nvGrpSpPr>
        <p:grpSpPr bwMode="auto">
          <a:xfrm>
            <a:off x="5307013" y="3544888"/>
            <a:ext cx="2284412" cy="2443162"/>
            <a:chOff x="3343" y="2233"/>
            <a:chExt cx="1439" cy="1539"/>
          </a:xfrm>
        </p:grpSpPr>
        <p:grpSp>
          <p:nvGrpSpPr>
            <p:cNvPr id="11305" name="Group 41"/>
            <p:cNvGrpSpPr>
              <a:grpSpLocks/>
            </p:cNvGrpSpPr>
            <p:nvPr/>
          </p:nvGrpSpPr>
          <p:grpSpPr bwMode="auto">
            <a:xfrm>
              <a:off x="3343" y="2545"/>
              <a:ext cx="1106" cy="1227"/>
              <a:chOff x="4349" y="2778"/>
              <a:chExt cx="1106" cy="1227"/>
            </a:xfrm>
          </p:grpSpPr>
          <p:grpSp>
            <p:nvGrpSpPr>
              <p:cNvPr id="11290" name="Group 26"/>
              <p:cNvGrpSpPr>
                <a:grpSpLocks/>
              </p:cNvGrpSpPr>
              <p:nvPr/>
            </p:nvGrpSpPr>
            <p:grpSpPr bwMode="auto">
              <a:xfrm>
                <a:off x="4349" y="2778"/>
                <a:ext cx="1106" cy="885"/>
                <a:chOff x="378" y="867"/>
                <a:chExt cx="1106" cy="885"/>
              </a:xfrm>
            </p:grpSpPr>
            <p:pic>
              <p:nvPicPr>
                <p:cNvPr id="11291" name="Picture 27" descr="&#10;laptop.jpg                                                     0007725AMacintosh HD                   ABA78158: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" y="867"/>
                  <a:ext cx="1106" cy="8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292" name="Rectangle 28"/>
                <p:cNvSpPr>
                  <a:spLocks noChangeArrowheads="1"/>
                </p:cNvSpPr>
                <p:nvPr/>
              </p:nvSpPr>
              <p:spPr bwMode="auto">
                <a:xfrm>
                  <a:off x="553" y="940"/>
                  <a:ext cx="747" cy="5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it-IT" b="1" i="0">
                      <a:solidFill>
                        <a:srgbClr val="FFFF00"/>
                      </a:solidFill>
                      <a:latin typeface="Arial" charset="0"/>
                    </a:rPr>
                    <a:t>???</a:t>
                  </a:r>
                </a:p>
              </p:txBody>
            </p:sp>
          </p:grpSp>
          <p:sp>
            <p:nvSpPr>
              <p:cNvPr id="11297" name="Rectangle 33"/>
              <p:cNvSpPr>
                <a:spLocks noChangeArrowheads="1"/>
              </p:cNvSpPr>
              <p:nvPr/>
            </p:nvSpPr>
            <p:spPr bwMode="auto">
              <a:xfrm>
                <a:off x="4408" y="3601"/>
                <a:ext cx="98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800" b="1" i="0">
                    <a:solidFill>
                      <a:srgbClr val="135CAE"/>
                    </a:solidFill>
                    <a:latin typeface="Arial" charset="0"/>
                  </a:rPr>
                  <a:t>low energy</a:t>
                </a:r>
              </a:p>
              <a:p>
                <a:pPr algn="ctr"/>
                <a:r>
                  <a:rPr lang="it-IT" sz="1800" b="1" i="0">
                    <a:solidFill>
                      <a:srgbClr val="135CAE"/>
                    </a:solidFill>
                    <a:latin typeface="Arial" charset="0"/>
                  </a:rPr>
                  <a:t>low intensity</a:t>
                </a:r>
              </a:p>
            </p:txBody>
          </p:sp>
        </p:grpSp>
        <p:sp>
          <p:nvSpPr>
            <p:cNvPr id="11311" name="AutoShape 47"/>
            <p:cNvSpPr>
              <a:spLocks noChangeArrowheads="1"/>
            </p:cNvSpPr>
            <p:nvPr/>
          </p:nvSpPr>
          <p:spPr bwMode="auto">
            <a:xfrm rot="24819985">
              <a:off x="4120" y="2209"/>
              <a:ext cx="638" cy="686"/>
            </a:xfrm>
            <a:custGeom>
              <a:avLst/>
              <a:gdLst>
                <a:gd name="G0" fmla="+- 0 0 0"/>
                <a:gd name="G1" fmla="+- -4937600 0 0"/>
                <a:gd name="G2" fmla="+- 0 0 -493760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493760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4937600"/>
                <a:gd name="G36" fmla="sin G34 -4937600"/>
                <a:gd name="G37" fmla="+/ -493760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9348 w 21600"/>
                <a:gd name="T5" fmla="*/ 4199 h 21600"/>
                <a:gd name="T6" fmla="*/ 12849 w 21600"/>
                <a:gd name="T7" fmla="*/ 2963 h 21600"/>
                <a:gd name="T8" fmla="*/ 15074 w 21600"/>
                <a:gd name="T9" fmla="*/ 7499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8343"/>
                    <a:pt x="14542" y="6197"/>
                    <a:pt x="12166" y="5575"/>
                  </a:cubicBezTo>
                  <a:lnTo>
                    <a:pt x="13532" y="351"/>
                  </a:lnTo>
                  <a:cubicBezTo>
                    <a:pt x="18285" y="1594"/>
                    <a:pt x="21599" y="5887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gradFill rotWithShape="0">
              <a:gsLst>
                <a:gs pos="0">
                  <a:srgbClr val="00FF00">
                    <a:gamma/>
                    <a:shade val="60392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60392"/>
                    <a:invGamma/>
                  </a:srgbClr>
                </a:gs>
              </a:gsLst>
              <a:lin ang="5400000" scaled="1"/>
            </a:gradFill>
            <a:ln w="38100">
              <a:miter lim="800000"/>
              <a:headEnd/>
              <a:tailEnd/>
            </a:ln>
            <a:effectLst/>
            <a:scene3d>
              <a:camera prst="legacyObliqueTopRight">
                <a:rot lat="19387500" lon="20062498" rev="0"/>
              </a:camera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en-US"/>
            </a:p>
          </p:txBody>
        </p:sp>
      </p:grpSp>
      <p:grpSp>
        <p:nvGrpSpPr>
          <p:cNvPr id="11318" name="Group 54"/>
          <p:cNvGrpSpPr>
            <a:grpSpLocks/>
          </p:cNvGrpSpPr>
          <p:nvPr/>
        </p:nvGrpSpPr>
        <p:grpSpPr bwMode="auto">
          <a:xfrm>
            <a:off x="1624013" y="3656014"/>
            <a:ext cx="5554662" cy="2654300"/>
            <a:chOff x="1023" y="2303"/>
            <a:chExt cx="3499" cy="1672"/>
          </a:xfrm>
        </p:grpSpPr>
        <p:grpSp>
          <p:nvGrpSpPr>
            <p:cNvPr id="11306" name="Group 42"/>
            <p:cNvGrpSpPr>
              <a:grpSpLocks/>
            </p:cNvGrpSpPr>
            <p:nvPr/>
          </p:nvGrpSpPr>
          <p:grpSpPr bwMode="auto">
            <a:xfrm>
              <a:off x="1023" y="2303"/>
              <a:ext cx="1106" cy="1400"/>
              <a:chOff x="2444" y="2778"/>
              <a:chExt cx="1106" cy="1400"/>
            </a:xfrm>
          </p:grpSpPr>
          <p:grpSp>
            <p:nvGrpSpPr>
              <p:cNvPr id="11298" name="Group 34"/>
              <p:cNvGrpSpPr>
                <a:grpSpLocks/>
              </p:cNvGrpSpPr>
              <p:nvPr/>
            </p:nvGrpSpPr>
            <p:grpSpPr bwMode="auto">
              <a:xfrm>
                <a:off x="2444" y="2778"/>
                <a:ext cx="1106" cy="885"/>
                <a:chOff x="378" y="867"/>
                <a:chExt cx="1106" cy="885"/>
              </a:xfrm>
            </p:grpSpPr>
            <p:pic>
              <p:nvPicPr>
                <p:cNvPr id="11299" name="Picture 35" descr="&#10;laptop.jpg                                                     0007725AMacintosh HD                   ABA78158: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" y="867"/>
                  <a:ext cx="1106" cy="8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300" name="Rectangle 36"/>
                <p:cNvSpPr>
                  <a:spLocks noChangeArrowheads="1"/>
                </p:cNvSpPr>
                <p:nvPr/>
              </p:nvSpPr>
              <p:spPr bwMode="auto">
                <a:xfrm>
                  <a:off x="553" y="940"/>
                  <a:ext cx="747" cy="5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it-IT" b="1" i="0">
                      <a:solidFill>
                        <a:srgbClr val="FF0000"/>
                      </a:solidFill>
                      <a:latin typeface="Arial" charset="0"/>
                    </a:rPr>
                    <a:t>?????</a:t>
                  </a:r>
                </a:p>
              </p:txBody>
            </p:sp>
          </p:grpSp>
          <p:sp>
            <p:nvSpPr>
              <p:cNvPr id="11301" name="Rectangle 37"/>
              <p:cNvSpPr>
                <a:spLocks noChangeArrowheads="1"/>
              </p:cNvSpPr>
              <p:nvPr/>
            </p:nvSpPr>
            <p:spPr bwMode="auto">
              <a:xfrm>
                <a:off x="2503" y="3601"/>
                <a:ext cx="988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1800" b="1" i="0">
                    <a:solidFill>
                      <a:srgbClr val="FF0000"/>
                    </a:solidFill>
                    <a:latin typeface="Arial" charset="0"/>
                  </a:rPr>
                  <a:t>low energy</a:t>
                </a:r>
              </a:p>
              <a:p>
                <a:pPr algn="ctr"/>
                <a:r>
                  <a:rPr lang="it-IT" sz="1800" b="1" i="0">
                    <a:solidFill>
                      <a:srgbClr val="FF0000"/>
                    </a:solidFill>
                    <a:latin typeface="Arial" charset="0"/>
                  </a:rPr>
                  <a:t>low intensity</a:t>
                </a:r>
              </a:p>
              <a:p>
                <a:pPr algn="ctr"/>
                <a:r>
                  <a:rPr lang="it-IT" sz="1800" b="1" i="0">
                    <a:solidFill>
                      <a:srgbClr val="FF0000"/>
                    </a:solidFill>
                    <a:latin typeface="Arial" charset="0"/>
                  </a:rPr>
                  <a:t>radioactive</a:t>
                </a:r>
                <a:endParaRPr lang="it-IT" sz="1800" b="1" i="0">
                  <a:solidFill>
                    <a:srgbClr val="135CAE"/>
                  </a:solidFill>
                  <a:latin typeface="Arial" charset="0"/>
                </a:endParaRPr>
              </a:p>
            </p:txBody>
          </p:sp>
        </p:grpSp>
        <p:sp>
          <p:nvSpPr>
            <p:cNvPr id="11312" name="AutoShape 48"/>
            <p:cNvSpPr>
              <a:spLocks noChangeArrowheads="1"/>
            </p:cNvSpPr>
            <p:nvPr/>
          </p:nvSpPr>
          <p:spPr bwMode="auto">
            <a:xfrm rot="28064766">
              <a:off x="2428" y="2743"/>
              <a:ext cx="638" cy="686"/>
            </a:xfrm>
            <a:custGeom>
              <a:avLst/>
              <a:gdLst>
                <a:gd name="G0" fmla="+- 0 0 0"/>
                <a:gd name="G1" fmla="+- -4937600 0 0"/>
                <a:gd name="G2" fmla="+- 0 0 -493760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493760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4937600"/>
                <a:gd name="G36" fmla="sin G34 -4937600"/>
                <a:gd name="G37" fmla="+/ -493760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9348 w 21600"/>
                <a:gd name="T5" fmla="*/ 4199 h 21600"/>
                <a:gd name="T6" fmla="*/ 12849 w 21600"/>
                <a:gd name="T7" fmla="*/ 2963 h 21600"/>
                <a:gd name="T8" fmla="*/ 15074 w 21600"/>
                <a:gd name="T9" fmla="*/ 7499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8343"/>
                    <a:pt x="14542" y="6197"/>
                    <a:pt x="12166" y="5575"/>
                  </a:cubicBezTo>
                  <a:lnTo>
                    <a:pt x="13532" y="351"/>
                  </a:lnTo>
                  <a:cubicBezTo>
                    <a:pt x="18285" y="1594"/>
                    <a:pt x="21599" y="5887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gradFill rotWithShape="0">
              <a:gsLst>
                <a:gs pos="0">
                  <a:srgbClr val="00FF00">
                    <a:gamma/>
                    <a:shade val="60392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60392"/>
                    <a:invGamma/>
                  </a:srgbClr>
                </a:gs>
              </a:gsLst>
              <a:lin ang="5400000" scaled="1"/>
            </a:gradFill>
            <a:ln w="38100">
              <a:miter lim="800000"/>
              <a:headEnd/>
              <a:tailEnd/>
            </a:ln>
            <a:effectLst/>
            <a:scene3d>
              <a:camera prst="legacyObliqueTopRight">
                <a:rot lat="19387500" lon="20062498" rev="0"/>
              </a:camera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1314" name="Rectangle 50"/>
            <p:cNvSpPr>
              <a:spLocks noChangeArrowheads="1"/>
            </p:cNvSpPr>
            <p:nvPr/>
          </p:nvSpPr>
          <p:spPr bwMode="auto">
            <a:xfrm>
              <a:off x="1238" y="3744"/>
              <a:ext cx="32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sz="1800" b="1" i="0">
                  <a:solidFill>
                    <a:srgbClr val="FF0000"/>
                  </a:solidFill>
                  <a:latin typeface="Arial" charset="0"/>
                </a:rPr>
                <a:t>and the real intensity range starts from zero!...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11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2013-LNS-presentation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>
            <a:latin typeface="Arial"/>
            <a:cs typeface="Arial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25580</TotalTime>
  <Words>1578</Words>
  <Application>Microsoft Macintosh PowerPoint</Application>
  <PresentationFormat>On-screen Show (4:3)</PresentationFormat>
  <Paragraphs>343</Paragraphs>
  <Slides>51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1_2013-LNS-presentations</vt:lpstr>
      <vt:lpstr>Equation</vt:lpstr>
      <vt:lpstr>Grafico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INFN-LNS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Finocchiaro</dc:creator>
  <cp:lastModifiedBy>Paolo Finocchiaro</cp:lastModifiedBy>
  <cp:revision>1679</cp:revision>
  <cp:lastPrinted>2012-03-12T12:16:53Z</cp:lastPrinted>
  <dcterms:created xsi:type="dcterms:W3CDTF">2007-01-31T14:43:36Z</dcterms:created>
  <dcterms:modified xsi:type="dcterms:W3CDTF">2019-07-22T17:01:17Z</dcterms:modified>
</cp:coreProperties>
</file>