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439" r:id="rId2"/>
    <p:sldId id="585" r:id="rId3"/>
    <p:sldId id="569" r:id="rId4"/>
    <p:sldId id="570" r:id="rId5"/>
    <p:sldId id="571" r:id="rId6"/>
    <p:sldId id="572" r:id="rId7"/>
    <p:sldId id="573" r:id="rId8"/>
    <p:sldId id="574" r:id="rId9"/>
    <p:sldId id="579" r:id="rId10"/>
    <p:sldId id="580" r:id="rId11"/>
    <p:sldId id="578" r:id="rId12"/>
    <p:sldId id="582" r:id="rId13"/>
    <p:sldId id="583" r:id="rId14"/>
    <p:sldId id="591" r:id="rId15"/>
  </p:sldIdLst>
  <p:sldSz cx="9144000" cy="6858000" type="screen4x3"/>
  <p:notesSz cx="9979025" cy="68341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  <p15:guide id="3" orient="horz" pos="4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59E"/>
    <a:srgbClr val="008000"/>
    <a:srgbClr val="002774"/>
    <a:srgbClr val="FF9900"/>
    <a:srgbClr val="44DC30"/>
    <a:srgbClr val="FFFF47"/>
    <a:srgbClr val="FFFFFF"/>
    <a:srgbClr val="66FFFF"/>
    <a:srgbClr val="E0E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5349" autoAdjust="0"/>
  </p:normalViewPr>
  <p:slideViewPr>
    <p:cSldViewPr>
      <p:cViewPr varScale="1">
        <p:scale>
          <a:sx n="80" d="100"/>
          <a:sy n="80" d="100"/>
        </p:scale>
        <p:origin x="1454" y="67"/>
      </p:cViewPr>
      <p:guideLst>
        <p:guide orient="horz" pos="2160"/>
        <p:guide/>
        <p:guide orient="horz" pos="4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69D2C-5D7C-4755-AEDF-B2D250305298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AE05B-D3A9-4313-92D8-89CBFDE8F3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310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000B3-5A24-4A3B-AF30-DDF49A0FA75E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2763"/>
            <a:ext cx="3416300" cy="2562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7903" y="3246239"/>
            <a:ext cx="7983220" cy="3075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EF72A-5A18-4C0C-A3C9-8D6342BDA58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565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410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945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391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751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648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92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28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77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546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316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572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468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062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80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2" name="Picture 66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F6E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" y="6600824"/>
            <a:ext cx="7096125" cy="257176"/>
          </a:xfrm>
        </p:spPr>
        <p:txBody>
          <a:bodyPr/>
          <a:lstStyle>
            <a:lvl1pPr>
              <a:defRPr sz="1600" b="1" baseline="0"/>
            </a:lvl1pPr>
          </a:lstStyle>
          <a:p>
            <a:pPr lvl="0"/>
            <a:r>
              <a:rPr lang="it-IT" dirty="0" smtClean="0"/>
              <a:t>Inserire titolo presentazione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14825"/>
            <a:ext cx="5591175" cy="1666875"/>
          </a:xfrm>
        </p:spPr>
        <p:txBody>
          <a:bodyPr/>
          <a:lstStyle>
            <a:lvl1pPr>
              <a:defRPr sz="3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smtClean="0"/>
              <a:t>Titolo presentazione</a:t>
            </a:r>
            <a:endParaRPr lang="it-IT" dirty="0"/>
          </a:p>
        </p:txBody>
      </p:sp>
      <p:sp>
        <p:nvSpPr>
          <p:cNvPr id="4" name="Segnaposto immagine 3"/>
          <p:cNvSpPr>
            <a:spLocks noGrp="1"/>
          </p:cNvSpPr>
          <p:nvPr>
            <p:ph type="pic" sz="quarter" idx="12" hasCustomPrompt="1"/>
          </p:nvPr>
        </p:nvSpPr>
        <p:spPr>
          <a:xfrm>
            <a:off x="7267575" y="200025"/>
            <a:ext cx="1609725" cy="101917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9220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791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91338" y="34925"/>
            <a:ext cx="2057400" cy="5984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19138" y="34925"/>
            <a:ext cx="6019800" cy="5984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785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719138" y="34925"/>
            <a:ext cx="8229600" cy="59848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8086725" y="173038"/>
            <a:ext cx="942975" cy="244475"/>
          </a:xfrm>
        </p:spPr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006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2" name="Picture 66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F6E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" y="6600824"/>
            <a:ext cx="7096125" cy="257176"/>
          </a:xfrm>
        </p:spPr>
        <p:txBody>
          <a:bodyPr/>
          <a:lstStyle>
            <a:lvl1pPr>
              <a:defRPr sz="1600" b="1" baseline="0"/>
            </a:lvl1pPr>
          </a:lstStyle>
          <a:p>
            <a:pPr lvl="0"/>
            <a:r>
              <a:rPr lang="it-IT" dirty="0" smtClean="0"/>
              <a:t>Inserire titolo presentazione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14825"/>
            <a:ext cx="5591175" cy="1666875"/>
          </a:xfrm>
        </p:spPr>
        <p:txBody>
          <a:bodyPr/>
          <a:lstStyle>
            <a:lvl1pPr>
              <a:defRPr sz="3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smtClean="0"/>
              <a:t>Titolo presentazione</a:t>
            </a:r>
            <a:endParaRPr lang="it-IT" dirty="0"/>
          </a:p>
        </p:txBody>
      </p:sp>
      <p:sp>
        <p:nvSpPr>
          <p:cNvPr id="4" name="Segnaposto immagine 3"/>
          <p:cNvSpPr>
            <a:spLocks noGrp="1"/>
          </p:cNvSpPr>
          <p:nvPr>
            <p:ph type="pic" sz="quarter" idx="12" hasCustomPrompt="1"/>
          </p:nvPr>
        </p:nvSpPr>
        <p:spPr>
          <a:xfrm>
            <a:off x="7267575" y="200025"/>
            <a:ext cx="1609725" cy="101917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4506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400" y="2305050"/>
            <a:ext cx="8105775" cy="3714750"/>
          </a:xfrm>
        </p:spPr>
        <p:txBody>
          <a:bodyPr/>
          <a:lstStyle>
            <a:lvl1pPr marL="0" indent="0"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1009651"/>
            <a:ext cx="7496175" cy="609600"/>
          </a:xfrm>
        </p:spPr>
        <p:txBody>
          <a:bodyPr/>
          <a:lstStyle>
            <a:lvl1pPr algn="ctr">
              <a:defRPr sz="2400" b="1"/>
            </a:lvl1pPr>
            <a:lvl5pPr>
              <a:defRPr/>
            </a:lvl5pPr>
          </a:lstStyle>
          <a:p>
            <a:pPr lvl="0"/>
            <a:r>
              <a:rPr lang="it-IT" dirty="0" smtClean="0"/>
              <a:t>Titolo diapositiva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7311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641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9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0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067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372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75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8388424" y="173038"/>
            <a:ext cx="641276" cy="276999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0" y="6577607"/>
            <a:ext cx="471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rgbClr val="002774"/>
                </a:solidFill>
              </a:rPr>
              <a:t>Davide Bortot,</a:t>
            </a:r>
            <a:r>
              <a:rPr lang="it-IT" sz="1200" b="1" i="1" baseline="0" dirty="0" smtClean="0">
                <a:solidFill>
                  <a:srgbClr val="002774"/>
                </a:solidFill>
              </a:rPr>
              <a:t> </a:t>
            </a:r>
            <a:r>
              <a:rPr lang="it-IT" sz="1200" b="1" i="1" dirty="0" smtClean="0">
                <a:solidFill>
                  <a:srgbClr val="002774"/>
                </a:solidFill>
              </a:rPr>
              <a:t>NEPTUNE kick-off meeting, 14/12/2018</a:t>
            </a:r>
            <a:r>
              <a:rPr lang="it-IT" sz="1200" b="1" i="1" baseline="0" dirty="0" smtClean="0">
                <a:solidFill>
                  <a:srgbClr val="002774"/>
                </a:solidFill>
              </a:rPr>
              <a:t> Catania         </a:t>
            </a:r>
            <a:endParaRPr lang="it-IT" sz="1050" b="1" i="1" dirty="0">
              <a:solidFill>
                <a:srgbClr val="0027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04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114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975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Picture 78" descr="u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19138" y="34925"/>
            <a:ext cx="5943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Titolo diapositiva</a:t>
            </a:r>
          </a:p>
        </p:txBody>
      </p:sp>
      <p:sp>
        <p:nvSpPr>
          <p:cNvPr id="1090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668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il testo</a:t>
            </a:r>
          </a:p>
          <a:p>
            <a:pPr lvl="1"/>
            <a:r>
              <a:rPr lang="it-IT" altLang="it-IT" smtClean="0"/>
              <a:t>Testo</a:t>
            </a:r>
          </a:p>
          <a:p>
            <a:pPr lvl="2"/>
            <a:r>
              <a:rPr lang="it-IT" altLang="it-IT" smtClean="0"/>
              <a:t>Testo</a:t>
            </a:r>
          </a:p>
          <a:p>
            <a:pPr lvl="3"/>
            <a:r>
              <a:rPr lang="it-IT" altLang="it-IT" smtClean="0"/>
              <a:t>testo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173038"/>
            <a:ext cx="30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tabLst>
                <a:tab pos="85725" algn="l"/>
              </a:tabLst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098" name="Picture 74" descr="powerpoint1_se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8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4C80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4D8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4C80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19.wmf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wmf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9.wmf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1331640" cy="9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403648" y="4509120"/>
            <a:ext cx="7740352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2600" b="1" dirty="0" err="1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Soilid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-state </a:t>
            </a:r>
            <a:r>
              <a:rPr lang="en-US" sz="2600" b="1" dirty="0" err="1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microdosimetry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 with silicon telescopes</a:t>
            </a:r>
          </a:p>
        </p:txBody>
      </p:sp>
      <p:sp>
        <p:nvSpPr>
          <p:cNvPr id="2" name="Rettangolo 1"/>
          <p:cNvSpPr/>
          <p:nvPr/>
        </p:nvSpPr>
        <p:spPr>
          <a:xfrm>
            <a:off x="2987824" y="116632"/>
            <a:ext cx="61561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Sylfaen" panose="010A0502050306030303" pitchFamily="18" charset="0"/>
              </a:rPr>
              <a:t>NEPTUNE</a:t>
            </a:r>
            <a:endParaRPr lang="en-US" sz="3600" b="1" dirty="0">
              <a:solidFill>
                <a:srgbClr val="FF6600"/>
              </a:solidFill>
              <a:latin typeface="Sylfaen" panose="010A0502050306030303" pitchFamily="18" charset="0"/>
            </a:endParaRPr>
          </a:p>
          <a:p>
            <a:pPr algn="ctr"/>
            <a:r>
              <a:rPr lang="en-US" sz="2000" b="1" dirty="0">
                <a:solidFill>
                  <a:srgbClr val="FF6600"/>
                </a:solidFill>
                <a:latin typeface="Sylfaen" panose="010A0502050306030303" pitchFamily="18" charset="0"/>
              </a:rPr>
              <a:t>Nuclear process-driven Enhancement of Proton</a:t>
            </a:r>
          </a:p>
          <a:p>
            <a:pPr algn="ctr"/>
            <a:r>
              <a:rPr lang="en-US" sz="2000" b="1" dirty="0">
                <a:solidFill>
                  <a:srgbClr val="FF6600"/>
                </a:solidFill>
                <a:latin typeface="Sylfaen" panose="010A0502050306030303" pitchFamily="18" charset="0"/>
              </a:rPr>
              <a:t>Therapy </a:t>
            </a:r>
            <a:r>
              <a:rPr lang="en-US" sz="2000" b="1" dirty="0" err="1">
                <a:solidFill>
                  <a:srgbClr val="FF6600"/>
                </a:solidFill>
                <a:latin typeface="Sylfaen" panose="010A0502050306030303" pitchFamily="18" charset="0"/>
              </a:rPr>
              <a:t>UNrav</a:t>
            </a:r>
            <a:r>
              <a:rPr lang="en-US" sz="2000" b="1" dirty="0">
                <a:solidFill>
                  <a:srgbClr val="FF66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Sylfaen" panose="010A0502050306030303" pitchFamily="18" charset="0"/>
              </a:rPr>
              <a:t>Eled</a:t>
            </a:r>
            <a:endParaRPr lang="it-IT" sz="2000" b="1" dirty="0">
              <a:solidFill>
                <a:srgbClr val="FF660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2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/>
          <p:cNvSpPr txBox="1"/>
          <p:nvPr/>
        </p:nvSpPr>
        <p:spPr>
          <a:xfrm>
            <a:off x="638557" y="163305"/>
            <a:ext cx="850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Experimental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results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: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comparison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with a mini-TEPC</a:t>
            </a:r>
            <a:endParaRPr lang="it-IT" b="1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3"/>
          <a:srcRect l="3647" t="3761" r="3607" b="3085"/>
          <a:stretch>
            <a:fillRect/>
          </a:stretch>
        </p:blipFill>
        <p:spPr bwMode="auto">
          <a:xfrm>
            <a:off x="34925" y="3530302"/>
            <a:ext cx="3673475" cy="306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107950" y="793452"/>
            <a:ext cx="3168650" cy="3427412"/>
            <a:chOff x="68" y="591"/>
            <a:chExt cx="1996" cy="2159"/>
          </a:xfrm>
        </p:grpSpPr>
        <p:pic>
          <p:nvPicPr>
            <p:cNvPr id="26" name="Picture 23"/>
            <p:cNvPicPr>
              <a:picLocks noChangeAspect="1" noChangeArrowheads="1"/>
            </p:cNvPicPr>
            <p:nvPr/>
          </p:nvPicPr>
          <p:blipFill>
            <a:blip r:embed="rId4"/>
            <a:srcRect l="4024" t="2415" r="670" b="5046"/>
            <a:stretch>
              <a:fillRect/>
            </a:stretch>
          </p:blipFill>
          <p:spPr bwMode="auto">
            <a:xfrm>
              <a:off x="68" y="591"/>
              <a:ext cx="1996" cy="16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 flipV="1">
              <a:off x="1474" y="2115"/>
              <a:ext cx="499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2916238" y="560089"/>
            <a:ext cx="3095625" cy="3948113"/>
            <a:chOff x="1837" y="444"/>
            <a:chExt cx="1950" cy="2487"/>
          </a:xfrm>
        </p:grpSpPr>
        <p:pic>
          <p:nvPicPr>
            <p:cNvPr id="29" name="Picture 26"/>
            <p:cNvPicPr>
              <a:picLocks noChangeAspect="1" noChangeArrowheads="1"/>
            </p:cNvPicPr>
            <p:nvPr/>
          </p:nvPicPr>
          <p:blipFill>
            <a:blip r:embed="rId5"/>
            <a:srcRect l="4068" t="4884" r="626" b="5046"/>
            <a:stretch>
              <a:fillRect/>
            </a:stretch>
          </p:blipFill>
          <p:spPr bwMode="auto">
            <a:xfrm>
              <a:off x="1837" y="444"/>
              <a:ext cx="1950" cy="15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00080"/>
              </a:solidFill>
              <a:miter lim="800000"/>
              <a:headEnd/>
              <a:tailEnd/>
            </a:ln>
          </p:spPr>
        </p:pic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V="1">
              <a:off x="2018" y="1888"/>
              <a:ext cx="272" cy="1043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203575" y="331489"/>
            <a:ext cx="5903913" cy="4752975"/>
            <a:chOff x="2018" y="300"/>
            <a:chExt cx="3719" cy="2994"/>
          </a:xfrm>
        </p:grpSpPr>
        <p:pic>
          <p:nvPicPr>
            <p:cNvPr id="32" name="Picture 29"/>
            <p:cNvPicPr>
              <a:picLocks noChangeAspect="1" noChangeArrowheads="1"/>
            </p:cNvPicPr>
            <p:nvPr/>
          </p:nvPicPr>
          <p:blipFill>
            <a:blip r:embed="rId6"/>
            <a:srcRect l="4068" t="4831" r="626" b="5046"/>
            <a:stretch>
              <a:fillRect/>
            </a:stretch>
          </p:blipFill>
          <p:spPr bwMode="auto">
            <a:xfrm>
              <a:off x="3696" y="300"/>
              <a:ext cx="2041" cy="160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C3300"/>
              </a:solidFill>
              <a:miter lim="800000"/>
              <a:headEnd/>
              <a:tailEnd/>
            </a:ln>
          </p:spPr>
        </p:pic>
        <p:sp>
          <p:nvSpPr>
            <p:cNvPr id="37" name="Line 30"/>
            <p:cNvSpPr>
              <a:spLocks noChangeShapeType="1"/>
            </p:cNvSpPr>
            <p:nvPr/>
          </p:nvSpPr>
          <p:spPr bwMode="auto">
            <a:xfrm flipV="1">
              <a:off x="2018" y="1797"/>
              <a:ext cx="1769" cy="149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8" name="Group 31"/>
          <p:cNvGrpSpPr>
            <a:grpSpLocks/>
          </p:cNvGrpSpPr>
          <p:nvPr/>
        </p:nvGrpSpPr>
        <p:grpSpPr bwMode="auto">
          <a:xfrm>
            <a:off x="3276600" y="2923877"/>
            <a:ext cx="5832475" cy="2546350"/>
            <a:chOff x="2064" y="1933"/>
            <a:chExt cx="3674" cy="1604"/>
          </a:xfrm>
        </p:grpSpPr>
        <p:pic>
          <p:nvPicPr>
            <p:cNvPr id="39" name="Picture 32"/>
            <p:cNvPicPr>
              <a:picLocks noChangeAspect="1" noChangeArrowheads="1"/>
            </p:cNvPicPr>
            <p:nvPr/>
          </p:nvPicPr>
          <p:blipFill>
            <a:blip r:embed="rId7"/>
            <a:srcRect l="4068" t="4884" r="4694" b="5046"/>
            <a:stretch>
              <a:fillRect/>
            </a:stretch>
          </p:blipFill>
          <p:spPr bwMode="auto">
            <a:xfrm>
              <a:off x="3787" y="1933"/>
              <a:ext cx="1951" cy="160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9933"/>
              </a:solidFill>
              <a:miter lim="800000"/>
              <a:headEnd/>
              <a:tailEnd/>
            </a:ln>
          </p:spPr>
        </p:pic>
        <p:sp>
          <p:nvSpPr>
            <p:cNvPr id="53" name="Line 33"/>
            <p:cNvSpPr>
              <a:spLocks noChangeShapeType="1"/>
            </p:cNvSpPr>
            <p:nvPr/>
          </p:nvSpPr>
          <p:spPr bwMode="auto">
            <a:xfrm flipV="1">
              <a:off x="2064" y="2387"/>
              <a:ext cx="1769" cy="1134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4" name="Group 34"/>
          <p:cNvGrpSpPr>
            <a:grpSpLocks/>
          </p:cNvGrpSpPr>
          <p:nvPr/>
        </p:nvGrpSpPr>
        <p:grpSpPr bwMode="auto">
          <a:xfrm>
            <a:off x="3276600" y="3716039"/>
            <a:ext cx="3600450" cy="2686050"/>
            <a:chOff x="2064" y="2432"/>
            <a:chExt cx="2268" cy="1692"/>
          </a:xfrm>
        </p:grpSpPr>
        <p:pic>
          <p:nvPicPr>
            <p:cNvPr id="55" name="Picture 35"/>
            <p:cNvPicPr>
              <a:picLocks noChangeAspect="1" noChangeArrowheads="1"/>
            </p:cNvPicPr>
            <p:nvPr/>
          </p:nvPicPr>
          <p:blipFill>
            <a:blip r:embed="rId8"/>
            <a:srcRect l="4024" t="2577" r="2682" b="2469"/>
            <a:stretch>
              <a:fillRect/>
            </a:stretch>
          </p:blipFill>
          <p:spPr bwMode="auto">
            <a:xfrm>
              <a:off x="2336" y="2432"/>
              <a:ext cx="1996" cy="16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6" name="Line 36"/>
            <p:cNvSpPr>
              <a:spLocks noChangeShapeType="1"/>
            </p:cNvSpPr>
            <p:nvPr/>
          </p:nvSpPr>
          <p:spPr bwMode="auto">
            <a:xfrm flipV="1">
              <a:off x="2064" y="3793"/>
              <a:ext cx="498" cy="4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7064375" y="5802014"/>
            <a:ext cx="1971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b="1" dirty="0">
                <a:latin typeface="Sylfaen" panose="010A0502050306030303" pitchFamily="18" charset="0"/>
              </a:rPr>
              <a:t>Event-by-event TE </a:t>
            </a:r>
            <a:r>
              <a:rPr lang="en-GB" sz="1800" b="1" dirty="0" smtClean="0">
                <a:latin typeface="Sylfaen" panose="010A0502050306030303" pitchFamily="18" charset="0"/>
              </a:rPr>
              <a:t>correction</a:t>
            </a:r>
            <a:endParaRPr lang="en-GB" sz="18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43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38557" y="163305"/>
            <a:ext cx="850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Experimental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results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: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comparison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with a mini-TEPC</a:t>
            </a:r>
            <a:endParaRPr lang="it-IT" b="1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 rot="5400000">
            <a:off x="7492546" y="2204955"/>
            <a:ext cx="1943769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latin typeface="Arial" charset="0"/>
              </a:rPr>
              <a:t>Correction with av. </a:t>
            </a:r>
            <a:r>
              <a:rPr lang="en-GB" b="1" dirty="0" smtClean="0">
                <a:latin typeface="Arial" charset="0"/>
              </a:rPr>
              <a:t>factor</a:t>
            </a:r>
            <a:endParaRPr lang="el-GR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 rot="5400000">
            <a:off x="7563983" y="4798370"/>
            <a:ext cx="180089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latin typeface="Arial" charset="0"/>
              </a:rPr>
              <a:t>Correction </a:t>
            </a:r>
            <a:r>
              <a:rPr lang="en-GB" b="1" dirty="0" smtClean="0">
                <a:latin typeface="Arial" charset="0"/>
              </a:rPr>
              <a:t>event-by-event</a:t>
            </a:r>
            <a:endParaRPr lang="el-GR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3"/>
          <a:srcRect l="3647" t="3761" r="3607" b="3085"/>
          <a:stretch>
            <a:fillRect/>
          </a:stretch>
        </p:blipFill>
        <p:spPr bwMode="auto">
          <a:xfrm>
            <a:off x="-87113" y="2002343"/>
            <a:ext cx="3673475" cy="306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3131414" y="1101773"/>
            <a:ext cx="4896969" cy="2615836"/>
            <a:chOff x="1977" y="342"/>
            <a:chExt cx="3035" cy="1773"/>
          </a:xfrm>
        </p:grpSpPr>
        <p:pic>
          <p:nvPicPr>
            <p:cNvPr id="11" name="Picture 19"/>
            <p:cNvPicPr>
              <a:picLocks noChangeAspect="1" noChangeArrowheads="1"/>
            </p:cNvPicPr>
            <p:nvPr/>
          </p:nvPicPr>
          <p:blipFill>
            <a:blip r:embed="rId4"/>
            <a:srcRect l="4694" t="2415" r="4068" b="5046"/>
            <a:stretch>
              <a:fillRect/>
            </a:stretch>
          </p:blipFill>
          <p:spPr bwMode="auto">
            <a:xfrm>
              <a:off x="2913" y="342"/>
              <a:ext cx="2099" cy="17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C3300"/>
              </a:solidFill>
              <a:miter lim="800000"/>
              <a:headEnd/>
              <a:tailEnd/>
            </a:ln>
          </p:spPr>
        </p:pic>
        <p:sp>
          <p:nvSpPr>
            <p:cNvPr id="12" name="Line 20"/>
            <p:cNvSpPr>
              <a:spLocks noChangeShapeType="1"/>
            </p:cNvSpPr>
            <p:nvPr/>
          </p:nvSpPr>
          <p:spPr bwMode="auto">
            <a:xfrm flipV="1">
              <a:off x="1977" y="1431"/>
              <a:ext cx="913" cy="53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3130780" y="3500005"/>
            <a:ext cx="4897603" cy="3019426"/>
            <a:chOff x="2019" y="2137"/>
            <a:chExt cx="2993" cy="1902"/>
          </a:xfrm>
        </p:grpSpPr>
        <p:pic>
          <p:nvPicPr>
            <p:cNvPr id="15" name="Picture 22"/>
            <p:cNvPicPr>
              <a:picLocks noChangeAspect="1" noChangeArrowheads="1"/>
            </p:cNvPicPr>
            <p:nvPr/>
          </p:nvPicPr>
          <p:blipFill>
            <a:blip r:embed="rId5"/>
            <a:srcRect l="4068" t="4831" r="626" b="5046"/>
            <a:stretch>
              <a:fillRect/>
            </a:stretch>
          </p:blipFill>
          <p:spPr bwMode="auto">
            <a:xfrm>
              <a:off x="2942" y="2432"/>
              <a:ext cx="2070" cy="160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C3300"/>
              </a:solidFill>
              <a:miter lim="800000"/>
              <a:headEnd/>
              <a:tailEnd/>
            </a:ln>
          </p:spPr>
        </p:pic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2019" y="2137"/>
              <a:ext cx="901" cy="1089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258832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38557" y="163305"/>
            <a:ext cx="850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Example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of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scatter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plots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across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a carbon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Bragg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peak</a:t>
            </a:r>
            <a:endParaRPr lang="it-IT" b="1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10189"/>
            <a:ext cx="3744540" cy="311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68234"/>
            <a:ext cx="2808312" cy="24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8694" y="1297721"/>
            <a:ext cx="4860156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b="1" noProof="1">
                <a:latin typeface="Sylfaen" panose="010A0502050306030303" pitchFamily="18" charset="0"/>
              </a:rPr>
              <a:t>∆</a:t>
            </a:r>
            <a:r>
              <a:rPr lang="it-IT" sz="2000" b="1" dirty="0">
                <a:latin typeface="Sylfaen" panose="010A0502050306030303" pitchFamily="18" charset="0"/>
              </a:rPr>
              <a:t>E-E </a:t>
            </a:r>
            <a:r>
              <a:rPr lang="it-IT" sz="2000" b="1" dirty="0" err="1">
                <a:latin typeface="Sylfaen" panose="010A0502050306030303" pitchFamily="18" charset="0"/>
              </a:rPr>
              <a:t>scatter</a:t>
            </a:r>
            <a:r>
              <a:rPr lang="it-IT" sz="2000" b="1" dirty="0">
                <a:latin typeface="Sylfaen" panose="010A0502050306030303" pitchFamily="18" charset="0"/>
              </a:rPr>
              <a:t> </a:t>
            </a:r>
            <a:r>
              <a:rPr lang="it-IT" sz="2000" b="1" dirty="0" smtClean="0">
                <a:latin typeface="Sylfaen" panose="010A0502050306030303" pitchFamily="18" charset="0"/>
              </a:rPr>
              <a:t>plots and </a:t>
            </a:r>
            <a:r>
              <a:rPr lang="it-IT" sz="2000" b="1" dirty="0" err="1">
                <a:latin typeface="Sylfaen" panose="010A0502050306030303" pitchFamily="18" charset="0"/>
              </a:rPr>
              <a:t>lineal</a:t>
            </a:r>
            <a:r>
              <a:rPr lang="it-IT" sz="2000" b="1" dirty="0">
                <a:latin typeface="Sylfaen" panose="010A0502050306030303" pitchFamily="18" charset="0"/>
              </a:rPr>
              <a:t> </a:t>
            </a:r>
            <a:r>
              <a:rPr lang="it-IT" sz="2000" b="1" dirty="0" err="1">
                <a:latin typeface="Sylfaen" panose="010A0502050306030303" pitchFamily="18" charset="0"/>
              </a:rPr>
              <a:t>energy</a:t>
            </a:r>
            <a:r>
              <a:rPr lang="it-IT" sz="2000" b="1" dirty="0">
                <a:latin typeface="Sylfaen" panose="010A0502050306030303" pitchFamily="18" charset="0"/>
              </a:rPr>
              <a:t> </a:t>
            </a:r>
            <a:r>
              <a:rPr lang="it-IT" sz="2000" b="1" dirty="0" err="1">
                <a:latin typeface="Sylfaen" panose="010A0502050306030303" pitchFamily="18" charset="0"/>
              </a:rPr>
              <a:t>spectra</a:t>
            </a:r>
            <a:endParaRPr lang="it-IT" sz="2000" b="1" noProof="1">
              <a:latin typeface="Sylfaen" panose="010A0502050306030303" pitchFamily="18" charset="0"/>
            </a:endParaRP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6228184" y="1196752"/>
            <a:ext cx="432048" cy="146963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pic>
        <p:nvPicPr>
          <p:cNvPr id="23" name="Picture 11" descr="Immagine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097088"/>
            <a:ext cx="4356100" cy="4427537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1583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38557" y="163305"/>
            <a:ext cx="850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Example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of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scatter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plots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beyond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a carbon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Bragg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peak</a:t>
            </a:r>
            <a:endParaRPr lang="it-IT" b="1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19955"/>
            <a:ext cx="2809559" cy="24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300191" y="2708920"/>
            <a:ext cx="2017471" cy="360362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pic>
        <p:nvPicPr>
          <p:cNvPr id="11" name="Picture 12" descr="Immagine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2856"/>
            <a:ext cx="4321175" cy="43449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31" y="3392790"/>
            <a:ext cx="3669337" cy="31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8694" y="1297721"/>
            <a:ext cx="4860156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b="1" noProof="1">
                <a:latin typeface="Sylfaen" panose="010A0502050306030303" pitchFamily="18" charset="0"/>
              </a:rPr>
              <a:t>∆</a:t>
            </a:r>
            <a:r>
              <a:rPr lang="it-IT" sz="2000" b="1" dirty="0">
                <a:latin typeface="Sylfaen" panose="010A0502050306030303" pitchFamily="18" charset="0"/>
              </a:rPr>
              <a:t>E-E </a:t>
            </a:r>
            <a:r>
              <a:rPr lang="it-IT" sz="2000" b="1" dirty="0" err="1">
                <a:latin typeface="Sylfaen" panose="010A0502050306030303" pitchFamily="18" charset="0"/>
              </a:rPr>
              <a:t>scatter</a:t>
            </a:r>
            <a:r>
              <a:rPr lang="it-IT" sz="2000" b="1" dirty="0">
                <a:latin typeface="Sylfaen" panose="010A0502050306030303" pitchFamily="18" charset="0"/>
              </a:rPr>
              <a:t> </a:t>
            </a:r>
            <a:r>
              <a:rPr lang="it-IT" sz="2000" b="1" dirty="0" smtClean="0">
                <a:latin typeface="Sylfaen" panose="010A0502050306030303" pitchFamily="18" charset="0"/>
              </a:rPr>
              <a:t>plots and </a:t>
            </a:r>
            <a:r>
              <a:rPr lang="it-IT" sz="2000" b="1" dirty="0" err="1">
                <a:latin typeface="Sylfaen" panose="010A0502050306030303" pitchFamily="18" charset="0"/>
              </a:rPr>
              <a:t>lineal</a:t>
            </a:r>
            <a:r>
              <a:rPr lang="it-IT" sz="2000" b="1" dirty="0">
                <a:latin typeface="Sylfaen" panose="010A0502050306030303" pitchFamily="18" charset="0"/>
              </a:rPr>
              <a:t> </a:t>
            </a:r>
            <a:r>
              <a:rPr lang="it-IT" sz="2000" b="1" dirty="0" err="1">
                <a:latin typeface="Sylfaen" panose="010A0502050306030303" pitchFamily="18" charset="0"/>
              </a:rPr>
              <a:t>energy</a:t>
            </a:r>
            <a:r>
              <a:rPr lang="it-IT" sz="2000" b="1" dirty="0">
                <a:latin typeface="Sylfaen" panose="010A0502050306030303" pitchFamily="18" charset="0"/>
              </a:rPr>
              <a:t> </a:t>
            </a:r>
            <a:r>
              <a:rPr lang="it-IT" sz="2000" b="1" dirty="0" err="1">
                <a:latin typeface="Sylfaen" panose="010A0502050306030303" pitchFamily="18" charset="0"/>
              </a:rPr>
              <a:t>spectra</a:t>
            </a:r>
            <a:endParaRPr lang="it-IT" sz="2000" b="1" noProof="1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59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08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0" y="479377"/>
            <a:ext cx="4560677" cy="6378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38557" y="163305"/>
            <a:ext cx="850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WG3 - Microdosimetry</a:t>
            </a:r>
            <a:endParaRPr lang="it-IT" b="1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40197" y="876102"/>
            <a:ext cx="8640960" cy="12311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1800" b="1" u="sng" dirty="0" smtClean="0">
                <a:latin typeface="Sylfaen" pitchFamily="18" charset="0"/>
              </a:rPr>
              <a:t>Goal</a:t>
            </a:r>
          </a:p>
          <a:p>
            <a:pPr algn="just">
              <a:defRPr/>
            </a:pPr>
            <a:r>
              <a:rPr lang="en-US" sz="1400" dirty="0" smtClean="0">
                <a:latin typeface="Sylfaen" pitchFamily="18" charset="0"/>
              </a:rPr>
              <a:t>Microdosimetric spectra </a:t>
            </a:r>
            <a:r>
              <a:rPr lang="en-US" sz="1400" dirty="0">
                <a:latin typeface="Sylfaen" pitchFamily="18" charset="0"/>
              </a:rPr>
              <a:t>across the proton Bragg peak will be measured with detectors with tissue-equivalent (TE) walls/converters unloaded and loaded with boron and fluorine. The microdosimetric spectra will be assessed at the same depths where cells will be irradiated by WG4 (Radiobiology), thus providing a physical characterization of the radiation field at cellular </a:t>
            </a:r>
            <a:r>
              <a:rPr lang="en-US" sz="1400" dirty="0" smtClean="0">
                <a:latin typeface="Sylfaen" pitchFamily="18" charset="0"/>
              </a:rPr>
              <a:t>dimensions.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204864"/>
            <a:ext cx="5170866" cy="414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6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0" y="479377"/>
            <a:ext cx="4560677" cy="6378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38557" y="163305"/>
            <a:ext cx="850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Microdosimetry</a:t>
            </a:r>
            <a:endParaRPr lang="it-IT" b="1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7505" y="908720"/>
            <a:ext cx="8876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363">
              <a:defRPr/>
            </a:pPr>
            <a:r>
              <a:rPr lang="en-US" dirty="0" smtClean="0">
                <a:latin typeface="Sylfaen" panose="010A0502050306030303" pitchFamily="18" charset="0"/>
              </a:rPr>
              <a:t>Statistical </a:t>
            </a:r>
            <a:r>
              <a:rPr lang="en-US" dirty="0">
                <a:latin typeface="Sylfaen" panose="010A0502050306030303" pitchFamily="18" charset="0"/>
              </a:rPr>
              <a:t>fluctuations of the local energy </a:t>
            </a:r>
            <a:r>
              <a:rPr lang="en-US" dirty="0" smtClean="0">
                <a:latin typeface="Sylfaen" panose="010A0502050306030303" pitchFamily="18" charset="0"/>
              </a:rPr>
              <a:t>imparted at </a:t>
            </a:r>
            <a:r>
              <a:rPr lang="en-US" dirty="0">
                <a:latin typeface="Sylfaen" panose="010A0502050306030303" pitchFamily="18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micrometric level</a:t>
            </a:r>
          </a:p>
          <a:p>
            <a:pPr algn="ctr" defTabSz="360363">
              <a:defRPr/>
            </a:pPr>
            <a:endParaRPr lang="en-US" b="1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algn="ctr" defTabSz="360363">
              <a:defRPr/>
            </a:pPr>
            <a:endParaRPr lang="en-US" b="1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algn="ctr" defTabSz="360363">
              <a:defRPr/>
            </a:pPr>
            <a:r>
              <a:rPr lang="en-US" dirty="0" smtClean="0">
                <a:latin typeface="Sylfaen" panose="010A0502050306030303" pitchFamily="18" charset="0"/>
              </a:rPr>
              <a:t>the </a:t>
            </a:r>
            <a:r>
              <a:rPr lang="en-US" dirty="0">
                <a:latin typeface="Sylfaen" panose="010A0502050306030303" pitchFamily="18" charset="0"/>
              </a:rPr>
              <a:t>single-event </a:t>
            </a:r>
            <a:r>
              <a:rPr lang="en-US" dirty="0" smtClean="0">
                <a:latin typeface="Sylfaen" panose="010A0502050306030303" pitchFamily="18" charset="0"/>
              </a:rPr>
              <a:t>distribution of </a:t>
            </a:r>
            <a:r>
              <a:rPr lang="en-US" dirty="0">
                <a:latin typeface="Sylfaen" panose="010A0502050306030303" pitchFamily="18" charset="0"/>
              </a:rPr>
              <a:t>energy </a:t>
            </a:r>
            <a:r>
              <a:rPr lang="en-US" dirty="0" smtClean="0">
                <a:latin typeface="Sylfaen" panose="010A0502050306030303" pitchFamily="18" charset="0"/>
              </a:rPr>
              <a:t>imparted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2474307"/>
            <a:ext cx="914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8000"/>
              </a:buClr>
            </a:pPr>
            <a:r>
              <a:rPr lang="en-US" b="1" dirty="0" smtClean="0">
                <a:latin typeface="Sylfaen" panose="010A0502050306030303" pitchFamily="18" charset="0"/>
              </a:rPr>
              <a:t>TEPC</a:t>
            </a:r>
            <a:r>
              <a:rPr lang="en-US" dirty="0" smtClean="0">
                <a:latin typeface="Sylfaen" panose="010A0502050306030303" pitchFamily="18" charset="0"/>
              </a:rPr>
              <a:t> is the reference </a:t>
            </a:r>
            <a:r>
              <a:rPr lang="en-US" dirty="0">
                <a:latin typeface="Sylfaen" panose="010A0502050306030303" pitchFamily="18" charset="0"/>
              </a:rPr>
              <a:t>device </a:t>
            </a:r>
            <a:r>
              <a:rPr lang="en-US" dirty="0" smtClean="0">
                <a:latin typeface="Sylfaen" panose="010A0502050306030303" pitchFamily="18" charset="0"/>
              </a:rPr>
              <a:t>for measuring </a:t>
            </a:r>
            <a:r>
              <a:rPr lang="en-US" dirty="0">
                <a:latin typeface="Sylfaen" panose="010A0502050306030303" pitchFamily="18" charset="0"/>
              </a:rPr>
              <a:t>the microdosimetric properties of hadron </a:t>
            </a:r>
            <a:r>
              <a:rPr lang="en-US" dirty="0" smtClean="0">
                <a:latin typeface="Sylfaen" panose="010A0502050306030303" pitchFamily="18" charset="0"/>
              </a:rPr>
              <a:t>beams</a:t>
            </a:r>
          </a:p>
        </p:txBody>
      </p:sp>
      <p:sp>
        <p:nvSpPr>
          <p:cNvPr id="6" name="Freccia in giù 5"/>
          <p:cNvSpPr/>
          <p:nvPr/>
        </p:nvSpPr>
        <p:spPr bwMode="auto">
          <a:xfrm>
            <a:off x="4427984" y="1268760"/>
            <a:ext cx="227347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rgbClr val="FF9900"/>
              </a:solidFill>
              <a:effectLst/>
              <a:latin typeface="Arial" charset="0"/>
            </a:endParaRPr>
          </a:p>
        </p:txBody>
      </p:sp>
      <p:grpSp>
        <p:nvGrpSpPr>
          <p:cNvPr id="17" name="Gruppieren 42"/>
          <p:cNvGrpSpPr>
            <a:grpSpLocks noChangeAspect="1"/>
          </p:cNvGrpSpPr>
          <p:nvPr/>
        </p:nvGrpSpPr>
        <p:grpSpPr>
          <a:xfrm rot="16200000">
            <a:off x="283298" y="3130225"/>
            <a:ext cx="2010685" cy="1648392"/>
            <a:chOff x="4079631" y="989232"/>
            <a:chExt cx="2162166" cy="1691829"/>
          </a:xfrm>
        </p:grpSpPr>
        <p:sp>
          <p:nvSpPr>
            <p:cNvPr id="19" name="Rechteck 39"/>
            <p:cNvSpPr/>
            <p:nvPr/>
          </p:nvSpPr>
          <p:spPr>
            <a:xfrm>
              <a:off x="4079631" y="1083211"/>
              <a:ext cx="1856936" cy="1308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3129" descr="shonka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7822" y="989232"/>
              <a:ext cx="2053975" cy="1691829"/>
            </a:xfrm>
            <a:prstGeom prst="rect">
              <a:avLst/>
            </a:prstGeom>
            <a:noFill/>
          </p:spPr>
        </p:pic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848" y="3321372"/>
            <a:ext cx="3514534" cy="163839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988" y="2886115"/>
            <a:ext cx="1981999" cy="3528392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107505" y="5421269"/>
            <a:ext cx="4601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Blip>
                <a:blip r:embed="rId6"/>
              </a:buBlip>
            </a:pPr>
            <a:r>
              <a:rPr lang="en-US" dirty="0" smtClean="0">
                <a:latin typeface="Sylfaen" panose="010A0502050306030303" pitchFamily="18" charset="0"/>
              </a:rPr>
              <a:t>Need </a:t>
            </a:r>
            <a:r>
              <a:rPr lang="en-US" dirty="0">
                <a:latin typeface="Sylfaen" panose="010A0502050306030303" pitchFamily="18" charset="0"/>
              </a:rPr>
              <a:t>of a continuous flow of TE </a:t>
            </a:r>
            <a:r>
              <a:rPr lang="en-US" dirty="0" smtClean="0">
                <a:latin typeface="Sylfaen" panose="010A0502050306030303" pitchFamily="18" charset="0"/>
              </a:rPr>
              <a:t>gas</a:t>
            </a:r>
            <a:endParaRPr lang="it-IT" dirty="0" smtClean="0">
              <a:latin typeface="Sylfaen" panose="010A0502050306030303" pitchFamily="18" charset="0"/>
            </a:endParaRPr>
          </a:p>
          <a:p>
            <a:pPr marL="285750" indent="-285750" algn="just">
              <a:buClr>
                <a:srgbClr val="008000"/>
              </a:buClr>
              <a:buBlip>
                <a:blip r:embed="rId6"/>
              </a:buBlip>
            </a:pPr>
            <a:r>
              <a:rPr lang="en-US" dirty="0" smtClean="0">
                <a:latin typeface="Sylfaen" panose="010A0502050306030303" pitchFamily="18" charset="0"/>
              </a:rPr>
              <a:t>Need of high voltages for the electrodes</a:t>
            </a:r>
          </a:p>
          <a:p>
            <a:pPr marL="285750" indent="-285750" algn="just">
              <a:buClr>
                <a:srgbClr val="008000"/>
              </a:buClr>
              <a:buBlip>
                <a:blip r:embed="rId6"/>
              </a:buBlip>
            </a:pPr>
            <a:r>
              <a:rPr lang="en-US" dirty="0" smtClean="0">
                <a:latin typeface="Sylfaen" panose="010A0502050306030303" pitchFamily="18" charset="0"/>
              </a:rPr>
              <a:t>Complex system</a:t>
            </a:r>
            <a:endParaRPr lang="it-IT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33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0" y="479377"/>
            <a:ext cx="4560677" cy="6378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38557" y="163305"/>
            <a:ext cx="850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Silicon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microdosimetry</a:t>
            </a:r>
            <a:endParaRPr lang="it-IT" b="1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1" y="996687"/>
            <a:ext cx="45606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700" dirty="0">
                <a:latin typeface="Sylfaen" panose="010A0502050306030303" pitchFamily="18" charset="0"/>
              </a:rPr>
              <a:t>possibility of obtaining real micrometric sites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700" dirty="0" smtClean="0">
                <a:latin typeface="Sylfaen" panose="010A0502050306030303" pitchFamily="18" charset="0"/>
              </a:rPr>
              <a:t>transportable</a:t>
            </a:r>
            <a:r>
              <a:rPr lang="en-US" sz="1700" dirty="0">
                <a:latin typeface="Sylfaen" panose="010A0502050306030303" pitchFamily="18" charset="0"/>
              </a:rPr>
              <a:t>, cheap, low power consumption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700" dirty="0" smtClean="0">
                <a:latin typeface="Sylfaen" panose="010A0502050306030303" pitchFamily="18" charset="0"/>
              </a:rPr>
              <a:t>customized </a:t>
            </a:r>
            <a:r>
              <a:rPr lang="en-US" sz="1700" dirty="0">
                <a:latin typeface="Sylfaen" panose="010A0502050306030303" pitchFamily="18" charset="0"/>
              </a:rPr>
              <a:t>(arrays, matrices</a:t>
            </a:r>
            <a:r>
              <a:rPr lang="en-US" sz="1700" dirty="0" smtClean="0">
                <a:latin typeface="Sylfaen" panose="010A0502050306030303" pitchFamily="18" charset="0"/>
              </a:rPr>
              <a:t>…)</a:t>
            </a:r>
            <a:endParaRPr lang="en-US" sz="1700" dirty="0">
              <a:latin typeface="Sylfaen" panose="010A0502050306030303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560676" y="980728"/>
            <a:ext cx="49798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Blip>
                <a:blip r:embed="rId3"/>
              </a:buBlip>
            </a:pPr>
            <a:r>
              <a:rPr lang="en-US" sz="1700" dirty="0" smtClean="0">
                <a:latin typeface="Sylfaen" panose="010A0502050306030303" pitchFamily="18" charset="0"/>
              </a:rPr>
              <a:t>electronic </a:t>
            </a:r>
            <a:r>
              <a:rPr lang="en-US" sz="1700" dirty="0">
                <a:latin typeface="Sylfaen" panose="010A0502050306030303" pitchFamily="18" charset="0"/>
              </a:rPr>
              <a:t>noise (minimum detectable energy)</a:t>
            </a:r>
          </a:p>
          <a:p>
            <a:pPr marL="285750" indent="-285750">
              <a:buClr>
                <a:srgbClr val="008000"/>
              </a:buClr>
              <a:buBlip>
                <a:blip r:embed="rId3"/>
              </a:buBlip>
            </a:pPr>
            <a:r>
              <a:rPr lang="en-US" sz="1700" dirty="0" smtClean="0">
                <a:latin typeface="Sylfaen" panose="010A0502050306030303" pitchFamily="18" charset="0"/>
              </a:rPr>
              <a:t>“</a:t>
            </a:r>
            <a:r>
              <a:rPr lang="en-US" sz="1700" dirty="0">
                <a:latin typeface="Sylfaen" panose="010A0502050306030303" pitchFamily="18" charset="0"/>
              </a:rPr>
              <a:t>non-tissue equivalence” of </a:t>
            </a:r>
            <a:r>
              <a:rPr lang="en-US" sz="1700" dirty="0" smtClean="0">
                <a:latin typeface="Sylfaen" panose="010A0502050306030303" pitchFamily="18" charset="0"/>
              </a:rPr>
              <a:t>silicon</a:t>
            </a:r>
            <a:endParaRPr lang="en-US" sz="1700" dirty="0">
              <a:latin typeface="Sylfaen" panose="010A0502050306030303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098" y="3771523"/>
            <a:ext cx="4126210" cy="199254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9512" y="2722756"/>
            <a:ext cx="383433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>
                <a:latin typeface="Sylfaen" panose="010A0502050306030303" pitchFamily="18" charset="0"/>
              </a:rPr>
              <a:t>The silicon </a:t>
            </a:r>
            <a:r>
              <a:rPr lang="en-US" sz="1700" dirty="0" err="1">
                <a:latin typeface="Sylfaen" panose="010A0502050306030303" pitchFamily="18" charset="0"/>
              </a:rPr>
              <a:t>microdosimeter</a:t>
            </a:r>
            <a:r>
              <a:rPr lang="en-US" sz="1700" dirty="0">
                <a:latin typeface="Sylfaen" panose="010A0502050306030303" pitchFamily="18" charset="0"/>
              </a:rPr>
              <a:t> is based on the monolithic telescope </a:t>
            </a:r>
            <a:r>
              <a:rPr lang="en-US" sz="1700" dirty="0" smtClean="0">
                <a:latin typeface="Sylfaen" panose="010A0502050306030303" pitchFamily="18" charset="0"/>
              </a:rPr>
              <a:t>technology</a:t>
            </a:r>
            <a:r>
              <a:rPr lang="en-US" sz="1700" baseline="30000" dirty="0" smtClean="0">
                <a:latin typeface="Sylfaen" panose="010A0502050306030303" pitchFamily="18" charset="0"/>
              </a:rPr>
              <a:t>[1]</a:t>
            </a:r>
            <a:endParaRPr lang="it-IT" sz="1700" baseline="30000" dirty="0">
              <a:latin typeface="Sylfaen" panose="010A0502050306030303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39119" y="6197242"/>
            <a:ext cx="9167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Sylfaen" panose="010A0502050306030303" pitchFamily="18" charset="0"/>
              </a:rPr>
              <a:t>[</a:t>
            </a:r>
            <a:r>
              <a:rPr lang="en-US" sz="1000" dirty="0">
                <a:latin typeface="Sylfaen" panose="010A0502050306030303" pitchFamily="18" charset="0"/>
              </a:rPr>
              <a:t>1</a:t>
            </a:r>
            <a:r>
              <a:rPr lang="en-US" sz="1000" dirty="0" smtClean="0">
                <a:latin typeface="Sylfaen" panose="010A0502050306030303" pitchFamily="18" charset="0"/>
              </a:rPr>
              <a:t>] </a:t>
            </a:r>
            <a:r>
              <a:rPr lang="en-US" sz="1000" dirty="0" err="1">
                <a:latin typeface="Sylfaen" panose="010A0502050306030303" pitchFamily="18" charset="0"/>
              </a:rPr>
              <a:t>Tudisco</a:t>
            </a:r>
            <a:r>
              <a:rPr lang="en-US" sz="1000" dirty="0">
                <a:latin typeface="Sylfaen" panose="010A0502050306030303" pitchFamily="18" charset="0"/>
              </a:rPr>
              <a:t> S et al., A new large area monolithic silicon </a:t>
            </a:r>
            <a:r>
              <a:rPr lang="en-US" sz="1000" dirty="0" smtClean="0">
                <a:latin typeface="Sylfaen" panose="010A0502050306030303" pitchFamily="18" charset="0"/>
              </a:rPr>
              <a:t>telescope. Nuclear </a:t>
            </a:r>
            <a:r>
              <a:rPr lang="en-US" sz="1000" dirty="0">
                <a:latin typeface="Sylfaen" panose="010A0502050306030303" pitchFamily="18" charset="0"/>
              </a:rPr>
              <a:t>Instruments </a:t>
            </a:r>
            <a:r>
              <a:rPr lang="en-US" sz="1000" dirty="0" smtClean="0">
                <a:latin typeface="Sylfaen" panose="010A0502050306030303" pitchFamily="18" charset="0"/>
              </a:rPr>
              <a:t>and Methods </a:t>
            </a:r>
            <a:r>
              <a:rPr lang="en-US" sz="1000" dirty="0">
                <a:latin typeface="Sylfaen" panose="010A0502050306030303" pitchFamily="18" charset="0"/>
              </a:rPr>
              <a:t>A 426, 436-445 (1999</a:t>
            </a:r>
            <a:r>
              <a:rPr lang="en-US" sz="1000" dirty="0" smtClean="0">
                <a:latin typeface="Sylfaen" panose="010A0502050306030303" pitchFamily="18" charset="0"/>
              </a:rPr>
              <a:t>)</a:t>
            </a:r>
          </a:p>
          <a:p>
            <a:r>
              <a:rPr lang="en-US" sz="1000" dirty="0" smtClean="0">
                <a:latin typeface="Sylfaen" panose="010A0502050306030303" pitchFamily="18" charset="0"/>
              </a:rPr>
              <a:t>[2] </a:t>
            </a:r>
            <a:r>
              <a:rPr lang="en-US" sz="1000" dirty="0" err="1" smtClean="0">
                <a:latin typeface="Sylfaen" panose="010A0502050306030303" pitchFamily="18" charset="0"/>
              </a:rPr>
              <a:t>Agosteo</a:t>
            </a:r>
            <a:r>
              <a:rPr lang="en-US" sz="1000" dirty="0" smtClean="0">
                <a:latin typeface="Sylfaen" panose="010A0502050306030303" pitchFamily="18" charset="0"/>
              </a:rPr>
              <a:t> </a:t>
            </a:r>
            <a:r>
              <a:rPr lang="en-US" sz="1000" dirty="0">
                <a:latin typeface="Sylfaen" panose="010A0502050306030303" pitchFamily="18" charset="0"/>
              </a:rPr>
              <a:t>S et al., A </a:t>
            </a:r>
            <a:r>
              <a:rPr lang="en-US" sz="1000" dirty="0" smtClean="0">
                <a:latin typeface="Sylfaen" panose="010A0502050306030303" pitchFamily="18" charset="0"/>
              </a:rPr>
              <a:t>pixelated silicon telescope for solid state </a:t>
            </a:r>
            <a:r>
              <a:rPr lang="en-US" sz="1000" dirty="0" err="1" smtClean="0">
                <a:latin typeface="Sylfaen" panose="010A0502050306030303" pitchFamily="18" charset="0"/>
              </a:rPr>
              <a:t>microdosimetry</a:t>
            </a:r>
            <a:r>
              <a:rPr lang="en-US" sz="1000" dirty="0" smtClean="0">
                <a:latin typeface="Sylfaen" panose="010A0502050306030303" pitchFamily="18" charset="0"/>
              </a:rPr>
              <a:t>. Radiation Measurements 43 , 585-589 (2008)</a:t>
            </a:r>
            <a:endParaRPr lang="it-IT" sz="1000" dirty="0">
              <a:latin typeface="Sylfaen" panose="010A0502050306030303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93249" y="4438350"/>
            <a:ext cx="40971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dirty="0" smtClean="0">
                <a:latin typeface="Sylfaen" panose="010A0502050306030303" pitchFamily="18" charset="0"/>
              </a:rPr>
              <a:t>The </a:t>
            </a:r>
            <a:r>
              <a:rPr lang="en-US" sz="1700" dirty="0" smtClean="0">
                <a:latin typeface="Sylfaen" panose="010A0502050306030303" pitchFamily="18" charset="0"/>
              </a:rPr>
              <a:t>E </a:t>
            </a:r>
            <a:r>
              <a:rPr lang="en-US" sz="1700" dirty="0">
                <a:latin typeface="Sylfaen" panose="010A0502050306030303" pitchFamily="18" charset="0"/>
              </a:rPr>
              <a:t>residual-energy </a:t>
            </a:r>
            <a:r>
              <a:rPr lang="en-US" sz="1700" dirty="0" smtClean="0">
                <a:latin typeface="Sylfaen" panose="010A0502050306030303" pitchFamily="18" charset="0"/>
              </a:rPr>
              <a:t>stage (</a:t>
            </a:r>
            <a:r>
              <a:rPr lang="en-US" sz="1700" dirty="0">
                <a:latin typeface="Sylfaen" panose="010A0502050306030303" pitchFamily="18" charset="0"/>
              </a:rPr>
              <a:t>≈ </a:t>
            </a:r>
            <a:r>
              <a:rPr lang="en-US" sz="1700" dirty="0" smtClean="0">
                <a:latin typeface="Sylfaen" panose="010A0502050306030303" pitchFamily="18" charset="0"/>
              </a:rPr>
              <a:t>500 µm in thickness) gives </a:t>
            </a:r>
            <a:r>
              <a:rPr lang="en-US" sz="1700" dirty="0">
                <a:latin typeface="Sylfaen" panose="010A0502050306030303" pitchFamily="18" charset="0"/>
              </a:rPr>
              <a:t>information on the </a:t>
            </a:r>
            <a:r>
              <a:rPr lang="en-US" sz="1700" dirty="0" smtClean="0">
                <a:latin typeface="Sylfaen" panose="010A0502050306030303" pitchFamily="18" charset="0"/>
              </a:rPr>
              <a:t>energy and </a:t>
            </a:r>
            <a:r>
              <a:rPr lang="en-US" sz="1700" dirty="0">
                <a:latin typeface="Sylfaen" panose="010A0502050306030303" pitchFamily="18" charset="0"/>
              </a:rPr>
              <a:t>the type of the impinging </a:t>
            </a:r>
            <a:r>
              <a:rPr lang="en-US" sz="1700" dirty="0" smtClean="0">
                <a:latin typeface="Sylfaen" panose="010A0502050306030303" pitchFamily="18" charset="0"/>
              </a:rPr>
              <a:t>particle</a:t>
            </a:r>
            <a:r>
              <a:rPr lang="en-US" sz="1600" baseline="30000" dirty="0" smtClean="0">
                <a:latin typeface="Sylfaen" panose="010A0502050306030303" pitchFamily="18" charset="0"/>
              </a:rPr>
              <a:t>[2]</a:t>
            </a:r>
            <a:endParaRPr lang="it-IT" sz="1700" dirty="0">
              <a:latin typeface="Sylfaen" panose="010A0502050306030303" pitchFamily="18" charset="0"/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293249" y="3667356"/>
            <a:ext cx="39633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dirty="0" smtClean="0">
                <a:latin typeface="Sylfaen" panose="010A0502050306030303" pitchFamily="18" charset="0"/>
              </a:rPr>
              <a:t>The </a:t>
            </a:r>
            <a:r>
              <a:rPr lang="el-GR" sz="1700" dirty="0">
                <a:latin typeface="Sylfaen" panose="010A0502050306030303" pitchFamily="18" charset="0"/>
              </a:rPr>
              <a:t>Δ</a:t>
            </a:r>
            <a:r>
              <a:rPr lang="en-US" sz="1700" dirty="0" smtClean="0">
                <a:latin typeface="Sylfaen" panose="010A0502050306030303" pitchFamily="18" charset="0"/>
              </a:rPr>
              <a:t>E stage </a:t>
            </a:r>
            <a:r>
              <a:rPr lang="en-US" sz="1700" dirty="0">
                <a:latin typeface="Sylfaen" panose="010A0502050306030303" pitchFamily="18" charset="0"/>
              </a:rPr>
              <a:t>(≈ 2 </a:t>
            </a:r>
            <a:r>
              <a:rPr lang="en-US" sz="1700" dirty="0" smtClean="0">
                <a:latin typeface="Times" panose="02020603050405020304" pitchFamily="18" charset="0"/>
              </a:rPr>
              <a:t>µm in thickness)</a:t>
            </a:r>
            <a:r>
              <a:rPr lang="en-US" sz="1700" dirty="0" smtClean="0">
                <a:latin typeface="Sylfaen" panose="010A0502050306030303" pitchFamily="18" charset="0"/>
              </a:rPr>
              <a:t> </a:t>
            </a:r>
            <a:r>
              <a:rPr lang="en-US" sz="1700" dirty="0">
                <a:latin typeface="Sylfaen" panose="010A0502050306030303" pitchFamily="18" charset="0"/>
              </a:rPr>
              <a:t>acts as a </a:t>
            </a:r>
            <a:r>
              <a:rPr lang="en-US" sz="1700" dirty="0" smtClean="0">
                <a:latin typeface="Sylfaen" panose="010A0502050306030303" pitchFamily="18" charset="0"/>
              </a:rPr>
              <a:t>solid-state </a:t>
            </a:r>
            <a:r>
              <a:rPr lang="en-US" sz="1700" dirty="0" err="1" smtClean="0">
                <a:latin typeface="Sylfaen" panose="010A0502050306030303" pitchFamily="18" charset="0"/>
              </a:rPr>
              <a:t>microdosimeter</a:t>
            </a:r>
            <a:r>
              <a:rPr lang="en-US" sz="1600" baseline="30000" dirty="0" smtClean="0">
                <a:latin typeface="Sylfaen" panose="010A0502050306030303" pitchFamily="18" charset="0"/>
              </a:rPr>
              <a:t>[2]</a:t>
            </a:r>
            <a:r>
              <a:rPr lang="en-US" sz="1700" dirty="0" smtClean="0">
                <a:latin typeface="Sylfaen" panose="010A0502050306030303" pitchFamily="18" charset="0"/>
              </a:rPr>
              <a:t> </a:t>
            </a:r>
            <a:endParaRPr lang="it-IT" sz="1700" dirty="0">
              <a:latin typeface="Sylfaen" panose="010A0502050306030303" pitchFamily="18" charset="0"/>
            </a:endParaRPr>
          </a:p>
        </p:txBody>
      </p:sp>
      <p:pic>
        <p:nvPicPr>
          <p:cNvPr id="13" name="Picture 19" descr="Microdosimetri"/>
          <p:cNvPicPr>
            <a:picLocks noChangeAspect="1" noChangeArrowheads="1"/>
          </p:cNvPicPr>
          <p:nvPr/>
        </p:nvPicPr>
        <p:blipFill>
          <a:blip r:embed="rId5"/>
          <a:srcRect l="7396" t="8128" r="1447" b="18571"/>
          <a:stretch>
            <a:fillRect/>
          </a:stretch>
        </p:blipFill>
        <p:spPr bwMode="auto">
          <a:xfrm>
            <a:off x="5868144" y="1791684"/>
            <a:ext cx="1736998" cy="186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7143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0" y="479377"/>
            <a:ext cx="4560677" cy="6378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38557" y="163305"/>
            <a:ext cx="850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Tissue-equivalent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correction</a:t>
            </a:r>
            <a:endParaRPr lang="it-IT" b="1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1" y="996687"/>
            <a:ext cx="45606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700" dirty="0">
                <a:latin typeface="Sylfaen" panose="010A0502050306030303" pitchFamily="18" charset="0"/>
              </a:rPr>
              <a:t>possibility of obtaining real micrometric sites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700" dirty="0" smtClean="0">
                <a:latin typeface="Sylfaen" panose="010A0502050306030303" pitchFamily="18" charset="0"/>
              </a:rPr>
              <a:t>transportable</a:t>
            </a:r>
            <a:r>
              <a:rPr lang="en-US" sz="1700" dirty="0">
                <a:latin typeface="Sylfaen" panose="010A0502050306030303" pitchFamily="18" charset="0"/>
              </a:rPr>
              <a:t>, cheap, low power consumption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sz="1700" dirty="0" smtClean="0">
                <a:latin typeface="Sylfaen" panose="010A0502050306030303" pitchFamily="18" charset="0"/>
              </a:rPr>
              <a:t>customized </a:t>
            </a:r>
            <a:r>
              <a:rPr lang="en-US" sz="1700" dirty="0">
                <a:latin typeface="Sylfaen" panose="010A0502050306030303" pitchFamily="18" charset="0"/>
              </a:rPr>
              <a:t>(arrays, matrices</a:t>
            </a:r>
            <a:r>
              <a:rPr lang="en-US" sz="1700" dirty="0" smtClean="0">
                <a:latin typeface="Sylfaen" panose="010A0502050306030303" pitchFamily="18" charset="0"/>
              </a:rPr>
              <a:t>…)</a:t>
            </a:r>
            <a:endParaRPr lang="en-US" sz="1700" dirty="0">
              <a:latin typeface="Sylfaen" panose="010A0502050306030303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560676" y="980728"/>
            <a:ext cx="49798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Blip>
                <a:blip r:embed="rId4"/>
              </a:buBlip>
            </a:pPr>
            <a:r>
              <a:rPr lang="en-US" sz="1700" dirty="0" smtClean="0">
                <a:latin typeface="Sylfaen" panose="010A0502050306030303" pitchFamily="18" charset="0"/>
              </a:rPr>
              <a:t>electronic </a:t>
            </a:r>
            <a:r>
              <a:rPr lang="en-US" sz="1700" dirty="0">
                <a:latin typeface="Sylfaen" panose="010A0502050306030303" pitchFamily="18" charset="0"/>
              </a:rPr>
              <a:t>noise (minimum detectable energy)</a:t>
            </a:r>
          </a:p>
          <a:p>
            <a:pPr marL="285750" indent="-285750">
              <a:buClr>
                <a:srgbClr val="008000"/>
              </a:buClr>
              <a:buBlip>
                <a:blip r:embed="rId4"/>
              </a:buBlip>
            </a:pPr>
            <a:r>
              <a:rPr lang="en-US" sz="1700" dirty="0" smtClean="0">
                <a:latin typeface="Sylfaen" panose="010A0502050306030303" pitchFamily="18" charset="0"/>
              </a:rPr>
              <a:t>“</a:t>
            </a:r>
            <a:r>
              <a:rPr lang="en-US" sz="1700" dirty="0">
                <a:latin typeface="Sylfaen" panose="010A0502050306030303" pitchFamily="18" charset="0"/>
              </a:rPr>
              <a:t>non-tissue equivalence” of </a:t>
            </a:r>
            <a:r>
              <a:rPr lang="en-US" sz="1700" dirty="0" smtClean="0">
                <a:latin typeface="Sylfaen" panose="010A0502050306030303" pitchFamily="18" charset="0"/>
              </a:rPr>
              <a:t>silicon</a:t>
            </a:r>
            <a:endParaRPr lang="en-US" sz="1700" dirty="0">
              <a:latin typeface="Sylfaen" panose="010A0502050306030303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514765" y="1287323"/>
            <a:ext cx="4089684" cy="2694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714375">
              <a:defRPr/>
            </a:pP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2567566"/>
            <a:ext cx="9144000" cy="3322638"/>
            <a:chOff x="6" y="1797"/>
            <a:chExt cx="5760" cy="2093"/>
          </a:xfrm>
        </p:grpSpPr>
        <p:grpSp>
          <p:nvGrpSpPr>
            <p:cNvPr id="16" name="Group 35"/>
            <p:cNvGrpSpPr>
              <a:grpSpLocks/>
            </p:cNvGrpSpPr>
            <p:nvPr/>
          </p:nvGrpSpPr>
          <p:grpSpPr bwMode="auto">
            <a:xfrm>
              <a:off x="293" y="2727"/>
              <a:ext cx="5405" cy="1163"/>
              <a:chOff x="293" y="2727"/>
              <a:chExt cx="5405" cy="1163"/>
            </a:xfrm>
          </p:grpSpPr>
          <p:graphicFrame>
            <p:nvGraphicFramePr>
              <p:cNvPr id="25" name="Object 21"/>
              <p:cNvGraphicFramePr>
                <a:graphicFrameLocks noChangeAspect="1"/>
              </p:cNvGraphicFramePr>
              <p:nvPr/>
            </p:nvGraphicFramePr>
            <p:xfrm>
              <a:off x="3105" y="2792"/>
              <a:ext cx="2314" cy="5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1" name="Equation" r:id="rId5" imgW="1874506" imgH="434376" progId="Equation.3">
                      <p:embed/>
                    </p:oleObj>
                  </mc:Choice>
                  <mc:Fallback>
                    <p:oleObj name="Equation" r:id="rId5" imgW="1874506" imgH="434376" progId="Equation.3">
                      <p:embed/>
                      <p:pic>
                        <p:nvPicPr>
                          <p:cNvPr id="11278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5" y="2792"/>
                            <a:ext cx="2314" cy="547"/>
                          </a:xfrm>
                          <a:prstGeom prst="rect">
                            <a:avLst/>
                          </a:prstGeom>
                          <a:solidFill>
                            <a:srgbClr val="0066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Text Box 22"/>
              <p:cNvSpPr txBox="1">
                <a:spLocks noChangeArrowheads="1"/>
              </p:cNvSpPr>
              <p:nvPr/>
            </p:nvSpPr>
            <p:spPr bwMode="auto">
              <a:xfrm>
                <a:off x="293" y="2891"/>
                <a:ext cx="2540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 smtClean="0">
                    <a:latin typeface="Sylfaen" panose="010A0502050306030303" pitchFamily="18" charset="0"/>
                  </a:rPr>
                  <a:t>A suitable correction to </a:t>
                </a:r>
                <a:r>
                  <a:rPr lang="en-US" dirty="0">
                    <a:latin typeface="Sylfaen" panose="010A0502050306030303" pitchFamily="18" charset="0"/>
                  </a:rPr>
                  <a:t>the measured distribution in order to obtain a spectrum equivalent to that acquired with an hypothetical tissue</a:t>
                </a:r>
                <a:r>
                  <a:rPr lang="en-US" dirty="0">
                    <a:latin typeface="Sylfaen" panose="010A0502050306030303" pitchFamily="18" charset="0"/>
                    <a:sym typeface="Symbol" pitchFamily="18" charset="2"/>
                  </a:rPr>
                  <a:t> detector</a:t>
                </a:r>
              </a:p>
            </p:txBody>
          </p:sp>
          <p:grpSp>
            <p:nvGrpSpPr>
              <p:cNvPr id="27" name="Group 23"/>
              <p:cNvGrpSpPr>
                <a:grpSpLocks/>
              </p:cNvGrpSpPr>
              <p:nvPr/>
            </p:nvGrpSpPr>
            <p:grpSpPr bwMode="auto">
              <a:xfrm>
                <a:off x="2931" y="2727"/>
                <a:ext cx="2767" cy="1163"/>
                <a:chOff x="255" y="2432"/>
                <a:chExt cx="2767" cy="1163"/>
              </a:xfrm>
            </p:grpSpPr>
            <p:sp>
              <p:nvSpPr>
                <p:cNvPr id="2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55" y="3343"/>
                  <a:ext cx="2767" cy="252"/>
                </a:xfrm>
                <a:prstGeom prst="rect">
                  <a:avLst/>
                </a:prstGeom>
                <a:noFill/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2000" b="1" dirty="0">
                      <a:solidFill>
                        <a:schemeClr val="tx1"/>
                      </a:solidFill>
                      <a:latin typeface="Sylfaen" panose="010A0502050306030303" pitchFamily="18" charset="0"/>
                    </a:rPr>
                    <a:t>Scaling factor : </a:t>
                  </a:r>
                  <a:r>
                    <a:rPr lang="en-US" altLang="it-IT" sz="2000" b="1" dirty="0" smtClean="0">
                      <a:solidFill>
                        <a:schemeClr val="tx1"/>
                      </a:solidFill>
                      <a:latin typeface="Sylfaen" panose="010A0502050306030303" pitchFamily="18" charset="0"/>
                    </a:rPr>
                    <a:t>stopping </a:t>
                  </a:r>
                  <a:r>
                    <a:rPr lang="en-US" altLang="it-IT" sz="2000" b="1" dirty="0">
                      <a:solidFill>
                        <a:schemeClr val="tx1"/>
                      </a:solidFill>
                      <a:latin typeface="Sylfaen" panose="010A0502050306030303" pitchFamily="18" charset="0"/>
                    </a:rPr>
                    <a:t>powers ratio</a:t>
                  </a:r>
                </a:p>
              </p:txBody>
            </p:sp>
            <p:sp>
              <p:nvSpPr>
                <p:cNvPr id="29" name="Rectangle 25"/>
                <p:cNvSpPr>
                  <a:spLocks noChangeArrowheads="1"/>
                </p:cNvSpPr>
                <p:nvPr/>
              </p:nvSpPr>
              <p:spPr bwMode="auto">
                <a:xfrm>
                  <a:off x="1927" y="2432"/>
                  <a:ext cx="862" cy="681"/>
                </a:xfrm>
                <a:prstGeom prst="rect">
                  <a:avLst/>
                </a:prstGeom>
                <a:noFill/>
                <a:ln w="15875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791" y="3113"/>
                  <a:ext cx="136" cy="226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17" name="Text Box 33"/>
            <p:cNvSpPr txBox="1">
              <a:spLocks noChangeArrowheads="1"/>
            </p:cNvSpPr>
            <p:nvPr/>
          </p:nvSpPr>
          <p:spPr bwMode="auto">
            <a:xfrm>
              <a:off x="6" y="1797"/>
              <a:ext cx="57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it-IT" sz="2400" b="1" dirty="0" err="1" smtClean="0">
                  <a:latin typeface="Sylfaen" panose="010A0502050306030303" pitchFamily="18" charset="0"/>
                </a:rPr>
                <a:t>Analytical</a:t>
              </a:r>
              <a:r>
                <a:rPr lang="it-IT" sz="2400" b="1" dirty="0" smtClean="0">
                  <a:latin typeface="Sylfaen" panose="010A0502050306030303" pitchFamily="18" charset="0"/>
                </a:rPr>
                <a:t> procedure for </a:t>
              </a:r>
              <a:r>
                <a:rPr lang="it-IT" sz="2400" b="1" dirty="0" err="1" smtClean="0">
                  <a:latin typeface="Sylfaen" panose="010A0502050306030303" pitchFamily="18" charset="0"/>
                </a:rPr>
                <a:t>tissue-equivalence</a:t>
              </a:r>
              <a:r>
                <a:rPr lang="it-IT" sz="2400" b="1" dirty="0" smtClean="0">
                  <a:latin typeface="Sylfaen" panose="010A0502050306030303" pitchFamily="18" charset="0"/>
                </a:rPr>
                <a:t> </a:t>
              </a:r>
              <a:r>
                <a:rPr lang="it-IT" sz="2400" b="1" dirty="0" err="1">
                  <a:latin typeface="Sylfaen" panose="010A0502050306030303" pitchFamily="18" charset="0"/>
                </a:rPr>
                <a:t>correction</a:t>
              </a:r>
              <a:endParaRPr lang="it-IT" sz="2400" b="1" dirty="0">
                <a:latin typeface="Sylfaen" panose="010A0502050306030303" pitchFamily="18" charset="0"/>
              </a:endParaRPr>
            </a:p>
          </p:txBody>
        </p:sp>
        <p:grpSp>
          <p:nvGrpSpPr>
            <p:cNvPr id="19" name="Group 40"/>
            <p:cNvGrpSpPr>
              <a:grpSpLocks/>
            </p:cNvGrpSpPr>
            <p:nvPr/>
          </p:nvGrpSpPr>
          <p:grpSpPr bwMode="auto">
            <a:xfrm>
              <a:off x="293" y="2210"/>
              <a:ext cx="5172" cy="407"/>
              <a:chOff x="248" y="2092"/>
              <a:chExt cx="5172" cy="407"/>
            </a:xfrm>
          </p:grpSpPr>
          <p:sp>
            <p:nvSpPr>
              <p:cNvPr id="20" name="Text Box 36"/>
              <p:cNvSpPr txBox="1">
                <a:spLocks noChangeArrowheads="1"/>
              </p:cNvSpPr>
              <p:nvPr/>
            </p:nvSpPr>
            <p:spPr bwMode="auto">
              <a:xfrm>
                <a:off x="248" y="2092"/>
                <a:ext cx="221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it-IT" dirty="0" err="1">
                    <a:latin typeface="Sylfaen" panose="010A0502050306030303" pitchFamily="18" charset="0"/>
                  </a:rPr>
                  <a:t>Spectrum</a:t>
                </a:r>
                <a:r>
                  <a:rPr lang="it-IT" dirty="0">
                    <a:latin typeface="Sylfaen" panose="010A0502050306030303" pitchFamily="18" charset="0"/>
                  </a:rPr>
                  <a:t> of the </a:t>
                </a:r>
                <a:r>
                  <a:rPr lang="it-IT" dirty="0" err="1">
                    <a:latin typeface="Sylfaen" panose="010A0502050306030303" pitchFamily="18" charset="0"/>
                  </a:rPr>
                  <a:t>energy</a:t>
                </a:r>
                <a:r>
                  <a:rPr lang="it-IT" dirty="0">
                    <a:latin typeface="Sylfaen" panose="010A0502050306030303" pitchFamily="18" charset="0"/>
                  </a:rPr>
                  <a:t> </a:t>
                </a:r>
                <a:r>
                  <a:rPr lang="it-IT" dirty="0" err="1">
                    <a:latin typeface="Sylfaen" panose="010A0502050306030303" pitchFamily="18" charset="0"/>
                  </a:rPr>
                  <a:t>imparted</a:t>
                </a:r>
                <a:r>
                  <a:rPr lang="it-IT" dirty="0">
                    <a:latin typeface="Sylfaen" panose="010A0502050306030303" pitchFamily="18" charset="0"/>
                  </a:rPr>
                  <a:t> in </a:t>
                </a:r>
                <a:r>
                  <a:rPr lang="it-IT" b="1" dirty="0" err="1" smtClean="0">
                    <a:latin typeface="Sylfaen" panose="010A0502050306030303" pitchFamily="18" charset="0"/>
                  </a:rPr>
                  <a:t>silicon</a:t>
                </a:r>
                <a:endParaRPr lang="it-IT" b="1" dirty="0">
                  <a:latin typeface="Sylfaen" panose="010A0502050306030303" pitchFamily="18" charset="0"/>
                </a:endParaRPr>
              </a:p>
            </p:txBody>
          </p:sp>
          <p:sp>
            <p:nvSpPr>
              <p:cNvPr id="21" name="Text Box 37"/>
              <p:cNvSpPr txBox="1">
                <a:spLocks noChangeArrowheads="1"/>
              </p:cNvSpPr>
              <p:nvPr/>
            </p:nvSpPr>
            <p:spPr bwMode="auto">
              <a:xfrm>
                <a:off x="3225" y="2092"/>
                <a:ext cx="2195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it-IT" dirty="0" err="1">
                    <a:latin typeface="Sylfaen" panose="010A0502050306030303" pitchFamily="18" charset="0"/>
                  </a:rPr>
                  <a:t>Spectrum</a:t>
                </a:r>
                <a:r>
                  <a:rPr lang="it-IT" dirty="0">
                    <a:latin typeface="Sylfaen" panose="010A0502050306030303" pitchFamily="18" charset="0"/>
                  </a:rPr>
                  <a:t> of the </a:t>
                </a:r>
                <a:r>
                  <a:rPr lang="it-IT" dirty="0" err="1">
                    <a:latin typeface="Sylfaen" panose="010A0502050306030303" pitchFamily="18" charset="0"/>
                  </a:rPr>
                  <a:t>energy</a:t>
                </a:r>
                <a:r>
                  <a:rPr lang="it-IT" dirty="0">
                    <a:latin typeface="Sylfaen" panose="010A0502050306030303" pitchFamily="18" charset="0"/>
                  </a:rPr>
                  <a:t> </a:t>
                </a:r>
                <a:r>
                  <a:rPr lang="it-IT" dirty="0" err="1">
                    <a:latin typeface="Sylfaen" panose="010A0502050306030303" pitchFamily="18" charset="0"/>
                  </a:rPr>
                  <a:t>imparted</a:t>
                </a:r>
                <a:r>
                  <a:rPr lang="it-IT" dirty="0">
                    <a:latin typeface="Sylfaen" panose="010A0502050306030303" pitchFamily="18" charset="0"/>
                  </a:rPr>
                  <a:t> </a:t>
                </a:r>
                <a:r>
                  <a:rPr lang="it-IT" dirty="0" smtClean="0">
                    <a:latin typeface="Sylfaen" panose="010A0502050306030303" pitchFamily="18" charset="0"/>
                  </a:rPr>
                  <a:t>in </a:t>
                </a:r>
                <a:r>
                  <a:rPr lang="it-IT" b="1" dirty="0" err="1" smtClean="0">
                    <a:latin typeface="Sylfaen" panose="010A0502050306030303" pitchFamily="18" charset="0"/>
                  </a:rPr>
                  <a:t>tissue</a:t>
                </a:r>
                <a:endParaRPr lang="it-IT" b="1" dirty="0">
                  <a:latin typeface="Sylfaen" panose="010A0502050306030303" pitchFamily="18" charset="0"/>
                </a:endParaRPr>
              </a:p>
            </p:txBody>
          </p:sp>
          <p:sp>
            <p:nvSpPr>
              <p:cNvPr id="23" name="Line 38"/>
              <p:cNvSpPr>
                <a:spLocks noChangeShapeType="1"/>
              </p:cNvSpPr>
              <p:nvPr/>
            </p:nvSpPr>
            <p:spPr bwMode="auto">
              <a:xfrm>
                <a:off x="2608" y="2341"/>
                <a:ext cx="47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1" name="Freccia in giù 30"/>
          <p:cNvSpPr/>
          <p:nvPr/>
        </p:nvSpPr>
        <p:spPr bwMode="auto">
          <a:xfrm rot="16200000" flipH="1">
            <a:off x="4392585" y="2977227"/>
            <a:ext cx="294732" cy="90619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rgbClr val="FF99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13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0" y="479377"/>
            <a:ext cx="4560677" cy="6378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38557" y="163305"/>
            <a:ext cx="850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Tissue-equivalent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correction</a:t>
            </a:r>
            <a:endParaRPr lang="it-IT" b="1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4515941" y="1086921"/>
            <a:ext cx="45606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Sylfaen" panose="010A0502050306030303" pitchFamily="18" charset="0"/>
              </a:rPr>
              <a:t>For single-stage devices an </a:t>
            </a:r>
            <a:r>
              <a:rPr lang="en-US" dirty="0">
                <a:latin typeface="Sylfaen" panose="010A0502050306030303" pitchFamily="18" charset="0"/>
              </a:rPr>
              <a:t>approximate correction is </a:t>
            </a:r>
            <a:r>
              <a:rPr lang="en-US" dirty="0" smtClean="0">
                <a:latin typeface="Sylfaen" panose="010A0502050306030303" pitchFamily="18" charset="0"/>
              </a:rPr>
              <a:t>applied by </a:t>
            </a:r>
            <a:r>
              <a:rPr lang="en-US" dirty="0">
                <a:latin typeface="Sylfaen" panose="010A0502050306030303" pitchFamily="18" charset="0"/>
              </a:rPr>
              <a:t>adopting </a:t>
            </a:r>
            <a:endParaRPr lang="en-US" dirty="0" smtClean="0">
              <a:latin typeface="Sylfaen" panose="010A0502050306030303" pitchFamily="18" charset="0"/>
            </a:endParaRPr>
          </a:p>
          <a:p>
            <a:pPr algn="ctr"/>
            <a:r>
              <a:rPr lang="en-US" dirty="0" smtClean="0">
                <a:latin typeface="Sylfaen" panose="010A0502050306030303" pitchFamily="18" charset="0"/>
              </a:rPr>
              <a:t>an </a:t>
            </a:r>
            <a:r>
              <a:rPr lang="en-US" u="sng" dirty="0">
                <a:latin typeface="Sylfaen" panose="010A0502050306030303" pitchFamily="18" charset="0"/>
              </a:rPr>
              <a:t>average correction factor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b="1" dirty="0" smtClean="0">
                <a:latin typeface="Sylfaen" panose="010A0502050306030303" pitchFamily="18" charset="0"/>
              </a:rPr>
              <a:t>ζ</a:t>
            </a:r>
            <a:endParaRPr lang="en-US" dirty="0">
              <a:latin typeface="Sylfaen" panose="010A0502050306030303" pitchFamily="18" charset="0"/>
            </a:endParaRPr>
          </a:p>
          <a:p>
            <a:pPr algn="ctr"/>
            <a:endParaRPr lang="it-IT" baseline="30000" dirty="0">
              <a:latin typeface="Sylfaen" panose="010A0502050306030303" pitchFamily="18" charset="0"/>
            </a:endParaRPr>
          </a:p>
        </p:txBody>
      </p:sp>
      <p:graphicFrame>
        <p:nvGraphicFramePr>
          <p:cNvPr id="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237658"/>
              </p:ext>
            </p:extLst>
          </p:nvPr>
        </p:nvGraphicFramePr>
        <p:xfrm>
          <a:off x="5537225" y="2122909"/>
          <a:ext cx="2614612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zione" r:id="rId4" imgW="1269720" imgH="711000" progId="Equation.3">
                  <p:embed/>
                </p:oleObj>
              </mc:Choice>
              <mc:Fallback>
                <p:oleObj name="Equazione" r:id="rId4" imgW="1269720" imgH="711000" progId="Equation.3">
                  <p:embed/>
                  <p:pic>
                    <p:nvPicPr>
                      <p:cNvPr id="133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25" y="2122909"/>
                        <a:ext cx="2614612" cy="1474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t="4817" r="3094" b="4446"/>
          <a:stretch>
            <a:fillRect/>
          </a:stretch>
        </p:blipFill>
        <p:spPr bwMode="auto">
          <a:xfrm>
            <a:off x="645056" y="1089600"/>
            <a:ext cx="3689052" cy="282167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ttangolo 49"/>
          <p:cNvSpPr/>
          <p:nvPr/>
        </p:nvSpPr>
        <p:spPr>
          <a:xfrm>
            <a:off x="51445" y="5345713"/>
            <a:ext cx="5272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Sylfaen" panose="010A0502050306030303" pitchFamily="18" charset="0"/>
              </a:rPr>
              <a:t>For the DE-E silicon telescope, an optimized </a:t>
            </a:r>
            <a:r>
              <a:rPr lang="en-US" u="sng" dirty="0" smtClean="0">
                <a:latin typeface="Sylfaen" panose="010A0502050306030303" pitchFamily="18" charset="0"/>
              </a:rPr>
              <a:t>event-by-event</a:t>
            </a:r>
            <a:r>
              <a:rPr lang="en-US" dirty="0" smtClean="0">
                <a:latin typeface="Sylfaen" panose="010A0502050306030303" pitchFamily="18" charset="0"/>
              </a:rPr>
              <a:t> correction is performed by measuring the residual energy deposited in the E-stage</a:t>
            </a:r>
            <a:endParaRPr lang="it-IT" baseline="30000" dirty="0">
              <a:latin typeface="Sylfaen" panose="010A0502050306030303" pitchFamily="18" charset="0"/>
            </a:endParaRPr>
          </a:p>
        </p:txBody>
      </p:sp>
      <p:graphicFrame>
        <p:nvGraphicFramePr>
          <p:cNvPr id="51" name="Object 3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164618"/>
              </p:ext>
            </p:extLst>
          </p:nvPr>
        </p:nvGraphicFramePr>
        <p:xfrm>
          <a:off x="5459762" y="5345713"/>
          <a:ext cx="3225409" cy="95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zione" r:id="rId7" imgW="1612800" imgH="431640" progId="Equation.3">
                  <p:embed/>
                </p:oleObj>
              </mc:Choice>
              <mc:Fallback>
                <p:oleObj name="Equazione" r:id="rId7" imgW="1612800" imgH="431640" progId="Equation.3">
                  <p:embed/>
                  <p:pic>
                    <p:nvPicPr>
                      <p:cNvPr id="15364" name="Object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762" y="5345713"/>
                        <a:ext cx="3225409" cy="95589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366"/>
          <p:cNvSpPr txBox="1">
            <a:spLocks noChangeArrowheads="1"/>
          </p:cNvSpPr>
          <p:nvPr/>
        </p:nvSpPr>
        <p:spPr bwMode="auto">
          <a:xfrm>
            <a:off x="51445" y="4084340"/>
            <a:ext cx="8928992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Sylfaen" panose="010A0502050306030303" pitchFamily="18" charset="0"/>
              </a:rPr>
              <a:t>The presence of the </a:t>
            </a:r>
            <a:r>
              <a:rPr lang="en-GB" dirty="0" smtClean="0">
                <a:latin typeface="Sylfaen" panose="010A0502050306030303" pitchFamily="18" charset="0"/>
              </a:rPr>
              <a:t>E-stage offers </a:t>
            </a:r>
            <a:r>
              <a:rPr lang="en-GB" dirty="0">
                <a:latin typeface="Sylfaen" panose="010A0502050306030303" pitchFamily="18" charset="0"/>
              </a:rPr>
              <a:t>the opportunity of measuring </a:t>
            </a:r>
            <a:r>
              <a:rPr lang="en-GB" dirty="0" smtClean="0">
                <a:latin typeface="Sylfaen" panose="010A0502050306030303" pitchFamily="18" charset="0"/>
              </a:rPr>
              <a:t>event-by-event </a:t>
            </a:r>
            <a:r>
              <a:rPr lang="en-GB" dirty="0">
                <a:latin typeface="Sylfaen" panose="010A0502050306030303" pitchFamily="18" charset="0"/>
              </a:rPr>
              <a:t>the residual </a:t>
            </a:r>
            <a:r>
              <a:rPr lang="en-GB" dirty="0" smtClean="0">
                <a:latin typeface="Sylfaen" panose="010A0502050306030303" pitchFamily="18" charset="0"/>
              </a:rPr>
              <a:t>energy of </a:t>
            </a:r>
            <a:r>
              <a:rPr lang="en-GB" dirty="0">
                <a:latin typeface="Sylfaen" panose="010A0502050306030303" pitchFamily="18" charset="0"/>
              </a:rPr>
              <a:t>particles with range lower than about 500 µm</a:t>
            </a:r>
            <a:r>
              <a:rPr lang="it-IT" dirty="0">
                <a:latin typeface="Sylfaen" panose="010A0502050306030303" pitchFamily="18" charset="0"/>
              </a:rPr>
              <a:t> (</a:t>
            </a:r>
            <a:r>
              <a:rPr lang="en-GB" dirty="0">
                <a:latin typeface="Sylfaen" panose="010A0502050306030303" pitchFamily="18" charset="0"/>
              </a:rPr>
              <a:t>protons of energy lower than about 8 </a:t>
            </a:r>
            <a:r>
              <a:rPr lang="en-GB" dirty="0" smtClean="0">
                <a:latin typeface="Sylfaen" panose="010A0502050306030303" pitchFamily="18" charset="0"/>
              </a:rPr>
              <a:t>MeV or </a:t>
            </a:r>
            <a:r>
              <a:rPr lang="en-GB" dirty="0">
                <a:latin typeface="Sylfaen" panose="010A0502050306030303" pitchFamily="18" charset="0"/>
              </a:rPr>
              <a:t>alpha particles of energy lower than about 32 MeV, </a:t>
            </a:r>
            <a:r>
              <a:rPr lang="en-GB" dirty="0" smtClean="0">
                <a:latin typeface="Sylfaen" panose="010A0502050306030303" pitchFamily="18" charset="0"/>
              </a:rPr>
              <a:t>etc.</a:t>
            </a:r>
            <a:r>
              <a:rPr lang="it-IT" dirty="0" smtClean="0">
                <a:latin typeface="Sylfaen" panose="010A0502050306030303" pitchFamily="18" charset="0"/>
              </a:rPr>
              <a:t>)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291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0" y="479377"/>
            <a:ext cx="4560677" cy="6378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38557" y="163305"/>
            <a:ext cx="850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Characterization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of the 62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MeV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proton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beam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at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CATANA</a:t>
            </a:r>
            <a:endParaRPr lang="it-IT" b="1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166477" y="1412776"/>
            <a:ext cx="8788400" cy="2236788"/>
            <a:chOff x="66" y="343"/>
            <a:chExt cx="5536" cy="1409"/>
          </a:xfrm>
        </p:grpSpPr>
        <p:grpSp>
          <p:nvGrpSpPr>
            <p:cNvPr id="38" name="Group 4"/>
            <p:cNvGrpSpPr>
              <a:grpSpLocks/>
            </p:cNvGrpSpPr>
            <p:nvPr/>
          </p:nvGrpSpPr>
          <p:grpSpPr bwMode="auto">
            <a:xfrm>
              <a:off x="1020" y="724"/>
              <a:ext cx="3492" cy="1028"/>
              <a:chOff x="703" y="814"/>
              <a:chExt cx="3856" cy="1301"/>
            </a:xfrm>
          </p:grpSpPr>
          <p:pic>
            <p:nvPicPr>
              <p:cNvPr id="60" name="Picture 5" descr="CATANA_27jun09 02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912"/>
              <a:stretch>
                <a:fillRect/>
              </a:stretch>
            </p:blipFill>
            <p:spPr bwMode="auto">
              <a:xfrm>
                <a:off x="2200" y="819"/>
                <a:ext cx="2359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6" descr="CATANA_27jun09 02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138" r="6664"/>
              <a:stretch>
                <a:fillRect/>
              </a:stretch>
            </p:blipFill>
            <p:spPr bwMode="auto">
              <a:xfrm>
                <a:off x="703" y="814"/>
                <a:ext cx="1905" cy="1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" name="Line 7"/>
            <p:cNvSpPr>
              <a:spLocks noChangeShapeType="1"/>
            </p:cNvSpPr>
            <p:nvPr/>
          </p:nvSpPr>
          <p:spPr bwMode="auto">
            <a:xfrm>
              <a:off x="1882" y="1450"/>
              <a:ext cx="59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1338" y="1450"/>
              <a:ext cx="317" cy="0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>
              <a:off x="158" y="1450"/>
              <a:ext cx="863" cy="0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>
              <a:off x="2744" y="1450"/>
              <a:ext cx="127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>
              <a:off x="4150" y="1450"/>
              <a:ext cx="227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>
              <a:off x="4513" y="1450"/>
              <a:ext cx="499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Line 13"/>
            <p:cNvSpPr>
              <a:spLocks noChangeShapeType="1"/>
            </p:cNvSpPr>
            <p:nvPr/>
          </p:nvSpPr>
          <p:spPr bwMode="auto">
            <a:xfrm>
              <a:off x="5103" y="1450"/>
              <a:ext cx="181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Line 14"/>
            <p:cNvSpPr>
              <a:spLocks noChangeShapeType="1"/>
            </p:cNvSpPr>
            <p:nvPr/>
          </p:nvSpPr>
          <p:spPr bwMode="auto">
            <a:xfrm>
              <a:off x="5421" y="1450"/>
              <a:ext cx="181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53" name="Group 15"/>
            <p:cNvGrpSpPr>
              <a:grpSpLocks/>
            </p:cNvGrpSpPr>
            <p:nvPr/>
          </p:nvGrpSpPr>
          <p:grpSpPr bwMode="auto">
            <a:xfrm>
              <a:off x="158" y="815"/>
              <a:ext cx="771" cy="544"/>
              <a:chOff x="295" y="2024"/>
              <a:chExt cx="771" cy="544"/>
            </a:xfrm>
          </p:grpSpPr>
          <p:sp>
            <p:nvSpPr>
              <p:cNvPr id="57" name="Freeform 16"/>
              <p:cNvSpPr>
                <a:spLocks/>
              </p:cNvSpPr>
              <p:nvPr/>
            </p:nvSpPr>
            <p:spPr bwMode="auto">
              <a:xfrm>
                <a:off x="295" y="2031"/>
                <a:ext cx="590" cy="537"/>
              </a:xfrm>
              <a:custGeom>
                <a:avLst/>
                <a:gdLst>
                  <a:gd name="T0" fmla="*/ 0 w 817"/>
                  <a:gd name="T1" fmla="*/ 337 h 809"/>
                  <a:gd name="T2" fmla="*/ 328 w 817"/>
                  <a:gd name="T3" fmla="*/ 307 h 809"/>
                  <a:gd name="T4" fmla="*/ 463 w 817"/>
                  <a:gd name="T5" fmla="*/ 244 h 809"/>
                  <a:gd name="T6" fmla="*/ 524 w 817"/>
                  <a:gd name="T7" fmla="*/ 35 h 809"/>
                  <a:gd name="T8" fmla="*/ 557 w 817"/>
                  <a:gd name="T9" fmla="*/ 457 h 809"/>
                  <a:gd name="T10" fmla="*/ 590 w 817"/>
                  <a:gd name="T11" fmla="*/ 517 h 8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7"/>
                  <a:gd name="T19" fmla="*/ 0 h 809"/>
                  <a:gd name="T20" fmla="*/ 817 w 817"/>
                  <a:gd name="T21" fmla="*/ 809 h 8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7" h="809">
                    <a:moveTo>
                      <a:pt x="0" y="507"/>
                    </a:moveTo>
                    <a:cubicBezTo>
                      <a:pt x="170" y="492"/>
                      <a:pt x="347" y="485"/>
                      <a:pt x="454" y="462"/>
                    </a:cubicBezTo>
                    <a:cubicBezTo>
                      <a:pt x="561" y="439"/>
                      <a:pt x="596" y="435"/>
                      <a:pt x="641" y="367"/>
                    </a:cubicBezTo>
                    <a:cubicBezTo>
                      <a:pt x="686" y="299"/>
                      <a:pt x="704" y="0"/>
                      <a:pt x="726" y="53"/>
                    </a:cubicBezTo>
                    <a:cubicBezTo>
                      <a:pt x="748" y="106"/>
                      <a:pt x="756" y="567"/>
                      <a:pt x="771" y="688"/>
                    </a:cubicBezTo>
                    <a:cubicBezTo>
                      <a:pt x="786" y="809"/>
                      <a:pt x="801" y="794"/>
                      <a:pt x="817" y="779"/>
                    </a:cubicBezTo>
                  </a:path>
                </a:pathLst>
              </a:custGeom>
              <a:noFill/>
              <a:ln w="76200" cmpd="sng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" name="Line 17"/>
              <p:cNvSpPr>
                <a:spLocks noChangeShapeType="1"/>
              </p:cNvSpPr>
              <p:nvPr/>
            </p:nvSpPr>
            <p:spPr bwMode="auto">
              <a:xfrm>
                <a:off x="295" y="2568"/>
                <a:ext cx="771" cy="0"/>
              </a:xfrm>
              <a:prstGeom prst="line">
                <a:avLst/>
              </a:prstGeom>
              <a:noFill/>
              <a:ln w="9525">
                <a:solidFill>
                  <a:srgbClr val="66FF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" name="Line 18"/>
              <p:cNvSpPr>
                <a:spLocks noChangeShapeType="1"/>
              </p:cNvSpPr>
              <p:nvPr/>
            </p:nvSpPr>
            <p:spPr bwMode="auto">
              <a:xfrm flipV="1">
                <a:off x="295" y="2024"/>
                <a:ext cx="0" cy="544"/>
              </a:xfrm>
              <a:prstGeom prst="line">
                <a:avLst/>
              </a:prstGeom>
              <a:noFill/>
              <a:ln w="9525">
                <a:solidFill>
                  <a:srgbClr val="66FF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4" name="Text Box 19"/>
            <p:cNvSpPr txBox="1">
              <a:spLocks noChangeArrowheads="1"/>
            </p:cNvSpPr>
            <p:nvPr/>
          </p:nvSpPr>
          <p:spPr bwMode="auto">
            <a:xfrm>
              <a:off x="1414" y="343"/>
              <a:ext cx="110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1600" b="1" dirty="0">
                  <a:solidFill>
                    <a:schemeClr val="tx1"/>
                  </a:solidFill>
                  <a:latin typeface="Sylfaen" panose="010A0502050306030303" pitchFamily="18" charset="0"/>
                </a:rPr>
                <a:t>Range Shifter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1600" b="1" dirty="0">
                  <a:solidFill>
                    <a:schemeClr val="tx1"/>
                  </a:solidFill>
                  <a:latin typeface="Sylfaen" panose="010A0502050306030303" pitchFamily="18" charset="0"/>
                </a:rPr>
                <a:t>(4.58 mm </a:t>
              </a:r>
              <a:r>
                <a:rPr lang="en-GB" altLang="it-IT" sz="1600" b="1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PMMA)</a:t>
              </a:r>
              <a:endParaRPr lang="en-GB" altLang="it-I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auto">
            <a:xfrm>
              <a:off x="3141" y="344"/>
              <a:ext cx="110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1600" b="1" dirty="0">
                  <a:solidFill>
                    <a:schemeClr val="tx1"/>
                  </a:solidFill>
                  <a:latin typeface="Sylfaen" panose="010A0502050306030303" pitchFamily="18" charset="0"/>
                </a:rPr>
                <a:t>Range Modulator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1600" b="1" dirty="0">
                  <a:solidFill>
                    <a:schemeClr val="tx1"/>
                  </a:solidFill>
                  <a:latin typeface="Sylfaen" panose="010A0502050306030303" pitchFamily="18" charset="0"/>
                </a:rPr>
                <a:t>(13.4 mm PMMA)</a:t>
              </a:r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auto">
            <a:xfrm>
              <a:off x="66" y="558"/>
              <a:ext cx="10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1600" b="1" dirty="0">
                  <a:solidFill>
                    <a:schemeClr val="tx1"/>
                  </a:solidFill>
                  <a:latin typeface="Sylfaen" panose="010A0502050306030303" pitchFamily="18" charset="0"/>
                </a:rPr>
                <a:t>62 </a:t>
              </a:r>
              <a:r>
                <a:rPr lang="en-GB" altLang="it-IT" sz="1600" b="1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MeV protons</a:t>
              </a:r>
              <a:endParaRPr lang="en-GB" altLang="it-IT" sz="1600" b="1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  <p:grpSp>
        <p:nvGrpSpPr>
          <p:cNvPr id="62" name="Group 22"/>
          <p:cNvGrpSpPr>
            <a:grpSpLocks/>
          </p:cNvGrpSpPr>
          <p:nvPr/>
        </p:nvGrpSpPr>
        <p:grpSpPr bwMode="auto">
          <a:xfrm>
            <a:off x="450056" y="3911155"/>
            <a:ext cx="8243888" cy="2570715"/>
            <a:chOff x="113" y="2034"/>
            <a:chExt cx="5601" cy="1914"/>
          </a:xfrm>
        </p:grpSpPr>
        <p:sp>
          <p:nvSpPr>
            <p:cNvPr id="63" name="Line 23"/>
            <p:cNvSpPr>
              <a:spLocks noChangeShapeType="1"/>
            </p:cNvSpPr>
            <p:nvPr/>
          </p:nvSpPr>
          <p:spPr bwMode="auto">
            <a:xfrm>
              <a:off x="566" y="2977"/>
              <a:ext cx="409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Line 24"/>
            <p:cNvSpPr>
              <a:spLocks noChangeShapeType="1"/>
            </p:cNvSpPr>
            <p:nvPr/>
          </p:nvSpPr>
          <p:spPr bwMode="auto">
            <a:xfrm>
              <a:off x="340" y="2977"/>
              <a:ext cx="181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Line 25"/>
            <p:cNvSpPr>
              <a:spLocks noChangeShapeType="1"/>
            </p:cNvSpPr>
            <p:nvPr/>
          </p:nvSpPr>
          <p:spPr bwMode="auto">
            <a:xfrm>
              <a:off x="113" y="2977"/>
              <a:ext cx="181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pic>
          <p:nvPicPr>
            <p:cNvPr id="66" name="Picture 26" descr="CATANA_27jun09 00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7"/>
            <a:stretch>
              <a:fillRect/>
            </a:stretch>
          </p:blipFill>
          <p:spPr bwMode="auto">
            <a:xfrm>
              <a:off x="4195" y="2370"/>
              <a:ext cx="1519" cy="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Line 27"/>
            <p:cNvSpPr>
              <a:spLocks noChangeShapeType="1"/>
            </p:cNvSpPr>
            <p:nvPr/>
          </p:nvSpPr>
          <p:spPr bwMode="auto">
            <a:xfrm>
              <a:off x="3923" y="2977"/>
              <a:ext cx="272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>
              <a:off x="4604" y="2977"/>
              <a:ext cx="635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pic>
          <p:nvPicPr>
            <p:cNvPr id="69" name="Picture 2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4" t="3600" r="2994" b="5577"/>
            <a:stretch>
              <a:fillRect/>
            </a:stretch>
          </p:blipFill>
          <p:spPr bwMode="auto">
            <a:xfrm>
              <a:off x="1306" y="2034"/>
              <a:ext cx="2383" cy="191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76137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0" y="479377"/>
            <a:ext cx="4560677" cy="6378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38557" y="163305"/>
            <a:ext cx="850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Characterization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of the 62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MeV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proton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beam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at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CATANA</a:t>
            </a:r>
            <a:r>
              <a:rPr lang="it-IT" sz="2400" b="1" baseline="30000" dirty="0" smtClean="0">
                <a:solidFill>
                  <a:srgbClr val="002774"/>
                </a:solidFill>
                <a:latin typeface="Sylfaen" panose="010A0502050306030303" pitchFamily="18" charset="0"/>
              </a:rPr>
              <a:t>[3,4]</a:t>
            </a:r>
            <a:endParaRPr lang="it-IT" b="1" baseline="30000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pic>
        <p:nvPicPr>
          <p:cNvPr id="33" name="Picture 2" descr="CATANA_27jun09 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9" t="13901" r="11481" b="22229"/>
          <a:stretch>
            <a:fillRect/>
          </a:stretch>
        </p:blipFill>
        <p:spPr bwMode="auto">
          <a:xfrm>
            <a:off x="1331640" y="980728"/>
            <a:ext cx="6121300" cy="46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3974399" y="2856240"/>
            <a:ext cx="3350517" cy="2691957"/>
            <a:chOff x="2653" y="1616"/>
            <a:chExt cx="2358" cy="1905"/>
          </a:xfrm>
        </p:grpSpPr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2653" y="1616"/>
              <a:ext cx="2358" cy="1905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2965" y="3216"/>
              <a:ext cx="1765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2000" b="1" dirty="0">
                  <a:solidFill>
                    <a:srgbClr val="FFFF00"/>
                  </a:solidFill>
                  <a:latin typeface="Sylfaen" panose="010A0502050306030303" pitchFamily="18" charset="0"/>
                </a:rPr>
                <a:t>Front-end electronics</a:t>
              </a:r>
            </a:p>
          </p:txBody>
        </p:sp>
      </p:grpSp>
      <p:grpSp>
        <p:nvGrpSpPr>
          <p:cNvPr id="47" name="Group 7"/>
          <p:cNvGrpSpPr>
            <a:grpSpLocks/>
          </p:cNvGrpSpPr>
          <p:nvPr/>
        </p:nvGrpSpPr>
        <p:grpSpPr bwMode="auto">
          <a:xfrm>
            <a:off x="2184960" y="3717580"/>
            <a:ext cx="1189305" cy="785685"/>
            <a:chOff x="1330" y="2160"/>
            <a:chExt cx="837" cy="556"/>
          </a:xfrm>
        </p:grpSpPr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1330" y="2433"/>
              <a:ext cx="837" cy="283"/>
            </a:xfrm>
            <a:prstGeom prst="rect">
              <a:avLst/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2000" b="1" dirty="0">
                  <a:solidFill>
                    <a:srgbClr val="800080"/>
                  </a:solidFill>
                  <a:latin typeface="Sylfaen" panose="010A0502050306030303" pitchFamily="18" charset="0"/>
                </a:rPr>
                <a:t>Detector</a:t>
              </a:r>
              <a:r>
                <a:rPr lang="en-GB" altLang="it-IT" sz="2000" b="1" dirty="0">
                  <a:solidFill>
                    <a:srgbClr val="800080"/>
                  </a:solidFill>
                </a:rPr>
                <a:t> </a:t>
              </a:r>
            </a:p>
          </p:txBody>
        </p:sp>
        <p:sp>
          <p:nvSpPr>
            <p:cNvPr id="49" name="Line 9"/>
            <p:cNvSpPr>
              <a:spLocks noChangeShapeType="1"/>
            </p:cNvSpPr>
            <p:nvPr/>
          </p:nvSpPr>
          <p:spPr bwMode="auto">
            <a:xfrm flipV="1">
              <a:off x="1701" y="2160"/>
              <a:ext cx="45" cy="27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0" name="Group 10"/>
          <p:cNvGrpSpPr>
            <a:grpSpLocks/>
          </p:cNvGrpSpPr>
          <p:nvPr/>
        </p:nvGrpSpPr>
        <p:grpSpPr bwMode="auto">
          <a:xfrm>
            <a:off x="4024040" y="1053753"/>
            <a:ext cx="1213461" cy="1438537"/>
            <a:chOff x="2489" y="482"/>
            <a:chExt cx="854" cy="1018"/>
          </a:xfrm>
        </p:grpSpPr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2489" y="482"/>
              <a:ext cx="854" cy="50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2000" b="1" dirty="0">
                  <a:latin typeface="Sylfaen" panose="010A0502050306030303" pitchFamily="18" charset="0"/>
                </a:rPr>
                <a:t>PMMA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2000" b="1" dirty="0">
                  <a:latin typeface="Sylfaen" panose="010A0502050306030303" pitchFamily="18" charset="0"/>
                </a:rPr>
                <a:t> phantom</a:t>
              </a:r>
            </a:p>
          </p:txBody>
        </p:sp>
        <p:sp>
          <p:nvSpPr>
            <p:cNvPr id="52" name="Line 12"/>
            <p:cNvSpPr>
              <a:spLocks noChangeShapeType="1"/>
            </p:cNvSpPr>
            <p:nvPr/>
          </p:nvSpPr>
          <p:spPr bwMode="auto">
            <a:xfrm>
              <a:off x="2923" y="983"/>
              <a:ext cx="154" cy="51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1" name="Group 13"/>
          <p:cNvGrpSpPr>
            <a:grpSpLocks/>
          </p:cNvGrpSpPr>
          <p:nvPr/>
        </p:nvGrpSpPr>
        <p:grpSpPr bwMode="auto">
          <a:xfrm>
            <a:off x="2105654" y="1125192"/>
            <a:ext cx="983272" cy="1731048"/>
            <a:chOff x="1277" y="527"/>
            <a:chExt cx="692" cy="1225"/>
          </a:xfrm>
        </p:grpSpPr>
        <p:sp>
          <p:nvSpPr>
            <p:cNvPr id="72" name="Text Box 14"/>
            <p:cNvSpPr txBox="1">
              <a:spLocks noChangeArrowheads="1"/>
            </p:cNvSpPr>
            <p:nvPr/>
          </p:nvSpPr>
          <p:spPr bwMode="auto">
            <a:xfrm>
              <a:off x="1277" y="527"/>
              <a:ext cx="692" cy="50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2000" b="1" dirty="0">
                  <a:latin typeface="Sylfaen" panose="010A0502050306030303" pitchFamily="18" charset="0"/>
                </a:rPr>
                <a:t>PMMA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2000" b="1" dirty="0">
                  <a:latin typeface="Sylfaen" panose="010A0502050306030303" pitchFamily="18" charset="0"/>
                </a:rPr>
                <a:t> foils</a:t>
              </a:r>
            </a:p>
          </p:txBody>
        </p:sp>
        <p:sp>
          <p:nvSpPr>
            <p:cNvPr id="73" name="Line 15"/>
            <p:cNvSpPr>
              <a:spLocks noChangeShapeType="1"/>
            </p:cNvSpPr>
            <p:nvPr/>
          </p:nvSpPr>
          <p:spPr bwMode="auto">
            <a:xfrm flipH="1">
              <a:off x="1610" y="1028"/>
              <a:ext cx="34" cy="7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4" name="Rettangolo 73"/>
          <p:cNvSpPr/>
          <p:nvPr/>
        </p:nvSpPr>
        <p:spPr>
          <a:xfrm>
            <a:off x="0" y="590855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Sylfaen" panose="010A0502050306030303" pitchFamily="18" charset="0"/>
              </a:rPr>
              <a:t>[3] De </a:t>
            </a:r>
            <a:r>
              <a:rPr lang="en-US" sz="1000" dirty="0" err="1" smtClean="0">
                <a:latin typeface="Sylfaen" panose="010A0502050306030303" pitchFamily="18" charset="0"/>
              </a:rPr>
              <a:t>Nardo</a:t>
            </a:r>
            <a:r>
              <a:rPr lang="en-US" sz="1000" dirty="0" smtClean="0">
                <a:latin typeface="Sylfaen" panose="010A0502050306030303" pitchFamily="18" charset="0"/>
              </a:rPr>
              <a:t> L et </a:t>
            </a:r>
            <a:r>
              <a:rPr lang="en-US" sz="1000" dirty="0">
                <a:latin typeface="Sylfaen" panose="010A0502050306030303" pitchFamily="18" charset="0"/>
              </a:rPr>
              <a:t>al., Microdosimetric investigation at the therapeutic proton  beam facility of </a:t>
            </a:r>
            <a:r>
              <a:rPr lang="en-US" sz="1000" dirty="0" smtClean="0">
                <a:latin typeface="Sylfaen" panose="010A0502050306030303" pitchFamily="18" charset="0"/>
              </a:rPr>
              <a:t>CATANA. </a:t>
            </a:r>
            <a:r>
              <a:rPr lang="en-US" sz="1000" dirty="0" err="1" smtClean="0">
                <a:latin typeface="Sylfaen" panose="010A0502050306030303" pitchFamily="18" charset="0"/>
              </a:rPr>
              <a:t>Radiat</a:t>
            </a:r>
            <a:r>
              <a:rPr lang="en-US" sz="1000" dirty="0">
                <a:latin typeface="Sylfaen" panose="010A0502050306030303" pitchFamily="18" charset="0"/>
              </a:rPr>
              <a:t>. Prot. </a:t>
            </a:r>
            <a:r>
              <a:rPr lang="en-US" sz="1000" dirty="0" err="1">
                <a:latin typeface="Sylfaen" panose="010A0502050306030303" pitchFamily="18" charset="0"/>
              </a:rPr>
              <a:t>Dosim</a:t>
            </a:r>
            <a:r>
              <a:rPr lang="en-US" sz="1000" dirty="0">
                <a:latin typeface="Sylfaen" panose="010A0502050306030303" pitchFamily="18" charset="0"/>
              </a:rPr>
              <a:t>. 110 (2004). </a:t>
            </a:r>
            <a:endParaRPr lang="en-US" sz="1000" dirty="0" smtClean="0">
              <a:latin typeface="Sylfaen" panose="010A0502050306030303" pitchFamily="18" charset="0"/>
            </a:endParaRPr>
          </a:p>
          <a:p>
            <a:r>
              <a:rPr lang="en-US" sz="1000" dirty="0" smtClean="0">
                <a:latin typeface="Sylfaen" panose="010A0502050306030303" pitchFamily="18" charset="0"/>
              </a:rPr>
              <a:t>[4] </a:t>
            </a:r>
            <a:r>
              <a:rPr lang="en-US" sz="1000" dirty="0" err="1" smtClean="0">
                <a:latin typeface="Sylfaen" panose="010A0502050306030303" pitchFamily="18" charset="0"/>
              </a:rPr>
              <a:t>Agosteo</a:t>
            </a:r>
            <a:r>
              <a:rPr lang="en-US" sz="1000" dirty="0" smtClean="0">
                <a:latin typeface="Sylfaen" panose="010A0502050306030303" pitchFamily="18" charset="0"/>
              </a:rPr>
              <a:t> </a:t>
            </a:r>
            <a:r>
              <a:rPr lang="en-US" sz="1000" dirty="0">
                <a:latin typeface="Sylfaen" panose="010A0502050306030303" pitchFamily="18" charset="0"/>
              </a:rPr>
              <a:t>S et al., </a:t>
            </a:r>
            <a:r>
              <a:rPr lang="en-US" sz="1000" dirty="0" smtClean="0">
                <a:latin typeface="Sylfaen" panose="010A0502050306030303" pitchFamily="18" charset="0"/>
              </a:rPr>
              <a:t>Study of a silicon telescope for solid state </a:t>
            </a:r>
            <a:r>
              <a:rPr lang="en-US" sz="1000" dirty="0" err="1" smtClean="0">
                <a:latin typeface="Sylfaen" panose="010A0502050306030303" pitchFamily="18" charset="0"/>
              </a:rPr>
              <a:t>microdosimetry</a:t>
            </a:r>
            <a:r>
              <a:rPr lang="en-US" sz="1000" dirty="0" smtClean="0">
                <a:latin typeface="Sylfaen" panose="010A0502050306030303" pitchFamily="18" charset="0"/>
              </a:rPr>
              <a:t>: Preliminary measurements at the therapeutic proton beam of CATANA. Radiation Measurements 45 , 1284-1289 (2010).</a:t>
            </a:r>
            <a:endParaRPr lang="it-IT" sz="1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24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asellaDiTesto 51"/>
          <p:cNvSpPr txBox="1"/>
          <p:nvPr/>
        </p:nvSpPr>
        <p:spPr>
          <a:xfrm>
            <a:off x="638557" y="163305"/>
            <a:ext cx="850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Experimental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results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: </a:t>
            </a:r>
            <a:r>
              <a:rPr lang="it-IT" sz="2400" b="1" dirty="0" err="1" smtClean="0">
                <a:solidFill>
                  <a:srgbClr val="002774"/>
                </a:solidFill>
                <a:latin typeface="Sylfaen" panose="010A0502050306030303" pitchFamily="18" charset="0"/>
              </a:rPr>
              <a:t>comparison</a:t>
            </a:r>
            <a:r>
              <a:rPr lang="it-IT" sz="2400" b="1" dirty="0" smtClean="0">
                <a:solidFill>
                  <a:srgbClr val="002774"/>
                </a:solidFill>
                <a:latin typeface="Sylfaen" panose="010A0502050306030303" pitchFamily="18" charset="0"/>
              </a:rPr>
              <a:t> with a mini-TEPC</a:t>
            </a:r>
            <a:endParaRPr lang="it-IT" b="1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pic>
        <p:nvPicPr>
          <p:cNvPr id="20" name="Picture 37"/>
          <p:cNvPicPr>
            <a:picLocks noChangeAspect="1" noChangeArrowheads="1"/>
          </p:cNvPicPr>
          <p:nvPr/>
        </p:nvPicPr>
        <p:blipFill>
          <a:blip r:embed="rId3"/>
          <a:srcRect l="3647" t="3761" r="3607" b="3085"/>
          <a:stretch>
            <a:fillRect/>
          </a:stretch>
        </p:blipFill>
        <p:spPr bwMode="auto">
          <a:xfrm>
            <a:off x="34925" y="3412366"/>
            <a:ext cx="3673475" cy="306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250825" y="429453"/>
            <a:ext cx="3025775" cy="3744913"/>
            <a:chOff x="158" y="436"/>
            <a:chExt cx="1906" cy="2359"/>
          </a:xfrm>
        </p:grpSpPr>
        <p:pic>
          <p:nvPicPr>
            <p:cNvPr id="34" name="Picture 39"/>
            <p:cNvPicPr>
              <a:picLocks noChangeAspect="1" noChangeArrowheads="1"/>
            </p:cNvPicPr>
            <p:nvPr/>
          </p:nvPicPr>
          <p:blipFill>
            <a:blip r:embed="rId4"/>
            <a:srcRect l="3320" t="2812" r="2229" b="3625"/>
            <a:stretch>
              <a:fillRect/>
            </a:stretch>
          </p:blipFill>
          <p:spPr bwMode="auto">
            <a:xfrm>
              <a:off x="158" y="436"/>
              <a:ext cx="1906" cy="14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35" name="Line 40"/>
            <p:cNvSpPr>
              <a:spLocks noChangeShapeType="1"/>
            </p:cNvSpPr>
            <p:nvPr/>
          </p:nvSpPr>
          <p:spPr bwMode="auto">
            <a:xfrm flipH="1" flipV="1">
              <a:off x="748" y="1842"/>
              <a:ext cx="91" cy="95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6" name="Group 41"/>
          <p:cNvGrpSpPr>
            <a:grpSpLocks/>
          </p:cNvGrpSpPr>
          <p:nvPr/>
        </p:nvGrpSpPr>
        <p:grpSpPr bwMode="auto">
          <a:xfrm>
            <a:off x="1547813" y="286578"/>
            <a:ext cx="4535487" cy="3671888"/>
            <a:chOff x="975" y="346"/>
            <a:chExt cx="2857" cy="2313"/>
          </a:xfrm>
        </p:grpSpPr>
        <p:pic>
          <p:nvPicPr>
            <p:cNvPr id="40" name="Picture 42"/>
            <p:cNvPicPr>
              <a:picLocks noChangeAspect="1" noChangeArrowheads="1"/>
            </p:cNvPicPr>
            <p:nvPr/>
          </p:nvPicPr>
          <p:blipFill>
            <a:blip r:embed="rId5"/>
            <a:srcRect l="4665" t="5553" r="2357" b="2098"/>
            <a:stretch>
              <a:fillRect/>
            </a:stretch>
          </p:blipFill>
          <p:spPr bwMode="auto">
            <a:xfrm>
              <a:off x="2018" y="346"/>
              <a:ext cx="1814" cy="14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</p:spPr>
        </p:pic>
        <p:sp>
          <p:nvSpPr>
            <p:cNvPr id="41" name="Line 43"/>
            <p:cNvSpPr>
              <a:spLocks noChangeShapeType="1"/>
            </p:cNvSpPr>
            <p:nvPr/>
          </p:nvSpPr>
          <p:spPr bwMode="auto">
            <a:xfrm flipV="1">
              <a:off x="975" y="1706"/>
              <a:ext cx="1406" cy="953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2" name="Group 44"/>
          <p:cNvGrpSpPr>
            <a:grpSpLocks/>
          </p:cNvGrpSpPr>
          <p:nvPr/>
        </p:nvGrpSpPr>
        <p:grpSpPr bwMode="auto">
          <a:xfrm>
            <a:off x="2339975" y="2590041"/>
            <a:ext cx="6624638" cy="2376487"/>
            <a:chOff x="1474" y="1797"/>
            <a:chExt cx="4173" cy="1497"/>
          </a:xfrm>
        </p:grpSpPr>
        <p:pic>
          <p:nvPicPr>
            <p:cNvPr id="43" name="Picture 45"/>
            <p:cNvPicPr>
              <a:picLocks noChangeAspect="1" noChangeArrowheads="1"/>
            </p:cNvPicPr>
            <p:nvPr/>
          </p:nvPicPr>
          <p:blipFill>
            <a:blip r:embed="rId6"/>
            <a:srcRect l="4559" t="4340" r="4559" b="5424"/>
            <a:stretch>
              <a:fillRect/>
            </a:stretch>
          </p:blipFill>
          <p:spPr bwMode="auto">
            <a:xfrm>
              <a:off x="3833" y="1797"/>
              <a:ext cx="1814" cy="14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FF"/>
              </a:solidFill>
              <a:miter lim="800000"/>
              <a:headEnd/>
              <a:tailEnd/>
            </a:ln>
          </p:spPr>
        </p:pic>
        <p:sp>
          <p:nvSpPr>
            <p:cNvPr id="44" name="Line 46"/>
            <p:cNvSpPr>
              <a:spLocks noChangeShapeType="1"/>
            </p:cNvSpPr>
            <p:nvPr/>
          </p:nvSpPr>
          <p:spPr bwMode="auto">
            <a:xfrm flipV="1">
              <a:off x="1474" y="2205"/>
              <a:ext cx="2495" cy="454"/>
            </a:xfrm>
            <a:prstGeom prst="line">
              <a:avLst/>
            </a:prstGeom>
            <a:noFill/>
            <a:ln w="28575">
              <a:solidFill>
                <a:srgbClr val="FF66FF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5" name="Group 47"/>
          <p:cNvGrpSpPr>
            <a:grpSpLocks/>
          </p:cNvGrpSpPr>
          <p:nvPr/>
        </p:nvGrpSpPr>
        <p:grpSpPr bwMode="auto">
          <a:xfrm>
            <a:off x="1908175" y="142116"/>
            <a:ext cx="7089775" cy="3816350"/>
            <a:chOff x="1202" y="255"/>
            <a:chExt cx="4466" cy="2404"/>
          </a:xfrm>
        </p:grpSpPr>
        <p:pic>
          <p:nvPicPr>
            <p:cNvPr id="46" name="Picture 48"/>
            <p:cNvPicPr>
              <a:picLocks noChangeAspect="1" noChangeArrowheads="1"/>
            </p:cNvPicPr>
            <p:nvPr/>
          </p:nvPicPr>
          <p:blipFill>
            <a:blip r:embed="rId7"/>
            <a:srcRect l="4509" t="2686" r="49" b="2565"/>
            <a:stretch>
              <a:fillRect/>
            </a:stretch>
          </p:blipFill>
          <p:spPr bwMode="auto">
            <a:xfrm>
              <a:off x="3742" y="255"/>
              <a:ext cx="1926" cy="15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66FFFF"/>
              </a:solidFill>
              <a:miter lim="800000"/>
              <a:headEnd/>
              <a:tailEnd/>
            </a:ln>
          </p:spPr>
        </p:pic>
        <p:sp>
          <p:nvSpPr>
            <p:cNvPr id="47" name="Line 49"/>
            <p:cNvSpPr>
              <a:spLocks noChangeShapeType="1"/>
            </p:cNvSpPr>
            <p:nvPr/>
          </p:nvSpPr>
          <p:spPr bwMode="auto">
            <a:xfrm flipV="1">
              <a:off x="1202" y="1661"/>
              <a:ext cx="2721" cy="998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8" name="Group 50"/>
          <p:cNvGrpSpPr>
            <a:grpSpLocks/>
          </p:cNvGrpSpPr>
          <p:nvPr/>
        </p:nvGrpSpPr>
        <p:grpSpPr bwMode="auto">
          <a:xfrm>
            <a:off x="2843213" y="3958466"/>
            <a:ext cx="3960812" cy="2520950"/>
            <a:chOff x="1791" y="2659"/>
            <a:chExt cx="2495" cy="1588"/>
          </a:xfrm>
        </p:grpSpPr>
        <p:pic>
          <p:nvPicPr>
            <p:cNvPr id="49" name="Picture 51"/>
            <p:cNvPicPr>
              <a:picLocks noChangeAspect="1" noChangeArrowheads="1"/>
            </p:cNvPicPr>
            <p:nvPr/>
          </p:nvPicPr>
          <p:blipFill>
            <a:blip r:embed="rId8"/>
            <a:srcRect l="4416" t="2660" r="4318" b="3487"/>
            <a:stretch>
              <a:fillRect/>
            </a:stretch>
          </p:blipFill>
          <p:spPr bwMode="auto">
            <a:xfrm>
              <a:off x="2426" y="2659"/>
              <a:ext cx="1860" cy="15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08000"/>
              </a:solidFill>
              <a:miter lim="800000"/>
              <a:headEnd/>
              <a:tailEnd/>
            </a:ln>
          </p:spPr>
        </p:pic>
        <p:sp>
          <p:nvSpPr>
            <p:cNvPr id="50" name="Line 52"/>
            <p:cNvSpPr>
              <a:spLocks noChangeShapeType="1"/>
            </p:cNvSpPr>
            <p:nvPr/>
          </p:nvSpPr>
          <p:spPr bwMode="auto">
            <a:xfrm>
              <a:off x="1791" y="2704"/>
              <a:ext cx="771" cy="409"/>
            </a:xfrm>
            <a:prstGeom prst="line">
              <a:avLst/>
            </a:prstGeom>
            <a:noFill/>
            <a:ln w="28575">
              <a:solidFill>
                <a:srgbClr val="808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7170738" y="5398328"/>
            <a:ext cx="17224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b="1" dirty="0">
                <a:latin typeface="Sylfaen" panose="010A0502050306030303" pitchFamily="18" charset="0"/>
              </a:rPr>
              <a:t>Constant TE scaling factor</a:t>
            </a:r>
          </a:p>
        </p:txBody>
      </p:sp>
    </p:spTree>
    <p:extLst>
      <p:ext uri="{BB962C8B-B14F-4D97-AF65-F5344CB8AC3E}">
        <p14:creationId xmlns:p14="http://schemas.microsoft.com/office/powerpoint/2010/main" val="3919174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1">
  <a:themeElements>
    <a:clrScheme name="Polimi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6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6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b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6C4B0747-DBE9-4D72-8556-922AB5AEC6B8}" vid="{9631F3DE-F33F-4987-A99F-9D111554D61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30697</TotalTime>
  <Words>622</Words>
  <Application>Microsoft Office PowerPoint</Application>
  <PresentationFormat>Presentazione su schermo (4:3)</PresentationFormat>
  <Paragraphs>83</Paragraphs>
  <Slides>14</Slides>
  <Notes>14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6" baseType="lpstr">
      <vt:lpstr>ＭＳ Ｐゴシック</vt:lpstr>
      <vt:lpstr>Arial</vt:lpstr>
      <vt:lpstr>Arial Unicode MS</vt:lpstr>
      <vt:lpstr>Calibri</vt:lpstr>
      <vt:lpstr>Minion Web</vt:lpstr>
      <vt:lpstr>Sylfaen</vt:lpstr>
      <vt:lpstr>Symbol</vt:lpstr>
      <vt:lpstr>Times</vt:lpstr>
      <vt:lpstr>Wingdings</vt:lpstr>
      <vt:lpstr>Tema1</vt:lpstr>
      <vt:lpstr>Equation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POLITECNICO DI MILANO  Scuola di Ingegneria dei Processi Industriali   Corso di Laurea Specialistica in Ingegneria Nucleare</dc:title>
  <dc:creator>davide</dc:creator>
  <cp:lastModifiedBy>Davide Bortot</cp:lastModifiedBy>
  <cp:revision>984</cp:revision>
  <cp:lastPrinted>2017-11-03T19:10:47Z</cp:lastPrinted>
  <dcterms:created xsi:type="dcterms:W3CDTF">2012-09-27T08:37:14Z</dcterms:created>
  <dcterms:modified xsi:type="dcterms:W3CDTF">2018-12-10T14:17:14Z</dcterms:modified>
</cp:coreProperties>
</file>