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
  </p:notesMasterIdLst>
  <p:sldIdLst>
    <p:sldId id="702" r:id="rId2"/>
    <p:sldId id="472" r:id="rId3"/>
    <p:sldId id="703" r:id="rId4"/>
    <p:sldId id="704" r:id="rId5"/>
    <p:sldId id="47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51" autoAdjust="0"/>
    <p:restoredTop sz="96271" autoAdjust="0"/>
  </p:normalViewPr>
  <p:slideViewPr>
    <p:cSldViewPr snapToGrid="0" snapToObjects="1">
      <p:cViewPr varScale="1">
        <p:scale>
          <a:sx n="102" d="100"/>
          <a:sy n="102" d="100"/>
        </p:scale>
        <p:origin x="216" y="704"/>
      </p:cViewPr>
      <p:guideLst/>
    </p:cSldViewPr>
  </p:slideViewPr>
  <p:outlineViewPr>
    <p:cViewPr>
      <p:scale>
        <a:sx n="33" d="100"/>
        <a:sy n="33" d="100"/>
      </p:scale>
      <p:origin x="0" y="-1170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5/19/19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53114-0D40-384A-9E11-76EB88F8D7B8}" type="slidenum">
              <a:rPr lang="en-US" smtClean="0"/>
              <a:pPr/>
              <a:t>1</a:t>
            </a:fld>
            <a:endParaRPr lang="en-US"/>
          </a:p>
        </p:txBody>
      </p:sp>
    </p:spTree>
    <p:extLst>
      <p:ext uri="{BB962C8B-B14F-4D97-AF65-F5344CB8AC3E}">
        <p14:creationId xmlns:p14="http://schemas.microsoft.com/office/powerpoint/2010/main" val="2640730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562" y="179622"/>
            <a:ext cx="10971249" cy="567279"/>
          </a:xfrm>
          <a:prstGeom prst="rect">
            <a:avLst/>
          </a:prstGeom>
        </p:spPr>
        <p:txBody>
          <a:bodyPr lIns="0" tIns="0" rIns="0" bIns="0" anchor="ctr"/>
          <a:lstStyle/>
          <a:p>
            <a:pPr algn="ctr"/>
            <a:endParaRPr lang="en-US" sz="3992"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14765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562" y="179622"/>
            <a:ext cx="10971249" cy="567279"/>
          </a:xfrm>
          <a:prstGeom prst="rect">
            <a:avLst/>
          </a:prstGeom>
        </p:spPr>
        <p:txBody>
          <a:bodyPr lIns="0" tIns="0" rIns="0" bIns="0" anchor="ctr"/>
          <a:lstStyle/>
          <a:p>
            <a:pPr algn="ctr"/>
            <a:endParaRPr lang="en-US" sz="3992" strike="noStrike" spc="-1">
              <a:solidFill>
                <a:srgbClr val="000000"/>
              </a:solidFill>
              <a:uFill>
                <a:solidFill>
                  <a:srgbClr val="FFFFFF"/>
                </a:solidFill>
              </a:uFill>
              <a:latin typeface="Arial"/>
            </a:endParaRPr>
          </a:p>
        </p:txBody>
      </p:sp>
      <p:sp>
        <p:nvSpPr>
          <p:cNvPr id="44" name="PlaceHolder 2"/>
          <p:cNvSpPr>
            <a:spLocks noGrp="1"/>
          </p:cNvSpPr>
          <p:nvPr>
            <p:ph type="body"/>
          </p:nvPr>
        </p:nvSpPr>
        <p:spPr>
          <a:xfrm>
            <a:off x="609562" y="1143049"/>
            <a:ext cx="10971249" cy="3977484"/>
          </a:xfrm>
          <a:prstGeom prst="rect">
            <a:avLst/>
          </a:prstGeom>
        </p:spPr>
        <p:txBody>
          <a:bodyPr lIns="0" tIns="0" rIns="0" bIns="0"/>
          <a:lstStyle/>
          <a:p>
            <a:endParaRPr lang="en-US" sz="2903"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28878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5"/>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0596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839788" y="457200"/>
            <a:ext cx="3932000" cy="16004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867"/>
            </a:lvl2pPr>
            <a:lvl3pPr lvl="2" indent="0" rtl="0">
              <a:spcBef>
                <a:spcPts val="0"/>
              </a:spcBef>
              <a:spcAft>
                <a:spcPts val="0"/>
              </a:spcAft>
              <a:buSzPts val="1100"/>
              <a:buNone/>
              <a:defRPr sz="1867"/>
            </a:lvl3pPr>
            <a:lvl4pPr lvl="3" indent="0" rtl="0">
              <a:spcBef>
                <a:spcPts val="0"/>
              </a:spcBef>
              <a:spcAft>
                <a:spcPts val="0"/>
              </a:spcAft>
              <a:buSzPts val="1100"/>
              <a:buNone/>
              <a:defRPr sz="1867"/>
            </a:lvl4pPr>
            <a:lvl5pPr lvl="4" indent="0" rtl="0">
              <a:spcBef>
                <a:spcPts val="0"/>
              </a:spcBef>
              <a:spcAft>
                <a:spcPts val="0"/>
              </a:spcAft>
              <a:buSzPts val="1100"/>
              <a:buNone/>
              <a:defRPr sz="1867"/>
            </a:lvl5pPr>
            <a:lvl6pPr lvl="5" indent="0" rtl="0">
              <a:spcBef>
                <a:spcPts val="0"/>
              </a:spcBef>
              <a:spcAft>
                <a:spcPts val="0"/>
              </a:spcAft>
              <a:buSzPts val="1100"/>
              <a:buNone/>
              <a:defRPr sz="1867"/>
            </a:lvl6pPr>
            <a:lvl7pPr lvl="6" indent="0" rtl="0">
              <a:spcBef>
                <a:spcPts val="0"/>
              </a:spcBef>
              <a:spcAft>
                <a:spcPts val="0"/>
              </a:spcAft>
              <a:buSzPts val="1100"/>
              <a:buNone/>
              <a:defRPr sz="1867"/>
            </a:lvl7pPr>
            <a:lvl8pPr lvl="7" indent="0" rtl="0">
              <a:spcBef>
                <a:spcPts val="0"/>
              </a:spcBef>
              <a:spcAft>
                <a:spcPts val="0"/>
              </a:spcAft>
              <a:buSzPts val="1100"/>
              <a:buNone/>
              <a:defRPr sz="1867"/>
            </a:lvl8pPr>
            <a:lvl9pPr lvl="8" indent="0" rtl="0">
              <a:spcBef>
                <a:spcPts val="0"/>
              </a:spcBef>
              <a:spcAft>
                <a:spcPts val="0"/>
              </a:spcAft>
              <a:buSzPts val="1100"/>
              <a:buNone/>
              <a:defRPr sz="1867"/>
            </a:lvl9pPr>
          </a:lstStyle>
          <a:p>
            <a:endParaRPr/>
          </a:p>
        </p:txBody>
      </p:sp>
      <p:sp>
        <p:nvSpPr>
          <p:cNvPr id="111" name="Google Shape;111;p22"/>
          <p:cNvSpPr txBox="1">
            <a:spLocks noGrp="1"/>
          </p:cNvSpPr>
          <p:nvPr>
            <p:ph type="body" idx="1"/>
          </p:nvPr>
        </p:nvSpPr>
        <p:spPr>
          <a:xfrm>
            <a:off x="5183188" y="987425"/>
            <a:ext cx="6172400" cy="4873600"/>
          </a:xfrm>
          <a:prstGeom prst="rect">
            <a:avLst/>
          </a:prstGeom>
          <a:noFill/>
          <a:ln>
            <a:noFill/>
          </a:ln>
        </p:spPr>
        <p:txBody>
          <a:bodyPr spcFirstLastPara="1" wrap="square" lIns="68575" tIns="68575" rIns="68575" bIns="68575" anchor="t" anchorCtr="0"/>
          <a:lstStyle>
            <a:lvl1pPr marL="609585" marR="0" lvl="0" indent="-507987" algn="l" rtl="0">
              <a:lnSpc>
                <a:spcPct val="90000"/>
              </a:lnSpc>
              <a:spcBef>
                <a:spcPts val="106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1pPr>
            <a:lvl2pPr marL="1219170" marR="0" lvl="1" indent="-482588" algn="l" rtl="0">
              <a:lnSpc>
                <a:spcPct val="90000"/>
              </a:lnSpc>
              <a:spcBef>
                <a:spcPts val="533"/>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4pPr>
            <a:lvl5pPr marL="3047924" marR="0" lvl="4"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5pPr>
            <a:lvl6pPr marL="3657509" marR="0" lvl="5"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L="4267093" marR="0" lvl="6"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L="4876678" marR="0" lvl="7"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L="5486263" marR="0" lvl="8"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body" idx="2"/>
          </p:nvPr>
        </p:nvSpPr>
        <p:spPr>
          <a:xfrm>
            <a:off x="839788" y="2057400"/>
            <a:ext cx="3932000" cy="3811600"/>
          </a:xfrm>
          <a:prstGeom prst="rect">
            <a:avLst/>
          </a:prstGeom>
          <a:noFill/>
          <a:ln>
            <a:noFill/>
          </a:ln>
        </p:spPr>
        <p:txBody>
          <a:bodyPr spcFirstLastPara="1" wrap="square" lIns="68575" tIns="68575" rIns="68575" bIns="68575" anchor="t" anchorCtr="0"/>
          <a:lstStyle>
            <a:lvl1pPr marL="609585" marR="0" lvl="0" indent="-304792" algn="l" rtl="0">
              <a:lnSpc>
                <a:spcPct val="90000"/>
              </a:lnSpc>
              <a:spcBef>
                <a:spcPts val="1067"/>
              </a:spcBef>
              <a:spcAft>
                <a:spcPts val="0"/>
              </a:spcAft>
              <a:buClr>
                <a:schemeClr val="dk1"/>
              </a:buClr>
              <a:buSzPts val="2100"/>
              <a:buFont typeface="Arial"/>
              <a:buNone/>
              <a:defRPr sz="1600" b="0" i="0" u="none" strike="noStrike" cap="none">
                <a:solidFill>
                  <a:schemeClr val="dk1"/>
                </a:solidFill>
                <a:latin typeface="Calibri"/>
                <a:ea typeface="Calibri"/>
                <a:cs typeface="Calibri"/>
                <a:sym typeface="Calibri"/>
              </a:defRPr>
            </a:lvl1pPr>
            <a:lvl2pPr marL="1219170" marR="0" lvl="1" indent="-304792" algn="l" rtl="0">
              <a:lnSpc>
                <a:spcPct val="90000"/>
              </a:lnSpc>
              <a:spcBef>
                <a:spcPts val="533"/>
              </a:spcBef>
              <a:spcAft>
                <a:spcPts val="0"/>
              </a:spcAft>
              <a:buClr>
                <a:schemeClr val="dk1"/>
              </a:buClr>
              <a:buSzPts val="1800"/>
              <a:buFont typeface="Arial"/>
              <a:buNone/>
              <a:defRPr sz="1467" b="0" i="0" u="none" strike="noStrike" cap="none">
                <a:solidFill>
                  <a:schemeClr val="dk1"/>
                </a:solidFill>
                <a:latin typeface="Calibri"/>
                <a:ea typeface="Calibri"/>
                <a:cs typeface="Calibri"/>
                <a:sym typeface="Calibri"/>
              </a:defRPr>
            </a:lvl2pPr>
            <a:lvl3pPr marL="1828754" marR="0" lvl="2" indent="-304792" algn="l" rtl="0">
              <a:lnSpc>
                <a:spcPct val="90000"/>
              </a:lnSpc>
              <a:spcBef>
                <a:spcPts val="533"/>
              </a:spcBef>
              <a:spcAft>
                <a:spcPts val="0"/>
              </a:spcAft>
              <a:buClr>
                <a:schemeClr val="dk1"/>
              </a:buClr>
              <a:buSzPts val="1500"/>
              <a:buFont typeface="Arial"/>
              <a:buNone/>
              <a:defRPr sz="12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5pPr>
            <a:lvl6pPr marL="3657509" marR="0" lvl="5"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6pPr>
            <a:lvl7pPr marL="4267093" marR="0" lvl="6"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7pPr>
            <a:lvl8pPr marL="4876678" marR="0" lvl="7"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8pPr>
            <a:lvl9pPr marL="5486263" marR="0" lvl="8" indent="-304792" algn="l" rtl="0">
              <a:lnSpc>
                <a:spcPct val="90000"/>
              </a:lnSpc>
              <a:spcBef>
                <a:spcPts val="533"/>
              </a:spcBef>
              <a:spcAft>
                <a:spcPts val="0"/>
              </a:spcAft>
              <a:buClr>
                <a:schemeClr val="dk1"/>
              </a:buClr>
              <a:buSzPts val="1400"/>
              <a:buFont typeface="Arial"/>
              <a:buNone/>
              <a:defRPr sz="1067" b="0" i="0" u="none" strike="noStrike" cap="none">
                <a:solidFill>
                  <a:schemeClr val="dk1"/>
                </a:solidFill>
                <a:latin typeface="Calibri"/>
                <a:ea typeface="Calibri"/>
                <a:cs typeface="Calibri"/>
                <a:sym typeface="Calibri"/>
              </a:defRPr>
            </a:lvl9pPr>
          </a:lstStyle>
          <a:p>
            <a:endParaRPr/>
          </a:p>
        </p:txBody>
      </p:sp>
      <p:sp>
        <p:nvSpPr>
          <p:cNvPr id="113" name="Google Shape;113;p22"/>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14" name="Google Shape;114;p22"/>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200">
                <a:solidFill>
                  <a:srgbClr val="888888"/>
                </a:solidFill>
                <a:latin typeface="Calibri"/>
                <a:ea typeface="Calibri"/>
                <a:cs typeface="Calibri"/>
                <a:sym typeface="Calibri"/>
              </a:defRPr>
            </a:lvl1pPr>
            <a:lvl2pPr marL="457189" marR="0" lvl="1"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r>
              <a:rPr lang="en-US"/>
              <a:t>EIC Software Meeting: EIC-ROOT</a:t>
            </a:r>
            <a:endParaRPr/>
          </a:p>
        </p:txBody>
      </p:sp>
      <p:sp>
        <p:nvSpPr>
          <p:cNvPr id="115" name="Google Shape;115;p2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6101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38420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609600" y="1290919"/>
            <a:ext cx="109728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132"/>
            <a:ext cx="12192000" cy="420624"/>
          </a:xfrm>
          <a:prstGeom prst="rect">
            <a:avLst/>
          </a:prstGeom>
        </p:spPr>
      </p:pic>
      <p:sp>
        <p:nvSpPr>
          <p:cNvPr id="9" name="Footer Placeholder 4"/>
          <p:cNvSpPr>
            <a:spLocks noGrp="1"/>
          </p:cNvSpPr>
          <p:nvPr>
            <p:ph type="ftr" sz="quarter" idx="3"/>
          </p:nvPr>
        </p:nvSpPr>
        <p:spPr>
          <a:xfrm>
            <a:off x="2925244" y="6459714"/>
            <a:ext cx="3860800" cy="365125"/>
          </a:xfrm>
          <a:prstGeom prst="rect">
            <a:avLst/>
          </a:prstGeom>
        </p:spPr>
        <p:txBody>
          <a:bodyPr vert="horz" lIns="91440" tIns="45720" rIns="91440" bIns="45720" rtlCol="0" anchor="ctr"/>
          <a:lstStyle>
            <a:lvl1pPr algn="ctr">
              <a:defRPr sz="1200">
                <a:solidFill>
                  <a:schemeClr val="bg1"/>
                </a:solidFill>
              </a:defRPr>
            </a:lvl1pPr>
          </a:lstStyle>
          <a:p>
            <a:r>
              <a:rPr lang="en-US"/>
              <a:t>EIC Software Meeting: EIC-ROOT</a:t>
            </a:r>
            <a:endParaRPr lang="en-US" dirty="0"/>
          </a:p>
        </p:txBody>
      </p:sp>
      <p:sp>
        <p:nvSpPr>
          <p:cNvPr id="10" name="Slide Number Placeholder 5"/>
          <p:cNvSpPr>
            <a:spLocks noGrp="1"/>
          </p:cNvSpPr>
          <p:nvPr>
            <p:ph type="sldNum" sz="quarter" idx="4"/>
          </p:nvPr>
        </p:nvSpPr>
        <p:spPr>
          <a:xfrm>
            <a:off x="7804639" y="6445328"/>
            <a:ext cx="28448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p14="http://schemas.microsoft.com/office/powerpoint/2010/main" val="244888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EIC Software Meeting: EIC-ROOT</a:t>
            </a:r>
          </a:p>
        </p:txBody>
      </p:sp>
      <p:sp>
        <p:nvSpPr>
          <p:cNvPr id="6" name="Slide Number Placeholder 5"/>
          <p:cNvSpPr>
            <a:spLocks noGrp="1"/>
          </p:cNvSpPr>
          <p:nvPr>
            <p:ph type="sldNum" sz="quarter" idx="12"/>
          </p:nvPr>
        </p:nvSpPr>
        <p:spPr/>
        <p:txBody>
          <a:bodyPr/>
          <a:lstStyle/>
          <a:p>
            <a:fld id="{8EAE2F31-D844-458B-8607-59DD33ABA20F}" type="slidenum">
              <a:rPr lang="en-GB" smtClean="0"/>
              <a:t>‹#›</a:t>
            </a:fld>
            <a:endParaRPr lang="en-GB"/>
          </a:p>
        </p:txBody>
      </p:sp>
    </p:spTree>
    <p:extLst>
      <p:ext uri="{BB962C8B-B14F-4D97-AF65-F5344CB8AC3E}">
        <p14:creationId xmlns:p14="http://schemas.microsoft.com/office/powerpoint/2010/main" val="3718408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12192000" cy="420624"/>
          </a:xfrm>
          <a:prstGeom prst="rect">
            <a:avLst/>
          </a:prstGeom>
        </p:spPr>
      </p:pic>
      <p:sp>
        <p:nvSpPr>
          <p:cNvPr id="7" name="Footer Placeholder 4"/>
          <p:cNvSpPr>
            <a:spLocks noGrp="1"/>
          </p:cNvSpPr>
          <p:nvPr>
            <p:ph type="ftr" sz="quarter" idx="3"/>
          </p:nvPr>
        </p:nvSpPr>
        <p:spPr>
          <a:xfrm>
            <a:off x="2925244" y="6459714"/>
            <a:ext cx="3860800" cy="365125"/>
          </a:xfrm>
          <a:prstGeom prst="rect">
            <a:avLst/>
          </a:prstGeom>
        </p:spPr>
        <p:txBody>
          <a:bodyPr vert="horz" lIns="91440" tIns="45720" rIns="91440" bIns="45720" rtlCol="0" anchor="ctr"/>
          <a:lstStyle>
            <a:lvl1pPr algn="ctr">
              <a:defRPr sz="1200">
                <a:solidFill>
                  <a:schemeClr val="bg1"/>
                </a:solidFill>
              </a:defRPr>
            </a:lvl1pPr>
          </a:lstStyle>
          <a:p>
            <a:r>
              <a:rPr lang="en-US"/>
              <a:t>EIC Software Meeting: EIC-ROOT</a:t>
            </a:r>
          </a:p>
        </p:txBody>
      </p:sp>
      <p:sp>
        <p:nvSpPr>
          <p:cNvPr id="8" name="Slide Number Placeholder 5"/>
          <p:cNvSpPr>
            <a:spLocks noGrp="1"/>
          </p:cNvSpPr>
          <p:nvPr>
            <p:ph type="sldNum" sz="quarter" idx="4"/>
          </p:nvPr>
        </p:nvSpPr>
        <p:spPr>
          <a:xfrm>
            <a:off x="7804639" y="6453279"/>
            <a:ext cx="28448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p14="http://schemas.microsoft.com/office/powerpoint/2010/main" val="8279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EIC Software Meeting: EIC-ROOT</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EIC Software Meeting: EIC-ROOT</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EIC Software Meeting: EIC-ROOT</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EIC Software Meeting: EIC-ROOT</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EIC Software Meeting: EIC-ROOT</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EIC Software Meeting: EIC-ROOT</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EIC Software Meeting: EIC-ROOT</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EIC Software Meeting: EIC-ROOT</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EIC Software Meeting: EIC-ROOT</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6" r:id="rId11"/>
    <p:sldLayoutId id="2147483677" r:id="rId12"/>
    <p:sldLayoutId id="2147483679" r:id="rId13"/>
    <p:sldLayoutId id="2147483681" r:id="rId14"/>
    <p:sldLayoutId id="2147483682" r:id="rId15"/>
    <p:sldLayoutId id="2147483683" r:id="rId16"/>
    <p:sldLayoutId id="2147483684" r:id="rId17"/>
    <p:sldLayoutId id="2147483685" r:id="rId18"/>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idx="1"/>
          </p:nvPr>
        </p:nvSpPr>
        <p:spPr>
          <a:xfrm>
            <a:off x="411892" y="3791935"/>
            <a:ext cx="11285837" cy="1768207"/>
          </a:xfrm>
        </p:spPr>
        <p:txBody>
          <a:bodyPr>
            <a:normAutofit/>
          </a:bodyPr>
          <a:lstStyle/>
          <a:p>
            <a:pPr marL="0" indent="0" algn="l">
              <a:buNone/>
            </a:pPr>
            <a:r>
              <a:rPr lang="en-US" sz="3200" b="1" dirty="0">
                <a:solidFill>
                  <a:srgbClr val="CC0000"/>
                </a:solidFill>
              </a:rPr>
              <a:t>ROOT team</a:t>
            </a:r>
          </a:p>
        </p:txBody>
      </p:sp>
      <p:sp>
        <p:nvSpPr>
          <p:cNvPr id="2" name="Footer Placeholder 1"/>
          <p:cNvSpPr>
            <a:spLocks noGrp="1"/>
          </p:cNvSpPr>
          <p:nvPr>
            <p:ph type="ftr" sz="quarter" idx="11"/>
          </p:nvPr>
        </p:nvSpPr>
        <p:spPr/>
        <p:txBody>
          <a:bodyPr/>
          <a:lstStyle/>
          <a:p>
            <a:r>
              <a:rPr lang="en-US"/>
              <a:t>EIC Software Meeting: EIC-ROOT</a:t>
            </a:r>
          </a:p>
        </p:txBody>
      </p:sp>
      <p:sp>
        <p:nvSpPr>
          <p:cNvPr id="5" name="Slide Number Placeholder 4">
            <a:extLst>
              <a:ext uri="{FF2B5EF4-FFF2-40B4-BE49-F238E27FC236}">
                <a16:creationId xmlns:a16="http://schemas.microsoft.com/office/drawing/2014/main" id="{BA271BDE-2701-F94C-B4DC-5E24E246FA66}"/>
              </a:ext>
            </a:extLst>
          </p:cNvPr>
          <p:cNvSpPr>
            <a:spLocks noGrp="1"/>
          </p:cNvSpPr>
          <p:nvPr>
            <p:ph type="sldNum" sz="quarter" idx="12"/>
          </p:nvPr>
        </p:nvSpPr>
        <p:spPr/>
        <p:txBody>
          <a:bodyPr/>
          <a:lstStyle/>
          <a:p>
            <a:fld id="{07E1C93C-5050-FC42-8F10-D22D4F119D13}" type="slidenum">
              <a:rPr lang="en-US" smtClean="0"/>
              <a:pPr/>
              <a:t>1</a:t>
            </a:fld>
            <a:endParaRPr lang="en-US" dirty="0"/>
          </a:p>
        </p:txBody>
      </p:sp>
      <p:sp>
        <p:nvSpPr>
          <p:cNvPr id="6" name="TextBox 5">
            <a:extLst>
              <a:ext uri="{FF2B5EF4-FFF2-40B4-BE49-F238E27FC236}">
                <a16:creationId xmlns:a16="http://schemas.microsoft.com/office/drawing/2014/main" id="{CCFAE1BB-6A45-FD4B-A76B-B14F86DA2622}"/>
              </a:ext>
            </a:extLst>
          </p:cNvPr>
          <p:cNvSpPr txBox="1"/>
          <p:nvPr/>
        </p:nvSpPr>
        <p:spPr>
          <a:xfrm>
            <a:off x="411892" y="4281119"/>
            <a:ext cx="9014908" cy="584775"/>
          </a:xfrm>
          <a:prstGeom prst="rect">
            <a:avLst/>
          </a:prstGeom>
          <a:noFill/>
        </p:spPr>
        <p:txBody>
          <a:bodyPr wrap="square" rtlCol="0">
            <a:spAutoFit/>
          </a:bodyPr>
          <a:lstStyle/>
          <a:p>
            <a:r>
              <a:rPr lang="en-US" sz="3200" b="1" dirty="0"/>
              <a:t>Questions</a:t>
            </a:r>
          </a:p>
        </p:txBody>
      </p:sp>
    </p:spTree>
    <p:extLst>
      <p:ext uri="{BB962C8B-B14F-4D97-AF65-F5344CB8AC3E}">
        <p14:creationId xmlns:p14="http://schemas.microsoft.com/office/powerpoint/2010/main" val="113986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57FC-409D-7947-A3A1-40C35BC107DD}"/>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41CAFFF0-9EDA-6F47-BB12-8DDD2B39D66A}"/>
              </a:ext>
            </a:extLst>
          </p:cNvPr>
          <p:cNvSpPr>
            <a:spLocks noGrp="1"/>
          </p:cNvSpPr>
          <p:nvPr>
            <p:ph type="ftr" sz="quarter" idx="11"/>
          </p:nvPr>
        </p:nvSpPr>
        <p:spPr/>
        <p:txBody>
          <a:bodyPr/>
          <a:lstStyle/>
          <a:p>
            <a:r>
              <a:rPr lang="en-US"/>
              <a:t>EIC Software Meeting: EIC-ROOT</a:t>
            </a:r>
            <a:endParaRPr lang="en-US" dirty="0"/>
          </a:p>
        </p:txBody>
      </p:sp>
      <p:sp>
        <p:nvSpPr>
          <p:cNvPr id="5" name="Slide Number Placeholder 4">
            <a:extLst>
              <a:ext uri="{FF2B5EF4-FFF2-40B4-BE49-F238E27FC236}">
                <a16:creationId xmlns:a16="http://schemas.microsoft.com/office/drawing/2014/main" id="{51E2D760-D672-0F42-974B-983E1E6D32D4}"/>
              </a:ext>
            </a:extLst>
          </p:cNvPr>
          <p:cNvSpPr>
            <a:spLocks noGrp="1"/>
          </p:cNvSpPr>
          <p:nvPr>
            <p:ph type="sldNum" sz="quarter" idx="12"/>
          </p:nvPr>
        </p:nvSpPr>
        <p:spPr/>
        <p:txBody>
          <a:bodyPr/>
          <a:lstStyle/>
          <a:p>
            <a:fld id="{07E1C93C-5050-FC42-8F10-D22D4F119D13}" type="slidenum">
              <a:rPr lang="en-US" smtClean="0"/>
              <a:pPr/>
              <a:t>2</a:t>
            </a:fld>
            <a:endParaRPr lang="en-US" dirty="0"/>
          </a:p>
        </p:txBody>
      </p:sp>
      <p:sp>
        <p:nvSpPr>
          <p:cNvPr id="9" name="Text Placeholder 5">
            <a:extLst>
              <a:ext uri="{FF2B5EF4-FFF2-40B4-BE49-F238E27FC236}">
                <a16:creationId xmlns:a16="http://schemas.microsoft.com/office/drawing/2014/main" id="{4C563D00-06B7-C64F-9AD3-A1D75E48B736}"/>
              </a:ext>
            </a:extLst>
          </p:cNvPr>
          <p:cNvSpPr txBox="1">
            <a:spLocks/>
          </p:cNvSpPr>
          <p:nvPr/>
        </p:nvSpPr>
        <p:spPr>
          <a:xfrm>
            <a:off x="411892" y="989556"/>
            <a:ext cx="5074508" cy="2467628"/>
          </a:xfrm>
          <a:prstGeom prst="rect">
            <a:avLst/>
          </a:prstGeom>
          <a:solidFill>
            <a:schemeClr val="accent2"/>
          </a:solidFill>
          <a:ln>
            <a:solidFill>
              <a:schemeClr val="accent2"/>
            </a:solidFill>
          </a:ln>
          <a:effectLst/>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000" dirty="0">
                <a:solidFill>
                  <a:schemeClr val="accent1"/>
                </a:solidFill>
              </a:rPr>
              <a:t>EIC Community</a:t>
            </a:r>
          </a:p>
          <a:p>
            <a:pPr marL="285750" indent="-285750">
              <a:buFont typeface="Arial" panose="020B0604020202020204" pitchFamily="34" charset="0"/>
              <a:buChar char="•"/>
            </a:pPr>
            <a:r>
              <a:rPr lang="en-US" sz="1800" b="0" dirty="0"/>
              <a:t>How many physicists and where are they? How are they organized? E.g. how do they receive training?</a:t>
            </a:r>
          </a:p>
          <a:p>
            <a:pPr marL="285750" indent="-285750">
              <a:buFont typeface="Arial" panose="020B0604020202020204" pitchFamily="34" charset="0"/>
              <a:buChar char="•"/>
            </a:pPr>
            <a:r>
              <a:rPr lang="en-US" sz="1800" b="0" dirty="0"/>
              <a:t>Where will they recruit their software experts from? Physicists? Do they need an easy migration path for physicists from analysis to detector reconstruction to software expert?</a:t>
            </a:r>
          </a:p>
        </p:txBody>
      </p:sp>
      <p:sp>
        <p:nvSpPr>
          <p:cNvPr id="10" name="Text Placeholder 5">
            <a:extLst>
              <a:ext uri="{FF2B5EF4-FFF2-40B4-BE49-F238E27FC236}">
                <a16:creationId xmlns:a16="http://schemas.microsoft.com/office/drawing/2014/main" id="{74779A96-1FB6-F34A-A458-9C960C0537C2}"/>
              </a:ext>
            </a:extLst>
          </p:cNvPr>
          <p:cNvSpPr txBox="1">
            <a:spLocks/>
          </p:cNvSpPr>
          <p:nvPr/>
        </p:nvSpPr>
        <p:spPr>
          <a:xfrm>
            <a:off x="411892" y="3752759"/>
            <a:ext cx="5074508" cy="2419001"/>
          </a:xfrm>
          <a:prstGeom prst="rect">
            <a:avLst/>
          </a:prstGeom>
          <a:solidFill>
            <a:schemeClr val="accent2"/>
          </a:solidFill>
          <a:ln>
            <a:solidFill>
              <a:schemeClr val="accent2"/>
            </a:solidFill>
          </a:ln>
          <a:effectLst/>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000" dirty="0">
                <a:solidFill>
                  <a:schemeClr val="accent1"/>
                </a:solidFill>
              </a:rPr>
              <a:t>Data</a:t>
            </a:r>
            <a:r>
              <a:rPr lang="en-US" sz="2000" b="0" dirty="0">
                <a:solidFill>
                  <a:schemeClr val="accent1"/>
                </a:solidFill>
              </a:rPr>
              <a:t> </a:t>
            </a:r>
          </a:p>
          <a:p>
            <a:pPr marL="342900" indent="-342900">
              <a:buFont typeface="Arial" panose="020B0604020202020204" pitchFamily="34" charset="0"/>
              <a:buChar char="•"/>
            </a:pPr>
            <a:r>
              <a:rPr lang="en-US" sz="1800" b="0" dirty="0"/>
              <a:t>data rates, data "kind" ("event data model"), overview of the different ones relevant for storage (RAW / RECO / AOD / tuple)?</a:t>
            </a:r>
          </a:p>
          <a:p>
            <a:pPr marL="342900" indent="-342900">
              <a:buFont typeface="Arial" panose="020B0604020202020204" pitchFamily="34" charset="0"/>
              <a:buChar char="•"/>
            </a:pPr>
            <a:r>
              <a:rPr lang="en-US" sz="1800" b="0" dirty="0"/>
              <a:t>expected overlap of data for different analyses: will they all look at the same "files", or analysis-group specific striping, skimming </a:t>
            </a:r>
            <a:r>
              <a:rPr lang="en-US" sz="1800" b="0" dirty="0" err="1"/>
              <a:t>etc</a:t>
            </a:r>
            <a:r>
              <a:rPr lang="en-US" sz="1800" b="0" dirty="0"/>
              <a:t>? </a:t>
            </a:r>
          </a:p>
        </p:txBody>
      </p:sp>
      <p:sp>
        <p:nvSpPr>
          <p:cNvPr id="11" name="TextBox 10">
            <a:extLst>
              <a:ext uri="{FF2B5EF4-FFF2-40B4-BE49-F238E27FC236}">
                <a16:creationId xmlns:a16="http://schemas.microsoft.com/office/drawing/2014/main" id="{6D9F5FB7-EEDC-3A4A-8BDD-35E7DDFB58F0}"/>
              </a:ext>
            </a:extLst>
          </p:cNvPr>
          <p:cNvSpPr txBox="1"/>
          <p:nvPr/>
        </p:nvSpPr>
        <p:spPr>
          <a:xfrm>
            <a:off x="5787025" y="989556"/>
            <a:ext cx="5910704" cy="369332"/>
          </a:xfrm>
          <a:prstGeom prst="rect">
            <a:avLst/>
          </a:prstGeom>
          <a:noFill/>
        </p:spPr>
        <p:txBody>
          <a:bodyPr wrap="square" rtlCol="0">
            <a:spAutoFit/>
          </a:bodyPr>
          <a:lstStyle/>
          <a:p>
            <a:r>
              <a:rPr lang="en-US" b="1" dirty="0"/>
              <a:t>Answers</a:t>
            </a:r>
          </a:p>
        </p:txBody>
      </p:sp>
      <p:sp>
        <p:nvSpPr>
          <p:cNvPr id="12" name="TextBox 11">
            <a:extLst>
              <a:ext uri="{FF2B5EF4-FFF2-40B4-BE49-F238E27FC236}">
                <a16:creationId xmlns:a16="http://schemas.microsoft.com/office/drawing/2014/main" id="{297F956D-4802-4F46-9CE0-FC539B1AB924}"/>
              </a:ext>
            </a:extLst>
          </p:cNvPr>
          <p:cNvSpPr txBox="1"/>
          <p:nvPr/>
        </p:nvSpPr>
        <p:spPr>
          <a:xfrm>
            <a:off x="5787025" y="3752759"/>
            <a:ext cx="5910704" cy="369332"/>
          </a:xfrm>
          <a:prstGeom prst="rect">
            <a:avLst/>
          </a:prstGeom>
          <a:noFill/>
        </p:spPr>
        <p:txBody>
          <a:bodyPr wrap="square" rtlCol="0">
            <a:spAutoFit/>
          </a:bodyPr>
          <a:lstStyle/>
          <a:p>
            <a:r>
              <a:rPr lang="en-US" b="1" dirty="0"/>
              <a:t>Answers</a:t>
            </a:r>
          </a:p>
        </p:txBody>
      </p:sp>
    </p:spTree>
    <p:extLst>
      <p:ext uri="{BB962C8B-B14F-4D97-AF65-F5344CB8AC3E}">
        <p14:creationId xmlns:p14="http://schemas.microsoft.com/office/powerpoint/2010/main" val="262705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57FC-409D-7947-A3A1-40C35BC107DD}"/>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41CAFFF0-9EDA-6F47-BB12-8DDD2B39D66A}"/>
              </a:ext>
            </a:extLst>
          </p:cNvPr>
          <p:cNvSpPr>
            <a:spLocks noGrp="1"/>
          </p:cNvSpPr>
          <p:nvPr>
            <p:ph type="ftr" sz="quarter" idx="11"/>
          </p:nvPr>
        </p:nvSpPr>
        <p:spPr/>
        <p:txBody>
          <a:bodyPr/>
          <a:lstStyle/>
          <a:p>
            <a:r>
              <a:rPr lang="en-US"/>
              <a:t>EIC Software Meeting: EIC-ROOT</a:t>
            </a:r>
            <a:endParaRPr lang="en-US" dirty="0"/>
          </a:p>
        </p:txBody>
      </p:sp>
      <p:sp>
        <p:nvSpPr>
          <p:cNvPr id="5" name="Slide Number Placeholder 4">
            <a:extLst>
              <a:ext uri="{FF2B5EF4-FFF2-40B4-BE49-F238E27FC236}">
                <a16:creationId xmlns:a16="http://schemas.microsoft.com/office/drawing/2014/main" id="{51E2D760-D672-0F42-974B-983E1E6D32D4}"/>
              </a:ext>
            </a:extLst>
          </p:cNvPr>
          <p:cNvSpPr>
            <a:spLocks noGrp="1"/>
          </p:cNvSpPr>
          <p:nvPr>
            <p:ph type="sldNum" sz="quarter" idx="12"/>
          </p:nvPr>
        </p:nvSpPr>
        <p:spPr/>
        <p:txBody>
          <a:bodyPr/>
          <a:lstStyle/>
          <a:p>
            <a:fld id="{07E1C93C-5050-FC42-8F10-D22D4F119D13}" type="slidenum">
              <a:rPr lang="en-US" smtClean="0"/>
              <a:pPr/>
              <a:t>3</a:t>
            </a:fld>
            <a:endParaRPr lang="en-US" dirty="0"/>
          </a:p>
        </p:txBody>
      </p:sp>
      <p:sp>
        <p:nvSpPr>
          <p:cNvPr id="11" name="Text Placeholder 5">
            <a:extLst>
              <a:ext uri="{FF2B5EF4-FFF2-40B4-BE49-F238E27FC236}">
                <a16:creationId xmlns:a16="http://schemas.microsoft.com/office/drawing/2014/main" id="{8705EC31-EC46-BE4A-BB33-E6EE86FC965B}"/>
              </a:ext>
            </a:extLst>
          </p:cNvPr>
          <p:cNvSpPr txBox="1">
            <a:spLocks/>
          </p:cNvSpPr>
          <p:nvPr/>
        </p:nvSpPr>
        <p:spPr>
          <a:xfrm>
            <a:off x="411892" y="988032"/>
            <a:ext cx="5074508" cy="4773941"/>
          </a:xfrm>
          <a:prstGeom prst="rect">
            <a:avLst/>
          </a:prstGeom>
          <a:solidFill>
            <a:schemeClr val="accent2"/>
          </a:solidFill>
          <a:ln>
            <a:solidFill>
              <a:schemeClr val="accent2"/>
            </a:solidFill>
          </a:ln>
          <a:effectLst/>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000" dirty="0">
                <a:solidFill>
                  <a:schemeClr val="accent1"/>
                </a:solidFill>
              </a:rPr>
              <a:t>Computing</a:t>
            </a:r>
            <a:r>
              <a:rPr lang="en-US" sz="2000" b="0" dirty="0">
                <a:solidFill>
                  <a:schemeClr val="accent1"/>
                </a:solidFill>
              </a:rPr>
              <a:t> </a:t>
            </a:r>
          </a:p>
          <a:p>
            <a:pPr marL="285750" indent="-285750">
              <a:buFont typeface="Arial" panose="020B0604020202020204" pitchFamily="34" charset="0"/>
              <a:buChar char="•"/>
            </a:pPr>
            <a:r>
              <a:rPr lang="en-US" sz="1800" b="0" dirty="0"/>
              <a:t>Computing model: everything HPC ("</a:t>
            </a:r>
            <a:r>
              <a:rPr lang="en-US" sz="1800" b="0" dirty="0" err="1"/>
              <a:t>exascale</a:t>
            </a:r>
            <a:r>
              <a:rPr lang="en-US" sz="1800" b="0" dirty="0"/>
              <a:t>"), or HPC to laptop, or HEP-style distributed tier-1,-2,-3?</a:t>
            </a:r>
          </a:p>
          <a:p>
            <a:pPr marL="285750" indent="-285750">
              <a:buFont typeface="Arial" panose="020B0604020202020204" pitchFamily="34" charset="0"/>
              <a:buChar char="•"/>
            </a:pPr>
            <a:r>
              <a:rPr lang="en-US" sz="1800" b="0" dirty="0"/>
              <a:t>How much willing to define / restrict vs leave door open for the future? Converge early for better tools versus stay flexible but risk lack of convergence in the community.</a:t>
            </a:r>
          </a:p>
          <a:p>
            <a:pPr marL="285750" indent="-285750">
              <a:buFont typeface="Arial" panose="020B0604020202020204" pitchFamily="34" charset="0"/>
              <a:buChar char="•"/>
            </a:pPr>
            <a:r>
              <a:rPr lang="en-US" sz="1800" b="0" dirty="0"/>
              <a:t>How much can EIC provide sustainability itself, how much does it rely on external entities? In other words, what is the model for sustainable software within EIC and for external tools EIC relies on? What does the MoU say?</a:t>
            </a:r>
          </a:p>
          <a:p>
            <a:pPr marL="285750" indent="-285750">
              <a:buFont typeface="Arial" panose="020B0604020202020204" pitchFamily="34" charset="0"/>
              <a:buChar char="•"/>
            </a:pPr>
            <a:r>
              <a:rPr lang="en-US" sz="1800" b="0" dirty="0"/>
              <a:t>Agreement on language for experiment / reconstruction frameworks?</a:t>
            </a:r>
          </a:p>
        </p:txBody>
      </p:sp>
      <p:sp>
        <p:nvSpPr>
          <p:cNvPr id="14" name="TextBox 13">
            <a:extLst>
              <a:ext uri="{FF2B5EF4-FFF2-40B4-BE49-F238E27FC236}">
                <a16:creationId xmlns:a16="http://schemas.microsoft.com/office/drawing/2014/main" id="{24597808-7D54-0740-A871-67FB92CFE4BE}"/>
              </a:ext>
            </a:extLst>
          </p:cNvPr>
          <p:cNvSpPr txBox="1"/>
          <p:nvPr/>
        </p:nvSpPr>
        <p:spPr>
          <a:xfrm>
            <a:off x="5787025" y="988032"/>
            <a:ext cx="5910704" cy="369332"/>
          </a:xfrm>
          <a:prstGeom prst="rect">
            <a:avLst/>
          </a:prstGeom>
          <a:noFill/>
        </p:spPr>
        <p:txBody>
          <a:bodyPr wrap="square" rtlCol="0">
            <a:spAutoFit/>
          </a:bodyPr>
          <a:lstStyle/>
          <a:p>
            <a:r>
              <a:rPr lang="en-US" b="1" dirty="0"/>
              <a:t>Answers</a:t>
            </a:r>
          </a:p>
        </p:txBody>
      </p:sp>
    </p:spTree>
    <p:extLst>
      <p:ext uri="{BB962C8B-B14F-4D97-AF65-F5344CB8AC3E}">
        <p14:creationId xmlns:p14="http://schemas.microsoft.com/office/powerpoint/2010/main" val="3058073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645D-DA61-DC45-8FB2-AFB57F8A5408}"/>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851736A1-C547-594A-9C6B-855D92DEB15B}"/>
              </a:ext>
            </a:extLst>
          </p:cNvPr>
          <p:cNvSpPr>
            <a:spLocks noGrp="1"/>
          </p:cNvSpPr>
          <p:nvPr>
            <p:ph type="ftr" sz="quarter" idx="11"/>
          </p:nvPr>
        </p:nvSpPr>
        <p:spPr/>
        <p:txBody>
          <a:bodyPr/>
          <a:lstStyle/>
          <a:p>
            <a:r>
              <a:rPr lang="en-US"/>
              <a:t>EIC Software Meeting: EIC-ROOT</a:t>
            </a:r>
            <a:endParaRPr lang="en-US" dirty="0"/>
          </a:p>
        </p:txBody>
      </p:sp>
      <p:sp>
        <p:nvSpPr>
          <p:cNvPr id="5" name="Slide Number Placeholder 4">
            <a:extLst>
              <a:ext uri="{FF2B5EF4-FFF2-40B4-BE49-F238E27FC236}">
                <a16:creationId xmlns:a16="http://schemas.microsoft.com/office/drawing/2014/main" id="{6185556F-F275-2E4D-BE2F-DC153EFD5235}"/>
              </a:ext>
            </a:extLst>
          </p:cNvPr>
          <p:cNvSpPr>
            <a:spLocks noGrp="1"/>
          </p:cNvSpPr>
          <p:nvPr>
            <p:ph type="sldNum" sz="quarter" idx="12"/>
          </p:nvPr>
        </p:nvSpPr>
        <p:spPr/>
        <p:txBody>
          <a:bodyPr/>
          <a:lstStyle/>
          <a:p>
            <a:fld id="{07E1C93C-5050-FC42-8F10-D22D4F119D13}" type="slidenum">
              <a:rPr lang="en-US" smtClean="0"/>
              <a:pPr/>
              <a:t>4</a:t>
            </a:fld>
            <a:endParaRPr lang="en-US" dirty="0"/>
          </a:p>
        </p:txBody>
      </p:sp>
      <p:sp>
        <p:nvSpPr>
          <p:cNvPr id="6" name="Text Placeholder 5">
            <a:extLst>
              <a:ext uri="{FF2B5EF4-FFF2-40B4-BE49-F238E27FC236}">
                <a16:creationId xmlns:a16="http://schemas.microsoft.com/office/drawing/2014/main" id="{323977E9-A54F-AC49-8DBA-BF1A44972040}"/>
              </a:ext>
            </a:extLst>
          </p:cNvPr>
          <p:cNvSpPr txBox="1">
            <a:spLocks/>
          </p:cNvSpPr>
          <p:nvPr/>
        </p:nvSpPr>
        <p:spPr>
          <a:xfrm>
            <a:off x="411892" y="2467437"/>
            <a:ext cx="5074508" cy="2260490"/>
          </a:xfrm>
          <a:prstGeom prst="rect">
            <a:avLst/>
          </a:prstGeom>
          <a:solidFill>
            <a:schemeClr val="accent2"/>
          </a:solidFill>
          <a:ln>
            <a:solidFill>
              <a:schemeClr val="accent2"/>
            </a:solidFill>
          </a:ln>
          <a:effectLst/>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000" dirty="0">
                <a:solidFill>
                  <a:schemeClr val="accent1"/>
                </a:solidFill>
              </a:rPr>
              <a:t>Machine Learning</a:t>
            </a:r>
          </a:p>
          <a:p>
            <a:pPr marL="285750" indent="-285750">
              <a:buFont typeface="Arial" panose="020B0604020202020204" pitchFamily="34" charset="0"/>
              <a:buChar char="•"/>
            </a:pPr>
            <a:r>
              <a:rPr lang="en-US" sz="1800" b="0" dirty="0"/>
              <a:t>What are the possible ML applications for EIC? </a:t>
            </a:r>
          </a:p>
          <a:p>
            <a:pPr marL="285750" indent="-285750">
              <a:buFont typeface="Arial" panose="020B0604020202020204" pitchFamily="34" charset="0"/>
              <a:buChar char="•"/>
            </a:pPr>
            <a:r>
              <a:rPr lang="en-US" sz="1800" b="0" dirty="0"/>
              <a:t>How is expected to use ML models at the various stages (e.g. reconstruction, simulation and analysis) and relying on which tools ?</a:t>
            </a:r>
            <a:r>
              <a:rPr lang="en-US" sz="1800" dirty="0"/>
              <a:t> </a:t>
            </a:r>
          </a:p>
        </p:txBody>
      </p:sp>
      <p:sp>
        <p:nvSpPr>
          <p:cNvPr id="7" name="Text Placeholder 5">
            <a:extLst>
              <a:ext uri="{FF2B5EF4-FFF2-40B4-BE49-F238E27FC236}">
                <a16:creationId xmlns:a16="http://schemas.microsoft.com/office/drawing/2014/main" id="{E870F7CF-D4FA-EF44-A51F-4A1AF92F99A7}"/>
              </a:ext>
            </a:extLst>
          </p:cNvPr>
          <p:cNvSpPr txBox="1">
            <a:spLocks/>
          </p:cNvSpPr>
          <p:nvPr/>
        </p:nvSpPr>
        <p:spPr>
          <a:xfrm>
            <a:off x="411892" y="4949408"/>
            <a:ext cx="5074508" cy="1190922"/>
          </a:xfrm>
          <a:prstGeom prst="rect">
            <a:avLst/>
          </a:prstGeom>
          <a:solidFill>
            <a:schemeClr val="accent2"/>
          </a:solidFill>
          <a:ln>
            <a:solidFill>
              <a:schemeClr val="accent2"/>
            </a:solidFill>
          </a:ln>
          <a:effectLst/>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000" dirty="0">
                <a:solidFill>
                  <a:schemeClr val="accent1"/>
                </a:solidFill>
              </a:rPr>
              <a:t>Time line</a:t>
            </a:r>
          </a:p>
          <a:p>
            <a:pPr marL="285750" indent="-285750">
              <a:buFont typeface="Arial" panose="020B0604020202020204" pitchFamily="34" charset="0"/>
              <a:buChar char="•"/>
            </a:pPr>
            <a:r>
              <a:rPr lang="en-US" sz="1800" b="0" dirty="0"/>
              <a:t>timeline for need of analysis package?</a:t>
            </a:r>
          </a:p>
          <a:p>
            <a:pPr marL="285750" indent="-285750">
              <a:buFont typeface="Arial" panose="020B0604020202020204" pitchFamily="34" charset="0"/>
              <a:buChar char="•"/>
            </a:pPr>
            <a:r>
              <a:rPr lang="en-US" sz="1800" b="0" dirty="0"/>
              <a:t>timeline for reconstruction framework?</a:t>
            </a:r>
          </a:p>
        </p:txBody>
      </p:sp>
      <p:sp>
        <p:nvSpPr>
          <p:cNvPr id="8" name="Text Placeholder 5">
            <a:extLst>
              <a:ext uri="{FF2B5EF4-FFF2-40B4-BE49-F238E27FC236}">
                <a16:creationId xmlns:a16="http://schemas.microsoft.com/office/drawing/2014/main" id="{CC6FC195-250D-2B40-B5ED-7126092586FD}"/>
              </a:ext>
            </a:extLst>
          </p:cNvPr>
          <p:cNvSpPr txBox="1">
            <a:spLocks/>
          </p:cNvSpPr>
          <p:nvPr/>
        </p:nvSpPr>
        <p:spPr>
          <a:xfrm>
            <a:off x="411892" y="1056322"/>
            <a:ext cx="5074508" cy="1190922"/>
          </a:xfrm>
          <a:prstGeom prst="rect">
            <a:avLst/>
          </a:prstGeom>
          <a:solidFill>
            <a:schemeClr val="accent2"/>
          </a:solidFill>
          <a:ln>
            <a:solidFill>
              <a:schemeClr val="accent2"/>
            </a:solidFill>
          </a:ln>
          <a:effectLst/>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000" dirty="0">
                <a:solidFill>
                  <a:schemeClr val="accent1"/>
                </a:solidFill>
              </a:rPr>
              <a:t>Analysis</a:t>
            </a:r>
          </a:p>
          <a:p>
            <a:pPr marL="285750" indent="-285750">
              <a:buFont typeface="Arial" panose="020B0604020202020204" pitchFamily="34" charset="0"/>
              <a:buChar char="•"/>
            </a:pPr>
            <a:r>
              <a:rPr lang="en-US" sz="1800" b="0" dirty="0"/>
              <a:t>Statistical analysis: Do you need to rely on advanced modelling and fitting tools such as </a:t>
            </a:r>
            <a:r>
              <a:rPr lang="en-US" sz="1800" b="0" dirty="0" err="1"/>
              <a:t>RooFit</a:t>
            </a:r>
            <a:r>
              <a:rPr lang="en-US" sz="1800" b="0" dirty="0"/>
              <a:t>? </a:t>
            </a:r>
          </a:p>
        </p:txBody>
      </p:sp>
      <p:sp>
        <p:nvSpPr>
          <p:cNvPr id="9" name="TextBox 8">
            <a:extLst>
              <a:ext uri="{FF2B5EF4-FFF2-40B4-BE49-F238E27FC236}">
                <a16:creationId xmlns:a16="http://schemas.microsoft.com/office/drawing/2014/main" id="{EA64E1F8-5A03-9C43-98E6-B3DFA6D64C6D}"/>
              </a:ext>
            </a:extLst>
          </p:cNvPr>
          <p:cNvSpPr txBox="1"/>
          <p:nvPr/>
        </p:nvSpPr>
        <p:spPr>
          <a:xfrm>
            <a:off x="5787025" y="1056322"/>
            <a:ext cx="5910704" cy="369332"/>
          </a:xfrm>
          <a:prstGeom prst="rect">
            <a:avLst/>
          </a:prstGeom>
          <a:noFill/>
        </p:spPr>
        <p:txBody>
          <a:bodyPr wrap="square" rtlCol="0">
            <a:spAutoFit/>
          </a:bodyPr>
          <a:lstStyle/>
          <a:p>
            <a:r>
              <a:rPr lang="en-US" b="1" dirty="0"/>
              <a:t>Answers</a:t>
            </a:r>
          </a:p>
        </p:txBody>
      </p:sp>
      <p:sp>
        <p:nvSpPr>
          <p:cNvPr id="10" name="TextBox 9">
            <a:extLst>
              <a:ext uri="{FF2B5EF4-FFF2-40B4-BE49-F238E27FC236}">
                <a16:creationId xmlns:a16="http://schemas.microsoft.com/office/drawing/2014/main" id="{E0A06D88-37EA-784A-A823-4A1D1A53C88E}"/>
              </a:ext>
            </a:extLst>
          </p:cNvPr>
          <p:cNvSpPr txBox="1"/>
          <p:nvPr/>
        </p:nvSpPr>
        <p:spPr>
          <a:xfrm>
            <a:off x="5787025" y="2469386"/>
            <a:ext cx="5910704" cy="369332"/>
          </a:xfrm>
          <a:prstGeom prst="rect">
            <a:avLst/>
          </a:prstGeom>
          <a:noFill/>
        </p:spPr>
        <p:txBody>
          <a:bodyPr wrap="square" rtlCol="0">
            <a:spAutoFit/>
          </a:bodyPr>
          <a:lstStyle/>
          <a:p>
            <a:r>
              <a:rPr lang="en-US" b="1" dirty="0"/>
              <a:t>Answers</a:t>
            </a:r>
          </a:p>
        </p:txBody>
      </p:sp>
      <p:sp>
        <p:nvSpPr>
          <p:cNvPr id="11" name="TextBox 10">
            <a:extLst>
              <a:ext uri="{FF2B5EF4-FFF2-40B4-BE49-F238E27FC236}">
                <a16:creationId xmlns:a16="http://schemas.microsoft.com/office/drawing/2014/main" id="{FB0B60B1-31EF-F347-B31A-E2C3CD32E35E}"/>
              </a:ext>
            </a:extLst>
          </p:cNvPr>
          <p:cNvSpPr txBox="1"/>
          <p:nvPr/>
        </p:nvSpPr>
        <p:spPr>
          <a:xfrm>
            <a:off x="5787025" y="4949408"/>
            <a:ext cx="5910704" cy="369332"/>
          </a:xfrm>
          <a:prstGeom prst="rect">
            <a:avLst/>
          </a:prstGeom>
          <a:noFill/>
        </p:spPr>
        <p:txBody>
          <a:bodyPr wrap="square" rtlCol="0">
            <a:spAutoFit/>
          </a:bodyPr>
          <a:lstStyle/>
          <a:p>
            <a:r>
              <a:rPr lang="en-US" b="1" dirty="0"/>
              <a:t>Answers</a:t>
            </a:r>
          </a:p>
        </p:txBody>
      </p:sp>
    </p:spTree>
    <p:extLst>
      <p:ext uri="{BB962C8B-B14F-4D97-AF65-F5344CB8AC3E}">
        <p14:creationId xmlns:p14="http://schemas.microsoft.com/office/powerpoint/2010/main" val="45273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9770-D066-3741-9A1D-41FD2F2B9643}"/>
              </a:ext>
            </a:extLst>
          </p:cNvPr>
          <p:cNvSpPr>
            <a:spLocks noGrp="1"/>
          </p:cNvSpPr>
          <p:nvPr>
            <p:ph type="title"/>
          </p:nvPr>
        </p:nvSpPr>
        <p:spPr/>
        <p:txBody>
          <a:bodyPr/>
          <a:lstStyle/>
          <a:p>
            <a:r>
              <a:rPr lang="en-US" dirty="0"/>
              <a:t>EIC Software Challenges</a:t>
            </a:r>
          </a:p>
        </p:txBody>
      </p:sp>
      <p:sp>
        <p:nvSpPr>
          <p:cNvPr id="4" name="Footer Placeholder 3">
            <a:extLst>
              <a:ext uri="{FF2B5EF4-FFF2-40B4-BE49-F238E27FC236}">
                <a16:creationId xmlns:a16="http://schemas.microsoft.com/office/drawing/2014/main" id="{665863F4-A2D2-3D40-AACF-F93E523642BE}"/>
              </a:ext>
            </a:extLst>
          </p:cNvPr>
          <p:cNvSpPr>
            <a:spLocks noGrp="1"/>
          </p:cNvSpPr>
          <p:nvPr>
            <p:ph type="ftr" sz="quarter" idx="11"/>
          </p:nvPr>
        </p:nvSpPr>
        <p:spPr/>
        <p:txBody>
          <a:bodyPr/>
          <a:lstStyle/>
          <a:p>
            <a:r>
              <a:rPr lang="en-US"/>
              <a:t>EIC Software Meeting: EIC-ROOT</a:t>
            </a:r>
            <a:endParaRPr lang="en-US" dirty="0"/>
          </a:p>
        </p:txBody>
      </p:sp>
      <p:sp>
        <p:nvSpPr>
          <p:cNvPr id="5" name="Slide Number Placeholder 4">
            <a:extLst>
              <a:ext uri="{FF2B5EF4-FFF2-40B4-BE49-F238E27FC236}">
                <a16:creationId xmlns:a16="http://schemas.microsoft.com/office/drawing/2014/main" id="{15143C0F-4863-EB46-B9E4-0099ED2D6DCE}"/>
              </a:ext>
            </a:extLst>
          </p:cNvPr>
          <p:cNvSpPr>
            <a:spLocks noGrp="1"/>
          </p:cNvSpPr>
          <p:nvPr>
            <p:ph type="sldNum" sz="quarter" idx="12"/>
          </p:nvPr>
        </p:nvSpPr>
        <p:spPr/>
        <p:txBody>
          <a:bodyPr/>
          <a:lstStyle/>
          <a:p>
            <a:fld id="{07E1C93C-5050-FC42-8F10-D22D4F119D13}" type="slidenum">
              <a:rPr lang="en-US" smtClean="0"/>
              <a:pPr/>
              <a:t>5</a:t>
            </a:fld>
            <a:endParaRPr lang="en-US" dirty="0"/>
          </a:p>
        </p:txBody>
      </p:sp>
      <p:sp>
        <p:nvSpPr>
          <p:cNvPr id="6" name="Text Placeholder 5">
            <a:extLst>
              <a:ext uri="{FF2B5EF4-FFF2-40B4-BE49-F238E27FC236}">
                <a16:creationId xmlns:a16="http://schemas.microsoft.com/office/drawing/2014/main" id="{2660960C-315A-F240-AE02-E1A10F56A741}"/>
              </a:ext>
            </a:extLst>
          </p:cNvPr>
          <p:cNvSpPr txBox="1">
            <a:spLocks/>
          </p:cNvSpPr>
          <p:nvPr/>
        </p:nvSpPr>
        <p:spPr>
          <a:xfrm>
            <a:off x="411892" y="1121537"/>
            <a:ext cx="5074508" cy="869403"/>
          </a:xfrm>
          <a:prstGeom prst="rect">
            <a:avLst/>
          </a:prstGeom>
          <a:solidFill>
            <a:schemeClr val="accent2"/>
          </a:solidFill>
          <a:ln>
            <a:solidFill>
              <a:schemeClr val="accent2"/>
            </a:solidFill>
          </a:ln>
          <a:effectLst/>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000" dirty="0">
                <a:solidFill>
                  <a:schemeClr val="accent1"/>
                </a:solidFill>
              </a:rPr>
              <a:t>Speed comparisons </a:t>
            </a:r>
          </a:p>
          <a:p>
            <a:r>
              <a:rPr lang="en-US" sz="1800" b="0" dirty="0"/>
              <a:t>abstract data model with mock-up analysis</a:t>
            </a:r>
          </a:p>
        </p:txBody>
      </p:sp>
      <p:sp>
        <p:nvSpPr>
          <p:cNvPr id="7" name="Text Placeholder 5">
            <a:extLst>
              <a:ext uri="{FF2B5EF4-FFF2-40B4-BE49-F238E27FC236}">
                <a16:creationId xmlns:a16="http://schemas.microsoft.com/office/drawing/2014/main" id="{3E9CFBD5-03E6-BC45-80A7-C86B889A951B}"/>
              </a:ext>
            </a:extLst>
          </p:cNvPr>
          <p:cNvSpPr txBox="1">
            <a:spLocks/>
          </p:cNvSpPr>
          <p:nvPr/>
        </p:nvSpPr>
        <p:spPr>
          <a:xfrm>
            <a:off x="411892" y="2384448"/>
            <a:ext cx="5074508" cy="869403"/>
          </a:xfrm>
          <a:prstGeom prst="rect">
            <a:avLst/>
          </a:prstGeom>
          <a:solidFill>
            <a:schemeClr val="accent2"/>
          </a:solidFill>
          <a:ln>
            <a:solidFill>
              <a:schemeClr val="accent2"/>
            </a:solidFill>
          </a:ln>
          <a:effectLst/>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Font typeface="Arial"/>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Font typeface="Arial"/>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Font typeface="Arial"/>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solidFill>
                  <a:schemeClr val="accent1"/>
                </a:solidFill>
              </a:rPr>
              <a:t>I/O performance comparisons </a:t>
            </a:r>
          </a:p>
          <a:p>
            <a:r>
              <a:rPr lang="en-US" sz="1800" b="0" dirty="0"/>
              <a:t>abstract data model with simulated data</a:t>
            </a:r>
          </a:p>
        </p:txBody>
      </p:sp>
    </p:spTree>
    <p:extLst>
      <p:ext uri="{BB962C8B-B14F-4D97-AF65-F5344CB8AC3E}">
        <p14:creationId xmlns:p14="http://schemas.microsoft.com/office/powerpoint/2010/main" val="2510403252"/>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8AA59-C18E-FC4D-BD87-1D7964E0E4F6}" vid="{969E4A27-902D-3340-850E-95490CE2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4679</TotalTime>
  <Words>318</Words>
  <Application>Microsoft Macintosh PowerPoint</Application>
  <PresentationFormat>Widescreen</PresentationFormat>
  <Paragraphs>45</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PingFangSC-Regular</vt:lpstr>
      <vt:lpstr>.PingFangSC-Regular</vt:lpstr>
      <vt:lpstr>Arial</vt:lpstr>
      <vt:lpstr>Calibri</vt:lpstr>
      <vt:lpstr>Office Theme</vt:lpstr>
      <vt:lpstr>PowerPoint Presentation</vt:lpstr>
      <vt:lpstr>Questions</vt:lpstr>
      <vt:lpstr>Questions</vt:lpstr>
      <vt:lpstr>PowerPoint Presentation</vt:lpstr>
      <vt:lpstr>EIC Software 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245</cp:revision>
  <cp:lastPrinted>2019-03-18T16:11:45Z</cp:lastPrinted>
  <dcterms:created xsi:type="dcterms:W3CDTF">2018-04-05T14:50:43Z</dcterms:created>
  <dcterms:modified xsi:type="dcterms:W3CDTF">2019-05-19T15:46:31Z</dcterms:modified>
</cp:coreProperties>
</file>