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1"/>
  </p:sldMasterIdLst>
  <p:notesMasterIdLst>
    <p:notesMasterId r:id="rId29"/>
  </p:notesMasterIdLst>
  <p:sldIdLst>
    <p:sldId id="274" r:id="rId2"/>
    <p:sldId id="273" r:id="rId3"/>
    <p:sldId id="276" r:id="rId4"/>
    <p:sldId id="277" r:id="rId5"/>
    <p:sldId id="265" r:id="rId6"/>
    <p:sldId id="309" r:id="rId7"/>
    <p:sldId id="299" r:id="rId8"/>
    <p:sldId id="289" r:id="rId9"/>
    <p:sldId id="278" r:id="rId10"/>
    <p:sldId id="314" r:id="rId11"/>
    <p:sldId id="308" r:id="rId12"/>
    <p:sldId id="290" r:id="rId13"/>
    <p:sldId id="294" r:id="rId14"/>
    <p:sldId id="272" r:id="rId15"/>
    <p:sldId id="318" r:id="rId16"/>
    <p:sldId id="312" r:id="rId17"/>
    <p:sldId id="313" r:id="rId18"/>
    <p:sldId id="315" r:id="rId19"/>
    <p:sldId id="316" r:id="rId20"/>
    <p:sldId id="317" r:id="rId21"/>
    <p:sldId id="311" r:id="rId22"/>
    <p:sldId id="310" r:id="rId23"/>
    <p:sldId id="297" r:id="rId24"/>
    <p:sldId id="305" r:id="rId25"/>
    <p:sldId id="302" r:id="rId26"/>
    <p:sldId id="303" r:id="rId27"/>
    <p:sldId id="304" r:id="rId28"/>
  </p:sldIdLst>
  <p:sldSz cx="9144000" cy="6858000" type="screen4x3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71" autoAdjust="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20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490C0B0-56B0-40AF-B44E-30CF630F4E95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FD68871-FD5B-499C-8365-E318667C2F9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02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68871-FD5B-499C-8365-E318667C2F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55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400800"/>
            <a:ext cx="254316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Orosei 29-04-2019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srgbClr val="000000"/>
                </a:solidFill>
              </a:rPr>
              <a:t>Di Fiore - LAG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400800"/>
            <a:ext cx="1905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62A1A-BB41-4526-A311-5B2B8B70F8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7" descr="logoinfn-piccol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838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75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Orosei 29-04-2019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srgbClr val="000000"/>
                </a:solidFill>
              </a:rPr>
              <a:t>Di Fiore - LAG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3D39B-AFEA-49F3-A027-E1A380557F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178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Orosei 29-04-2019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srgbClr val="000000"/>
                </a:solidFill>
              </a:rPr>
              <a:t>Di Fiore - LAG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8713E-034E-42ED-B386-EF95755056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380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Orosei 29-04-2019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rgbClr val="000000"/>
                </a:solidFill>
              </a:rPr>
              <a:t>Di Fiore - LAG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7AB83-1A79-4BFD-8FF9-6B5CFDBCB7F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252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Orosei 29-04-2019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srgbClr val="000000"/>
                </a:solidFill>
              </a:rPr>
              <a:t>Di Fiore - LAG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E60DD-BC27-4561-B8E9-03DEA2FC50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7" descr="logoinfn-piccol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177" y="8620"/>
            <a:ext cx="838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056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Orosei 29-04-2019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srgbClr val="000000"/>
                </a:solidFill>
              </a:rPr>
              <a:t>Di Fiore - LAG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2C0D1-BB4F-4991-8574-7C72B72B25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7" descr="logoinfn-piccol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177" y="8620"/>
            <a:ext cx="838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520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Orosei 29-04-2019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srgbClr val="000000"/>
                </a:solidFill>
              </a:rPr>
              <a:t>Di Fiore - LAG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46908-6083-40C0-9CAA-482D941479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 descr="logoinfn-piccol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177" y="8620"/>
            <a:ext cx="838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239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Orosei 29-04-2019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srgbClr val="000000"/>
                </a:solidFill>
              </a:rPr>
              <a:t>Di Fiore - LAG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60352-C091-4FC0-AA88-B375808D00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" name="Picture 7" descr="logoinfn-piccol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177" y="8620"/>
            <a:ext cx="838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165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Orosei 29-04-2019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srgbClr val="000000"/>
                </a:solidFill>
              </a:rPr>
              <a:t>Di Fiore - LAG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F2A30-0991-41FA-A5DB-7279AEACD8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496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Orosei 29-04-2019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srgbClr val="000000"/>
                </a:solidFill>
              </a:rPr>
              <a:t>Di Fiore - LAG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40FD5-6FEA-4C2A-AD66-70275D310F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7" descr="logoinfn-piccol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8620"/>
            <a:ext cx="838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203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Orosei 29-04-2019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srgbClr val="000000"/>
                </a:solidFill>
              </a:rPr>
              <a:t>Di Fiore - LAG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8B78D-655E-4E22-BB91-AF9E8328F0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962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Orosei 29-04-2019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srgbClr val="000000"/>
                </a:solidFill>
              </a:rPr>
              <a:t>Di Fiore - LAG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E55A6-BF44-477C-8814-4394A0F9C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389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Orosei 29-04-2019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mtClean="0">
                <a:solidFill>
                  <a:srgbClr val="000000"/>
                </a:solidFill>
              </a:rPr>
              <a:t>Di Fiore - LAG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B7AB83-1A79-4BFD-8FF9-6B5CFDBCB7F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7" descr="logoinfn-piccol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838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924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emf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886054" y="620688"/>
            <a:ext cx="7772400" cy="1470025"/>
          </a:xfrm>
        </p:spPr>
        <p:txBody>
          <a:bodyPr/>
          <a:lstStyle/>
          <a:p>
            <a:r>
              <a:rPr lang="en-US" sz="4800" b="1" dirty="0" smtClean="0"/>
              <a:t> LAG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(Liquid Actuated Gravity)</a:t>
            </a:r>
            <a:endParaRPr lang="en-US" dirty="0"/>
          </a:p>
        </p:txBody>
      </p:sp>
      <p:sp>
        <p:nvSpPr>
          <p:cNvPr id="3" name="Rettangolo 2"/>
          <p:cNvSpPr/>
          <p:nvPr/>
        </p:nvSpPr>
        <p:spPr>
          <a:xfrm>
            <a:off x="3380007" y="2276872"/>
            <a:ext cx="265649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Luciano Di </a:t>
            </a:r>
            <a:r>
              <a:rPr lang="en-US" sz="2800" dirty="0" smtClean="0"/>
              <a:t>Fiore</a:t>
            </a:r>
          </a:p>
          <a:p>
            <a:pPr algn="ctr"/>
            <a:r>
              <a:rPr lang="it-IT" sz="1400" dirty="0"/>
              <a:t>INFN - Sezione di </a:t>
            </a:r>
            <a:r>
              <a:rPr lang="it-IT" sz="1400" dirty="0" smtClean="0"/>
              <a:t>Napoli</a:t>
            </a:r>
            <a:endParaRPr lang="en-US" sz="1400" dirty="0" smtClean="0"/>
          </a:p>
        </p:txBody>
      </p:sp>
      <p:sp>
        <p:nvSpPr>
          <p:cNvPr id="4" name="Rettangolo 3"/>
          <p:cNvSpPr/>
          <p:nvPr/>
        </p:nvSpPr>
        <p:spPr>
          <a:xfrm>
            <a:off x="523588" y="5229200"/>
            <a:ext cx="8008852" cy="636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20520" indent="144145" algn="ctr">
              <a:spcAft>
                <a:spcPts val="1000"/>
              </a:spcAft>
            </a:pPr>
            <a:endParaRPr lang="en-US" sz="1600" dirty="0">
              <a:latin typeface="Calibri"/>
              <a:ea typeface="Calibri"/>
              <a:cs typeface="Times New Roman"/>
            </a:endParaRPr>
          </a:p>
          <a:p>
            <a:pPr marR="1620520" indent="144145" algn="just">
              <a:spcAft>
                <a:spcPts val="0"/>
              </a:spcAft>
            </a:pPr>
            <a:r>
              <a:rPr lang="en-US" sz="1100" baseline="30000" dirty="0" smtClean="0">
                <a:ea typeface="Calibri"/>
              </a:rPr>
              <a:t>	</a:t>
            </a:r>
            <a:endParaRPr lang="en-US" sz="16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899592" y="3459654"/>
            <a:ext cx="7632848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Massimo Bassan</a:t>
            </a:r>
            <a:r>
              <a:rPr lang="it-IT" baseline="30000" dirty="0"/>
              <a:t>1,2</a:t>
            </a:r>
            <a:r>
              <a:rPr lang="it-IT" dirty="0"/>
              <a:t>, Martina De Laurentis</a:t>
            </a:r>
            <a:r>
              <a:rPr lang="it-IT" baseline="30000" dirty="0"/>
              <a:t>3,4</a:t>
            </a:r>
            <a:r>
              <a:rPr lang="it-IT" dirty="0"/>
              <a:t>, Rosario De Rosa</a:t>
            </a:r>
            <a:r>
              <a:rPr lang="it-IT" baseline="30000" dirty="0"/>
              <a:t>3,4</a:t>
            </a:r>
            <a:r>
              <a:rPr lang="it-IT" dirty="0"/>
              <a:t>, </a:t>
            </a:r>
            <a:r>
              <a:rPr lang="it-IT" dirty="0" smtClean="0"/>
              <a:t> </a:t>
            </a:r>
          </a:p>
          <a:p>
            <a:pPr algn="ctr"/>
            <a:r>
              <a:rPr lang="it-IT" dirty="0" smtClean="0"/>
              <a:t>Luciano </a:t>
            </a:r>
            <a:r>
              <a:rPr lang="it-IT" dirty="0"/>
              <a:t>Errico</a:t>
            </a:r>
            <a:r>
              <a:rPr lang="it-IT" baseline="30000" dirty="0"/>
              <a:t>3,4</a:t>
            </a:r>
            <a:r>
              <a:rPr lang="it-IT" dirty="0"/>
              <a:t>, Fabio Garufi</a:t>
            </a:r>
            <a:r>
              <a:rPr lang="it-IT" baseline="30000" dirty="0"/>
              <a:t>3,4</a:t>
            </a:r>
            <a:r>
              <a:rPr lang="it-IT" dirty="0"/>
              <a:t>, Aniello Grado</a:t>
            </a:r>
            <a:r>
              <a:rPr lang="it-IT" baseline="30000" dirty="0"/>
              <a:t>4,5,</a:t>
            </a:r>
            <a:r>
              <a:rPr lang="it-IT" dirty="0"/>
              <a:t> </a:t>
            </a:r>
            <a:r>
              <a:rPr lang="it-IT" dirty="0" err="1"/>
              <a:t>Yury</a:t>
            </a:r>
            <a:r>
              <a:rPr lang="it-IT" dirty="0"/>
              <a:t> Minenkov</a:t>
            </a:r>
            <a:r>
              <a:rPr lang="it-IT" baseline="30000" dirty="0"/>
              <a:t>1</a:t>
            </a:r>
            <a:r>
              <a:rPr lang="it-IT" dirty="0"/>
              <a:t>, </a:t>
            </a:r>
            <a:endParaRPr lang="it-IT" dirty="0" smtClean="0"/>
          </a:p>
          <a:p>
            <a:pPr algn="ctr"/>
            <a:r>
              <a:rPr lang="it-IT" dirty="0" smtClean="0"/>
              <a:t>Giuseppe </a:t>
            </a:r>
            <a:r>
              <a:rPr lang="it-IT" dirty="0"/>
              <a:t>Pucacco</a:t>
            </a:r>
            <a:r>
              <a:rPr lang="it-IT" baseline="30000" dirty="0"/>
              <a:t>1,2</a:t>
            </a:r>
            <a:r>
              <a:rPr lang="it-IT" dirty="0"/>
              <a:t>, Massimo </a:t>
            </a:r>
            <a:r>
              <a:rPr lang="it-IT" dirty="0" smtClean="0"/>
              <a:t>Visco</a:t>
            </a:r>
            <a:r>
              <a:rPr lang="it-IT" baseline="30000" dirty="0" smtClean="0"/>
              <a:t>2,6</a:t>
            </a:r>
          </a:p>
          <a:p>
            <a:pPr algn="ctr"/>
            <a:endParaRPr lang="it-IT" dirty="0"/>
          </a:p>
          <a:p>
            <a:r>
              <a:rPr lang="it-IT" sz="1400" dirty="0"/>
              <a:t>1 Dipartimento di Fisica, Università di Roma Tor Vergata, Roma, </a:t>
            </a:r>
            <a:r>
              <a:rPr lang="it-IT" sz="1400" dirty="0" err="1"/>
              <a:t>Italy</a:t>
            </a:r>
            <a:endParaRPr lang="it-IT" sz="1400" dirty="0"/>
          </a:p>
          <a:p>
            <a:r>
              <a:rPr lang="it-IT" sz="1400" dirty="0" smtClean="0"/>
              <a:t>2 </a:t>
            </a:r>
            <a:r>
              <a:rPr lang="it-IT" sz="1400" dirty="0"/>
              <a:t>INFN - Sezione Roma Tor Vergata, Roma, </a:t>
            </a:r>
            <a:r>
              <a:rPr lang="it-IT" sz="1400" dirty="0" err="1"/>
              <a:t>Italy</a:t>
            </a:r>
            <a:endParaRPr lang="it-IT" sz="1400" dirty="0"/>
          </a:p>
          <a:p>
            <a:r>
              <a:rPr lang="it-IT" sz="1400" dirty="0" smtClean="0"/>
              <a:t>3 </a:t>
            </a:r>
            <a:r>
              <a:rPr lang="it-IT" sz="1400" dirty="0"/>
              <a:t>Dipartimento di Fisica, Università di Napoli “Federico II”, Napoli, </a:t>
            </a:r>
            <a:r>
              <a:rPr lang="it-IT" sz="1400" dirty="0" err="1"/>
              <a:t>Italy</a:t>
            </a:r>
            <a:endParaRPr lang="it-IT" sz="1400" dirty="0"/>
          </a:p>
          <a:p>
            <a:r>
              <a:rPr lang="it-IT" sz="1400" dirty="0" smtClean="0"/>
              <a:t>4 </a:t>
            </a:r>
            <a:r>
              <a:rPr lang="it-IT" sz="1400" dirty="0"/>
              <a:t>INFN - Sezione di Napoli, I-80126, Napoli, </a:t>
            </a:r>
            <a:r>
              <a:rPr lang="it-IT" sz="1400" dirty="0" err="1"/>
              <a:t>Italy</a:t>
            </a:r>
            <a:endParaRPr lang="it-IT" sz="1400" dirty="0"/>
          </a:p>
          <a:p>
            <a:r>
              <a:rPr lang="it-IT" sz="1400" dirty="0" smtClean="0"/>
              <a:t>5 </a:t>
            </a:r>
            <a:r>
              <a:rPr lang="it-IT" sz="1400" dirty="0"/>
              <a:t>INAF - Osservatorio Astronomico di Capodimonte, Napoli, </a:t>
            </a:r>
            <a:r>
              <a:rPr lang="it-IT" sz="1400" dirty="0" err="1"/>
              <a:t>Italy</a:t>
            </a:r>
            <a:endParaRPr lang="it-IT" sz="1400" dirty="0"/>
          </a:p>
          <a:p>
            <a:r>
              <a:rPr lang="it-IT" sz="1400" dirty="0" smtClean="0"/>
              <a:t>6 </a:t>
            </a:r>
            <a:r>
              <a:rPr lang="it-IT" sz="1400" dirty="0"/>
              <a:t>INAF - Istituto di Astrofisica e Planetologia Spaziali, Roma, </a:t>
            </a:r>
            <a:r>
              <a:rPr lang="it-IT" sz="1400" dirty="0" err="1"/>
              <a:t>Italy</a:t>
            </a:r>
            <a:endParaRPr lang="it-IT" sz="1400" dirty="0"/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631207" y="6505599"/>
            <a:ext cx="3549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this work is supported by INFN commission V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039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Orosei 29-04-2019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rgbClr val="000000"/>
                </a:solidFill>
              </a:rPr>
              <a:t>Di Fiore - LAG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40FD5-6FEA-4C2A-AD66-70275D310FE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1637"/>
            <a:ext cx="5436096" cy="3237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5292080" y="692696"/>
            <a:ext cx="381642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two </a:t>
            </a:r>
            <a:r>
              <a:rPr lang="en-US" sz="1600" dirty="0" smtClean="0"/>
              <a:t>FMs that we can fill in phase (+/+) or anti-phase (+/-) to disentangle system asymmetries  </a:t>
            </a:r>
          </a:p>
          <a:p>
            <a:endParaRPr lang="en-US" sz="9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force and torque measurement at various TM FMs relative position in the x-y plane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pure </a:t>
            </a:r>
            <a:r>
              <a:rPr lang="en-US" sz="1600" dirty="0"/>
              <a:t>Liquids are more uniform in density than solids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both TM and FMs are not point-like masses: need for an accurate mechanical model to compute the expected values to compare to experimental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force and torque depend on density, but their ratio only depend on geometry </a:t>
            </a:r>
          </a:p>
        </p:txBody>
      </p:sp>
      <p:sp>
        <p:nvSpPr>
          <p:cNvPr id="7" name="Rettangolo 6"/>
          <p:cNvSpPr/>
          <p:nvPr/>
        </p:nvSpPr>
        <p:spPr>
          <a:xfrm>
            <a:off x="4788024" y="5016078"/>
            <a:ext cx="42484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TM (Mo) L= 0.1 m </a:t>
            </a:r>
            <a:r>
              <a:rPr lang="en-US" sz="1600" dirty="0" err="1" smtClean="0"/>
              <a:t>h</a:t>
            </a:r>
            <a:r>
              <a:rPr lang="en-US" sz="1600" baseline="-25000" dirty="0" err="1" smtClean="0"/>
              <a:t>TM</a:t>
            </a:r>
            <a:r>
              <a:rPr lang="en-US" sz="1600" dirty="0" smtClean="0"/>
              <a:t>=0.025 m t=0.008 m     M= 0.2 kg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2 FMs (Hg)  R=0.024 m, </a:t>
            </a:r>
            <a:r>
              <a:rPr lang="en-US" sz="1600" dirty="0" err="1" smtClean="0"/>
              <a:t>h</a:t>
            </a:r>
            <a:r>
              <a:rPr lang="en-US" sz="1600" baseline="-25000" dirty="0" err="1" smtClean="0"/>
              <a:t>fFM</a:t>
            </a:r>
            <a:r>
              <a:rPr lang="en-US" sz="1600" dirty="0" smtClean="0"/>
              <a:t> =0.1 m 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centers distance = L/2 ,  </a:t>
            </a:r>
            <a:r>
              <a:rPr lang="en-US" sz="1600" dirty="0" err="1" smtClean="0"/>
              <a:t>M</a:t>
            </a:r>
            <a:r>
              <a:rPr lang="en-US" sz="1600" baseline="-25000" dirty="0" err="1" smtClean="0"/>
              <a:t>tot</a:t>
            </a:r>
            <a:r>
              <a:rPr lang="en-US" sz="1600" dirty="0" smtClean="0"/>
              <a:t>=1.3 kg</a:t>
            </a:r>
            <a:endParaRPr lang="en-US" sz="16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835696" y="138671"/>
            <a:ext cx="4397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The proposed set-up for ISL test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67723" y="5033233"/>
            <a:ext cx="41604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to keep relative TM-FMs distance and orientation we control the pendulum in closed loop by electrostatic actuation (with electrodes X1, X2, Y1 and Y2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7098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Orosei 29-04-2019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rgbClr val="000000"/>
                </a:solidFill>
              </a:rPr>
              <a:t>Di Fiore - LAG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660352-C091-4FC0-AA88-B375808D00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" name="Modulazione_Cilindro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489075"/>
            <a:ext cx="9144000" cy="3878263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2699792" y="522809"/>
            <a:ext cx="3748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Example of the +/- actuation mode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876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517321" y="720026"/>
            <a:ext cx="44066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divide TM and FM in small elements and  compute the sum of forces and torques on all the TM elements due to all the FM elements</a:t>
            </a:r>
          </a:p>
          <a:p>
            <a:r>
              <a:rPr lang="en-US" dirty="0" smtClean="0"/>
              <a:t>(for each liquid level) at various TM-FM relative positions </a:t>
            </a:r>
            <a:endParaRPr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Orosei 29-04-2019</a:t>
            </a:r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Di Fiore - LAG </a:t>
            </a:r>
            <a:endParaRPr lang="it-IT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12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00438"/>
            <a:ext cx="4536504" cy="2850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4572000" cy="2906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ttangolo 12"/>
          <p:cNvSpPr/>
          <p:nvPr/>
        </p:nvSpPr>
        <p:spPr>
          <a:xfrm>
            <a:off x="504258" y="2220355"/>
            <a:ext cx="47158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liquid level </a:t>
            </a:r>
            <a:r>
              <a:rPr lang="en-US" dirty="0"/>
              <a:t>modulation h = </a:t>
            </a:r>
            <a:r>
              <a:rPr lang="en-US" dirty="0" smtClean="0"/>
              <a:t>± </a:t>
            </a:r>
            <a:r>
              <a:rPr lang="en-US" dirty="0"/>
              <a:t>25 mm </a:t>
            </a:r>
            <a:endParaRPr lang="en-US" dirty="0" smtClean="0"/>
          </a:p>
          <a:p>
            <a:r>
              <a:rPr lang="en-US" dirty="0" smtClean="0"/>
              <a:t>frequency 10 </a:t>
            </a:r>
            <a:r>
              <a:rPr lang="en-US" dirty="0" err="1" smtClean="0"/>
              <a:t>mHz</a:t>
            </a:r>
            <a:endParaRPr lang="en-US" dirty="0" smtClean="0"/>
          </a:p>
          <a:p>
            <a:r>
              <a:rPr lang="en-US" dirty="0" smtClean="0"/>
              <a:t>lateral FM displacement -L </a:t>
            </a:r>
            <a:r>
              <a:rPr lang="en-US" u="sng" dirty="0" smtClean="0"/>
              <a:t>&lt;</a:t>
            </a:r>
            <a:r>
              <a:rPr lang="en-US" dirty="0" smtClean="0"/>
              <a:t>  y </a:t>
            </a:r>
            <a:r>
              <a:rPr lang="en-US" u="sng" dirty="0" smtClean="0"/>
              <a:t>&lt;</a:t>
            </a:r>
            <a:r>
              <a:rPr lang="en-US" dirty="0" smtClean="0"/>
              <a:t> L</a:t>
            </a:r>
          </a:p>
          <a:p>
            <a:r>
              <a:rPr lang="en-US" dirty="0" smtClean="0"/>
              <a:t>5 x position from 2 to 22 mm with steps of 5 mm</a:t>
            </a:r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768" y="309830"/>
            <a:ext cx="3416648" cy="3397429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39552" y="309830"/>
            <a:ext cx="5198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one example of Force and Torque computation 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1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3347864" y="149947"/>
            <a:ext cx="2170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Expected S/N ratio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23528" y="4170946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f</a:t>
            </a:r>
            <a:r>
              <a:rPr lang="en-US" sz="2000" baseline="-25000" dirty="0" err="1" smtClean="0"/>
              <a:t>m</a:t>
            </a:r>
            <a:r>
              <a:rPr lang="en-US" sz="2000" dirty="0" smtClean="0"/>
              <a:t> = 10 </a:t>
            </a:r>
            <a:r>
              <a:rPr lang="en-US" sz="2000" dirty="0" err="1" smtClean="0"/>
              <a:t>mHz</a:t>
            </a:r>
            <a:r>
              <a:rPr lang="en-US" sz="2000" dirty="0" smtClean="0"/>
              <a:t> </a:t>
            </a:r>
            <a:r>
              <a:rPr lang="en-US" sz="2000" dirty="0" err="1" smtClean="0"/>
              <a:t>h</a:t>
            </a:r>
            <a:r>
              <a:rPr lang="en-US" sz="2000" baseline="-25000" dirty="0" err="1" smtClean="0"/>
              <a:t>m</a:t>
            </a:r>
            <a:r>
              <a:rPr lang="en-US" sz="2000" dirty="0" smtClean="0"/>
              <a:t> =.024 m, measurement time = 80000 s</a:t>
            </a:r>
            <a:endParaRPr lang="en-US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noise: assumed present PETER sensitivity</a:t>
            </a:r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/>
              <a:t>S/N </a:t>
            </a:r>
            <a:r>
              <a:rPr lang="en-US" sz="2000" dirty="0" smtClean="0"/>
              <a:t>ratio larger that 10</a:t>
            </a:r>
            <a:r>
              <a:rPr lang="en-US" sz="2000" baseline="30000" dirty="0" smtClean="0"/>
              <a:t>4 </a:t>
            </a:r>
            <a:r>
              <a:rPr lang="en-US" sz="2000" dirty="0" smtClean="0"/>
              <a:t>for </a:t>
            </a:r>
            <a:r>
              <a:rPr lang="en-US" sz="2000" dirty="0"/>
              <a:t>f</a:t>
            </a:r>
            <a:r>
              <a:rPr lang="en-US" sz="2000" dirty="0" smtClean="0"/>
              <a:t>orce </a:t>
            </a:r>
            <a:r>
              <a:rPr lang="en-US" sz="2000" dirty="0"/>
              <a:t>and </a:t>
            </a:r>
            <a:r>
              <a:rPr lang="en-US" sz="2000" dirty="0" smtClean="0"/>
              <a:t>10</a:t>
            </a:r>
            <a:r>
              <a:rPr lang="en-US" sz="2000" baseline="30000" dirty="0" smtClean="0"/>
              <a:t>5 </a:t>
            </a:r>
            <a:r>
              <a:rPr lang="en-US" sz="2000" dirty="0" smtClean="0"/>
              <a:t>for torque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Assuming uncertainty on </a:t>
            </a:r>
            <a:r>
              <a:rPr lang="en-US" sz="2000" dirty="0" smtClean="0">
                <a:sym typeface="Symbol"/>
              </a:rPr>
              <a:t></a:t>
            </a:r>
            <a:r>
              <a:rPr lang="en-US" sz="2000" dirty="0" smtClean="0"/>
              <a:t> of 10</a:t>
            </a:r>
            <a:r>
              <a:rPr lang="en-US" sz="2000" baseline="30000" dirty="0" smtClean="0"/>
              <a:t>-5</a:t>
            </a:r>
            <a:r>
              <a:rPr lang="en-US" sz="2000" dirty="0" smtClean="0"/>
              <a:t>  limited by torque </a:t>
            </a:r>
            <a:r>
              <a:rPr lang="en-US" sz="2000" dirty="0"/>
              <a:t>sensitivity  (</a:t>
            </a:r>
            <a:r>
              <a:rPr lang="en-US" sz="2000" dirty="0" smtClean="0"/>
              <a:t>provided geometry and model incertitude is lower) we can compute </a:t>
            </a:r>
            <a:r>
              <a:rPr lang="en-US" sz="2000" dirty="0" smtClean="0">
                <a:latin typeface="Symbol" panose="05050102010706020507" pitchFamily="18" charset="2"/>
              </a:rPr>
              <a:t>a-l </a:t>
            </a:r>
            <a:r>
              <a:rPr lang="en-US" sz="2000" dirty="0" smtClean="0"/>
              <a:t>exclusion from a set of measurement in +/- mode from 2 to 22 mm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Orosei 29-04-2019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Di Fiore - LAG 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13</a:t>
            </a:fld>
            <a:endParaRPr lang="it-IT"/>
          </a:p>
        </p:txBody>
      </p:sp>
      <p:pic>
        <p:nvPicPr>
          <p:cNvPr id="10" name="Immagin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692696"/>
            <a:ext cx="5112568" cy="3456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28976"/>
            <a:ext cx="4894953" cy="3561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20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2" y="149883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Estimated </a:t>
            </a:r>
            <a:r>
              <a:rPr lang="en-US" sz="2000" dirty="0" smtClean="0">
                <a:latin typeface="Symbol" panose="05050102010706020507" pitchFamily="18" charset="2"/>
              </a:rPr>
              <a:t>a-l </a:t>
            </a:r>
            <a:r>
              <a:rPr lang="en-US" sz="2000" dirty="0" smtClean="0">
                <a:latin typeface="+mj-lt"/>
              </a:rPr>
              <a:t>upper</a:t>
            </a:r>
            <a:r>
              <a:rPr lang="en-US" sz="2000" dirty="0" smtClean="0">
                <a:latin typeface="Symbol" panose="05050102010706020507" pitchFamily="18" charset="2"/>
              </a:rPr>
              <a:t> </a:t>
            </a:r>
            <a:r>
              <a:rPr lang="en-US" sz="2000" dirty="0" smtClean="0"/>
              <a:t>limits with present PETER sensitivity (black)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88878" y="4658663"/>
            <a:ext cx="876624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 can improve by more than one order of magnitude the exclusion for 1 mm &lt;  </a:t>
            </a:r>
            <a:r>
              <a:rPr lang="en-US" dirty="0" smtClean="0">
                <a:latin typeface="Symbol" panose="05050102010706020507" pitchFamily="18" charset="2"/>
              </a:rPr>
              <a:t>l</a:t>
            </a:r>
            <a:r>
              <a:rPr lang="en-US" dirty="0" smtClean="0"/>
              <a:t> </a:t>
            </a:r>
            <a:r>
              <a:rPr lang="en-US" dirty="0"/>
              <a:t>&lt;</a:t>
            </a:r>
            <a:r>
              <a:rPr lang="en-US" dirty="0" smtClean="0"/>
              <a:t> 1 m approaching the region of interest for probing </a:t>
            </a:r>
            <a:r>
              <a:rPr lang="en-US" dirty="0" err="1" smtClean="0"/>
              <a:t>axion's</a:t>
            </a:r>
            <a:r>
              <a:rPr lang="en-US" dirty="0" smtClean="0"/>
              <a:t> mass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the ADD model, we could limit </a:t>
            </a:r>
            <a:r>
              <a:rPr lang="en-US" dirty="0">
                <a:latin typeface="Symbol" panose="05050102010706020507" pitchFamily="18" charset="2"/>
              </a:rPr>
              <a:t>l</a:t>
            </a:r>
            <a:r>
              <a:rPr lang="en-US" dirty="0"/>
              <a:t> ≤ 15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m (with present sensitivity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12" y="332656"/>
            <a:ext cx="8117528" cy="4326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Orosei 29-04-2019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Di Fiore - LAG 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14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89665" y="5949280"/>
            <a:ext cx="58782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for more details see: "Liquid actuated gravity experiments", IJMP D (accepted)</a:t>
            </a:r>
          </a:p>
        </p:txBody>
      </p:sp>
    </p:spTree>
    <p:extLst>
      <p:ext uri="{BB962C8B-B14F-4D97-AF65-F5344CB8AC3E}">
        <p14:creationId xmlns:p14="http://schemas.microsoft.com/office/powerpoint/2010/main" val="99981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Orosei 29-04-2019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rgbClr val="000000"/>
                </a:solidFill>
              </a:rPr>
              <a:t>Di Fiore - LAG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40FD5-6FEA-4C2A-AD66-70275D310FE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37852" y="166747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LAG R&amp;D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88552" y="616620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activity started in 2019, with financial support from INFN commission V and will last for two years. The goal is: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 develop and test the LAG actuator (using bi-distilled water for simplicity)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 validate the system acting on the TM already used in </a:t>
            </a:r>
            <a:r>
              <a:rPr lang="en-US" dirty="0"/>
              <a:t>the existing </a:t>
            </a:r>
            <a:r>
              <a:rPr lang="en-US" dirty="0" err="1" smtClean="0"/>
              <a:t>PeTER</a:t>
            </a:r>
            <a:r>
              <a:rPr lang="en-US" dirty="0" smtClean="0"/>
              <a:t> facility (that is well characterized and calibrated)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 develop and validate a complete medialization of the apparatus to compare the experimental results with the expected signals 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24944"/>
            <a:ext cx="6073527" cy="342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323528" y="3322383"/>
            <a:ext cx="34563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a second phase, we will upgrade the apparatus to the final LAG configuration but still using water for limiting security issues. </a:t>
            </a:r>
          </a:p>
          <a:p>
            <a:r>
              <a:rPr lang="en-US" dirty="0" smtClean="0"/>
              <a:t>Improving current exclusion plot is still possible</a:t>
            </a:r>
          </a:p>
          <a:p>
            <a:endParaRPr lang="en-US" dirty="0"/>
          </a:p>
          <a:p>
            <a:r>
              <a:rPr lang="en-US" dirty="0" smtClean="0"/>
              <a:t>If successful, we will move to the final experiment with mercury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Orosei 29-04-2019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rgbClr val="000000"/>
                </a:solidFill>
              </a:rPr>
              <a:t>Di Fiore - LAG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40FD5-6FEA-4C2A-AD66-70275D310FE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737084"/>
            <a:ext cx="9792834" cy="2763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uppo 7"/>
          <p:cNvGrpSpPr/>
          <p:nvPr/>
        </p:nvGrpSpPr>
        <p:grpSpPr>
          <a:xfrm>
            <a:off x="6732240" y="921260"/>
            <a:ext cx="1080120" cy="320317"/>
            <a:chOff x="1403648" y="1124744"/>
            <a:chExt cx="1080120" cy="320317"/>
          </a:xfrm>
        </p:grpSpPr>
        <p:sp>
          <p:nvSpPr>
            <p:cNvPr id="9" name="Freccia in giù 8"/>
            <p:cNvSpPr/>
            <p:nvPr/>
          </p:nvSpPr>
          <p:spPr bwMode="auto">
            <a:xfrm>
              <a:off x="2267744" y="1124744"/>
              <a:ext cx="216024" cy="288032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1403648" y="1137284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~ 0.4 Hz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uppo 16"/>
          <p:cNvGrpSpPr/>
          <p:nvPr/>
        </p:nvGrpSpPr>
        <p:grpSpPr>
          <a:xfrm>
            <a:off x="2735775" y="3789040"/>
            <a:ext cx="468073" cy="1592560"/>
            <a:chOff x="2321740" y="3789040"/>
            <a:chExt cx="468073" cy="1592560"/>
          </a:xfrm>
        </p:grpSpPr>
        <p:grpSp>
          <p:nvGrpSpPr>
            <p:cNvPr id="14" name="Gruppo 13"/>
            <p:cNvGrpSpPr/>
            <p:nvPr/>
          </p:nvGrpSpPr>
          <p:grpSpPr>
            <a:xfrm>
              <a:off x="2399184" y="3789040"/>
              <a:ext cx="313184" cy="1592560"/>
              <a:chOff x="2399184" y="3789040"/>
              <a:chExt cx="313184" cy="1592560"/>
            </a:xfrm>
          </p:grpSpPr>
          <p:cxnSp>
            <p:nvCxnSpPr>
              <p:cNvPr id="6" name="Connettore 1 5"/>
              <p:cNvCxnSpPr/>
              <p:nvPr/>
            </p:nvCxnSpPr>
            <p:spPr bwMode="auto">
              <a:xfrm>
                <a:off x="2555776" y="3789040"/>
                <a:ext cx="0" cy="648072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Connettore 1 15"/>
              <p:cNvCxnSpPr/>
              <p:nvPr/>
            </p:nvCxnSpPr>
            <p:spPr bwMode="auto">
              <a:xfrm>
                <a:off x="2555776" y="4589512"/>
                <a:ext cx="0" cy="648072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8" name="Rettangolo 17"/>
              <p:cNvSpPr/>
              <p:nvPr/>
            </p:nvSpPr>
            <p:spPr bwMode="auto">
              <a:xfrm>
                <a:off x="2411760" y="4437112"/>
                <a:ext cx="300608" cy="152400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9" name="Rettangolo 18"/>
              <p:cNvSpPr/>
              <p:nvPr/>
            </p:nvSpPr>
            <p:spPr bwMode="auto">
              <a:xfrm>
                <a:off x="2399184" y="5229200"/>
                <a:ext cx="300608" cy="152400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22" name="Arco 21"/>
            <p:cNvSpPr/>
            <p:nvPr/>
          </p:nvSpPr>
          <p:spPr bwMode="auto">
            <a:xfrm rot="10800000">
              <a:off x="2321740" y="3964740"/>
              <a:ext cx="450060" cy="184339"/>
            </a:xfrm>
            <a:prstGeom prst="arc">
              <a:avLst>
                <a:gd name="adj1" fmla="val 10697892"/>
                <a:gd name="adj2" fmla="val 0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" name="Arco 22"/>
            <p:cNvSpPr/>
            <p:nvPr/>
          </p:nvSpPr>
          <p:spPr bwMode="auto">
            <a:xfrm rot="10800000">
              <a:off x="2339753" y="4828837"/>
              <a:ext cx="450060" cy="184339"/>
            </a:xfrm>
            <a:prstGeom prst="arc">
              <a:avLst>
                <a:gd name="adj1" fmla="val 10697892"/>
                <a:gd name="adj2" fmla="val 0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0" name="CasellaDiTesto 19"/>
          <p:cNvSpPr txBox="1"/>
          <p:nvPr/>
        </p:nvSpPr>
        <p:spPr>
          <a:xfrm>
            <a:off x="899592" y="3861048"/>
            <a:ext cx="18902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ow frequency</a:t>
            </a:r>
          </a:p>
          <a:p>
            <a:r>
              <a:rPr lang="en-US" dirty="0" smtClean="0"/>
              <a:t>two torsion modes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1.3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00FF"/>
                </a:solidFill>
              </a:rPr>
              <a:t>2 </a:t>
            </a:r>
            <a:r>
              <a:rPr lang="en-US" dirty="0" err="1" smtClean="0">
                <a:solidFill>
                  <a:srgbClr val="0000FF"/>
                </a:solidFill>
              </a:rPr>
              <a:t>mHz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27" name="Gruppo 26"/>
          <p:cNvGrpSpPr/>
          <p:nvPr/>
        </p:nvGrpSpPr>
        <p:grpSpPr>
          <a:xfrm>
            <a:off x="7621060" y="3789040"/>
            <a:ext cx="527911" cy="1521467"/>
            <a:chOff x="2472489" y="3860133"/>
            <a:chExt cx="527911" cy="1521467"/>
          </a:xfrm>
        </p:grpSpPr>
        <p:cxnSp>
          <p:nvCxnSpPr>
            <p:cNvPr id="30" name="Connettore 1 29"/>
            <p:cNvCxnSpPr>
              <a:endCxn id="32" idx="0"/>
            </p:cNvCxnSpPr>
            <p:nvPr/>
          </p:nvCxnSpPr>
          <p:spPr bwMode="auto">
            <a:xfrm>
              <a:off x="2547641" y="3860133"/>
              <a:ext cx="75152" cy="571872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Connettore 1 30"/>
            <p:cNvCxnSpPr>
              <a:stCxn id="32" idx="2"/>
              <a:endCxn id="33" idx="0"/>
            </p:cNvCxnSpPr>
            <p:nvPr/>
          </p:nvCxnSpPr>
          <p:spPr bwMode="auto">
            <a:xfrm>
              <a:off x="2622793" y="4584405"/>
              <a:ext cx="227303" cy="644795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" name="Rettangolo 31"/>
            <p:cNvSpPr/>
            <p:nvPr/>
          </p:nvSpPr>
          <p:spPr bwMode="auto">
            <a:xfrm>
              <a:off x="2472489" y="4432005"/>
              <a:ext cx="300608" cy="15240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3" name="Rettangolo 32"/>
            <p:cNvSpPr/>
            <p:nvPr/>
          </p:nvSpPr>
          <p:spPr bwMode="auto">
            <a:xfrm>
              <a:off x="2699792" y="5229200"/>
              <a:ext cx="300608" cy="15240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40" name="CasellaDiTesto 39"/>
          <p:cNvSpPr txBox="1"/>
          <p:nvPr/>
        </p:nvSpPr>
        <p:spPr>
          <a:xfrm>
            <a:off x="5508104" y="3952903"/>
            <a:ext cx="18004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frequency</a:t>
            </a:r>
          </a:p>
          <a:p>
            <a:r>
              <a:rPr lang="en-US" dirty="0" smtClean="0"/>
              <a:t>two swing modes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0.4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0.53</a:t>
            </a:r>
            <a:r>
              <a:rPr lang="en-US" dirty="0" smtClean="0"/>
              <a:t> Hz</a:t>
            </a:r>
            <a:endParaRPr lang="en-US" dirty="0"/>
          </a:p>
        </p:txBody>
      </p:sp>
      <p:sp>
        <p:nvSpPr>
          <p:cNvPr id="2058" name="CasellaDiTesto 2057"/>
          <p:cNvSpPr txBox="1"/>
          <p:nvPr/>
        </p:nvSpPr>
        <p:spPr>
          <a:xfrm>
            <a:off x="5475520" y="4919745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just in the middle of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micro-seismic peak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46" name="Gruppo 45"/>
          <p:cNvGrpSpPr/>
          <p:nvPr/>
        </p:nvGrpSpPr>
        <p:grpSpPr>
          <a:xfrm>
            <a:off x="7692794" y="1209292"/>
            <a:ext cx="901209" cy="635532"/>
            <a:chOff x="2148178" y="777244"/>
            <a:chExt cx="901209" cy="635532"/>
          </a:xfrm>
        </p:grpSpPr>
        <p:sp>
          <p:nvSpPr>
            <p:cNvPr id="47" name="Freccia in giù 46"/>
            <p:cNvSpPr/>
            <p:nvPr/>
          </p:nvSpPr>
          <p:spPr bwMode="auto">
            <a:xfrm>
              <a:off x="2267744" y="1124744"/>
              <a:ext cx="216024" cy="288032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8" name="CasellaDiTesto 47"/>
            <p:cNvSpPr txBox="1"/>
            <p:nvPr/>
          </p:nvSpPr>
          <p:spPr>
            <a:xfrm>
              <a:off x="2148178" y="777244"/>
              <a:ext cx="9012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~ 0.52 Hz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2" name="Gruppo 51"/>
          <p:cNvGrpSpPr/>
          <p:nvPr/>
        </p:nvGrpSpPr>
        <p:grpSpPr>
          <a:xfrm>
            <a:off x="1835696" y="660410"/>
            <a:ext cx="1218323" cy="320318"/>
            <a:chOff x="1265445" y="1045531"/>
            <a:chExt cx="1218323" cy="320318"/>
          </a:xfrm>
        </p:grpSpPr>
        <p:sp>
          <p:nvSpPr>
            <p:cNvPr id="53" name="Freccia in giù 52"/>
            <p:cNvSpPr/>
            <p:nvPr/>
          </p:nvSpPr>
          <p:spPr bwMode="auto">
            <a:xfrm>
              <a:off x="2213789" y="1124745"/>
              <a:ext cx="269979" cy="241104"/>
            </a:xfrm>
            <a:prstGeom prst="downArrow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4" name="CasellaDiTesto 53"/>
            <p:cNvSpPr txBox="1"/>
            <p:nvPr/>
          </p:nvSpPr>
          <p:spPr>
            <a:xfrm>
              <a:off x="1265445" y="1045531"/>
              <a:ext cx="9605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00FF"/>
                  </a:solidFill>
                </a:rPr>
                <a:t>~ 1.3 </a:t>
              </a:r>
              <a:r>
                <a:rPr lang="en-US" sz="1400" b="1" dirty="0" err="1" smtClean="0">
                  <a:solidFill>
                    <a:srgbClr val="0000FF"/>
                  </a:solidFill>
                </a:rPr>
                <a:t>mHz</a:t>
              </a:r>
              <a:endParaRPr lang="en-US" sz="14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5" name="Gruppo 54"/>
          <p:cNvGrpSpPr/>
          <p:nvPr/>
        </p:nvGrpSpPr>
        <p:grpSpPr>
          <a:xfrm>
            <a:off x="3164977" y="696415"/>
            <a:ext cx="979676" cy="377245"/>
            <a:chOff x="2213789" y="988604"/>
            <a:chExt cx="979676" cy="377245"/>
          </a:xfrm>
        </p:grpSpPr>
        <p:sp>
          <p:nvSpPr>
            <p:cNvPr id="56" name="Freccia in giù 55"/>
            <p:cNvSpPr/>
            <p:nvPr/>
          </p:nvSpPr>
          <p:spPr bwMode="auto">
            <a:xfrm>
              <a:off x="2213789" y="1124745"/>
              <a:ext cx="269979" cy="241104"/>
            </a:xfrm>
            <a:prstGeom prst="downArrow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7" name="CasellaDiTesto 56"/>
            <p:cNvSpPr txBox="1"/>
            <p:nvPr/>
          </p:nvSpPr>
          <p:spPr>
            <a:xfrm>
              <a:off x="2344452" y="988604"/>
              <a:ext cx="8490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00FF"/>
                  </a:solidFill>
                </a:rPr>
                <a:t>~ 2 </a:t>
              </a:r>
              <a:r>
                <a:rPr lang="en-US" sz="1400" b="1" dirty="0" err="1" smtClean="0">
                  <a:solidFill>
                    <a:srgbClr val="0000FF"/>
                  </a:solidFill>
                </a:rPr>
                <a:t>mHz</a:t>
              </a:r>
              <a:endParaRPr lang="en-US" sz="14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2059" name="CasellaDiTesto 2058"/>
          <p:cNvSpPr txBox="1"/>
          <p:nvPr/>
        </p:nvSpPr>
        <p:spPr>
          <a:xfrm>
            <a:off x="1733532" y="186211"/>
            <a:ext cx="5404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Effect of seism on the different frequency bands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28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Orosei 29-04-2019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rgbClr val="000000"/>
                </a:solidFill>
              </a:rPr>
              <a:t>Di Fiore - LAG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40FD5-6FEA-4C2A-AD66-70275D310FE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79512" y="764704"/>
            <a:ext cx="87129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peak-peak TM displacement at swing modes depends on seismic noise amplitude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good sea condition: </a:t>
            </a:r>
            <a:r>
              <a:rPr lang="en-US" dirty="0" smtClean="0">
                <a:sym typeface="Wingdings" panose="05000000000000000000" pitchFamily="2" charset="2"/>
              </a:rPr>
              <a:t> 5-10 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dirty="0" smtClean="0">
                <a:sym typeface="Wingdings" panose="05000000000000000000" pitchFamily="2" charset="2"/>
              </a:rPr>
              <a:t>m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 good sensitivity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bad sea condition: </a:t>
            </a:r>
            <a:r>
              <a:rPr lang="en-US" dirty="0" smtClean="0">
                <a:sym typeface="Wingdings" panose="05000000000000000000" pitchFamily="2" charset="2"/>
              </a:rPr>
              <a:t> &gt;&gt;100 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dirty="0" smtClean="0">
                <a:sym typeface="Wingdings" panose="05000000000000000000" pitchFamily="2" charset="2"/>
              </a:rPr>
              <a:t>m  out of Science Mode range (operation impossible)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This implies a limited duty cycle (max SM operation 3-4  days)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In a 2 stage pendulum we cannot </a:t>
            </a:r>
            <a:r>
              <a:rPr lang="en-US" dirty="0">
                <a:sym typeface="Wingdings" panose="05000000000000000000" pitchFamily="2" charset="2"/>
              </a:rPr>
              <a:t>passively </a:t>
            </a:r>
            <a:r>
              <a:rPr lang="en-US" dirty="0" smtClean="0">
                <a:sym typeface="Wingdings" panose="05000000000000000000" pitchFamily="2" charset="2"/>
              </a:rPr>
              <a:t>damp (by eddy current) both the swing modes (because we cannot attach permanent magnets to the suspended stages)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We cannot damp them actively because electrostatic actuation  is not strong enough (or actuation noise is too large).</a:t>
            </a: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043608" y="241890"/>
            <a:ext cx="5765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Limitation to pendulum performance due to microseism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17947" y="4646252"/>
            <a:ext cx="7410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In order to allow for the duty cycle required for the LAG experiment </a:t>
            </a:r>
            <a:r>
              <a:rPr lang="en-US" sz="2000" dirty="0">
                <a:solidFill>
                  <a:srgbClr val="0000FF"/>
                </a:solidFill>
              </a:rPr>
              <a:t>w</a:t>
            </a:r>
            <a:r>
              <a:rPr lang="en-US" sz="2000" dirty="0" smtClean="0">
                <a:solidFill>
                  <a:srgbClr val="0000FF"/>
                </a:solidFill>
              </a:rPr>
              <a:t>e adopted a solution based on active control of the suspension point 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2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Orosei 29-04-2019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rgbClr val="000000"/>
                </a:solidFill>
              </a:rPr>
              <a:t>Di Fiore - LAG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40FD5-6FEA-4C2A-AD66-70275D310FE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26" name="Rettangolo 4125"/>
          <p:cNvSpPr/>
          <p:nvPr/>
        </p:nvSpPr>
        <p:spPr bwMode="auto">
          <a:xfrm>
            <a:off x="4295895" y="4490691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73" name="Gruppo 72"/>
          <p:cNvGrpSpPr/>
          <p:nvPr/>
        </p:nvGrpSpPr>
        <p:grpSpPr>
          <a:xfrm>
            <a:off x="462837" y="1198892"/>
            <a:ext cx="3093733" cy="2787386"/>
            <a:chOff x="3091540" y="2105420"/>
            <a:chExt cx="3093733" cy="2787386"/>
          </a:xfrm>
        </p:grpSpPr>
        <p:sp>
          <p:nvSpPr>
            <p:cNvPr id="103" name="CasellaDiTesto 102"/>
            <p:cNvSpPr txBox="1"/>
            <p:nvPr/>
          </p:nvSpPr>
          <p:spPr>
            <a:xfrm>
              <a:off x="5292080" y="4631196"/>
              <a:ext cx="89319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seismometer</a:t>
              </a:r>
              <a:endParaRPr lang="en-US" sz="1100" dirty="0"/>
            </a:p>
          </p:txBody>
        </p:sp>
        <p:cxnSp>
          <p:nvCxnSpPr>
            <p:cNvPr id="56" name="Connettore 1 55"/>
            <p:cNvCxnSpPr>
              <a:endCxn id="58" idx="0"/>
            </p:cNvCxnSpPr>
            <p:nvPr/>
          </p:nvCxnSpPr>
          <p:spPr bwMode="auto">
            <a:xfrm>
              <a:off x="3504318" y="3703250"/>
              <a:ext cx="0" cy="697004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7" name="Rettangolo 56"/>
            <p:cNvSpPr/>
            <p:nvPr/>
          </p:nvSpPr>
          <p:spPr bwMode="auto">
            <a:xfrm>
              <a:off x="3419871" y="3629406"/>
              <a:ext cx="864093" cy="7200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8" name="Rettangolo 57"/>
            <p:cNvSpPr/>
            <p:nvPr/>
          </p:nvSpPr>
          <p:spPr bwMode="auto">
            <a:xfrm>
              <a:off x="3419872" y="4400254"/>
              <a:ext cx="168892" cy="180874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2" name="Connettore 1 61"/>
            <p:cNvCxnSpPr/>
            <p:nvPr/>
          </p:nvCxnSpPr>
          <p:spPr bwMode="auto">
            <a:xfrm flipH="1">
              <a:off x="4224399" y="3703250"/>
              <a:ext cx="2" cy="697004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3" name="Rettangolo 62"/>
            <p:cNvSpPr/>
            <p:nvPr/>
          </p:nvSpPr>
          <p:spPr bwMode="auto">
            <a:xfrm>
              <a:off x="4139952" y="4400254"/>
              <a:ext cx="168892" cy="180874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102" name="CasellaDiTesto 4101"/>
            <p:cNvSpPr txBox="1"/>
            <p:nvPr/>
          </p:nvSpPr>
          <p:spPr>
            <a:xfrm>
              <a:off x="4139952" y="2470642"/>
              <a:ext cx="92365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PZT actuator</a:t>
              </a:r>
              <a:endParaRPr lang="en-US" sz="1100" dirty="0"/>
            </a:p>
          </p:txBody>
        </p:sp>
        <p:sp>
          <p:nvSpPr>
            <p:cNvPr id="4096" name="Rettangolo 4095"/>
            <p:cNvSpPr/>
            <p:nvPr/>
          </p:nvSpPr>
          <p:spPr bwMode="auto">
            <a:xfrm>
              <a:off x="3707904" y="2780928"/>
              <a:ext cx="288032" cy="7200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104" name="Connettore 2 4103"/>
            <p:cNvCxnSpPr>
              <a:stCxn id="4102" idx="1"/>
            </p:cNvCxnSpPr>
            <p:nvPr/>
          </p:nvCxnSpPr>
          <p:spPr bwMode="auto">
            <a:xfrm flipH="1">
              <a:off x="3995936" y="2601447"/>
              <a:ext cx="144016" cy="130805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4116" name="Gruppo 4115"/>
            <p:cNvGrpSpPr/>
            <p:nvPr/>
          </p:nvGrpSpPr>
          <p:grpSpPr>
            <a:xfrm>
              <a:off x="3131840" y="4754456"/>
              <a:ext cx="1728192" cy="99851"/>
              <a:chOff x="3203848" y="4754456"/>
              <a:chExt cx="1728192" cy="99851"/>
            </a:xfrm>
          </p:grpSpPr>
          <p:cxnSp>
            <p:nvCxnSpPr>
              <p:cNvPr id="4106" name="Connettore 1 4105"/>
              <p:cNvCxnSpPr/>
              <p:nvPr/>
            </p:nvCxnSpPr>
            <p:spPr bwMode="auto">
              <a:xfrm>
                <a:off x="3203848" y="4762001"/>
                <a:ext cx="139792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08" name="Connettore 1 4107"/>
              <p:cNvCxnSpPr/>
              <p:nvPr/>
            </p:nvCxnSpPr>
            <p:spPr bwMode="auto">
              <a:xfrm>
                <a:off x="3203848" y="4762001"/>
                <a:ext cx="1728192" cy="891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9" name="Connettore 1 78"/>
              <p:cNvCxnSpPr/>
              <p:nvPr/>
            </p:nvCxnSpPr>
            <p:spPr bwMode="auto">
              <a:xfrm>
                <a:off x="3303193" y="4762001"/>
                <a:ext cx="44671" cy="83593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6" name="Connettore 1 85"/>
              <p:cNvCxnSpPr/>
              <p:nvPr/>
            </p:nvCxnSpPr>
            <p:spPr bwMode="auto">
              <a:xfrm>
                <a:off x="3433257" y="4754457"/>
                <a:ext cx="44671" cy="83593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8" name="Connettore 1 87"/>
              <p:cNvCxnSpPr/>
              <p:nvPr/>
            </p:nvCxnSpPr>
            <p:spPr bwMode="auto">
              <a:xfrm>
                <a:off x="3735241" y="4770437"/>
                <a:ext cx="44671" cy="83593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9" name="Connettore 1 88"/>
              <p:cNvCxnSpPr/>
              <p:nvPr/>
            </p:nvCxnSpPr>
            <p:spPr bwMode="auto">
              <a:xfrm>
                <a:off x="3879257" y="4770714"/>
                <a:ext cx="44671" cy="83593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0" name="Connettore 1 89"/>
              <p:cNvCxnSpPr/>
              <p:nvPr/>
            </p:nvCxnSpPr>
            <p:spPr bwMode="auto">
              <a:xfrm>
                <a:off x="4023273" y="4767561"/>
                <a:ext cx="44671" cy="83593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2" name="Connettore 1 91"/>
              <p:cNvCxnSpPr/>
              <p:nvPr/>
            </p:nvCxnSpPr>
            <p:spPr bwMode="auto">
              <a:xfrm>
                <a:off x="3591225" y="4767561"/>
                <a:ext cx="44671" cy="83593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3" name="Connettore 1 92"/>
              <p:cNvCxnSpPr/>
              <p:nvPr/>
            </p:nvCxnSpPr>
            <p:spPr bwMode="auto">
              <a:xfrm>
                <a:off x="4167289" y="4754456"/>
                <a:ext cx="44671" cy="83593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4" name="Connettore 1 93"/>
              <p:cNvCxnSpPr/>
              <p:nvPr/>
            </p:nvCxnSpPr>
            <p:spPr bwMode="auto">
              <a:xfrm>
                <a:off x="4323232" y="4763169"/>
                <a:ext cx="44671" cy="83593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5" name="Connettore 1 94"/>
              <p:cNvCxnSpPr/>
              <p:nvPr/>
            </p:nvCxnSpPr>
            <p:spPr bwMode="auto">
              <a:xfrm>
                <a:off x="4599337" y="4762892"/>
                <a:ext cx="44671" cy="83593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6" name="Connettore 1 95"/>
              <p:cNvCxnSpPr/>
              <p:nvPr/>
            </p:nvCxnSpPr>
            <p:spPr bwMode="auto">
              <a:xfrm>
                <a:off x="4743353" y="4763169"/>
                <a:ext cx="44671" cy="83593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7" name="Connettore 1 96"/>
              <p:cNvCxnSpPr/>
              <p:nvPr/>
            </p:nvCxnSpPr>
            <p:spPr bwMode="auto">
              <a:xfrm>
                <a:off x="4887369" y="4760016"/>
                <a:ext cx="44671" cy="83593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8" name="Connettore 1 97"/>
              <p:cNvCxnSpPr/>
              <p:nvPr/>
            </p:nvCxnSpPr>
            <p:spPr bwMode="auto">
              <a:xfrm>
                <a:off x="4455321" y="4760016"/>
                <a:ext cx="44671" cy="83593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4117" name="Rettangolo 4116"/>
            <p:cNvSpPr/>
            <p:nvPr/>
          </p:nvSpPr>
          <p:spPr bwMode="auto">
            <a:xfrm>
              <a:off x="4702409" y="4666240"/>
              <a:ext cx="85615" cy="10447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118" name="Rettangolo 4117"/>
            <p:cNvSpPr/>
            <p:nvPr/>
          </p:nvSpPr>
          <p:spPr bwMode="auto">
            <a:xfrm>
              <a:off x="4644008" y="4581128"/>
              <a:ext cx="216024" cy="851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04" name="Connettore 2 103"/>
            <p:cNvCxnSpPr>
              <a:stCxn id="103" idx="1"/>
            </p:cNvCxnSpPr>
            <p:nvPr/>
          </p:nvCxnSpPr>
          <p:spPr bwMode="auto">
            <a:xfrm flipH="1" flipV="1">
              <a:off x="4932040" y="4677278"/>
              <a:ext cx="360040" cy="84723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120" name="Cornice 4119"/>
            <p:cNvSpPr/>
            <p:nvPr/>
          </p:nvSpPr>
          <p:spPr bwMode="auto">
            <a:xfrm>
              <a:off x="3239224" y="2852936"/>
              <a:ext cx="1224136" cy="1914279"/>
            </a:xfrm>
            <a:prstGeom prst="frame">
              <a:avLst>
                <a:gd name="adj1" fmla="val 3682"/>
              </a:avLst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121" name="Rettangolo 4120"/>
            <p:cNvSpPr/>
            <p:nvPr/>
          </p:nvSpPr>
          <p:spPr bwMode="auto">
            <a:xfrm>
              <a:off x="3779912" y="2852936"/>
              <a:ext cx="144016" cy="457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5" name="Connettore 1 54"/>
            <p:cNvCxnSpPr>
              <a:stCxn id="4096" idx="2"/>
              <a:endCxn id="57" idx="0"/>
            </p:cNvCxnSpPr>
            <p:nvPr/>
          </p:nvCxnSpPr>
          <p:spPr bwMode="auto">
            <a:xfrm flipH="1">
              <a:off x="3851918" y="2852936"/>
              <a:ext cx="2" cy="77647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23" name="Connettore 4 4122"/>
            <p:cNvCxnSpPr>
              <a:stCxn id="4118" idx="3"/>
              <a:endCxn id="64" idx="2"/>
            </p:cNvCxnSpPr>
            <p:nvPr/>
          </p:nvCxnSpPr>
          <p:spPr bwMode="auto">
            <a:xfrm flipV="1">
              <a:off x="4860032" y="3844848"/>
              <a:ext cx="217196" cy="778836"/>
            </a:xfrm>
            <a:prstGeom prst="bentConnector2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4" name="CasellaDiTesto 63"/>
            <p:cNvSpPr txBox="1"/>
            <p:nvPr/>
          </p:nvSpPr>
          <p:spPr>
            <a:xfrm>
              <a:off x="4601777" y="3413961"/>
              <a:ext cx="950901" cy="4308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Feed-forward</a:t>
              </a:r>
            </a:p>
            <a:p>
              <a:r>
                <a:rPr lang="en-US" sz="1050" dirty="0" smtClean="0"/>
                <a:t>control</a:t>
              </a:r>
              <a:endParaRPr lang="en-US" sz="1050" dirty="0"/>
            </a:p>
          </p:txBody>
        </p:sp>
        <p:cxnSp>
          <p:nvCxnSpPr>
            <p:cNvPr id="118" name="Connettore 4 117"/>
            <p:cNvCxnSpPr>
              <a:stCxn id="4096" idx="3"/>
              <a:endCxn id="64" idx="0"/>
            </p:cNvCxnSpPr>
            <p:nvPr/>
          </p:nvCxnSpPr>
          <p:spPr bwMode="auto">
            <a:xfrm>
              <a:off x="3995936" y="2816932"/>
              <a:ext cx="1081292" cy="597029"/>
            </a:xfrm>
            <a:prstGeom prst="bentConnector2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1" name="CasellaDiTesto 120"/>
            <p:cNvSpPr txBox="1"/>
            <p:nvPr/>
          </p:nvSpPr>
          <p:spPr>
            <a:xfrm>
              <a:off x="3091540" y="2105420"/>
              <a:ext cx="112562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suspension point</a:t>
              </a:r>
              <a:endParaRPr lang="en-US" sz="1100" dirty="0"/>
            </a:p>
          </p:txBody>
        </p:sp>
        <p:cxnSp>
          <p:nvCxnSpPr>
            <p:cNvPr id="122" name="Connettore 2 121"/>
            <p:cNvCxnSpPr>
              <a:stCxn id="121" idx="2"/>
              <a:endCxn id="4120" idx="0"/>
            </p:cNvCxnSpPr>
            <p:nvPr/>
          </p:nvCxnSpPr>
          <p:spPr bwMode="auto">
            <a:xfrm>
              <a:off x="3654355" y="2367030"/>
              <a:ext cx="196937" cy="485906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7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006" y="300028"/>
            <a:ext cx="1592720" cy="114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0" name="Connettore 2 129"/>
          <p:cNvCxnSpPr>
            <a:stCxn id="4102" idx="0"/>
          </p:cNvCxnSpPr>
          <p:nvPr/>
        </p:nvCxnSpPr>
        <p:spPr bwMode="auto">
          <a:xfrm flipV="1">
            <a:off x="1973075" y="1447284"/>
            <a:ext cx="690302" cy="11683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55228" y="4007227"/>
            <a:ext cx="1715214" cy="228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5" name="Connettore 2 134"/>
          <p:cNvCxnSpPr>
            <a:stCxn id="103" idx="2"/>
          </p:cNvCxnSpPr>
          <p:nvPr/>
        </p:nvCxnSpPr>
        <p:spPr bwMode="auto">
          <a:xfrm flipH="1">
            <a:off x="2663377" y="3986278"/>
            <a:ext cx="446597" cy="30681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2" name="CasellaDiTesto 101"/>
          <p:cNvSpPr txBox="1"/>
          <p:nvPr/>
        </p:nvSpPr>
        <p:spPr>
          <a:xfrm>
            <a:off x="4860032" y="300028"/>
            <a:ext cx="2040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Principle scheme</a:t>
            </a:r>
            <a:endParaRPr lang="en-US" sz="2000" b="1" dirty="0"/>
          </a:p>
        </p:txBody>
      </p:sp>
      <p:sp>
        <p:nvSpPr>
          <p:cNvPr id="105" name="CasellaDiTesto 104"/>
          <p:cNvSpPr txBox="1"/>
          <p:nvPr/>
        </p:nvSpPr>
        <p:spPr>
          <a:xfrm>
            <a:off x="4292768" y="954594"/>
            <a:ext cx="466859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dirty="0" smtClean="0"/>
              <a:t>ground seismic noise is measured  (in 3 </a:t>
            </a:r>
            <a:r>
              <a:rPr lang="en-US" dirty="0" err="1" smtClean="0"/>
              <a:t>dof</a:t>
            </a:r>
            <a:r>
              <a:rPr lang="en-US" dirty="0" smtClean="0"/>
              <a:t>) at the base of the pendulum</a:t>
            </a:r>
          </a:p>
          <a:p>
            <a:pPr marL="342900" indent="-342900">
              <a:buFont typeface="+mj-lt"/>
              <a:buAutoNum type="arabicParenR"/>
            </a:pPr>
            <a:endParaRPr lang="en-US" dirty="0"/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The signal is filtered in a random band around the fundamental swing more (0.4 Hz)</a:t>
            </a:r>
          </a:p>
          <a:p>
            <a:pPr marL="342900" indent="-342900">
              <a:buFont typeface="+mj-lt"/>
              <a:buAutoNum type="arabicParenR"/>
            </a:pPr>
            <a:endParaRPr lang="en-US" dirty="0"/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The seismic motion of the pendulum suspension point is reduced by controlling it in feed-forward with a (3dof) PZT actuator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/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The swing amplitude is reduced proportionally to the suspension point noise reduction</a:t>
            </a:r>
          </a:p>
          <a:p>
            <a:pPr marL="342900" indent="-342900">
              <a:buFont typeface="+mj-lt"/>
              <a:buAutoNum type="arabicParenR"/>
            </a:pPr>
            <a:endParaRPr lang="en-US" dirty="0"/>
          </a:p>
          <a:p>
            <a:r>
              <a:rPr lang="en-US" dirty="0" smtClean="0"/>
              <a:t>We tested two kind of seismometers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accelerometer: EpiSensor FBA-ES-T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velocimeter: </a:t>
            </a:r>
            <a:r>
              <a:rPr lang="en-US" dirty="0"/>
              <a:t>Lennartz</a:t>
            </a:r>
            <a:r>
              <a:rPr lang="en-US" dirty="0" smtClean="0"/>
              <a:t>LE-3D/5s </a:t>
            </a:r>
          </a:p>
        </p:txBody>
      </p:sp>
    </p:spTree>
    <p:extLst>
      <p:ext uri="{BB962C8B-B14F-4D97-AF65-F5344CB8AC3E}">
        <p14:creationId xmlns:p14="http://schemas.microsoft.com/office/powerpoint/2010/main" val="362558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Orosei 29-04-2019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rgbClr val="000000"/>
                </a:solidFill>
              </a:rPr>
              <a:t>Di Fiore - LAG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40FD5-6FEA-4C2A-AD66-70275D310FE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318099" y="38515"/>
            <a:ext cx="25078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Active control results</a:t>
            </a:r>
            <a:endParaRPr lang="en-US" sz="2000" b="1" dirty="0">
              <a:solidFill>
                <a:srgbClr val="0000FF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293"/>
            <a:ext cx="8964488" cy="2653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019" y="2708921"/>
            <a:ext cx="8586565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1214886" y="620688"/>
            <a:ext cx="692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no </a:t>
            </a:r>
          </a:p>
          <a:p>
            <a:r>
              <a:rPr lang="en-US" sz="1400" dirty="0" smtClean="0">
                <a:solidFill>
                  <a:srgbClr val="0000FF"/>
                </a:solidFill>
              </a:rPr>
              <a:t>control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607374" y="620688"/>
            <a:ext cx="692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no </a:t>
            </a:r>
          </a:p>
          <a:p>
            <a:r>
              <a:rPr lang="en-US" sz="1400" dirty="0" smtClean="0">
                <a:solidFill>
                  <a:srgbClr val="0000FF"/>
                </a:solidFill>
              </a:rPr>
              <a:t>control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419872" y="620688"/>
            <a:ext cx="692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no </a:t>
            </a:r>
          </a:p>
          <a:p>
            <a:r>
              <a:rPr lang="en-US" sz="1400" dirty="0" smtClean="0">
                <a:solidFill>
                  <a:srgbClr val="0000FF"/>
                </a:solidFill>
              </a:rPr>
              <a:t>control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7839622" y="620688"/>
            <a:ext cx="692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no </a:t>
            </a:r>
          </a:p>
          <a:p>
            <a:r>
              <a:rPr lang="en-US" sz="1400" dirty="0" smtClean="0">
                <a:solidFill>
                  <a:srgbClr val="0000FF"/>
                </a:solidFill>
              </a:rPr>
              <a:t>control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907704" y="620688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accell</a:t>
            </a:r>
            <a:r>
              <a:rPr lang="en-US" sz="1400" dirty="0" smtClean="0"/>
              <a:t>. </a:t>
            </a:r>
          </a:p>
          <a:p>
            <a:r>
              <a:rPr lang="en-US" sz="1400" dirty="0" smtClean="0"/>
              <a:t>control</a:t>
            </a:r>
            <a:endParaRPr lang="en-US" sz="14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6325851" y="620688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accell</a:t>
            </a:r>
            <a:r>
              <a:rPr lang="en-US" sz="1400" dirty="0" smtClean="0"/>
              <a:t>. </a:t>
            </a:r>
          </a:p>
          <a:p>
            <a:r>
              <a:rPr lang="en-US" sz="1400" dirty="0" smtClean="0"/>
              <a:t>control</a:t>
            </a:r>
            <a:endParaRPr lang="en-US" sz="14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4139952" y="620688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accell</a:t>
            </a:r>
            <a:r>
              <a:rPr lang="en-US" sz="1400" dirty="0" smtClean="0"/>
              <a:t>. </a:t>
            </a:r>
          </a:p>
          <a:p>
            <a:r>
              <a:rPr lang="en-US" sz="1400" dirty="0" smtClean="0"/>
              <a:t>control</a:t>
            </a:r>
            <a:endParaRPr lang="en-US" sz="14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2627784" y="620688"/>
            <a:ext cx="708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veloc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control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7103512" y="620688"/>
            <a:ext cx="708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veloc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control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860032" y="620688"/>
            <a:ext cx="708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veloc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control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3168" y="3518659"/>
            <a:ext cx="21323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No control</a:t>
            </a:r>
            <a:endParaRPr lang="en-US" sz="1600" b="1" dirty="0">
              <a:solidFill>
                <a:srgbClr val="0000FF"/>
              </a:solidFill>
            </a:endParaRPr>
          </a:p>
          <a:p>
            <a:r>
              <a:rPr lang="en-US" sz="1600" b="1" dirty="0" smtClean="0"/>
              <a:t>Accelerometer control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Velocimeter control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30422" y="4869160"/>
            <a:ext cx="21323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zoom with only:</a:t>
            </a:r>
            <a:endParaRPr lang="en-US" sz="1600" dirty="0"/>
          </a:p>
          <a:p>
            <a:r>
              <a:rPr lang="en-US" sz="1600" b="1" dirty="0" smtClean="0"/>
              <a:t>Accelerometer control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Velocimeter control</a:t>
            </a:r>
          </a:p>
        </p:txBody>
      </p:sp>
    </p:spTree>
    <p:extLst>
      <p:ext uri="{BB962C8B-B14F-4D97-AF65-F5344CB8AC3E}">
        <p14:creationId xmlns:p14="http://schemas.microsoft.com/office/powerpoint/2010/main" val="25634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329320" y="334839"/>
            <a:ext cx="28368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Talk summary </a:t>
            </a:r>
            <a:endParaRPr lang="en-US" sz="32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734046" y="1412776"/>
            <a:ext cx="60273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Introduction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Scientific motivation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Principle of 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Background </a:t>
            </a:r>
            <a:r>
              <a:rPr lang="en-US" sz="2800" dirty="0"/>
              <a:t>and available facility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Application to ISL test 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Current R&amp;D activity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Effect of microseism and advantages of underground operation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Conclusions and next steps</a:t>
            </a:r>
            <a:endParaRPr lang="en-US" sz="2800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Orosei 29-04-2019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rgbClr val="000000"/>
                </a:solidFill>
              </a:rPr>
              <a:t>Di Fiore - LAG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40FD5-6FEA-4C2A-AD66-70275D310FE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01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27" y="1973115"/>
            <a:ext cx="7927745" cy="304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827583" y="548680"/>
            <a:ext cx="74888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active suspension point control (with the velocimeter) we have been able to improve the duty cycle in science mode </a:t>
            </a:r>
          </a:p>
          <a:p>
            <a:endParaRPr lang="en-US" dirty="0" smtClean="0"/>
          </a:p>
          <a:p>
            <a:r>
              <a:rPr lang="en-US" dirty="0" smtClean="0"/>
              <a:t>we report the PSD noise in force and torque measured at 10 </a:t>
            </a:r>
            <a:r>
              <a:rPr lang="en-US" dirty="0" err="1" smtClean="0"/>
              <a:t>mHz</a:t>
            </a:r>
            <a:r>
              <a:rPr lang="en-US" dirty="0" smtClean="0"/>
              <a:t> without interruption during three weeks</a:t>
            </a:r>
          </a:p>
        </p:txBody>
      </p:sp>
      <p:sp>
        <p:nvSpPr>
          <p:cNvPr id="4" name="Rettangolo 3"/>
          <p:cNvSpPr/>
          <p:nvPr/>
        </p:nvSpPr>
        <p:spPr>
          <a:xfrm>
            <a:off x="3297431" y="188640"/>
            <a:ext cx="25078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Active control results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22561" y="4941168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It is evident that going to a seismically quiet </a:t>
            </a:r>
            <a:r>
              <a:rPr lang="en-US" dirty="0" err="1" smtClean="0"/>
              <a:t>plase</a:t>
            </a:r>
            <a:r>
              <a:rPr lang="en-US" dirty="0" smtClean="0"/>
              <a:t>, like an underground laboratory, we could considerably </a:t>
            </a:r>
            <a:r>
              <a:rPr lang="en-US" dirty="0" err="1" smtClean="0"/>
              <a:t>symplify</a:t>
            </a:r>
            <a:r>
              <a:rPr lang="en-US" dirty="0" smtClean="0"/>
              <a:t> system operation and improve the performances</a:t>
            </a:r>
          </a:p>
        </p:txBody>
      </p:sp>
    </p:spTree>
    <p:extLst>
      <p:ext uri="{BB962C8B-B14F-4D97-AF65-F5344CB8AC3E}">
        <p14:creationId xmlns:p14="http://schemas.microsoft.com/office/powerpoint/2010/main" val="367177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93882"/>
            <a:ext cx="4820279" cy="2691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Orosei 29-04-2019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>
                <a:solidFill>
                  <a:srgbClr val="000000"/>
                </a:solidFill>
              </a:rPr>
              <a:t>Di Fiore - LAG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40FD5-6FEA-4C2A-AD66-70275D310FE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" y="701977"/>
            <a:ext cx="4142014" cy="2591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95536" y="116632"/>
            <a:ext cx="32203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Measurements in SOS-</a:t>
            </a:r>
            <a:r>
              <a:rPr lang="en-US" dirty="0" err="1" smtClean="0"/>
              <a:t>Enattos</a:t>
            </a:r>
            <a:r>
              <a:rPr lang="en-US" dirty="0" smtClean="0"/>
              <a:t> </a:t>
            </a:r>
          </a:p>
          <a:p>
            <a:r>
              <a:rPr lang="en-US" sz="1400" dirty="0" smtClean="0"/>
              <a:t>(</a:t>
            </a:r>
            <a:r>
              <a:rPr lang="pt-BR" sz="1400" dirty="0"/>
              <a:t>Class. Quantum Grav. 31 (2014) </a:t>
            </a:r>
            <a:r>
              <a:rPr lang="pt-BR" sz="1400" dirty="0" smtClean="0"/>
              <a:t>105016)</a:t>
            </a:r>
            <a:endParaRPr lang="en-US" sz="14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4945828" y="224550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Measurements in Napoli Lab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46488"/>
            <a:ext cx="4032448" cy="2593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ttore 1 8"/>
          <p:cNvCxnSpPr/>
          <p:nvPr/>
        </p:nvCxnSpPr>
        <p:spPr bwMode="auto">
          <a:xfrm>
            <a:off x="3615841" y="2276872"/>
            <a:ext cx="0" cy="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Rettangolo 21"/>
          <p:cNvSpPr/>
          <p:nvPr/>
        </p:nvSpPr>
        <p:spPr bwMode="auto">
          <a:xfrm>
            <a:off x="4391980" y="2996952"/>
            <a:ext cx="4424235" cy="43204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" name="Connettore 1 17"/>
          <p:cNvCxnSpPr/>
          <p:nvPr/>
        </p:nvCxnSpPr>
        <p:spPr bwMode="auto">
          <a:xfrm>
            <a:off x="539552" y="1700808"/>
            <a:ext cx="7848872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852936"/>
            <a:ext cx="482550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Connettore 1 6"/>
          <p:cNvCxnSpPr/>
          <p:nvPr/>
        </p:nvCxnSpPr>
        <p:spPr bwMode="auto">
          <a:xfrm>
            <a:off x="467544" y="4077072"/>
            <a:ext cx="7848872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CasellaDiTesto 22"/>
          <p:cNvSpPr txBox="1"/>
          <p:nvPr/>
        </p:nvSpPr>
        <p:spPr>
          <a:xfrm>
            <a:off x="7596336" y="1700808"/>
            <a:ext cx="2300630" cy="369332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xcellent sea condition</a:t>
            </a:r>
            <a:endParaRPr lang="en-US" dirty="0"/>
          </a:p>
        </p:txBody>
      </p:sp>
      <p:sp>
        <p:nvSpPr>
          <p:cNvPr id="39" name="CasellaDiTesto 38"/>
          <p:cNvSpPr txBox="1"/>
          <p:nvPr/>
        </p:nvSpPr>
        <p:spPr>
          <a:xfrm>
            <a:off x="7596336" y="4571836"/>
            <a:ext cx="2268570" cy="369332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 smtClean="0"/>
              <a:t>very bad sea condition</a:t>
            </a:r>
            <a:endParaRPr lang="en-US" dirty="0"/>
          </a:p>
        </p:txBody>
      </p:sp>
      <p:grpSp>
        <p:nvGrpSpPr>
          <p:cNvPr id="26" name="Gruppo 25"/>
          <p:cNvGrpSpPr/>
          <p:nvPr/>
        </p:nvGrpSpPr>
        <p:grpSpPr>
          <a:xfrm>
            <a:off x="1907704" y="764704"/>
            <a:ext cx="982961" cy="648072"/>
            <a:chOff x="1907704" y="764704"/>
            <a:chExt cx="982961" cy="648072"/>
          </a:xfrm>
        </p:grpSpPr>
        <p:sp>
          <p:nvSpPr>
            <p:cNvPr id="24" name="Freccia in giù 23"/>
            <p:cNvSpPr/>
            <p:nvPr/>
          </p:nvSpPr>
          <p:spPr bwMode="auto">
            <a:xfrm>
              <a:off x="2267744" y="1124744"/>
              <a:ext cx="216024" cy="288032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1907704" y="764704"/>
              <a:ext cx="9829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~ 0.4 Hz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6" name="Gruppo 45"/>
          <p:cNvGrpSpPr/>
          <p:nvPr/>
        </p:nvGrpSpPr>
        <p:grpSpPr>
          <a:xfrm>
            <a:off x="6181327" y="3717032"/>
            <a:ext cx="982961" cy="648072"/>
            <a:chOff x="1907704" y="764704"/>
            <a:chExt cx="982961" cy="648072"/>
          </a:xfrm>
        </p:grpSpPr>
        <p:sp>
          <p:nvSpPr>
            <p:cNvPr id="47" name="Freccia in giù 46"/>
            <p:cNvSpPr/>
            <p:nvPr/>
          </p:nvSpPr>
          <p:spPr bwMode="auto">
            <a:xfrm>
              <a:off x="2267744" y="1124744"/>
              <a:ext cx="216024" cy="288032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8" name="CasellaDiTesto 47"/>
            <p:cNvSpPr txBox="1"/>
            <p:nvPr/>
          </p:nvSpPr>
          <p:spPr>
            <a:xfrm>
              <a:off x="1907704" y="764704"/>
              <a:ext cx="9829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~ 0.4 Hz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9" name="Gruppo 48"/>
          <p:cNvGrpSpPr/>
          <p:nvPr/>
        </p:nvGrpSpPr>
        <p:grpSpPr>
          <a:xfrm>
            <a:off x="6181327" y="764704"/>
            <a:ext cx="982961" cy="648072"/>
            <a:chOff x="1907704" y="764704"/>
            <a:chExt cx="982961" cy="648072"/>
          </a:xfrm>
        </p:grpSpPr>
        <p:sp>
          <p:nvSpPr>
            <p:cNvPr id="50" name="Freccia in giù 49"/>
            <p:cNvSpPr/>
            <p:nvPr/>
          </p:nvSpPr>
          <p:spPr bwMode="auto">
            <a:xfrm>
              <a:off x="2267744" y="1124744"/>
              <a:ext cx="216024" cy="288032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1" name="CasellaDiTesto 50"/>
            <p:cNvSpPr txBox="1"/>
            <p:nvPr/>
          </p:nvSpPr>
          <p:spPr>
            <a:xfrm>
              <a:off x="1907704" y="764704"/>
              <a:ext cx="9829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~ 0.4 Hz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2" name="Gruppo 51"/>
          <p:cNvGrpSpPr/>
          <p:nvPr/>
        </p:nvGrpSpPr>
        <p:grpSpPr>
          <a:xfrm>
            <a:off x="1860847" y="3717032"/>
            <a:ext cx="982961" cy="648072"/>
            <a:chOff x="1907704" y="764704"/>
            <a:chExt cx="982961" cy="648072"/>
          </a:xfrm>
        </p:grpSpPr>
        <p:sp>
          <p:nvSpPr>
            <p:cNvPr id="53" name="Freccia in giù 52"/>
            <p:cNvSpPr/>
            <p:nvPr/>
          </p:nvSpPr>
          <p:spPr bwMode="auto">
            <a:xfrm>
              <a:off x="2267744" y="1124744"/>
              <a:ext cx="216024" cy="288032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4" name="CasellaDiTesto 53"/>
            <p:cNvSpPr txBox="1"/>
            <p:nvPr/>
          </p:nvSpPr>
          <p:spPr>
            <a:xfrm>
              <a:off x="1907704" y="764704"/>
              <a:ext cx="9829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~ 0.4 Hz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04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Orosei 29-04-2019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rgbClr val="000000"/>
                </a:solidFill>
              </a:rPr>
              <a:t>Di Fiore - LAG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40FD5-6FEA-4C2A-AD66-70275D310FE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801042" y="0"/>
            <a:ext cx="3849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Conclusion and future steps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59531" y="476220"/>
            <a:ext cx="842493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We have presented a new liquid actuation technique (LAG) for gravity </a:t>
            </a:r>
            <a:r>
              <a:rPr lang="en-US" sz="2000" dirty="0" smtClean="0"/>
              <a:t>experiments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We propose as first application to test violation of ISL </a:t>
            </a:r>
            <a:r>
              <a:rPr lang="en-US" sz="2000" dirty="0"/>
              <a:t>with </a:t>
            </a:r>
            <a:r>
              <a:rPr lang="en-US" sz="2000" dirty="0" smtClean="0"/>
              <a:t>perspective to improve current limits in the mm to cm </a:t>
            </a:r>
            <a:r>
              <a:rPr lang="en-US" sz="2000" dirty="0" smtClean="0">
                <a:latin typeface="Symbol" panose="05050102010706020507" pitchFamily="18" charset="2"/>
              </a:rPr>
              <a:t>l</a:t>
            </a:r>
            <a:r>
              <a:rPr lang="en-US" sz="2000" dirty="0" smtClean="0"/>
              <a:t> region, where interesting physics is existence of </a:t>
            </a:r>
            <a:r>
              <a:rPr lang="en-US" sz="2000" dirty="0" err="1" smtClean="0"/>
              <a:t>axions</a:t>
            </a:r>
            <a:r>
              <a:rPr lang="en-US" sz="2000" dirty="0" smtClean="0"/>
              <a:t> and range of extra dimensions (ADD model)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 two years R&amp;D program </a:t>
            </a:r>
            <a:r>
              <a:rPr lang="en-US" sz="2000" dirty="0"/>
              <a:t>funded by INFN (commission V</a:t>
            </a:r>
            <a:r>
              <a:rPr lang="en-US" sz="2000" dirty="0" smtClean="0"/>
              <a:t>) is starting in 2019 to test principle of operation and reliability of the LAG actuator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We are now designing a </a:t>
            </a:r>
            <a:r>
              <a:rPr lang="en-US" sz="2000" dirty="0"/>
              <a:t>LAG </a:t>
            </a:r>
            <a:r>
              <a:rPr lang="en-US" sz="2000" dirty="0" smtClean="0"/>
              <a:t>prototype </a:t>
            </a:r>
            <a:r>
              <a:rPr lang="en-US" sz="2000" dirty="0" smtClean="0"/>
              <a:t>that </a:t>
            </a:r>
            <a:r>
              <a:rPr lang="en-US" sz="2000" dirty="0" smtClean="0"/>
              <a:t>will </a:t>
            </a:r>
            <a:r>
              <a:rPr lang="en-US" sz="2000" dirty="0"/>
              <a:t>be integrated in </a:t>
            </a:r>
            <a:r>
              <a:rPr lang="en-US" sz="2000" dirty="0" smtClean="0"/>
              <a:t>the </a:t>
            </a:r>
            <a:r>
              <a:rPr lang="en-US" sz="2000" dirty="0"/>
              <a:t>existing two fold torsion pendulum </a:t>
            </a:r>
            <a:r>
              <a:rPr lang="en-US" sz="2000" dirty="0" smtClean="0"/>
              <a:t>facility </a:t>
            </a:r>
            <a:r>
              <a:rPr lang="en-US" sz="2000" dirty="0"/>
              <a:t>(PETER) </a:t>
            </a:r>
            <a:r>
              <a:rPr lang="en-US" sz="2000" dirty="0" smtClean="0"/>
              <a:t>operational </a:t>
            </a:r>
            <a:r>
              <a:rPr lang="en-US" sz="2000" dirty="0"/>
              <a:t>in </a:t>
            </a:r>
            <a:r>
              <a:rPr lang="en-US" sz="2000" dirty="0" smtClean="0"/>
              <a:t>Napoli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If the test is successful, the full experiment for testing ISL will be </a:t>
            </a:r>
            <a:r>
              <a:rPr lang="en-US" sz="2000" dirty="0" smtClean="0"/>
              <a:t>performed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Moving the experiment to a low seismic site (like the </a:t>
            </a:r>
            <a:r>
              <a:rPr lang="en-US" sz="2000" dirty="0" err="1" smtClean="0"/>
              <a:t>SarGrav</a:t>
            </a:r>
            <a:r>
              <a:rPr lang="en-US" sz="2000" dirty="0" smtClean="0"/>
              <a:t> laboratory</a:t>
            </a:r>
            <a:r>
              <a:rPr lang="en-US" sz="2000" smtClean="0"/>
              <a:t>) would </a:t>
            </a:r>
            <a:r>
              <a:rPr lang="en-US" sz="2000" dirty="0" smtClean="0"/>
              <a:t>simplify operation and improve performance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principle of the LAG actuator can be adapted to other gravity experiments (for example measurement of gravity constant G). 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1377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051720" y="3132257"/>
            <a:ext cx="50766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Thank you for your attention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Orosei 29-04-2019</a:t>
            </a:r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Di Fiore - LAG </a:t>
            </a:r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623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74140"/>
            <a:ext cx="5047983" cy="362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270241" y="1124744"/>
            <a:ext cx="36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 </a:t>
            </a:r>
            <a:r>
              <a:rPr lang="en-US" dirty="0"/>
              <a:t>is the least known fundamental constant in physics. According to the </a:t>
            </a:r>
            <a:r>
              <a:rPr lang="en-US" dirty="0" smtClean="0"/>
              <a:t>CODATA, </a:t>
            </a:r>
            <a:r>
              <a:rPr lang="en-US" dirty="0"/>
              <a:t>standard uncertainty </a:t>
            </a:r>
            <a:r>
              <a:rPr lang="en-US" dirty="0" smtClean="0"/>
              <a:t>on the </a:t>
            </a:r>
            <a:r>
              <a:rPr lang="en-US" dirty="0"/>
              <a:t>current G value is </a:t>
            </a:r>
            <a:r>
              <a:rPr lang="en-US" dirty="0" smtClean="0"/>
              <a:t>4.7·10-5,</a:t>
            </a:r>
            <a:endParaRPr lang="en-US" dirty="0"/>
          </a:p>
        </p:txBody>
      </p:sp>
      <p:sp>
        <p:nvSpPr>
          <p:cNvPr id="7" name="Rettangolo 6"/>
          <p:cNvSpPr/>
          <p:nvPr/>
        </p:nvSpPr>
        <p:spPr>
          <a:xfrm>
            <a:off x="442586" y="243164"/>
            <a:ext cx="4017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Determination of Newtonian constant G</a:t>
            </a:r>
          </a:p>
        </p:txBody>
      </p:sp>
      <p:sp>
        <p:nvSpPr>
          <p:cNvPr id="8" name="Rettangolo 7"/>
          <p:cNvSpPr/>
          <p:nvPr/>
        </p:nvSpPr>
        <p:spPr>
          <a:xfrm>
            <a:off x="238266" y="3697575"/>
            <a:ext cx="8510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Any further measurement of G with a new experimental technique </a:t>
            </a:r>
            <a:r>
              <a:rPr lang="en-US" dirty="0" smtClean="0"/>
              <a:t>, </a:t>
            </a:r>
            <a:r>
              <a:rPr lang="en-US" dirty="0"/>
              <a:t>with an accuracy of about 10</a:t>
            </a:r>
            <a:r>
              <a:rPr lang="en-US" baseline="30000" dirty="0"/>
              <a:t>-4</a:t>
            </a:r>
            <a:r>
              <a:rPr lang="en-US" dirty="0"/>
              <a:t> or better, can contribute to a better determination of the CODATA value of G.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95535" y="4389457"/>
            <a:ext cx="8504367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LAG actuator can be used for such an experiment, provided that all the experimental parameters are well modeled; main advantages are:</a:t>
            </a:r>
          </a:p>
          <a:p>
            <a:endParaRPr lang="en-US" sz="1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Repeatable measurement without moving parts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Almost perfect uniformity of liquids inhomogeneity, mainly limited by the isobaric pressure gradient and liquid compressibility. </a:t>
            </a:r>
          </a:p>
          <a:p>
            <a:r>
              <a:rPr lang="en-US" dirty="0" smtClean="0"/>
              <a:t>For LAG size ~ 5</a:t>
            </a:r>
            <a:r>
              <a:rPr lang="en-US" dirty="0" smtClean="0">
                <a:latin typeface="Cambria Math"/>
                <a:ea typeface="Cambria Math"/>
              </a:rPr>
              <a:t>·</a:t>
            </a:r>
            <a:r>
              <a:rPr lang="en-US" dirty="0" smtClean="0"/>
              <a:t>10</a:t>
            </a:r>
            <a:r>
              <a:rPr lang="en-US" baseline="30000" dirty="0" smtClean="0"/>
              <a:t>-6</a:t>
            </a:r>
            <a:r>
              <a:rPr lang="en-US" dirty="0" smtClean="0"/>
              <a:t> (H</a:t>
            </a:r>
            <a:r>
              <a:rPr lang="en-US" baseline="-25000" dirty="0" smtClean="0"/>
              <a:t>2</a:t>
            </a:r>
            <a:r>
              <a:rPr lang="en-US" dirty="0" smtClean="0"/>
              <a:t>O), ~ 4</a:t>
            </a:r>
            <a:r>
              <a:rPr lang="en-US" dirty="0" smtClean="0">
                <a:latin typeface="Cambria Math"/>
                <a:ea typeface="Cambria Math"/>
              </a:rPr>
              <a:t>·</a:t>
            </a:r>
            <a:r>
              <a:rPr lang="en-US" dirty="0" smtClean="0"/>
              <a:t>10</a:t>
            </a:r>
            <a:r>
              <a:rPr lang="en-US" baseline="30000" dirty="0" smtClean="0"/>
              <a:t>-7</a:t>
            </a:r>
            <a:r>
              <a:rPr lang="en-US" dirty="0" smtClean="0"/>
              <a:t> (Hg) to compare to typically 10</a:t>
            </a:r>
            <a:r>
              <a:rPr lang="en-US" baseline="30000" dirty="0" smtClean="0"/>
              <a:t>-4</a:t>
            </a:r>
            <a:r>
              <a:rPr lang="en-US" dirty="0" smtClean="0"/>
              <a:t> for solids</a:t>
            </a: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Orosei 29-04-2019</a:t>
            </a:r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Di Fiore - LAG </a:t>
            </a:r>
            <a:endParaRPr lang="it-IT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510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699792" y="3933056"/>
            <a:ext cx="720080" cy="72008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2915816" y="3789040"/>
            <a:ext cx="288032" cy="10801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9"/>
          <p:cNvSpPr/>
          <p:nvPr/>
        </p:nvSpPr>
        <p:spPr>
          <a:xfrm>
            <a:off x="2699792" y="2492896"/>
            <a:ext cx="720080" cy="72008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tangolo 10"/>
          <p:cNvSpPr/>
          <p:nvPr/>
        </p:nvSpPr>
        <p:spPr>
          <a:xfrm>
            <a:off x="2915816" y="2852936"/>
            <a:ext cx="288032" cy="57606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ttangolo 11"/>
          <p:cNvSpPr/>
          <p:nvPr/>
        </p:nvSpPr>
        <p:spPr>
          <a:xfrm>
            <a:off x="2915816" y="2276872"/>
            <a:ext cx="288032" cy="1152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ttangolo 12"/>
          <p:cNvSpPr/>
          <p:nvPr/>
        </p:nvSpPr>
        <p:spPr>
          <a:xfrm>
            <a:off x="2699792" y="1052736"/>
            <a:ext cx="720080" cy="72008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ttangolo 15"/>
          <p:cNvSpPr/>
          <p:nvPr/>
        </p:nvSpPr>
        <p:spPr>
          <a:xfrm>
            <a:off x="5580112" y="996985"/>
            <a:ext cx="720080" cy="72008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ttangolo 18"/>
          <p:cNvSpPr/>
          <p:nvPr/>
        </p:nvSpPr>
        <p:spPr>
          <a:xfrm>
            <a:off x="5580112" y="2476639"/>
            <a:ext cx="720080" cy="72008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ttangolo 20"/>
          <p:cNvSpPr/>
          <p:nvPr/>
        </p:nvSpPr>
        <p:spPr>
          <a:xfrm>
            <a:off x="2915816" y="3717032"/>
            <a:ext cx="288032" cy="1152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uppo 23"/>
          <p:cNvGrpSpPr/>
          <p:nvPr/>
        </p:nvGrpSpPr>
        <p:grpSpPr>
          <a:xfrm>
            <a:off x="2915816" y="836712"/>
            <a:ext cx="288032" cy="1152128"/>
            <a:chOff x="1187624" y="332656"/>
            <a:chExt cx="288032" cy="1152128"/>
          </a:xfrm>
        </p:grpSpPr>
        <p:sp>
          <p:nvSpPr>
            <p:cNvPr id="23" name="Rettangolo 22"/>
            <p:cNvSpPr/>
            <p:nvPr/>
          </p:nvSpPr>
          <p:spPr>
            <a:xfrm>
              <a:off x="1187624" y="1412776"/>
              <a:ext cx="288032" cy="72008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1187624" y="332656"/>
              <a:ext cx="288032" cy="11521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uppo 53"/>
          <p:cNvGrpSpPr/>
          <p:nvPr/>
        </p:nvGrpSpPr>
        <p:grpSpPr>
          <a:xfrm>
            <a:off x="5698291" y="2260615"/>
            <a:ext cx="385877" cy="1152128"/>
            <a:chOff x="3995936" y="1756559"/>
            <a:chExt cx="385877" cy="1152128"/>
          </a:xfrm>
        </p:grpSpPr>
        <p:sp>
          <p:nvSpPr>
            <p:cNvPr id="18" name="Parallelogramma 17"/>
            <p:cNvSpPr/>
            <p:nvPr/>
          </p:nvSpPr>
          <p:spPr>
            <a:xfrm>
              <a:off x="3995936" y="2332623"/>
              <a:ext cx="360040" cy="520313"/>
            </a:xfrm>
            <a:prstGeom prst="parallelogram">
              <a:avLst>
                <a:gd name="adj" fmla="val 29403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uppo 30"/>
            <p:cNvGrpSpPr/>
            <p:nvPr/>
          </p:nvGrpSpPr>
          <p:grpSpPr>
            <a:xfrm rot="740012">
              <a:off x="4093781" y="1756559"/>
              <a:ext cx="288032" cy="1152128"/>
              <a:chOff x="1187624" y="332656"/>
              <a:chExt cx="288032" cy="1152128"/>
            </a:xfrm>
          </p:grpSpPr>
          <p:sp>
            <p:nvSpPr>
              <p:cNvPr id="32" name="Rettangolo 31"/>
              <p:cNvSpPr/>
              <p:nvPr/>
            </p:nvSpPr>
            <p:spPr>
              <a:xfrm>
                <a:off x="1187624" y="1412776"/>
                <a:ext cx="288032" cy="72008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ttangolo 32"/>
              <p:cNvSpPr/>
              <p:nvPr/>
            </p:nvSpPr>
            <p:spPr>
              <a:xfrm>
                <a:off x="1187624" y="332656"/>
                <a:ext cx="288032" cy="11521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2" name="Gruppo 51"/>
          <p:cNvGrpSpPr/>
          <p:nvPr/>
        </p:nvGrpSpPr>
        <p:grpSpPr>
          <a:xfrm>
            <a:off x="5699807" y="782449"/>
            <a:ext cx="384361" cy="1152128"/>
            <a:chOff x="3949888" y="278393"/>
            <a:chExt cx="384361" cy="1152128"/>
          </a:xfrm>
        </p:grpSpPr>
        <p:sp>
          <p:nvSpPr>
            <p:cNvPr id="37" name="Parallelogramma 36"/>
            <p:cNvSpPr/>
            <p:nvPr/>
          </p:nvSpPr>
          <p:spPr>
            <a:xfrm>
              <a:off x="3949888" y="1304250"/>
              <a:ext cx="273340" cy="72008"/>
            </a:xfrm>
            <a:prstGeom prst="parallelogram">
              <a:avLst>
                <a:gd name="adj" fmla="val 29403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uppo 33"/>
            <p:cNvGrpSpPr/>
            <p:nvPr/>
          </p:nvGrpSpPr>
          <p:grpSpPr>
            <a:xfrm rot="740012">
              <a:off x="4043623" y="278393"/>
              <a:ext cx="290626" cy="1152128"/>
              <a:chOff x="1185030" y="332656"/>
              <a:chExt cx="290626" cy="1152128"/>
            </a:xfrm>
          </p:grpSpPr>
          <p:sp>
            <p:nvSpPr>
              <p:cNvPr id="35" name="Rettangolo 34"/>
              <p:cNvSpPr/>
              <p:nvPr/>
            </p:nvSpPr>
            <p:spPr>
              <a:xfrm>
                <a:off x="1185030" y="1400911"/>
                <a:ext cx="288032" cy="72008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ttangolo 35"/>
              <p:cNvSpPr/>
              <p:nvPr/>
            </p:nvSpPr>
            <p:spPr>
              <a:xfrm>
                <a:off x="1187624" y="332656"/>
                <a:ext cx="288032" cy="11521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" name="Rettangolo 24"/>
          <p:cNvSpPr/>
          <p:nvPr/>
        </p:nvSpPr>
        <p:spPr>
          <a:xfrm>
            <a:off x="5580112" y="3915589"/>
            <a:ext cx="720080" cy="72008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uppo 52"/>
          <p:cNvGrpSpPr/>
          <p:nvPr/>
        </p:nvGrpSpPr>
        <p:grpSpPr>
          <a:xfrm>
            <a:off x="5796136" y="3661998"/>
            <a:ext cx="388887" cy="1194780"/>
            <a:chOff x="4111105" y="3157942"/>
            <a:chExt cx="388887" cy="1194780"/>
          </a:xfrm>
        </p:grpSpPr>
        <p:sp>
          <p:nvSpPr>
            <p:cNvPr id="26" name="Parallelogramma 25"/>
            <p:cNvSpPr/>
            <p:nvPr/>
          </p:nvSpPr>
          <p:spPr>
            <a:xfrm>
              <a:off x="4139952" y="3268727"/>
              <a:ext cx="360040" cy="520313"/>
            </a:xfrm>
            <a:prstGeom prst="parallelogram">
              <a:avLst>
                <a:gd name="adj" fmla="val 29403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uppo 26"/>
            <p:cNvGrpSpPr/>
            <p:nvPr/>
          </p:nvGrpSpPr>
          <p:grpSpPr>
            <a:xfrm rot="740012">
              <a:off x="4111105" y="3157942"/>
              <a:ext cx="288032" cy="1194780"/>
              <a:chOff x="1201080" y="292934"/>
              <a:chExt cx="288032" cy="1156223"/>
            </a:xfrm>
          </p:grpSpPr>
          <p:sp>
            <p:nvSpPr>
              <p:cNvPr id="28" name="Rettangolo 27"/>
              <p:cNvSpPr/>
              <p:nvPr/>
            </p:nvSpPr>
            <p:spPr>
              <a:xfrm>
                <a:off x="1231537" y="414796"/>
                <a:ext cx="236068" cy="1034361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ttangolo 28"/>
              <p:cNvSpPr/>
              <p:nvPr/>
            </p:nvSpPr>
            <p:spPr>
              <a:xfrm>
                <a:off x="1201080" y="292934"/>
                <a:ext cx="288032" cy="11521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" name="CasellaDiTesto 5"/>
          <p:cNvSpPr txBox="1"/>
          <p:nvPr/>
        </p:nvSpPr>
        <p:spPr>
          <a:xfrm>
            <a:off x="3563888" y="1228110"/>
            <a:ext cx="1141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torque</a:t>
            </a:r>
            <a:endParaRPr lang="en-US" dirty="0"/>
          </a:p>
        </p:txBody>
      </p:sp>
      <p:sp>
        <p:nvSpPr>
          <p:cNvPr id="43" name="CasellaDiTesto 42"/>
          <p:cNvSpPr txBox="1"/>
          <p:nvPr/>
        </p:nvSpPr>
        <p:spPr>
          <a:xfrm>
            <a:off x="3635896" y="4139788"/>
            <a:ext cx="1141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torque</a:t>
            </a:r>
            <a:endParaRPr lang="en-US" dirty="0"/>
          </a:p>
        </p:txBody>
      </p:sp>
      <p:sp>
        <p:nvSpPr>
          <p:cNvPr id="44" name="CasellaDiTesto 43"/>
          <p:cNvSpPr txBox="1"/>
          <p:nvPr/>
        </p:nvSpPr>
        <p:spPr>
          <a:xfrm>
            <a:off x="3574934" y="2699628"/>
            <a:ext cx="1141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torque</a:t>
            </a:r>
            <a:endParaRPr lang="en-US" dirty="0"/>
          </a:p>
        </p:txBody>
      </p:sp>
      <p:sp>
        <p:nvSpPr>
          <p:cNvPr id="45" name="CasellaDiTesto 44"/>
          <p:cNvSpPr txBox="1"/>
          <p:nvPr/>
        </p:nvSpPr>
        <p:spPr>
          <a:xfrm>
            <a:off x="6588224" y="1196752"/>
            <a:ext cx="1141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torque</a:t>
            </a:r>
            <a:endParaRPr lang="en-US" dirty="0"/>
          </a:p>
        </p:txBody>
      </p:sp>
      <p:sp>
        <p:nvSpPr>
          <p:cNvPr id="46" name="CasellaDiTesto 45"/>
          <p:cNvSpPr txBox="1"/>
          <p:nvPr/>
        </p:nvSpPr>
        <p:spPr>
          <a:xfrm>
            <a:off x="6599270" y="2636912"/>
            <a:ext cx="1411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finite  torque</a:t>
            </a:r>
            <a:endParaRPr lang="en-US" dirty="0"/>
          </a:p>
        </p:txBody>
      </p:sp>
      <p:sp>
        <p:nvSpPr>
          <p:cNvPr id="47" name="CasellaDiTesto 46"/>
          <p:cNvSpPr txBox="1"/>
          <p:nvPr/>
        </p:nvSpPr>
        <p:spPr>
          <a:xfrm>
            <a:off x="6660232" y="4149080"/>
            <a:ext cx="1141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torque</a:t>
            </a:r>
            <a:endParaRPr lang="en-US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979113" y="5458639"/>
            <a:ext cx="2166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centered and aligned</a:t>
            </a:r>
          </a:p>
          <a:p>
            <a:r>
              <a:rPr lang="en-US" dirty="0" smtClean="0"/>
              <a:t>Cylinder </a:t>
            </a:r>
            <a:endParaRPr lang="en-US" dirty="0"/>
          </a:p>
        </p:txBody>
      </p:sp>
      <p:sp>
        <p:nvSpPr>
          <p:cNvPr id="48" name="CasellaDiTesto 47"/>
          <p:cNvSpPr txBox="1"/>
          <p:nvPr/>
        </p:nvSpPr>
        <p:spPr>
          <a:xfrm>
            <a:off x="5098006" y="5465945"/>
            <a:ext cx="2174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centered and rotated</a:t>
            </a:r>
          </a:p>
          <a:p>
            <a:r>
              <a:rPr lang="en-US" dirty="0" smtClean="0"/>
              <a:t>Cylinder </a:t>
            </a:r>
            <a:endParaRPr lang="en-US" dirty="0"/>
          </a:p>
        </p:txBody>
      </p:sp>
      <p:cxnSp>
        <p:nvCxnSpPr>
          <p:cNvPr id="9" name="Connettore 1 8"/>
          <p:cNvCxnSpPr/>
          <p:nvPr/>
        </p:nvCxnSpPr>
        <p:spPr>
          <a:xfrm>
            <a:off x="3059832" y="692696"/>
            <a:ext cx="0" cy="45365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1 50"/>
          <p:cNvCxnSpPr/>
          <p:nvPr/>
        </p:nvCxnSpPr>
        <p:spPr>
          <a:xfrm>
            <a:off x="5940152" y="620688"/>
            <a:ext cx="0" cy="45365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sellaDiTesto 54"/>
          <p:cNvSpPr txBox="1"/>
          <p:nvPr/>
        </p:nvSpPr>
        <p:spPr>
          <a:xfrm>
            <a:off x="1262295" y="148570"/>
            <a:ext cx="6406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Effect of imperfections:  one example </a:t>
            </a:r>
            <a:r>
              <a:rPr lang="en-US" sz="2000" b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 rotated actuator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57" name="CasellaDiTesto 56"/>
          <p:cNvSpPr txBox="1"/>
          <p:nvPr/>
        </p:nvSpPr>
        <p:spPr>
          <a:xfrm>
            <a:off x="902763" y="1228110"/>
            <a:ext cx="783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Empty</a:t>
            </a:r>
            <a:endParaRPr lang="en-US" dirty="0"/>
          </a:p>
        </p:txBody>
      </p:sp>
      <p:sp>
        <p:nvSpPr>
          <p:cNvPr id="58" name="CasellaDiTesto 57"/>
          <p:cNvSpPr txBox="1"/>
          <p:nvPr/>
        </p:nvSpPr>
        <p:spPr>
          <a:xfrm>
            <a:off x="755576" y="2696119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half-filled</a:t>
            </a:r>
            <a:endParaRPr lang="en-US" dirty="0"/>
          </a:p>
        </p:txBody>
      </p:sp>
      <p:sp>
        <p:nvSpPr>
          <p:cNvPr id="59" name="CasellaDiTesto 58"/>
          <p:cNvSpPr txBox="1"/>
          <p:nvPr/>
        </p:nvSpPr>
        <p:spPr>
          <a:xfrm>
            <a:off x="1052932" y="4108430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full</a:t>
            </a:r>
            <a:endParaRPr lang="en-US" dirty="0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Orosei 29-04-2019</a:t>
            </a:r>
            <a:endParaRPr lang="it-IT"/>
          </a:p>
        </p:txBody>
      </p:sp>
      <p:sp>
        <p:nvSpPr>
          <p:cNvPr id="15" name="Segnaposto piè di pagina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Di Fiore - LAG </a:t>
            </a:r>
            <a:endParaRPr lang="it-IT"/>
          </a:p>
        </p:txBody>
      </p:sp>
      <p:sp>
        <p:nvSpPr>
          <p:cNvPr id="17" name="Segnaposto numero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964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9" y="908720"/>
            <a:ext cx="3576858" cy="2246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237" y="3761605"/>
            <a:ext cx="3632586" cy="2259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629" y="3778467"/>
            <a:ext cx="3576859" cy="2242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621" y="908720"/>
            <a:ext cx="3632585" cy="2246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073424" y="260648"/>
            <a:ext cx="4248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Results of (simplified) simulations (torque)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66217" y="1412776"/>
            <a:ext cx="1207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empty -full</a:t>
            </a:r>
          </a:p>
          <a:p>
            <a:r>
              <a:rPr lang="en-US" dirty="0" smtClean="0"/>
              <a:t>filling</a:t>
            </a:r>
            <a:endParaRPr lang="en-US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2507309" y="3131676"/>
            <a:ext cx="2573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torque for various  angles</a:t>
            </a:r>
            <a:endParaRPr lang="en-US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5755380" y="3203684"/>
            <a:ext cx="297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variation of torque with angle</a:t>
            </a:r>
            <a:endParaRPr lang="en-US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2491004" y="6021288"/>
            <a:ext cx="2573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torque for various  angles</a:t>
            </a:r>
            <a:endParaRPr lang="en-US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474289" y="4077072"/>
            <a:ext cx="1265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empty -half</a:t>
            </a:r>
          </a:p>
          <a:p>
            <a:r>
              <a:rPr lang="en-US" dirty="0" smtClean="0"/>
              <a:t>filling</a:t>
            </a:r>
            <a:endParaRPr lang="en-US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5725785" y="6022602"/>
            <a:ext cx="297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variation of torque with angle</a:t>
            </a:r>
            <a:endParaRPr lang="en-US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30133" y="5862975"/>
            <a:ext cx="1965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Dt = </a:t>
            </a:r>
            <a:r>
              <a:rPr lang="en-US" u="sng" dirty="0" smtClean="0">
                <a:latin typeface="Symbol" panose="05050102010706020507" pitchFamily="18" charset="2"/>
              </a:rPr>
              <a:t>+</a:t>
            </a:r>
            <a:r>
              <a:rPr lang="en-US" dirty="0" smtClean="0">
                <a:latin typeface="Symbol" panose="05050102010706020507" pitchFamily="18" charset="2"/>
              </a:rPr>
              <a:t> 2</a:t>
            </a:r>
            <a:r>
              <a:rPr lang="en-US" dirty="0" smtClean="0">
                <a:latin typeface="Cambria Math"/>
                <a:ea typeface="Cambria Math"/>
              </a:rPr>
              <a:t>·</a:t>
            </a:r>
            <a:r>
              <a:rPr lang="en-US" dirty="0" smtClean="0">
                <a:latin typeface="Symbol" panose="05050102010706020507" pitchFamily="18" charset="2"/>
              </a:rPr>
              <a:t>10</a:t>
            </a:r>
            <a:r>
              <a:rPr lang="en-US" baseline="30000" dirty="0" smtClean="0">
                <a:latin typeface="Symbol" panose="05050102010706020507" pitchFamily="18" charset="2"/>
              </a:rPr>
              <a:t>-16</a:t>
            </a:r>
            <a:r>
              <a:rPr lang="en-US" dirty="0" smtClean="0">
                <a:latin typeface="Symbol" panose="05050102010706020507" pitchFamily="18" charset="2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r>
              <a:rPr lang="en-US" dirty="0" smtClean="0">
                <a:latin typeface="Symbol" panose="05050102010706020507" pitchFamily="18" charset="2"/>
              </a:rPr>
              <a:t> 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Orosei 29-04-2019</a:t>
            </a:r>
            <a:endParaRPr lang="it-IT" dirty="0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Di Fiore - LAG </a:t>
            </a:r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733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836712"/>
            <a:ext cx="4859077" cy="3169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364" y="836662"/>
            <a:ext cx="4990156" cy="3169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2073424" y="260648"/>
            <a:ext cx="4090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Results of (simplified) simulations (force)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23528" y="4040352"/>
            <a:ext cx="1632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 smtClean="0">
                <a:latin typeface="Symbol" panose="05050102010706020507" pitchFamily="18" charset="2"/>
              </a:rPr>
              <a:t> = </a:t>
            </a:r>
            <a:r>
              <a:rPr lang="en-US" u="sng" dirty="0" smtClean="0">
                <a:latin typeface="Symbol" panose="05050102010706020507" pitchFamily="18" charset="2"/>
              </a:rPr>
              <a:t>+</a:t>
            </a:r>
            <a:r>
              <a:rPr lang="en-US" dirty="0" smtClean="0">
                <a:latin typeface="Symbol" panose="05050102010706020507" pitchFamily="18" charset="2"/>
              </a:rPr>
              <a:t> 10</a:t>
            </a:r>
            <a:r>
              <a:rPr lang="en-US" baseline="30000" dirty="0" smtClean="0">
                <a:latin typeface="Symbol" panose="05050102010706020507" pitchFamily="18" charset="2"/>
              </a:rPr>
              <a:t>-12</a:t>
            </a:r>
            <a:r>
              <a:rPr lang="en-US" dirty="0" smtClean="0">
                <a:latin typeface="Symbol" panose="05050102010706020507" pitchFamily="18" charset="2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>
                <a:latin typeface="Symbol" panose="05050102010706020507" pitchFamily="18" charset="2"/>
              </a:rPr>
              <a:t> 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763688" y="4592253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effect of FM angle on the Force is completely negligible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 can constrain or measure angular defects smaller than the one that could affect measurement results</a:t>
            </a: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Orosei 29-04-2019</a:t>
            </a:r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Di Fiore - LAG </a:t>
            </a:r>
            <a:endParaRPr lang="it-IT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517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97734" y="992059"/>
            <a:ext cx="7200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This </a:t>
            </a:r>
            <a:r>
              <a:rPr lang="en-US" sz="2000" dirty="0" smtClean="0"/>
              <a:t>R&amp;D </a:t>
            </a:r>
            <a:r>
              <a:rPr lang="en-US" sz="2000" dirty="0" smtClean="0"/>
              <a:t>activity is devoted to the development of a new actuation technique for gravity experiments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The basic idea is to use as an attractor field mass (FM) a container where the level of a liquid can be changed in a  controlled and repeatable way in order to modulate the gravitational force acting on a test mass (TM), that is suspended to a torsion pendulum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Modulation of the gravitational force is essential in gravity experiments to improve S/N </a:t>
            </a:r>
            <a:r>
              <a:rPr lang="en-US" sz="2000" dirty="0" smtClean="0"/>
              <a:t>ratio </a:t>
            </a:r>
            <a:r>
              <a:rPr lang="en-US" sz="2000" dirty="0" smtClean="0"/>
              <a:t>by coherent detection.         This is generally achieved by changing the position of a FM with respect to the TM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In the proposed technique, we can modulate the gravitational force without moving parts close to the apparatus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683103" y="323363"/>
            <a:ext cx="1777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Introduction</a:t>
            </a:r>
            <a:endParaRPr lang="en-US" sz="2400" b="1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Orosei 29-04-2019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rgbClr val="000000"/>
                </a:solidFill>
              </a:rPr>
              <a:t>Di Fiore - LAG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40FD5-6FEA-4C2A-AD66-70275D310FE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28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205599" y="116632"/>
            <a:ext cx="2732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Scientific motivation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28388" y="692696"/>
            <a:ext cx="8748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Newton interaction between point-like masses follows inverse square law (ISL)  dependence on distance 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65162" y="1642040"/>
            <a:ext cx="8855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Several theories predict deviation form ISL that manifest their effect below a characteristic scale</a:t>
            </a:r>
            <a:r>
              <a:rPr lang="en-US" sz="1600" dirty="0" smtClean="0">
                <a:latin typeface="Symbol" panose="05050102010706020507" pitchFamily="18" charset="2"/>
              </a:rPr>
              <a:t> l</a:t>
            </a:r>
            <a:r>
              <a:rPr lang="en-US" sz="1600" dirty="0" smtClean="0"/>
              <a:t> (that can be related to the mass of the boson mediating the interaction or to the characteristic size of extra dimensions). This can be regarded as a distance depending gravity constant:</a:t>
            </a:r>
          </a:p>
        </p:txBody>
      </p: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Orosei 29-04-2019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rgbClr val="000000"/>
                </a:solidFill>
              </a:rPr>
              <a:t>Di Fiore - LAG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40FD5-6FEA-4C2A-AD66-70275D310FE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2207542" y="2488493"/>
                <a:ext cx="4752528" cy="48417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𝐹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𝑟</m:t>
                        </m:r>
                      </m:e>
                    </m:d>
                    <m:r>
                      <a:rPr lang="en-GB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=−</m:t>
                    </m:r>
                    <m:r>
                      <a:rPr lang="en-GB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𝐺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𝑟</m:t>
                        </m:r>
                      </m:e>
                    </m:d>
                    <m:f>
                      <m:fPr>
                        <m:ctrlPr>
                          <a:rPr lang="en-US" i="1"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𝑀𝑚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effectLst/>
                                <a:latin typeface="Cambria Math"/>
                                <a:ea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GB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/>
                              </a:rPr>
                              <m:t>𝑟</m:t>
                            </m:r>
                          </m:e>
                          <m:sup>
                            <m:r>
                              <a:rPr lang="en-GB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= −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𝐺</m:t>
                        </m:r>
                      </m:e>
                      <m:sub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∞</m:t>
                        </m:r>
                      </m:sub>
                    </m:sSub>
                    <m:f>
                      <m:fPr>
                        <m:ctrlPr>
                          <a:rPr lang="en-US" i="1"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𝑀𝑚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effectLst/>
                                <a:latin typeface="Cambria Math"/>
                                <a:ea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GB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/>
                              </a:rPr>
                              <m:t>𝑟</m:t>
                            </m:r>
                          </m:e>
                          <m:sup>
                            <m:r>
                              <a:rPr lang="en-GB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1+</m:t>
                        </m:r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𝑎</m:t>
                        </m:r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(</m:t>
                        </m:r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𝑟</m:t>
                        </m:r>
                      </m:e>
                    </m:d>
                  </m:oMath>
                </a14:m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542" y="2488493"/>
                <a:ext cx="4752528" cy="484172"/>
              </a:xfrm>
              <a:prstGeom prst="rect">
                <a:avLst/>
              </a:prstGeom>
              <a:blipFill rotWithShape="1">
                <a:blip r:embed="rId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tangolo 11"/>
              <p:cNvSpPr/>
              <p:nvPr/>
            </p:nvSpPr>
            <p:spPr>
              <a:xfrm>
                <a:off x="3025033" y="1031250"/>
                <a:ext cx="2391551" cy="609077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  <a:ea typeface="Times New Roman"/>
                              <a:cs typeface="Times New Roman"/>
                            </a:rPr>
                            <m:t>𝐹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  <a:cs typeface="Times New Roman"/>
                            </a:rPr>
                            <m:t>𝑁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GB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𝑟</m:t>
                          </m:r>
                        </m:e>
                      </m:d>
                      <m:r>
                        <a:rPr lang="en-GB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=−</m:t>
                      </m:r>
                      <m:sSub>
                        <m:sSubPr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GB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𝐺</m:t>
                          </m:r>
                        </m:e>
                        <m:sub>
                          <m:r>
                            <a:rPr lang="en-GB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∞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GB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𝑀𝑚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GB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ttango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5033" y="1031250"/>
                <a:ext cx="2391551" cy="6090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ttangolo 2"/>
          <p:cNvSpPr/>
          <p:nvPr/>
        </p:nvSpPr>
        <p:spPr>
          <a:xfrm>
            <a:off x="248157" y="2972665"/>
            <a:ext cx="56301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This </a:t>
            </a:r>
            <a:r>
              <a:rPr lang="en-US" sz="1600" dirty="0"/>
              <a:t>can be parametrized introducing a Yukawa potential: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tangolo 12"/>
              <p:cNvSpPr/>
              <p:nvPr/>
            </p:nvSpPr>
            <p:spPr>
              <a:xfrm>
                <a:off x="2411760" y="3306045"/>
                <a:ext cx="3878946" cy="609077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GB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𝑉</m:t>
                          </m:r>
                        </m:e>
                        <m:sub>
                          <m:r>
                            <a:rPr lang="en-GB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𝑌𝑢𝑘𝑎𝑤𝑎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GB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𝑟</m:t>
                          </m:r>
                        </m:e>
                      </m:d>
                      <m:r>
                        <a:rPr lang="en-GB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=−</m:t>
                      </m:r>
                      <m:sSub>
                        <m:sSubPr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GB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𝐺</m:t>
                          </m:r>
                        </m:e>
                        <m:sub>
                          <m:r>
                            <a:rPr lang="en-GB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∞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GB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𝑀𝑚</m:t>
                          </m:r>
                        </m:num>
                        <m:den>
                          <m:r>
                            <a:rPr lang="en-GB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𝑟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GB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1+</m:t>
                          </m:r>
                          <m:r>
                            <a:rPr lang="en-GB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𝛼</m:t>
                          </m:r>
                          <m:sSup>
                            <m:sSupPr>
                              <m:ctrlP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GB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𝑟</m:t>
                              </m:r>
                              <m:r>
                                <a:rPr lang="en-GB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/</m:t>
                              </m:r>
                              <m:r>
                                <a:rPr lang="en-GB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𝜆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ttango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306045"/>
                <a:ext cx="3878946" cy="6090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tangolo 18"/>
          <p:cNvSpPr/>
          <p:nvPr/>
        </p:nvSpPr>
        <p:spPr>
          <a:xfrm>
            <a:off x="3779912" y="4729597"/>
            <a:ext cx="51969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ea typeface="Calibri"/>
              </a:rPr>
              <a:t>with:  </a:t>
            </a:r>
            <a:r>
              <a:rPr lang="en-GB" sz="1600" i="1" dirty="0" err="1" smtClean="0">
                <a:ea typeface="Calibri"/>
              </a:rPr>
              <a:t>r</a:t>
            </a:r>
            <a:r>
              <a:rPr lang="en-GB" sz="1600" i="1" baseline="-25000" dirty="0" err="1" smtClean="0">
                <a:ea typeface="Calibri"/>
              </a:rPr>
              <a:t>N</a:t>
            </a:r>
            <a:r>
              <a:rPr lang="en-GB" sz="1600" dirty="0" smtClean="0">
                <a:ea typeface="Calibri"/>
              </a:rPr>
              <a:t> </a:t>
            </a:r>
            <a:r>
              <a:rPr lang="en-GB" sz="1600" dirty="0">
                <a:ea typeface="Calibri"/>
              </a:rPr>
              <a:t>and </a:t>
            </a:r>
            <a:r>
              <a:rPr lang="en-GB" sz="1600" i="1" dirty="0" err="1">
                <a:ea typeface="Calibri"/>
              </a:rPr>
              <a:t>r</a:t>
            </a:r>
            <a:r>
              <a:rPr lang="en-GB" sz="1600" i="1" baseline="-25000" dirty="0" err="1">
                <a:ea typeface="Calibri"/>
              </a:rPr>
              <a:t>F</a:t>
            </a:r>
            <a:r>
              <a:rPr lang="en-GB" sz="1600" i="1" baseline="-25000" dirty="0">
                <a:ea typeface="Calibri"/>
              </a:rPr>
              <a:t> </a:t>
            </a:r>
            <a:r>
              <a:rPr lang="en-GB" sz="1600" dirty="0">
                <a:ea typeface="Calibri"/>
              </a:rPr>
              <a:t>the near and far </a:t>
            </a:r>
            <a:r>
              <a:rPr lang="en-GB" sz="1600" dirty="0" smtClean="0">
                <a:ea typeface="Calibri"/>
              </a:rPr>
              <a:t>position</a:t>
            </a:r>
          </a:p>
          <a:p>
            <a:r>
              <a:rPr lang="en-GB" sz="1600" dirty="0">
                <a:ea typeface="Calibri"/>
              </a:rPr>
              <a:t> </a:t>
            </a:r>
            <a:r>
              <a:rPr lang="en-GB" sz="1600" dirty="0" smtClean="0">
                <a:ea typeface="Calibri"/>
              </a:rPr>
              <a:t>         </a:t>
            </a:r>
            <a:r>
              <a:rPr lang="en-GB" sz="1600" i="1" dirty="0" smtClean="0">
                <a:ea typeface="Calibri"/>
              </a:rPr>
              <a:t>F</a:t>
            </a:r>
            <a:r>
              <a:rPr lang="en-GB" sz="1600" i="1" baseline="-25000" dirty="0" smtClean="0">
                <a:ea typeface="Calibri"/>
              </a:rPr>
              <a:t>N</a:t>
            </a:r>
            <a:r>
              <a:rPr lang="en-GB" sz="1600" dirty="0" smtClean="0">
                <a:ea typeface="Calibri"/>
              </a:rPr>
              <a:t> </a:t>
            </a:r>
            <a:r>
              <a:rPr lang="en-GB" sz="1600" dirty="0">
                <a:ea typeface="Calibri"/>
              </a:rPr>
              <a:t>and </a:t>
            </a:r>
            <a:r>
              <a:rPr lang="en-GB" sz="1600" i="1" dirty="0">
                <a:ea typeface="Calibri"/>
              </a:rPr>
              <a:t>F</a:t>
            </a:r>
            <a:r>
              <a:rPr lang="en-GB" sz="1600" i="1" baseline="-25000" dirty="0">
                <a:ea typeface="Calibri"/>
              </a:rPr>
              <a:t>F</a:t>
            </a:r>
            <a:r>
              <a:rPr lang="en-GB" sz="1600" dirty="0">
                <a:ea typeface="Calibri"/>
              </a:rPr>
              <a:t> the corresponding forces acting on the TM</a:t>
            </a:r>
            <a:r>
              <a:rPr lang="en-GB" sz="1600" dirty="0" smtClean="0">
                <a:ea typeface="Calibri"/>
              </a:rPr>
              <a:t>.</a:t>
            </a:r>
            <a:endParaRPr lang="en-US" sz="1600" dirty="0">
              <a:ea typeface="Calibri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132072" y="3910969"/>
            <a:ext cx="85553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600" dirty="0">
                <a:solidFill>
                  <a:srgbClr val="000000"/>
                </a:solidFill>
                <a:ea typeface="Calibri"/>
              </a:rPr>
              <a:t>In ISL test experiments, gravity force (or torque) is generally measured at two (or more) FM-TM distances. </a:t>
            </a:r>
            <a:r>
              <a:rPr lang="en-GB" sz="1600" dirty="0" smtClean="0">
                <a:solidFill>
                  <a:srgbClr val="000000"/>
                </a:solidFill>
                <a:ea typeface="Calibri"/>
              </a:rPr>
              <a:t>We define </a:t>
            </a:r>
            <a:r>
              <a:rPr lang="en-GB" sz="1600" dirty="0">
                <a:ea typeface="Calibri"/>
              </a:rPr>
              <a:t>the quantity </a:t>
            </a:r>
            <a:r>
              <a:rPr lang="en-GB" sz="1600" i="1" dirty="0">
                <a:latin typeface="Symbol"/>
                <a:ea typeface="Calibri"/>
                <a:cs typeface="Times New Roman"/>
              </a:rPr>
              <a:t>g</a:t>
            </a:r>
            <a:r>
              <a:rPr lang="en-GB" sz="1600" dirty="0">
                <a:ea typeface="Calibri"/>
              </a:rPr>
              <a:t> </a:t>
            </a:r>
            <a:r>
              <a:rPr lang="en-GB" sz="1600" dirty="0" smtClean="0">
                <a:ea typeface="Calibri"/>
              </a:rPr>
              <a:t> </a:t>
            </a:r>
            <a:r>
              <a:rPr lang="en-GB" sz="1600" dirty="0" smtClean="0">
                <a:ea typeface="Calibri"/>
              </a:rPr>
              <a:t>as </a:t>
            </a:r>
            <a:r>
              <a:rPr lang="en-US" sz="1600" dirty="0" smtClean="0">
                <a:ea typeface="Calibri"/>
              </a:rPr>
              <a:t>(if </a:t>
            </a:r>
            <a:r>
              <a:rPr lang="en-US" sz="1600" dirty="0">
                <a:ea typeface="Calibri"/>
              </a:rPr>
              <a:t>the same, point-like masses are used at the two positions</a:t>
            </a:r>
            <a:r>
              <a:rPr lang="en-US" sz="1600" dirty="0" smtClean="0">
                <a:ea typeface="Calibri"/>
              </a:rPr>
              <a:t>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tangolo 20"/>
              <p:cNvSpPr/>
              <p:nvPr/>
            </p:nvSpPr>
            <p:spPr>
              <a:xfrm>
                <a:off x="1115616" y="4581128"/>
                <a:ext cx="1760547" cy="77643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𝛾</m:t>
                      </m:r>
                      <m:r>
                        <a:rPr lang="en-GB" i="1" smtClean="0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𝐹</m:t>
                              </m:r>
                            </m:sub>
                          </m:sSub>
                        </m:den>
                      </m:f>
                      <m:r>
                        <a:rPr lang="en-GB" i="1">
                          <a:latin typeface="Cambria Math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𝑁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𝐹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ttango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581128"/>
                <a:ext cx="1760547" cy="7764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ttangolo 21"/>
          <p:cNvSpPr/>
          <p:nvPr/>
        </p:nvSpPr>
        <p:spPr>
          <a:xfrm>
            <a:off x="262446" y="5589240"/>
            <a:ext cx="84249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ea typeface="Times New Roman"/>
              </a:rPr>
              <a:t>Where </a:t>
            </a:r>
            <a:r>
              <a:rPr lang="en-GB" sz="1600" i="1" dirty="0" smtClean="0">
                <a:latin typeface="Symbol"/>
                <a:ea typeface="Times New Roman"/>
                <a:cs typeface="Times New Roman"/>
              </a:rPr>
              <a:t>g </a:t>
            </a:r>
            <a:r>
              <a:rPr lang="en-GB" sz="1600" i="1" dirty="0" smtClean="0">
                <a:ea typeface="Times New Roman"/>
              </a:rPr>
              <a:t> </a:t>
            </a:r>
            <a:r>
              <a:rPr lang="en-GB" sz="1600" dirty="0">
                <a:ea typeface="Times New Roman"/>
              </a:rPr>
              <a:t>= 1 if Newtonian gravity holds; </a:t>
            </a:r>
            <a:r>
              <a:rPr lang="en-GB" sz="1600" dirty="0" smtClean="0">
                <a:ea typeface="Times New Roman"/>
              </a:rPr>
              <a:t>deviations is represented </a:t>
            </a:r>
            <a:r>
              <a:rPr lang="en-GB" sz="1600" dirty="0">
                <a:ea typeface="Times New Roman"/>
              </a:rPr>
              <a:t>introducing </a:t>
            </a:r>
            <a:r>
              <a:rPr lang="en-GB" sz="1600" i="1" dirty="0">
                <a:latin typeface="Symbol"/>
                <a:ea typeface="Times New Roman"/>
                <a:cs typeface="Times New Roman"/>
              </a:rPr>
              <a:t>d</a:t>
            </a:r>
            <a:r>
              <a:rPr lang="en-GB" sz="1600" dirty="0">
                <a:ea typeface="Times New Roman"/>
              </a:rPr>
              <a:t> </a:t>
            </a:r>
            <a:r>
              <a:rPr lang="en-GB" sz="1600" dirty="0" smtClean="0">
                <a:ea typeface="Times New Roman"/>
              </a:rPr>
              <a:t> = </a:t>
            </a:r>
            <a:r>
              <a:rPr lang="en-GB" sz="1600" dirty="0">
                <a:ea typeface="Times New Roman"/>
              </a:rPr>
              <a:t>1 - </a:t>
            </a:r>
            <a:r>
              <a:rPr lang="en-GB" sz="1600" i="1" dirty="0">
                <a:latin typeface="Symbol"/>
                <a:ea typeface="Times New Roman"/>
                <a:cs typeface="Times New Roman"/>
              </a:rPr>
              <a:t>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5086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922673"/>
            <a:ext cx="6989288" cy="495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Orosei 29-04-2019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Di Fiore - LAG 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5</a:t>
            </a:fld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2339752" y="3874254"/>
            <a:ext cx="3528392" cy="13431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ttangolo 3"/>
          <p:cNvSpPr/>
          <p:nvPr/>
        </p:nvSpPr>
        <p:spPr>
          <a:xfrm>
            <a:off x="395536" y="5877272"/>
            <a:ext cx="70567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plot form: Murata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and Tanaka S 2015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Class. Quantum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Grav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033001 </a:t>
            </a:r>
          </a:p>
        </p:txBody>
      </p:sp>
      <p:sp>
        <p:nvSpPr>
          <p:cNvPr id="10" name="Rettangolo 9"/>
          <p:cNvSpPr/>
          <p:nvPr/>
        </p:nvSpPr>
        <p:spPr>
          <a:xfrm>
            <a:off x="395536" y="324066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rgbClr val="FF0000"/>
                </a:solidFill>
              </a:rPr>
              <a:t>So far, only upper limits to the strength </a:t>
            </a:r>
            <a:r>
              <a:rPr lang="en-US" b="1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US" dirty="0">
                <a:solidFill>
                  <a:srgbClr val="FF0000"/>
                </a:solidFill>
              </a:rPr>
              <a:t> have been set for specific values of </a:t>
            </a:r>
            <a:r>
              <a:rPr lang="en-US" b="1" dirty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</a:p>
        </p:txBody>
      </p:sp>
      <p:grpSp>
        <p:nvGrpSpPr>
          <p:cNvPr id="16" name="Gruppo 15"/>
          <p:cNvGrpSpPr/>
          <p:nvPr/>
        </p:nvGrpSpPr>
        <p:grpSpPr>
          <a:xfrm>
            <a:off x="5868144" y="2328357"/>
            <a:ext cx="3168352" cy="1676707"/>
            <a:chOff x="5868144" y="2328357"/>
            <a:chExt cx="3168352" cy="1676707"/>
          </a:xfrm>
        </p:grpSpPr>
        <p:cxnSp>
          <p:nvCxnSpPr>
            <p:cNvPr id="7" name="Connettore 2 6"/>
            <p:cNvCxnSpPr>
              <a:stCxn id="11" idx="1"/>
            </p:cNvCxnSpPr>
            <p:nvPr/>
          </p:nvCxnSpPr>
          <p:spPr>
            <a:xfrm flipH="1">
              <a:off x="5868144" y="2743856"/>
              <a:ext cx="1656184" cy="126120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asellaDiTesto 10"/>
            <p:cNvSpPr txBox="1"/>
            <p:nvPr/>
          </p:nvSpPr>
          <p:spPr>
            <a:xfrm>
              <a:off x="7524328" y="2328357"/>
              <a:ext cx="1512168" cy="830997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region of interest for torsion pendulum experiments (including LAG)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4790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Orosei 29-04-2019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rgbClr val="000000"/>
                </a:solidFill>
              </a:rPr>
              <a:t>Di Fiore - LAG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40FD5-6FEA-4C2A-AD66-70275D310FE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38775" y="331162"/>
            <a:ext cx="802838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44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144463" algn="just" defTabSz="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Another possible representation of deviation from ISL is the power law parametrization.</a:t>
            </a:r>
            <a:endParaRPr lang="en-GB" altLang="en-US" sz="16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1444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 1998 </a:t>
            </a:r>
            <a:r>
              <a:rPr kumimoji="0" lang="en-GB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Arkani-Hamed</a:t>
            </a:r>
            <a:r>
              <a:rPr kumimoji="0" lang="en-GB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GB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Dimopoulos</a:t>
            </a:r>
            <a:r>
              <a:rPr kumimoji="0" lang="en-GB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and </a:t>
            </a:r>
            <a:r>
              <a:rPr kumimoji="0" lang="en-GB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Dvali</a:t>
            </a:r>
            <a:r>
              <a:rPr kumimoji="0" lang="en-GB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(ADD) introduced a model with </a:t>
            </a:r>
            <a:r>
              <a:rPr kumimoji="0" lang="en-GB" alt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n-GB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large extra dimensions (</a:t>
            </a:r>
            <a:r>
              <a:rPr kumimoji="0" lang="en-GB" alt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n-GB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altLang="en-US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&gt;</a:t>
            </a:r>
            <a:r>
              <a:rPr kumimoji="0" lang="en-GB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2</a:t>
            </a:r>
            <a:r>
              <a:rPr kumimoji="0" lang="en-GB" alt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en-GB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to explain the so called hierarchy problem of the weakness of gravity with respect to other forces. </a:t>
            </a:r>
          </a:p>
          <a:p>
            <a:pPr marL="0" marR="0" lvl="0" indent="1444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It can be represented  by a potential of the form: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444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			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266728" y="161885"/>
            <a:ext cx="26734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44463" algn="just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 b="1" dirty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Power </a:t>
            </a:r>
            <a:r>
              <a:rPr lang="en-GB" altLang="en-US" sz="1600" b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law </a:t>
            </a:r>
            <a:r>
              <a:rPr lang="en-GB" altLang="en-US" sz="1600" b="1" dirty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parametrization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60058"/>
            <a:ext cx="5620552" cy="420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7"/>
              <p:cNvSpPr/>
              <p:nvPr/>
            </p:nvSpPr>
            <p:spPr>
              <a:xfrm>
                <a:off x="5125542" y="1412776"/>
                <a:ext cx="3190874" cy="670633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𝑝𝑜𝑤𝑒𝑟</m:t>
                          </m:r>
                        </m:sub>
                      </m:sSub>
                      <m:r>
                        <a:rPr lang="en-GB" sz="1600" i="1">
                          <a:latin typeface="Cambria Math"/>
                        </a:rPr>
                        <m:t>(</m:t>
                      </m:r>
                      <m:r>
                        <a:rPr lang="en-GB" sz="1600" i="1">
                          <a:latin typeface="Cambria Math"/>
                        </a:rPr>
                        <m:t>𝑟</m:t>
                      </m:r>
                      <m:r>
                        <a:rPr lang="en-GB" sz="1600" i="1">
                          <a:latin typeface="Cambria Math"/>
                        </a:rPr>
                        <m:t>)=−</m:t>
                      </m:r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∞</m:t>
                          </m:r>
                        </m:sub>
                      </m:sSub>
                      <m:f>
                        <m:fPr>
                          <m:ctrlPr>
                            <a:rPr lang="en-US" sz="1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/>
                            </a:rPr>
                            <m:t>𝑀𝑚</m:t>
                          </m:r>
                        </m:num>
                        <m:den>
                          <m:r>
                            <a:rPr lang="en-GB" sz="1600" i="1">
                              <a:latin typeface="Cambria Math"/>
                            </a:rPr>
                            <m:t>𝑟</m:t>
                          </m:r>
                        </m:den>
                      </m:f>
                      <m:d>
                        <m:dPr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𝜆</m:t>
                                      </m:r>
                                    </m:num>
                                    <m:den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𝑟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GB" sz="1600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Rettango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542" y="1412776"/>
                <a:ext cx="3190874" cy="6706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ttangolo 10"/>
          <p:cNvSpPr/>
          <p:nvPr/>
        </p:nvSpPr>
        <p:spPr>
          <a:xfrm>
            <a:off x="395536" y="5968189"/>
            <a:ext cx="70567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plot form: Murata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and Tanaka S 2015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Class. Quantum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Grav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033001 </a:t>
            </a:r>
          </a:p>
        </p:txBody>
      </p:sp>
    </p:spTree>
    <p:extLst>
      <p:ext uri="{BB962C8B-B14F-4D97-AF65-F5344CB8AC3E}">
        <p14:creationId xmlns:p14="http://schemas.microsoft.com/office/powerpoint/2010/main" val="373167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827584" y="324118"/>
            <a:ext cx="74888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Modulation of the Gravitational force is essential to improve S/N ratio in laboratory experiments</a:t>
            </a:r>
          </a:p>
          <a:p>
            <a:endParaRPr lang="en-US" dirty="0"/>
          </a:p>
          <a:p>
            <a:r>
              <a:rPr lang="en-US" dirty="0" smtClean="0"/>
              <a:t>This is generally obtained by moving periodically one or more Field Masses (FM) acting on a TM suspended to a torsion pendulum</a:t>
            </a:r>
            <a:endParaRPr lang="en-US" dirty="0"/>
          </a:p>
        </p:txBody>
      </p:sp>
      <p:grpSp>
        <p:nvGrpSpPr>
          <p:cNvPr id="8" name="Gruppo 7"/>
          <p:cNvGrpSpPr/>
          <p:nvPr/>
        </p:nvGrpSpPr>
        <p:grpSpPr>
          <a:xfrm>
            <a:off x="765395" y="2740812"/>
            <a:ext cx="3528391" cy="2776420"/>
            <a:chOff x="611561" y="1979670"/>
            <a:chExt cx="3528391" cy="277642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1" y="1979670"/>
              <a:ext cx="2016224" cy="2719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CasellaDiTesto 9"/>
            <p:cNvSpPr txBox="1"/>
            <p:nvPr/>
          </p:nvSpPr>
          <p:spPr>
            <a:xfrm>
              <a:off x="2565594" y="4155926"/>
              <a:ext cx="1574358" cy="600164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1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Gundlach</a:t>
              </a:r>
              <a:r>
                <a:rPr lang="en-US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Merkowitz, Phys. Rev. Lett.,</a:t>
              </a:r>
              <a:r>
                <a:rPr lang="en-US" sz="11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85</a:t>
              </a:r>
              <a:r>
                <a:rPr lang="en-US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2869, 2000</a:t>
              </a:r>
              <a:endParaRPr lang="en-US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uppo 10"/>
          <p:cNvGrpSpPr/>
          <p:nvPr/>
        </p:nvGrpSpPr>
        <p:grpSpPr>
          <a:xfrm>
            <a:off x="4941858" y="2540804"/>
            <a:ext cx="3878614" cy="2943484"/>
            <a:chOff x="4788024" y="1779662"/>
            <a:chExt cx="3878614" cy="2943484"/>
          </a:xfrm>
        </p:grpSpPr>
        <p:sp>
          <p:nvSpPr>
            <p:cNvPr id="12" name="CasellaDiTesto 11"/>
            <p:cNvSpPr txBox="1"/>
            <p:nvPr/>
          </p:nvSpPr>
          <p:spPr>
            <a:xfrm>
              <a:off x="4788024" y="2494920"/>
              <a:ext cx="5760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 cm</a:t>
              </a:r>
              <a:endParaRPr lang="en-US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" name="Gruppo 12"/>
            <p:cNvGrpSpPr/>
            <p:nvPr/>
          </p:nvGrpSpPr>
          <p:grpSpPr>
            <a:xfrm>
              <a:off x="5148064" y="1779662"/>
              <a:ext cx="3518574" cy="2943484"/>
              <a:chOff x="5148064" y="1779662"/>
              <a:chExt cx="3518574" cy="2943484"/>
            </a:xfrm>
          </p:grpSpPr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8064" y="1779662"/>
                <a:ext cx="2376264" cy="21227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CasellaDiTesto 14"/>
              <p:cNvSpPr txBox="1"/>
              <p:nvPr/>
            </p:nvSpPr>
            <p:spPr>
              <a:xfrm>
                <a:off x="6960356" y="2364115"/>
                <a:ext cx="108012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Torsion</a:t>
                </a:r>
                <a:r>
                  <a:rPr lang="it-IT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balance</a:t>
                </a:r>
                <a:endPara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Arco 15"/>
              <p:cNvSpPr/>
              <p:nvPr/>
            </p:nvSpPr>
            <p:spPr>
              <a:xfrm rot="10800000">
                <a:off x="5292080" y="3219822"/>
                <a:ext cx="2304256" cy="796495"/>
              </a:xfrm>
              <a:prstGeom prst="arc">
                <a:avLst/>
              </a:prstGeom>
              <a:ln w="19050">
                <a:headEnd type="triangl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CasellaDiTesto 16"/>
              <p:cNvSpPr txBox="1"/>
              <p:nvPr/>
            </p:nvSpPr>
            <p:spPr>
              <a:xfrm>
                <a:off x="5148064" y="3902458"/>
                <a:ext cx="108012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Field mass</a:t>
                </a:r>
              </a:p>
              <a:p>
                <a:r>
                  <a:rPr lang="it-IT" sz="1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rotation</a:t>
                </a:r>
                <a:endPara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8" name="Connettore 2 17"/>
              <p:cNvCxnSpPr/>
              <p:nvPr/>
            </p:nvCxnSpPr>
            <p:spPr>
              <a:xfrm>
                <a:off x="5292079" y="2151136"/>
                <a:ext cx="0" cy="1068685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CasellaDiTesto 18"/>
              <p:cNvSpPr txBox="1"/>
              <p:nvPr/>
            </p:nvSpPr>
            <p:spPr>
              <a:xfrm>
                <a:off x="7092280" y="4122982"/>
                <a:ext cx="1574358" cy="600164"/>
              </a:xfrm>
              <a:prstGeom prst="rect">
                <a:avLst/>
              </a:prstGeom>
              <a:noFill/>
              <a:ln w="19050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D.J.Kapner</a:t>
                </a:r>
                <a:r>
                  <a:rPr lang="en-US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et al., Phys. Rev. Lett.,</a:t>
                </a:r>
                <a:r>
                  <a:rPr lang="en-US" sz="1100" b="1" dirty="0"/>
                  <a:t> 98, </a:t>
                </a:r>
                <a:r>
                  <a:rPr lang="en-US" sz="1100" dirty="0" smtClean="0"/>
                  <a:t>021101, 2007</a:t>
                </a:r>
                <a:endPara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Orosei 29-04-2019</a:t>
            </a:r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Di Fiore - LAG </a:t>
            </a:r>
            <a:endParaRPr lang="it-IT"/>
          </a:p>
        </p:txBody>
      </p:sp>
      <p:sp>
        <p:nvSpPr>
          <p:cNvPr id="20" name="Segnaposto numero diapositiva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380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908720"/>
            <a:ext cx="5460410" cy="409530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873270" y="116632"/>
            <a:ext cx="3609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LAG: Principle of operation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23528" y="734101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propose  a new modulation </a:t>
            </a:r>
            <a:r>
              <a:rPr lang="en-US" dirty="0" smtClean="0"/>
              <a:t>technique </a:t>
            </a:r>
            <a:r>
              <a:rPr lang="en-US" dirty="0" smtClean="0"/>
              <a:t>based on a liquid Field Mass (FM) </a:t>
            </a:r>
            <a:endParaRPr lang="en-US" dirty="0"/>
          </a:p>
        </p:txBody>
      </p:sp>
      <p:sp>
        <p:nvSpPr>
          <p:cNvPr id="47" name="CasellaDiTesto 46"/>
          <p:cNvSpPr txBox="1"/>
          <p:nvPr/>
        </p:nvSpPr>
        <p:spPr>
          <a:xfrm>
            <a:off x="107504" y="2924944"/>
            <a:ext cx="36724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gravity force is modulated by the varying liquid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all  moving parts are far away (meters)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liquid level is monitored by an optical sensor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force/torque are modulated in low frequency (5-10 </a:t>
            </a:r>
            <a:r>
              <a:rPr lang="en-US" sz="1600" dirty="0" err="1" smtClean="0"/>
              <a:t>mHz</a:t>
            </a:r>
            <a:r>
              <a:rPr lang="en-US" sz="1600" dirty="0" smtClean="0"/>
              <a:t>) and measurement is averaged for long time (order of 80000 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TM- FM relative position can be changed and measurement repeated</a:t>
            </a:r>
            <a:endParaRPr lang="en-US" sz="1600" dirty="0"/>
          </a:p>
        </p:txBody>
      </p: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Orosei 29-04-2019</a:t>
            </a:r>
            <a:endParaRPr lang="it-IT"/>
          </a:p>
        </p:txBody>
      </p:sp>
      <p:sp>
        <p:nvSpPr>
          <p:cNvPr id="20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Di Fiore - LAG </a:t>
            </a:r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8</a:t>
            </a:fld>
            <a:endParaRPr lang="it-IT"/>
          </a:p>
        </p:txBody>
      </p:sp>
      <p:grpSp>
        <p:nvGrpSpPr>
          <p:cNvPr id="10" name="Gruppo 9"/>
          <p:cNvGrpSpPr/>
          <p:nvPr/>
        </p:nvGrpSpPr>
        <p:grpSpPr>
          <a:xfrm>
            <a:off x="3491880" y="734100"/>
            <a:ext cx="1512169" cy="5110133"/>
            <a:chOff x="1839285" y="188065"/>
            <a:chExt cx="1944216" cy="5862686"/>
          </a:xfrm>
        </p:grpSpPr>
        <p:sp>
          <p:nvSpPr>
            <p:cNvPr id="11" name="Ovale 10"/>
            <p:cNvSpPr/>
            <p:nvPr/>
          </p:nvSpPr>
          <p:spPr>
            <a:xfrm>
              <a:off x="1839285" y="188065"/>
              <a:ext cx="1944216" cy="4418331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2117031" y="4991445"/>
              <a:ext cx="1666470" cy="105930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inside vacuum chamber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3" name="Connettore 2 12"/>
            <p:cNvCxnSpPr>
              <a:stCxn id="12" idx="0"/>
            </p:cNvCxnSpPr>
            <p:nvPr/>
          </p:nvCxnSpPr>
          <p:spPr>
            <a:xfrm flipH="1" flipV="1">
              <a:off x="2811394" y="4606397"/>
              <a:ext cx="138872" cy="38504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po 23"/>
          <p:cNvGrpSpPr/>
          <p:nvPr/>
        </p:nvGrpSpPr>
        <p:grpSpPr>
          <a:xfrm>
            <a:off x="5248040" y="1657432"/>
            <a:ext cx="3644439" cy="4322478"/>
            <a:chOff x="5248040" y="1657432"/>
            <a:chExt cx="3644439" cy="4322478"/>
          </a:xfrm>
        </p:grpSpPr>
        <p:grpSp>
          <p:nvGrpSpPr>
            <p:cNvPr id="14" name="Gruppo 13"/>
            <p:cNvGrpSpPr/>
            <p:nvPr/>
          </p:nvGrpSpPr>
          <p:grpSpPr>
            <a:xfrm>
              <a:off x="6732240" y="5004028"/>
              <a:ext cx="1087162" cy="975882"/>
              <a:chOff x="180114" y="3612493"/>
              <a:chExt cx="1087162" cy="975882"/>
            </a:xfrm>
          </p:grpSpPr>
          <p:sp>
            <p:nvSpPr>
              <p:cNvPr id="15" name="CasellaDiTesto 14"/>
              <p:cNvSpPr txBox="1"/>
              <p:nvPr/>
            </p:nvSpPr>
            <p:spPr>
              <a:xfrm>
                <a:off x="180114" y="3942044"/>
                <a:ext cx="1087162" cy="646331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00B050"/>
                    </a:solidFill>
                  </a:rPr>
                  <a:t>far from TM 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16" name="Connettore 2 15"/>
              <p:cNvCxnSpPr/>
              <p:nvPr/>
            </p:nvCxnSpPr>
            <p:spPr>
              <a:xfrm flipH="1" flipV="1">
                <a:off x="723696" y="3612493"/>
                <a:ext cx="1" cy="331613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Rettangolo arrotondato 20"/>
            <p:cNvSpPr/>
            <p:nvPr/>
          </p:nvSpPr>
          <p:spPr bwMode="auto">
            <a:xfrm>
              <a:off x="5248040" y="1657432"/>
              <a:ext cx="3644439" cy="3346596"/>
            </a:xfrm>
            <a:prstGeom prst="roundRect">
              <a:avLst/>
            </a:prstGeom>
            <a:noFill/>
            <a:ln w="38100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344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nettore 2 15"/>
          <p:cNvCxnSpPr>
            <a:stCxn id="61" idx="6"/>
          </p:cNvCxnSpPr>
          <p:nvPr/>
        </p:nvCxnSpPr>
        <p:spPr bwMode="auto">
          <a:xfrm>
            <a:off x="6636292" y="5611886"/>
            <a:ext cx="1118861" cy="642007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CasellaDiTesto 52"/>
          <p:cNvSpPr txBox="1"/>
          <p:nvPr/>
        </p:nvSpPr>
        <p:spPr>
          <a:xfrm>
            <a:off x="395536" y="683540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PETER (</a:t>
            </a:r>
            <a:r>
              <a:rPr lang="en-US" dirty="0" err="1" smtClean="0"/>
              <a:t>PEndolo</a:t>
            </a:r>
            <a:r>
              <a:rPr lang="en-US" dirty="0" smtClean="0"/>
              <a:t> </a:t>
            </a:r>
            <a:r>
              <a:rPr lang="en-US" dirty="0" err="1"/>
              <a:t>Traslazionale</a:t>
            </a:r>
            <a:r>
              <a:rPr lang="en-US" dirty="0"/>
              <a:t> e </a:t>
            </a:r>
            <a:r>
              <a:rPr lang="en-US" dirty="0" err="1"/>
              <a:t>Rotazionale</a:t>
            </a:r>
            <a:r>
              <a:rPr lang="en-US" dirty="0"/>
              <a:t>)</a:t>
            </a:r>
            <a:r>
              <a:rPr lang="en-US" dirty="0" smtClean="0"/>
              <a:t>:  a two-fold torsion pendulum facility </a:t>
            </a:r>
            <a:endParaRPr lang="en-US" dirty="0"/>
          </a:p>
        </p:txBody>
      </p:sp>
      <p:sp>
        <p:nvSpPr>
          <p:cNvPr id="55" name="CasellaDiTesto 54"/>
          <p:cNvSpPr txBox="1"/>
          <p:nvPr/>
        </p:nvSpPr>
        <p:spPr>
          <a:xfrm>
            <a:off x="3774779" y="77323"/>
            <a:ext cx="1559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Background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575033" y="1412776"/>
            <a:ext cx="77419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it was developed for ground testing of the LISA-Pathfinder </a:t>
            </a:r>
            <a:r>
              <a:rPr lang="en-US" dirty="0" smtClean="0"/>
              <a:t>Gravitational Reference Sensor (GRS)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it is a unique apparatus that allows simultaneous measurement of both force and torque acting on the TM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It is an ideal instrument for gravity (and other small forces) experiments</a:t>
            </a:r>
          </a:p>
          <a:p>
            <a:endParaRPr lang="en-US" dirty="0"/>
          </a:p>
        </p:txBody>
      </p:sp>
      <p:grpSp>
        <p:nvGrpSpPr>
          <p:cNvPr id="52" name="Gruppo 51"/>
          <p:cNvGrpSpPr/>
          <p:nvPr/>
        </p:nvGrpSpPr>
        <p:grpSpPr>
          <a:xfrm>
            <a:off x="251171" y="3030665"/>
            <a:ext cx="5830535" cy="2112428"/>
            <a:chOff x="0" y="0"/>
            <a:chExt cx="6329045" cy="2349569"/>
          </a:xfrm>
        </p:grpSpPr>
        <p:pic>
          <p:nvPicPr>
            <p:cNvPr id="56" name="Immagine 5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326372" cy="21584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" name="Casella di testo 50"/>
            <p:cNvSpPr txBox="1"/>
            <p:nvPr/>
          </p:nvSpPr>
          <p:spPr>
            <a:xfrm>
              <a:off x="0" y="2211070"/>
              <a:ext cx="6329045" cy="138499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just">
                <a:spcAft>
                  <a:spcPts val="1000"/>
                </a:spcAft>
              </a:pPr>
              <a:r>
                <a:rPr lang="en-US" sz="900" b="1" dirty="0" smtClean="0">
                  <a:solidFill>
                    <a:srgbClr val="4F81BD"/>
                  </a:solidFill>
                  <a:effectLst/>
                  <a:latin typeface="Times New Roman"/>
                  <a:ea typeface="Calibri"/>
                  <a:cs typeface="Times New Roman"/>
                </a:rPr>
                <a:t>PETER </a:t>
              </a:r>
              <a:r>
                <a:rPr lang="en-US" sz="900" b="1" dirty="0">
                  <a:solidFill>
                    <a:srgbClr val="4F81BD"/>
                  </a:solidFill>
                  <a:effectLst/>
                  <a:latin typeface="Times New Roman"/>
                  <a:ea typeface="Calibri"/>
                  <a:cs typeface="Times New Roman"/>
                </a:rPr>
                <a:t>in the Gravitational Physics Laboratory in Napoli. (left). The GRS inside the PETER facility (right).</a:t>
              </a:r>
            </a:p>
          </p:txBody>
        </p:sp>
      </p:grpSp>
      <p:grpSp>
        <p:nvGrpSpPr>
          <p:cNvPr id="9" name="Gruppo 8"/>
          <p:cNvGrpSpPr/>
          <p:nvPr/>
        </p:nvGrpSpPr>
        <p:grpSpPr>
          <a:xfrm>
            <a:off x="6014852" y="2636912"/>
            <a:ext cx="2855219" cy="3816424"/>
            <a:chOff x="5724128" y="2636912"/>
            <a:chExt cx="2855219" cy="3816424"/>
          </a:xfrm>
        </p:grpSpPr>
        <p:grpSp>
          <p:nvGrpSpPr>
            <p:cNvPr id="35" name="Gruppo 34"/>
            <p:cNvGrpSpPr/>
            <p:nvPr/>
          </p:nvGrpSpPr>
          <p:grpSpPr>
            <a:xfrm>
              <a:off x="5724128" y="2636912"/>
              <a:ext cx="2855219" cy="3816424"/>
              <a:chOff x="4211952" y="818652"/>
              <a:chExt cx="3794620" cy="5080734"/>
            </a:xfrm>
          </p:grpSpPr>
          <p:grpSp>
            <p:nvGrpSpPr>
              <p:cNvPr id="6" name="Gruppo 5"/>
              <p:cNvGrpSpPr/>
              <p:nvPr/>
            </p:nvGrpSpPr>
            <p:grpSpPr>
              <a:xfrm>
                <a:off x="4211952" y="818652"/>
                <a:ext cx="3794620" cy="5080734"/>
                <a:chOff x="4211952" y="818652"/>
                <a:chExt cx="3794620" cy="5080734"/>
              </a:xfrm>
            </p:grpSpPr>
            <p:sp>
              <p:nvSpPr>
                <p:cNvPr id="54" name="O 53"/>
                <p:cNvSpPr/>
                <p:nvPr/>
              </p:nvSpPr>
              <p:spPr bwMode="auto">
                <a:xfrm>
                  <a:off x="6462252" y="4509144"/>
                  <a:ext cx="195817" cy="180024"/>
                </a:xfrm>
                <a:prstGeom prst="flowChartOr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grpSp>
              <p:nvGrpSpPr>
                <p:cNvPr id="5" name="Gruppo 4"/>
                <p:cNvGrpSpPr/>
                <p:nvPr/>
              </p:nvGrpSpPr>
              <p:grpSpPr>
                <a:xfrm>
                  <a:off x="5101000" y="818652"/>
                  <a:ext cx="2520336" cy="4860648"/>
                  <a:chOff x="5112073" y="818652"/>
                  <a:chExt cx="2520336" cy="4860648"/>
                </a:xfrm>
              </p:grpSpPr>
              <p:grpSp>
                <p:nvGrpSpPr>
                  <p:cNvPr id="27" name="Gruppo 26"/>
                  <p:cNvGrpSpPr/>
                  <p:nvPr/>
                </p:nvGrpSpPr>
                <p:grpSpPr>
                  <a:xfrm>
                    <a:off x="6552265" y="2348856"/>
                    <a:ext cx="720096" cy="2070276"/>
                    <a:chOff x="3491856" y="2708904"/>
                    <a:chExt cx="720096" cy="2070276"/>
                  </a:xfrm>
                </p:grpSpPr>
                <p:cxnSp>
                  <p:nvCxnSpPr>
                    <p:cNvPr id="29" name="Connettore 1 28"/>
                    <p:cNvCxnSpPr/>
                    <p:nvPr/>
                  </p:nvCxnSpPr>
                  <p:spPr bwMode="auto">
                    <a:xfrm>
                      <a:off x="3851904" y="2708904"/>
                      <a:ext cx="0" cy="1440192"/>
                    </a:xfrm>
                    <a:prstGeom prst="line">
                      <a:avLst/>
                    </a:prstGeom>
                    <a:noFill/>
                    <a:ln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sp>
                  <p:nvSpPr>
                    <p:cNvPr id="28" name="Cubo 27"/>
                    <p:cNvSpPr/>
                    <p:nvPr/>
                  </p:nvSpPr>
                  <p:spPr bwMode="auto">
                    <a:xfrm>
                      <a:off x="3491856" y="4059084"/>
                      <a:ext cx="720096" cy="720096"/>
                    </a:xfrm>
                    <a:prstGeom prst="cube">
                      <a:avLst>
                        <a:gd name="adj" fmla="val 31949"/>
                      </a:avLst>
                    </a:prstGeom>
                    <a:gradFill flip="none" rotWithShape="1">
                      <a:gsLst>
                        <a:gs pos="98000">
                          <a:schemeClr val="accent1">
                            <a:tint val="44500"/>
                            <a:satMod val="160000"/>
                            <a:alpha val="68000"/>
                            <a:lumMod val="0"/>
                            <a:lumOff val="100000"/>
                          </a:schemeClr>
                        </a:gs>
                        <a:gs pos="8000">
                          <a:srgbClr val="FFFF00"/>
                        </a:gs>
                      </a:gsLst>
                      <a:lin ang="0" scaled="1"/>
                      <a:tileRect/>
                    </a:gra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20" name="Gruppo 19"/>
                  <p:cNvGrpSpPr/>
                  <p:nvPr/>
                </p:nvGrpSpPr>
                <p:grpSpPr>
                  <a:xfrm>
                    <a:off x="5112073" y="2888928"/>
                    <a:ext cx="720096" cy="2070276"/>
                    <a:chOff x="3491856" y="2708904"/>
                    <a:chExt cx="720096" cy="2070276"/>
                  </a:xfrm>
                </p:grpSpPr>
                <p:sp>
                  <p:nvSpPr>
                    <p:cNvPr id="7" name="Cubo 6"/>
                    <p:cNvSpPr/>
                    <p:nvPr/>
                  </p:nvSpPr>
                  <p:spPr bwMode="auto">
                    <a:xfrm>
                      <a:off x="3491856" y="4059084"/>
                      <a:ext cx="720096" cy="720096"/>
                    </a:xfrm>
                    <a:prstGeom prst="cube">
                      <a:avLst>
                        <a:gd name="adj" fmla="val 31949"/>
                      </a:avLst>
                    </a:prstGeom>
                    <a:gradFill flip="none" rotWithShape="1">
                      <a:gsLst>
                        <a:gs pos="98000">
                          <a:schemeClr val="accent1">
                            <a:tint val="44500"/>
                            <a:satMod val="160000"/>
                            <a:alpha val="68000"/>
                            <a:lumMod val="0"/>
                            <a:lumOff val="100000"/>
                          </a:schemeClr>
                        </a:gs>
                        <a:gs pos="8000">
                          <a:srgbClr val="FFFF00"/>
                        </a:gs>
                      </a:gsLst>
                      <a:lin ang="0" scaled="1"/>
                      <a:tileRect/>
                    </a:gra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p:txBody>
                </p:sp>
                <p:cxnSp>
                  <p:nvCxnSpPr>
                    <p:cNvPr id="17" name="Connettore 1 16"/>
                    <p:cNvCxnSpPr/>
                    <p:nvPr/>
                  </p:nvCxnSpPr>
                  <p:spPr bwMode="auto">
                    <a:xfrm>
                      <a:off x="3851904" y="2708904"/>
                      <a:ext cx="0" cy="1440192"/>
                    </a:xfrm>
                    <a:prstGeom prst="line">
                      <a:avLst/>
                    </a:prstGeom>
                    <a:noFill/>
                    <a:ln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grpSp>
                <p:nvGrpSpPr>
                  <p:cNvPr id="21" name="Gruppo 20"/>
                  <p:cNvGrpSpPr/>
                  <p:nvPr/>
                </p:nvGrpSpPr>
                <p:grpSpPr>
                  <a:xfrm>
                    <a:off x="5472121" y="3609024"/>
                    <a:ext cx="720096" cy="2070276"/>
                    <a:chOff x="3491856" y="2708904"/>
                    <a:chExt cx="720096" cy="2070276"/>
                  </a:xfrm>
                </p:grpSpPr>
                <p:sp>
                  <p:nvSpPr>
                    <p:cNvPr id="22" name="Cubo 21"/>
                    <p:cNvSpPr/>
                    <p:nvPr/>
                  </p:nvSpPr>
                  <p:spPr bwMode="auto">
                    <a:xfrm>
                      <a:off x="3491856" y="4059084"/>
                      <a:ext cx="720096" cy="720096"/>
                    </a:xfrm>
                    <a:prstGeom prst="cube">
                      <a:avLst>
                        <a:gd name="adj" fmla="val 31949"/>
                      </a:avLst>
                    </a:prstGeom>
                    <a:gradFill flip="none" rotWithShape="1">
                      <a:gsLst>
                        <a:gs pos="98000">
                          <a:schemeClr val="accent1">
                            <a:tint val="44500"/>
                            <a:satMod val="160000"/>
                            <a:alpha val="68000"/>
                            <a:lumMod val="0"/>
                            <a:lumOff val="100000"/>
                          </a:schemeClr>
                        </a:gs>
                        <a:gs pos="8000">
                          <a:srgbClr val="FFFF00"/>
                        </a:gs>
                      </a:gsLst>
                      <a:lin ang="0" scaled="1"/>
                      <a:tileRect/>
                    </a:gra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p:txBody>
                </p:sp>
                <p:cxnSp>
                  <p:nvCxnSpPr>
                    <p:cNvPr id="23" name="Connettore 1 22"/>
                    <p:cNvCxnSpPr/>
                    <p:nvPr/>
                  </p:nvCxnSpPr>
                  <p:spPr bwMode="auto">
                    <a:xfrm>
                      <a:off x="3851904" y="2708904"/>
                      <a:ext cx="0" cy="1440192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grpSp>
                <p:nvGrpSpPr>
                  <p:cNvPr id="24" name="Gruppo 23"/>
                  <p:cNvGrpSpPr/>
                  <p:nvPr/>
                </p:nvGrpSpPr>
                <p:grpSpPr>
                  <a:xfrm>
                    <a:off x="6912313" y="2888928"/>
                    <a:ext cx="720096" cy="2070276"/>
                    <a:chOff x="3491856" y="2708904"/>
                    <a:chExt cx="720096" cy="2070276"/>
                  </a:xfrm>
                </p:grpSpPr>
                <p:sp>
                  <p:nvSpPr>
                    <p:cNvPr id="25" name="Cubo 24"/>
                    <p:cNvSpPr/>
                    <p:nvPr/>
                  </p:nvSpPr>
                  <p:spPr bwMode="auto">
                    <a:xfrm>
                      <a:off x="3491856" y="4059084"/>
                      <a:ext cx="720096" cy="720096"/>
                    </a:xfrm>
                    <a:prstGeom prst="cube">
                      <a:avLst>
                        <a:gd name="adj" fmla="val 31949"/>
                      </a:avLst>
                    </a:prstGeom>
                    <a:gradFill flip="none" rotWithShape="1">
                      <a:gsLst>
                        <a:gs pos="98000">
                          <a:schemeClr val="accent1">
                            <a:tint val="44500"/>
                            <a:satMod val="160000"/>
                            <a:alpha val="68000"/>
                            <a:lumMod val="0"/>
                            <a:lumOff val="100000"/>
                          </a:schemeClr>
                        </a:gs>
                        <a:gs pos="8000">
                          <a:srgbClr val="FFFF00"/>
                        </a:gs>
                      </a:gsLst>
                      <a:lin ang="0" scaled="1"/>
                      <a:tileRect/>
                    </a:gra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p:txBody>
                </p:sp>
                <p:cxnSp>
                  <p:nvCxnSpPr>
                    <p:cNvPr id="26" name="Connettore 1 25"/>
                    <p:cNvCxnSpPr/>
                    <p:nvPr/>
                  </p:nvCxnSpPr>
                  <p:spPr bwMode="auto">
                    <a:xfrm>
                      <a:off x="3851904" y="2708904"/>
                      <a:ext cx="0" cy="1440192"/>
                    </a:xfrm>
                    <a:prstGeom prst="line">
                      <a:avLst/>
                    </a:prstGeom>
                    <a:noFill/>
                    <a:ln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cxnSp>
                <p:nvCxnSpPr>
                  <p:cNvPr id="11" name="Connettore 1 10"/>
                  <p:cNvCxnSpPr/>
                  <p:nvPr/>
                </p:nvCxnSpPr>
                <p:spPr bwMode="auto">
                  <a:xfrm>
                    <a:off x="6372241" y="818652"/>
                    <a:ext cx="0" cy="2050245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10" name="Dati 9"/>
                <p:cNvSpPr/>
                <p:nvPr/>
              </p:nvSpPr>
              <p:spPr bwMode="auto">
                <a:xfrm rot="5400000" flipV="1">
                  <a:off x="5967186" y="5184234"/>
                  <a:ext cx="540072" cy="90012"/>
                </a:xfrm>
                <a:prstGeom prst="flowChartInputOutpu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32" name="Dati 31"/>
                <p:cNvSpPr/>
                <p:nvPr/>
              </p:nvSpPr>
              <p:spPr bwMode="auto">
                <a:xfrm rot="5400000" flipV="1">
                  <a:off x="5787162" y="5364258"/>
                  <a:ext cx="540072" cy="90012"/>
                </a:xfrm>
                <a:prstGeom prst="flowChartInputOutpu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37" name="Dati 36"/>
                <p:cNvSpPr/>
                <p:nvPr/>
              </p:nvSpPr>
              <p:spPr bwMode="auto">
                <a:xfrm rot="8424554" flipV="1">
                  <a:off x="5415367" y="4940951"/>
                  <a:ext cx="540072" cy="90012"/>
                </a:xfrm>
                <a:prstGeom prst="flowChartInputOutpu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38" name="Dati 37"/>
                <p:cNvSpPr/>
                <p:nvPr/>
              </p:nvSpPr>
              <p:spPr bwMode="auto">
                <a:xfrm rot="8424554" flipV="1">
                  <a:off x="5685403" y="4940951"/>
                  <a:ext cx="540072" cy="90012"/>
                </a:xfrm>
                <a:prstGeom prst="flowChartInputOutpu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2" name="Rettangolo 11"/>
                <p:cNvSpPr/>
                <p:nvPr/>
              </p:nvSpPr>
              <p:spPr bwMode="auto">
                <a:xfrm>
                  <a:off x="5382108" y="5229240"/>
                  <a:ext cx="473554" cy="180024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40" name="Rettangolo 39"/>
                <p:cNvSpPr/>
                <p:nvPr/>
              </p:nvSpPr>
              <p:spPr bwMode="auto">
                <a:xfrm>
                  <a:off x="5382108" y="5499276"/>
                  <a:ext cx="473554" cy="180024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3" name="Dati 12"/>
                <p:cNvSpPr/>
                <p:nvPr/>
              </p:nvSpPr>
              <p:spPr bwMode="auto">
                <a:xfrm>
                  <a:off x="5101000" y="4779180"/>
                  <a:ext cx="914400" cy="612648"/>
                </a:xfrm>
                <a:prstGeom prst="flowChartInputOutput">
                  <a:avLst/>
                </a:prstGeom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4" name="Cubo 13"/>
                <p:cNvSpPr/>
                <p:nvPr/>
              </p:nvSpPr>
              <p:spPr bwMode="auto">
                <a:xfrm rot="5400000" flipH="1">
                  <a:off x="5553937" y="4615876"/>
                  <a:ext cx="540072" cy="146584"/>
                </a:xfrm>
                <a:prstGeom prst="cube">
                  <a:avLst>
                    <a:gd name="adj" fmla="val 74548"/>
                  </a:avLst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44" name="CasellaDiTesto 43"/>
                <p:cNvSpPr txBox="1"/>
                <p:nvPr/>
              </p:nvSpPr>
              <p:spPr>
                <a:xfrm>
                  <a:off x="6282228" y="5499276"/>
                  <a:ext cx="68480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GRS</a:t>
                  </a:r>
                  <a:endParaRPr lang="en-US" dirty="0"/>
                </a:p>
              </p:txBody>
            </p:sp>
            <p:cxnSp>
              <p:nvCxnSpPr>
                <p:cNvPr id="46" name="Connettore 2 45"/>
                <p:cNvCxnSpPr/>
                <p:nvPr/>
              </p:nvCxnSpPr>
              <p:spPr bwMode="auto">
                <a:xfrm flipH="1" flipV="1">
                  <a:off x="5843734" y="4742892"/>
                  <a:ext cx="780895" cy="12630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49" name="Connettore 2 48"/>
                <p:cNvCxnSpPr/>
                <p:nvPr/>
              </p:nvCxnSpPr>
              <p:spPr bwMode="auto">
                <a:xfrm>
                  <a:off x="4980737" y="4562662"/>
                  <a:ext cx="780261" cy="143736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50" name="Connettore 2 49"/>
                <p:cNvCxnSpPr/>
                <p:nvPr/>
              </p:nvCxnSpPr>
              <p:spPr bwMode="auto">
                <a:xfrm flipH="1">
                  <a:off x="4969787" y="4721855"/>
                  <a:ext cx="780894" cy="63688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51" name="Connettore 2 50"/>
                <p:cNvCxnSpPr/>
                <p:nvPr/>
              </p:nvCxnSpPr>
              <p:spPr bwMode="auto">
                <a:xfrm flipV="1">
                  <a:off x="5849815" y="4599156"/>
                  <a:ext cx="702449" cy="108362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sp>
              <p:nvSpPr>
                <p:cNvPr id="61" name="O 60"/>
                <p:cNvSpPr/>
                <p:nvPr/>
              </p:nvSpPr>
              <p:spPr bwMode="auto">
                <a:xfrm>
                  <a:off x="4842036" y="4689168"/>
                  <a:ext cx="195817" cy="180024"/>
                </a:xfrm>
                <a:prstGeom prst="flowChartOr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60" name="CasellaDiTesto 59"/>
                <p:cNvSpPr txBox="1"/>
                <p:nvPr/>
              </p:nvSpPr>
              <p:spPr>
                <a:xfrm>
                  <a:off x="4211952" y="4239108"/>
                  <a:ext cx="72808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ORO</a:t>
                  </a:r>
                  <a:endParaRPr lang="en-US" dirty="0"/>
                </a:p>
              </p:txBody>
            </p:sp>
            <p:sp>
              <p:nvSpPr>
                <p:cNvPr id="8" name="Per 7"/>
                <p:cNvSpPr/>
                <p:nvPr/>
              </p:nvSpPr>
              <p:spPr bwMode="auto">
                <a:xfrm rot="14778352">
                  <a:off x="5614736" y="1241280"/>
                  <a:ext cx="1512003" cy="3271669"/>
                </a:xfrm>
                <a:prstGeom prst="mathMultiply">
                  <a:avLst>
                    <a:gd name="adj1" fmla="val 8916"/>
                  </a:avLst>
                </a:prstGeom>
                <a:solidFill>
                  <a:srgbClr val="FFFF66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42" name="Cubo 41"/>
                <p:cNvSpPr/>
                <p:nvPr/>
              </p:nvSpPr>
              <p:spPr bwMode="auto">
                <a:xfrm rot="5400000" flipH="1">
                  <a:off x="6085484" y="2545600"/>
                  <a:ext cx="540072" cy="146584"/>
                </a:xfrm>
                <a:prstGeom prst="cube">
                  <a:avLst>
                    <a:gd name="adj" fmla="val 74548"/>
                  </a:avLst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cxnSp>
            <p:nvCxnSpPr>
              <p:cNvPr id="47" name="Connettore 2 46"/>
              <p:cNvCxnSpPr/>
              <p:nvPr/>
            </p:nvCxnSpPr>
            <p:spPr bwMode="auto">
              <a:xfrm flipV="1">
                <a:off x="5073973" y="2607841"/>
                <a:ext cx="1208268" cy="70566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48" name="Connettore 2 47"/>
              <p:cNvCxnSpPr/>
              <p:nvPr/>
            </p:nvCxnSpPr>
            <p:spPr bwMode="auto">
              <a:xfrm flipH="1" flipV="1">
                <a:off x="5126555" y="2501061"/>
                <a:ext cx="1140616" cy="85927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64" name="O 63"/>
              <p:cNvSpPr/>
              <p:nvPr/>
            </p:nvSpPr>
            <p:spPr bwMode="auto">
              <a:xfrm>
                <a:off x="5022060" y="2438868"/>
                <a:ext cx="195817" cy="180024"/>
              </a:xfrm>
              <a:prstGeom prst="flowChartOr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65" name="CasellaDiTesto 64"/>
            <p:cNvSpPr txBox="1"/>
            <p:nvPr/>
          </p:nvSpPr>
          <p:spPr>
            <a:xfrm>
              <a:off x="6378398" y="3416735"/>
              <a:ext cx="7280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ORO</a:t>
              </a:r>
              <a:endParaRPr lang="en-US" dirty="0"/>
            </a:p>
          </p:txBody>
        </p:sp>
      </p:grp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Orosei 29-04-2019</a:t>
            </a:r>
            <a:endParaRPr lang="it-IT"/>
          </a:p>
        </p:txBody>
      </p:sp>
      <p:sp>
        <p:nvSpPr>
          <p:cNvPr id="30" name="Segnaposto piè di pagina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Di Fiore - LAG </a:t>
            </a:r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9</a:t>
            </a:fld>
            <a:endParaRPr lang="it-IT"/>
          </a:p>
        </p:txBody>
      </p:sp>
      <p:sp>
        <p:nvSpPr>
          <p:cNvPr id="59" name="Rettangolo 58"/>
          <p:cNvSpPr/>
          <p:nvPr/>
        </p:nvSpPr>
        <p:spPr>
          <a:xfrm>
            <a:off x="253633" y="5389407"/>
            <a:ext cx="51087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 smtClean="0">
                <a:solidFill>
                  <a:srgbClr val="000000"/>
                </a:solidFill>
                <a:latin typeface="Times New Roman"/>
              </a:rPr>
              <a:t>for more details:</a:t>
            </a:r>
            <a:endParaRPr lang="en-US" sz="1200" dirty="0">
              <a:solidFill>
                <a:srgbClr val="000000"/>
              </a:solidFill>
              <a:latin typeface="Times New Roman"/>
            </a:endParaRPr>
          </a:p>
          <a:p>
            <a:pPr indent="-285750" algn="just"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srgbClr val="000000"/>
                </a:solidFill>
                <a:latin typeface="Times New Roman"/>
              </a:rPr>
              <a:t>F.De</a:t>
            </a:r>
            <a:r>
              <a:rPr lang="en-US" sz="12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Times New Roman"/>
              </a:rPr>
              <a:t>Marchi</a:t>
            </a:r>
            <a:r>
              <a:rPr lang="en-US" sz="1200" dirty="0" smtClean="0">
                <a:solidFill>
                  <a:srgbClr val="000000"/>
                </a:solidFill>
                <a:latin typeface="Times New Roman"/>
              </a:rPr>
              <a:t> et al.</a:t>
            </a:r>
            <a:r>
              <a:rPr lang="en-US" sz="1200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Times New Roman"/>
              </a:rPr>
              <a:t>Phys. Rev. D 87</a:t>
            </a:r>
            <a:r>
              <a:rPr lang="en-US" sz="1200" dirty="0">
                <a:solidFill>
                  <a:srgbClr val="000000"/>
                </a:solidFill>
                <a:latin typeface="Times New Roman"/>
              </a:rPr>
              <a:t> (2013)122006</a:t>
            </a:r>
            <a:r>
              <a:rPr lang="en-US" sz="12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en-US" sz="1200" dirty="0">
              <a:solidFill>
                <a:srgbClr val="000000"/>
              </a:solidFill>
              <a:latin typeface="Times New Roman"/>
            </a:endParaRPr>
          </a:p>
          <a:p>
            <a:pPr indent="-285750" algn="just"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srgbClr val="000000"/>
                </a:solidFill>
                <a:latin typeface="Times New Roman"/>
              </a:rPr>
              <a:t>M.Bassan</a:t>
            </a:r>
            <a:r>
              <a:rPr lang="en-US" sz="1200" dirty="0" smtClean="0">
                <a:solidFill>
                  <a:srgbClr val="000000"/>
                </a:solidFill>
                <a:latin typeface="Times New Roman"/>
              </a:rPr>
              <a:t> et al.  </a:t>
            </a:r>
            <a:r>
              <a:rPr lang="en-US" sz="1200" b="1" dirty="0">
                <a:solidFill>
                  <a:srgbClr val="000000"/>
                </a:solidFill>
                <a:latin typeface="Times New Roman"/>
              </a:rPr>
              <a:t>Phys. Rev. Lett. 116</a:t>
            </a:r>
            <a:r>
              <a:rPr lang="en-US" sz="1200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en-US" sz="1200" dirty="0" smtClean="0">
                <a:solidFill>
                  <a:srgbClr val="000000"/>
                </a:solidFill>
                <a:latin typeface="Times New Roman"/>
              </a:rPr>
              <a:t>2016)051104</a:t>
            </a:r>
            <a:endParaRPr lang="en-US" sz="1200" dirty="0">
              <a:solidFill>
                <a:srgbClr val="000000"/>
              </a:solidFill>
              <a:latin typeface="Times New Roman"/>
            </a:endParaRPr>
          </a:p>
          <a:p>
            <a:pPr indent="-285750" algn="just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Times New Roman"/>
              </a:rPr>
              <a:t>M. </a:t>
            </a:r>
            <a:r>
              <a:rPr lang="en-US" sz="1200" dirty="0" err="1" smtClean="0">
                <a:solidFill>
                  <a:srgbClr val="000000"/>
                </a:solidFill>
                <a:latin typeface="Times New Roman"/>
              </a:rPr>
              <a:t>Bassana</a:t>
            </a:r>
            <a:r>
              <a:rPr lang="en-US" sz="1200" dirty="0" smtClean="0">
                <a:solidFill>
                  <a:srgbClr val="000000"/>
                </a:solidFill>
                <a:latin typeface="Times New Roman"/>
              </a:rPr>
              <a:t> et al. </a:t>
            </a:r>
            <a:r>
              <a:rPr lang="en-US" sz="1200" b="1" dirty="0" err="1" smtClean="0">
                <a:solidFill>
                  <a:srgbClr val="000000"/>
                </a:solidFill>
                <a:latin typeface="Times New Roman"/>
              </a:rPr>
              <a:t>Astroparticle</a:t>
            </a:r>
            <a:r>
              <a:rPr lang="en-US" sz="1200" b="1" dirty="0" smtClean="0">
                <a:solidFill>
                  <a:srgbClr val="000000"/>
                </a:solidFill>
                <a:latin typeface="Times New Roman"/>
              </a:rPr>
              <a:t> Phys.</a:t>
            </a:r>
            <a:r>
              <a:rPr lang="en-US" sz="12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fr-FR" sz="1200" b="1" dirty="0">
                <a:solidFill>
                  <a:srgbClr val="000000"/>
                </a:solidFill>
                <a:latin typeface="Times New Roman"/>
              </a:rPr>
              <a:t>97</a:t>
            </a:r>
            <a:r>
              <a:rPr lang="fr-FR" sz="1200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fr-FR" sz="1200" dirty="0" smtClean="0">
                <a:solidFill>
                  <a:srgbClr val="000000"/>
                </a:solidFill>
                <a:latin typeface="Times New Roman"/>
              </a:rPr>
              <a:t>2018)19</a:t>
            </a:r>
            <a:endParaRPr lang="en-US" sz="1200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8525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10998</TotalTime>
  <Words>2506</Words>
  <Application>Microsoft Office PowerPoint</Application>
  <PresentationFormat>Presentazione su schermo (4:3)</PresentationFormat>
  <Paragraphs>340</Paragraphs>
  <Slides>27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1_Default Design</vt:lpstr>
      <vt:lpstr> LAG  (Liquid Actuated Gravity)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Luciano</dc:creator>
  <cp:lastModifiedBy>Luciano</cp:lastModifiedBy>
  <cp:revision>231</cp:revision>
  <cp:lastPrinted>2019-02-19T12:23:03Z</cp:lastPrinted>
  <dcterms:created xsi:type="dcterms:W3CDTF">2018-06-13T09:26:45Z</dcterms:created>
  <dcterms:modified xsi:type="dcterms:W3CDTF">2019-04-29T13:35:17Z</dcterms:modified>
</cp:coreProperties>
</file>